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72" r:id="rId2"/>
    <p:sldId id="497" r:id="rId3"/>
    <p:sldId id="492" r:id="rId4"/>
    <p:sldId id="479" r:id="rId5"/>
    <p:sldId id="491" r:id="rId6"/>
    <p:sldId id="495" r:id="rId7"/>
    <p:sldId id="482" r:id="rId8"/>
    <p:sldId id="494" r:id="rId9"/>
    <p:sldId id="496" r:id="rId10"/>
    <p:sldId id="484" r:id="rId11"/>
    <p:sldId id="485" r:id="rId12"/>
    <p:sldId id="490" r:id="rId13"/>
    <p:sldId id="483" r:id="rId14"/>
    <p:sldId id="486" r:id="rId15"/>
    <p:sldId id="487" r:id="rId16"/>
    <p:sldId id="488" r:id="rId17"/>
    <p:sldId id="489" r:id="rId18"/>
    <p:sldId id="493" r:id="rId19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33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0D4"/>
    <a:srgbClr val="CC0066"/>
    <a:srgbClr val="339966"/>
    <a:srgbClr val="CCFFCC"/>
    <a:srgbClr val="FF9999"/>
    <a:srgbClr val="00FFFF"/>
    <a:srgbClr val="FF99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10" autoAdjust="0"/>
    <p:restoredTop sz="86380" autoAdjust="0"/>
  </p:normalViewPr>
  <p:slideViewPr>
    <p:cSldViewPr>
      <p:cViewPr varScale="1">
        <p:scale>
          <a:sx n="108" d="100"/>
          <a:sy n="108" d="100"/>
        </p:scale>
        <p:origin x="107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94"/>
    </p:cViewPr>
  </p:sorterViewPr>
  <p:notesViewPr>
    <p:cSldViewPr>
      <p:cViewPr varScale="1">
        <p:scale>
          <a:sx n="78" d="100"/>
          <a:sy n="78" d="100"/>
        </p:scale>
        <p:origin x="-1362" y="-10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876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defTabSz="973138">
              <a:defRPr sz="1300"/>
            </a:lvl1pPr>
          </a:lstStyle>
          <a:p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892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algn="r" defTabSz="973138">
              <a:defRPr sz="1300"/>
            </a:lvl1pPr>
          </a:lstStyle>
          <a:p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02800"/>
            <a:ext cx="3087688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defTabSz="973138">
              <a:defRPr sz="1300"/>
            </a:lvl1pPr>
          </a:lstStyle>
          <a:p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02800"/>
            <a:ext cx="308927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algn="r" defTabSz="973138">
              <a:defRPr sz="1300"/>
            </a:lvl1pPr>
          </a:lstStyle>
          <a:p>
            <a:fld id="{CD0A45C2-35BA-B345-B89A-3A1D44492C54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defTabSz="992188">
              <a:defRPr sz="1300"/>
            </a:lvl1pPr>
          </a:lstStyle>
          <a:p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algn="r" defTabSz="992188">
              <a:defRPr sz="1300"/>
            </a:lvl1pPr>
          </a:lstStyle>
          <a:p>
            <a:endParaRPr 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defTabSz="992188">
              <a:defRPr sz="1300"/>
            </a:lvl1pPr>
          </a:lstStyle>
          <a:p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algn="r" defTabSz="992188">
              <a:defRPr sz="1300"/>
            </a:lvl1pPr>
          </a:lstStyle>
          <a:p>
            <a:fld id="{5BA2640C-2E71-424A-B308-CF95C06610EA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4C158A-EB87-9348-B855-29C00CF0798D}" type="slidenum">
              <a:rPr lang="it-IT"/>
              <a:pPr/>
              <a:t>1</a:t>
            </a:fld>
            <a:endParaRPr lang="it-IT"/>
          </a:p>
        </p:txBody>
      </p:sp>
      <p:sp>
        <p:nvSpPr>
          <p:cNvPr id="45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2BD9110-27D5-3A42-B3C4-62388B71CA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7201" y="94042"/>
            <a:ext cx="957620" cy="95762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192A7A4-BE98-3449-9413-98E7334BA7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909" y="94042"/>
            <a:ext cx="945221" cy="482064"/>
          </a:xfrm>
          <a:prstGeom prst="rect">
            <a:avLst/>
          </a:prstGeom>
        </p:spPr>
      </p:pic>
      <p:sp>
        <p:nvSpPr>
          <p:cNvPr id="8" name="Line 9">
            <a:extLst>
              <a:ext uri="{FF2B5EF4-FFF2-40B4-BE49-F238E27FC236}">
                <a16:creationId xmlns:a16="http://schemas.microsoft.com/office/drawing/2014/main" id="{FFE3D571-256E-0A40-9EE2-E9E32195081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CAAC80E-4219-1147-A47B-4CB47890750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3F9E19F-8DE9-FA4A-B112-840F5C0197D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DC95C91-3ACB-3749-84C6-E91A312FBC9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A5D28F7-090F-6241-8ACE-FB0DD1C2E82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B4D9BF98-20F7-AE45-844B-6C89D7115A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DEAC3134-0D59-E141-B6BE-EF475E6AD6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22E05D-E584-BB40-BF0A-B2BACEE18E2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CB1D84-0283-724B-A897-8465D8F180B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6FE638-AE6F-9C41-81DF-F0C5DBE086C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41300"/>
            <a:ext cx="73437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772400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33D4183-F72C-EF46-AE65-696EE422F44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06CCC5-7054-3A43-9364-D0819E58CB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4EA54768-8344-EC4B-9F4E-913D7084D68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48F99FA6-65C1-6749-86E0-87D7E28172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336C3062-EDDD-2242-8AD4-9058E4755C5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765" y="93185"/>
            <a:ext cx="551895" cy="55189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13D8BE08-7A42-734E-AB33-CAB4593CD2F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481100" y="716586"/>
            <a:ext cx="544749" cy="2778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7770812" cy="2808288"/>
          </a:xfrm>
        </p:spPr>
        <p:txBody>
          <a:bodyPr/>
          <a:lstStyle/>
          <a:p>
            <a:r>
              <a:rPr lang="en-US" sz="4400"/>
              <a:t>Statistical Methods</a:t>
            </a:r>
            <a:br>
              <a:rPr lang="en-US" sz="4400"/>
            </a:br>
            <a:r>
              <a:rPr lang="en-US" sz="4400"/>
              <a:t>for Data Analysis</a:t>
            </a:r>
            <a:br>
              <a:rPr lang="en-US" sz="4400"/>
            </a:br>
            <a:br>
              <a:rPr lang="en-US" sz="4400"/>
            </a:br>
            <a:r>
              <a:rPr lang="en-US" sz="4400" i="1"/>
              <a:t>Modeling</a:t>
            </a:r>
            <a:r>
              <a:rPr lang="en-US" sz="4400"/>
              <a:t> </a:t>
            </a:r>
            <a:r>
              <a:rPr lang="en-US" sz="4400" i="1"/>
              <a:t>PDF’s with RooFit</a:t>
            </a:r>
            <a:endParaRPr lang="en-US" sz="4400" i="1">
              <a:sym typeface="Symbol" charset="2"/>
            </a:endParaRP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4149725"/>
            <a:ext cx="6481762" cy="172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/>
              <a:t>Luca Lista</a:t>
            </a:r>
          </a:p>
          <a:p>
            <a:pPr>
              <a:lnSpc>
                <a:spcPct val="90000"/>
              </a:lnSpc>
            </a:pPr>
            <a:endParaRPr lang="it-IT" sz="1600"/>
          </a:p>
          <a:p>
            <a:pPr>
              <a:lnSpc>
                <a:spcPct val="90000"/>
              </a:lnSpc>
            </a:pPr>
            <a:r>
              <a:rPr lang="it-IT" sz="2800" i="1">
                <a:solidFill>
                  <a:srgbClr val="5F5F5F"/>
                </a:solidFill>
              </a:rPr>
              <a:t>INFN Napoli</a:t>
            </a:r>
          </a:p>
        </p:txBody>
      </p:sp>
    </p:spTree>
  </p:cSld>
  <p:clrMapOvr>
    <a:masterClrMapping/>
  </p:clrMapOvr>
  <p:transition advTm="70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Credits</a:t>
            </a:r>
          </a:p>
        </p:txBody>
      </p:sp>
      <p:sp>
        <p:nvSpPr>
          <p:cNvPr id="1068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RooFit slides and examples extracted and/or inspired by original presentations by </a:t>
            </a:r>
            <a:r>
              <a:rPr lang="en-US">
                <a:solidFill>
                  <a:schemeClr val="accent2"/>
                </a:solidFill>
              </a:rPr>
              <a:t>Wouter Verkerke</a:t>
            </a:r>
            <a:r>
              <a:rPr lang="en-US"/>
              <a:t> under the author’s permission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F9E61994-5511-694C-9923-FC0043991F23}" type="slidenum">
              <a:rPr lang="it-IT"/>
              <a:pPr/>
              <a:t>2</a:t>
            </a:fld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Prerequisites</a:t>
            </a:r>
          </a:p>
        </p:txBody>
      </p:sp>
      <p:sp>
        <p:nvSpPr>
          <p:cNvPr id="1062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RooFit is a tool designed to work within ROOT framework</a:t>
            </a:r>
          </a:p>
          <a:p>
            <a:pPr>
              <a:lnSpc>
                <a:spcPct val="90000"/>
              </a:lnSpc>
            </a:pPr>
            <a:r>
              <a:rPr lang="en-US" sz="2800"/>
              <a:t>RooFit is distributed together with ROOT in recent versions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Must install the full ROOT release to also have RooFit</a:t>
            </a:r>
          </a:p>
          <a:p>
            <a:pPr>
              <a:lnSpc>
                <a:spcPct val="90000"/>
              </a:lnSpc>
            </a:pPr>
            <a:r>
              <a:rPr lang="en-US" sz="2800"/>
              <a:t>From CINT prompt, load RooFit shared library:</a:t>
            </a:r>
            <a:br>
              <a:rPr lang="en-US" sz="2800"/>
            </a:br>
            <a:endParaRPr lang="en-US" sz="280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gSystem-&gt;Load(“libRooFit.so”);</a:t>
            </a:r>
            <a:endParaRPr lang="en-US" sz="240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28611286-ACEE-F14A-95EF-1D9DC000BDC2}" type="slidenum">
              <a:rPr lang="it-IT"/>
              <a:pPr/>
              <a:t>3</a:t>
            </a:fld>
            <a:endParaRPr lang="it-IT"/>
          </a:p>
        </p:txBody>
      </p:sp>
      <p:sp>
        <p:nvSpPr>
          <p:cNvPr id="1062916" name="AutoShape 4"/>
          <p:cNvSpPr>
            <a:spLocks noChangeArrowheads="1"/>
          </p:cNvSpPr>
          <p:nvPr/>
        </p:nvSpPr>
        <p:spPr bwMode="auto">
          <a:xfrm>
            <a:off x="971550" y="4437063"/>
            <a:ext cx="5905500" cy="1081087"/>
          </a:xfrm>
          <a:prstGeom prst="roundRect">
            <a:avLst>
              <a:gd name="adj" fmla="val 13218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Variables/parameters definition</a:t>
            </a:r>
          </a:p>
        </p:txBody>
      </p:sp>
      <p:sp>
        <p:nvSpPr>
          <p:cNvPr id="1048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Variables and parameters are not distinct with RooFit</a:t>
            </a:r>
          </a:p>
          <a:p>
            <a:pPr>
              <a:lnSpc>
                <a:spcPct val="80000"/>
              </a:lnSpc>
            </a:pPr>
            <a:endParaRPr lang="en-US" sz="24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RooRealVar x("x", "x coordinate", -1, 1);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RooRealVar mu("mu", "average", 0, -5, 5);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RooRealVar sigma("sigma", “r.m.s.", 1, 0, 5);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8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x = 1.2345;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x.Print();</a:t>
            </a:r>
          </a:p>
          <a:p>
            <a:pPr>
              <a:lnSpc>
                <a:spcPct val="80000"/>
              </a:lnSpc>
            </a:pPr>
            <a:endParaRPr lang="en-US" sz="2400"/>
          </a:p>
          <a:p>
            <a:pPr>
              <a:lnSpc>
                <a:spcPct val="80000"/>
              </a:lnSpc>
            </a:pPr>
            <a:r>
              <a:rPr lang="en-US" sz="2400"/>
              <a:t>Assignment beyond limits are brought back at extreme values: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x = 3;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b="1">
                <a:solidFill>
                  <a:srgbClr val="CC0066"/>
                </a:solidFill>
                <a:latin typeface="Courier New" charset="0"/>
              </a:rPr>
              <a:t>[#0] WARNING:InputArguments -- RooAbsRealLValue::inFitRange(mu): value 3 rounded down to max limit 1</a:t>
            </a:r>
          </a:p>
          <a:p>
            <a:pPr>
              <a:lnSpc>
                <a:spcPct val="80000"/>
              </a:lnSpc>
            </a:pPr>
            <a:endParaRPr lang="en-US" sz="2000" b="1">
              <a:solidFill>
                <a:schemeClr val="accent2"/>
              </a:solidFill>
              <a:latin typeface="Courier New" charset="0"/>
            </a:endParaRPr>
          </a:p>
        </p:txBody>
      </p:sp>
      <p:sp>
        <p:nvSpPr>
          <p:cNvPr id="14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5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6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E7E1CC69-BA1F-8444-8E19-2EDC936A0C75}" type="slidenum">
              <a:rPr lang="it-IT"/>
              <a:pPr/>
              <a:t>4</a:t>
            </a:fld>
            <a:endParaRPr lang="it-IT"/>
          </a:p>
        </p:txBody>
      </p:sp>
      <p:sp>
        <p:nvSpPr>
          <p:cNvPr id="1048590" name="AutoShape 14"/>
          <p:cNvSpPr>
            <a:spLocks noChangeArrowheads="1"/>
          </p:cNvSpPr>
          <p:nvPr/>
        </p:nvSpPr>
        <p:spPr bwMode="auto">
          <a:xfrm>
            <a:off x="900113" y="1628775"/>
            <a:ext cx="6985000" cy="2160588"/>
          </a:xfrm>
          <a:prstGeom prst="roundRect">
            <a:avLst>
              <a:gd name="adj" fmla="val 6981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48580" name="Text Box 4"/>
          <p:cNvSpPr txBox="1">
            <a:spLocks noChangeArrowheads="1"/>
          </p:cNvSpPr>
          <p:nvPr/>
        </p:nvSpPr>
        <p:spPr bwMode="auto">
          <a:xfrm>
            <a:off x="3708400" y="2852738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Arial" charset="0"/>
              </a:rPr>
              <a:t>name</a:t>
            </a:r>
          </a:p>
        </p:txBody>
      </p:sp>
      <p:sp>
        <p:nvSpPr>
          <p:cNvPr id="1048581" name="Line 5"/>
          <p:cNvSpPr>
            <a:spLocks noChangeShapeType="1"/>
          </p:cNvSpPr>
          <p:nvPr/>
        </p:nvSpPr>
        <p:spPr bwMode="auto">
          <a:xfrm flipV="1">
            <a:off x="4054475" y="2636838"/>
            <a:ext cx="0" cy="287337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48582" name="Text Box 6"/>
          <p:cNvSpPr txBox="1">
            <a:spLocks noChangeArrowheads="1"/>
          </p:cNvSpPr>
          <p:nvPr/>
        </p:nvSpPr>
        <p:spPr bwMode="auto">
          <a:xfrm>
            <a:off x="4716463" y="2852738"/>
            <a:ext cx="1165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Arial" charset="0"/>
              </a:rPr>
              <a:t>description</a:t>
            </a:r>
          </a:p>
        </p:txBody>
      </p:sp>
      <p:sp>
        <p:nvSpPr>
          <p:cNvPr id="1048583" name="Line 7"/>
          <p:cNvSpPr>
            <a:spLocks noChangeShapeType="1"/>
          </p:cNvSpPr>
          <p:nvPr/>
        </p:nvSpPr>
        <p:spPr bwMode="auto">
          <a:xfrm flipV="1">
            <a:off x="5299075" y="2636838"/>
            <a:ext cx="0" cy="287337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48584" name="Text Box 8"/>
          <p:cNvSpPr txBox="1">
            <a:spLocks noChangeArrowheads="1"/>
          </p:cNvSpPr>
          <p:nvPr/>
        </p:nvSpPr>
        <p:spPr bwMode="auto">
          <a:xfrm>
            <a:off x="5651500" y="3379788"/>
            <a:ext cx="1185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Arial" charset="0"/>
              </a:rPr>
              <a:t>initial value</a:t>
            </a:r>
          </a:p>
        </p:txBody>
      </p:sp>
      <p:sp>
        <p:nvSpPr>
          <p:cNvPr id="1048585" name="Line 9"/>
          <p:cNvSpPr>
            <a:spLocks noChangeShapeType="1"/>
          </p:cNvSpPr>
          <p:nvPr/>
        </p:nvSpPr>
        <p:spPr bwMode="auto">
          <a:xfrm flipV="1">
            <a:off x="6243638" y="2636838"/>
            <a:ext cx="0" cy="792162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48586" name="Text Box 10"/>
          <p:cNvSpPr txBox="1">
            <a:spLocks noChangeArrowheads="1"/>
          </p:cNvSpPr>
          <p:nvPr/>
        </p:nvSpPr>
        <p:spPr bwMode="auto">
          <a:xfrm>
            <a:off x="6516688" y="3141663"/>
            <a:ext cx="7032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Arial" charset="0"/>
              </a:rPr>
              <a:t>range</a:t>
            </a:r>
          </a:p>
        </p:txBody>
      </p:sp>
      <p:sp>
        <p:nvSpPr>
          <p:cNvPr id="1048587" name="Line 11"/>
          <p:cNvSpPr>
            <a:spLocks noChangeShapeType="1"/>
          </p:cNvSpPr>
          <p:nvPr/>
        </p:nvSpPr>
        <p:spPr bwMode="auto">
          <a:xfrm flipV="1">
            <a:off x="6867525" y="2924175"/>
            <a:ext cx="0" cy="287338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48588" name="AutoShape 12"/>
          <p:cNvSpPr>
            <a:spLocks/>
          </p:cNvSpPr>
          <p:nvPr/>
        </p:nvSpPr>
        <p:spPr bwMode="auto">
          <a:xfrm rot="5400000">
            <a:off x="6796087" y="2455863"/>
            <a:ext cx="144463" cy="649288"/>
          </a:xfrm>
          <a:prstGeom prst="rightBrace">
            <a:avLst>
              <a:gd name="adj1" fmla="val 37454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PDF definition and plotting </a:t>
            </a:r>
          </a:p>
        </p:txBody>
      </p:sp>
      <p:sp>
        <p:nvSpPr>
          <p:cNvPr id="13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4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5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BA64B1D-C10E-1540-9895-29E2D696D252}" type="slidenum">
              <a:rPr lang="it-IT"/>
              <a:pPr/>
              <a:t>5</a:t>
            </a:fld>
            <a:endParaRPr lang="it-IT"/>
          </a:p>
        </p:txBody>
      </p:sp>
      <p:sp>
        <p:nvSpPr>
          <p:cNvPr id="1061902" name="AutoShape 14"/>
          <p:cNvSpPr>
            <a:spLocks noChangeArrowheads="1"/>
          </p:cNvSpPr>
          <p:nvPr/>
        </p:nvSpPr>
        <p:spPr bwMode="auto">
          <a:xfrm>
            <a:off x="468313" y="1052513"/>
            <a:ext cx="6913562" cy="3097212"/>
          </a:xfrm>
          <a:prstGeom prst="roundRect">
            <a:avLst>
              <a:gd name="adj" fmla="val 8611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61892" name="Text Box 3"/>
          <p:cNvSpPr txBox="1">
            <a:spLocks noChangeArrowheads="1"/>
          </p:cNvSpPr>
          <p:nvPr/>
        </p:nvSpPr>
        <p:spPr bwMode="auto">
          <a:xfrm>
            <a:off x="533400" y="1155700"/>
            <a:ext cx="7086600" cy="29940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b="1">
                <a:solidFill>
                  <a:srgbClr val="FF7A01"/>
                </a:solidFill>
                <a:latin typeface="Courier New" charset="0"/>
              </a:rPr>
              <a:t>// Build Gaussian PDF</a:t>
            </a:r>
          </a:p>
          <a:p>
            <a:pPr eaLnBrk="1" hangingPunct="1"/>
            <a:r>
              <a:rPr lang="en-US" b="1">
                <a:latin typeface="Courier New" charset="0"/>
              </a:rPr>
              <a:t>RooRealVar x("x","x",-10,10);</a:t>
            </a:r>
          </a:p>
          <a:p>
            <a:pPr eaLnBrk="1" hangingPunct="1"/>
            <a:r>
              <a:rPr lang="en-US" b="1">
                <a:latin typeface="Courier New" charset="0"/>
              </a:rPr>
              <a:t>RooRealVar mean("mean","mean of gaussian",0,-10,10);</a:t>
            </a:r>
          </a:p>
          <a:p>
            <a:pPr eaLnBrk="1" hangingPunct="1"/>
            <a:r>
              <a:rPr lang="en-US" b="1">
                <a:latin typeface="Courier New" charset="0"/>
              </a:rPr>
              <a:t>RooRealVar sigma("sigma","width of gaussian",3);</a:t>
            </a:r>
          </a:p>
          <a:p>
            <a:pPr eaLnBrk="1" hangingPunct="1"/>
            <a:br>
              <a:rPr lang="en-US" b="1">
                <a:solidFill>
                  <a:srgbClr val="FF0000"/>
                </a:solidFill>
                <a:latin typeface="Courier New" charset="0"/>
              </a:rPr>
            </a:br>
            <a:r>
              <a:rPr lang="en-US" b="1">
                <a:solidFill>
                  <a:srgbClr val="FF0000"/>
                </a:solidFill>
                <a:latin typeface="Courier New" charset="0"/>
              </a:rPr>
              <a:t>RooGaussian gauss("gauss","gaussian PDF",x,mean,sigma);  </a:t>
            </a:r>
          </a:p>
          <a:p>
            <a:pPr eaLnBrk="1" hangingPunct="1"/>
            <a:r>
              <a:rPr lang="en-US" b="1">
                <a:latin typeface="Courier New" charset="0"/>
              </a:rPr>
              <a:t>  </a:t>
            </a:r>
          </a:p>
          <a:p>
            <a:pPr eaLnBrk="1" hangingPunct="1"/>
            <a:r>
              <a:rPr lang="en-US" b="1">
                <a:solidFill>
                  <a:srgbClr val="FF7A01"/>
                </a:solidFill>
                <a:latin typeface="Courier New" charset="0"/>
              </a:rPr>
              <a:t>// Plot PDF</a:t>
            </a:r>
          </a:p>
          <a:p>
            <a:pPr eaLnBrk="1" hangingPunct="1"/>
            <a:r>
              <a:rPr lang="en-US" b="1">
                <a:latin typeface="Courier New" charset="0"/>
              </a:rPr>
              <a:t>RooPlot* xframe = x.frame();</a:t>
            </a:r>
          </a:p>
          <a:p>
            <a:pPr eaLnBrk="1" hangingPunct="1"/>
            <a:r>
              <a:rPr lang="en-US" b="1">
                <a:latin typeface="Courier New" charset="0"/>
              </a:rPr>
              <a:t>gauss.plotOn(xframe);</a:t>
            </a:r>
          </a:p>
          <a:p>
            <a:pPr eaLnBrk="1" hangingPunct="1"/>
            <a:r>
              <a:rPr lang="en-US" b="1">
                <a:latin typeface="Courier New" charset="0"/>
              </a:rPr>
              <a:t>xframe-&gt;Draw();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</a:t>
            </a:r>
          </a:p>
        </p:txBody>
      </p:sp>
      <p:pic>
        <p:nvPicPr>
          <p:cNvPr id="1061893" name="Picture 4" descr="demo1_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2895600"/>
            <a:ext cx="4891088" cy="3316288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061894" name="Text Box 5"/>
          <p:cNvSpPr txBox="1">
            <a:spLocks noChangeArrowheads="1"/>
          </p:cNvSpPr>
          <p:nvPr/>
        </p:nvSpPr>
        <p:spPr bwMode="auto">
          <a:xfrm>
            <a:off x="2895600" y="6308725"/>
            <a:ext cx="3081338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>
                <a:solidFill>
                  <a:srgbClr val="FF7A01"/>
                </a:solidFill>
                <a:latin typeface="Verdana" charset="0"/>
              </a:rPr>
              <a:t>Plot range taken from limits of </a:t>
            </a:r>
            <a:r>
              <a:rPr lang="en-US" sz="1400" b="1">
                <a:solidFill>
                  <a:srgbClr val="FF7A01"/>
                </a:solidFill>
                <a:latin typeface="Courier New" charset="0"/>
              </a:rPr>
              <a:t>x</a:t>
            </a:r>
          </a:p>
        </p:txBody>
      </p:sp>
      <p:sp>
        <p:nvSpPr>
          <p:cNvPr id="1061895" name="Line 6"/>
          <p:cNvSpPr>
            <a:spLocks noChangeShapeType="1"/>
          </p:cNvSpPr>
          <p:nvPr/>
        </p:nvSpPr>
        <p:spPr bwMode="auto">
          <a:xfrm flipH="1" flipV="1">
            <a:off x="4648200" y="6096000"/>
            <a:ext cx="211138" cy="212725"/>
          </a:xfrm>
          <a:prstGeom prst="line">
            <a:avLst/>
          </a:prstGeom>
          <a:noFill/>
          <a:ln w="25400">
            <a:solidFill>
              <a:srgbClr val="FF7A01"/>
            </a:solidFill>
            <a:prstDash val="sysDot"/>
            <a:round/>
            <a:headEnd/>
            <a:tailEnd type="triangl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1896" name="Line 7"/>
          <p:cNvSpPr>
            <a:spLocks noChangeShapeType="1"/>
          </p:cNvSpPr>
          <p:nvPr/>
        </p:nvSpPr>
        <p:spPr bwMode="auto">
          <a:xfrm flipV="1">
            <a:off x="6011863" y="6096000"/>
            <a:ext cx="2293937" cy="357188"/>
          </a:xfrm>
          <a:prstGeom prst="line">
            <a:avLst/>
          </a:prstGeom>
          <a:noFill/>
          <a:ln w="25400">
            <a:solidFill>
              <a:srgbClr val="FF7A01"/>
            </a:solidFill>
            <a:prstDash val="sysDot"/>
            <a:round/>
            <a:headEnd/>
            <a:tailEnd type="triangl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1897" name="Text Box 8"/>
          <p:cNvSpPr txBox="1">
            <a:spLocks noChangeArrowheads="1"/>
          </p:cNvSpPr>
          <p:nvPr/>
        </p:nvSpPr>
        <p:spPr bwMode="auto">
          <a:xfrm>
            <a:off x="1143000" y="4572000"/>
            <a:ext cx="2517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>
                <a:solidFill>
                  <a:srgbClr val="FF7A01"/>
                </a:solidFill>
                <a:latin typeface="Verdana" charset="0"/>
              </a:rPr>
              <a:t>Axis label from </a:t>
            </a:r>
            <a:r>
              <a:rPr lang="en-US" sz="1400" b="1">
                <a:solidFill>
                  <a:srgbClr val="FF7A01"/>
                </a:solidFill>
                <a:latin typeface="Courier New" charset="0"/>
              </a:rPr>
              <a:t>gauss</a:t>
            </a:r>
            <a:r>
              <a:rPr lang="en-US" sz="1400">
                <a:solidFill>
                  <a:srgbClr val="FF7A01"/>
                </a:solidFill>
                <a:latin typeface="Verdana" charset="0"/>
              </a:rPr>
              <a:t> title</a:t>
            </a:r>
            <a:endParaRPr lang="en-US" sz="1400" b="1">
              <a:solidFill>
                <a:srgbClr val="FF7A01"/>
              </a:solidFill>
              <a:latin typeface="Courier New" charset="0"/>
            </a:endParaRPr>
          </a:p>
        </p:txBody>
      </p:sp>
      <p:sp>
        <p:nvSpPr>
          <p:cNvPr id="1061898" name="Line 9"/>
          <p:cNvSpPr>
            <a:spLocks noChangeShapeType="1"/>
          </p:cNvSpPr>
          <p:nvPr/>
        </p:nvSpPr>
        <p:spPr bwMode="auto">
          <a:xfrm>
            <a:off x="3581400" y="4724400"/>
            <a:ext cx="533400" cy="0"/>
          </a:xfrm>
          <a:prstGeom prst="line">
            <a:avLst/>
          </a:prstGeom>
          <a:noFill/>
          <a:ln w="25400">
            <a:solidFill>
              <a:srgbClr val="FF7A01"/>
            </a:solidFill>
            <a:prstDash val="sysDot"/>
            <a:round/>
            <a:headEnd/>
            <a:tailEnd type="triangle" w="sm" len="sm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1899" name="Text Box 10"/>
          <p:cNvSpPr txBox="1">
            <a:spLocks noChangeArrowheads="1"/>
          </p:cNvSpPr>
          <p:nvPr/>
        </p:nvSpPr>
        <p:spPr bwMode="auto">
          <a:xfrm>
            <a:off x="5867400" y="4953000"/>
            <a:ext cx="13985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>
                <a:solidFill>
                  <a:srgbClr val="FF7A01"/>
                </a:solidFill>
                <a:latin typeface="Verdana" charset="0"/>
              </a:rPr>
              <a:t>Unit </a:t>
            </a:r>
            <a:br>
              <a:rPr lang="en-US" sz="1400">
                <a:solidFill>
                  <a:srgbClr val="FF7A01"/>
                </a:solidFill>
                <a:latin typeface="Verdana" charset="0"/>
              </a:rPr>
            </a:br>
            <a:r>
              <a:rPr lang="en-US" sz="1400">
                <a:solidFill>
                  <a:srgbClr val="FF7A01"/>
                </a:solidFill>
                <a:latin typeface="Verdana" charset="0"/>
              </a:rPr>
              <a:t>normalization</a:t>
            </a:r>
          </a:p>
        </p:txBody>
      </p:sp>
      <p:sp>
        <p:nvSpPr>
          <p:cNvPr id="1061901" name="Text Box 12"/>
          <p:cNvSpPr txBox="1">
            <a:spLocks noChangeArrowheads="1"/>
          </p:cNvSpPr>
          <p:nvPr/>
        </p:nvSpPr>
        <p:spPr bwMode="auto">
          <a:xfrm>
            <a:off x="609600" y="5137150"/>
            <a:ext cx="28098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>
                <a:solidFill>
                  <a:schemeClr val="accent2"/>
                </a:solidFill>
                <a:latin typeface="Verdana" charset="0"/>
              </a:rPr>
              <a:t>A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RooPlot</a:t>
            </a:r>
            <a:r>
              <a:rPr lang="en-US" sz="1400">
                <a:solidFill>
                  <a:schemeClr val="accent2"/>
                </a:solidFill>
                <a:latin typeface="Verdana" charset="0"/>
              </a:rPr>
              <a:t> is an empty frame</a:t>
            </a:r>
            <a:br>
              <a:rPr lang="en-US" sz="1400">
                <a:solidFill>
                  <a:schemeClr val="accent2"/>
                </a:solidFill>
                <a:latin typeface="Verdana" charset="0"/>
              </a:rPr>
            </a:br>
            <a:r>
              <a:rPr lang="en-US" sz="1400">
                <a:solidFill>
                  <a:schemeClr val="accent2"/>
                </a:solidFill>
                <a:latin typeface="Verdana" charset="0"/>
              </a:rPr>
              <a:t>capable of holding anything</a:t>
            </a:r>
            <a:br>
              <a:rPr lang="en-US" sz="1400">
                <a:solidFill>
                  <a:schemeClr val="accent2"/>
                </a:solidFill>
                <a:latin typeface="Verdana" charset="0"/>
              </a:rPr>
            </a:br>
            <a:r>
              <a:rPr lang="en-US" sz="1400">
                <a:solidFill>
                  <a:schemeClr val="accent2"/>
                </a:solidFill>
                <a:latin typeface="Verdana" charset="0"/>
              </a:rPr>
              <a:t>plotted versus it variable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Plotting in more dimensions</a:t>
            </a:r>
          </a:p>
        </p:txBody>
      </p:sp>
      <p:sp>
        <p:nvSpPr>
          <p:cNvPr id="106598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1800"/>
              <a:t>No equivalent of RooPlot for &gt;1 dimensions</a:t>
            </a:r>
          </a:p>
          <a:p>
            <a:pPr lvl="1" eaLnBrk="1" hangingPunct="1"/>
            <a:r>
              <a:rPr lang="en-US" sz="1400"/>
              <a:t>Usually &gt;1D plots are not overlaid anyway</a:t>
            </a:r>
          </a:p>
          <a:p>
            <a:pPr eaLnBrk="1" hangingPunct="1"/>
            <a:r>
              <a:rPr lang="en-US" sz="1600"/>
              <a:t>Easy to use </a:t>
            </a: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createHistogram()</a:t>
            </a:r>
            <a:r>
              <a:rPr lang="en-US" sz="1600"/>
              <a:t> methods provided in both </a:t>
            </a: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RooAbsData</a:t>
            </a:r>
            <a:r>
              <a:rPr lang="en-US" sz="1600"/>
              <a:t> and </a:t>
            </a: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RooAbsPdf</a:t>
            </a:r>
            <a:r>
              <a:rPr lang="en-US" sz="1600"/>
              <a:t> to fill ROOT 2D,3D histograms</a:t>
            </a:r>
          </a:p>
        </p:txBody>
      </p:sp>
      <p:sp>
        <p:nvSpPr>
          <p:cNvPr id="7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8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8AC006-780C-D04D-B38C-C822546976D8}" type="slidenum">
              <a:rPr lang="it-IT"/>
              <a:pPr/>
              <a:t>6</a:t>
            </a:fld>
            <a:endParaRPr lang="it-IT"/>
          </a:p>
        </p:txBody>
      </p:sp>
      <p:pic>
        <p:nvPicPr>
          <p:cNvPr id="1065990" name="Picture 5" descr="aap"/>
          <p:cNvPicPr>
            <a:picLocks noChangeAspect="1" noChangeArrowheads="1"/>
          </p:cNvPicPr>
          <p:nvPr/>
        </p:nvPicPr>
        <p:blipFill>
          <a:blip r:embed="rId2"/>
          <a:srcRect t="9140" b="3896"/>
          <a:stretch>
            <a:fillRect/>
          </a:stretch>
        </p:blipFill>
        <p:spPr bwMode="auto">
          <a:xfrm>
            <a:off x="2843213" y="3573463"/>
            <a:ext cx="5668962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991" name="AutoShape 7"/>
          <p:cNvSpPr>
            <a:spLocks noChangeArrowheads="1"/>
          </p:cNvSpPr>
          <p:nvPr/>
        </p:nvSpPr>
        <p:spPr bwMode="auto">
          <a:xfrm>
            <a:off x="611188" y="2493963"/>
            <a:ext cx="6913562" cy="1511300"/>
          </a:xfrm>
          <a:prstGeom prst="roundRect">
            <a:avLst>
              <a:gd name="adj" fmla="val 8611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65989" name="Text Box 4"/>
          <p:cNvSpPr txBox="1">
            <a:spLocks noChangeArrowheads="1"/>
          </p:cNvSpPr>
          <p:nvPr/>
        </p:nvSpPr>
        <p:spPr bwMode="auto">
          <a:xfrm>
            <a:off x="682625" y="2565400"/>
            <a:ext cx="7129463" cy="13684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TH2D* ph2 = pdf.createHistogram(“ph2”,x,YVar(y)) ;</a:t>
            </a:r>
          </a:p>
          <a:p>
            <a:pPr eaLnBrk="1" hangingPunct="1"/>
            <a:endParaRPr lang="en-US" sz="1400" b="1">
              <a:solidFill>
                <a:schemeClr val="accent2"/>
              </a:solidFill>
              <a:latin typeface="Courier New" charset="0"/>
            </a:endParaRPr>
          </a:p>
          <a:p>
            <a:pPr eaLnBrk="1" hangingPunct="1"/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TH2* dh2 = data.createHistogram(“dg2",x,Binning(10), </a:t>
            </a:r>
          </a:p>
          <a:p>
            <a:pPr eaLnBrk="1" hangingPunct="1"/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                                        YVar(y,Binning(10)));</a:t>
            </a:r>
          </a:p>
          <a:p>
            <a:pPr eaLnBrk="1" hangingPunct="1"/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ph2-&gt;Draw("SURF");</a:t>
            </a:r>
            <a:br>
              <a:rPr lang="en-US" sz="1400" b="1">
                <a:solidFill>
                  <a:schemeClr val="accent2"/>
                </a:solidFill>
                <a:latin typeface="Courier New" charset="0"/>
              </a:rPr>
            </a:b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dh2-&gt;Draw("LEGO");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Pre-defined PDF’s</a:t>
            </a:r>
          </a:p>
        </p:txBody>
      </p:sp>
      <p:sp>
        <p:nvSpPr>
          <p:cNvPr id="1051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RooFit provides a variety of pre-defined PDF’s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Automatic normalization in the variable range provided by RooFit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2A578CF6-BEC6-EB43-8106-4BC6141EDCE3}" type="slidenum">
              <a:rPr lang="it-IT"/>
              <a:pPr/>
              <a:t>7</a:t>
            </a:fld>
            <a:endParaRPr lang="it-IT"/>
          </a:p>
        </p:txBody>
      </p:sp>
      <p:sp>
        <p:nvSpPr>
          <p:cNvPr id="1051652" name="Text Box 4"/>
          <p:cNvSpPr txBox="1">
            <a:spLocks noChangeArrowheads="1"/>
          </p:cNvSpPr>
          <p:nvPr/>
        </p:nvSpPr>
        <p:spPr bwMode="auto">
          <a:xfrm>
            <a:off x="420688" y="1989138"/>
            <a:ext cx="837565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Roo2DKeysPdf   RooArgusBG   RooBCPEffDecay</a:t>
            </a:r>
          </a:p>
          <a:p>
            <a:pPr algn="ctr"/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RooBCPGenDecay   RooBDecay   RooBMixDecay</a:t>
            </a:r>
          </a:p>
          <a:p>
            <a:pPr algn="ctr"/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RooBifurGauss   RooBlindTools   RooBreitWigner</a:t>
            </a:r>
          </a:p>
          <a:p>
            <a:pPr algn="ctr"/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RooBukinPdf   RooCBShape   RooChebychev</a:t>
            </a:r>
          </a:p>
          <a:p>
            <a:pPr algn="ctr"/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RooDecay   RooDstD0BG   RooExponential</a:t>
            </a:r>
          </a:p>
          <a:p>
            <a:pPr algn="ctr"/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RooGExpModel   RooGaussModel   RooGaussian</a:t>
            </a:r>
          </a:p>
          <a:p>
            <a:pPr algn="ctr"/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RooKeysPdf   RooLandau   RooNonCPEigenDecay</a:t>
            </a:r>
          </a:p>
          <a:p>
            <a:pPr algn="ctr"/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RooNovosibirsk   RooParametricStepFunction   RooPolynomial</a:t>
            </a:r>
          </a:p>
          <a:p>
            <a:pPr algn="ctr"/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RooUnblindCPAsymVar   RooUnblindOffset   RooUnblindPrecision</a:t>
            </a:r>
          </a:p>
          <a:p>
            <a:pPr algn="ctr"/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RooUnblindUniform   RooVoigtian ...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PDF inferred from histogram</a:t>
            </a:r>
          </a:p>
        </p:txBody>
      </p:sp>
      <p:sp>
        <p:nvSpPr>
          <p:cNvPr id="106496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/>
              <a:t>Will highlight two types of non-parametric p.d.f.s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/>
              <a:t>Class </a:t>
            </a: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RooHistPdf</a:t>
            </a:r>
            <a:r>
              <a:rPr lang="en-US" sz="2000"/>
              <a:t> – a p.d.f. described by a histogram</a:t>
            </a:r>
            <a:br>
              <a:rPr lang="en-US" sz="2000"/>
            </a:br>
            <a:r>
              <a:rPr lang="en-US" sz="2000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sz="2000"/>
          </a:p>
          <a:p>
            <a:pPr eaLnBrk="1" hangingPunct="1">
              <a:lnSpc>
                <a:spcPct val="90000"/>
              </a:lnSpc>
            </a:pPr>
            <a:endParaRPr lang="en-US" sz="2000"/>
          </a:p>
          <a:p>
            <a:pPr eaLnBrk="1" hangingPunct="1">
              <a:lnSpc>
                <a:spcPct val="90000"/>
              </a:lnSpc>
            </a:pPr>
            <a:endParaRPr lang="en-US" sz="2000"/>
          </a:p>
          <a:p>
            <a:pPr eaLnBrk="1" hangingPunct="1">
              <a:lnSpc>
                <a:spcPct val="90000"/>
              </a:lnSpc>
            </a:pPr>
            <a:endParaRPr lang="en-US" sz="2000"/>
          </a:p>
          <a:p>
            <a:pPr eaLnBrk="1" hangingPunct="1">
              <a:lnSpc>
                <a:spcPct val="90000"/>
              </a:lnSpc>
            </a:pPr>
            <a:endParaRPr lang="en-US" sz="2000"/>
          </a:p>
          <a:p>
            <a:pPr eaLnBrk="1" hangingPunct="1">
              <a:lnSpc>
                <a:spcPct val="90000"/>
              </a:lnSpc>
            </a:pPr>
            <a:endParaRPr lang="en-US" sz="2000"/>
          </a:p>
          <a:p>
            <a:pPr eaLnBrk="1" hangingPunct="1">
              <a:lnSpc>
                <a:spcPct val="90000"/>
              </a:lnSpc>
            </a:pPr>
            <a:endParaRPr lang="en-US" sz="2000"/>
          </a:p>
          <a:p>
            <a:pPr eaLnBrk="1" hangingPunct="1">
              <a:lnSpc>
                <a:spcPct val="90000"/>
              </a:lnSpc>
            </a:pPr>
            <a:endParaRPr lang="en-US" sz="2000"/>
          </a:p>
          <a:p>
            <a:pPr eaLnBrk="1" hangingPunct="1">
              <a:lnSpc>
                <a:spcPct val="90000"/>
              </a:lnSpc>
            </a:pPr>
            <a:endParaRPr lang="en-US" sz="2000"/>
          </a:p>
          <a:p>
            <a:pPr eaLnBrk="1" hangingPunct="1">
              <a:lnSpc>
                <a:spcPct val="90000"/>
              </a:lnSpc>
            </a:pPr>
            <a:endParaRPr lang="en-US" sz="2000"/>
          </a:p>
          <a:p>
            <a:pPr eaLnBrk="1" hangingPunct="1">
              <a:lnSpc>
                <a:spcPct val="90000"/>
              </a:lnSpc>
            </a:pPr>
            <a:endParaRPr lang="en-US" sz="2000"/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Not so great at low statistics (especially problematic in &gt;1 dim)</a:t>
            </a:r>
          </a:p>
        </p:txBody>
      </p:sp>
      <p:sp>
        <p:nvSpPr>
          <p:cNvPr id="10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1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2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6CE8F1-B84C-BF4D-A6FA-18A028E671E3}" type="slidenum">
              <a:rPr lang="it-IT"/>
              <a:pPr/>
              <a:t>8</a:t>
            </a:fld>
            <a:endParaRPr lang="it-IT"/>
          </a:p>
        </p:txBody>
      </p:sp>
      <p:sp>
        <p:nvSpPr>
          <p:cNvPr id="1064970" name="AutoShape 10"/>
          <p:cNvSpPr>
            <a:spLocks noChangeArrowheads="1"/>
          </p:cNvSpPr>
          <p:nvPr/>
        </p:nvSpPr>
        <p:spPr bwMode="auto">
          <a:xfrm>
            <a:off x="1116013" y="4941888"/>
            <a:ext cx="7127875" cy="792162"/>
          </a:xfrm>
          <a:prstGeom prst="roundRect">
            <a:avLst>
              <a:gd name="adj" fmla="val 14227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64965" name="Picture 4" descr="tutplot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443163"/>
            <a:ext cx="7543800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4966" name="Text Box 5"/>
          <p:cNvSpPr txBox="1">
            <a:spLocks noChangeArrowheads="1"/>
          </p:cNvSpPr>
          <p:nvPr/>
        </p:nvSpPr>
        <p:spPr bwMode="auto">
          <a:xfrm>
            <a:off x="1295400" y="4979988"/>
            <a:ext cx="7086600" cy="6302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b="1">
                <a:solidFill>
                  <a:srgbClr val="FF9900"/>
                </a:solidFill>
                <a:latin typeface="Courier New" charset="0"/>
              </a:rPr>
              <a:t>// Histogram based p.d.f with N-th order interpolation</a:t>
            </a:r>
          </a:p>
          <a:p>
            <a:pPr eaLnBrk="1" hangingPunct="1">
              <a:spcBef>
                <a:spcPct val="20000"/>
              </a:spcBef>
            </a:pPr>
            <a:r>
              <a:rPr lang="en-US" b="1">
                <a:latin typeface="Courier New" charset="0"/>
              </a:rPr>
              <a:t>RooHistPdf ph("ph", "ph", x,*dataHist, N) ;  </a:t>
            </a:r>
          </a:p>
        </p:txBody>
      </p:sp>
      <p:sp>
        <p:nvSpPr>
          <p:cNvPr id="1064967" name="Text Box 6"/>
          <p:cNvSpPr txBox="1">
            <a:spLocks noChangeArrowheads="1"/>
          </p:cNvSpPr>
          <p:nvPr/>
        </p:nvSpPr>
        <p:spPr bwMode="auto">
          <a:xfrm>
            <a:off x="1511300" y="2025650"/>
            <a:ext cx="1162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b="1">
                <a:solidFill>
                  <a:srgbClr val="FF0000"/>
                </a:solidFill>
                <a:latin typeface="Courier New" charset="0"/>
              </a:rPr>
              <a:t>dataHist</a:t>
            </a:r>
          </a:p>
        </p:txBody>
      </p:sp>
      <p:sp>
        <p:nvSpPr>
          <p:cNvPr id="1064968" name="Text Box 7"/>
          <p:cNvSpPr txBox="1">
            <a:spLocks noChangeArrowheads="1"/>
          </p:cNvSpPr>
          <p:nvPr/>
        </p:nvSpPr>
        <p:spPr bwMode="auto">
          <a:xfrm>
            <a:off x="3773488" y="2025650"/>
            <a:ext cx="2017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b="1">
                <a:solidFill>
                  <a:srgbClr val="FF0000"/>
                </a:solidFill>
                <a:latin typeface="Courier New" charset="0"/>
              </a:rPr>
              <a:t>RooHistPdf(N=0)</a:t>
            </a:r>
          </a:p>
        </p:txBody>
      </p:sp>
      <p:sp>
        <p:nvSpPr>
          <p:cNvPr id="1064969" name="Text Box 8"/>
          <p:cNvSpPr txBox="1">
            <a:spLocks noChangeArrowheads="1"/>
          </p:cNvSpPr>
          <p:nvPr/>
        </p:nvSpPr>
        <p:spPr bwMode="auto">
          <a:xfrm>
            <a:off x="6257925" y="1981200"/>
            <a:ext cx="2047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b="1">
                <a:solidFill>
                  <a:srgbClr val="FF0000"/>
                </a:solidFill>
                <a:latin typeface="Courier New" charset="0"/>
              </a:rPr>
              <a:t>RooHistPdf(N=4</a:t>
            </a:r>
            <a:r>
              <a:rPr lang="en-US" sz="2000" b="1">
                <a:solidFill>
                  <a:srgbClr val="FF0000"/>
                </a:solidFill>
                <a:latin typeface="Courier New" charset="0"/>
              </a:rPr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Kernel estimated PDF</a:t>
            </a:r>
          </a:p>
        </p:txBody>
      </p:sp>
      <p:sp>
        <p:nvSpPr>
          <p:cNvPr id="10670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Class </a:t>
            </a:r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RooKeysPdf</a:t>
            </a:r>
            <a:r>
              <a:rPr lang="en-US" sz="2400"/>
              <a:t> – A kernel estimation p.d.f.</a:t>
            </a:r>
          </a:p>
          <a:p>
            <a:pPr lvl="1" eaLnBrk="1" hangingPunct="1"/>
            <a:r>
              <a:rPr lang="en-US" sz="2000"/>
              <a:t>Uses </a:t>
            </a:r>
            <a:r>
              <a:rPr lang="en-US" sz="2000" i="1">
                <a:solidFill>
                  <a:srgbClr val="FF0000"/>
                </a:solidFill>
              </a:rPr>
              <a:t>unbinned</a:t>
            </a:r>
            <a:r>
              <a:rPr lang="en-US" sz="2000"/>
              <a:t> data </a:t>
            </a:r>
          </a:p>
          <a:p>
            <a:pPr lvl="1" eaLnBrk="1" hangingPunct="1"/>
            <a:r>
              <a:rPr lang="en-US" sz="2000"/>
              <a:t>Idea represent each event of your MC sample as a Gaussian probability distribution</a:t>
            </a:r>
          </a:p>
          <a:p>
            <a:pPr lvl="1" eaLnBrk="1" hangingPunct="1"/>
            <a:r>
              <a:rPr lang="en-US" sz="2000"/>
              <a:t>Add probability distributions from all events in sample</a:t>
            </a:r>
            <a:br>
              <a:rPr lang="en-US" sz="2000"/>
            </a:br>
            <a:br>
              <a:rPr lang="en-US" sz="2000"/>
            </a:br>
            <a:br>
              <a:rPr lang="en-US" sz="2000"/>
            </a:br>
            <a:endParaRPr lang="en-US" sz="2000"/>
          </a:p>
        </p:txBody>
      </p:sp>
      <p:sp>
        <p:nvSpPr>
          <p:cNvPr id="10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1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2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13289BB-AEEA-CE4D-BB36-75D15CDED1C6}" type="slidenum">
              <a:rPr lang="it-IT"/>
              <a:pPr/>
              <a:t>9</a:t>
            </a:fld>
            <a:endParaRPr lang="it-IT"/>
          </a:p>
        </p:txBody>
      </p:sp>
      <p:pic>
        <p:nvPicPr>
          <p:cNvPr id="1067013" name="Picture 4" descr="fig18"/>
          <p:cNvPicPr>
            <a:picLocks noChangeAspect="1" noChangeArrowheads="1"/>
          </p:cNvPicPr>
          <p:nvPr/>
        </p:nvPicPr>
        <p:blipFill>
          <a:blip r:embed="rId2"/>
          <a:srcRect l="2519" r="3372"/>
          <a:stretch>
            <a:fillRect/>
          </a:stretch>
        </p:blipFill>
        <p:spPr bwMode="auto">
          <a:xfrm>
            <a:off x="395288" y="3979863"/>
            <a:ext cx="8353425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7014" name="Text Box 5"/>
          <p:cNvSpPr txBox="1">
            <a:spLocks noChangeArrowheads="1"/>
          </p:cNvSpPr>
          <p:nvPr/>
        </p:nvSpPr>
        <p:spPr bwMode="auto">
          <a:xfrm>
            <a:off x="696913" y="3827463"/>
            <a:ext cx="1641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1">
                <a:solidFill>
                  <a:schemeClr val="accent2"/>
                </a:solidFill>
                <a:latin typeface="Arial" charset="0"/>
              </a:rPr>
              <a:t>Sample of events</a:t>
            </a:r>
          </a:p>
        </p:txBody>
      </p:sp>
      <p:sp>
        <p:nvSpPr>
          <p:cNvPr id="1067015" name="Text Box 6"/>
          <p:cNvSpPr txBox="1">
            <a:spLocks noChangeArrowheads="1"/>
          </p:cNvSpPr>
          <p:nvPr/>
        </p:nvSpPr>
        <p:spPr bwMode="auto">
          <a:xfrm>
            <a:off x="3305175" y="3402013"/>
            <a:ext cx="225901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 b="1">
                <a:solidFill>
                  <a:schemeClr val="accent2"/>
                </a:solidFill>
                <a:latin typeface="Arial" charset="0"/>
              </a:rPr>
              <a:t>Gaussian </a:t>
            </a:r>
            <a:br>
              <a:rPr lang="en-US" sz="1400" b="1">
                <a:solidFill>
                  <a:schemeClr val="accent2"/>
                </a:solidFill>
                <a:latin typeface="Arial" charset="0"/>
              </a:rPr>
            </a:br>
            <a:r>
              <a:rPr lang="en-US" sz="1400" b="1">
                <a:solidFill>
                  <a:schemeClr val="accent2"/>
                </a:solidFill>
                <a:latin typeface="Arial" charset="0"/>
              </a:rPr>
              <a:t>probability distributions </a:t>
            </a:r>
            <a:br>
              <a:rPr lang="en-US" sz="1400" b="1">
                <a:solidFill>
                  <a:schemeClr val="accent2"/>
                </a:solidFill>
                <a:latin typeface="Arial" charset="0"/>
              </a:rPr>
            </a:br>
            <a:r>
              <a:rPr lang="en-US" sz="1400" b="1">
                <a:solidFill>
                  <a:schemeClr val="accent2"/>
                </a:solidFill>
                <a:latin typeface="Arial" charset="0"/>
              </a:rPr>
              <a:t>for each event</a:t>
            </a:r>
          </a:p>
        </p:txBody>
      </p:sp>
      <p:sp>
        <p:nvSpPr>
          <p:cNvPr id="1067016" name="Text Box 7"/>
          <p:cNvSpPr txBox="1">
            <a:spLocks noChangeArrowheads="1"/>
          </p:cNvSpPr>
          <p:nvPr/>
        </p:nvSpPr>
        <p:spPr bwMode="auto">
          <a:xfrm>
            <a:off x="6532563" y="3402013"/>
            <a:ext cx="21431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 b="1">
                <a:solidFill>
                  <a:schemeClr val="accent2"/>
                </a:solidFill>
                <a:latin typeface="Arial" charset="0"/>
              </a:rPr>
              <a:t>Summed</a:t>
            </a:r>
          </a:p>
          <a:p>
            <a:pPr algn="ctr" eaLnBrk="1" hangingPunct="1"/>
            <a:r>
              <a:rPr lang="en-US" sz="1400" b="1">
                <a:solidFill>
                  <a:schemeClr val="accent2"/>
                </a:solidFill>
                <a:latin typeface="Arial" charset="0"/>
              </a:rPr>
              <a:t>probability distribution</a:t>
            </a:r>
            <a:br>
              <a:rPr lang="en-US" sz="1400" b="1">
                <a:solidFill>
                  <a:schemeClr val="accent2"/>
                </a:solidFill>
                <a:latin typeface="Arial" charset="0"/>
              </a:rPr>
            </a:br>
            <a:r>
              <a:rPr lang="en-US" sz="1400" b="1">
                <a:solidFill>
                  <a:schemeClr val="accent2"/>
                </a:solidFill>
                <a:latin typeface="Arial" charset="0"/>
              </a:rPr>
              <a:t>for all events in sample</a:t>
            </a:r>
          </a:p>
        </p:txBody>
      </p:sp>
      <p:sp>
        <p:nvSpPr>
          <p:cNvPr id="1067017" name="AutoShape 8"/>
          <p:cNvSpPr>
            <a:spLocks noChangeArrowheads="1"/>
          </p:cNvSpPr>
          <p:nvPr/>
        </p:nvSpPr>
        <p:spPr bwMode="auto">
          <a:xfrm>
            <a:off x="2830513" y="4843463"/>
            <a:ext cx="457200" cy="4572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sp>
        <p:nvSpPr>
          <p:cNvPr id="1067018" name="AutoShape 9"/>
          <p:cNvSpPr>
            <a:spLocks noChangeArrowheads="1"/>
          </p:cNvSpPr>
          <p:nvPr/>
        </p:nvSpPr>
        <p:spPr bwMode="auto">
          <a:xfrm>
            <a:off x="5795963" y="4841875"/>
            <a:ext cx="457200" cy="4572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01" name="AutoShape 5"/>
          <p:cNvSpPr>
            <a:spLocks noChangeArrowheads="1"/>
          </p:cNvSpPr>
          <p:nvPr/>
        </p:nvSpPr>
        <p:spPr bwMode="auto">
          <a:xfrm>
            <a:off x="971550" y="1844675"/>
            <a:ext cx="6913563" cy="2447925"/>
          </a:xfrm>
          <a:prstGeom prst="roundRect">
            <a:avLst>
              <a:gd name="adj" fmla="val 8204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53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Custom PDF’s</a:t>
            </a:r>
          </a:p>
        </p:txBody>
      </p:sp>
      <p:sp>
        <p:nvSpPr>
          <p:cNvPr id="1053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String based description (</a:t>
            </a:r>
            <a:r>
              <a:rPr lang="en-US" sz="2800" b="1" dirty="0" err="1">
                <a:solidFill>
                  <a:schemeClr val="accent2"/>
                </a:solidFill>
                <a:latin typeface="Courier New" charset="0"/>
              </a:rPr>
              <a:t>RooGenericPdf</a:t>
            </a:r>
            <a:r>
              <a:rPr lang="en-US" sz="2800" dirty="0"/>
              <a:t>)</a:t>
            </a:r>
          </a:p>
          <a:p>
            <a:endParaRPr lang="en-US" sz="2800" dirty="0"/>
          </a:p>
          <a:p>
            <a:pPr lvl="1">
              <a:buFontTx/>
              <a:buNone/>
            </a:pPr>
            <a:r>
              <a:rPr lang="en-US" sz="1800" b="1" dirty="0" err="1">
                <a:solidFill>
                  <a:schemeClr val="accent2"/>
                </a:solidFill>
                <a:latin typeface="Courier New" charset="0"/>
              </a:rPr>
              <a:t>RooRealVar</a:t>
            </a:r>
            <a:r>
              <a:rPr lang="en-US" sz="1800" b="1" dirty="0">
                <a:solidFill>
                  <a:schemeClr val="accent2"/>
                </a:solidFill>
                <a:latin typeface="Courier New" charset="0"/>
              </a:rPr>
              <a:t> x("x", "x", -10, 10);</a:t>
            </a:r>
          </a:p>
          <a:p>
            <a:pPr lvl="1">
              <a:buFontTx/>
              <a:buNone/>
            </a:pPr>
            <a:r>
              <a:rPr lang="en-US" sz="1800" b="1" dirty="0" err="1">
                <a:solidFill>
                  <a:schemeClr val="accent2"/>
                </a:solidFill>
                <a:latin typeface="Courier New" charset="0"/>
              </a:rPr>
              <a:t>RooRealVar</a:t>
            </a:r>
            <a:r>
              <a:rPr lang="en-US" sz="1800" b="1" dirty="0">
                <a:solidFill>
                  <a:schemeClr val="accent2"/>
                </a:solidFill>
                <a:latin typeface="Courier New" charset="0"/>
              </a:rPr>
              <a:t> y("y", "y", 0, 5);</a:t>
            </a:r>
          </a:p>
          <a:p>
            <a:pPr lvl="1">
              <a:buFontTx/>
              <a:buNone/>
            </a:pPr>
            <a:r>
              <a:rPr lang="en-US" sz="1800" b="1" dirty="0" err="1">
                <a:solidFill>
                  <a:schemeClr val="accent2"/>
                </a:solidFill>
                <a:latin typeface="Courier New" charset="0"/>
              </a:rPr>
              <a:t>RooRealVar</a:t>
            </a:r>
            <a:r>
              <a:rPr lang="en-US" sz="1800" b="1" dirty="0">
                <a:solidFill>
                  <a:schemeClr val="accent2"/>
                </a:solidFill>
                <a:latin typeface="Courier New" charset="0"/>
              </a:rPr>
              <a:t> a("a", "a", 3.0);</a:t>
            </a:r>
          </a:p>
          <a:p>
            <a:pPr lvl="1">
              <a:buFontTx/>
              <a:buNone/>
            </a:pPr>
            <a:r>
              <a:rPr lang="en-US" sz="1800" b="1" dirty="0" err="1">
                <a:solidFill>
                  <a:schemeClr val="accent2"/>
                </a:solidFill>
                <a:latin typeface="Courier New" charset="0"/>
              </a:rPr>
              <a:t>RooRealVar</a:t>
            </a:r>
            <a:r>
              <a:rPr lang="en-US" sz="1800" b="1" dirty="0">
                <a:solidFill>
                  <a:schemeClr val="accent2"/>
                </a:solidFill>
                <a:latin typeface="Courier New" charset="0"/>
              </a:rPr>
              <a:t> b("b", "b", -2.0);</a:t>
            </a:r>
          </a:p>
          <a:p>
            <a:pPr lvl="1">
              <a:buFontTx/>
              <a:buNone/>
            </a:pPr>
            <a:r>
              <a:rPr lang="en-US" sz="1800" b="1" dirty="0" err="1">
                <a:solidFill>
                  <a:schemeClr val="accent2"/>
                </a:solidFill>
                <a:latin typeface="Courier New" charset="0"/>
              </a:rPr>
              <a:t>RooGenericPdf</a:t>
            </a:r>
            <a:r>
              <a:rPr lang="en-US" sz="1800" b="1" dirty="0">
                <a:solidFill>
                  <a:schemeClr val="accent2"/>
                </a:solidFill>
                <a:latin typeface="Courier New" charset="0"/>
              </a:rPr>
              <a:t> pdf("pdf", "my pdf",</a:t>
            </a:r>
            <a:br>
              <a:rPr lang="en-US" sz="1800" b="1" dirty="0">
                <a:solidFill>
                  <a:schemeClr val="accent2"/>
                </a:solidFill>
                <a:latin typeface="Courier New" charset="0"/>
              </a:rPr>
            </a:br>
            <a:r>
              <a:rPr lang="en-US" sz="1800" b="1" dirty="0">
                <a:solidFill>
                  <a:schemeClr val="accent2"/>
                </a:solidFill>
                <a:latin typeface="Courier New" charset="0"/>
              </a:rPr>
              <a:t>"</a:t>
            </a:r>
            <a:r>
              <a:rPr lang="en-US" sz="1800" b="1" dirty="0" err="1">
                <a:solidFill>
                  <a:schemeClr val="accent2"/>
                </a:solidFill>
                <a:latin typeface="Courier New" charset="0"/>
              </a:rPr>
              <a:t>exp</a:t>
            </a:r>
            <a:r>
              <a:rPr lang="en-US" sz="1800" b="1" dirty="0">
                <a:solidFill>
                  <a:schemeClr val="accent2"/>
                </a:solidFill>
                <a:latin typeface="Courier New" charset="0"/>
              </a:rPr>
              <a:t>(x*</a:t>
            </a:r>
            <a:r>
              <a:rPr lang="en-US" sz="1800" b="1" dirty="0" err="1">
                <a:solidFill>
                  <a:schemeClr val="accent2"/>
                </a:solidFill>
                <a:latin typeface="Courier New" charset="0"/>
              </a:rPr>
              <a:t>y+a</a:t>
            </a:r>
            <a:r>
              <a:rPr lang="en-US" sz="1800" b="1" dirty="0">
                <a:solidFill>
                  <a:schemeClr val="accent2"/>
                </a:solidFill>
                <a:latin typeface="Courier New" charset="0"/>
              </a:rPr>
              <a:t>)-b*x", </a:t>
            </a:r>
            <a:r>
              <a:rPr lang="en-US" sz="1800" b="1" dirty="0" err="1">
                <a:solidFill>
                  <a:schemeClr val="accent2"/>
                </a:solidFill>
                <a:latin typeface="Courier New" charset="0"/>
              </a:rPr>
              <a:t>RooArgSet</a:t>
            </a:r>
            <a:r>
              <a:rPr lang="en-US" sz="1800" b="1" dirty="0">
                <a:solidFill>
                  <a:schemeClr val="accent2"/>
                </a:solidFill>
                <a:latin typeface="Courier New" charset="0"/>
              </a:rPr>
              <a:t>(x, y, a, b));</a:t>
            </a:r>
          </a:p>
          <a:p>
            <a:pPr lvl="1">
              <a:buFontTx/>
              <a:buNone/>
            </a:pPr>
            <a:endParaRPr lang="en-US" sz="1800" b="1" dirty="0">
              <a:solidFill>
                <a:schemeClr val="accent2"/>
              </a:solidFill>
              <a:latin typeface="Courier New" charset="0"/>
            </a:endParaRPr>
          </a:p>
          <a:p>
            <a:r>
              <a:rPr lang="en-US" sz="2800" dirty="0"/>
              <a:t>Variable and parameter list is taken from the data set one wants to analyze</a:t>
            </a:r>
          </a:p>
          <a:p>
            <a:pPr lvl="1"/>
            <a:r>
              <a:rPr lang="en-US" sz="1800" dirty="0"/>
              <a:t>Note that plotting requires </a:t>
            </a:r>
            <a:r>
              <a:rPr lang="en-US" sz="1800" b="1" dirty="0" err="1">
                <a:solidFill>
                  <a:schemeClr val="accent2"/>
                </a:solidFill>
                <a:latin typeface="Courier New" charset="0"/>
              </a:rPr>
              <a:t>x.frame</a:t>
            </a:r>
            <a:r>
              <a:rPr lang="en-US" sz="1800" b="1" dirty="0">
                <a:solidFill>
                  <a:schemeClr val="accent2"/>
                </a:solidFill>
                <a:latin typeface="Courier New" charset="0"/>
              </a:rPr>
              <a:t>()</a:t>
            </a:r>
            <a:r>
              <a:rPr lang="en-US" sz="1800" dirty="0"/>
              <a:t> !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290AB1FC-CDDB-DE41-98A9-DAF9EC3D3D49}" type="slidenum">
              <a:rPr lang="it-IT"/>
              <a:pPr/>
              <a:t>10</a:t>
            </a:fld>
            <a:endParaRPr lang="it-I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Writing PDF’s in C++</a:t>
            </a:r>
          </a:p>
        </p:txBody>
      </p:sp>
      <p:sp>
        <p:nvSpPr>
          <p:cNvPr id="1054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Generate a class skeleton directly within ROOT prompt: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gSystem-&gt;Load("libRooFit.so");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RooClassFactory::makePdf("RooMyPdf","x,alpha");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8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r>
              <a:rPr lang="en-US" sz="2000"/>
              <a:t>ROOT will create two files definig a subclass of RooAbsPdf: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rgbClr val="CC0066"/>
                </a:solidFill>
                <a:latin typeface="Courier New" charset="0"/>
              </a:rPr>
              <a:t>RooMyPdf.cxx  RooMyPdf.h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800" b="1">
              <a:solidFill>
                <a:srgbClr val="CC0066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r>
              <a:rPr lang="en-US" sz="2000"/>
              <a:t>Edit the skeleton cxx file and implement the method: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Double_t RooMyPdf::evaluate() const {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  return exp(-alpha*x*x) ;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User your new class as PDF model ini RooFit</a:t>
            </a:r>
            <a:endParaRPr lang="en-US" sz="20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endParaRPr lang="en-US" sz="2000" b="1">
              <a:solidFill>
                <a:schemeClr val="accent2"/>
              </a:solidFill>
              <a:latin typeface="Courier New" charset="0"/>
            </a:endParaRP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AC12C4F4-C422-324B-A526-0937E65955DB}" type="slidenum">
              <a:rPr lang="it-IT"/>
              <a:pPr/>
              <a:t>11</a:t>
            </a:fld>
            <a:endParaRPr lang="it-IT"/>
          </a:p>
        </p:txBody>
      </p:sp>
      <p:sp>
        <p:nvSpPr>
          <p:cNvPr id="1054724" name="AutoShape 4"/>
          <p:cNvSpPr>
            <a:spLocks noChangeArrowheads="1"/>
          </p:cNvSpPr>
          <p:nvPr/>
        </p:nvSpPr>
        <p:spPr bwMode="auto">
          <a:xfrm>
            <a:off x="971550" y="1557338"/>
            <a:ext cx="6913563" cy="863600"/>
          </a:xfrm>
          <a:prstGeom prst="roundRect">
            <a:avLst>
              <a:gd name="adj" fmla="val 8204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54725" name="AutoShape 5"/>
          <p:cNvSpPr>
            <a:spLocks noChangeArrowheads="1"/>
          </p:cNvSpPr>
          <p:nvPr/>
        </p:nvSpPr>
        <p:spPr bwMode="auto">
          <a:xfrm>
            <a:off x="971550" y="4149725"/>
            <a:ext cx="6913563" cy="1150938"/>
          </a:xfrm>
          <a:prstGeom prst="roundRect">
            <a:avLst>
              <a:gd name="adj" fmla="val 8204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Overload PDF defaults</a:t>
            </a:r>
          </a:p>
        </p:txBody>
      </p:sp>
      <p:sp>
        <p:nvSpPr>
          <p:cNvPr id="1060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Overloading default numerical integration: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Int_t getAnalyticalIntegral(const RooArgSet&amp; integSet,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                            RooArgSet&amp; anaIntSet);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Double_t analyticalIntegral(Int_t code);</a:t>
            </a:r>
          </a:p>
          <a:p>
            <a:pPr>
              <a:lnSpc>
                <a:spcPct val="80000"/>
              </a:lnSpc>
            </a:pPr>
            <a:endParaRPr lang="en-US" sz="18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Overloading default hit or miss generator: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Int_t getGenerator(const RooArgSet&amp; generateVars,</a:t>
            </a:r>
            <a:br>
              <a:rPr lang="en-US" sz="1600" b="1">
                <a:solidFill>
                  <a:schemeClr val="accent2"/>
                </a:solidFill>
                <a:latin typeface="Courier New" charset="0"/>
              </a:rPr>
            </a:b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			  RooArgSet&amp; directVars);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void generateEvent(Int_t code);</a:t>
            </a:r>
          </a:p>
          <a:p>
            <a:pPr lvl="1">
              <a:lnSpc>
                <a:spcPct val="80000"/>
              </a:lnSpc>
            </a:pPr>
            <a:endParaRPr lang="en-US" sz="16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endParaRPr lang="en-US" sz="2000" b="1">
              <a:solidFill>
                <a:schemeClr val="accent2"/>
              </a:solidFill>
              <a:latin typeface="Courier New" charset="0"/>
            </a:endParaRPr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1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2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AAEAECB5-2CDD-8D4B-9DAB-C0ACC19AC219}" type="slidenum">
              <a:rPr lang="it-IT"/>
              <a:pPr/>
              <a:t>12</a:t>
            </a:fld>
            <a:endParaRPr lang="it-IT"/>
          </a:p>
        </p:txBody>
      </p:sp>
      <p:sp>
        <p:nvSpPr>
          <p:cNvPr id="1060869" name="Text Box 5"/>
          <p:cNvSpPr txBox="1">
            <a:spLocks noChangeArrowheads="1"/>
          </p:cNvSpPr>
          <p:nvPr/>
        </p:nvSpPr>
        <p:spPr bwMode="auto">
          <a:xfrm>
            <a:off x="1619250" y="2276475"/>
            <a:ext cx="67786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176213" indent="-176213">
              <a:buFontTx/>
              <a:buChar char="•"/>
            </a:pPr>
            <a:r>
              <a:rPr lang="en-US">
                <a:solidFill>
                  <a:srgbClr val="CC0066"/>
                </a:solidFill>
                <a:latin typeface="Arial" charset="0"/>
              </a:rPr>
              <a:t>integSet: set of dependents for which integration is requested </a:t>
            </a:r>
          </a:p>
          <a:p>
            <a:pPr marL="176213" indent="-176213">
              <a:buFontTx/>
              <a:buChar char="•"/>
            </a:pPr>
            <a:r>
              <a:rPr lang="en-US">
                <a:solidFill>
                  <a:srgbClr val="CC0066"/>
                </a:solidFill>
                <a:latin typeface="Arial" charset="0"/>
              </a:rPr>
              <a:t>copy the subset of dependents it can analytically integrate to anaIntSet </a:t>
            </a:r>
          </a:p>
          <a:p>
            <a:pPr marL="176213" indent="-176213">
              <a:buFontTx/>
              <a:buChar char="•"/>
            </a:pPr>
            <a:r>
              <a:rPr lang="en-US">
                <a:solidFill>
                  <a:srgbClr val="CC0066"/>
                </a:solidFill>
                <a:latin typeface="Arial" charset="0"/>
              </a:rPr>
              <a:t>Return non-null codes for supported integral</a:t>
            </a:r>
          </a:p>
        </p:txBody>
      </p:sp>
      <p:sp>
        <p:nvSpPr>
          <p:cNvPr id="1060870" name="Text Box 6"/>
          <p:cNvSpPr txBox="1">
            <a:spLocks noChangeArrowheads="1"/>
          </p:cNvSpPr>
          <p:nvPr/>
        </p:nvSpPr>
        <p:spPr bwMode="auto">
          <a:xfrm>
            <a:off x="1619250" y="3544888"/>
            <a:ext cx="4324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176213" indent="-176213">
              <a:buFontTx/>
              <a:buChar char="•"/>
            </a:pPr>
            <a:r>
              <a:rPr lang="en-US">
                <a:solidFill>
                  <a:srgbClr val="CC0066"/>
                </a:solidFill>
                <a:latin typeface="Arial" charset="0"/>
              </a:rPr>
              <a:t>Perform analytical integration for given code</a:t>
            </a:r>
          </a:p>
        </p:txBody>
      </p:sp>
      <p:sp>
        <p:nvSpPr>
          <p:cNvPr id="1060871" name="AutoShape 7"/>
          <p:cNvSpPr>
            <a:spLocks noChangeArrowheads="1"/>
          </p:cNvSpPr>
          <p:nvPr/>
        </p:nvSpPr>
        <p:spPr bwMode="auto">
          <a:xfrm>
            <a:off x="971550" y="1628775"/>
            <a:ext cx="6913563" cy="647700"/>
          </a:xfrm>
          <a:prstGeom prst="roundRect">
            <a:avLst>
              <a:gd name="adj" fmla="val 16912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60872" name="AutoShape 8"/>
          <p:cNvSpPr>
            <a:spLocks noChangeArrowheads="1"/>
          </p:cNvSpPr>
          <p:nvPr/>
        </p:nvSpPr>
        <p:spPr bwMode="auto">
          <a:xfrm>
            <a:off x="971550" y="3141663"/>
            <a:ext cx="6913563" cy="358775"/>
          </a:xfrm>
          <a:prstGeom prst="roundRect">
            <a:avLst>
              <a:gd name="adj" fmla="val 16912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60873" name="AutoShape 9"/>
          <p:cNvSpPr>
            <a:spLocks noChangeArrowheads="1"/>
          </p:cNvSpPr>
          <p:nvPr/>
        </p:nvSpPr>
        <p:spPr bwMode="auto">
          <a:xfrm>
            <a:off x="971550" y="4581525"/>
            <a:ext cx="6913563" cy="647700"/>
          </a:xfrm>
          <a:prstGeom prst="roundRect">
            <a:avLst>
              <a:gd name="adj" fmla="val 16912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60874" name="AutoShape 10"/>
          <p:cNvSpPr>
            <a:spLocks noChangeArrowheads="1"/>
          </p:cNvSpPr>
          <p:nvPr/>
        </p:nvSpPr>
        <p:spPr bwMode="auto">
          <a:xfrm>
            <a:off x="971550" y="5516563"/>
            <a:ext cx="6913563" cy="360362"/>
          </a:xfrm>
          <a:prstGeom prst="roundRect">
            <a:avLst>
              <a:gd name="adj" fmla="val 16912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Combining PDF’s</a:t>
            </a:r>
          </a:p>
        </p:txBody>
      </p:sp>
      <p:sp>
        <p:nvSpPr>
          <p:cNvPr id="1052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Multiplication</a:t>
            </a:r>
          </a:p>
          <a:p>
            <a:r>
              <a:rPr lang="en-US"/>
              <a:t>Addition</a:t>
            </a:r>
          </a:p>
          <a:p>
            <a:r>
              <a:rPr lang="en-US"/>
              <a:t>Composition</a:t>
            </a:r>
          </a:p>
          <a:p>
            <a:r>
              <a:rPr lang="en-US"/>
              <a:t>Convolution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775BBC2A-3259-454B-80E5-3E2E7645C621}" type="slidenum">
              <a:rPr lang="it-IT"/>
              <a:pPr/>
              <a:t>13</a:t>
            </a:fld>
            <a:endParaRPr lang="it-I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Adding PDF’s</a:t>
            </a:r>
          </a:p>
        </p:txBody>
      </p:sp>
      <p:sp>
        <p:nvSpPr>
          <p:cNvPr id="1056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Add more PDF’s with different fractions</a:t>
            </a:r>
          </a:p>
          <a:p>
            <a:pPr lvl="1">
              <a:lnSpc>
                <a:spcPct val="80000"/>
              </a:lnSpc>
            </a:pPr>
            <a:r>
              <a:rPr lang="en-US" sz="1600" i="1">
                <a:solidFill>
                  <a:schemeClr val="accent2"/>
                </a:solidFill>
                <a:latin typeface="Times New Roman" charset="0"/>
              </a:rPr>
              <a:t>n </a:t>
            </a:r>
            <a:r>
              <a:rPr lang="en-US" sz="1600">
                <a:solidFill>
                  <a:schemeClr val="accent2"/>
                </a:solidFill>
                <a:latin typeface="Symbol" charset="2"/>
              </a:rPr>
              <a:t>- </a:t>
            </a:r>
            <a:r>
              <a:rPr lang="en-US" sz="1600">
                <a:solidFill>
                  <a:schemeClr val="accent2"/>
                </a:solidFill>
                <a:latin typeface="Times New Roman" charset="0"/>
              </a:rPr>
              <a:t>1</a:t>
            </a:r>
            <a:r>
              <a:rPr lang="en-US" sz="1600"/>
              <a:t> fractions are provided; the last fraction is </a:t>
            </a:r>
            <a:r>
              <a:rPr lang="en-US" sz="1600">
                <a:solidFill>
                  <a:schemeClr val="accent2"/>
                </a:solidFill>
                <a:latin typeface="Times New Roman" charset="0"/>
              </a:rPr>
              <a:t>1 </a:t>
            </a:r>
            <a:r>
              <a:rPr lang="en-US" sz="1600">
                <a:solidFill>
                  <a:schemeClr val="accent2"/>
                </a:solidFill>
                <a:latin typeface="Symbol" charset="2"/>
              </a:rPr>
              <a:t>-</a:t>
            </a:r>
            <a:r>
              <a:rPr lang="en-US" sz="160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1600">
                <a:solidFill>
                  <a:schemeClr val="accent2"/>
                </a:solidFill>
                <a:latin typeface="Times New Roman" charset="0"/>
                <a:sym typeface="Symbol" charset="2"/>
              </a:rPr>
              <a:t></a:t>
            </a:r>
            <a:r>
              <a:rPr lang="en-US" sz="1600" i="1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i </a:t>
            </a:r>
            <a:r>
              <a:rPr lang="en-US" sz="16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f</a:t>
            </a:r>
            <a:r>
              <a:rPr lang="en-US" sz="1600" i="1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i</a:t>
            </a:r>
            <a:endParaRPr lang="en-US" sz="1600" i="1" baseline="-25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endParaRPr lang="en-US" sz="16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RooRealVar x("x", "x", -10, 10);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2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RooRealVar mu("mu", "average", 0, -1, 1);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RooRealVar sigma("sigma", "r.m.s", 1, 0, 5);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RooGaussian gauss("gauss","gaussian PDF", x, mu, sigma);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2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RooRealVar lambda("lambda", "exponential slope", -0.1);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RooExponential expo("expo", "exponential PDF", x, lambda);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2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RooRealVar f("f", "gaussian fraction", 0.5, 0, 1);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2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rgbClr val="CC0066"/>
                </a:solidFill>
                <a:latin typeface="Courier New" charset="0"/>
              </a:rPr>
              <a:t>RooAddPdf sum("sum", "g+e", RooArgList(gauss, expo),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rgbClr val="CC0066"/>
                </a:solidFill>
                <a:latin typeface="Courier New" charset="0"/>
              </a:rPr>
              <a:t>                            RooArgList(f));</a:t>
            </a:r>
          </a:p>
          <a:p>
            <a:pPr>
              <a:lnSpc>
                <a:spcPct val="80000"/>
              </a:lnSpc>
            </a:pPr>
            <a:endParaRPr lang="en-US" sz="1800">
              <a:solidFill>
                <a:srgbClr val="CC0066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800"/>
              <a:t>Can plot the different components separately</a:t>
            </a:r>
          </a:p>
          <a:p>
            <a:pPr>
              <a:lnSpc>
                <a:spcPct val="80000"/>
              </a:lnSpc>
            </a:pPr>
            <a:endParaRPr lang="en-US" sz="14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RooPlot * xFrame = x.frame();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sum.plotOn(xFrame, RooFit::LineColor(kRed)) 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sum.plotOn(xFrame, </a:t>
            </a:r>
            <a:r>
              <a:rPr lang="en-US" sz="1200" b="1">
                <a:solidFill>
                  <a:srgbClr val="CC0066"/>
                </a:solidFill>
                <a:latin typeface="Courier New" charset="0"/>
              </a:rPr>
              <a:t>RooFit::Components(expo)</a:t>
            </a: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, </a:t>
            </a:r>
            <a:br>
              <a:rPr lang="en-US" sz="1200" b="1">
                <a:solidFill>
                  <a:schemeClr val="accent2"/>
                </a:solidFill>
                <a:latin typeface="Courier New" charset="0"/>
              </a:rPr>
            </a:b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	              RooFit::LineColor(kBlue));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A13EE64D-0B0B-3C40-90CF-F8FBC7398D7B}" type="slidenum">
              <a:rPr lang="it-IT"/>
              <a:pPr/>
              <a:t>14</a:t>
            </a:fld>
            <a:endParaRPr lang="it-IT"/>
          </a:p>
        </p:txBody>
      </p:sp>
      <p:sp>
        <p:nvSpPr>
          <p:cNvPr id="1056772" name="AutoShape 4"/>
          <p:cNvSpPr>
            <a:spLocks noChangeArrowheads="1"/>
          </p:cNvSpPr>
          <p:nvPr/>
        </p:nvSpPr>
        <p:spPr bwMode="auto">
          <a:xfrm>
            <a:off x="971550" y="1773238"/>
            <a:ext cx="6913563" cy="2519362"/>
          </a:xfrm>
          <a:prstGeom prst="roundRect">
            <a:avLst>
              <a:gd name="adj" fmla="val 8949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56773" name="AutoShape 5"/>
          <p:cNvSpPr>
            <a:spLocks noChangeArrowheads="1"/>
          </p:cNvSpPr>
          <p:nvPr/>
        </p:nvSpPr>
        <p:spPr bwMode="auto">
          <a:xfrm>
            <a:off x="971550" y="4868863"/>
            <a:ext cx="6913563" cy="936625"/>
          </a:xfrm>
          <a:prstGeom prst="roundRect">
            <a:avLst>
              <a:gd name="adj" fmla="val 16912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56779" name="Picture 11"/>
          <p:cNvPicPr>
            <a:picLocks noChangeAspect="1" noChangeArrowheads="1"/>
          </p:cNvPicPr>
          <p:nvPr/>
        </p:nvPicPr>
        <p:blipFill>
          <a:blip r:embed="rId2"/>
          <a:srcRect l="11830" t="20204" r="10039" b="4927"/>
          <a:stretch>
            <a:fillRect/>
          </a:stretch>
        </p:blipFill>
        <p:spPr bwMode="auto">
          <a:xfrm>
            <a:off x="5724525" y="4117975"/>
            <a:ext cx="31686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56777" name="Freeform 9"/>
          <p:cNvSpPr>
            <a:spLocks/>
          </p:cNvSpPr>
          <p:nvPr/>
        </p:nvSpPr>
        <p:spPr bwMode="auto">
          <a:xfrm>
            <a:off x="5256213" y="5219700"/>
            <a:ext cx="1973262" cy="476250"/>
          </a:xfrm>
          <a:custGeom>
            <a:avLst/>
            <a:gdLst/>
            <a:ahLst/>
            <a:cxnLst>
              <a:cxn ang="0">
                <a:pos x="23" y="142"/>
              </a:cxn>
              <a:cxn ang="0">
                <a:pos x="68" y="142"/>
              </a:cxn>
              <a:cxn ang="0">
                <a:pos x="431" y="6"/>
              </a:cxn>
              <a:cxn ang="0">
                <a:pos x="967" y="108"/>
              </a:cxn>
              <a:cxn ang="0">
                <a:pos x="1243" y="300"/>
              </a:cxn>
            </a:cxnLst>
            <a:rect l="0" t="0" r="r" b="b"/>
            <a:pathLst>
              <a:path w="1243" h="300">
                <a:moveTo>
                  <a:pt x="23" y="142"/>
                </a:moveTo>
                <a:cubicBezTo>
                  <a:pt x="11" y="153"/>
                  <a:pt x="0" y="165"/>
                  <a:pt x="68" y="142"/>
                </a:cubicBezTo>
                <a:cubicBezTo>
                  <a:pt x="136" y="119"/>
                  <a:pt x="281" y="12"/>
                  <a:pt x="431" y="6"/>
                </a:cubicBezTo>
                <a:cubicBezTo>
                  <a:pt x="581" y="0"/>
                  <a:pt x="832" y="59"/>
                  <a:pt x="967" y="108"/>
                </a:cubicBezTo>
                <a:cubicBezTo>
                  <a:pt x="1102" y="157"/>
                  <a:pt x="1186" y="260"/>
                  <a:pt x="1243" y="300"/>
                </a:cubicBezTo>
              </a:path>
            </a:pathLst>
          </a:custGeom>
          <a:noFill/>
          <a:ln w="28575" cap="flat" cmpd="sng">
            <a:solidFill>
              <a:schemeClr val="accent1"/>
            </a:solidFill>
            <a:prstDash val="sysDot"/>
            <a:round/>
            <a:headEnd type="none" w="med" len="med"/>
            <a:tailEnd type="triangle" w="med" len="lg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Multiplying PDF’s</a:t>
            </a:r>
          </a:p>
        </p:txBody>
      </p:sp>
      <p:sp>
        <p:nvSpPr>
          <p:cNvPr id="1057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Produces product of PDF’s in more dimensions: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RooRealVar x("x", "x", -10, 10);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RooRealVar y("y", "y", -10, 10);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4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RooRealVar mux("mux", "average-x'", 0, -1, 1);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RooRealVar sigmax("sigmax", "sigma-x'", 0.5, 0, 5);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RooGaussian gaussx("gaussx","gaussian PDF x'", x, 				       mux, sigmax);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4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RooRealVar muy("muy", "average-y'", 0, -1, 1);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RooRealVar sigmay("sigmay", "sigma-y'", 1.5, 0, 5);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RooGaussian gaussy("gaussy","gaussian PDF y'", y,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			       muy, sigmay);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4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CC0066"/>
                </a:solidFill>
                <a:latin typeface="Courier New" charset="0"/>
              </a:rPr>
              <a:t>RooProdPdf gaussxy("gaussxy", "gaussxy", 					       RooArgSet(gaussx, gaussy));</a:t>
            </a:r>
          </a:p>
          <a:p>
            <a:pPr>
              <a:lnSpc>
                <a:spcPct val="80000"/>
              </a:lnSpc>
            </a:pPr>
            <a:endParaRPr lang="en-US" sz="2000">
              <a:solidFill>
                <a:srgbClr val="CC0066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000"/>
              <a:t>PDF’s can’t share dependent components</a:t>
            </a:r>
          </a:p>
          <a:p>
            <a:pPr>
              <a:lnSpc>
                <a:spcPct val="80000"/>
              </a:lnSpc>
            </a:pPr>
            <a:endParaRPr lang="en-US" sz="160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46DB1691-B176-F94A-AF8F-7D79472A2FE2}" type="slidenum">
              <a:rPr lang="it-IT"/>
              <a:pPr/>
              <a:t>15</a:t>
            </a:fld>
            <a:endParaRPr lang="it-IT"/>
          </a:p>
        </p:txBody>
      </p:sp>
      <p:sp>
        <p:nvSpPr>
          <p:cNvPr id="1057796" name="AutoShape 4"/>
          <p:cNvSpPr>
            <a:spLocks noChangeArrowheads="1"/>
          </p:cNvSpPr>
          <p:nvPr/>
        </p:nvSpPr>
        <p:spPr bwMode="auto">
          <a:xfrm>
            <a:off x="971550" y="1628775"/>
            <a:ext cx="6913563" cy="3384550"/>
          </a:xfrm>
          <a:prstGeom prst="roundRect">
            <a:avLst>
              <a:gd name="adj" fmla="val 6519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Composition of functions</a:t>
            </a:r>
          </a:p>
        </p:txBody>
      </p:sp>
      <p:sp>
        <p:nvSpPr>
          <p:cNvPr id="1058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Some of PDF parameters can be defined as RooFormulaVar, being function of other PDF’s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RooRealVar x("x", "x", -10, 10);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RooRealVar y("y", "y", 0, 3);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RooRealVar a("a", "a", 3.0);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RooRealVar b("b", "b", -2.0);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rgbClr val="CC0066"/>
                </a:solidFill>
                <a:latin typeface="Courier New" charset="0"/>
              </a:rPr>
              <a:t>RooFormulaVar mean("mean", "a+b*y", 					    RooArgList(a, b, y));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RooRealVar sigma("sigma", "r.m.s", 1, 0, 5);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RooGaussian gauss("gauss","gaussian PDF", x, 			   </a:t>
            </a:r>
            <a:r>
              <a:rPr lang="en-US" sz="2000" b="1">
                <a:solidFill>
                  <a:srgbClr val="CC0066"/>
                </a:solidFill>
                <a:latin typeface="Courier New" charset="0"/>
              </a:rPr>
              <a:t>mean</a:t>
            </a: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, sigma);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Needs some string interventions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DD4797AC-24B8-ED4B-800D-59EF49149553}" type="slidenum">
              <a:rPr lang="it-IT"/>
              <a:pPr/>
              <a:t>16</a:t>
            </a:fld>
            <a:endParaRPr lang="it-IT"/>
          </a:p>
        </p:txBody>
      </p:sp>
      <p:sp>
        <p:nvSpPr>
          <p:cNvPr id="1058820" name="AutoShape 4"/>
          <p:cNvSpPr>
            <a:spLocks noChangeArrowheads="1"/>
          </p:cNvSpPr>
          <p:nvPr/>
        </p:nvSpPr>
        <p:spPr bwMode="auto">
          <a:xfrm>
            <a:off x="971550" y="2133600"/>
            <a:ext cx="7056438" cy="3167063"/>
          </a:xfrm>
          <a:prstGeom prst="roundRect">
            <a:avLst>
              <a:gd name="adj" fmla="val 9375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Convolution</a:t>
            </a:r>
          </a:p>
        </p:txBody>
      </p:sp>
      <p:sp>
        <p:nvSpPr>
          <p:cNvPr id="1059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RooResolutionModel is a base class for all PDF that can model a resolution</a:t>
            </a:r>
          </a:p>
          <a:p>
            <a:pPr lvl="1">
              <a:lnSpc>
                <a:spcPct val="80000"/>
              </a:lnSpc>
            </a:pPr>
            <a:r>
              <a:rPr lang="en-US" sz="1600"/>
              <a:t>Specialization of ordinary PDF</a:t>
            </a:r>
          </a:p>
          <a:p>
            <a:pPr>
              <a:lnSpc>
                <a:spcPct val="80000"/>
              </a:lnSpc>
            </a:pPr>
            <a:r>
              <a:rPr lang="en-US" sz="1800"/>
              <a:t>Special cases are provided by RooFit for fast analytical convolution</a:t>
            </a:r>
          </a:p>
          <a:p>
            <a:pPr lvl="1">
              <a:lnSpc>
                <a:spcPct val="80000"/>
              </a:lnSpc>
            </a:pPr>
            <a:r>
              <a:rPr lang="en-US" sz="1600"/>
              <a:t>E.g.: Exp</a:t>
            </a:r>
            <a:r>
              <a:rPr lang="en-US" sz="1600">
                <a:sym typeface="Symbol" charset="2"/>
              </a:rPr>
              <a:t></a:t>
            </a:r>
            <a:r>
              <a:rPr lang="en-US" sz="1600"/>
              <a:t> Gaussian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RooRealVar x(“x”,”x”,-10,10);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RooRealVar meanl(“meanl”, ”mean of Landau”, 2);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RooRealVar sigmal(“sigmal”,”sigma of Landau”,1);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RooLandau landau(“landau”, ”landau”,x, meanl, sigmal);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RooRealVar meang(“meang”, ”mean of Gaussian”, 0);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RooRealVar sigmag(“sigmag”, ”sigma of Gaussian”, 2);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RooGaussian gauss(“gauss”, ”gauss”, x, meang, sigmag);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rgbClr val="CC0066"/>
                </a:solidFill>
                <a:latin typeface="Courier New" charset="0"/>
              </a:rPr>
              <a:t>RooNumConvPdf model(“model”, ”model”, x, landau, gauss);</a:t>
            </a:r>
          </a:p>
          <a:p>
            <a:pPr>
              <a:lnSpc>
                <a:spcPct val="80000"/>
              </a:lnSpc>
            </a:pPr>
            <a:endParaRPr lang="en-US" sz="1800" b="1">
              <a:solidFill>
                <a:srgbClr val="CC0066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r>
              <a:rPr lang="en-US" sz="1800"/>
              <a:t>May be slow!</a:t>
            </a:r>
          </a:p>
          <a:p>
            <a:pPr>
              <a:lnSpc>
                <a:spcPct val="80000"/>
              </a:lnSpc>
            </a:pPr>
            <a:r>
              <a:rPr lang="en-US" sz="1800"/>
              <a:t>Integration range may be specified: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landau.setConvolutionWindow(meang, sigmag, 5)</a:t>
            </a: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28157BD9-339D-104F-83B4-093CEB5CF93C}" type="slidenum">
              <a:rPr lang="it-IT"/>
              <a:pPr/>
              <a:t>17</a:t>
            </a:fld>
            <a:endParaRPr lang="it-IT"/>
          </a:p>
        </p:txBody>
      </p:sp>
      <p:sp>
        <p:nvSpPr>
          <p:cNvPr id="1059844" name="AutoShape 4"/>
          <p:cNvSpPr>
            <a:spLocks noChangeArrowheads="1"/>
          </p:cNvSpPr>
          <p:nvPr/>
        </p:nvSpPr>
        <p:spPr bwMode="auto">
          <a:xfrm>
            <a:off x="971550" y="2492375"/>
            <a:ext cx="7272338" cy="2232025"/>
          </a:xfrm>
          <a:prstGeom prst="roundRect">
            <a:avLst>
              <a:gd name="adj" fmla="val 8394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59845" name="AutoShape 5"/>
          <p:cNvSpPr>
            <a:spLocks noChangeArrowheads="1"/>
          </p:cNvSpPr>
          <p:nvPr/>
        </p:nvSpPr>
        <p:spPr bwMode="auto">
          <a:xfrm>
            <a:off x="971550" y="5589588"/>
            <a:ext cx="7272338" cy="503237"/>
          </a:xfrm>
          <a:prstGeom prst="roundRect">
            <a:avLst>
              <a:gd name="adj" fmla="val 16912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References</a:t>
            </a:r>
          </a:p>
        </p:txBody>
      </p:sp>
      <p:sp>
        <p:nvSpPr>
          <p:cNvPr id="1063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RooFit home:</a:t>
            </a:r>
          </a:p>
          <a:p>
            <a:pPr lvl="1"/>
            <a:r>
              <a:rPr lang="en-US"/>
              <a:t>http://roofit.sourceforge.net/</a:t>
            </a:r>
          </a:p>
          <a:p>
            <a:r>
              <a:rPr lang="en-US"/>
              <a:t>RooFit online tutorial</a:t>
            </a:r>
          </a:p>
          <a:p>
            <a:pPr lvl="1"/>
            <a:r>
              <a:rPr lang="en-US"/>
              <a:t>http://roofit.sourceforge.net/docs/tutorial/</a:t>
            </a:r>
            <a:br>
              <a:rPr lang="en-US"/>
            </a:br>
            <a:r>
              <a:rPr lang="en-US"/>
              <a:t>index.html</a:t>
            </a:r>
          </a:p>
          <a:p>
            <a:endParaRPr lang="en-US" b="1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39591BC6-3259-0F46-A7D4-E03E0C50335B}" type="slidenum">
              <a:rPr lang="it-IT"/>
              <a:pPr/>
              <a:t>18</a:t>
            </a:fld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14002</TotalTime>
  <Words>1378</Words>
  <Application>Microsoft Macintosh PowerPoint</Application>
  <PresentationFormat>Presentazione su schermo (4:3)</PresentationFormat>
  <Paragraphs>289</Paragraphs>
  <Slides>18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5" baseType="lpstr">
      <vt:lpstr>ＭＳ Ｐゴシック</vt:lpstr>
      <vt:lpstr>Arial</vt:lpstr>
      <vt:lpstr>Courier New</vt:lpstr>
      <vt:lpstr>Symbol</vt:lpstr>
      <vt:lpstr>Times New Roman</vt:lpstr>
      <vt:lpstr>Verdana</vt:lpstr>
      <vt:lpstr>Struttura predefinita</vt:lpstr>
      <vt:lpstr>Statistical Methods for Data Analysis  Modeling PDF’s with RooFit</vt:lpstr>
      <vt:lpstr>Credits</vt:lpstr>
      <vt:lpstr>Prerequisites</vt:lpstr>
      <vt:lpstr>Variables/parameters definition</vt:lpstr>
      <vt:lpstr>PDF definition and plotting </vt:lpstr>
      <vt:lpstr>Plotting in more dimensions</vt:lpstr>
      <vt:lpstr>Pre-defined PDF’s</vt:lpstr>
      <vt:lpstr>PDF inferred from histogram</vt:lpstr>
      <vt:lpstr>Kernel estimated PDF</vt:lpstr>
      <vt:lpstr>Custom PDF’s</vt:lpstr>
      <vt:lpstr>Writing PDF’s in C++</vt:lpstr>
      <vt:lpstr>Overload PDF defaults</vt:lpstr>
      <vt:lpstr>Combining PDF’s</vt:lpstr>
      <vt:lpstr>Adding PDF’s</vt:lpstr>
      <vt:lpstr>Multiplying PDF’s</vt:lpstr>
      <vt:lpstr>Composition of functions</vt:lpstr>
      <vt:lpstr>Convolution</vt:lpstr>
      <vt:lpstr>References</vt:lpstr>
    </vt:vector>
  </TitlesOfParts>
  <Company>INFN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Utente di Microsoft Office</cp:lastModifiedBy>
  <cp:revision>3044</cp:revision>
  <cp:lastPrinted>2000-05-08T08:00:41Z</cp:lastPrinted>
  <dcterms:created xsi:type="dcterms:W3CDTF">2014-10-15T08:31:07Z</dcterms:created>
  <dcterms:modified xsi:type="dcterms:W3CDTF">2019-02-19T10:24:02Z</dcterms:modified>
</cp:coreProperties>
</file>