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 id="2147483653" r:id="rId2"/>
    <p:sldMasterId id="2147483654" r:id="rId3"/>
  </p:sldMasterIdLst>
  <p:notesMasterIdLst>
    <p:notesMasterId r:id="rId64"/>
  </p:notesMasterIdLst>
  <p:handoutMasterIdLst>
    <p:handoutMasterId r:id="rId65"/>
  </p:handoutMasterIdLst>
  <p:sldIdLst>
    <p:sldId id="256" r:id="rId4"/>
    <p:sldId id="262" r:id="rId5"/>
    <p:sldId id="269" r:id="rId6"/>
    <p:sldId id="302" r:id="rId7"/>
    <p:sldId id="303" r:id="rId8"/>
    <p:sldId id="304" r:id="rId9"/>
    <p:sldId id="305" r:id="rId10"/>
    <p:sldId id="306" r:id="rId11"/>
    <p:sldId id="270" r:id="rId12"/>
    <p:sldId id="271" r:id="rId13"/>
    <p:sldId id="307" r:id="rId14"/>
    <p:sldId id="320" r:id="rId15"/>
    <p:sldId id="308" r:id="rId16"/>
    <p:sldId id="267" r:id="rId17"/>
    <p:sldId id="326" r:id="rId18"/>
    <p:sldId id="330" r:id="rId19"/>
    <p:sldId id="331" r:id="rId20"/>
    <p:sldId id="332" r:id="rId21"/>
    <p:sldId id="322" r:id="rId22"/>
    <p:sldId id="333" r:id="rId23"/>
    <p:sldId id="334" r:id="rId24"/>
    <p:sldId id="335" r:id="rId25"/>
    <p:sldId id="336" r:id="rId26"/>
    <p:sldId id="337" r:id="rId27"/>
    <p:sldId id="339" r:id="rId28"/>
    <p:sldId id="263" r:id="rId29"/>
    <p:sldId id="275" r:id="rId30"/>
    <p:sldId id="294" r:id="rId31"/>
    <p:sldId id="340" r:id="rId32"/>
    <p:sldId id="341" r:id="rId33"/>
    <p:sldId id="342" r:id="rId34"/>
    <p:sldId id="343" r:id="rId35"/>
    <p:sldId id="352" r:id="rId36"/>
    <p:sldId id="344" r:id="rId37"/>
    <p:sldId id="345" r:id="rId38"/>
    <p:sldId id="346" r:id="rId39"/>
    <p:sldId id="347" r:id="rId40"/>
    <p:sldId id="348" r:id="rId41"/>
    <p:sldId id="349" r:id="rId42"/>
    <p:sldId id="350" r:id="rId43"/>
    <p:sldId id="351" r:id="rId44"/>
    <p:sldId id="353" r:id="rId45"/>
    <p:sldId id="354" r:id="rId46"/>
    <p:sldId id="293" r:id="rId47"/>
    <p:sldId id="355" r:id="rId48"/>
    <p:sldId id="356" r:id="rId49"/>
    <p:sldId id="296" r:id="rId50"/>
    <p:sldId id="295" r:id="rId51"/>
    <p:sldId id="297" r:id="rId52"/>
    <p:sldId id="319" r:id="rId53"/>
    <p:sldId id="316" r:id="rId54"/>
    <p:sldId id="317" r:id="rId55"/>
    <p:sldId id="318" r:id="rId56"/>
    <p:sldId id="309" r:id="rId57"/>
    <p:sldId id="310" r:id="rId58"/>
    <p:sldId id="311" r:id="rId59"/>
    <p:sldId id="312" r:id="rId60"/>
    <p:sldId id="313" r:id="rId61"/>
    <p:sldId id="314" r:id="rId62"/>
    <p:sldId id="315" r:id="rId63"/>
  </p:sldIdLst>
  <p:sldSz cx="12192000" cy="6858000"/>
  <p:notesSz cx="6858000" cy="9144000"/>
  <p:defaultTextStyle>
    <a:defPPr>
      <a:defRPr lang="en-US"/>
    </a:defPPr>
    <a:lvl1pPr algn="l" rtl="0" fontAlgn="base">
      <a:lnSpc>
        <a:spcPct val="83000"/>
      </a:lnSpc>
      <a:spcBef>
        <a:spcPct val="0"/>
      </a:spcBef>
      <a:spcAft>
        <a:spcPct val="0"/>
      </a:spcAft>
      <a:buClr>
        <a:srgbClr val="000000"/>
      </a:buClr>
      <a:buSzPct val="100000"/>
      <a:buFont typeface="Times New Roman" panose="02020603050405020304" pitchFamily="18" charset="0"/>
      <a:defRPr sz="2400" kern="1200">
        <a:solidFill>
          <a:schemeClr val="bg1"/>
        </a:solidFill>
        <a:latin typeface="Times New Roman" panose="02020603050405020304" pitchFamily="18" charset="0"/>
        <a:ea typeface="+mn-ea"/>
        <a:cs typeface="+mn-cs"/>
      </a:defRPr>
    </a:lvl1pPr>
    <a:lvl2pPr marL="457200" algn="l" rtl="0" fontAlgn="base">
      <a:lnSpc>
        <a:spcPct val="83000"/>
      </a:lnSpc>
      <a:spcBef>
        <a:spcPct val="0"/>
      </a:spcBef>
      <a:spcAft>
        <a:spcPct val="0"/>
      </a:spcAft>
      <a:buClr>
        <a:srgbClr val="000000"/>
      </a:buClr>
      <a:buSzPct val="100000"/>
      <a:buFont typeface="Times New Roman" panose="02020603050405020304" pitchFamily="18" charset="0"/>
      <a:defRPr sz="2400" kern="1200">
        <a:solidFill>
          <a:schemeClr val="bg1"/>
        </a:solidFill>
        <a:latin typeface="Times New Roman" panose="02020603050405020304" pitchFamily="18" charset="0"/>
        <a:ea typeface="+mn-ea"/>
        <a:cs typeface="+mn-cs"/>
      </a:defRPr>
    </a:lvl2pPr>
    <a:lvl3pPr marL="914400" algn="l" rtl="0" fontAlgn="base">
      <a:lnSpc>
        <a:spcPct val="83000"/>
      </a:lnSpc>
      <a:spcBef>
        <a:spcPct val="0"/>
      </a:spcBef>
      <a:spcAft>
        <a:spcPct val="0"/>
      </a:spcAft>
      <a:buClr>
        <a:srgbClr val="000000"/>
      </a:buClr>
      <a:buSzPct val="100000"/>
      <a:buFont typeface="Times New Roman" panose="02020603050405020304" pitchFamily="18" charset="0"/>
      <a:defRPr sz="2400" kern="1200">
        <a:solidFill>
          <a:schemeClr val="bg1"/>
        </a:solidFill>
        <a:latin typeface="Times New Roman" panose="02020603050405020304" pitchFamily="18" charset="0"/>
        <a:ea typeface="+mn-ea"/>
        <a:cs typeface="+mn-cs"/>
      </a:defRPr>
    </a:lvl3pPr>
    <a:lvl4pPr marL="1371600" algn="l" rtl="0" fontAlgn="base">
      <a:lnSpc>
        <a:spcPct val="83000"/>
      </a:lnSpc>
      <a:spcBef>
        <a:spcPct val="0"/>
      </a:spcBef>
      <a:spcAft>
        <a:spcPct val="0"/>
      </a:spcAft>
      <a:buClr>
        <a:srgbClr val="000000"/>
      </a:buClr>
      <a:buSzPct val="100000"/>
      <a:buFont typeface="Times New Roman" panose="02020603050405020304" pitchFamily="18" charset="0"/>
      <a:defRPr sz="2400" kern="1200">
        <a:solidFill>
          <a:schemeClr val="bg1"/>
        </a:solidFill>
        <a:latin typeface="Times New Roman" panose="02020603050405020304" pitchFamily="18" charset="0"/>
        <a:ea typeface="+mn-ea"/>
        <a:cs typeface="+mn-cs"/>
      </a:defRPr>
    </a:lvl4pPr>
    <a:lvl5pPr marL="1828800" algn="l" rtl="0" fontAlgn="base">
      <a:lnSpc>
        <a:spcPct val="83000"/>
      </a:lnSpc>
      <a:spcBef>
        <a:spcPct val="0"/>
      </a:spcBef>
      <a:spcAft>
        <a:spcPct val="0"/>
      </a:spcAft>
      <a:buClr>
        <a:srgbClr val="000000"/>
      </a:buClr>
      <a:buSzPct val="100000"/>
      <a:buFont typeface="Times New Roman" panose="02020603050405020304" pitchFamily="18" charset="0"/>
      <a:defRPr sz="2400" kern="1200">
        <a:solidFill>
          <a:schemeClr val="bg1"/>
        </a:solidFill>
        <a:latin typeface="Times New Roman" panose="02020603050405020304" pitchFamily="18" charset="0"/>
        <a:ea typeface="+mn-ea"/>
        <a:cs typeface="+mn-cs"/>
      </a:defRPr>
    </a:lvl5pPr>
    <a:lvl6pPr marL="2286000" algn="l" defTabSz="914400" rtl="0" eaLnBrk="1" latinLnBrk="0" hangingPunct="1">
      <a:defRPr sz="2400" kern="1200">
        <a:solidFill>
          <a:schemeClr val="bg1"/>
        </a:solidFill>
        <a:latin typeface="Times New Roman" panose="02020603050405020304" pitchFamily="18" charset="0"/>
        <a:ea typeface="+mn-ea"/>
        <a:cs typeface="+mn-cs"/>
      </a:defRPr>
    </a:lvl6pPr>
    <a:lvl7pPr marL="2743200" algn="l" defTabSz="914400" rtl="0" eaLnBrk="1" latinLnBrk="0" hangingPunct="1">
      <a:defRPr sz="2400" kern="1200">
        <a:solidFill>
          <a:schemeClr val="bg1"/>
        </a:solidFill>
        <a:latin typeface="Times New Roman" panose="02020603050405020304" pitchFamily="18" charset="0"/>
        <a:ea typeface="+mn-ea"/>
        <a:cs typeface="+mn-cs"/>
      </a:defRPr>
    </a:lvl7pPr>
    <a:lvl8pPr marL="3200400" algn="l" defTabSz="914400" rtl="0" eaLnBrk="1" latinLnBrk="0" hangingPunct="1">
      <a:defRPr sz="2400" kern="1200">
        <a:solidFill>
          <a:schemeClr val="bg1"/>
        </a:solidFill>
        <a:latin typeface="Times New Roman" panose="02020603050405020304" pitchFamily="18" charset="0"/>
        <a:ea typeface="+mn-ea"/>
        <a:cs typeface="+mn-cs"/>
      </a:defRPr>
    </a:lvl8pPr>
    <a:lvl9pPr marL="3657600" algn="l" defTabSz="914400" rtl="0" eaLnBrk="1" latinLnBrk="0" hangingPunct="1">
      <a:defRPr sz="2400" kern="1200">
        <a:solidFill>
          <a:schemeClr val="bg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DFE5"/>
    <a:srgbClr val="09B7E7"/>
    <a:srgbClr val="FFFF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940" y="52"/>
      </p:cViewPr>
      <p:guideLst>
        <p:guide orient="horz" pos="2160"/>
        <p:guide pos="3840"/>
      </p:guideLst>
    </p:cSldViewPr>
  </p:slideViewPr>
  <p:notesTextViewPr>
    <p:cViewPr>
      <p:scale>
        <a:sx n="100" d="100"/>
        <a:sy n="100" d="100"/>
      </p:scale>
      <p:origin x="0" y="0"/>
    </p:cViewPr>
  </p:notesTextViewPr>
  <p:notesViewPr>
    <p:cSldViewPr>
      <p:cViewPr varScale="1">
        <p:scale>
          <a:sx n="57" d="100"/>
          <a:sy n="57" d="100"/>
        </p:scale>
        <p:origin x="-190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ClrTx/>
              <a:buSzTx/>
              <a:buFontTx/>
              <a:buNone/>
              <a:defRPr sz="1200" smtClean="0">
                <a:solidFill>
                  <a:schemeClr val="tx1"/>
                </a:solidFill>
                <a:latin typeface="Arial" pitchFamily="34" charset="0"/>
              </a:defRPr>
            </a:lvl1pPr>
          </a:lstStyle>
          <a:p>
            <a:pPr>
              <a:defRPr/>
            </a:pPr>
            <a:endParaRPr lang="en-US"/>
          </a:p>
        </p:txBody>
      </p:sp>
      <p:sp>
        <p:nvSpPr>
          <p:cNvPr id="921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ClrTx/>
              <a:buSzTx/>
              <a:buFontTx/>
              <a:buNone/>
              <a:defRPr sz="1200" smtClean="0">
                <a:solidFill>
                  <a:schemeClr val="tx1"/>
                </a:solidFill>
                <a:latin typeface="Arial" pitchFamily="34" charset="0"/>
              </a:defRPr>
            </a:lvl1pPr>
          </a:lstStyle>
          <a:p>
            <a:pPr>
              <a:defRPr/>
            </a:pPr>
            <a:endParaRPr lang="en-US"/>
          </a:p>
        </p:txBody>
      </p:sp>
      <p:sp>
        <p:nvSpPr>
          <p:cNvPr id="922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ClrTx/>
              <a:buSzTx/>
              <a:buFontTx/>
              <a:buNone/>
              <a:defRPr sz="1200" smtClean="0">
                <a:solidFill>
                  <a:schemeClr val="tx1"/>
                </a:solidFill>
                <a:latin typeface="Arial" pitchFamily="34" charset="0"/>
              </a:defRPr>
            </a:lvl1pPr>
          </a:lstStyle>
          <a:p>
            <a:pPr>
              <a:defRPr/>
            </a:pPr>
            <a:endParaRPr lang="en-US"/>
          </a:p>
        </p:txBody>
      </p:sp>
      <p:sp>
        <p:nvSpPr>
          <p:cNvPr id="922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ClrTx/>
              <a:buSzTx/>
              <a:buFontTx/>
              <a:buNone/>
              <a:defRPr sz="1200">
                <a:solidFill>
                  <a:schemeClr val="tx1"/>
                </a:solidFill>
                <a:latin typeface="Arial" panose="020B0604020202020204" pitchFamily="34" charset="0"/>
              </a:defRPr>
            </a:lvl1pPr>
          </a:lstStyle>
          <a:p>
            <a:fld id="{2F9C9E7E-92B3-4F14-A937-33088B43D6AD}" type="slidenum">
              <a:rPr lang="en-US" altLang="it-IT"/>
              <a:pPr/>
              <a:t>‹N›</a:t>
            </a:fld>
            <a:endParaRPr lang="en-US"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ClrTx/>
              <a:buSzTx/>
              <a:buFontTx/>
              <a:buNone/>
              <a:defRPr sz="1200" smtClean="0">
                <a:solidFill>
                  <a:schemeClr val="tx1"/>
                </a:solidFill>
                <a:latin typeface="Arial" pitchFamily="34" charset="0"/>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ClrTx/>
              <a:buSzTx/>
              <a:buFontTx/>
              <a:buNone/>
              <a:defRPr sz="1200" smtClean="0">
                <a:solidFill>
                  <a:schemeClr val="tx1"/>
                </a:solidFill>
                <a:latin typeface="Arial" pitchFamily="34" charset="0"/>
              </a:defRPr>
            </a:lvl1pPr>
          </a:lstStyle>
          <a:p>
            <a:pPr>
              <a:defRPr/>
            </a:pPr>
            <a:endParaRPr lang="en-US"/>
          </a:p>
        </p:txBody>
      </p:sp>
      <p:sp>
        <p:nvSpPr>
          <p:cNvPr id="6144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ClrTx/>
              <a:buSzTx/>
              <a:buFontTx/>
              <a:buNone/>
              <a:defRPr sz="1200" smtClean="0">
                <a:solidFill>
                  <a:schemeClr val="tx1"/>
                </a:solidFill>
                <a:latin typeface="Arial" pitchFamily="34" charset="0"/>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ClrTx/>
              <a:buSzTx/>
              <a:buFontTx/>
              <a:buNone/>
              <a:defRPr sz="1200">
                <a:solidFill>
                  <a:schemeClr val="tx1"/>
                </a:solidFill>
                <a:latin typeface="Arial" panose="020B0604020202020204" pitchFamily="34" charset="0"/>
              </a:defRPr>
            </a:lvl1pPr>
          </a:lstStyle>
          <a:p>
            <a:fld id="{A023EAC5-BED4-4A36-A68C-5E162587BB92}" type="slidenum">
              <a:rPr lang="en-US" altLang="it-IT"/>
              <a:pPr/>
              <a:t>‹N›</a:t>
            </a:fld>
            <a:endParaRPr lang="en-US"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8D4E4B6B-BBAF-48E1-8ED3-F1BCE1AD92DF}" type="slidenum">
              <a:rPr lang="en-US" altLang="it-IT" sz="1200">
                <a:solidFill>
                  <a:schemeClr val="tx1"/>
                </a:solidFill>
                <a:latin typeface="Arial" panose="020B0604020202020204" pitchFamily="34" charset="0"/>
              </a:rPr>
              <a:pPr eaLnBrk="1" hangingPunct="1"/>
              <a:t>1</a:t>
            </a:fld>
            <a:endParaRPr lang="en-US" altLang="it-IT" sz="1200">
              <a:solidFill>
                <a:schemeClr val="tx1"/>
              </a:solidFill>
              <a:latin typeface="Arial" panose="020B0604020202020204" pitchFamily="34" charset="0"/>
            </a:endParaRPr>
          </a:p>
        </p:txBody>
      </p:sp>
      <p:sp>
        <p:nvSpPr>
          <p:cNvPr id="62467" name="Rectangle 2"/>
          <p:cNvSpPr>
            <a:spLocks noGrp="1" noRot="1" noChangeAspect="1" noChangeArrowheads="1" noTextEdit="1"/>
          </p:cNvSpPr>
          <p:nvPr>
            <p:ph type="sldImg"/>
          </p:nvPr>
        </p:nvSpPr>
        <p:spPr>
          <a:xfrm>
            <a:off x="381000" y="685800"/>
            <a:ext cx="6096000" cy="3429000"/>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9975A92C-4F19-45ED-938B-5EADBE5A54C4}" type="slidenum">
              <a:rPr lang="en-US" altLang="it-IT" sz="1200">
                <a:solidFill>
                  <a:schemeClr val="tx1"/>
                </a:solidFill>
                <a:latin typeface="Arial" panose="020B0604020202020204" pitchFamily="34" charset="0"/>
              </a:rPr>
              <a:pPr eaLnBrk="1" hangingPunct="1"/>
              <a:t>3</a:t>
            </a:fld>
            <a:endParaRPr lang="en-US" altLang="it-IT" sz="1200">
              <a:solidFill>
                <a:schemeClr val="tx1"/>
              </a:solidFill>
              <a:latin typeface="Arial" panose="020B0604020202020204" pitchFamily="34" charset="0"/>
            </a:endParaRPr>
          </a:p>
        </p:txBody>
      </p:sp>
      <p:sp>
        <p:nvSpPr>
          <p:cNvPr id="63491" name="Rectangle 2"/>
          <p:cNvSpPr>
            <a:spLocks noGrp="1" noRot="1" noChangeAspect="1" noChangeArrowheads="1" noTextEdit="1"/>
          </p:cNvSpPr>
          <p:nvPr>
            <p:ph type="sldImg"/>
          </p:nvPr>
        </p:nvSpPr>
        <p:spPr>
          <a:xfrm>
            <a:off x="381000" y="685800"/>
            <a:ext cx="6096000" cy="3429000"/>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85DBDAFD-4FB6-49B9-BCE3-ED784D0146F8}" type="slidenum">
              <a:rPr lang="en-US" altLang="it-IT" sz="1200">
                <a:solidFill>
                  <a:schemeClr val="tx1"/>
                </a:solidFill>
                <a:latin typeface="Arial" panose="020B0604020202020204" pitchFamily="34" charset="0"/>
              </a:rPr>
              <a:pPr eaLnBrk="1" hangingPunct="1"/>
              <a:t>4</a:t>
            </a:fld>
            <a:endParaRPr lang="en-US" altLang="it-IT" sz="1200">
              <a:solidFill>
                <a:schemeClr val="tx1"/>
              </a:solidFill>
              <a:latin typeface="Arial" panose="020B0604020202020204" pitchFamily="34" charset="0"/>
            </a:endParaRPr>
          </a:p>
        </p:txBody>
      </p:sp>
      <p:sp>
        <p:nvSpPr>
          <p:cNvPr id="6553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870502A3-924F-4DD2-B37A-30AD0164CB8D}" type="slidenum">
              <a:rPr lang="en-US" altLang="it-IT" sz="1000">
                <a:solidFill>
                  <a:schemeClr val="tx1"/>
                </a:solidFill>
              </a:rPr>
              <a:pPr algn="r" eaLnBrk="1" hangingPunct="1">
                <a:lnSpc>
                  <a:spcPct val="100000"/>
                </a:lnSpc>
                <a:buClrTx/>
                <a:buSzTx/>
                <a:buFontTx/>
                <a:buNone/>
              </a:pPr>
              <a:t>4</a:t>
            </a:fld>
            <a:endParaRPr lang="en-US" altLang="it-IT" sz="1000">
              <a:solidFill>
                <a:schemeClr val="tx1"/>
              </a:solidFill>
            </a:endParaRPr>
          </a:p>
        </p:txBody>
      </p:sp>
      <p:sp>
        <p:nvSpPr>
          <p:cNvPr id="65540" name="Rectangle 2"/>
          <p:cNvSpPr>
            <a:spLocks noGrp="1" noRot="1" noChangeAspect="1" noChangeArrowheads="1" noTextEdit="1"/>
          </p:cNvSpPr>
          <p:nvPr>
            <p:ph type="sldImg"/>
          </p:nvPr>
        </p:nvSpPr>
        <p:spPr>
          <a:xfrm>
            <a:off x="381000" y="685800"/>
            <a:ext cx="6096000" cy="3429000"/>
          </a:xfrm>
          <a:ln/>
        </p:spPr>
      </p:sp>
      <p:sp>
        <p:nvSpPr>
          <p:cNvPr id="655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3DA1D806-24FE-4F2A-9F2A-A815381DFABD}" type="slidenum">
              <a:rPr lang="en-US" altLang="it-IT" sz="1200">
                <a:solidFill>
                  <a:schemeClr val="tx1"/>
                </a:solidFill>
                <a:latin typeface="Arial" panose="020B0604020202020204" pitchFamily="34" charset="0"/>
              </a:rPr>
              <a:pPr eaLnBrk="1" hangingPunct="1"/>
              <a:t>5</a:t>
            </a:fld>
            <a:endParaRPr lang="en-US" altLang="it-IT" sz="1200">
              <a:solidFill>
                <a:schemeClr val="tx1"/>
              </a:solidFill>
              <a:latin typeface="Arial" panose="020B0604020202020204" pitchFamily="34" charset="0"/>
            </a:endParaRPr>
          </a:p>
        </p:txBody>
      </p:sp>
      <p:sp>
        <p:nvSpPr>
          <p:cNvPr id="6656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63620C48-484C-4DAE-9E11-5B70F99007E2}" type="slidenum">
              <a:rPr lang="en-US" altLang="it-IT" sz="1000">
                <a:solidFill>
                  <a:schemeClr val="tx1"/>
                </a:solidFill>
              </a:rPr>
              <a:pPr algn="r" eaLnBrk="1" hangingPunct="1">
                <a:lnSpc>
                  <a:spcPct val="100000"/>
                </a:lnSpc>
                <a:buClrTx/>
                <a:buSzTx/>
                <a:buFontTx/>
                <a:buNone/>
              </a:pPr>
              <a:t>5</a:t>
            </a:fld>
            <a:endParaRPr lang="en-US" altLang="it-IT" sz="1000">
              <a:solidFill>
                <a:schemeClr val="tx1"/>
              </a:solidFill>
            </a:endParaRPr>
          </a:p>
        </p:txBody>
      </p:sp>
      <p:sp>
        <p:nvSpPr>
          <p:cNvPr id="66564" name="Rectangle 2"/>
          <p:cNvSpPr>
            <a:spLocks noGrp="1" noRot="1" noChangeAspect="1" noChangeArrowheads="1" noTextEdit="1"/>
          </p:cNvSpPr>
          <p:nvPr>
            <p:ph type="sldImg"/>
          </p:nvPr>
        </p:nvSpPr>
        <p:spPr>
          <a:xfrm>
            <a:off x="381000" y="685800"/>
            <a:ext cx="6096000" cy="3429000"/>
          </a:xfrm>
          <a:ln/>
        </p:spPr>
      </p:sp>
      <p:sp>
        <p:nvSpPr>
          <p:cNvPr id="66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2377E2FF-4AFF-4613-9A80-D5721ACCD2A6}" type="slidenum">
              <a:rPr lang="en-US" altLang="it-IT" sz="1200">
                <a:solidFill>
                  <a:schemeClr val="tx1"/>
                </a:solidFill>
                <a:latin typeface="Arial" panose="020B0604020202020204" pitchFamily="34" charset="0"/>
              </a:rPr>
              <a:pPr eaLnBrk="1" hangingPunct="1"/>
              <a:t>6</a:t>
            </a:fld>
            <a:endParaRPr lang="en-US" altLang="it-IT" sz="1200">
              <a:solidFill>
                <a:schemeClr val="tx1"/>
              </a:solidFill>
              <a:latin typeface="Arial" panose="020B0604020202020204" pitchFamily="34" charset="0"/>
            </a:endParaRPr>
          </a:p>
        </p:txBody>
      </p:sp>
      <p:sp>
        <p:nvSpPr>
          <p:cNvPr id="6758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99618D32-64C8-422C-A024-8021F70EFEDB}" type="slidenum">
              <a:rPr lang="en-US" altLang="it-IT" sz="1000">
                <a:solidFill>
                  <a:schemeClr val="tx1"/>
                </a:solidFill>
              </a:rPr>
              <a:pPr algn="r" eaLnBrk="1" hangingPunct="1">
                <a:lnSpc>
                  <a:spcPct val="100000"/>
                </a:lnSpc>
                <a:buClrTx/>
                <a:buSzTx/>
                <a:buFontTx/>
                <a:buNone/>
              </a:pPr>
              <a:t>6</a:t>
            </a:fld>
            <a:endParaRPr lang="en-US" altLang="it-IT" sz="1000">
              <a:solidFill>
                <a:schemeClr val="tx1"/>
              </a:solidFill>
            </a:endParaRPr>
          </a:p>
        </p:txBody>
      </p:sp>
      <p:sp>
        <p:nvSpPr>
          <p:cNvPr id="67588" name="Rectangle 2"/>
          <p:cNvSpPr>
            <a:spLocks noGrp="1" noRot="1" noChangeAspect="1" noChangeArrowheads="1" noTextEdit="1"/>
          </p:cNvSpPr>
          <p:nvPr>
            <p:ph type="sldImg"/>
          </p:nvPr>
        </p:nvSpPr>
        <p:spPr>
          <a:xfrm>
            <a:off x="381000" y="685800"/>
            <a:ext cx="6096000" cy="3429000"/>
          </a:xfrm>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B0AE03C8-3811-471C-84EF-E048D888EA96}" type="slidenum">
              <a:rPr lang="en-US" altLang="it-IT" sz="1200">
                <a:solidFill>
                  <a:schemeClr val="tx1"/>
                </a:solidFill>
                <a:latin typeface="Arial" panose="020B0604020202020204" pitchFamily="34" charset="0"/>
              </a:rPr>
              <a:pPr eaLnBrk="1" hangingPunct="1"/>
              <a:t>7</a:t>
            </a:fld>
            <a:endParaRPr lang="en-US" altLang="it-IT" sz="1200">
              <a:solidFill>
                <a:schemeClr val="tx1"/>
              </a:solidFill>
              <a:latin typeface="Arial" panose="020B0604020202020204" pitchFamily="34" charset="0"/>
            </a:endParaRPr>
          </a:p>
        </p:txBody>
      </p:sp>
      <p:sp>
        <p:nvSpPr>
          <p:cNvPr id="68611"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87047AD1-A2DF-41A7-8E56-E5E11B1A5CBE}" type="slidenum">
              <a:rPr lang="en-US" altLang="it-IT" sz="1000">
                <a:solidFill>
                  <a:schemeClr val="tx1"/>
                </a:solidFill>
              </a:rPr>
              <a:pPr algn="r" eaLnBrk="1" hangingPunct="1">
                <a:lnSpc>
                  <a:spcPct val="100000"/>
                </a:lnSpc>
                <a:buClrTx/>
                <a:buSzTx/>
                <a:buFontTx/>
                <a:buNone/>
              </a:pPr>
              <a:t>7</a:t>
            </a:fld>
            <a:endParaRPr lang="en-US" altLang="it-IT" sz="1000">
              <a:solidFill>
                <a:schemeClr val="tx1"/>
              </a:solidFill>
            </a:endParaRPr>
          </a:p>
        </p:txBody>
      </p:sp>
      <p:sp>
        <p:nvSpPr>
          <p:cNvPr id="68612" name="Rectangle 2"/>
          <p:cNvSpPr>
            <a:spLocks noGrp="1" noRot="1" noChangeAspect="1" noChangeArrowheads="1" noTextEdit="1"/>
          </p:cNvSpPr>
          <p:nvPr>
            <p:ph type="sldImg"/>
          </p:nvPr>
        </p:nvSpPr>
        <p:spPr>
          <a:xfrm>
            <a:off x="381000" y="685800"/>
            <a:ext cx="6096000" cy="3429000"/>
          </a:xfrm>
          <a:ln/>
        </p:spPr>
      </p:sp>
      <p:sp>
        <p:nvSpPr>
          <p:cNvPr id="68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D1B44C96-916F-44E5-9CFF-F6833D463A12}" type="slidenum">
              <a:rPr lang="en-US" altLang="it-IT" sz="1200">
                <a:solidFill>
                  <a:schemeClr val="tx1"/>
                </a:solidFill>
                <a:latin typeface="Arial" panose="020B0604020202020204" pitchFamily="34" charset="0"/>
              </a:rPr>
              <a:pPr eaLnBrk="1" hangingPunct="1"/>
              <a:t>8</a:t>
            </a:fld>
            <a:endParaRPr lang="en-US" altLang="it-IT" sz="1200">
              <a:solidFill>
                <a:schemeClr val="tx1"/>
              </a:solidFill>
              <a:latin typeface="Arial" panose="020B0604020202020204" pitchFamily="34" charset="0"/>
            </a:endParaRPr>
          </a:p>
        </p:txBody>
      </p:sp>
      <p:sp>
        <p:nvSpPr>
          <p:cNvPr id="69635"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DEBCE695-4EC9-4375-A6DB-FFA667496767}" type="slidenum">
              <a:rPr lang="en-US" altLang="it-IT" sz="1000">
                <a:solidFill>
                  <a:schemeClr val="tx1"/>
                </a:solidFill>
              </a:rPr>
              <a:pPr algn="r" eaLnBrk="1" hangingPunct="1">
                <a:lnSpc>
                  <a:spcPct val="100000"/>
                </a:lnSpc>
                <a:buClrTx/>
                <a:buSzTx/>
                <a:buFontTx/>
                <a:buNone/>
              </a:pPr>
              <a:t>8</a:t>
            </a:fld>
            <a:endParaRPr lang="en-US" altLang="it-IT" sz="1000">
              <a:solidFill>
                <a:schemeClr val="tx1"/>
              </a:solidFill>
            </a:endParaRPr>
          </a:p>
        </p:txBody>
      </p:sp>
      <p:sp>
        <p:nvSpPr>
          <p:cNvPr id="69636" name="Rectangle 2"/>
          <p:cNvSpPr>
            <a:spLocks noGrp="1" noRot="1" noChangeAspect="1" noChangeArrowheads="1" noTextEdit="1"/>
          </p:cNvSpPr>
          <p:nvPr>
            <p:ph type="sldImg"/>
          </p:nvPr>
        </p:nvSpPr>
        <p:spPr>
          <a:xfrm>
            <a:off x="381000" y="685800"/>
            <a:ext cx="6096000" cy="3429000"/>
          </a:xfrm>
          <a:ln/>
        </p:spPr>
      </p:sp>
      <p:sp>
        <p:nvSpPr>
          <p:cNvPr id="69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7A79F739-32FE-4D59-AF5B-144008802280}" type="slidenum">
              <a:rPr lang="en-US" altLang="it-IT" sz="1200">
                <a:solidFill>
                  <a:schemeClr val="tx1"/>
                </a:solidFill>
                <a:latin typeface="Arial" panose="020B0604020202020204" pitchFamily="34" charset="0"/>
              </a:rPr>
              <a:pPr eaLnBrk="1" hangingPunct="1"/>
              <a:t>11</a:t>
            </a:fld>
            <a:endParaRPr lang="en-US" altLang="it-IT" sz="1200">
              <a:solidFill>
                <a:schemeClr val="tx1"/>
              </a:solidFill>
              <a:latin typeface="Arial" panose="020B0604020202020204" pitchFamily="34" charset="0"/>
            </a:endParaRPr>
          </a:p>
        </p:txBody>
      </p:sp>
      <p:sp>
        <p:nvSpPr>
          <p:cNvPr id="70659"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4ECFA604-8CFD-4942-9872-679FE5DA9061}" type="slidenum">
              <a:rPr lang="en-US" altLang="it-IT" sz="1000">
                <a:solidFill>
                  <a:schemeClr val="tx1"/>
                </a:solidFill>
              </a:rPr>
              <a:pPr algn="r" eaLnBrk="1" hangingPunct="1">
                <a:lnSpc>
                  <a:spcPct val="100000"/>
                </a:lnSpc>
                <a:buClrTx/>
                <a:buSzTx/>
                <a:buFontTx/>
                <a:buNone/>
              </a:pPr>
              <a:t>11</a:t>
            </a:fld>
            <a:endParaRPr lang="en-US" altLang="it-IT" sz="1000">
              <a:solidFill>
                <a:schemeClr val="tx1"/>
              </a:solidFill>
            </a:endParaRPr>
          </a:p>
        </p:txBody>
      </p:sp>
      <p:sp>
        <p:nvSpPr>
          <p:cNvPr id="70660" name="Rectangle 2"/>
          <p:cNvSpPr>
            <a:spLocks noGrp="1" noRot="1" noChangeAspect="1" noChangeArrowheads="1" noTextEdit="1"/>
          </p:cNvSpPr>
          <p:nvPr>
            <p:ph type="sldImg"/>
          </p:nvPr>
        </p:nvSpPr>
        <p:spPr>
          <a:xfrm>
            <a:off x="381000" y="685800"/>
            <a:ext cx="6096000" cy="3429000"/>
          </a:xfrm>
          <a:ln/>
        </p:spPr>
      </p:sp>
      <p:sp>
        <p:nvSpPr>
          <p:cNvPr id="70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023EAC5-BED4-4A36-A68C-5E162587BB92}" type="slidenum">
              <a:rPr lang="en-US" altLang="it-IT" smtClean="0"/>
              <a:pPr/>
              <a:t>12</a:t>
            </a:fld>
            <a:endParaRPr lang="en-US" altLang="it-IT"/>
          </a:p>
        </p:txBody>
      </p:sp>
    </p:spTree>
    <p:extLst>
      <p:ext uri="{BB962C8B-B14F-4D97-AF65-F5344CB8AC3E}">
        <p14:creationId xmlns:p14="http://schemas.microsoft.com/office/powerpoint/2010/main" val="2378908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DE1B9617-BE7E-47CA-9D8C-29F07284998E}" type="slidenum">
              <a:rPr lang="en-US" altLang="it-IT" sz="1200">
                <a:solidFill>
                  <a:schemeClr val="tx1"/>
                </a:solidFill>
                <a:latin typeface="Arial" panose="020B0604020202020204" pitchFamily="34" charset="0"/>
              </a:rPr>
              <a:pPr eaLnBrk="1" hangingPunct="1"/>
              <a:t>13</a:t>
            </a:fld>
            <a:endParaRPr lang="en-US" altLang="it-IT" sz="1200">
              <a:solidFill>
                <a:schemeClr val="tx1"/>
              </a:solidFill>
              <a:latin typeface="Arial" panose="020B0604020202020204" pitchFamily="34" charset="0"/>
            </a:endParaRPr>
          </a:p>
        </p:txBody>
      </p:sp>
      <p:sp>
        <p:nvSpPr>
          <p:cNvPr id="71683"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nchor="b"/>
          <a:lstStyle>
            <a:lvl1pPr defTabSz="800100" eaLnBrk="0" hangingPunct="0">
              <a:defRPr sz="2400">
                <a:solidFill>
                  <a:schemeClr val="bg1"/>
                </a:solidFill>
                <a:latin typeface="Times New Roman" panose="02020603050405020304" pitchFamily="18" charset="0"/>
              </a:defRPr>
            </a:lvl1pPr>
            <a:lvl2pPr marL="742950" indent="-285750" defTabSz="800100" eaLnBrk="0" hangingPunct="0">
              <a:defRPr sz="2400">
                <a:solidFill>
                  <a:schemeClr val="bg1"/>
                </a:solidFill>
                <a:latin typeface="Times New Roman" panose="02020603050405020304" pitchFamily="18" charset="0"/>
              </a:defRPr>
            </a:lvl2pPr>
            <a:lvl3pPr marL="1143000" indent="-228600" defTabSz="800100" eaLnBrk="0" hangingPunct="0">
              <a:defRPr sz="2400">
                <a:solidFill>
                  <a:schemeClr val="bg1"/>
                </a:solidFill>
                <a:latin typeface="Times New Roman" panose="02020603050405020304" pitchFamily="18" charset="0"/>
              </a:defRPr>
            </a:lvl3pPr>
            <a:lvl4pPr marL="1600200" indent="-228600" defTabSz="800100" eaLnBrk="0" hangingPunct="0">
              <a:defRPr sz="2400">
                <a:solidFill>
                  <a:schemeClr val="bg1"/>
                </a:solidFill>
                <a:latin typeface="Times New Roman" panose="02020603050405020304" pitchFamily="18" charset="0"/>
              </a:defRPr>
            </a:lvl4pPr>
            <a:lvl5pPr marL="2057400" indent="-228600" defTabSz="800100" eaLnBrk="0" hangingPunct="0">
              <a:defRPr sz="2400">
                <a:solidFill>
                  <a:schemeClr val="bg1"/>
                </a:solidFill>
                <a:latin typeface="Times New Roman" panose="02020603050405020304" pitchFamily="18" charset="0"/>
              </a:defRPr>
            </a:lvl5pPr>
            <a:lvl6pPr marL="25146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8001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C51811F0-D2A3-4452-9170-A72F231EC3D2}" type="slidenum">
              <a:rPr lang="en-US" altLang="it-IT" sz="1000">
                <a:solidFill>
                  <a:schemeClr val="tx1"/>
                </a:solidFill>
              </a:rPr>
              <a:pPr algn="r" eaLnBrk="1" hangingPunct="1">
                <a:lnSpc>
                  <a:spcPct val="100000"/>
                </a:lnSpc>
                <a:buClrTx/>
                <a:buSzTx/>
                <a:buFontTx/>
                <a:buNone/>
              </a:pPr>
              <a:t>13</a:t>
            </a:fld>
            <a:endParaRPr lang="en-US" altLang="it-IT" sz="1000">
              <a:solidFill>
                <a:schemeClr val="tx1"/>
              </a:solidFill>
            </a:endParaRPr>
          </a:p>
        </p:txBody>
      </p:sp>
      <p:sp>
        <p:nvSpPr>
          <p:cNvPr id="71684" name="Rectangle 2"/>
          <p:cNvSpPr>
            <a:spLocks noGrp="1" noRot="1" noChangeAspect="1" noChangeArrowheads="1" noTextEdit="1"/>
          </p:cNvSpPr>
          <p:nvPr>
            <p:ph type="sldImg"/>
          </p:nvPr>
        </p:nvSpPr>
        <p:spPr>
          <a:xfrm>
            <a:off x="381000" y="685800"/>
            <a:ext cx="6096000" cy="3429000"/>
          </a:xfrm>
          <a:ln/>
        </p:spPr>
      </p:sp>
      <p:sp>
        <p:nvSpPr>
          <p:cNvPr id="716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973" tIns="39987" rIns="79973" bIns="39987"/>
          <a:lstStyle/>
          <a:p>
            <a:pPr eaLnBrk="1" hangingPunct="1"/>
            <a:endParaRPr lang="it-IT" alt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19</a:t>
            </a:fld>
            <a:endParaRPr lang="it-IT"/>
          </a:p>
        </p:txBody>
      </p:sp>
    </p:spTree>
    <p:extLst>
      <p:ext uri="{BB962C8B-B14F-4D97-AF65-F5344CB8AC3E}">
        <p14:creationId xmlns:p14="http://schemas.microsoft.com/office/powerpoint/2010/main" val="2081764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29</a:t>
            </a:fld>
            <a:endParaRPr lang="it-IT"/>
          </a:p>
        </p:txBody>
      </p:sp>
    </p:spTree>
    <p:extLst>
      <p:ext uri="{BB962C8B-B14F-4D97-AF65-F5344CB8AC3E}">
        <p14:creationId xmlns:p14="http://schemas.microsoft.com/office/powerpoint/2010/main" val="3576201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30</a:t>
            </a:fld>
            <a:endParaRPr lang="it-IT"/>
          </a:p>
        </p:txBody>
      </p:sp>
    </p:spTree>
    <p:extLst>
      <p:ext uri="{BB962C8B-B14F-4D97-AF65-F5344CB8AC3E}">
        <p14:creationId xmlns:p14="http://schemas.microsoft.com/office/powerpoint/2010/main" val="1167100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31</a:t>
            </a:fld>
            <a:endParaRPr lang="it-IT"/>
          </a:p>
        </p:txBody>
      </p:sp>
    </p:spTree>
    <p:extLst>
      <p:ext uri="{BB962C8B-B14F-4D97-AF65-F5344CB8AC3E}">
        <p14:creationId xmlns:p14="http://schemas.microsoft.com/office/powerpoint/2010/main" val="789469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32</a:t>
            </a:fld>
            <a:endParaRPr lang="it-IT"/>
          </a:p>
        </p:txBody>
      </p:sp>
    </p:spTree>
    <p:extLst>
      <p:ext uri="{BB962C8B-B14F-4D97-AF65-F5344CB8AC3E}">
        <p14:creationId xmlns:p14="http://schemas.microsoft.com/office/powerpoint/2010/main" val="4040101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33</a:t>
            </a:fld>
            <a:endParaRPr lang="it-IT"/>
          </a:p>
        </p:txBody>
      </p:sp>
    </p:spTree>
    <p:extLst>
      <p:ext uri="{BB962C8B-B14F-4D97-AF65-F5344CB8AC3E}">
        <p14:creationId xmlns:p14="http://schemas.microsoft.com/office/powerpoint/2010/main" val="1214524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34</a:t>
            </a:fld>
            <a:endParaRPr lang="it-IT"/>
          </a:p>
        </p:txBody>
      </p:sp>
    </p:spTree>
    <p:extLst>
      <p:ext uri="{BB962C8B-B14F-4D97-AF65-F5344CB8AC3E}">
        <p14:creationId xmlns:p14="http://schemas.microsoft.com/office/powerpoint/2010/main" val="4282751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35</a:t>
            </a:fld>
            <a:endParaRPr lang="it-IT"/>
          </a:p>
        </p:txBody>
      </p:sp>
    </p:spTree>
    <p:extLst>
      <p:ext uri="{BB962C8B-B14F-4D97-AF65-F5344CB8AC3E}">
        <p14:creationId xmlns:p14="http://schemas.microsoft.com/office/powerpoint/2010/main" val="186477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36</a:t>
            </a:fld>
            <a:endParaRPr lang="it-IT"/>
          </a:p>
        </p:txBody>
      </p:sp>
    </p:spTree>
    <p:extLst>
      <p:ext uri="{BB962C8B-B14F-4D97-AF65-F5344CB8AC3E}">
        <p14:creationId xmlns:p14="http://schemas.microsoft.com/office/powerpoint/2010/main" val="2405280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37</a:t>
            </a:fld>
            <a:endParaRPr lang="it-IT"/>
          </a:p>
        </p:txBody>
      </p:sp>
    </p:spTree>
    <p:extLst>
      <p:ext uri="{BB962C8B-B14F-4D97-AF65-F5344CB8AC3E}">
        <p14:creationId xmlns:p14="http://schemas.microsoft.com/office/powerpoint/2010/main" val="1482231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38</a:t>
            </a:fld>
            <a:endParaRPr lang="it-IT"/>
          </a:p>
        </p:txBody>
      </p:sp>
    </p:spTree>
    <p:extLst>
      <p:ext uri="{BB962C8B-B14F-4D97-AF65-F5344CB8AC3E}">
        <p14:creationId xmlns:p14="http://schemas.microsoft.com/office/powerpoint/2010/main" val="3972762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39</a:t>
            </a:fld>
            <a:endParaRPr lang="it-IT"/>
          </a:p>
        </p:txBody>
      </p:sp>
    </p:spTree>
    <p:extLst>
      <p:ext uri="{BB962C8B-B14F-4D97-AF65-F5344CB8AC3E}">
        <p14:creationId xmlns:p14="http://schemas.microsoft.com/office/powerpoint/2010/main" val="2767913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40</a:t>
            </a:fld>
            <a:endParaRPr lang="it-IT"/>
          </a:p>
        </p:txBody>
      </p:sp>
    </p:spTree>
    <p:extLst>
      <p:ext uri="{BB962C8B-B14F-4D97-AF65-F5344CB8AC3E}">
        <p14:creationId xmlns:p14="http://schemas.microsoft.com/office/powerpoint/2010/main" val="427743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04155379-D394-4E82-84A4-BCBD0D6D6A12}" type="slidenum">
              <a:rPr lang="it-IT" smtClean="0"/>
              <a:t>41</a:t>
            </a:fld>
            <a:endParaRPr lang="it-IT"/>
          </a:p>
        </p:txBody>
      </p:sp>
    </p:spTree>
    <p:extLst>
      <p:ext uri="{BB962C8B-B14F-4D97-AF65-F5344CB8AC3E}">
        <p14:creationId xmlns:p14="http://schemas.microsoft.com/office/powerpoint/2010/main" val="3903333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51322A5A-7053-4C9C-AEEC-A56D45BA1293}" type="slidenum">
              <a:rPr lang="en-US" altLang="it-IT" sz="1200">
                <a:solidFill>
                  <a:schemeClr val="tx1"/>
                </a:solidFill>
                <a:latin typeface="Arial" panose="020B0604020202020204" pitchFamily="34" charset="0"/>
              </a:rPr>
              <a:pPr eaLnBrk="1" hangingPunct="1"/>
              <a:t>47</a:t>
            </a:fld>
            <a:endParaRPr lang="en-US" altLang="it-IT" sz="1200">
              <a:solidFill>
                <a:schemeClr val="tx1"/>
              </a:solidFill>
              <a:latin typeface="Arial" panose="020B0604020202020204" pitchFamily="34" charset="0"/>
            </a:endParaRPr>
          </a:p>
        </p:txBody>
      </p:sp>
      <p:sp>
        <p:nvSpPr>
          <p:cNvPr id="72707" name="Text Box 2"/>
          <p:cNvSpPr txBox="1">
            <a:spLocks noChangeArrowheads="1"/>
          </p:cNvSpPr>
          <p:nvPr/>
        </p:nvSpPr>
        <p:spPr bwMode="auto">
          <a:xfrm>
            <a:off x="925513" y="685800"/>
            <a:ext cx="5008562" cy="3430588"/>
          </a:xfrm>
          <a:prstGeom prst="rect">
            <a:avLst/>
          </a:prstGeom>
          <a:solidFill>
            <a:srgbClr val="FFFFFF"/>
          </a:solidFill>
          <a:ln w="9360">
            <a:solidFill>
              <a:srgbClr val="000000"/>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72708" name="Rectangle 3"/>
          <p:cNvSpPr>
            <a:spLocks noGrp="1" noChangeArrowheads="1"/>
          </p:cNvSpPr>
          <p:nvPr>
            <p:ph type="body"/>
          </p:nvPr>
        </p:nvSpPr>
        <p:spPr>
          <a:xfrm>
            <a:off x="914400" y="4343400"/>
            <a:ext cx="50276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it-IT" alt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fld id="{894E2881-B000-4EE6-9217-50FEE01588A7}" type="slidenum">
              <a:rPr lang="en-US" altLang="it-IT" sz="1200">
                <a:solidFill>
                  <a:schemeClr val="tx1"/>
                </a:solidFill>
                <a:latin typeface="Arial" panose="020B0604020202020204" pitchFamily="34" charset="0"/>
              </a:rPr>
              <a:pPr eaLnBrk="1" hangingPunct="1"/>
              <a:t>57</a:t>
            </a:fld>
            <a:endParaRPr lang="en-US" altLang="it-IT" sz="1200">
              <a:solidFill>
                <a:schemeClr val="tx1"/>
              </a:solidFill>
              <a:latin typeface="Arial" panose="020B0604020202020204" pitchFamily="34" charset="0"/>
            </a:endParaRPr>
          </a:p>
        </p:txBody>
      </p:sp>
      <p:sp>
        <p:nvSpPr>
          <p:cNvPr id="73731" name="Rectangle 2"/>
          <p:cNvSpPr>
            <a:spLocks noGrp="1" noRot="1" noChangeAspect="1" noChangeArrowheads="1" noTextEdit="1"/>
          </p:cNvSpPr>
          <p:nvPr>
            <p:ph type="sldImg"/>
          </p:nvPr>
        </p:nvSpPr>
        <p:spPr>
          <a:xfrm>
            <a:off x="381000" y="685800"/>
            <a:ext cx="6096000" cy="3429000"/>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8"/>
            <a:ext cx="10363200" cy="1470025"/>
          </a:xfrm>
        </p:spPr>
        <p:txBody>
          <a:bodyPr/>
          <a:lstStyle/>
          <a:p>
            <a:r>
              <a:rPr lang="it-IT"/>
              <a:t>Fare clic per modificare lo stile del titolo</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Tree>
    <p:extLst>
      <p:ext uri="{BB962C8B-B14F-4D97-AF65-F5344CB8AC3E}">
        <p14:creationId xmlns:p14="http://schemas.microsoft.com/office/powerpoint/2010/main" val="183396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45956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3"/>
            <a:ext cx="103632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Tree>
    <p:extLst>
      <p:ext uri="{BB962C8B-B14F-4D97-AF65-F5344CB8AC3E}">
        <p14:creationId xmlns:p14="http://schemas.microsoft.com/office/powerpoint/2010/main" val="1494780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09602" y="1604965"/>
            <a:ext cx="5380567"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3367" y="1604965"/>
            <a:ext cx="5382684"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524529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784136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3857900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479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4198052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1712501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6396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4967" y="1604965"/>
            <a:ext cx="2741084" cy="452437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09602" y="1604965"/>
            <a:ext cx="8022167" cy="452437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064611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8"/>
            <a:ext cx="10363200" cy="1470025"/>
          </a:xfrm>
        </p:spPr>
        <p:txBody>
          <a:bodyPr/>
          <a:lstStyle/>
          <a:p>
            <a:r>
              <a:rPr lang="it-IT"/>
              <a:t>Fare clic per modificare lo stile del titolo</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3362134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1613453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3"/>
            <a:ext cx="103632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3488238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1016002" y="1219200"/>
            <a:ext cx="5075767" cy="5100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294967" y="1219200"/>
            <a:ext cx="5077884" cy="5100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4232083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3211022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3890364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2564071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2155729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24769653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2169882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84167" y="12700"/>
            <a:ext cx="2588684" cy="63071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1016002" y="12700"/>
            <a:ext cx="7564967" cy="63071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ftr" idx="10"/>
          </p:nvPr>
        </p:nvSpPr>
        <p:spPr>
          <a:ln/>
        </p:spPr>
        <p:txBody>
          <a:bodyPr/>
          <a:lstStyle>
            <a:lvl1pPr>
              <a:defRPr/>
            </a:lvl1pPr>
          </a:lstStyle>
          <a:p>
            <a:r>
              <a:rPr lang="it-IT" altLang="it-IT"/>
              <a:t>Fabio Garufi – Università di Napoli &amp; INFN </a:t>
            </a:r>
            <a:endParaRPr lang="en-GB" altLang="it-IT"/>
          </a:p>
        </p:txBody>
      </p:sp>
    </p:spTree>
    <p:extLst>
      <p:ext uri="{BB962C8B-B14F-4D97-AF65-F5344CB8AC3E}">
        <p14:creationId xmlns:p14="http://schemas.microsoft.com/office/powerpoint/2010/main" val="3133767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8"/>
            <a:ext cx="10363200" cy="1470025"/>
          </a:xfrm>
        </p:spPr>
        <p:txBody>
          <a:bodyPr/>
          <a:lstStyle/>
          <a:p>
            <a:r>
              <a:rPr lang="it-IT"/>
              <a:t>Fare clic per modificare lo stile del titolo</a:t>
            </a:r>
          </a:p>
        </p:txBody>
      </p:sp>
      <p:sp>
        <p:nvSpPr>
          <p:cNvPr id="3" name="Sottotitolo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Tree>
    <p:extLst>
      <p:ext uri="{BB962C8B-B14F-4D97-AF65-F5344CB8AC3E}">
        <p14:creationId xmlns:p14="http://schemas.microsoft.com/office/powerpoint/2010/main" val="2671609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a:xfrm>
            <a:off x="609600" y="1600203"/>
            <a:ext cx="10972800" cy="4525963"/>
          </a:xfrm>
          <a:prstGeom prst="rect">
            <a:avLst/>
          </a:prstGeo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8540169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3"/>
            <a:ext cx="103632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Tree>
    <p:extLst>
      <p:ext uri="{BB962C8B-B14F-4D97-AF65-F5344CB8AC3E}">
        <p14:creationId xmlns:p14="http://schemas.microsoft.com/office/powerpoint/2010/main" val="20389301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09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914861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7483953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9758623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795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50"/>
            <a:ext cx="4011084"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3435120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Tree>
    <p:extLst>
      <p:ext uri="{BB962C8B-B14F-4D97-AF65-F5344CB8AC3E}">
        <p14:creationId xmlns:p14="http://schemas.microsoft.com/office/powerpoint/2010/main" val="9352319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a:xfrm>
            <a:off x="609600" y="1600203"/>
            <a:ext cx="10972800" cy="4525963"/>
          </a:xfrm>
          <a:prstGeom prst="rect">
            <a:avLst/>
          </a:prstGeo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960465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981075"/>
            <a:ext cx="2743200" cy="514508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09600" y="981075"/>
            <a:ext cx="8026400" cy="5145088"/>
          </a:xfrm>
          <a:prstGeom prst="rect">
            <a:avLst/>
          </a:prstGeo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083671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97DFE5"/>
            </a:gs>
            <a:gs pos="100000">
              <a:srgbClr val="2F4776"/>
            </a:gs>
          </a:gsLst>
          <a:lin ang="2700000" scaled="1"/>
          <a:tileRect/>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914401" y="2286003"/>
            <a:ext cx="10356851" cy="114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it-IT"/>
              <a:t>Cliccate per modificare il formato del testo del titolo</a:t>
            </a:r>
          </a:p>
        </p:txBody>
      </p:sp>
      <p:sp>
        <p:nvSpPr>
          <p:cNvPr id="8195" name="Rectangle 3"/>
          <p:cNvSpPr>
            <a:spLocks noGrp="1" noChangeArrowheads="1"/>
          </p:cNvSpPr>
          <p:nvPr>
            <p:ph type="body" idx="1"/>
          </p:nvPr>
        </p:nvSpPr>
        <p:spPr bwMode="auto">
          <a:xfrm>
            <a:off x="609601" y="1604965"/>
            <a:ext cx="10966451"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t" anchorCtr="0" compatLnSpc="1">
            <a:prstTxWarp prst="textNoShape">
              <a:avLst/>
            </a:prstTxWarp>
          </a:bodyPr>
          <a:lstStyle/>
          <a:p>
            <a:pPr lvl="0"/>
            <a:r>
              <a:rPr lang="en-GB" altLang="it-IT"/>
              <a:t>Cliccate per modificare il formato del testo della struttura</a:t>
            </a:r>
          </a:p>
          <a:p>
            <a:pPr lvl="1"/>
            <a:r>
              <a:rPr lang="en-GB" altLang="it-IT"/>
              <a:t>Secondo livello struttura</a:t>
            </a:r>
          </a:p>
          <a:p>
            <a:pPr lvl="2"/>
            <a:r>
              <a:rPr lang="en-GB" altLang="it-IT"/>
              <a:t>Terzo livello struttura</a:t>
            </a:r>
          </a:p>
          <a:p>
            <a:pPr lvl="3"/>
            <a:r>
              <a:rPr lang="en-GB" altLang="it-IT"/>
              <a:t>Quarto livello struttura</a:t>
            </a:r>
          </a:p>
          <a:p>
            <a:pPr lvl="4"/>
            <a:r>
              <a:rPr lang="en-GB" altLang="it-IT"/>
              <a:t>Quinto livello struttura</a:t>
            </a:r>
          </a:p>
          <a:p>
            <a:pPr lvl="4"/>
            <a:r>
              <a:rPr lang="en-GB" altLang="it-IT"/>
              <a:t>Sesto livello struttura</a:t>
            </a:r>
          </a:p>
          <a:p>
            <a:pPr lvl="4"/>
            <a:r>
              <a:rPr lang="en-GB" altLang="it-IT"/>
              <a:t>Settimo livello struttura</a:t>
            </a:r>
          </a:p>
          <a:p>
            <a:pPr lvl="4"/>
            <a:r>
              <a:rPr lang="en-GB" altLang="it-IT"/>
              <a:t>Ottavo livello struttura</a:t>
            </a:r>
          </a:p>
          <a:p>
            <a:pPr lvl="4"/>
            <a:r>
              <a:rPr lang="en-GB" altLang="it-IT"/>
              <a:t>Nono livello struttura</a:t>
            </a:r>
          </a:p>
        </p:txBody>
      </p:sp>
    </p:spTree>
  </p:cSld>
  <p:clrMap bg1="lt1" tx1="dk1" bg2="lt2" tx2="dk2" accent1="accent1" accent2="accent2" accent3="accent3" accent4="accent4" accent5="accent5" accent6="accent6" hlink="hlink" folHlink="folHlink"/>
  <p:sldLayoutIdLst>
    <p:sldLayoutId id="2147483665" r:id="rId1"/>
    <p:sldLayoutId id="2147483664" r:id="rId2"/>
    <p:sldLayoutId id="2147483663" r:id="rId3"/>
    <p:sldLayoutId id="2147483662" r:id="rId4"/>
    <p:sldLayoutId id="2147483661" r:id="rId5"/>
    <p:sldLayoutId id="2147483660" r:id="rId6"/>
    <p:sldLayoutId id="2147483659" r:id="rId7"/>
    <p:sldLayoutId id="2147483658" r:id="rId8"/>
    <p:sldLayoutId id="2147483657" r:id="rId9"/>
    <p:sldLayoutId id="2147483656" r:id="rId10"/>
    <p:sldLayoutId id="2147483655" r:id="rId11"/>
  </p:sldLayoutIdLst>
  <p:hf sldNum="0" hdr="0" dt="0"/>
  <p:txStyles>
    <p:titleStyle>
      <a:lvl1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j-lt"/>
          <a:ea typeface="+mj-ea"/>
          <a:cs typeface="+mj-cs"/>
        </a:defRPr>
      </a:lvl1pPr>
      <a:lvl2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2pPr>
      <a:lvl3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3pPr>
      <a:lvl4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4pPr>
      <a:lvl5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5pPr>
      <a:lvl6pPr marL="4572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6pPr>
      <a:lvl7pPr marL="9144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7pPr>
      <a:lvl8pPr marL="13716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8pPr>
      <a:lvl9pPr marL="18288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9pPr>
    </p:titleStyle>
    <p:bodyStyle>
      <a:lvl1pPr marL="338138" indent="-338138" algn="l" defTabSz="449263" rtl="0" eaLnBrk="0" fontAlgn="base" hangingPunct="0">
        <a:lnSpc>
          <a:spcPct val="126000"/>
        </a:lnSpc>
        <a:spcBef>
          <a:spcPts val="450"/>
        </a:spcBef>
        <a:spcAft>
          <a:spcPct val="0"/>
        </a:spcAft>
        <a:buClr>
          <a:srgbClr val="0033CC"/>
        </a:buClr>
        <a:buSzPct val="70000"/>
        <a:buFont typeface="Wingdings" panose="05000000000000000000" pitchFamily="2" charset="2"/>
        <a:buChar char=""/>
        <a:defRPr>
          <a:solidFill>
            <a:srgbClr val="000000"/>
          </a:solidFill>
          <a:latin typeface="+mn-lt"/>
          <a:ea typeface="+mn-ea"/>
          <a:cs typeface="+mn-cs"/>
        </a:defRPr>
      </a:lvl1pPr>
      <a:lvl2pPr marL="738188" indent="-280988" algn="l" defTabSz="449263" rtl="0" eaLnBrk="0" fontAlgn="base" hangingPunct="0">
        <a:lnSpc>
          <a:spcPct val="86000"/>
        </a:lnSpc>
        <a:spcBef>
          <a:spcPts val="450"/>
        </a:spcBef>
        <a:spcAft>
          <a:spcPct val="0"/>
        </a:spcAft>
        <a:buClr>
          <a:srgbClr val="0033CC"/>
        </a:buClr>
        <a:buSzPct val="100000"/>
        <a:buFont typeface="Georgia" panose="02040502050405020303" pitchFamily="18" charset="0"/>
        <a:buChar char="–"/>
        <a:defRPr>
          <a:solidFill>
            <a:srgbClr val="000000"/>
          </a:solidFill>
          <a:latin typeface="Georgia" pitchFamily="18" charset="0"/>
        </a:defRPr>
      </a:lvl2pPr>
      <a:lvl3pPr marL="1143000" indent="-228600" algn="l" defTabSz="449263" rtl="0" eaLnBrk="0" fontAlgn="base" hangingPunct="0">
        <a:lnSpc>
          <a:spcPct val="83000"/>
        </a:lnSpc>
        <a:spcBef>
          <a:spcPts val="600"/>
        </a:spcBef>
        <a:spcAft>
          <a:spcPct val="0"/>
        </a:spcAft>
        <a:buClr>
          <a:srgbClr val="000000"/>
        </a:buClr>
        <a:buSzPct val="100000"/>
        <a:buFont typeface="Times New Roman" panose="02020603050405020304" pitchFamily="18" charset="0"/>
        <a:buChar char="•"/>
        <a:defRPr sz="2400">
          <a:solidFill>
            <a:srgbClr val="000000"/>
          </a:solidFill>
          <a:latin typeface="Times New Roman" pitchFamily="18" charset="0"/>
        </a:defRPr>
      </a:lvl3pPr>
      <a:lvl4pPr marL="1600200" indent="-228600" algn="l" defTabSz="449263" rtl="0" eaLnBrk="0" fontAlgn="base" hangingPunct="0">
        <a:lnSpc>
          <a:spcPct val="83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itchFamily="18" charset="0"/>
        </a:defRPr>
      </a:lvl4pPr>
      <a:lvl5pPr marL="2057400" indent="-228600" algn="l" defTabSz="449263" rtl="0" eaLnBrk="0" fontAlgn="base" hangingPunct="0">
        <a:lnSpc>
          <a:spcPct val="83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itchFamily="18" charset="0"/>
        </a:defRPr>
      </a:lvl5pPr>
      <a:lvl6pPr marL="25146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6pPr>
      <a:lvl7pPr marL="29718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7pPr>
      <a:lvl8pPr marL="34290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8pPr>
      <a:lvl9pPr marL="38862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97DFE5"/>
            </a:gs>
            <a:gs pos="100000">
              <a:srgbClr val="2F4776"/>
            </a:gs>
          </a:gsLst>
          <a:lin ang="2700000" scaled="1"/>
          <a:tileRect/>
        </a:gra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bwMode="auto">
          <a:xfrm>
            <a:off x="1016001" y="1219200"/>
            <a:ext cx="10356851"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ltLang="it-IT"/>
              <a:t>Cliccate per modificare il formato del testo della struttura</a:t>
            </a:r>
          </a:p>
          <a:p>
            <a:pPr lvl="1"/>
            <a:r>
              <a:rPr lang="en-GB" altLang="it-IT"/>
              <a:t>Secondo livello struttura</a:t>
            </a:r>
          </a:p>
          <a:p>
            <a:pPr lvl="2"/>
            <a:r>
              <a:rPr lang="en-GB" altLang="it-IT"/>
              <a:t>Terzo livello struttura</a:t>
            </a:r>
          </a:p>
          <a:p>
            <a:pPr lvl="3"/>
            <a:r>
              <a:rPr lang="en-GB" altLang="it-IT"/>
              <a:t>Quarto livello struttura</a:t>
            </a:r>
          </a:p>
          <a:p>
            <a:pPr lvl="4"/>
            <a:r>
              <a:rPr lang="en-GB" altLang="it-IT"/>
              <a:t>Quinto livello struttura</a:t>
            </a:r>
          </a:p>
          <a:p>
            <a:pPr lvl="4"/>
            <a:r>
              <a:rPr lang="en-GB" altLang="it-IT"/>
              <a:t>Sesto livello struttura</a:t>
            </a:r>
          </a:p>
          <a:p>
            <a:pPr lvl="4"/>
            <a:r>
              <a:rPr lang="en-GB" altLang="it-IT"/>
              <a:t>Settimo livello struttura</a:t>
            </a:r>
          </a:p>
          <a:p>
            <a:pPr lvl="4"/>
            <a:r>
              <a:rPr lang="en-GB" altLang="it-IT"/>
              <a:t>Ottavo livello struttura</a:t>
            </a:r>
          </a:p>
          <a:p>
            <a:pPr lvl="4"/>
            <a:r>
              <a:rPr lang="en-GB" altLang="it-IT"/>
              <a:t>Nono livello struttura</a:t>
            </a:r>
          </a:p>
        </p:txBody>
      </p:sp>
      <p:sp>
        <p:nvSpPr>
          <p:cNvPr id="9219" name="Rectangle 3"/>
          <p:cNvSpPr>
            <a:spLocks noGrp="1" noChangeArrowheads="1"/>
          </p:cNvSpPr>
          <p:nvPr>
            <p:ph type="title"/>
          </p:nvPr>
        </p:nvSpPr>
        <p:spPr bwMode="auto">
          <a:xfrm>
            <a:off x="1828801" y="12700"/>
            <a:ext cx="7816851"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it-IT"/>
              <a:t>Cliccate per modificare il formato del testo del titolo</a:t>
            </a:r>
          </a:p>
        </p:txBody>
      </p:sp>
      <p:sp>
        <p:nvSpPr>
          <p:cNvPr id="40964" name="Rectangle 4"/>
          <p:cNvSpPr>
            <a:spLocks noGrp="1" noChangeArrowheads="1"/>
          </p:cNvSpPr>
          <p:nvPr>
            <p:ph type="ftr"/>
          </p:nvPr>
        </p:nvSpPr>
        <p:spPr bwMode="auto">
          <a:xfrm>
            <a:off x="406401" y="6477003"/>
            <a:ext cx="11779251" cy="5191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buClr>
                <a:srgbClr val="5F5F5F"/>
              </a:buClr>
              <a:defRPr sz="1400">
                <a:solidFill>
                  <a:srgbClr val="FFFF00"/>
                </a:solidFill>
              </a:defRPr>
            </a:lvl1pPr>
          </a:lstStyle>
          <a:p>
            <a:r>
              <a:rPr lang="it-IT" altLang="it-IT"/>
              <a:t>Fabio Garufi – Università di Napoli &amp; INFN </a:t>
            </a:r>
            <a:endParaRPr lang="en-GB" altLang="it-IT"/>
          </a:p>
        </p:txBody>
      </p:sp>
      <p:sp>
        <p:nvSpPr>
          <p:cNvPr id="40965" name="Line 5"/>
          <p:cNvSpPr>
            <a:spLocks noChangeShapeType="1"/>
          </p:cNvSpPr>
          <p:nvPr/>
        </p:nvSpPr>
        <p:spPr bwMode="auto">
          <a:xfrm>
            <a:off x="4267200" y="914400"/>
            <a:ext cx="5283200" cy="1588"/>
          </a:xfrm>
          <a:prstGeom prst="line">
            <a:avLst/>
          </a:prstGeom>
          <a:noFill/>
          <a:ln w="28440">
            <a:solidFill>
              <a:srgbClr val="0033CC"/>
            </a:solidFill>
            <a:miter lim="800000"/>
            <a:headEnd/>
            <a:tailEnd/>
          </a:ln>
          <a:effectLst/>
        </p:spPr>
        <p:txBody>
          <a:bodyPr/>
          <a:lstStyle/>
          <a:p>
            <a:pPr>
              <a:defRPr/>
            </a:pPr>
            <a:endParaRPr lang="it-IT" sz="2400"/>
          </a:p>
        </p:txBody>
      </p:sp>
      <p:sp>
        <p:nvSpPr>
          <p:cNvPr id="40966" name="Line 6"/>
          <p:cNvSpPr>
            <a:spLocks noChangeShapeType="1"/>
          </p:cNvSpPr>
          <p:nvPr/>
        </p:nvSpPr>
        <p:spPr bwMode="auto">
          <a:xfrm>
            <a:off x="1828800" y="838200"/>
            <a:ext cx="7315200" cy="1588"/>
          </a:xfrm>
          <a:prstGeom prst="line">
            <a:avLst/>
          </a:prstGeom>
          <a:noFill/>
          <a:ln w="19080">
            <a:solidFill>
              <a:srgbClr val="0033CC"/>
            </a:solidFill>
            <a:miter lim="800000"/>
            <a:headEnd/>
            <a:tailEnd/>
          </a:ln>
          <a:effectLst/>
        </p:spPr>
        <p:txBody>
          <a:bodyPr/>
          <a:lstStyle/>
          <a:p>
            <a:pPr>
              <a:defRPr/>
            </a:pPr>
            <a:endParaRPr lang="it-IT" sz="2400"/>
          </a:p>
        </p:txBody>
      </p:sp>
      <p:pic>
        <p:nvPicPr>
          <p:cNvPr id="9223" name="Picture 7"/>
          <p:cNvPicPr>
            <a:picLocks noChangeAspect="1" noChangeArrowheads="1"/>
          </p:cNvPicPr>
          <p:nvPr/>
        </p:nvPicPr>
        <p:blipFill>
          <a:blip r:embed="rId13">
            <a:extLst>
              <a:ext uri="{28A0092B-C50C-407E-A947-70E740481C1C}">
                <a14:useLocalDpi xmlns:a14="http://schemas.microsoft.com/office/drawing/2010/main" val="0"/>
              </a:ext>
            </a:extLst>
          </a:blip>
          <a:srcRect r="54413"/>
          <a:stretch>
            <a:fillRect/>
          </a:stretch>
        </p:blipFill>
        <p:spPr bwMode="auto">
          <a:xfrm>
            <a:off x="131235" y="304800"/>
            <a:ext cx="159596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 bg1="lt1" tx1="dk1" bg2="lt2" tx2="dk2" accent1="accent1" accent2="accent2" accent3="accent3" accent4="accent4" accent5="accent5" accent6="accent6" hlink="hlink" folHlink="folHlink"/>
  <p:sldLayoutIdLst>
    <p:sldLayoutId id="2147483676" r:id="rId1"/>
    <p:sldLayoutId id="2147483675" r:id="rId2"/>
    <p:sldLayoutId id="2147483674" r:id="rId3"/>
    <p:sldLayoutId id="2147483673" r:id="rId4"/>
    <p:sldLayoutId id="2147483672" r:id="rId5"/>
    <p:sldLayoutId id="2147483671" r:id="rId6"/>
    <p:sldLayoutId id="2147483670" r:id="rId7"/>
    <p:sldLayoutId id="2147483669" r:id="rId8"/>
    <p:sldLayoutId id="2147483668" r:id="rId9"/>
    <p:sldLayoutId id="2147483667" r:id="rId10"/>
    <p:sldLayoutId id="2147483666" r:id="rId11"/>
  </p:sldLayoutIdLst>
  <p:hf sldNum="0" hdr="0" dt="0"/>
  <p:txStyles>
    <p:titleStyle>
      <a:lvl1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j-lt"/>
          <a:ea typeface="+mj-ea"/>
          <a:cs typeface="+mj-cs"/>
        </a:defRPr>
      </a:lvl1pPr>
      <a:lvl2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2pPr>
      <a:lvl3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3pPr>
      <a:lvl4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4pPr>
      <a:lvl5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5pPr>
      <a:lvl6pPr marL="4572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6pPr>
      <a:lvl7pPr marL="9144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7pPr>
      <a:lvl8pPr marL="13716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8pPr>
      <a:lvl9pPr marL="18288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9pPr>
    </p:titleStyle>
    <p:bodyStyle>
      <a:lvl1pPr marL="338138" indent="-338138" algn="l" defTabSz="449263" rtl="0" eaLnBrk="0" fontAlgn="base" hangingPunct="0">
        <a:lnSpc>
          <a:spcPct val="126000"/>
        </a:lnSpc>
        <a:spcBef>
          <a:spcPts val="450"/>
        </a:spcBef>
        <a:spcAft>
          <a:spcPct val="0"/>
        </a:spcAft>
        <a:buClr>
          <a:srgbClr val="0033CC"/>
        </a:buClr>
        <a:buSzPct val="70000"/>
        <a:buFont typeface="Wingdings" panose="05000000000000000000" pitchFamily="2" charset="2"/>
        <a:buChar char=""/>
        <a:defRPr>
          <a:solidFill>
            <a:srgbClr val="000000"/>
          </a:solidFill>
          <a:latin typeface="+mn-lt"/>
          <a:ea typeface="+mn-ea"/>
          <a:cs typeface="+mn-cs"/>
        </a:defRPr>
      </a:lvl1pPr>
      <a:lvl2pPr marL="738188" indent="-280988" algn="l" defTabSz="449263" rtl="0" eaLnBrk="0" fontAlgn="base" hangingPunct="0">
        <a:lnSpc>
          <a:spcPct val="86000"/>
        </a:lnSpc>
        <a:spcBef>
          <a:spcPts val="450"/>
        </a:spcBef>
        <a:spcAft>
          <a:spcPct val="0"/>
        </a:spcAft>
        <a:buClr>
          <a:srgbClr val="0033CC"/>
        </a:buClr>
        <a:buSzPct val="100000"/>
        <a:buFont typeface="Georgia" panose="02040502050405020303" pitchFamily="18" charset="0"/>
        <a:buChar char="–"/>
        <a:defRPr>
          <a:solidFill>
            <a:srgbClr val="000000"/>
          </a:solidFill>
          <a:latin typeface="Georgia" pitchFamily="18" charset="0"/>
        </a:defRPr>
      </a:lvl2pPr>
      <a:lvl3pPr marL="1143000" indent="-228600" algn="l" defTabSz="449263" rtl="0" eaLnBrk="0" fontAlgn="base" hangingPunct="0">
        <a:lnSpc>
          <a:spcPct val="83000"/>
        </a:lnSpc>
        <a:spcBef>
          <a:spcPts val="600"/>
        </a:spcBef>
        <a:spcAft>
          <a:spcPct val="0"/>
        </a:spcAft>
        <a:buClr>
          <a:srgbClr val="000000"/>
        </a:buClr>
        <a:buSzPct val="100000"/>
        <a:buFont typeface="Times New Roman" panose="02020603050405020304" pitchFamily="18" charset="0"/>
        <a:buChar char="•"/>
        <a:defRPr sz="2400">
          <a:solidFill>
            <a:srgbClr val="000000"/>
          </a:solidFill>
          <a:latin typeface="Times New Roman" pitchFamily="18" charset="0"/>
        </a:defRPr>
      </a:lvl3pPr>
      <a:lvl4pPr marL="1600200" indent="-228600" algn="l" defTabSz="449263" rtl="0" eaLnBrk="0" fontAlgn="base" hangingPunct="0">
        <a:lnSpc>
          <a:spcPct val="83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itchFamily="18" charset="0"/>
        </a:defRPr>
      </a:lvl4pPr>
      <a:lvl5pPr marL="2057400" indent="-228600" algn="l" defTabSz="449263" rtl="0" eaLnBrk="0" fontAlgn="base" hangingPunct="0">
        <a:lnSpc>
          <a:spcPct val="83000"/>
        </a:lnSpc>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itchFamily="18" charset="0"/>
        </a:defRPr>
      </a:lvl5pPr>
      <a:lvl6pPr marL="25146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6pPr>
      <a:lvl7pPr marL="29718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7pPr>
      <a:lvl8pPr marL="34290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8pPr>
      <a:lvl9pPr marL="3886200" indent="-228600" algn="l" defTabSz="449263" rtl="0" fontAlgn="base">
        <a:lnSpc>
          <a:spcPct val="83000"/>
        </a:lnSpc>
        <a:spcBef>
          <a:spcPts val="500"/>
        </a:spcBef>
        <a:spcAft>
          <a:spcPct val="0"/>
        </a:spcAft>
        <a:buClr>
          <a:srgbClr val="000000"/>
        </a:buClr>
        <a:buSzPct val="100000"/>
        <a:buFont typeface="Times New Roman" pitchFamily="18" charset="0"/>
        <a:buChar char="»"/>
        <a:defRPr sz="2000">
          <a:solidFill>
            <a:srgbClr val="000000"/>
          </a:solidFill>
          <a:latin typeface="Times New Roman" pitchFamily="18" charset="0"/>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97DFE5"/>
            </a:gs>
            <a:gs pos="100000">
              <a:srgbClr val="2F4776"/>
            </a:gs>
          </a:gsLst>
          <a:lin ang="2700000" scaled="1"/>
          <a:tileRect/>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914401" y="981075"/>
            <a:ext cx="10356851"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ltLang="it-IT"/>
              <a:t>Cliccate per modificare il formato del testo del titolo</a:t>
            </a:r>
          </a:p>
        </p:txBody>
      </p:sp>
      <p:sp>
        <p:nvSpPr>
          <p:cNvPr id="41987" name="Line 3"/>
          <p:cNvSpPr>
            <a:spLocks noChangeShapeType="1"/>
          </p:cNvSpPr>
          <p:nvPr/>
        </p:nvSpPr>
        <p:spPr bwMode="auto">
          <a:xfrm>
            <a:off x="0" y="549275"/>
            <a:ext cx="12192000" cy="1588"/>
          </a:xfrm>
          <a:prstGeom prst="line">
            <a:avLst/>
          </a:prstGeom>
          <a:noFill/>
          <a:ln w="63360">
            <a:solidFill>
              <a:srgbClr val="FFFF00"/>
            </a:solidFill>
            <a:miter lim="800000"/>
            <a:headEnd/>
            <a:tailEnd/>
          </a:ln>
          <a:effectLst/>
        </p:spPr>
        <p:txBody>
          <a:bodyPr/>
          <a:lstStyle/>
          <a:p>
            <a:pPr>
              <a:defRPr/>
            </a:pPr>
            <a:endParaRPr lang="it-IT" sz="2400"/>
          </a:p>
        </p:txBody>
      </p:sp>
      <p:sp>
        <p:nvSpPr>
          <p:cNvPr id="41988" name="Line 4"/>
          <p:cNvSpPr>
            <a:spLocks noChangeShapeType="1"/>
          </p:cNvSpPr>
          <p:nvPr/>
        </p:nvSpPr>
        <p:spPr bwMode="auto">
          <a:xfrm>
            <a:off x="48684" y="6308725"/>
            <a:ext cx="12192000" cy="1588"/>
          </a:xfrm>
          <a:prstGeom prst="line">
            <a:avLst/>
          </a:prstGeom>
          <a:noFill/>
          <a:ln w="63360">
            <a:solidFill>
              <a:srgbClr val="FFFF00"/>
            </a:solidFill>
            <a:miter lim="800000"/>
            <a:headEnd/>
            <a:tailEnd/>
          </a:ln>
          <a:effectLst/>
        </p:spPr>
        <p:txBody>
          <a:bodyPr/>
          <a:lstStyle/>
          <a:p>
            <a:pPr>
              <a:defRPr/>
            </a:pPr>
            <a:endParaRPr lang="it-IT" sz="2400"/>
          </a:p>
        </p:txBody>
      </p:sp>
    </p:spTree>
  </p:cSld>
  <p:clrMap bg1="lt1" tx1="dk1" bg2="lt2" tx2="dk2" accent1="accent1" accent2="accent2" accent3="accent3" accent4="accent4" accent5="accent5" accent6="accent6" hlink="hlink" folHlink="folHlink"/>
  <p:sldLayoutIdLst>
    <p:sldLayoutId id="2147483687" r:id="rId1"/>
    <p:sldLayoutId id="2147483686" r:id="rId2"/>
    <p:sldLayoutId id="2147483685" r:id="rId3"/>
    <p:sldLayoutId id="2147483684" r:id="rId4"/>
    <p:sldLayoutId id="2147483683" r:id="rId5"/>
    <p:sldLayoutId id="2147483682" r:id="rId6"/>
    <p:sldLayoutId id="2147483681" r:id="rId7"/>
    <p:sldLayoutId id="2147483680" r:id="rId8"/>
    <p:sldLayoutId id="2147483679" r:id="rId9"/>
    <p:sldLayoutId id="2147483678" r:id="rId10"/>
    <p:sldLayoutId id="2147483677" r:id="rId11"/>
  </p:sldLayoutIdLst>
  <p:hf sldNum="0" hdr="0" dt="0"/>
  <p:txStyles>
    <p:titleStyle>
      <a:lvl1pPr algn="ctr" defTabSz="449263" rtl="0" eaLnBrk="0" fontAlgn="base" hangingPunct="0">
        <a:lnSpc>
          <a:spcPct val="104000"/>
        </a:lnSpc>
        <a:spcBef>
          <a:spcPct val="0"/>
        </a:spcBef>
        <a:spcAft>
          <a:spcPct val="0"/>
        </a:spcAft>
        <a:buClr>
          <a:srgbClr val="000099"/>
        </a:buClr>
        <a:buSzPct val="100000"/>
        <a:buFont typeface="Trebuchet MS" panose="020B0603020202020204" pitchFamily="34" charset="0"/>
        <a:defRPr sz="4800">
          <a:solidFill>
            <a:srgbClr val="000099"/>
          </a:solidFill>
          <a:latin typeface="+mj-lt"/>
          <a:ea typeface="+mj-ea"/>
          <a:cs typeface="+mj-cs"/>
        </a:defRPr>
      </a:lvl1pPr>
      <a:lvl2pPr algn="ctr" defTabSz="449263" rtl="0" eaLnBrk="0" fontAlgn="base" hangingPunct="0">
        <a:lnSpc>
          <a:spcPct val="104000"/>
        </a:lnSpc>
        <a:spcBef>
          <a:spcPct val="0"/>
        </a:spcBef>
        <a:spcAft>
          <a:spcPct val="0"/>
        </a:spcAft>
        <a:buClr>
          <a:srgbClr val="000099"/>
        </a:buClr>
        <a:buSzPct val="100000"/>
        <a:buFont typeface="Trebuchet MS" panose="020B0603020202020204" pitchFamily="34" charset="0"/>
        <a:defRPr sz="4800">
          <a:solidFill>
            <a:srgbClr val="000099"/>
          </a:solidFill>
          <a:latin typeface="Trebuchet MS" pitchFamily="34" charset="0"/>
        </a:defRPr>
      </a:lvl2pPr>
      <a:lvl3pPr algn="ctr" defTabSz="449263" rtl="0" eaLnBrk="0" fontAlgn="base" hangingPunct="0">
        <a:lnSpc>
          <a:spcPct val="104000"/>
        </a:lnSpc>
        <a:spcBef>
          <a:spcPct val="0"/>
        </a:spcBef>
        <a:spcAft>
          <a:spcPct val="0"/>
        </a:spcAft>
        <a:buClr>
          <a:srgbClr val="000099"/>
        </a:buClr>
        <a:buSzPct val="100000"/>
        <a:buFont typeface="Trebuchet MS" panose="020B0603020202020204" pitchFamily="34" charset="0"/>
        <a:defRPr sz="4800">
          <a:solidFill>
            <a:srgbClr val="000099"/>
          </a:solidFill>
          <a:latin typeface="Trebuchet MS" pitchFamily="34" charset="0"/>
        </a:defRPr>
      </a:lvl3pPr>
      <a:lvl4pPr algn="ctr" defTabSz="449263" rtl="0" eaLnBrk="0" fontAlgn="base" hangingPunct="0">
        <a:lnSpc>
          <a:spcPct val="104000"/>
        </a:lnSpc>
        <a:spcBef>
          <a:spcPct val="0"/>
        </a:spcBef>
        <a:spcAft>
          <a:spcPct val="0"/>
        </a:spcAft>
        <a:buClr>
          <a:srgbClr val="000099"/>
        </a:buClr>
        <a:buSzPct val="100000"/>
        <a:buFont typeface="Trebuchet MS" panose="020B0603020202020204" pitchFamily="34" charset="0"/>
        <a:defRPr sz="4800">
          <a:solidFill>
            <a:srgbClr val="000099"/>
          </a:solidFill>
          <a:latin typeface="Trebuchet MS" pitchFamily="34" charset="0"/>
        </a:defRPr>
      </a:lvl4pPr>
      <a:lvl5pPr algn="ctr" defTabSz="449263" rtl="0" eaLnBrk="0" fontAlgn="base" hangingPunct="0">
        <a:lnSpc>
          <a:spcPct val="104000"/>
        </a:lnSpc>
        <a:spcBef>
          <a:spcPct val="0"/>
        </a:spcBef>
        <a:spcAft>
          <a:spcPct val="0"/>
        </a:spcAft>
        <a:buClr>
          <a:srgbClr val="000099"/>
        </a:buClr>
        <a:buSzPct val="100000"/>
        <a:buFont typeface="Trebuchet MS" panose="020B0603020202020204" pitchFamily="34" charset="0"/>
        <a:defRPr sz="4800">
          <a:solidFill>
            <a:srgbClr val="000099"/>
          </a:solidFill>
          <a:latin typeface="Trebuchet MS" pitchFamily="34" charset="0"/>
        </a:defRPr>
      </a:lvl5pPr>
      <a:lvl6pPr marL="457200" algn="ctr" defTabSz="449263" rtl="0" fontAlgn="base">
        <a:lnSpc>
          <a:spcPct val="104000"/>
        </a:lnSpc>
        <a:spcBef>
          <a:spcPct val="0"/>
        </a:spcBef>
        <a:spcAft>
          <a:spcPct val="0"/>
        </a:spcAft>
        <a:buClr>
          <a:srgbClr val="000099"/>
        </a:buClr>
        <a:buSzPct val="100000"/>
        <a:buFont typeface="Trebuchet MS" pitchFamily="34" charset="0"/>
        <a:defRPr sz="4800">
          <a:solidFill>
            <a:srgbClr val="000099"/>
          </a:solidFill>
          <a:latin typeface="Trebuchet MS" pitchFamily="34" charset="0"/>
        </a:defRPr>
      </a:lvl6pPr>
      <a:lvl7pPr marL="914400" algn="ctr" defTabSz="449263" rtl="0" fontAlgn="base">
        <a:lnSpc>
          <a:spcPct val="104000"/>
        </a:lnSpc>
        <a:spcBef>
          <a:spcPct val="0"/>
        </a:spcBef>
        <a:spcAft>
          <a:spcPct val="0"/>
        </a:spcAft>
        <a:buClr>
          <a:srgbClr val="000099"/>
        </a:buClr>
        <a:buSzPct val="100000"/>
        <a:buFont typeface="Trebuchet MS" pitchFamily="34" charset="0"/>
        <a:defRPr sz="4800">
          <a:solidFill>
            <a:srgbClr val="000099"/>
          </a:solidFill>
          <a:latin typeface="Trebuchet MS" pitchFamily="34" charset="0"/>
        </a:defRPr>
      </a:lvl7pPr>
      <a:lvl8pPr marL="1371600" algn="ctr" defTabSz="449263" rtl="0" fontAlgn="base">
        <a:lnSpc>
          <a:spcPct val="104000"/>
        </a:lnSpc>
        <a:spcBef>
          <a:spcPct val="0"/>
        </a:spcBef>
        <a:spcAft>
          <a:spcPct val="0"/>
        </a:spcAft>
        <a:buClr>
          <a:srgbClr val="000099"/>
        </a:buClr>
        <a:buSzPct val="100000"/>
        <a:buFont typeface="Trebuchet MS" pitchFamily="34" charset="0"/>
        <a:defRPr sz="4800">
          <a:solidFill>
            <a:srgbClr val="000099"/>
          </a:solidFill>
          <a:latin typeface="Trebuchet MS" pitchFamily="34" charset="0"/>
        </a:defRPr>
      </a:lvl8pPr>
      <a:lvl9pPr marL="1828800" algn="ctr" defTabSz="449263" rtl="0" fontAlgn="base">
        <a:lnSpc>
          <a:spcPct val="104000"/>
        </a:lnSpc>
        <a:spcBef>
          <a:spcPct val="0"/>
        </a:spcBef>
        <a:spcAft>
          <a:spcPct val="0"/>
        </a:spcAft>
        <a:buClr>
          <a:srgbClr val="000099"/>
        </a:buClr>
        <a:buSzPct val="100000"/>
        <a:buFont typeface="Trebuchet MS" pitchFamily="34" charset="0"/>
        <a:defRPr sz="4800">
          <a:solidFill>
            <a:srgbClr val="000099"/>
          </a:solidFill>
          <a:latin typeface="Trebuchet MS" pitchFamily="34" charset="0"/>
        </a:defRPr>
      </a:lvl9pPr>
    </p:titleStyle>
    <p:bodyStyle>
      <a:lvl1pPr marL="338138" indent="-338138" algn="l" defTabSz="449263" rtl="0" eaLnBrk="0" fontAlgn="base" hangingPunct="0">
        <a:lnSpc>
          <a:spcPct val="104000"/>
        </a:lnSpc>
        <a:spcBef>
          <a:spcPts val="800"/>
        </a:spcBef>
        <a:spcAft>
          <a:spcPts val="400"/>
        </a:spcAft>
        <a:buClr>
          <a:srgbClr val="0000FF"/>
        </a:buClr>
        <a:buSzPct val="100000"/>
        <a:buFont typeface="Trebuchet MS" panose="020B0603020202020204" pitchFamily="34" charset="0"/>
        <a:buChar char="•"/>
        <a:defRPr sz="3200">
          <a:solidFill>
            <a:srgbClr val="0000FF"/>
          </a:solidFill>
          <a:latin typeface="+mn-lt"/>
          <a:ea typeface="+mn-ea"/>
          <a:cs typeface="+mn-cs"/>
        </a:defRPr>
      </a:lvl1pPr>
      <a:lvl2pPr marL="738188" indent="-280988" algn="l" defTabSz="449263" rtl="0" eaLnBrk="0" fontAlgn="base" hangingPunct="0">
        <a:lnSpc>
          <a:spcPct val="104000"/>
        </a:lnSpc>
        <a:spcBef>
          <a:spcPts val="700"/>
        </a:spcBef>
        <a:spcAft>
          <a:spcPts val="875"/>
        </a:spcAft>
        <a:buClr>
          <a:srgbClr val="000000"/>
        </a:buClr>
        <a:buSzPct val="100000"/>
        <a:buFont typeface="Trebuchet MS" panose="020B0603020202020204" pitchFamily="34" charset="0"/>
        <a:buChar char="–"/>
        <a:defRPr sz="2800">
          <a:solidFill>
            <a:srgbClr val="000000"/>
          </a:solidFill>
          <a:latin typeface="+mn-lt"/>
        </a:defRPr>
      </a:lvl2pPr>
      <a:lvl3pPr marL="1143000" indent="-228600" algn="l" defTabSz="449263" rtl="0" eaLnBrk="0" fontAlgn="base" hangingPunct="0">
        <a:lnSpc>
          <a:spcPct val="104000"/>
        </a:lnSpc>
        <a:spcBef>
          <a:spcPts val="600"/>
        </a:spcBef>
        <a:spcAft>
          <a:spcPts val="600"/>
        </a:spcAft>
        <a:buClr>
          <a:srgbClr val="000000"/>
        </a:buClr>
        <a:buSzPct val="100000"/>
        <a:buFont typeface="Trebuchet MS" panose="020B0603020202020204" pitchFamily="34" charset="0"/>
        <a:buChar char="•"/>
        <a:defRPr sz="2400">
          <a:solidFill>
            <a:srgbClr val="000000"/>
          </a:solidFill>
          <a:latin typeface="+mn-lt"/>
        </a:defRPr>
      </a:lvl3pPr>
      <a:lvl4pPr marL="1600200" indent="-228600" algn="l" defTabSz="449263" rtl="0" eaLnBrk="0" fontAlgn="base" hangingPunct="0">
        <a:lnSpc>
          <a:spcPct val="104000"/>
        </a:lnSpc>
        <a:spcBef>
          <a:spcPts val="500"/>
        </a:spcBef>
        <a:spcAft>
          <a:spcPct val="0"/>
        </a:spcAft>
        <a:buClr>
          <a:srgbClr val="000000"/>
        </a:buClr>
        <a:buSzPct val="100000"/>
        <a:buFont typeface="Trebuchet MS" panose="020B0603020202020204" pitchFamily="34" charset="0"/>
        <a:buChar char="–"/>
        <a:defRPr sz="2000">
          <a:solidFill>
            <a:srgbClr val="000000"/>
          </a:solidFill>
          <a:latin typeface="+mn-lt"/>
        </a:defRPr>
      </a:lvl4pPr>
      <a:lvl5pPr marL="2057400" indent="-228600" algn="l" defTabSz="449263" rtl="0" eaLnBrk="0" fontAlgn="base" hangingPunct="0">
        <a:lnSpc>
          <a:spcPct val="104000"/>
        </a:lnSpc>
        <a:spcBef>
          <a:spcPts val="500"/>
        </a:spcBef>
        <a:spcAft>
          <a:spcPct val="0"/>
        </a:spcAft>
        <a:buClr>
          <a:srgbClr val="000000"/>
        </a:buClr>
        <a:buSzPct val="100000"/>
        <a:buFont typeface="Trebuchet MS" panose="020B0603020202020204" pitchFamily="34" charset="0"/>
        <a:buChar char="»"/>
        <a:defRPr sz="2000">
          <a:solidFill>
            <a:srgbClr val="000000"/>
          </a:solidFill>
          <a:latin typeface="+mn-lt"/>
        </a:defRPr>
      </a:lvl5pPr>
      <a:lvl6pPr marL="2514600" indent="-228600" algn="l" defTabSz="449263" rtl="0" fontAlgn="base">
        <a:lnSpc>
          <a:spcPct val="104000"/>
        </a:lnSpc>
        <a:spcBef>
          <a:spcPts val="500"/>
        </a:spcBef>
        <a:spcAft>
          <a:spcPct val="0"/>
        </a:spcAft>
        <a:buClr>
          <a:srgbClr val="000000"/>
        </a:buClr>
        <a:buSzPct val="100000"/>
        <a:buFont typeface="Trebuchet MS" pitchFamily="34" charset="0"/>
        <a:buChar char="»"/>
        <a:defRPr sz="2000">
          <a:solidFill>
            <a:srgbClr val="000000"/>
          </a:solidFill>
          <a:latin typeface="+mn-lt"/>
        </a:defRPr>
      </a:lvl6pPr>
      <a:lvl7pPr marL="2971800" indent="-228600" algn="l" defTabSz="449263" rtl="0" fontAlgn="base">
        <a:lnSpc>
          <a:spcPct val="104000"/>
        </a:lnSpc>
        <a:spcBef>
          <a:spcPts val="500"/>
        </a:spcBef>
        <a:spcAft>
          <a:spcPct val="0"/>
        </a:spcAft>
        <a:buClr>
          <a:srgbClr val="000000"/>
        </a:buClr>
        <a:buSzPct val="100000"/>
        <a:buFont typeface="Trebuchet MS" pitchFamily="34" charset="0"/>
        <a:buChar char="»"/>
        <a:defRPr sz="2000">
          <a:solidFill>
            <a:srgbClr val="000000"/>
          </a:solidFill>
          <a:latin typeface="+mn-lt"/>
        </a:defRPr>
      </a:lvl7pPr>
      <a:lvl8pPr marL="3429000" indent="-228600" algn="l" defTabSz="449263" rtl="0" fontAlgn="base">
        <a:lnSpc>
          <a:spcPct val="104000"/>
        </a:lnSpc>
        <a:spcBef>
          <a:spcPts val="500"/>
        </a:spcBef>
        <a:spcAft>
          <a:spcPct val="0"/>
        </a:spcAft>
        <a:buClr>
          <a:srgbClr val="000000"/>
        </a:buClr>
        <a:buSzPct val="100000"/>
        <a:buFont typeface="Trebuchet MS" pitchFamily="34" charset="0"/>
        <a:buChar char="»"/>
        <a:defRPr sz="2000">
          <a:solidFill>
            <a:srgbClr val="000000"/>
          </a:solidFill>
          <a:latin typeface="+mn-lt"/>
        </a:defRPr>
      </a:lvl8pPr>
      <a:lvl9pPr marL="3886200" indent="-228600" algn="l" defTabSz="449263" rtl="0" fontAlgn="base">
        <a:lnSpc>
          <a:spcPct val="104000"/>
        </a:lnSpc>
        <a:spcBef>
          <a:spcPts val="500"/>
        </a:spcBef>
        <a:spcAft>
          <a:spcPct val="0"/>
        </a:spcAft>
        <a:buClr>
          <a:srgbClr val="000000"/>
        </a:buClr>
        <a:buSzPct val="100000"/>
        <a:buFont typeface="Trebuchet MS" pitchFamily="34" charset="0"/>
        <a:buChar char="»"/>
        <a:defRPr sz="2000">
          <a:solidFill>
            <a:srgbClr val="000000"/>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3" Type="http://schemas.openxmlformats.org/officeDocument/2006/relationships/hyperlink" Target="https://commons.wikimedia.org/wiki/File:Flag_of_the_Czech_Republic.svg" TargetMode="External"/><Relationship Id="rId7" Type="http://schemas.openxmlformats.org/officeDocument/2006/relationships/hyperlink" Target="https://en.wikipedia.org/wiki/Japan_at_the_2024_Summer_Olympics" TargetMode="External"/><Relationship Id="rId12" Type="http://schemas.openxmlformats.org/officeDocument/2006/relationships/hyperlink" Target="https://www.publicdomainpictures.net/view-image.php?image=241800&amp;picture=irish-flag" TargetMode="External"/><Relationship Id="rId17" Type="http://schemas.openxmlformats.org/officeDocument/2006/relationships/image" Target="../media/image10.png"/><Relationship Id="rId2" Type="http://schemas.openxmlformats.org/officeDocument/2006/relationships/image" Target="../media/image2.png"/><Relationship Id="rId16" Type="http://schemas.openxmlformats.org/officeDocument/2006/relationships/hyperlink" Target="https://klexikon.zum.de/wiki/Datei:Flag_of_Monaco.svg" TargetMode="External"/><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7.jpeg"/><Relationship Id="rId5" Type="http://schemas.openxmlformats.org/officeDocument/2006/relationships/hyperlink" Target="https://www.publicdomainpictures.net/view-image.php?image=332311&amp;picture=china-flag-themes-idea" TargetMode="External"/><Relationship Id="rId15" Type="http://schemas.openxmlformats.org/officeDocument/2006/relationships/image" Target="../media/image9.png"/><Relationship Id="rId10" Type="http://schemas.openxmlformats.org/officeDocument/2006/relationships/image" Target="../media/image6.png"/><Relationship Id="rId4" Type="http://schemas.openxmlformats.org/officeDocument/2006/relationships/image" Target="../media/image3.jpeg"/><Relationship Id="rId9" Type="http://schemas.openxmlformats.org/officeDocument/2006/relationships/hyperlink" Target="https://www.partidosdelaroja.com/2009/08/dinamarca.html" TargetMode="External"/><Relationship Id="rId14" Type="http://schemas.openxmlformats.org/officeDocument/2006/relationships/hyperlink" Target="https://en.wikipedia.org/wiki/Portugal_at_the_2012_Summer_Paralympic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7.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9.jpe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7.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8.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8.tiff"/></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60.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hyperlink" Target="mailto:ressick@mit.edu" TargetMode="External"/><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8" Type="http://schemas.openxmlformats.org/officeDocument/2006/relationships/hyperlink" Target="https://gcn.gsfc.nasa.gov/gcn3/21511.gcn3" TargetMode="External"/><Relationship Id="rId13" Type="http://schemas.openxmlformats.org/officeDocument/2006/relationships/hyperlink" Target="https://gcn.gsfc.nasa.gov/gcn3/21506.gcn3" TargetMode="External"/><Relationship Id="rId3" Type="http://schemas.openxmlformats.org/officeDocument/2006/relationships/hyperlink" Target="https://gcn.gsfc.nasa.gov/gcn3/21516.gcn3" TargetMode="External"/><Relationship Id="rId7" Type="http://schemas.openxmlformats.org/officeDocument/2006/relationships/hyperlink" Target="https://gcn.gsfc.nasa.gov/gcn3/21512.gcn3" TargetMode="External"/><Relationship Id="rId12" Type="http://schemas.openxmlformats.org/officeDocument/2006/relationships/hyperlink" Target="https://gcn.gsfc.nasa.gov/gcn3/21507.gcn3"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s://gcn.gsfc.nasa.gov/gcn3/21513.gcn3" TargetMode="External"/><Relationship Id="rId11" Type="http://schemas.openxmlformats.org/officeDocument/2006/relationships/hyperlink" Target="https://gcn.gsfc.nasa.gov/gcn3/21508.gcn3" TargetMode="External"/><Relationship Id="rId5" Type="http://schemas.openxmlformats.org/officeDocument/2006/relationships/hyperlink" Target="https://gcn.gsfc.nasa.gov/gcn3/21514.gcn3" TargetMode="External"/><Relationship Id="rId10" Type="http://schemas.openxmlformats.org/officeDocument/2006/relationships/hyperlink" Target="https://gcn.gsfc.nasa.gov/gcn3/21509.gcn3" TargetMode="External"/><Relationship Id="rId4" Type="http://schemas.openxmlformats.org/officeDocument/2006/relationships/hyperlink" Target="https://gcn.gsfc.nasa.gov/gcn3/21515.gcn3" TargetMode="External"/><Relationship Id="rId9" Type="http://schemas.openxmlformats.org/officeDocument/2006/relationships/hyperlink" Target="https://gcn.gsfc.nasa.gov/gcn3/21510.gcn3"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7.xml"/><Relationship Id="rId4" Type="http://schemas.openxmlformats.org/officeDocument/2006/relationships/image" Target="../media/image71.gif"/></Relationships>
</file>

<file path=ppt/slides/_rels/slide4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7.xml"/><Relationship Id="rId5" Type="http://schemas.openxmlformats.org/officeDocument/2006/relationships/image" Target="../media/image82.png"/><Relationship Id="rId4" Type="http://schemas.openxmlformats.org/officeDocument/2006/relationships/image" Target="../media/image81.png"/></Relationships>
</file>

<file path=ppt/slides/_rels/slide5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1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92.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91.wmf"/><Relationship Id="rId5" Type="http://schemas.openxmlformats.org/officeDocument/2006/relationships/oleObject" Target="../embeddings/oleObject3.bin"/><Relationship Id="rId4" Type="http://schemas.openxmlformats.org/officeDocument/2006/relationships/image" Target="../media/image90.wmf"/></Relationships>
</file>

<file path=ppt/slides/_rels/slide58.xml.rels><?xml version="1.0" encoding="UTF-8" standalone="yes"?>
<Relationships xmlns="http://schemas.openxmlformats.org/package/2006/relationships"><Relationship Id="rId2" Type="http://schemas.openxmlformats.org/officeDocument/2006/relationships/image" Target="../media/image93.wmf"/><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wmf"/><Relationship Id="rId1" Type="http://schemas.openxmlformats.org/officeDocument/2006/relationships/slideLayout" Target="../slideLayouts/slideLayout18.xml"/><Relationship Id="rId6" Type="http://schemas.openxmlformats.org/officeDocument/2006/relationships/image" Target="../media/image98.png"/><Relationship Id="rId5" Type="http://schemas.openxmlformats.org/officeDocument/2006/relationships/image" Target="../media/image97.jpeg"/><Relationship Id="rId4" Type="http://schemas.openxmlformats.org/officeDocument/2006/relationships/image" Target="../media/image96.jpeg"/></Relationships>
</file>

<file path=ppt/slides/_rels/slide6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13.xml"/><Relationship Id="rId5" Type="http://schemas.openxmlformats.org/officeDocument/2006/relationships/image" Target="../media/image101.wmf"/><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p:txBody>
          <a:bodyPr/>
          <a:lstStyle/>
          <a:p>
            <a:pPr eaLnBrk="1" hangingPunct="1"/>
            <a:r>
              <a:rPr lang="en-US" altLang="it-IT"/>
              <a:t> La ricerca delle onde gravitazionali: stato e prospettive</a:t>
            </a:r>
          </a:p>
        </p:txBody>
      </p:sp>
      <p:sp>
        <p:nvSpPr>
          <p:cNvPr id="11267" name="Rectangle 3"/>
          <p:cNvSpPr>
            <a:spLocks noGrp="1" noChangeArrowheads="1"/>
          </p:cNvSpPr>
          <p:nvPr>
            <p:ph type="subTitle" idx="1"/>
          </p:nvPr>
        </p:nvSpPr>
        <p:spPr/>
        <p:txBody>
          <a:bodyPr/>
          <a:lstStyle/>
          <a:p>
            <a:pPr eaLnBrk="1" hangingPunct="1">
              <a:spcBef>
                <a:spcPts val="400"/>
              </a:spcBef>
            </a:pPr>
            <a:r>
              <a:rPr lang="en-US" altLang="it-IT" sz="1600" dirty="0">
                <a:solidFill>
                  <a:srgbClr val="FFFF00"/>
                </a:solidFill>
              </a:rPr>
              <a:t>Fabio Garufi</a:t>
            </a:r>
          </a:p>
          <a:p>
            <a:pPr eaLnBrk="1" hangingPunct="1">
              <a:spcBef>
                <a:spcPts val="400"/>
              </a:spcBef>
            </a:pPr>
            <a:r>
              <a:rPr lang="en-US" altLang="it-IT" sz="1600" dirty="0" err="1">
                <a:solidFill>
                  <a:srgbClr val="FFFF00"/>
                </a:solidFill>
              </a:rPr>
              <a:t>Università</a:t>
            </a:r>
            <a:r>
              <a:rPr lang="en-US" altLang="it-IT" sz="1600" dirty="0">
                <a:solidFill>
                  <a:srgbClr val="FFFF00"/>
                </a:solidFill>
              </a:rPr>
              <a:t> di Napoli Federico II </a:t>
            </a:r>
          </a:p>
          <a:p>
            <a:pPr eaLnBrk="1" hangingPunct="1">
              <a:spcBef>
                <a:spcPts val="400"/>
              </a:spcBef>
            </a:pPr>
            <a:r>
              <a:rPr lang="en-US" altLang="it-IT" sz="1600" dirty="0">
                <a:solidFill>
                  <a:srgbClr val="FFFF00"/>
                </a:solidFill>
              </a:rPr>
              <a:t>and INFN Sez. Di Napoli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21" name="Titolo 1">
            <a:extLst>
              <a:ext uri="{FF2B5EF4-FFF2-40B4-BE49-F238E27FC236}">
                <a16:creationId xmlns:a16="http://schemas.microsoft.com/office/drawing/2014/main" id="{C5C8C724-0733-86CA-42AF-3F65AFD61273}"/>
              </a:ext>
            </a:extLst>
          </p:cNvPr>
          <p:cNvSpPr txBox="1">
            <a:spLocks/>
          </p:cNvSpPr>
          <p:nvPr/>
        </p:nvSpPr>
        <p:spPr>
          <a:xfrm>
            <a:off x="2438400" y="276898"/>
            <a:ext cx="10515600" cy="1094702"/>
          </a:xfrm>
          <a:prstGeom prst="rect">
            <a:avLst/>
          </a:prstGeom>
        </p:spPr>
        <p:txBody>
          <a:bodyPr/>
          <a:lstStyle>
            <a:lvl1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j-lt"/>
                <a:ea typeface="+mj-ea"/>
                <a:cs typeface="+mj-cs"/>
              </a:defRPr>
            </a:lvl1pPr>
            <a:lvl2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2pPr>
            <a:lvl3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3pPr>
            <a:lvl4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4pPr>
            <a:lvl5pPr algn="l" defTabSz="449263" rtl="0" eaLnBrk="0" fontAlgn="base" hangingPunct="0">
              <a:lnSpc>
                <a:spcPct val="83000"/>
              </a:lnSpc>
              <a:spcBef>
                <a:spcPct val="0"/>
              </a:spcBef>
              <a:spcAft>
                <a:spcPct val="0"/>
              </a:spcAft>
              <a:buClr>
                <a:srgbClr val="0033CC"/>
              </a:buClr>
              <a:buSzPct val="100000"/>
              <a:buFont typeface="Microsoft Sans Serif" panose="020B0604020202020204" pitchFamily="34" charset="0"/>
              <a:defRPr sz="3200">
                <a:solidFill>
                  <a:srgbClr val="FFFF00"/>
                </a:solidFill>
                <a:latin typeface="Microsoft Sans Serif" pitchFamily="34" charset="0"/>
              </a:defRPr>
            </a:lvl5pPr>
            <a:lvl6pPr marL="4572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6pPr>
            <a:lvl7pPr marL="9144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7pPr>
            <a:lvl8pPr marL="13716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8pPr>
            <a:lvl9pPr marL="1828800" algn="l" defTabSz="449263" rtl="0" fontAlgn="base">
              <a:lnSpc>
                <a:spcPct val="83000"/>
              </a:lnSpc>
              <a:spcBef>
                <a:spcPct val="0"/>
              </a:spcBef>
              <a:spcAft>
                <a:spcPct val="0"/>
              </a:spcAft>
              <a:buClr>
                <a:srgbClr val="0033CC"/>
              </a:buClr>
              <a:buSzPct val="100000"/>
              <a:buFont typeface="Microsoft Sans Serif" pitchFamily="34" charset="0"/>
              <a:defRPr sz="3200">
                <a:solidFill>
                  <a:srgbClr val="FFFF00"/>
                </a:solidFill>
                <a:latin typeface="Microsoft Sans Serif" pitchFamily="34" charset="0"/>
              </a:defRPr>
            </a:lvl9pPr>
          </a:lstStyle>
          <a:p>
            <a:r>
              <a:rPr lang="en-GB" kern="0" dirty="0"/>
              <a:t>The Virgo Collaboration</a:t>
            </a:r>
          </a:p>
        </p:txBody>
      </p:sp>
      <p:sp>
        <p:nvSpPr>
          <p:cNvPr id="24" name="CasellaDiTesto 23">
            <a:extLst>
              <a:ext uri="{FF2B5EF4-FFF2-40B4-BE49-F238E27FC236}">
                <a16:creationId xmlns:a16="http://schemas.microsoft.com/office/drawing/2014/main" id="{9EC84E12-BB41-58FE-3405-B16D3944FBDD}"/>
              </a:ext>
            </a:extLst>
          </p:cNvPr>
          <p:cNvSpPr txBox="1"/>
          <p:nvPr/>
        </p:nvSpPr>
        <p:spPr>
          <a:xfrm>
            <a:off x="5181600" y="4563070"/>
            <a:ext cx="6096000" cy="923330"/>
          </a:xfrm>
          <a:prstGeom prst="rect">
            <a:avLst/>
          </a:prstGeom>
          <a:noFill/>
        </p:spPr>
        <p:txBody>
          <a:bodyPr wrap="square">
            <a:spAutoFit/>
          </a:bodyPr>
          <a:lstStyle/>
          <a:p>
            <a:r>
              <a:rPr lang="en-US" b="1" dirty="0"/>
              <a:t>896</a:t>
            </a:r>
            <a:r>
              <a:rPr lang="en-US" dirty="0"/>
              <a:t> Members in the Virgo Collaboration, representing </a:t>
            </a:r>
            <a:r>
              <a:rPr lang="en-US" b="1" dirty="0"/>
              <a:t>153</a:t>
            </a:r>
            <a:r>
              <a:rPr lang="en-US" dirty="0"/>
              <a:t> Institutions in </a:t>
            </a:r>
            <a:r>
              <a:rPr lang="en-US" b="1" dirty="0"/>
              <a:t>17</a:t>
            </a:r>
            <a:r>
              <a:rPr lang="en-US" dirty="0"/>
              <a:t> different countries</a:t>
            </a:r>
            <a:r>
              <a:rPr lang="en-US" dirty="0">
                <a:effectLst/>
                <a:latin typeface="Arial" panose="020B0604020202020204" pitchFamily="34" charset="0"/>
              </a:rPr>
              <a:t> (as for May 2024); 9 of them are in the Steering Committee</a:t>
            </a:r>
            <a:endParaRPr lang="it-IT" dirty="0"/>
          </a:p>
        </p:txBody>
      </p:sp>
      <p:pic>
        <p:nvPicPr>
          <p:cNvPr id="25" name="Immagine 24" descr="Immagine che contiene grafico&#10;&#10;Descrizione generata automaticamente">
            <a:extLst>
              <a:ext uri="{FF2B5EF4-FFF2-40B4-BE49-F238E27FC236}">
                <a16:creationId xmlns:a16="http://schemas.microsoft.com/office/drawing/2014/main" id="{F0227814-9B88-F4D5-4BD1-456503EDCED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357127" y="4398052"/>
            <a:ext cx="584916" cy="389792"/>
          </a:xfrm>
          <a:prstGeom prst="rect">
            <a:avLst/>
          </a:prstGeom>
          <a:effectLst>
            <a:outerShdw blurRad="50800" dist="38100" dir="16200000" rotWithShape="0">
              <a:prstClr val="black">
                <a:alpha val="40000"/>
              </a:prstClr>
            </a:outerShdw>
          </a:effectLst>
        </p:spPr>
      </p:pic>
      <p:pic>
        <p:nvPicPr>
          <p:cNvPr id="26" name="Immagine 25">
            <a:extLst>
              <a:ext uri="{FF2B5EF4-FFF2-40B4-BE49-F238E27FC236}">
                <a16:creationId xmlns:a16="http://schemas.microsoft.com/office/drawing/2014/main" id="{0DC87AF8-313B-FFA8-3396-566FBDB213C7}"/>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449935" y="1433811"/>
            <a:ext cx="598089" cy="422932"/>
          </a:xfrm>
          <a:prstGeom prst="rect">
            <a:avLst/>
          </a:prstGeom>
        </p:spPr>
      </p:pic>
      <p:pic>
        <p:nvPicPr>
          <p:cNvPr id="27" name="Immagine 26" descr="Immagine che contiene cerchio&#10;&#10;Descrizione generata automaticamente">
            <a:extLst>
              <a:ext uri="{FF2B5EF4-FFF2-40B4-BE49-F238E27FC236}">
                <a16:creationId xmlns:a16="http://schemas.microsoft.com/office/drawing/2014/main" id="{9FC0D76D-B377-E68A-5D9A-E12D663522F5}"/>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426672" y="2122691"/>
            <a:ext cx="634398" cy="422932"/>
          </a:xfrm>
          <a:prstGeom prst="rect">
            <a:avLst/>
          </a:prstGeom>
          <a:effectLst>
            <a:outerShdw blurRad="50800" dist="50800" dir="5400000" algn="ctr" rotWithShape="0">
              <a:schemeClr val="tx1"/>
            </a:outerShdw>
          </a:effectLst>
        </p:spPr>
      </p:pic>
      <p:pic>
        <p:nvPicPr>
          <p:cNvPr id="28" name="Immagine 27" descr="Immagine che contiene logo&#10;&#10;Descrizione generata automaticamente">
            <a:extLst>
              <a:ext uri="{FF2B5EF4-FFF2-40B4-BE49-F238E27FC236}">
                <a16:creationId xmlns:a16="http://schemas.microsoft.com/office/drawing/2014/main" id="{B4949D6E-195C-0B37-BBBF-3EA49ACABD67}"/>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357127" y="4876109"/>
            <a:ext cx="584916" cy="389792"/>
          </a:xfrm>
          <a:prstGeom prst="rect">
            <a:avLst/>
          </a:prstGeom>
        </p:spPr>
      </p:pic>
      <p:sp>
        <p:nvSpPr>
          <p:cNvPr id="29" name="AutoShape 3">
            <a:extLst>
              <a:ext uri="{FF2B5EF4-FFF2-40B4-BE49-F238E27FC236}">
                <a16:creationId xmlns:a16="http://schemas.microsoft.com/office/drawing/2014/main" id="{BD09A13B-8A3C-EEC1-3D1D-48B85B145811}"/>
              </a:ext>
            </a:extLst>
          </p:cNvPr>
          <p:cNvSpPr>
            <a:spLocks noChangeAspect="1" noChangeArrowheads="1" noTextEdit="1"/>
          </p:cNvSpPr>
          <p:nvPr/>
        </p:nvSpPr>
        <p:spPr bwMode="auto">
          <a:xfrm>
            <a:off x="1646209" y="4331430"/>
            <a:ext cx="2517775"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t-IT"/>
          </a:p>
        </p:txBody>
      </p:sp>
      <p:pic>
        <p:nvPicPr>
          <p:cNvPr id="30" name="Picture 5">
            <a:extLst>
              <a:ext uri="{FF2B5EF4-FFF2-40B4-BE49-F238E27FC236}">
                <a16:creationId xmlns:a16="http://schemas.microsoft.com/office/drawing/2014/main" id="{284C9B2D-E960-2A20-42A5-626C26FED27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46209" y="4238208"/>
            <a:ext cx="2519363" cy="182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magine 30">
            <a:extLst>
              <a:ext uri="{FF2B5EF4-FFF2-40B4-BE49-F238E27FC236}">
                <a16:creationId xmlns:a16="http://schemas.microsoft.com/office/drawing/2014/main" id="{EAB06F62-08D5-31DA-5A67-1A3821390B24}"/>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357127" y="5410681"/>
            <a:ext cx="584916" cy="389944"/>
          </a:xfrm>
          <a:prstGeom prst="rect">
            <a:avLst/>
          </a:prstGeom>
        </p:spPr>
      </p:pic>
      <p:pic>
        <p:nvPicPr>
          <p:cNvPr id="32" name="Immagine 31" descr="Immagine che contiene diagramma&#10;&#10;Descrizione generata automaticamente">
            <a:extLst>
              <a:ext uri="{FF2B5EF4-FFF2-40B4-BE49-F238E27FC236}">
                <a16:creationId xmlns:a16="http://schemas.microsoft.com/office/drawing/2014/main" id="{BAB0CD31-E646-F96B-6BA7-779FA8285472}"/>
              </a:ext>
            </a:extLst>
          </p:cNvPr>
          <p:cNvPicPr>
            <a:picLocks noChangeAspect="1"/>
          </p:cNvPicPr>
          <p:nvPr/>
        </p:nvPicPr>
        <p:blipFill>
          <a:blip r:embed="rId13" cstate="print">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1060816" y="5640388"/>
            <a:ext cx="511971" cy="341313"/>
          </a:xfrm>
          <a:prstGeom prst="rect">
            <a:avLst/>
          </a:prstGeom>
        </p:spPr>
      </p:pic>
      <p:pic>
        <p:nvPicPr>
          <p:cNvPr id="34" name="Immagine 33" descr="Immagine che contiene Rettangolo&#10;&#10;Descrizione generata automaticamente">
            <a:extLst>
              <a:ext uri="{FF2B5EF4-FFF2-40B4-BE49-F238E27FC236}">
                <a16:creationId xmlns:a16="http://schemas.microsoft.com/office/drawing/2014/main" id="{D580D9FD-0ED6-9EEE-8E7F-4E5CCBA12B8B}"/>
              </a:ext>
            </a:extLst>
          </p:cNvPr>
          <p:cNvPicPr>
            <a:picLocks noChangeAspect="1"/>
          </p:cNvPicPr>
          <p:nvPr/>
        </p:nvPicPr>
        <p:blipFill>
          <a:blip r:embed="rId15" cstate="print">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a:off x="998440" y="5056283"/>
            <a:ext cx="500925" cy="400740"/>
          </a:xfrm>
          <a:prstGeom prst="rect">
            <a:avLst/>
          </a:prstGeom>
          <a:effectLst>
            <a:outerShdw blurRad="50800" dist="50800" dir="5400000" algn="ctr" rotWithShape="0">
              <a:schemeClr val="tx1"/>
            </a:outerShdw>
          </a:effectLst>
        </p:spPr>
      </p:pic>
      <p:pic>
        <p:nvPicPr>
          <p:cNvPr id="35" name="Immagine 34" descr="Immagine che contiene mappa, atlante, testo, World&#10;&#10;Descrizione generata automaticamente">
            <a:extLst>
              <a:ext uri="{FF2B5EF4-FFF2-40B4-BE49-F238E27FC236}">
                <a16:creationId xmlns:a16="http://schemas.microsoft.com/office/drawing/2014/main" id="{ED48EC1E-0775-67E1-DCDF-5317787FD6E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18083" y="795928"/>
            <a:ext cx="8053268" cy="343432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13315" name="Picture 4" descr="VIR-lay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3" y="1066803"/>
            <a:ext cx="7827963" cy="453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5"/>
          <p:cNvSpPr>
            <a:spLocks noChangeArrowheads="1"/>
          </p:cNvSpPr>
          <p:nvPr/>
        </p:nvSpPr>
        <p:spPr bwMode="auto">
          <a:xfrm>
            <a:off x="3143250" y="115891"/>
            <a:ext cx="561975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49263" eaLnBrk="0" hangingPunct="0">
              <a:defRPr sz="2400">
                <a:solidFill>
                  <a:schemeClr val="bg1"/>
                </a:solidFill>
                <a:latin typeface="Times New Roman" panose="02020603050405020304" pitchFamily="18" charset="0"/>
              </a:defRPr>
            </a:lvl1pPr>
            <a:lvl2pPr marL="742950" indent="-285750" defTabSz="449263" eaLnBrk="0" hangingPunct="0">
              <a:defRPr sz="2400">
                <a:solidFill>
                  <a:schemeClr val="bg1"/>
                </a:solidFill>
                <a:latin typeface="Times New Roman" panose="02020603050405020304" pitchFamily="18" charset="0"/>
              </a:defRPr>
            </a:lvl2pPr>
            <a:lvl3pPr marL="1143000" indent="-228600" defTabSz="449263" eaLnBrk="0" hangingPunct="0">
              <a:defRPr sz="2400">
                <a:solidFill>
                  <a:schemeClr val="bg1"/>
                </a:solidFill>
                <a:latin typeface="Times New Roman" panose="02020603050405020304" pitchFamily="18" charset="0"/>
              </a:defRPr>
            </a:lvl3pPr>
            <a:lvl4pPr marL="1600200" indent="-228600" defTabSz="449263" eaLnBrk="0" hangingPunct="0">
              <a:defRPr sz="2400">
                <a:solidFill>
                  <a:schemeClr val="bg1"/>
                </a:solidFill>
                <a:latin typeface="Times New Roman" panose="02020603050405020304" pitchFamily="18" charset="0"/>
              </a:defRPr>
            </a:lvl4pPr>
            <a:lvl5pPr marL="2057400" indent="-228600" defTabSz="449263" eaLnBrk="0" hangingPunct="0">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buClr>
                <a:srgbClr val="0033CC"/>
              </a:buClr>
              <a:buFont typeface="Microsoft Sans Serif" panose="020B0604020202020204" pitchFamily="34" charset="0"/>
              <a:buNone/>
            </a:pPr>
            <a:r>
              <a:rPr lang="it-IT" altLang="it-IT" sz="2000" dirty="0">
                <a:solidFill>
                  <a:srgbClr val="FFFF00"/>
                </a:solidFill>
                <a:latin typeface="Microsoft Sans Serif" panose="020B0604020202020204" pitchFamily="34" charset="0"/>
              </a:rPr>
              <a:t>Schema ottico di VIRGO iniziale</a:t>
            </a:r>
            <a:endParaRPr lang="en-US" altLang="it-IT" sz="2000" dirty="0">
              <a:solidFill>
                <a:srgbClr val="FFFF00"/>
              </a:solidFill>
              <a:latin typeface="Microsoft Sans Serif" panose="020B0604020202020204" pitchFamily="34" charset="0"/>
            </a:endParaRPr>
          </a:p>
        </p:txBody>
      </p:sp>
      <p:sp>
        <p:nvSpPr>
          <p:cNvPr id="13317" name="Text Box 6"/>
          <p:cNvSpPr txBox="1">
            <a:spLocks noChangeArrowheads="1"/>
          </p:cNvSpPr>
          <p:nvPr/>
        </p:nvSpPr>
        <p:spPr bwMode="auto">
          <a:xfrm>
            <a:off x="2057400" y="3240088"/>
            <a:ext cx="1335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nSpc>
                <a:spcPct val="100000"/>
              </a:lnSpc>
              <a:buClrTx/>
              <a:buSzTx/>
              <a:buFontTx/>
              <a:buNone/>
            </a:pPr>
            <a:r>
              <a:rPr lang="en-GB" altLang="it-IT" sz="1600">
                <a:solidFill>
                  <a:schemeClr val="tx1"/>
                </a:solidFill>
                <a:latin typeface="Verdana" panose="020B0604030504040204" pitchFamily="34" charset="0"/>
              </a:rPr>
              <a:t>Laser 20 W</a:t>
            </a:r>
          </a:p>
        </p:txBody>
      </p:sp>
      <p:grpSp>
        <p:nvGrpSpPr>
          <p:cNvPr id="13318" name="Group 7"/>
          <p:cNvGrpSpPr>
            <a:grpSpLocks/>
          </p:cNvGrpSpPr>
          <p:nvPr/>
        </p:nvGrpSpPr>
        <p:grpSpPr bwMode="auto">
          <a:xfrm>
            <a:off x="3505200" y="1447800"/>
            <a:ext cx="6688138" cy="3532188"/>
            <a:chOff x="1248" y="1200"/>
            <a:chExt cx="4213" cy="2225"/>
          </a:xfrm>
        </p:grpSpPr>
        <p:sp>
          <p:nvSpPr>
            <p:cNvPr id="13321" name="Text Box 8"/>
            <p:cNvSpPr txBox="1">
              <a:spLocks noChangeArrowheads="1"/>
            </p:cNvSpPr>
            <p:nvPr/>
          </p:nvSpPr>
          <p:spPr bwMode="auto">
            <a:xfrm>
              <a:off x="3462" y="3213"/>
              <a:ext cx="14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a:lnSpc>
                  <a:spcPct val="100000"/>
                </a:lnSpc>
                <a:buClrTx/>
                <a:buSzTx/>
                <a:buFontTx/>
                <a:buNone/>
              </a:pPr>
              <a:r>
                <a:rPr lang="de-DE" altLang="it-IT" sz="1600">
                  <a:latin typeface="Verdana" panose="020B0604030504040204" pitchFamily="34" charset="0"/>
                </a:rPr>
                <a:t>Output Mode Cleaner</a:t>
              </a:r>
            </a:p>
          </p:txBody>
        </p:sp>
        <p:sp>
          <p:nvSpPr>
            <p:cNvPr id="13322" name="Text Box 9"/>
            <p:cNvSpPr txBox="1">
              <a:spLocks noChangeArrowheads="1"/>
            </p:cNvSpPr>
            <p:nvPr/>
          </p:nvSpPr>
          <p:spPr bwMode="auto">
            <a:xfrm>
              <a:off x="3312" y="1584"/>
              <a:ext cx="2149"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nSpc>
                  <a:spcPct val="100000"/>
                </a:lnSpc>
                <a:buClrTx/>
                <a:buSzTx/>
                <a:buFontTx/>
                <a:buNone/>
              </a:pPr>
              <a:r>
                <a:rPr lang="de-DE" altLang="it-IT" sz="1600">
                  <a:latin typeface="Verdana" panose="020B0604030504040204" pitchFamily="34" charset="0"/>
                </a:rPr>
                <a:t>3 km long Fabry-Perot cavities:</a:t>
              </a:r>
            </a:p>
            <a:p>
              <a:pPr>
                <a:lnSpc>
                  <a:spcPct val="100000"/>
                </a:lnSpc>
                <a:buClrTx/>
                <a:buSzTx/>
                <a:buFontTx/>
                <a:buNone/>
              </a:pPr>
              <a:r>
                <a:rPr lang="de-DE" altLang="it-IT" sz="1600">
                  <a:latin typeface="Verdana" panose="020B0604030504040204" pitchFamily="34" charset="0"/>
                </a:rPr>
                <a:t>to lengthen the optical path to </a:t>
              </a:r>
            </a:p>
            <a:p>
              <a:pPr>
                <a:lnSpc>
                  <a:spcPct val="100000"/>
                </a:lnSpc>
                <a:buClrTx/>
                <a:buSzTx/>
                <a:buFontTx/>
                <a:buNone/>
              </a:pPr>
              <a:r>
                <a:rPr lang="de-DE" altLang="it-IT" sz="1600">
                  <a:latin typeface="Verdana" panose="020B0604030504040204" pitchFamily="34" charset="0"/>
                </a:rPr>
                <a:t>100 km</a:t>
              </a:r>
              <a:endParaRPr lang="en-GB" altLang="it-IT" sz="1600">
                <a:latin typeface="Verdana" panose="020B0604030504040204" pitchFamily="34" charset="0"/>
              </a:endParaRPr>
            </a:p>
          </p:txBody>
        </p:sp>
        <p:sp>
          <p:nvSpPr>
            <p:cNvPr id="13323" name="Text Box 10"/>
            <p:cNvSpPr txBox="1">
              <a:spLocks noChangeArrowheads="1"/>
            </p:cNvSpPr>
            <p:nvPr/>
          </p:nvSpPr>
          <p:spPr bwMode="auto">
            <a:xfrm>
              <a:off x="1248" y="1200"/>
              <a:ext cx="138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a:lnSpc>
                  <a:spcPct val="100000"/>
                </a:lnSpc>
                <a:buClrTx/>
                <a:buSzTx/>
                <a:buFontTx/>
                <a:buNone/>
              </a:pPr>
              <a:r>
                <a:rPr lang="de-DE" altLang="it-IT" sz="1600">
                  <a:solidFill>
                    <a:schemeClr val="tx1"/>
                  </a:solidFill>
                  <a:latin typeface="Verdana" panose="020B0604030504040204" pitchFamily="34" charset="0"/>
                </a:rPr>
                <a:t>Input Mode Cleaner</a:t>
              </a:r>
            </a:p>
          </p:txBody>
        </p:sp>
      </p:grpSp>
      <p:sp>
        <p:nvSpPr>
          <p:cNvPr id="13319" name="Text Box 11"/>
          <p:cNvSpPr txBox="1">
            <a:spLocks noChangeArrowheads="1"/>
          </p:cNvSpPr>
          <p:nvPr/>
        </p:nvSpPr>
        <p:spPr bwMode="auto">
          <a:xfrm>
            <a:off x="3200400" y="5029200"/>
            <a:ext cx="299243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it-IT" altLang="it-IT" sz="1600">
                <a:latin typeface="Verdana" panose="020B0604030504040204" pitchFamily="34" charset="0"/>
              </a:rPr>
              <a:t>Power recycling mirror: </a:t>
            </a:r>
          </a:p>
          <a:p>
            <a:pPr eaLnBrk="1" hangingPunct="1">
              <a:lnSpc>
                <a:spcPct val="100000"/>
              </a:lnSpc>
              <a:buClrTx/>
              <a:buSzTx/>
              <a:buFontTx/>
              <a:buNone/>
            </a:pPr>
            <a:r>
              <a:rPr lang="it-IT" altLang="it-IT" sz="1600">
                <a:latin typeface="Verdana" panose="020B0604030504040204" pitchFamily="34" charset="0"/>
              </a:rPr>
              <a:t>to increase the light power </a:t>
            </a:r>
          </a:p>
          <a:p>
            <a:pPr eaLnBrk="1" hangingPunct="1">
              <a:lnSpc>
                <a:spcPct val="100000"/>
              </a:lnSpc>
              <a:buClrTx/>
              <a:buSzTx/>
              <a:buFontTx/>
              <a:buNone/>
            </a:pPr>
            <a:r>
              <a:rPr lang="it-IT" altLang="it-IT" sz="1600">
                <a:latin typeface="Verdana" panose="020B0604030504040204" pitchFamily="34" charset="0"/>
              </a:rPr>
              <a:t>to 1 kW </a:t>
            </a:r>
            <a:endParaRPr lang="en-US" altLang="it-IT" sz="1600">
              <a:latin typeface="Verdana" panose="020B0604030504040204" pitchFamily="34" charset="0"/>
            </a:endParaRPr>
          </a:p>
        </p:txBody>
      </p:sp>
      <p:sp>
        <p:nvSpPr>
          <p:cNvPr id="13320" name="Line 12"/>
          <p:cNvSpPr>
            <a:spLocks noChangeShapeType="1"/>
          </p:cNvSpPr>
          <p:nvPr/>
        </p:nvSpPr>
        <p:spPr bwMode="auto">
          <a:xfrm flipV="1">
            <a:off x="5181600" y="4343400"/>
            <a:ext cx="4572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1033" name="Segnaposto numero diapositiva 5"/>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639A33AF-6D98-4C65-8F6E-CB729D10A54E}" type="slidenum">
              <a:rPr lang="en-US" altLang="it-IT" sz="1400">
                <a:solidFill>
                  <a:schemeClr val="tx1"/>
                </a:solidFill>
              </a:rPr>
              <a:pPr algn="r" eaLnBrk="1" hangingPunct="1">
                <a:lnSpc>
                  <a:spcPct val="100000"/>
                </a:lnSpc>
                <a:buClrTx/>
                <a:buSzTx/>
                <a:buFontTx/>
                <a:buNone/>
              </a:pPr>
              <a:t>4</a:t>
            </a:fld>
            <a:endParaRPr lang="en-US" altLang="it-IT" sz="1400">
              <a:solidFill>
                <a:schemeClr val="tx1"/>
              </a:solidFill>
            </a:endParaRPr>
          </a:p>
        </p:txBody>
      </p:sp>
      <p:sp>
        <p:nvSpPr>
          <p:cNvPr id="1034" name="Rectangle 2"/>
          <p:cNvSpPr>
            <a:spLocks noGrp="1" noChangeArrowheads="1"/>
          </p:cNvSpPr>
          <p:nvPr>
            <p:ph type="title" idx="4294967295"/>
          </p:nvPr>
        </p:nvSpPr>
        <p:spPr>
          <a:xfrm>
            <a:off x="2209800" y="304800"/>
            <a:ext cx="7772400" cy="533400"/>
          </a:xfrm>
        </p:spPr>
        <p:txBody>
          <a:bodyPr vert="horz" wrap="square" lIns="91440" tIns="45720" rIns="91440" bIns="45720" numCol="1" anchor="ctr" anchorCtr="0" compatLnSpc="1">
            <a:prstTxWarp prst="textNoShape">
              <a:avLst/>
            </a:prstTxWarp>
          </a:bodyPr>
          <a:lstStyle/>
          <a:p>
            <a:pPr algn="ctr" eaLnBrk="1" hangingPunct="1"/>
            <a:r>
              <a:rPr lang="en-US" altLang="it-IT"/>
              <a:t>Fasci Gaussiani</a:t>
            </a:r>
          </a:p>
        </p:txBody>
      </p:sp>
      <p:sp>
        <p:nvSpPr>
          <p:cNvPr id="1035" name="Rectangle 3"/>
          <p:cNvSpPr>
            <a:spLocks noGrp="1" noChangeArrowheads="1"/>
          </p:cNvSpPr>
          <p:nvPr>
            <p:ph type="body" idx="4294967295"/>
          </p:nvPr>
        </p:nvSpPr>
        <p:spPr>
          <a:xfrm>
            <a:off x="1752600" y="914400"/>
            <a:ext cx="8686800" cy="1752600"/>
          </a:xfrm>
        </p:spPr>
        <p:txBody>
          <a:bodyPr vert="horz" wrap="square" lIns="91440" tIns="45720" rIns="91440" bIns="45720" numCol="1" anchor="t" anchorCtr="0" compatLnSpc="1">
            <a:prstTxWarp prst="textNoShape">
              <a:avLst/>
            </a:prstTxWarp>
          </a:bodyPr>
          <a:lstStyle/>
          <a:p>
            <a:pPr eaLnBrk="1" hangingPunct="1"/>
            <a:r>
              <a:rPr lang="en-US" altLang="it-IT" sz="1600" dirty="0" err="1"/>
              <a:t>Fin’ora</a:t>
            </a:r>
            <a:r>
              <a:rPr lang="en-US" altLang="it-IT" sz="1600" dirty="0"/>
              <a:t> ci </a:t>
            </a:r>
            <a:r>
              <a:rPr lang="en-US" altLang="it-IT" sz="1600" dirty="0" err="1"/>
              <a:t>siamo</a:t>
            </a:r>
            <a:r>
              <a:rPr lang="en-US" altLang="it-IT" sz="1600" dirty="0"/>
              <a:t> </a:t>
            </a:r>
            <a:r>
              <a:rPr lang="en-US" altLang="it-IT" sz="1600" dirty="0" err="1"/>
              <a:t>mossi</a:t>
            </a:r>
            <a:r>
              <a:rPr lang="en-US" altLang="it-IT" sz="1600" dirty="0"/>
              <a:t> </a:t>
            </a:r>
            <a:r>
              <a:rPr lang="en-US" altLang="it-IT" sz="1600" dirty="0" err="1"/>
              <a:t>nell’approssimazione</a:t>
            </a:r>
            <a:r>
              <a:rPr lang="en-US" altLang="it-IT" sz="1600" dirty="0"/>
              <a:t> di </a:t>
            </a:r>
            <a:r>
              <a:rPr lang="en-US" altLang="it-IT" sz="1600" dirty="0" err="1"/>
              <a:t>onda</a:t>
            </a:r>
            <a:r>
              <a:rPr lang="en-US" altLang="it-IT" sz="1600" dirty="0"/>
              <a:t> </a:t>
            </a:r>
            <a:r>
              <a:rPr lang="en-US" altLang="it-IT" sz="1600" dirty="0" err="1"/>
              <a:t>piana</a:t>
            </a:r>
            <a:endParaRPr lang="en-US" altLang="it-IT" sz="1600" dirty="0"/>
          </a:p>
          <a:p>
            <a:pPr eaLnBrk="1" hangingPunct="1"/>
            <a:r>
              <a:rPr lang="en-US" altLang="it-IT" sz="1600" dirty="0"/>
              <a:t>Il fascio </a:t>
            </a:r>
            <a:r>
              <a:rPr lang="en-US" altLang="it-IT" sz="1600" dirty="0" err="1"/>
              <a:t>reale</a:t>
            </a:r>
            <a:r>
              <a:rPr lang="en-US" altLang="it-IT" sz="1600" dirty="0"/>
              <a:t> di un laser ha </a:t>
            </a:r>
            <a:r>
              <a:rPr lang="en-US" altLang="it-IT" sz="1600" dirty="0" err="1"/>
              <a:t>una</a:t>
            </a:r>
            <a:r>
              <a:rPr lang="en-US" altLang="it-IT" sz="1600" dirty="0"/>
              <a:t> </a:t>
            </a:r>
            <a:r>
              <a:rPr lang="en-US" altLang="it-IT" sz="1600" dirty="0" err="1"/>
              <a:t>dimensione</a:t>
            </a:r>
            <a:r>
              <a:rPr lang="en-US" altLang="it-IT" sz="1600" dirty="0"/>
              <a:t> </a:t>
            </a:r>
            <a:r>
              <a:rPr lang="en-US" altLang="it-IT" sz="1600" dirty="0" err="1"/>
              <a:t>trasversale</a:t>
            </a:r>
            <a:r>
              <a:rPr lang="en-US" altLang="it-IT" sz="1600" dirty="0"/>
              <a:t> </a:t>
            </a:r>
            <a:r>
              <a:rPr lang="en-US" altLang="it-IT" sz="1600" dirty="0" err="1"/>
              <a:t>finita</a:t>
            </a:r>
            <a:r>
              <a:rPr lang="en-US" altLang="it-IT" sz="1600" dirty="0"/>
              <a:t> ed un </a:t>
            </a:r>
            <a:r>
              <a:rPr lang="en-US" altLang="it-IT" sz="1600" dirty="0" err="1"/>
              <a:t>profilo</a:t>
            </a:r>
            <a:r>
              <a:rPr lang="en-US" altLang="it-IT" sz="1600" dirty="0"/>
              <a:t> </a:t>
            </a:r>
            <a:r>
              <a:rPr lang="en-US" altLang="it-IT" sz="1600" dirty="0" err="1"/>
              <a:t>approssimativamente</a:t>
            </a:r>
            <a:r>
              <a:rPr lang="en-US" altLang="it-IT" sz="1600" dirty="0"/>
              <a:t> </a:t>
            </a:r>
            <a:r>
              <a:rPr lang="en-US" altLang="it-IT" sz="1600" dirty="0" err="1"/>
              <a:t>gaussiana</a:t>
            </a:r>
            <a:endParaRPr lang="en-US" altLang="it-IT" sz="1600" dirty="0"/>
          </a:p>
          <a:p>
            <a:pPr eaLnBrk="1" hangingPunct="1"/>
            <a:r>
              <a:rPr lang="en-US" altLang="it-IT" sz="1600" dirty="0"/>
              <a:t>In </a:t>
            </a:r>
            <a:r>
              <a:rPr lang="en-US" altLang="it-IT" sz="1600" dirty="0" err="1"/>
              <a:t>effetti</a:t>
            </a:r>
            <a:r>
              <a:rPr lang="en-US" altLang="it-IT" sz="1600" dirty="0"/>
              <a:t>, la </a:t>
            </a:r>
            <a:r>
              <a:rPr lang="en-US" altLang="it-IT" sz="1600" dirty="0" err="1"/>
              <a:t>legge</a:t>
            </a:r>
            <a:r>
              <a:rPr lang="en-US" altLang="it-IT" sz="1600" dirty="0"/>
              <a:t> di </a:t>
            </a:r>
            <a:r>
              <a:rPr lang="en-US" altLang="it-IT" sz="1600" dirty="0" err="1"/>
              <a:t>propagazione</a:t>
            </a:r>
            <a:r>
              <a:rPr lang="en-US" altLang="it-IT" sz="1600" dirty="0"/>
              <a:t> </a:t>
            </a:r>
            <a:r>
              <a:rPr lang="en-US" altLang="it-IT" sz="1600" dirty="0" err="1"/>
              <a:t>della</a:t>
            </a:r>
            <a:r>
              <a:rPr lang="en-US" altLang="it-IT" sz="1600" dirty="0"/>
              <a:t> luce di un laser in un mezzo </a:t>
            </a:r>
            <a:r>
              <a:rPr lang="en-US" altLang="it-IT" sz="1600" dirty="0" err="1"/>
              <a:t>omogeneo</a:t>
            </a:r>
            <a:r>
              <a:rPr lang="en-US" altLang="it-IT" sz="1600" dirty="0"/>
              <a:t> </a:t>
            </a:r>
            <a:r>
              <a:rPr lang="en-US" altLang="it-IT" sz="1600" dirty="0" err="1"/>
              <a:t>dà</a:t>
            </a:r>
            <a:r>
              <a:rPr lang="en-US" altLang="it-IT" sz="1600" dirty="0"/>
              <a:t>:</a:t>
            </a:r>
          </a:p>
        </p:txBody>
      </p:sp>
      <mc:AlternateContent xmlns:mc="http://schemas.openxmlformats.org/markup-compatibility/2006" xmlns:a14="http://schemas.microsoft.com/office/drawing/2010/main">
        <mc:Choice Requires="a14">
          <p:sp>
            <p:nvSpPr>
              <p:cNvPr id="1026" name="Object 4"/>
              <p:cNvSpPr txBox="1"/>
              <p:nvPr/>
            </p:nvSpPr>
            <p:spPr bwMode="auto">
              <a:xfrm>
                <a:off x="1981200" y="2411417"/>
                <a:ext cx="9906000" cy="836612"/>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it-IT" i="1" smtClean="0">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𝐸</m:t>
                          </m:r>
                        </m:e>
                        <m:sub>
                          <m:r>
                            <a:rPr lang="it-IT" i="1">
                              <a:solidFill>
                                <a:srgbClr val="000000"/>
                              </a:solidFill>
                              <a:latin typeface="Cambria Math" panose="02040503050406030204" pitchFamily="18" charset="0"/>
                            </a:rPr>
                            <m:t>𝑚𝑛</m:t>
                          </m:r>
                        </m:sub>
                      </m:sSub>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r>
                            <a:rPr lang="it-IT" i="1" smtClean="0">
                              <a:solidFill>
                                <a:srgbClr val="000000"/>
                              </a:solidFill>
                              <a:latin typeface="Cambria Math" panose="02040503050406030204" pitchFamily="18" charset="0"/>
                            </a:rPr>
                            <m:t>,</m:t>
                          </m:r>
                          <m:r>
                            <a:rPr lang="it-IT" i="1" smtClean="0">
                              <a:solidFill>
                                <a:srgbClr val="000000"/>
                              </a:solidFill>
                              <a:latin typeface="Cambria Math" panose="02040503050406030204" pitchFamily="18" charset="0"/>
                            </a:rPr>
                            <m:t>𝑦</m:t>
                          </m:r>
                          <m:r>
                            <a:rPr lang="it-IT" i="1" smtClean="0">
                              <a:solidFill>
                                <a:srgbClr val="000000"/>
                              </a:solidFill>
                              <a:latin typeface="Cambria Math" panose="02040503050406030204" pitchFamily="18" charset="0"/>
                            </a:rPr>
                            <m:t>,</m:t>
                          </m:r>
                          <m:r>
                            <a:rPr lang="it-IT" i="1" smtClean="0">
                              <a:solidFill>
                                <a:srgbClr val="000000"/>
                              </a:solidFill>
                              <a:latin typeface="Cambria Math" panose="02040503050406030204" pitchFamily="18" charset="0"/>
                            </a:rPr>
                            <m:t>𝑧</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𝑡</m:t>
                          </m:r>
                        </m:e>
                      </m:d>
                      <m:r>
                        <a:rPr lang="it-IT" i="1">
                          <a:solidFill>
                            <a:srgbClr val="000000"/>
                          </a:solidFill>
                          <a:latin typeface="Cambria Math" panose="02040503050406030204" pitchFamily="18" charset="0"/>
                        </a:rPr>
                        <m:t>=</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𝐸</m:t>
                          </m:r>
                        </m:e>
                        <m:sub>
                          <m:r>
                            <a:rPr lang="it-IT" i="1">
                              <a:solidFill>
                                <a:srgbClr val="000000"/>
                              </a:solidFill>
                              <a:latin typeface="Cambria Math" panose="02040503050406030204" pitchFamily="18" charset="0"/>
                            </a:rPr>
                            <m:t>0</m:t>
                          </m:r>
                        </m:sub>
                      </m:sSub>
                      <m:f>
                        <m:fPr>
                          <m:ctrlPr>
                            <a:rPr lang="it-IT" i="1">
                              <a:solidFill>
                                <a:srgbClr val="000000"/>
                              </a:solidFill>
                              <a:latin typeface="Cambria Math" panose="02040503050406030204" pitchFamily="18" charset="0"/>
                            </a:rPr>
                          </m:ctrlPr>
                        </m:fPr>
                        <m:num>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𝑤</m:t>
                              </m:r>
                            </m:e>
                            <m:sub>
                              <m:r>
                                <a:rPr lang="it-IT" i="1">
                                  <a:solidFill>
                                    <a:srgbClr val="000000"/>
                                  </a:solidFill>
                                  <a:latin typeface="Cambria Math" panose="02040503050406030204" pitchFamily="18" charset="0"/>
                                </a:rPr>
                                <m:t>0</m:t>
                              </m:r>
                            </m:sub>
                          </m:sSub>
                        </m:num>
                        <m:den>
                          <m:r>
                            <a:rPr lang="it-IT" i="1">
                              <a:solidFill>
                                <a:srgbClr val="000000"/>
                              </a:solidFill>
                              <a:latin typeface="Cambria Math" panose="02040503050406030204" pitchFamily="18" charset="0"/>
                            </a:rPr>
                            <m:t>𝑤</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e>
                          </m:d>
                        </m:den>
                      </m:f>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𝜓</m:t>
                          </m:r>
                        </m:e>
                        <m:sub>
                          <m:r>
                            <a:rPr lang="it-IT" i="1">
                              <a:solidFill>
                                <a:srgbClr val="000000"/>
                              </a:solidFill>
                              <a:latin typeface="Cambria Math" panose="02040503050406030204" pitchFamily="18" charset="0"/>
                            </a:rPr>
                            <m:t>𝑚</m:t>
                          </m:r>
                        </m:sub>
                      </m:sSub>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ad>
                                <m:radPr>
                                  <m:degHide m:val="on"/>
                                  <m:ctrlPr>
                                    <a:rPr lang="it-IT" i="1">
                                      <a:solidFill>
                                        <a:srgbClr val="000000"/>
                                      </a:solidFill>
                                      <a:latin typeface="Cambria Math" panose="02040503050406030204" pitchFamily="18" charset="0"/>
                                    </a:rPr>
                                  </m:ctrlPr>
                                </m:radPr>
                                <m:deg/>
                                <m:e>
                                  <m:r>
                                    <a:rPr lang="it-IT" i="1">
                                      <a:solidFill>
                                        <a:srgbClr val="000000"/>
                                      </a:solidFill>
                                      <a:latin typeface="Cambria Math" panose="02040503050406030204" pitchFamily="18" charset="0"/>
                                    </a:rPr>
                                    <m:t>2</m:t>
                                  </m:r>
                                </m:e>
                              </m:rad>
                              <m:r>
                                <a:rPr lang="it-IT" i="1">
                                  <a:solidFill>
                                    <a:srgbClr val="000000"/>
                                  </a:solidFill>
                                  <a:latin typeface="Cambria Math" panose="02040503050406030204" pitchFamily="18" charset="0"/>
                                </a:rPr>
                                <m:t>𝑦</m:t>
                              </m:r>
                            </m:num>
                            <m:den>
                              <m:r>
                                <a:rPr lang="it-IT" i="1">
                                  <a:solidFill>
                                    <a:srgbClr val="000000"/>
                                  </a:solidFill>
                                  <a:latin typeface="Cambria Math" panose="02040503050406030204" pitchFamily="18" charset="0"/>
                                </a:rPr>
                                <m:t>𝑤</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e>
                              </m:d>
                            </m:den>
                          </m:f>
                        </m:e>
                      </m:d>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𝜓</m:t>
                          </m:r>
                        </m:e>
                        <m:sub>
                          <m:r>
                            <a:rPr lang="it-IT" i="1">
                              <a:solidFill>
                                <a:srgbClr val="000000"/>
                              </a:solidFill>
                              <a:latin typeface="Cambria Math" panose="02040503050406030204" pitchFamily="18" charset="0"/>
                            </a:rPr>
                            <m:t>𝑛</m:t>
                          </m:r>
                        </m:sub>
                      </m:sSub>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ad>
                                <m:radPr>
                                  <m:degHide m:val="on"/>
                                  <m:ctrlPr>
                                    <a:rPr lang="it-IT" i="1">
                                      <a:solidFill>
                                        <a:srgbClr val="000000"/>
                                      </a:solidFill>
                                      <a:latin typeface="Cambria Math" panose="02040503050406030204" pitchFamily="18" charset="0"/>
                                    </a:rPr>
                                  </m:ctrlPr>
                                </m:radPr>
                                <m:deg/>
                                <m:e>
                                  <m:r>
                                    <a:rPr lang="it-IT" i="1">
                                      <a:solidFill>
                                        <a:srgbClr val="000000"/>
                                      </a:solidFill>
                                      <a:latin typeface="Cambria Math" panose="02040503050406030204" pitchFamily="18" charset="0"/>
                                    </a:rPr>
                                    <m:t>2</m:t>
                                  </m:r>
                                </m:e>
                              </m:rad>
                              <m:r>
                                <a:rPr lang="it-IT" i="1">
                                  <a:solidFill>
                                    <a:srgbClr val="000000"/>
                                  </a:solidFill>
                                  <a:latin typeface="Cambria Math" panose="02040503050406030204" pitchFamily="18" charset="0"/>
                                </a:rPr>
                                <m:t>𝑧</m:t>
                              </m:r>
                            </m:num>
                            <m:den>
                              <m:r>
                                <a:rPr lang="it-IT" i="1">
                                  <a:solidFill>
                                    <a:srgbClr val="000000"/>
                                  </a:solidFill>
                                  <a:latin typeface="Cambria Math" panose="02040503050406030204" pitchFamily="18" charset="0"/>
                                </a:rPr>
                                <m:t>𝑤</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e>
                              </m:d>
                            </m:den>
                          </m:f>
                        </m:e>
                      </m:d>
                      <m:r>
                        <a:rPr lang="it-IT" i="1">
                          <a:solidFill>
                            <a:srgbClr val="000000"/>
                          </a:solidFill>
                          <a:latin typeface="Cambria Math" panose="02040503050406030204" pitchFamily="18" charset="0"/>
                        </a:rPr>
                        <m:t>⋅</m:t>
                      </m:r>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𝑒</m:t>
                          </m:r>
                        </m:e>
                        <m:sup>
                          <m:r>
                            <a:rPr lang="it-IT" i="1">
                              <a:solidFill>
                                <a:srgbClr val="000000"/>
                              </a:solidFill>
                              <a:latin typeface="Cambria Math" panose="02040503050406030204" pitchFamily="18" charset="0"/>
                            </a:rPr>
                            <m:t>𝑖</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𝑚</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𝑛</m:t>
                              </m:r>
                              <m:r>
                                <a:rPr lang="it-IT" i="1">
                                  <a:solidFill>
                                    <a:srgbClr val="000000"/>
                                  </a:solidFill>
                                  <a:latin typeface="Cambria Math" panose="02040503050406030204" pitchFamily="18" charset="0"/>
                                </a:rPr>
                                <m:t>+1</m:t>
                              </m:r>
                            </m:e>
                          </m:d>
                          <m:r>
                            <a:rPr lang="it-IT" i="1">
                              <a:solidFill>
                                <a:srgbClr val="000000"/>
                              </a:solidFill>
                              <a:latin typeface="Cambria Math" panose="02040503050406030204" pitchFamily="18" charset="0"/>
                            </a:rPr>
                            <m:t>𝜙</m:t>
                          </m:r>
                        </m:sup>
                      </m:sSup>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𝑒</m:t>
                          </m:r>
                        </m:e>
                        <m:sup>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𝑖𝑘</m:t>
                          </m:r>
                          <m:f>
                            <m:fPr>
                              <m:ctrlPr>
                                <a:rPr lang="it-IT" i="1">
                                  <a:solidFill>
                                    <a:srgbClr val="000000"/>
                                  </a:solidFill>
                                  <a:latin typeface="Cambria Math" panose="02040503050406030204" pitchFamily="18" charset="0"/>
                                </a:rPr>
                              </m:ctrlPr>
                            </m:fPr>
                            <m:num>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𝑦</m:t>
                                  </m:r>
                                </m:e>
                                <m:sup>
                                  <m:r>
                                    <a:rPr lang="it-IT" i="1">
                                      <a:solidFill>
                                        <a:srgbClr val="000000"/>
                                      </a:solidFill>
                                      <a:latin typeface="Cambria Math" panose="02040503050406030204" pitchFamily="18" charset="0"/>
                                    </a:rPr>
                                    <m:t>2</m:t>
                                  </m:r>
                                </m:sup>
                              </m:sSup>
                              <m:r>
                                <a:rPr lang="it-IT" i="1">
                                  <a:solidFill>
                                    <a:srgbClr val="000000"/>
                                  </a:solidFill>
                                  <a:latin typeface="Cambria Math" panose="02040503050406030204" pitchFamily="18" charset="0"/>
                                </a:rPr>
                                <m:t>+</m:t>
                              </m:r>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𝑧</m:t>
                                  </m:r>
                                </m:e>
                                <m:sup>
                                  <m:r>
                                    <a:rPr lang="it-IT" i="1">
                                      <a:solidFill>
                                        <a:srgbClr val="000000"/>
                                      </a:solidFill>
                                      <a:latin typeface="Cambria Math" panose="02040503050406030204" pitchFamily="18" charset="0"/>
                                    </a:rPr>
                                    <m:t>2</m:t>
                                  </m:r>
                                </m:sup>
                              </m:sSup>
                            </m:num>
                            <m:den>
                              <m:r>
                                <a:rPr lang="it-IT" i="1">
                                  <a:solidFill>
                                    <a:srgbClr val="000000"/>
                                  </a:solidFill>
                                  <a:latin typeface="Cambria Math" panose="02040503050406030204" pitchFamily="18" charset="0"/>
                                </a:rPr>
                                <m:t>2</m:t>
                              </m:r>
                              <m:r>
                                <a:rPr lang="it-IT" i="1">
                                  <a:solidFill>
                                    <a:srgbClr val="000000"/>
                                  </a:solidFill>
                                  <a:latin typeface="Cambria Math" panose="02040503050406030204" pitchFamily="18" charset="0"/>
                                </a:rPr>
                                <m:t>𝑅</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e>
                              </m:d>
                            </m:den>
                          </m:f>
                        </m:sup>
                      </m:sSup>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𝑒</m:t>
                          </m:r>
                        </m:e>
                        <m:sup>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𝑖</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𝑘𝑥</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𝜔</m:t>
                              </m:r>
                              <m:r>
                                <a:rPr lang="it-IT" i="1">
                                  <a:solidFill>
                                    <a:srgbClr val="000000"/>
                                  </a:solidFill>
                                  <a:latin typeface="Cambria Math" panose="02040503050406030204" pitchFamily="18" charset="0"/>
                                </a:rPr>
                                <m:t>𝑡</m:t>
                              </m:r>
                            </m:e>
                          </m:d>
                        </m:sup>
                      </m:sSup>
                    </m:oMath>
                  </m:oMathPara>
                </a14:m>
                <a:endParaRPr lang="it-IT" dirty="0"/>
              </a:p>
            </p:txBody>
          </p:sp>
        </mc:Choice>
        <mc:Fallback xmlns="">
          <p:sp>
            <p:nvSpPr>
              <p:cNvPr id="1026" name="Object 4"/>
              <p:cNvSpPr txBox="1">
                <a:spLocks noRot="1" noChangeAspect="1" noMove="1" noResize="1" noEditPoints="1" noAdjustHandles="1" noChangeArrowheads="1" noChangeShapeType="1" noTextEdit="1"/>
              </p:cNvSpPr>
              <p:nvPr/>
            </p:nvSpPr>
            <p:spPr bwMode="auto">
              <a:xfrm>
                <a:off x="1981200" y="2411417"/>
                <a:ext cx="9906000" cy="836612"/>
              </a:xfrm>
              <a:prstGeom prst="rect">
                <a:avLst/>
              </a:prstGeom>
              <a:blipFill>
                <a:blip r:embed="rId3"/>
                <a:stretch>
                  <a:fillRect t="-5109"/>
                </a:stretch>
              </a:blipFill>
              <a:ln>
                <a:noFill/>
              </a:ln>
              <a:effectLst/>
            </p:spPr>
            <p:txBody>
              <a:bodyPr/>
              <a:lstStyle/>
              <a:p>
                <a:r>
                  <a:rPr lang="it-IT">
                    <a:noFill/>
                  </a:rPr>
                  <a:t> </a:t>
                </a:r>
              </a:p>
            </p:txBody>
          </p:sp>
        </mc:Fallback>
      </mc:AlternateContent>
      <p:sp>
        <p:nvSpPr>
          <p:cNvPr id="1036" name="Rectangle 5"/>
          <p:cNvSpPr>
            <a:spLocks noChangeArrowheads="1"/>
          </p:cNvSpPr>
          <p:nvPr/>
        </p:nvSpPr>
        <p:spPr bwMode="auto">
          <a:xfrm>
            <a:off x="1752600" y="35052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spcBef>
                <a:spcPct val="20000"/>
              </a:spcBef>
              <a:buClrTx/>
              <a:buSzTx/>
              <a:buFontTx/>
              <a:buChar char="•"/>
            </a:pPr>
            <a:r>
              <a:rPr lang="en-US" altLang="it-IT" sz="2000">
                <a:solidFill>
                  <a:schemeClr val="tx1"/>
                </a:solidFill>
              </a:rPr>
              <a:t>Dove </a:t>
            </a:r>
            <a:r>
              <a:rPr lang="en-US" altLang="it-IT" sz="2000">
                <a:solidFill>
                  <a:schemeClr val="tx1"/>
                </a:solidFill>
                <a:sym typeface="Symbol" panose="05050102010706020507" pitchFamily="18" charset="2"/>
              </a:rPr>
              <a:t></a:t>
            </a:r>
            <a:r>
              <a:rPr lang="en-US" altLang="it-IT" sz="2000" baseline="-25000">
                <a:solidFill>
                  <a:schemeClr val="tx1"/>
                </a:solidFill>
                <a:sym typeface="Symbol" panose="05050102010706020507" pitchFamily="18" charset="2"/>
              </a:rPr>
              <a:t>n</a:t>
            </a:r>
            <a:r>
              <a:rPr lang="en-US" altLang="it-IT" sz="2000">
                <a:solidFill>
                  <a:schemeClr val="tx1"/>
                </a:solidFill>
                <a:sym typeface="Symbol" panose="05050102010706020507" pitchFamily="18" charset="2"/>
              </a:rPr>
              <a:t> sono le funzioni di Hermite-Gauss :</a:t>
            </a:r>
            <a:endParaRPr lang="en-US" altLang="it-IT" sz="2000">
              <a:solidFill>
                <a:schemeClr val="tx1"/>
              </a:solidFill>
            </a:endParaRPr>
          </a:p>
        </p:txBody>
      </p:sp>
      <mc:AlternateContent xmlns:mc="http://schemas.openxmlformats.org/markup-compatibility/2006" xmlns:a14="http://schemas.microsoft.com/office/drawing/2010/main">
        <mc:Choice Requires="a14">
          <p:sp>
            <p:nvSpPr>
              <p:cNvPr id="1027" name="Object 6"/>
              <p:cNvSpPr txBox="1"/>
              <p:nvPr/>
            </p:nvSpPr>
            <p:spPr bwMode="auto">
              <a:xfrm>
                <a:off x="6934200" y="3276600"/>
                <a:ext cx="4038600" cy="809629"/>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𝜓</m:t>
                          </m:r>
                        </m:e>
                        <m:sub>
                          <m:r>
                            <a:rPr lang="it-IT" i="1">
                              <a:solidFill>
                                <a:srgbClr val="000000"/>
                              </a:solidFill>
                              <a:latin typeface="Cambria Math" panose="02040503050406030204" pitchFamily="18" charset="0"/>
                            </a:rPr>
                            <m:t>𝑛</m:t>
                          </m:r>
                        </m:sub>
                      </m:sSub>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𝜉</m:t>
                          </m:r>
                        </m:e>
                      </m:d>
                      <m:r>
                        <a:rPr lang="it-IT" i="1">
                          <a:solidFill>
                            <a:srgbClr val="000000"/>
                          </a:solidFill>
                          <a:latin typeface="Cambria Math" panose="02040503050406030204" pitchFamily="18" charset="0"/>
                        </a:rPr>
                        <m:t>=</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𝐻</m:t>
                          </m:r>
                        </m:e>
                        <m:sub>
                          <m:r>
                            <a:rPr lang="it-IT" i="1">
                              <a:solidFill>
                                <a:srgbClr val="000000"/>
                              </a:solidFill>
                              <a:latin typeface="Cambria Math" panose="02040503050406030204" pitchFamily="18" charset="0"/>
                            </a:rPr>
                            <m:t>𝑛</m:t>
                          </m:r>
                        </m:sub>
                      </m:sSub>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𝜉</m:t>
                          </m:r>
                        </m:e>
                      </m:d>
                      <m:r>
                        <a:rPr lang="it-IT" i="1">
                          <a:solidFill>
                            <a:srgbClr val="000000"/>
                          </a:solidFill>
                          <a:latin typeface="Cambria Math" panose="02040503050406030204" pitchFamily="18" charset="0"/>
                        </a:rPr>
                        <m:t>⋅</m:t>
                      </m:r>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𝑒</m:t>
                          </m:r>
                        </m:e>
                        <m:sup>
                          <m:r>
                            <a:rPr lang="it-IT" i="1">
                              <a:solidFill>
                                <a:srgbClr val="000000"/>
                              </a:solidFill>
                              <a:latin typeface="Cambria Math" panose="02040503050406030204" pitchFamily="18" charset="0"/>
                            </a:rPr>
                            <m:t>−</m:t>
                          </m:r>
                          <m:f>
                            <m:fPr>
                              <m:ctrlPr>
                                <a:rPr lang="it-IT" i="1">
                                  <a:solidFill>
                                    <a:srgbClr val="000000"/>
                                  </a:solidFill>
                                  <a:latin typeface="Cambria Math" panose="02040503050406030204" pitchFamily="18" charset="0"/>
                                </a:rPr>
                              </m:ctrlPr>
                            </m:fPr>
                            <m:num>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𝜉</m:t>
                                  </m:r>
                                </m:e>
                                <m:sup>
                                  <m:r>
                                    <a:rPr lang="it-IT" i="1">
                                      <a:solidFill>
                                        <a:srgbClr val="000000"/>
                                      </a:solidFill>
                                      <a:latin typeface="Cambria Math" panose="02040503050406030204" pitchFamily="18" charset="0"/>
                                    </a:rPr>
                                    <m:t>2</m:t>
                                  </m:r>
                                </m:sup>
                              </m:sSup>
                            </m:num>
                            <m:den>
                              <m:r>
                                <a:rPr lang="it-IT" i="1">
                                  <a:solidFill>
                                    <a:srgbClr val="000000"/>
                                  </a:solidFill>
                                  <a:latin typeface="Cambria Math" panose="02040503050406030204" pitchFamily="18" charset="0"/>
                                </a:rPr>
                                <m:t>2</m:t>
                              </m:r>
                            </m:den>
                          </m:f>
                        </m:sup>
                      </m:sSup>
                    </m:oMath>
                    <m:oMath xmlns:m="http://schemas.openxmlformats.org/officeDocument/2006/math">
                      <m:m>
                        <m:mPr>
                          <m:plcHide m:val="on"/>
                          <m:mcs>
                            <m:mc>
                              <m:mcPr>
                                <m:count m:val="4"/>
                                <m:mcJc m:val="center"/>
                              </m:mcPr>
                            </m:mc>
                          </m:mcs>
                          <m:ctrlPr>
                            <a:rPr lang="it-IT" i="1">
                              <a:solidFill>
                                <a:srgbClr val="000000"/>
                              </a:solidFill>
                              <a:latin typeface="Cambria Math" panose="02040503050406030204" pitchFamily="18" charset="0"/>
                            </a:rPr>
                          </m:ctrlPr>
                        </m:mPr>
                        <m:mr>
                          <m:e>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𝐻</m:t>
                                </m:r>
                              </m:e>
                              <m:sub>
                                <m:r>
                                  <a:rPr lang="it-IT" i="1">
                                    <a:solidFill>
                                      <a:srgbClr val="000000"/>
                                    </a:solidFill>
                                    <a:latin typeface="Cambria Math" panose="02040503050406030204" pitchFamily="18" charset="0"/>
                                  </a:rPr>
                                  <m:t>0</m:t>
                                </m:r>
                              </m:sub>
                            </m:sSub>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𝜉</m:t>
                                </m:r>
                              </m:e>
                            </m:d>
                            <m:r>
                              <a:rPr lang="it-IT" i="1">
                                <a:solidFill>
                                  <a:srgbClr val="000000"/>
                                </a:solidFill>
                                <a:latin typeface="Cambria Math" panose="02040503050406030204" pitchFamily="18" charset="0"/>
                              </a:rPr>
                              <m:t>=1</m:t>
                            </m:r>
                          </m:e>
                          <m:e>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𝐻</m:t>
                                </m:r>
                              </m:e>
                              <m:sub>
                                <m:r>
                                  <a:rPr lang="it-IT" i="1">
                                    <a:solidFill>
                                      <a:srgbClr val="000000"/>
                                    </a:solidFill>
                                    <a:latin typeface="Cambria Math" panose="02040503050406030204" pitchFamily="18" charset="0"/>
                                  </a:rPr>
                                  <m:t>1</m:t>
                                </m:r>
                              </m:sub>
                            </m:sSub>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𝜉</m:t>
                                </m:r>
                              </m:e>
                            </m:d>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𝜉</m:t>
                            </m:r>
                          </m:e>
                          <m:e>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𝐻</m:t>
                                </m:r>
                              </m:e>
                              <m:sub>
                                <m:r>
                                  <a:rPr lang="it-IT" i="1">
                                    <a:solidFill>
                                      <a:srgbClr val="000000"/>
                                    </a:solidFill>
                                    <a:latin typeface="Cambria Math" panose="02040503050406030204" pitchFamily="18" charset="0"/>
                                  </a:rPr>
                                  <m:t>2</m:t>
                                </m:r>
                              </m:sub>
                            </m:sSub>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𝜉</m:t>
                                </m:r>
                              </m:e>
                            </m:d>
                            <m:r>
                              <a:rPr lang="it-IT" i="1">
                                <a:solidFill>
                                  <a:srgbClr val="000000"/>
                                </a:solidFill>
                                <a:latin typeface="Cambria Math" panose="02040503050406030204" pitchFamily="18" charset="0"/>
                              </a:rPr>
                              <m:t>=4</m:t>
                            </m:r>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𝜉</m:t>
                                </m:r>
                              </m:e>
                              <m:sup>
                                <m:r>
                                  <a:rPr lang="it-IT" i="1">
                                    <a:solidFill>
                                      <a:srgbClr val="000000"/>
                                    </a:solidFill>
                                    <a:latin typeface="Cambria Math" panose="02040503050406030204" pitchFamily="18" charset="0"/>
                                  </a:rPr>
                                  <m:t>2</m:t>
                                </m:r>
                              </m:sup>
                            </m:sSup>
                            <m:r>
                              <a:rPr lang="it-IT" i="1">
                                <a:solidFill>
                                  <a:srgbClr val="000000"/>
                                </a:solidFill>
                                <a:latin typeface="Cambria Math" panose="02040503050406030204" pitchFamily="18" charset="0"/>
                              </a:rPr>
                              <m:t>−2</m:t>
                            </m:r>
                          </m:e>
                          <m:e>
                            <m:r>
                              <a:rPr lang="it-IT" i="1">
                                <a:solidFill>
                                  <a:srgbClr val="000000"/>
                                </a:solidFill>
                                <a:latin typeface="Cambria Math" panose="02040503050406030204" pitchFamily="18" charset="0"/>
                              </a:rPr>
                              <m:t>...</m:t>
                            </m:r>
                          </m:e>
                        </m:mr>
                      </m:m>
                    </m:oMath>
                  </m:oMathPara>
                </a14:m>
                <a:endParaRPr lang="it-IT" dirty="0"/>
              </a:p>
            </p:txBody>
          </p:sp>
        </mc:Choice>
        <mc:Fallback xmlns="">
          <p:sp>
            <p:nvSpPr>
              <p:cNvPr id="1027" name="Object 6"/>
              <p:cNvSpPr txBox="1">
                <a:spLocks noRot="1" noChangeAspect="1" noMove="1" noResize="1" noEditPoints="1" noAdjustHandles="1" noChangeArrowheads="1" noChangeShapeType="1" noTextEdit="1"/>
              </p:cNvSpPr>
              <p:nvPr/>
            </p:nvSpPr>
            <p:spPr bwMode="auto">
              <a:xfrm>
                <a:off x="6934200" y="3276600"/>
                <a:ext cx="4038600" cy="809629"/>
              </a:xfrm>
              <a:prstGeom prst="rect">
                <a:avLst/>
              </a:prstGeom>
              <a:blipFill>
                <a:blip r:embed="rId4"/>
                <a:stretch>
                  <a:fillRect t="-758"/>
                </a:stretch>
              </a:blipFill>
              <a:ln>
                <a:noFill/>
              </a:ln>
              <a:effectLst/>
            </p:spPr>
            <p:txBody>
              <a:bodyPr/>
              <a:lstStyle/>
              <a:p>
                <a:r>
                  <a:rPr lang="it-IT">
                    <a:noFill/>
                  </a:rPr>
                  <a:t> </a:t>
                </a:r>
              </a:p>
            </p:txBody>
          </p:sp>
        </mc:Fallback>
      </mc:AlternateContent>
      <p:sp>
        <p:nvSpPr>
          <p:cNvPr id="1037" name="Rectangle 7"/>
          <p:cNvSpPr>
            <a:spLocks noChangeArrowheads="1"/>
          </p:cNvSpPr>
          <p:nvPr/>
        </p:nvSpPr>
        <p:spPr bwMode="auto">
          <a:xfrm>
            <a:off x="1752600" y="4419600"/>
            <a:ext cx="373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spcBef>
                <a:spcPct val="20000"/>
              </a:spcBef>
              <a:buClrTx/>
              <a:buSzTx/>
              <a:buFontTx/>
              <a:buChar char="•"/>
            </a:pPr>
            <a:r>
              <a:rPr lang="en-US" altLang="it-IT" sz="2000">
                <a:solidFill>
                  <a:schemeClr val="tx1"/>
                </a:solidFill>
              </a:rPr>
              <a:t>w(x) è la sezione del fascio:</a:t>
            </a:r>
          </a:p>
        </p:txBody>
      </p:sp>
      <mc:AlternateContent xmlns:mc="http://schemas.openxmlformats.org/markup-compatibility/2006" xmlns:a14="http://schemas.microsoft.com/office/drawing/2010/main">
        <mc:Choice Requires="a14">
          <p:sp>
            <p:nvSpPr>
              <p:cNvPr id="1028" name="Object 8"/>
              <p:cNvSpPr txBox="1"/>
              <p:nvPr/>
            </p:nvSpPr>
            <p:spPr bwMode="auto">
              <a:xfrm>
                <a:off x="5029200" y="4419600"/>
                <a:ext cx="4267200" cy="809629"/>
              </a:xfrm>
              <a:prstGeom prst="rect">
                <a:avLst/>
              </a:prstGeom>
              <a:noFill/>
              <a:ln>
                <a:noFill/>
              </a:ln>
              <a:effectLst/>
            </p:spPr>
            <p:txBody>
              <a:bodyPr>
                <a:normAutofit fontScale="62500" lnSpcReduction="20000"/>
              </a:bodyPr>
              <a:lstStyle/>
              <a:p>
                <a:pPr/>
                <a14:m>
                  <m:oMathPara xmlns:m="http://schemas.openxmlformats.org/officeDocument/2006/math">
                    <m:oMathParaPr>
                      <m:jc m:val="left"/>
                    </m:oMathParaPr>
                    <m:oMath xmlns:m="http://schemas.openxmlformats.org/officeDocument/2006/math">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𝑤</m:t>
                          </m:r>
                        </m:e>
                        <m:sup>
                          <m:r>
                            <a:rPr lang="it-IT" i="1">
                              <a:solidFill>
                                <a:srgbClr val="000000"/>
                              </a:solidFill>
                              <a:latin typeface="Cambria Math" panose="02040503050406030204" pitchFamily="18" charset="0"/>
                            </a:rPr>
                            <m:t>2</m:t>
                          </m:r>
                        </m:sup>
                      </m:sSup>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e>
                      </m:d>
                      <m:r>
                        <a:rPr lang="it-IT"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𝑤</m:t>
                          </m:r>
                        </m:e>
                        <m:sub>
                          <m:r>
                            <a:rPr lang="it-IT" i="1">
                              <a:solidFill>
                                <a:srgbClr val="000000"/>
                              </a:solidFill>
                              <a:latin typeface="Cambria Math" panose="02040503050406030204" pitchFamily="18" charset="0"/>
                            </a:rPr>
                            <m:t>0</m:t>
                          </m:r>
                        </m:sub>
                        <m:sup>
                          <m:r>
                            <a:rPr lang="it-IT" i="1">
                              <a:solidFill>
                                <a:srgbClr val="000000"/>
                              </a:solidFill>
                              <a:latin typeface="Cambria Math" panose="02040503050406030204" pitchFamily="18" charset="0"/>
                            </a:rPr>
                            <m:t>2</m:t>
                          </m:r>
                        </m:sup>
                      </m:sSubSup>
                      <m:r>
                        <a:rPr lang="it-IT" i="1">
                          <a:solidFill>
                            <a:srgbClr val="000000"/>
                          </a:solidFill>
                          <a:latin typeface="Cambria Math" panose="02040503050406030204" pitchFamily="18" charset="0"/>
                        </a:rPr>
                        <m:t>⋅</m:t>
                      </m:r>
                      <m:d>
                        <m:dPr>
                          <m:begChr m:val="["/>
                          <m:endChr m:val="]"/>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1+</m:t>
                          </m:r>
                          <m:sSup>
                            <m:sSupPr>
                              <m:ctrlPr>
                                <a:rPr lang="it-IT" i="1">
                                  <a:solidFill>
                                    <a:srgbClr val="000000"/>
                                  </a:solidFill>
                                  <a:latin typeface="Cambria Math" panose="02040503050406030204" pitchFamily="18" charset="0"/>
                                </a:rPr>
                              </m:ctrlPr>
                            </m:sSupPr>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𝜆</m:t>
                                      </m:r>
                                      <m:r>
                                        <a:rPr lang="it-IT" i="1">
                                          <a:solidFill>
                                            <a:srgbClr val="000000"/>
                                          </a:solidFill>
                                          <a:latin typeface="Cambria Math" panose="02040503050406030204" pitchFamily="18" charset="0"/>
                                        </a:rPr>
                                        <m:t>𝑥</m:t>
                                      </m:r>
                                    </m:num>
                                    <m:den>
                                      <m:r>
                                        <a:rPr lang="it-IT" i="1">
                                          <a:solidFill>
                                            <a:srgbClr val="000000"/>
                                          </a:solidFill>
                                          <a:latin typeface="Cambria Math" panose="02040503050406030204" pitchFamily="18" charset="0"/>
                                        </a:rPr>
                                        <m:t>𝜋</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𝑤</m:t>
                                          </m:r>
                                        </m:e>
                                        <m:sub>
                                          <m:r>
                                            <a:rPr lang="it-IT" i="1">
                                              <a:solidFill>
                                                <a:srgbClr val="000000"/>
                                              </a:solidFill>
                                              <a:latin typeface="Cambria Math" panose="02040503050406030204" pitchFamily="18" charset="0"/>
                                            </a:rPr>
                                            <m:t>0</m:t>
                                          </m:r>
                                        </m:sub>
                                        <m:sup>
                                          <m:r>
                                            <a:rPr lang="it-IT" i="1">
                                              <a:solidFill>
                                                <a:srgbClr val="000000"/>
                                              </a:solidFill>
                                              <a:latin typeface="Cambria Math" panose="02040503050406030204" pitchFamily="18" charset="0"/>
                                            </a:rPr>
                                            <m:t>2</m:t>
                                          </m:r>
                                        </m:sup>
                                      </m:sSubSup>
                                    </m:den>
                                  </m:f>
                                </m:e>
                              </m:d>
                            </m:e>
                            <m:sup>
                              <m:r>
                                <a:rPr lang="it-IT" i="1">
                                  <a:solidFill>
                                    <a:srgbClr val="000000"/>
                                  </a:solidFill>
                                  <a:latin typeface="Cambria Math" panose="02040503050406030204" pitchFamily="18" charset="0"/>
                                </a:rPr>
                                <m:t>2</m:t>
                              </m:r>
                            </m:sup>
                          </m:sSup>
                        </m:e>
                      </m:d>
                      <m:r>
                        <a:rPr lang="it-IT"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𝑤</m:t>
                          </m:r>
                        </m:e>
                        <m:sub>
                          <m:r>
                            <a:rPr lang="it-IT" i="1">
                              <a:solidFill>
                                <a:srgbClr val="000000"/>
                              </a:solidFill>
                              <a:latin typeface="Cambria Math" panose="02040503050406030204" pitchFamily="18" charset="0"/>
                            </a:rPr>
                            <m:t>0</m:t>
                          </m:r>
                        </m:sub>
                        <m:sup>
                          <m:r>
                            <a:rPr lang="it-IT" i="1">
                              <a:solidFill>
                                <a:srgbClr val="000000"/>
                              </a:solidFill>
                              <a:latin typeface="Cambria Math" panose="02040503050406030204" pitchFamily="18" charset="0"/>
                            </a:rPr>
                            <m:t>2</m:t>
                          </m:r>
                        </m:sup>
                      </m:sSubSup>
                      <m:r>
                        <a:rPr lang="it-IT" i="1">
                          <a:solidFill>
                            <a:srgbClr val="000000"/>
                          </a:solidFill>
                          <a:latin typeface="Cambria Math" panose="02040503050406030204" pitchFamily="18" charset="0"/>
                        </a:rPr>
                        <m:t>⋅</m:t>
                      </m:r>
                      <m:d>
                        <m:dPr>
                          <m:begChr m:val="["/>
                          <m:endChr m:val="]"/>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1+</m:t>
                          </m:r>
                          <m:sSup>
                            <m:sSupPr>
                              <m:ctrlPr>
                                <a:rPr lang="it-IT" i="1">
                                  <a:solidFill>
                                    <a:srgbClr val="000000"/>
                                  </a:solidFill>
                                  <a:latin typeface="Cambria Math" panose="02040503050406030204" pitchFamily="18" charset="0"/>
                                </a:rPr>
                              </m:ctrlPr>
                            </m:sSupPr>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𝑥</m:t>
                                      </m:r>
                                    </m:num>
                                    <m:den>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up>
                                          <m:r>
                                            <a:rPr lang="it-IT" i="1">
                                              <a:solidFill>
                                                <a:srgbClr val="000000"/>
                                              </a:solidFill>
                                              <a:latin typeface="Cambria Math" panose="02040503050406030204" pitchFamily="18" charset="0"/>
                                            </a:rPr>
                                            <m:t>2</m:t>
                                          </m:r>
                                        </m:sup>
                                      </m:sSubSup>
                                    </m:den>
                                  </m:f>
                                </m:e>
                              </m:d>
                            </m:e>
                            <m:sup>
                              <m:r>
                                <a:rPr lang="it-IT" i="1">
                                  <a:solidFill>
                                    <a:srgbClr val="000000"/>
                                  </a:solidFill>
                                  <a:latin typeface="Cambria Math" panose="02040503050406030204" pitchFamily="18" charset="0"/>
                                </a:rPr>
                                <m:t>2</m:t>
                              </m:r>
                            </m:sup>
                          </m:sSup>
                        </m:e>
                      </m:d>
                    </m:oMath>
                  </m:oMathPara>
                </a14:m>
                <a:endParaRPr lang="it-IT" dirty="0"/>
              </a:p>
            </p:txBody>
          </p:sp>
        </mc:Choice>
        <mc:Fallback xmlns="">
          <p:sp>
            <p:nvSpPr>
              <p:cNvPr id="1028" name="Object 8"/>
              <p:cNvSpPr txBox="1">
                <a:spLocks noRot="1" noChangeAspect="1" noMove="1" noResize="1" noEditPoints="1" noAdjustHandles="1" noChangeArrowheads="1" noChangeShapeType="1" noTextEdit="1"/>
              </p:cNvSpPr>
              <p:nvPr/>
            </p:nvSpPr>
            <p:spPr bwMode="auto">
              <a:xfrm>
                <a:off x="5029200" y="4419600"/>
                <a:ext cx="4267200" cy="809629"/>
              </a:xfrm>
              <a:prstGeom prst="rect">
                <a:avLst/>
              </a:prstGeom>
              <a:blipFill>
                <a:blip r:embed="rId5"/>
                <a:stretch>
                  <a:fillRect t="-3759"/>
                </a:stretch>
              </a:blipFill>
              <a:ln>
                <a:noFill/>
              </a:ln>
              <a:effec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029" name="Object 9"/>
              <p:cNvSpPr txBox="1"/>
              <p:nvPr/>
            </p:nvSpPr>
            <p:spPr bwMode="auto">
              <a:xfrm>
                <a:off x="9296400" y="4542635"/>
                <a:ext cx="381000" cy="4572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𝑤</m:t>
                          </m:r>
                        </m:e>
                        <m:sub>
                          <m:r>
                            <a:rPr lang="it-IT" i="1">
                              <a:solidFill>
                                <a:srgbClr val="000000"/>
                              </a:solidFill>
                              <a:latin typeface="Cambria Math" panose="02040503050406030204" pitchFamily="18" charset="0"/>
                            </a:rPr>
                            <m:t>0</m:t>
                          </m:r>
                        </m:sub>
                      </m:sSub>
                    </m:oMath>
                  </m:oMathPara>
                </a14:m>
                <a:endParaRPr lang="it-IT" dirty="0"/>
              </a:p>
            </p:txBody>
          </p:sp>
        </mc:Choice>
        <mc:Fallback xmlns="">
          <p:sp>
            <p:nvSpPr>
              <p:cNvPr id="1029" name="Object 9"/>
              <p:cNvSpPr txBox="1">
                <a:spLocks noRot="1" noChangeAspect="1" noMove="1" noResize="1" noEditPoints="1" noAdjustHandles="1" noChangeArrowheads="1" noChangeShapeType="1" noTextEdit="1"/>
              </p:cNvSpPr>
              <p:nvPr/>
            </p:nvSpPr>
            <p:spPr bwMode="auto">
              <a:xfrm>
                <a:off x="9296400" y="4542635"/>
                <a:ext cx="381000" cy="457200"/>
              </a:xfrm>
              <a:prstGeom prst="rect">
                <a:avLst/>
              </a:prstGeom>
              <a:blipFill>
                <a:blip r:embed="rId6"/>
                <a:stretch>
                  <a:fillRect r="-15873"/>
                </a:stretch>
              </a:blipFill>
              <a:ln>
                <a:noFill/>
              </a:ln>
              <a:effectLst/>
            </p:spPr>
            <p:txBody>
              <a:bodyPr/>
              <a:lstStyle/>
              <a:p>
                <a:r>
                  <a:rPr lang="it-IT">
                    <a:noFill/>
                  </a:rPr>
                  <a:t> </a:t>
                </a:r>
              </a:p>
            </p:txBody>
          </p:sp>
        </mc:Fallback>
      </mc:AlternateContent>
      <p:sp>
        <p:nvSpPr>
          <p:cNvPr id="1038" name="Text Box 11"/>
          <p:cNvSpPr txBox="1">
            <a:spLocks noChangeArrowheads="1"/>
          </p:cNvSpPr>
          <p:nvPr/>
        </p:nvSpPr>
        <p:spPr bwMode="auto">
          <a:xfrm>
            <a:off x="9753600" y="4466435"/>
            <a:ext cx="109855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en-US" altLang="it-IT" sz="1800" dirty="0">
                <a:solidFill>
                  <a:schemeClr val="tx1"/>
                </a:solidFill>
              </a:rPr>
              <a:t>Minimum</a:t>
            </a:r>
          </a:p>
          <a:p>
            <a:pPr eaLnBrk="1" hangingPunct="1">
              <a:lnSpc>
                <a:spcPct val="100000"/>
              </a:lnSpc>
              <a:buClrTx/>
              <a:buSzTx/>
              <a:buFontTx/>
              <a:buNone/>
            </a:pPr>
            <a:r>
              <a:rPr lang="en-US" altLang="it-IT" sz="1800" dirty="0">
                <a:solidFill>
                  <a:schemeClr val="tx1"/>
                </a:solidFill>
              </a:rPr>
              <a:t>beam</a:t>
            </a:r>
          </a:p>
          <a:p>
            <a:pPr eaLnBrk="1" hangingPunct="1">
              <a:lnSpc>
                <a:spcPct val="100000"/>
              </a:lnSpc>
              <a:buClrTx/>
              <a:buSzTx/>
              <a:buFontTx/>
              <a:buNone/>
            </a:pPr>
            <a:r>
              <a:rPr lang="en-US" altLang="it-IT" sz="1800" dirty="0">
                <a:solidFill>
                  <a:schemeClr val="tx1"/>
                </a:solidFill>
              </a:rPr>
              <a:t>waist</a:t>
            </a:r>
          </a:p>
        </p:txBody>
      </p:sp>
      <p:sp>
        <p:nvSpPr>
          <p:cNvPr id="1039" name="Rectangle 12"/>
          <p:cNvSpPr>
            <a:spLocks noChangeArrowheads="1"/>
          </p:cNvSpPr>
          <p:nvPr/>
        </p:nvSpPr>
        <p:spPr bwMode="auto">
          <a:xfrm>
            <a:off x="1752600" y="5105400"/>
            <a:ext cx="601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spcBef>
                <a:spcPct val="20000"/>
              </a:spcBef>
              <a:buClrTx/>
              <a:buSzTx/>
              <a:buFontTx/>
              <a:buChar char="•"/>
            </a:pPr>
            <a:r>
              <a:rPr lang="en-US" altLang="it-IT" sz="2000">
                <a:solidFill>
                  <a:schemeClr val="tx1"/>
                </a:solidFill>
              </a:rPr>
              <a:t>R(x) è il raggio di curvatura del fascio:</a:t>
            </a:r>
          </a:p>
        </p:txBody>
      </p:sp>
      <mc:AlternateContent xmlns:mc="http://schemas.openxmlformats.org/markup-compatibility/2006" xmlns:a14="http://schemas.microsoft.com/office/drawing/2010/main">
        <mc:Choice Requires="a14">
          <p:sp>
            <p:nvSpPr>
              <p:cNvPr id="1030" name="Object 13"/>
              <p:cNvSpPr txBox="1"/>
              <p:nvPr/>
            </p:nvSpPr>
            <p:spPr bwMode="auto">
              <a:xfrm>
                <a:off x="6233160" y="5022864"/>
                <a:ext cx="1828800" cy="809632"/>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it-IT" i="1">
                          <a:solidFill>
                            <a:srgbClr val="000000"/>
                          </a:solidFill>
                          <a:latin typeface="Cambria Math" panose="02040503050406030204" pitchFamily="18" charset="0"/>
                        </a:rPr>
                        <m:t>𝑅</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𝑥</m:t>
                          </m:r>
                        </m:e>
                      </m:d>
                      <m:r>
                        <a:rPr lang="it-IT" i="1">
                          <a:solidFill>
                            <a:srgbClr val="000000"/>
                          </a:solidFill>
                          <a:latin typeface="Cambria Math" panose="02040503050406030204" pitchFamily="18" charset="0"/>
                        </a:rPr>
                        <m:t>=</m:t>
                      </m:r>
                      <m:f>
                        <m:fPr>
                          <m:ctrlPr>
                            <a:rPr lang="it-IT" i="1">
                              <a:solidFill>
                                <a:srgbClr val="000000"/>
                              </a:solidFill>
                              <a:latin typeface="Cambria Math" panose="02040503050406030204" pitchFamily="18" charset="0"/>
                            </a:rPr>
                          </m:ctrlPr>
                        </m:fPr>
                        <m:num>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𝑥</m:t>
                              </m:r>
                            </m:e>
                            <m:sup>
                              <m:r>
                                <a:rPr lang="it-IT" i="1">
                                  <a:solidFill>
                                    <a:srgbClr val="000000"/>
                                  </a:solidFill>
                                  <a:latin typeface="Cambria Math" panose="02040503050406030204" pitchFamily="18" charset="0"/>
                                </a:rPr>
                                <m:t>2</m:t>
                              </m:r>
                            </m:sup>
                          </m:sSup>
                          <m:r>
                            <a:rPr lang="it-IT"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up>
                              <m:r>
                                <a:rPr lang="it-IT" i="1">
                                  <a:solidFill>
                                    <a:srgbClr val="000000"/>
                                  </a:solidFill>
                                  <a:latin typeface="Cambria Math" panose="02040503050406030204" pitchFamily="18" charset="0"/>
                                </a:rPr>
                                <m:t>2</m:t>
                              </m:r>
                            </m:sup>
                          </m:sSubSup>
                        </m:num>
                        <m:den>
                          <m:r>
                            <a:rPr lang="it-IT" i="1">
                              <a:solidFill>
                                <a:srgbClr val="000000"/>
                              </a:solidFill>
                              <a:latin typeface="Cambria Math" panose="02040503050406030204" pitchFamily="18" charset="0"/>
                            </a:rPr>
                            <m:t>𝑥</m:t>
                          </m:r>
                        </m:den>
                      </m:f>
                    </m:oMath>
                  </m:oMathPara>
                </a14:m>
                <a:endParaRPr lang="it-IT" dirty="0"/>
              </a:p>
            </p:txBody>
          </p:sp>
        </mc:Choice>
        <mc:Fallback xmlns="">
          <p:sp>
            <p:nvSpPr>
              <p:cNvPr id="1030" name="Object 13"/>
              <p:cNvSpPr txBox="1">
                <a:spLocks noRot="1" noChangeAspect="1" noMove="1" noResize="1" noEditPoints="1" noAdjustHandles="1" noChangeArrowheads="1" noChangeShapeType="1" noTextEdit="1"/>
              </p:cNvSpPr>
              <p:nvPr/>
            </p:nvSpPr>
            <p:spPr bwMode="auto">
              <a:xfrm>
                <a:off x="6233160" y="5022864"/>
                <a:ext cx="1828800" cy="809632"/>
              </a:xfrm>
              <a:prstGeom prst="rect">
                <a:avLst/>
              </a:prstGeom>
              <a:blipFill>
                <a:blip r:embed="rId7"/>
                <a:stretch>
                  <a:fillRect/>
                </a:stretch>
              </a:blipFill>
              <a:ln>
                <a:noFill/>
              </a:ln>
              <a:effectLst/>
            </p:spPr>
            <p:txBody>
              <a:bodyPr/>
              <a:lstStyle/>
              <a:p>
                <a:r>
                  <a:rPr lang="it-IT">
                    <a:noFill/>
                  </a:rPr>
                  <a:t> </a:t>
                </a:r>
              </a:p>
            </p:txBody>
          </p:sp>
        </mc:Fallback>
      </mc:AlternateContent>
      <p:sp>
        <p:nvSpPr>
          <p:cNvPr id="1040" name="Rectangle 14"/>
          <p:cNvSpPr>
            <a:spLocks noChangeArrowheads="1"/>
          </p:cNvSpPr>
          <p:nvPr/>
        </p:nvSpPr>
        <p:spPr bwMode="auto">
          <a:xfrm>
            <a:off x="1752600" y="5715000"/>
            <a:ext cx="2667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spcBef>
                <a:spcPct val="20000"/>
              </a:spcBef>
              <a:buClrTx/>
              <a:buSzTx/>
              <a:buFontTx/>
              <a:buChar char="•"/>
            </a:pPr>
            <a:r>
              <a:rPr lang="en-US" altLang="it-IT" sz="2000">
                <a:solidFill>
                  <a:schemeClr val="tx1"/>
                </a:solidFill>
              </a:rPr>
              <a:t>e </a:t>
            </a:r>
            <a:r>
              <a:rPr lang="en-US" altLang="it-IT" sz="2000">
                <a:solidFill>
                  <a:schemeClr val="tx1"/>
                </a:solidFill>
                <a:sym typeface="Symbol" panose="05050102010706020507" pitchFamily="18" charset="2"/>
              </a:rPr>
              <a:t></a:t>
            </a:r>
            <a:r>
              <a:rPr lang="en-US" altLang="it-IT" sz="2000">
                <a:solidFill>
                  <a:schemeClr val="tx1"/>
                </a:solidFill>
              </a:rPr>
              <a:t> è definito da:</a:t>
            </a:r>
          </a:p>
        </p:txBody>
      </p:sp>
      <mc:AlternateContent xmlns:mc="http://schemas.openxmlformats.org/markup-compatibility/2006" xmlns:a14="http://schemas.microsoft.com/office/drawing/2010/main">
        <mc:Choice Requires="a14">
          <p:sp>
            <p:nvSpPr>
              <p:cNvPr id="1031" name="Object 15"/>
              <p:cNvSpPr txBox="1"/>
              <p:nvPr/>
            </p:nvSpPr>
            <p:spPr bwMode="auto">
              <a:xfrm>
                <a:off x="4038600" y="5668962"/>
                <a:ext cx="1600200" cy="65563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unc>
                        <m:funcPr>
                          <m:ctrlPr>
                            <a:rPr lang="it-IT" i="1">
                              <a:solidFill>
                                <a:srgbClr val="000000"/>
                              </a:solidFill>
                              <a:latin typeface="Cambria Math" panose="02040503050406030204" pitchFamily="18" charset="0"/>
                            </a:rPr>
                          </m:ctrlPr>
                        </m:funcPr>
                        <m:fName>
                          <m:r>
                            <m:rPr>
                              <m:sty m:val="p"/>
                            </m:rPr>
                            <a:rPr lang="it-IT" i="0">
                              <a:solidFill>
                                <a:srgbClr val="000000"/>
                              </a:solidFill>
                              <a:latin typeface="Cambria Math" panose="02040503050406030204" pitchFamily="18" charset="0"/>
                            </a:rPr>
                            <m:t>tan</m:t>
                          </m:r>
                        </m:fName>
                        <m:e>
                          <m:r>
                            <a:rPr lang="it-IT" i="1">
                              <a:solidFill>
                                <a:srgbClr val="000000"/>
                              </a:solidFill>
                              <a:latin typeface="Cambria Math" panose="02040503050406030204" pitchFamily="18" charset="0"/>
                            </a:rPr>
                            <m:t>𝜙</m:t>
                          </m:r>
                        </m:e>
                      </m:func>
                      <m:r>
                        <a:rPr lang="it-IT" i="1">
                          <a:solidFill>
                            <a:srgbClr val="000000"/>
                          </a:solidFill>
                          <a:latin typeface="Cambria Math" panose="02040503050406030204" pitchFamily="18" charset="0"/>
                        </a:rPr>
                        <m:t>=</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𝑥</m:t>
                          </m:r>
                        </m:num>
                        <m:den>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Sub>
                        </m:den>
                      </m:f>
                    </m:oMath>
                  </m:oMathPara>
                </a14:m>
                <a:endParaRPr lang="it-IT" dirty="0"/>
              </a:p>
            </p:txBody>
          </p:sp>
        </mc:Choice>
        <mc:Fallback xmlns="">
          <p:sp>
            <p:nvSpPr>
              <p:cNvPr id="1031" name="Object 15"/>
              <p:cNvSpPr txBox="1">
                <a:spLocks noRot="1" noChangeAspect="1" noMove="1" noResize="1" noEditPoints="1" noAdjustHandles="1" noChangeArrowheads="1" noChangeShapeType="1" noTextEdit="1"/>
              </p:cNvSpPr>
              <p:nvPr/>
            </p:nvSpPr>
            <p:spPr bwMode="auto">
              <a:xfrm>
                <a:off x="4038600" y="5668962"/>
                <a:ext cx="1600200" cy="655638"/>
              </a:xfrm>
              <a:prstGeom prst="rect">
                <a:avLst/>
              </a:prstGeom>
              <a:blipFill>
                <a:blip r:embed="rId8"/>
                <a:stretch>
                  <a:fillRect t="-5556" b="-926"/>
                </a:stretch>
              </a:blipFill>
              <a:ln>
                <a:noFill/>
              </a:ln>
              <a:effectLst/>
            </p:spPr>
            <p:txBody>
              <a:bodyPr/>
              <a:lstStyle/>
              <a:p>
                <a:r>
                  <a:rPr lang="it-IT">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15363" name="Segnaposto piè di pagina 3"/>
          <p:cNvSpPr txBox="1">
            <a:spLocks noGrp="1"/>
          </p:cNvSpPr>
          <p:nvPr/>
        </p:nvSpPr>
        <p:spPr bwMode="auto">
          <a:xfrm>
            <a:off x="4648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400">
                <a:solidFill>
                  <a:schemeClr val="tx1"/>
                </a:solidFill>
              </a:rPr>
              <a:t>3rd VESF school - Michele Punturo - Virgo</a:t>
            </a:r>
            <a:endParaRPr lang="en-US" altLang="it-IT" sz="1400">
              <a:solidFill>
                <a:schemeClr val="tx1"/>
              </a:solidFill>
            </a:endParaRPr>
          </a:p>
        </p:txBody>
      </p:sp>
      <p:sp>
        <p:nvSpPr>
          <p:cNvPr id="15364" name="Segnaposto numero diapositiva 4"/>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A55FA5B3-5EFC-4538-BC15-DEE9EACF3D45}" type="slidenum">
              <a:rPr lang="en-US" altLang="it-IT" sz="1400">
                <a:solidFill>
                  <a:schemeClr val="tx1"/>
                </a:solidFill>
              </a:rPr>
              <a:pPr algn="r" eaLnBrk="1" hangingPunct="1">
                <a:lnSpc>
                  <a:spcPct val="100000"/>
                </a:lnSpc>
                <a:buClrTx/>
                <a:buSzTx/>
                <a:buFontTx/>
                <a:buNone/>
              </a:pPr>
              <a:t>5</a:t>
            </a:fld>
            <a:endParaRPr lang="en-US" altLang="it-IT" sz="1400">
              <a:solidFill>
                <a:schemeClr val="tx1"/>
              </a:solidFill>
            </a:endParaRPr>
          </a:p>
        </p:txBody>
      </p:sp>
      <p:pic>
        <p:nvPicPr>
          <p:cNvPr id="15365"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3" y="762003"/>
            <a:ext cx="9167813" cy="602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Rectangle 1026"/>
          <p:cNvSpPr>
            <a:spLocks noGrp="1" noChangeArrowheads="1"/>
          </p:cNvSpPr>
          <p:nvPr>
            <p:ph type="title" idx="4294967295"/>
          </p:nvPr>
        </p:nvSpPr>
        <p:spPr>
          <a:xfrm>
            <a:off x="2209800" y="228600"/>
            <a:ext cx="7772400" cy="533400"/>
          </a:xfrm>
        </p:spPr>
        <p:txBody>
          <a:bodyPr vert="horz" wrap="square" lIns="91440" tIns="45720" rIns="91440" bIns="45720" numCol="1" anchor="ctr" anchorCtr="0" compatLnSpc="1">
            <a:prstTxWarp prst="textNoShape">
              <a:avLst/>
            </a:prstTxWarp>
          </a:bodyPr>
          <a:lstStyle/>
          <a:p>
            <a:pPr algn="ctr" eaLnBrk="1" hangingPunct="1"/>
            <a:r>
              <a:rPr lang="en-US" altLang="it-IT" sz="2800"/>
              <a:t>Modi trasversi 00 e 01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16387" name="Segnaposto piè di pagina 3"/>
          <p:cNvSpPr txBox="1">
            <a:spLocks noGrp="1"/>
          </p:cNvSpPr>
          <p:nvPr/>
        </p:nvSpPr>
        <p:spPr bwMode="auto">
          <a:xfrm>
            <a:off x="4648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400">
                <a:solidFill>
                  <a:schemeClr val="tx1"/>
                </a:solidFill>
              </a:rPr>
              <a:t>3rd VESF school - Michele Punturo - Virgo</a:t>
            </a:r>
            <a:endParaRPr lang="en-US" altLang="it-IT" sz="1400">
              <a:solidFill>
                <a:schemeClr val="tx1"/>
              </a:solidFill>
            </a:endParaRPr>
          </a:p>
        </p:txBody>
      </p:sp>
      <p:sp>
        <p:nvSpPr>
          <p:cNvPr id="16388" name="Segnaposto numero diapositiva 4"/>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4FE8393A-62B3-4646-9EA4-C1C5C40F2801}" type="slidenum">
              <a:rPr lang="en-US" altLang="it-IT" sz="1400">
                <a:solidFill>
                  <a:schemeClr val="tx1"/>
                </a:solidFill>
              </a:rPr>
              <a:pPr algn="r" eaLnBrk="1" hangingPunct="1">
                <a:lnSpc>
                  <a:spcPct val="100000"/>
                </a:lnSpc>
                <a:buClrTx/>
                <a:buSzTx/>
                <a:buFontTx/>
                <a:buNone/>
              </a:pPr>
              <a:t>6</a:t>
            </a:fld>
            <a:endParaRPr lang="en-US" altLang="it-IT" sz="1400">
              <a:solidFill>
                <a:schemeClr val="tx1"/>
              </a:solidFill>
            </a:endParaRPr>
          </a:p>
        </p:txBody>
      </p:sp>
      <p:pic>
        <p:nvPicPr>
          <p:cNvPr id="163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725" y="685803"/>
            <a:ext cx="8718550" cy="611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2"/>
          <p:cNvSpPr>
            <a:spLocks noGrp="1" noChangeArrowheads="1"/>
          </p:cNvSpPr>
          <p:nvPr>
            <p:ph type="title" idx="4294967295"/>
          </p:nvPr>
        </p:nvSpPr>
        <p:spPr>
          <a:xfrm>
            <a:off x="2209800" y="228600"/>
            <a:ext cx="7772400" cy="533400"/>
          </a:xfrm>
        </p:spPr>
        <p:txBody>
          <a:bodyPr vert="horz" wrap="square" lIns="91440" tIns="45720" rIns="91440" bIns="45720" numCol="1" anchor="ctr" anchorCtr="0" compatLnSpc="1">
            <a:prstTxWarp prst="textNoShape">
              <a:avLst/>
            </a:prstTxWarp>
          </a:bodyPr>
          <a:lstStyle/>
          <a:p>
            <a:pPr algn="ctr" eaLnBrk="1" hangingPunct="1"/>
            <a:r>
              <a:rPr lang="en-US" altLang="it-IT" sz="2800"/>
              <a:t>Modi Trasversi 11 e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2054" name="Segnaposto numero diapositiva 5"/>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8ABB8321-F27B-414F-A8F2-D3BC18BE88E6}" type="slidenum">
              <a:rPr lang="en-US" altLang="it-IT" sz="1400">
                <a:solidFill>
                  <a:schemeClr val="tx1"/>
                </a:solidFill>
              </a:rPr>
              <a:pPr algn="r" eaLnBrk="1" hangingPunct="1">
                <a:lnSpc>
                  <a:spcPct val="100000"/>
                </a:lnSpc>
                <a:buClrTx/>
                <a:buSzTx/>
                <a:buFontTx/>
                <a:buNone/>
              </a:pPr>
              <a:t>7</a:t>
            </a:fld>
            <a:endParaRPr lang="en-US" altLang="it-IT" sz="1400">
              <a:solidFill>
                <a:schemeClr val="tx1"/>
              </a:solidFill>
            </a:endParaRPr>
          </a:p>
        </p:txBody>
      </p:sp>
      <p:sp>
        <p:nvSpPr>
          <p:cNvPr id="2055" name="Rectangle 2"/>
          <p:cNvSpPr>
            <a:spLocks noGrp="1" noChangeArrowheads="1"/>
          </p:cNvSpPr>
          <p:nvPr>
            <p:ph type="title" idx="4294967295"/>
          </p:nvPr>
        </p:nvSpPr>
        <p:spPr>
          <a:xfrm>
            <a:off x="2209800" y="304800"/>
            <a:ext cx="7772400" cy="685800"/>
          </a:xfrm>
        </p:spPr>
        <p:txBody>
          <a:bodyPr vert="horz" wrap="square" lIns="91440" tIns="45720" rIns="91440" bIns="45720" numCol="1" anchor="ctr" anchorCtr="0" compatLnSpc="1">
            <a:prstTxWarp prst="textNoShape">
              <a:avLst/>
            </a:prstTxWarp>
          </a:bodyPr>
          <a:lstStyle/>
          <a:p>
            <a:pPr algn="ctr" eaLnBrk="1" hangingPunct="1"/>
            <a:r>
              <a:rPr lang="en-US" altLang="it-IT"/>
              <a:t>Fabry-Perot come mode cleaner</a:t>
            </a:r>
          </a:p>
        </p:txBody>
      </p:sp>
      <p:sp>
        <p:nvSpPr>
          <p:cNvPr id="2056" name="Rectangle 3"/>
          <p:cNvSpPr>
            <a:spLocks noGrp="1" noChangeArrowheads="1"/>
          </p:cNvSpPr>
          <p:nvPr>
            <p:ph type="body" idx="4294967295"/>
          </p:nvPr>
        </p:nvSpPr>
        <p:spPr>
          <a:xfrm>
            <a:off x="1752600" y="1219200"/>
            <a:ext cx="8610600" cy="2057400"/>
          </a:xfrm>
        </p:spPr>
        <p:txBody>
          <a:bodyPr vert="horz" wrap="square" lIns="91440" tIns="45720" rIns="91440" bIns="45720" numCol="1" anchor="t" anchorCtr="0" compatLnSpc="1">
            <a:prstTxWarp prst="textNoShape">
              <a:avLst/>
            </a:prstTxWarp>
          </a:bodyPr>
          <a:lstStyle/>
          <a:p>
            <a:pPr eaLnBrk="1" hangingPunct="1"/>
            <a:r>
              <a:rPr lang="en-US" altLang="it-IT"/>
              <a:t>La cavità Fabry-Perot è un risuonatore che può essere accordato per selezionare una determinata frequenza di risonanza</a:t>
            </a:r>
          </a:p>
          <a:p>
            <a:pPr eaLnBrk="1" hangingPunct="1"/>
            <a:r>
              <a:rPr lang="en-US" altLang="it-IT"/>
              <a:t>Come si è visto, la frequenza di risonanza è determinata dalla condizione il ritardo di fase della luce in cavità sia un multplo intero di 2</a:t>
            </a:r>
            <a:r>
              <a:rPr lang="en-US" altLang="it-IT">
                <a:latin typeface="Symbol" panose="05050102010706020507" pitchFamily="18" charset="2"/>
              </a:rPr>
              <a:t>p</a:t>
            </a:r>
            <a:r>
              <a:rPr lang="en-US" altLang="it-IT"/>
              <a:t>.</a:t>
            </a:r>
          </a:p>
        </p:txBody>
      </p:sp>
      <p:sp>
        <p:nvSpPr>
          <p:cNvPr id="18437" name="Rectangle 5"/>
          <p:cNvSpPr>
            <a:spLocks noChangeArrowheads="1"/>
          </p:cNvSpPr>
          <p:nvPr/>
        </p:nvSpPr>
        <p:spPr bwMode="auto">
          <a:xfrm>
            <a:off x="1752600" y="3124200"/>
            <a:ext cx="4114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90000"/>
              </a:lnSpc>
              <a:spcBef>
                <a:spcPct val="20000"/>
              </a:spcBef>
              <a:buClrTx/>
              <a:buSzTx/>
              <a:buFontTx/>
              <a:buChar char="•"/>
            </a:pPr>
            <a:r>
              <a:rPr lang="en-US" altLang="it-IT">
                <a:solidFill>
                  <a:schemeClr val="tx1"/>
                </a:solidFill>
              </a:rPr>
              <a:t>Sia, per semplicità</a:t>
            </a:r>
          </a:p>
        </p:txBody>
      </p:sp>
      <mc:AlternateContent xmlns:mc="http://schemas.openxmlformats.org/markup-compatibility/2006" xmlns:a14="http://schemas.microsoft.com/office/drawing/2010/main">
        <mc:Choice Requires="a14">
          <p:sp>
            <p:nvSpPr>
              <p:cNvPr id="172032" name="Object 1024"/>
              <p:cNvSpPr txBox="1"/>
              <p:nvPr/>
            </p:nvSpPr>
            <p:spPr bwMode="auto">
              <a:xfrm>
                <a:off x="4572000" y="3038475"/>
                <a:ext cx="1905000" cy="69532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𝑀</m:t>
                              </m:r>
                            </m:e>
                            <m:sub>
                              <m:r>
                                <a:rPr lang="it-IT" i="1">
                                  <a:solidFill>
                                    <a:srgbClr val="000000"/>
                                  </a:solidFill>
                                  <a:latin typeface="Cambria Math" panose="02040503050406030204" pitchFamily="18" charset="0"/>
                                </a:rPr>
                                <m:t>2</m:t>
                              </m:r>
                            </m:sub>
                          </m:sSub>
                        </m:sub>
                      </m:sSub>
                      <m:r>
                        <a:rPr lang="it-IT" i="1">
                          <a:solidFill>
                            <a:srgbClr val="000000"/>
                          </a:solidFill>
                          <a:latin typeface="Cambria Math" panose="02040503050406030204" pitchFamily="18" charset="0"/>
                        </a:rPr>
                        <m:t>=−</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𝑀</m:t>
                              </m:r>
                            </m:e>
                            <m:sub>
                              <m:r>
                                <a:rPr lang="it-IT" i="1">
                                  <a:solidFill>
                                    <a:srgbClr val="000000"/>
                                  </a:solidFill>
                                  <a:latin typeface="Cambria Math" panose="02040503050406030204" pitchFamily="18" charset="0"/>
                                </a:rPr>
                                <m:t>1</m:t>
                              </m:r>
                            </m:sub>
                          </m:sSub>
                        </m:sub>
                      </m:sSub>
                      <m:r>
                        <a:rPr lang="it-IT" i="1">
                          <a:solidFill>
                            <a:srgbClr val="000000"/>
                          </a:solidFill>
                          <a:latin typeface="Cambria Math" panose="02040503050406030204" pitchFamily="18" charset="0"/>
                        </a:rPr>
                        <m:t>=</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den>
                      </m:f>
                    </m:oMath>
                  </m:oMathPara>
                </a14:m>
                <a:endParaRPr lang="it-IT"/>
              </a:p>
            </p:txBody>
          </p:sp>
        </mc:Choice>
        <mc:Fallback xmlns="">
          <p:sp>
            <p:nvSpPr>
              <p:cNvPr id="172032" name="Object 1024"/>
              <p:cNvSpPr txBox="1">
                <a:spLocks noRot="1" noChangeAspect="1" noMove="1" noResize="1" noEditPoints="1" noAdjustHandles="1" noChangeArrowheads="1" noChangeShapeType="1" noTextEdit="1"/>
              </p:cNvSpPr>
              <p:nvPr/>
            </p:nvSpPr>
            <p:spPr bwMode="auto">
              <a:xfrm>
                <a:off x="4572000" y="3038475"/>
                <a:ext cx="1905000" cy="695325"/>
              </a:xfrm>
              <a:prstGeom prst="rect">
                <a:avLst/>
              </a:prstGeom>
              <a:blipFill>
                <a:blip r:embed="rId3"/>
                <a:stretch>
                  <a:fillRect t="-4348"/>
                </a:stretch>
              </a:blipFill>
              <a:ln>
                <a:noFill/>
              </a:ln>
              <a:effectLst/>
            </p:spPr>
            <p:txBody>
              <a:bodyPr/>
              <a:lstStyle/>
              <a:p>
                <a:r>
                  <a:rPr lang="it-IT">
                    <a:noFill/>
                  </a:rPr>
                  <a:t> </a:t>
                </a:r>
              </a:p>
            </p:txBody>
          </p:sp>
        </mc:Fallback>
      </mc:AlternateContent>
      <p:sp>
        <p:nvSpPr>
          <p:cNvPr id="18439" name="Rectangle 7"/>
          <p:cNvSpPr>
            <a:spLocks noChangeArrowheads="1"/>
          </p:cNvSpPr>
          <p:nvPr/>
        </p:nvSpPr>
        <p:spPr bwMode="auto">
          <a:xfrm>
            <a:off x="1752600" y="3581400"/>
            <a:ext cx="8610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90000"/>
              </a:lnSpc>
              <a:spcBef>
                <a:spcPct val="20000"/>
              </a:spcBef>
              <a:buClrTx/>
              <a:buSzTx/>
              <a:buFontTx/>
              <a:buChar char="•"/>
            </a:pPr>
            <a:r>
              <a:rPr lang="en-US" altLang="it-IT">
                <a:solidFill>
                  <a:schemeClr val="tx1"/>
                </a:solidFill>
              </a:rPr>
              <a:t>La condizione di risonanza diventa (per un fascio Gaussiano):</a:t>
            </a:r>
          </a:p>
        </p:txBody>
      </p:sp>
      <mc:AlternateContent xmlns:mc="http://schemas.openxmlformats.org/markup-compatibility/2006" xmlns:a14="http://schemas.microsoft.com/office/drawing/2010/main">
        <mc:Choice Requires="a14">
          <p:sp>
            <p:nvSpPr>
              <p:cNvPr id="172033" name="Object 1025"/>
              <p:cNvSpPr txBox="1"/>
              <p:nvPr/>
            </p:nvSpPr>
            <p:spPr bwMode="auto">
              <a:xfrm>
                <a:off x="1981200" y="4038600"/>
                <a:ext cx="9677400" cy="96202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it-IT" i="1">
                          <a:solidFill>
                            <a:srgbClr val="000000"/>
                          </a:solidFill>
                          <a:latin typeface="Cambria Math" panose="02040503050406030204" pitchFamily="18" charset="0"/>
                        </a:rPr>
                        <m:t>𝑘</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den>
                      </m:f>
                      <m:r>
                        <a:rPr lang="it-IT" i="1">
                          <a:solidFill>
                            <a:srgbClr val="000000"/>
                          </a:solidFill>
                          <a:latin typeface="Cambria Math" panose="02040503050406030204" pitchFamily="18" charset="0"/>
                        </a:rPr>
                        <m:t>−</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𝑚</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𝑛</m:t>
                          </m:r>
                          <m:r>
                            <a:rPr lang="it-IT" i="1">
                              <a:solidFill>
                                <a:srgbClr val="000000"/>
                              </a:solidFill>
                              <a:latin typeface="Cambria Math" panose="02040503050406030204" pitchFamily="18" charset="0"/>
                            </a:rPr>
                            <m:t>+1</m:t>
                          </m:r>
                        </m:e>
                      </m:d>
                      <m:func>
                        <m:funcPr>
                          <m:ctrlPr>
                            <a:rPr lang="it-IT" i="1">
                              <a:solidFill>
                                <a:srgbClr val="000000"/>
                              </a:solidFill>
                              <a:latin typeface="Cambria Math" panose="02040503050406030204" pitchFamily="18" charset="0"/>
                            </a:rPr>
                          </m:ctrlPr>
                        </m:funcPr>
                        <m:fName>
                          <m:sSup>
                            <m:sSupPr>
                              <m:ctrlPr>
                                <a:rPr lang="it-IT" i="1">
                                  <a:solidFill>
                                    <a:srgbClr val="000000"/>
                                  </a:solidFill>
                                  <a:latin typeface="Cambria Math" panose="02040503050406030204" pitchFamily="18" charset="0"/>
                                </a:rPr>
                              </m:ctrlPr>
                            </m:sSupPr>
                            <m:e>
                              <m:r>
                                <m:rPr>
                                  <m:sty m:val="p"/>
                                </m:rPr>
                                <a:rPr lang="it-IT" i="0">
                                  <a:solidFill>
                                    <a:srgbClr val="000000"/>
                                  </a:solidFill>
                                  <a:latin typeface="Cambria Math" panose="02040503050406030204" pitchFamily="18" charset="0"/>
                                </a:rPr>
                                <m:t>tan</m:t>
                              </m:r>
                            </m:e>
                            <m:sup>
                              <m:r>
                                <a:rPr lang="it-IT" i="1">
                                  <a:solidFill>
                                    <a:srgbClr val="000000"/>
                                  </a:solidFill>
                                  <a:latin typeface="Cambria Math" panose="02040503050406030204" pitchFamily="18" charset="0"/>
                                </a:rPr>
                                <m:t>−1</m:t>
                              </m:r>
                            </m:sup>
                          </m:sSup>
                        </m:fName>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Sub>
                                </m:den>
                              </m:f>
                            </m:e>
                          </m:d>
                        </m:e>
                      </m:func>
                      <m:r>
                        <a:rPr lang="it-IT" i="1">
                          <a:solidFill>
                            <a:srgbClr val="000000"/>
                          </a:solidFill>
                          <a:latin typeface="Cambria Math" panose="02040503050406030204" pitchFamily="18" charset="0"/>
                        </a:rPr>
                        <m:t>−</m:t>
                      </m:r>
                      <m:d>
                        <m:dPr>
                          <m:begChr m:val="["/>
                          <m:endChr m:val="]"/>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𝑘</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den>
                          </m:f>
                          <m:r>
                            <a:rPr lang="it-IT" i="1">
                              <a:solidFill>
                                <a:srgbClr val="000000"/>
                              </a:solidFill>
                              <a:latin typeface="Cambria Math" panose="02040503050406030204" pitchFamily="18" charset="0"/>
                            </a:rPr>
                            <m:t>−</m:t>
                          </m:r>
                          <m:d>
                            <m:dPr>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𝑚</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𝑛</m:t>
                              </m:r>
                              <m:r>
                                <a:rPr lang="it-IT" i="1">
                                  <a:solidFill>
                                    <a:srgbClr val="000000"/>
                                  </a:solidFill>
                                  <a:latin typeface="Cambria Math" panose="02040503050406030204" pitchFamily="18" charset="0"/>
                                </a:rPr>
                                <m:t>+1</m:t>
                              </m:r>
                            </m:e>
                          </m:d>
                          <m:func>
                            <m:funcPr>
                              <m:ctrlPr>
                                <a:rPr lang="it-IT" i="1">
                                  <a:solidFill>
                                    <a:srgbClr val="000000"/>
                                  </a:solidFill>
                                  <a:latin typeface="Cambria Math" panose="02040503050406030204" pitchFamily="18" charset="0"/>
                                </a:rPr>
                              </m:ctrlPr>
                            </m:funcPr>
                            <m:fName>
                              <m:sSup>
                                <m:sSupPr>
                                  <m:ctrlPr>
                                    <a:rPr lang="it-IT" i="1">
                                      <a:solidFill>
                                        <a:srgbClr val="000000"/>
                                      </a:solidFill>
                                      <a:latin typeface="Cambria Math" panose="02040503050406030204" pitchFamily="18" charset="0"/>
                                    </a:rPr>
                                  </m:ctrlPr>
                                </m:sSupPr>
                                <m:e>
                                  <m:r>
                                    <m:rPr>
                                      <m:sty m:val="p"/>
                                    </m:rPr>
                                    <a:rPr lang="it-IT" i="0">
                                      <a:solidFill>
                                        <a:srgbClr val="000000"/>
                                      </a:solidFill>
                                      <a:latin typeface="Cambria Math" panose="02040503050406030204" pitchFamily="18" charset="0"/>
                                    </a:rPr>
                                    <m:t>tan</m:t>
                                  </m:r>
                                </m:e>
                                <m:sup>
                                  <m:r>
                                    <a:rPr lang="it-IT" i="1">
                                      <a:solidFill>
                                        <a:srgbClr val="000000"/>
                                      </a:solidFill>
                                      <a:latin typeface="Cambria Math" panose="02040503050406030204" pitchFamily="18" charset="0"/>
                                    </a:rPr>
                                    <m:t>−1</m:t>
                                  </m:r>
                                </m:sup>
                              </m:sSup>
                            </m:fName>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Sub>
                                    </m:den>
                                  </m:f>
                                </m:e>
                              </m:d>
                            </m:e>
                          </m:func>
                        </m:e>
                      </m:d>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𝑝</m:t>
                      </m:r>
                      <m:r>
                        <a:rPr lang="it-IT" i="1">
                          <a:solidFill>
                            <a:srgbClr val="000000"/>
                          </a:solidFill>
                          <a:latin typeface="Cambria Math" panose="02040503050406030204" pitchFamily="18" charset="0"/>
                        </a:rPr>
                        <m:t>𝜋</m:t>
                      </m:r>
                      <m:r>
                        <a:rPr lang="it-IT" i="1">
                          <a:solidFill>
                            <a:srgbClr val="000000"/>
                          </a:solidFill>
                          <a:latin typeface="Cambria Math" panose="02040503050406030204" pitchFamily="18" charset="0"/>
                        </a:rPr>
                        <m:t>, </m:t>
                      </m:r>
                      <m:r>
                        <a:rPr lang="it-IT" i="1">
                          <a:solidFill>
                            <a:srgbClr val="000000"/>
                          </a:solidFill>
                          <a:latin typeface="Cambria Math" panose="02040503050406030204" pitchFamily="18" charset="0"/>
                        </a:rPr>
                        <m:t>𝑝</m:t>
                      </m:r>
                      <m:r>
                        <a:rPr lang="it-IT" i="1">
                          <a:solidFill>
                            <a:srgbClr val="000000"/>
                          </a:solidFill>
                          <a:latin typeface="Cambria Math" panose="02040503050406030204" pitchFamily="18" charset="0"/>
                        </a:rPr>
                        <m:t>=1,2,...</m:t>
                      </m:r>
                    </m:oMath>
                  </m:oMathPara>
                </a14:m>
                <a:endParaRPr lang="it-IT" dirty="0"/>
              </a:p>
            </p:txBody>
          </p:sp>
        </mc:Choice>
        <mc:Fallback xmlns="">
          <p:sp>
            <p:nvSpPr>
              <p:cNvPr id="172033" name="Object 1025"/>
              <p:cNvSpPr txBox="1">
                <a:spLocks noRot="1" noChangeAspect="1" noMove="1" noResize="1" noEditPoints="1" noAdjustHandles="1" noChangeArrowheads="1" noChangeShapeType="1" noTextEdit="1"/>
              </p:cNvSpPr>
              <p:nvPr/>
            </p:nvSpPr>
            <p:spPr bwMode="auto">
              <a:xfrm>
                <a:off x="1981200" y="4038600"/>
                <a:ext cx="9677400" cy="962028"/>
              </a:xfrm>
              <a:prstGeom prst="rect">
                <a:avLst/>
              </a:prstGeom>
              <a:blipFill>
                <a:blip r:embed="rId4"/>
                <a:stretch>
                  <a:fillRect t="-1911"/>
                </a:stretch>
              </a:blipFill>
              <a:ln>
                <a:noFill/>
              </a:ln>
              <a:effec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72034" name="Object 1026"/>
              <p:cNvSpPr txBox="1"/>
              <p:nvPr/>
            </p:nvSpPr>
            <p:spPr bwMode="auto">
              <a:xfrm>
                <a:off x="2209801" y="4848225"/>
                <a:ext cx="5776916" cy="1019175"/>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𝜆</m:t>
                          </m:r>
                        </m:e>
                        <m:sub>
                          <m:r>
                            <a:rPr lang="it-IT" i="1">
                              <a:solidFill>
                                <a:srgbClr val="000000"/>
                              </a:solidFill>
                              <a:latin typeface="Cambria Math" panose="02040503050406030204" pitchFamily="18" charset="0"/>
                            </a:rPr>
                            <m:t>𝑚𝑛𝑝</m:t>
                          </m:r>
                        </m:sub>
                      </m:sSub>
                      <m:r>
                        <a:rPr lang="it-IT" i="1">
                          <a:solidFill>
                            <a:srgbClr val="000000"/>
                          </a:solidFill>
                          <a:latin typeface="Cambria Math" panose="02040503050406030204" pitchFamily="18" charset="0"/>
                        </a:rPr>
                        <m:t>=2</m:t>
                      </m:r>
                      <m:r>
                        <a:rPr lang="it-IT" i="1">
                          <a:solidFill>
                            <a:srgbClr val="000000"/>
                          </a:solidFill>
                          <a:latin typeface="Cambria Math" panose="02040503050406030204" pitchFamily="18" charset="0"/>
                        </a:rPr>
                        <m:t>𝐿</m:t>
                      </m:r>
                      <m:sSup>
                        <m:sSupPr>
                          <m:ctrlPr>
                            <a:rPr lang="it-IT" i="1">
                              <a:solidFill>
                                <a:srgbClr val="000000"/>
                              </a:solidFill>
                              <a:latin typeface="Cambria Math" panose="02040503050406030204" pitchFamily="18" charset="0"/>
                            </a:rPr>
                          </m:ctrlPr>
                        </m:sSupPr>
                        <m:e>
                          <m:d>
                            <m:dPr>
                              <m:begChr m:val="["/>
                              <m:endChr m:val="]"/>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𝑝</m:t>
                              </m:r>
                              <m:r>
                                <a:rPr lang="it-IT" i="1">
                                  <a:solidFill>
                                    <a:srgbClr val="000000"/>
                                  </a:solidFill>
                                  <a:latin typeface="Cambria Math" panose="02040503050406030204" pitchFamily="18" charset="0"/>
                                </a:rPr>
                                <m:t>+2</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𝑚</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𝑛</m:t>
                                  </m:r>
                                  <m:r>
                                    <a:rPr lang="it-IT" i="1">
                                      <a:solidFill>
                                        <a:srgbClr val="000000"/>
                                      </a:solidFill>
                                      <a:latin typeface="Cambria Math" panose="02040503050406030204" pitchFamily="18" charset="0"/>
                                    </a:rPr>
                                    <m:t>+1</m:t>
                                  </m:r>
                                </m:num>
                                <m:den>
                                  <m:r>
                                    <a:rPr lang="it-IT" i="1">
                                      <a:solidFill>
                                        <a:srgbClr val="000000"/>
                                      </a:solidFill>
                                      <a:latin typeface="Cambria Math" panose="02040503050406030204" pitchFamily="18" charset="0"/>
                                    </a:rPr>
                                    <m:t>𝜋</m:t>
                                  </m:r>
                                </m:den>
                              </m:f>
                              <m:func>
                                <m:funcPr>
                                  <m:ctrlPr>
                                    <a:rPr lang="it-IT" i="1">
                                      <a:solidFill>
                                        <a:srgbClr val="000000"/>
                                      </a:solidFill>
                                      <a:latin typeface="Cambria Math" panose="02040503050406030204" pitchFamily="18" charset="0"/>
                                    </a:rPr>
                                  </m:ctrlPr>
                                </m:funcPr>
                                <m:fName>
                                  <m:sSup>
                                    <m:sSupPr>
                                      <m:ctrlPr>
                                        <a:rPr lang="it-IT" i="1">
                                          <a:solidFill>
                                            <a:srgbClr val="000000"/>
                                          </a:solidFill>
                                          <a:latin typeface="Cambria Math" panose="02040503050406030204" pitchFamily="18" charset="0"/>
                                        </a:rPr>
                                      </m:ctrlPr>
                                    </m:sSupPr>
                                    <m:e>
                                      <m:r>
                                        <m:rPr>
                                          <m:sty m:val="p"/>
                                        </m:rPr>
                                        <a:rPr lang="it-IT" i="0">
                                          <a:solidFill>
                                            <a:srgbClr val="000000"/>
                                          </a:solidFill>
                                          <a:latin typeface="Cambria Math" panose="02040503050406030204" pitchFamily="18" charset="0"/>
                                        </a:rPr>
                                        <m:t>tan</m:t>
                                      </m:r>
                                    </m:e>
                                    <m:sup>
                                      <m:r>
                                        <a:rPr lang="it-IT" i="1">
                                          <a:solidFill>
                                            <a:srgbClr val="000000"/>
                                          </a:solidFill>
                                          <a:latin typeface="Cambria Math" panose="02040503050406030204" pitchFamily="18" charset="0"/>
                                        </a:rPr>
                                        <m:t>−1</m:t>
                                      </m:r>
                                    </m:sup>
                                  </m:sSup>
                                </m:fName>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Sub>
                                        </m:den>
                                      </m:f>
                                    </m:e>
                                  </m:d>
                                </m:e>
                              </m:func>
                            </m:e>
                          </m:d>
                        </m:e>
                        <m:sup>
                          <m:r>
                            <a:rPr lang="it-IT" i="1">
                              <a:solidFill>
                                <a:srgbClr val="000000"/>
                              </a:solidFill>
                              <a:latin typeface="Cambria Math" panose="02040503050406030204" pitchFamily="18" charset="0"/>
                            </a:rPr>
                            <m:t>−1</m:t>
                          </m:r>
                        </m:sup>
                      </m:sSup>
                    </m:oMath>
                  </m:oMathPara>
                </a14:m>
                <a:endParaRPr lang="it-IT" dirty="0"/>
              </a:p>
            </p:txBody>
          </p:sp>
        </mc:Choice>
        <mc:Fallback xmlns="">
          <p:sp>
            <p:nvSpPr>
              <p:cNvPr id="172034" name="Object 1026"/>
              <p:cNvSpPr txBox="1">
                <a:spLocks noRot="1" noChangeAspect="1" noMove="1" noResize="1" noEditPoints="1" noAdjustHandles="1" noChangeArrowheads="1" noChangeShapeType="1" noTextEdit="1"/>
              </p:cNvSpPr>
              <p:nvPr/>
            </p:nvSpPr>
            <p:spPr bwMode="auto">
              <a:xfrm>
                <a:off x="2209801" y="4848225"/>
                <a:ext cx="5776916" cy="1019175"/>
              </a:xfrm>
              <a:prstGeom prst="rect">
                <a:avLst/>
              </a:prstGeom>
              <a:blipFill>
                <a:blip r:embed="rId5"/>
                <a:stretch>
                  <a:fillRect t="-2381"/>
                </a:stretch>
              </a:blipFill>
              <a:ln>
                <a:noFill/>
              </a:ln>
              <a:effectLst/>
            </p:spPr>
            <p:txBody>
              <a:bodyPr/>
              <a:lstStyle/>
              <a:p>
                <a:r>
                  <a:rPr lang="it-IT">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4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4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utoUpdateAnimBg="0"/>
      <p:bldP spid="1843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3076" name="Segnaposto numero diapositiva 5"/>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017E622C-B66B-47E4-81DF-B8D7A6DFA9C7}" type="slidenum">
              <a:rPr lang="en-US" altLang="it-IT" sz="1400">
                <a:solidFill>
                  <a:schemeClr val="tx1"/>
                </a:solidFill>
              </a:rPr>
              <a:pPr algn="r" eaLnBrk="1" hangingPunct="1">
                <a:lnSpc>
                  <a:spcPct val="100000"/>
                </a:lnSpc>
                <a:buClrTx/>
                <a:buSzTx/>
                <a:buFontTx/>
                <a:buNone/>
              </a:pPr>
              <a:t>8</a:t>
            </a:fld>
            <a:endParaRPr lang="en-US" altLang="it-IT" sz="1400">
              <a:solidFill>
                <a:schemeClr val="tx1"/>
              </a:solidFill>
            </a:endParaRPr>
          </a:p>
        </p:txBody>
      </p:sp>
      <p:sp>
        <p:nvSpPr>
          <p:cNvPr id="3077" name="Rectangle 3"/>
          <p:cNvSpPr>
            <a:spLocks noGrp="1" noChangeArrowheads="1"/>
          </p:cNvSpPr>
          <p:nvPr>
            <p:ph type="body" idx="4294967295"/>
          </p:nvPr>
        </p:nvSpPr>
        <p:spPr>
          <a:xfrm>
            <a:off x="1371600" y="2362197"/>
            <a:ext cx="9448800" cy="3505203"/>
          </a:xfrm>
        </p:spPr>
        <p:txBody>
          <a:bodyPr vert="horz" wrap="square" lIns="91440" tIns="45720" rIns="91440" bIns="45720" numCol="1" anchor="t" anchorCtr="0" compatLnSpc="1">
            <a:prstTxWarp prst="textNoShape">
              <a:avLst/>
            </a:prstTxWarp>
          </a:bodyPr>
          <a:lstStyle/>
          <a:p>
            <a:pPr eaLnBrk="1" hangingPunct="1"/>
            <a:r>
              <a:rPr lang="en-US" altLang="it-IT" sz="2400" dirty="0"/>
              <a:t>Se </a:t>
            </a:r>
            <a:r>
              <a:rPr lang="en-US" altLang="it-IT" sz="2400" dirty="0" err="1"/>
              <a:t>vogliamo</a:t>
            </a:r>
            <a:r>
              <a:rPr lang="en-US" altLang="it-IT" sz="2400" dirty="0"/>
              <a:t> </a:t>
            </a:r>
            <a:r>
              <a:rPr lang="en-US" altLang="it-IT" sz="2400" dirty="0" err="1"/>
              <a:t>selezionare</a:t>
            </a:r>
            <a:r>
              <a:rPr lang="en-US" altLang="it-IT" sz="2400" dirty="0"/>
              <a:t> il modo </a:t>
            </a:r>
            <a:r>
              <a:rPr lang="en-US" altLang="it-IT" sz="2400" dirty="0" err="1"/>
              <a:t>Gaussiano</a:t>
            </a:r>
            <a:r>
              <a:rPr lang="en-US" altLang="it-IT" sz="2400" dirty="0"/>
              <a:t> 00, </a:t>
            </a:r>
            <a:r>
              <a:rPr lang="en-US" altLang="it-IT" sz="2400" dirty="0" err="1"/>
              <a:t>sceglieremo</a:t>
            </a:r>
            <a:r>
              <a:rPr lang="en-US" altLang="it-IT" sz="2400" dirty="0"/>
              <a:t> la </a:t>
            </a:r>
            <a:r>
              <a:rPr lang="en-US" altLang="it-IT" sz="2400" dirty="0" err="1"/>
              <a:t>lunghezza</a:t>
            </a:r>
            <a:r>
              <a:rPr lang="en-US" altLang="it-IT" sz="2400" dirty="0"/>
              <a:t> </a:t>
            </a:r>
            <a:r>
              <a:rPr lang="en-US" altLang="it-IT" sz="2400" dirty="0" err="1"/>
              <a:t>della</a:t>
            </a:r>
            <a:r>
              <a:rPr lang="en-US" altLang="it-IT" sz="2400" dirty="0"/>
              <a:t> </a:t>
            </a:r>
            <a:r>
              <a:rPr lang="en-US" altLang="it-IT" sz="2400" dirty="0" err="1"/>
              <a:t>cavità</a:t>
            </a:r>
            <a:r>
              <a:rPr lang="en-US" altLang="it-IT" sz="2400" dirty="0"/>
              <a:t> in modo tale </a:t>
            </a:r>
            <a:r>
              <a:rPr lang="en-US" altLang="it-IT" sz="2400" dirty="0" err="1"/>
              <a:t>che</a:t>
            </a:r>
            <a:r>
              <a:rPr lang="en-US" altLang="it-IT" sz="2400" dirty="0"/>
              <a:t> </a:t>
            </a:r>
            <a:r>
              <a:rPr lang="en-US" altLang="it-IT" sz="2400" dirty="0" err="1"/>
              <a:t>esista</a:t>
            </a:r>
            <a:r>
              <a:rPr lang="en-US" altLang="it-IT" sz="2400" dirty="0"/>
              <a:t> un </a:t>
            </a:r>
            <a:r>
              <a:rPr lang="en-US" altLang="it-IT" sz="2400" dirty="0" err="1"/>
              <a:t>indice</a:t>
            </a:r>
            <a:r>
              <a:rPr lang="en-US" altLang="it-IT" sz="2400" dirty="0"/>
              <a:t> p</a:t>
            </a:r>
            <a:r>
              <a:rPr lang="en-US" altLang="it-IT" sz="2400" baseline="-25000" dirty="0"/>
              <a:t>1</a:t>
            </a:r>
            <a:r>
              <a:rPr lang="en-US" altLang="it-IT" sz="2400" dirty="0"/>
              <a:t> </a:t>
            </a:r>
            <a:r>
              <a:rPr lang="en-US" altLang="it-IT" sz="2400" dirty="0" err="1"/>
              <a:t>che</a:t>
            </a:r>
            <a:r>
              <a:rPr lang="en-US" altLang="it-IT" sz="2400" dirty="0"/>
              <a:t> </a:t>
            </a:r>
            <a:r>
              <a:rPr lang="en-US" altLang="it-IT" sz="2400" dirty="0" err="1"/>
              <a:t>soddisfi</a:t>
            </a:r>
            <a:r>
              <a:rPr lang="en-US" altLang="it-IT" sz="2400" dirty="0"/>
              <a:t> la </a:t>
            </a:r>
            <a:r>
              <a:rPr lang="en-US" altLang="it-IT" sz="2400" dirty="0" err="1"/>
              <a:t>condizione</a:t>
            </a:r>
            <a:r>
              <a:rPr lang="en-US" altLang="it-IT" sz="2400" dirty="0"/>
              <a:t>: </a:t>
            </a:r>
            <a:r>
              <a:rPr lang="en-US" altLang="it-IT" sz="2400" dirty="0">
                <a:latin typeface="Symbol" panose="05050102010706020507" pitchFamily="18" charset="2"/>
              </a:rPr>
              <a:t>l</a:t>
            </a:r>
            <a:r>
              <a:rPr lang="en-US" altLang="it-IT" sz="2400" baseline="-25000" dirty="0"/>
              <a:t>00p</a:t>
            </a:r>
            <a:r>
              <a:rPr lang="en-US" altLang="it-IT" sz="2400" baseline="-45000" dirty="0"/>
              <a:t>1</a:t>
            </a:r>
            <a:r>
              <a:rPr lang="en-US" altLang="it-IT" sz="2400" dirty="0"/>
              <a:t> </a:t>
            </a:r>
            <a:r>
              <a:rPr lang="en-US" altLang="it-IT" sz="2400" dirty="0" err="1"/>
              <a:t>risonante</a:t>
            </a:r>
            <a:endParaRPr lang="en-US" altLang="it-IT" sz="2400" dirty="0"/>
          </a:p>
          <a:p>
            <a:pPr eaLnBrk="1" hangingPunct="1"/>
            <a:r>
              <a:rPr lang="en-US" altLang="it-IT" sz="2400" dirty="0"/>
              <a:t>Allora il modo 00 è </a:t>
            </a:r>
            <a:r>
              <a:rPr lang="en-US" altLang="it-IT" sz="2400" dirty="0" err="1"/>
              <a:t>trasmesso</a:t>
            </a:r>
            <a:r>
              <a:rPr lang="en-US" altLang="it-IT" sz="2400" dirty="0"/>
              <a:t> </a:t>
            </a:r>
            <a:r>
              <a:rPr lang="en-US" altLang="it-IT" sz="2400" dirty="0" err="1"/>
              <a:t>dalla</a:t>
            </a:r>
            <a:r>
              <a:rPr lang="en-US" altLang="it-IT" sz="2400" dirty="0"/>
              <a:t> </a:t>
            </a:r>
            <a:r>
              <a:rPr lang="en-US" altLang="it-IT" sz="2400" dirty="0" err="1"/>
              <a:t>cavità</a:t>
            </a:r>
            <a:r>
              <a:rPr lang="en-US" altLang="it-IT" sz="2400" dirty="0"/>
              <a:t>.</a:t>
            </a:r>
          </a:p>
        </p:txBody>
      </p:sp>
      <mc:AlternateContent xmlns:mc="http://schemas.openxmlformats.org/markup-compatibility/2006" xmlns:a14="http://schemas.microsoft.com/office/drawing/2010/main">
        <mc:Choice Requires="a14">
          <p:sp>
            <p:nvSpPr>
              <p:cNvPr id="19460" name="Object 4"/>
              <p:cNvSpPr txBox="1"/>
              <p:nvPr/>
            </p:nvSpPr>
            <p:spPr bwMode="auto">
              <a:xfrm>
                <a:off x="3048000" y="1295403"/>
                <a:ext cx="5105400" cy="990597"/>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𝜆</m:t>
                          </m:r>
                        </m:e>
                        <m:sub>
                          <m:r>
                            <a:rPr lang="it-IT" i="1">
                              <a:solidFill>
                                <a:srgbClr val="000000"/>
                              </a:solidFill>
                              <a:latin typeface="Cambria Math" panose="02040503050406030204" pitchFamily="18" charset="0"/>
                            </a:rPr>
                            <m:t>𝑚𝑛𝑝</m:t>
                          </m:r>
                        </m:sub>
                      </m:sSub>
                      <m:r>
                        <a:rPr lang="it-IT" i="1">
                          <a:solidFill>
                            <a:srgbClr val="000000"/>
                          </a:solidFill>
                          <a:latin typeface="Cambria Math" panose="02040503050406030204" pitchFamily="18" charset="0"/>
                        </a:rPr>
                        <m:t>=2</m:t>
                      </m:r>
                      <m:r>
                        <a:rPr lang="it-IT" i="1">
                          <a:solidFill>
                            <a:srgbClr val="000000"/>
                          </a:solidFill>
                          <a:latin typeface="Cambria Math" panose="02040503050406030204" pitchFamily="18" charset="0"/>
                        </a:rPr>
                        <m:t>𝐿</m:t>
                      </m:r>
                      <m:sSup>
                        <m:sSupPr>
                          <m:ctrlPr>
                            <a:rPr lang="it-IT" i="1">
                              <a:solidFill>
                                <a:srgbClr val="000000"/>
                              </a:solidFill>
                              <a:latin typeface="Cambria Math" panose="02040503050406030204" pitchFamily="18" charset="0"/>
                            </a:rPr>
                          </m:ctrlPr>
                        </m:sSupPr>
                        <m:e>
                          <m:d>
                            <m:dPr>
                              <m:begChr m:val="["/>
                              <m:endChr m:val="]"/>
                              <m:ctrlPr>
                                <a:rPr lang="it-IT" i="1">
                                  <a:solidFill>
                                    <a:srgbClr val="000000"/>
                                  </a:solidFill>
                                  <a:latin typeface="Cambria Math" panose="02040503050406030204" pitchFamily="18" charset="0"/>
                                </a:rPr>
                              </m:ctrlPr>
                            </m:dPr>
                            <m:e>
                              <m:r>
                                <a:rPr lang="it-IT" i="1">
                                  <a:solidFill>
                                    <a:srgbClr val="000000"/>
                                  </a:solidFill>
                                  <a:latin typeface="Cambria Math" panose="02040503050406030204" pitchFamily="18" charset="0"/>
                                </a:rPr>
                                <m:t>𝑝</m:t>
                              </m:r>
                              <m:r>
                                <a:rPr lang="it-IT" i="1">
                                  <a:solidFill>
                                    <a:srgbClr val="000000"/>
                                  </a:solidFill>
                                  <a:latin typeface="Cambria Math" panose="02040503050406030204" pitchFamily="18" charset="0"/>
                                </a:rPr>
                                <m:t>+2</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𝑚</m:t>
                                  </m:r>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𝑛</m:t>
                                  </m:r>
                                  <m:r>
                                    <a:rPr lang="it-IT" i="1">
                                      <a:solidFill>
                                        <a:srgbClr val="000000"/>
                                      </a:solidFill>
                                      <a:latin typeface="Cambria Math" panose="02040503050406030204" pitchFamily="18" charset="0"/>
                                    </a:rPr>
                                    <m:t>+1</m:t>
                                  </m:r>
                                </m:num>
                                <m:den>
                                  <m:r>
                                    <a:rPr lang="it-IT" i="1">
                                      <a:solidFill>
                                        <a:srgbClr val="000000"/>
                                      </a:solidFill>
                                      <a:latin typeface="Cambria Math" panose="02040503050406030204" pitchFamily="18" charset="0"/>
                                    </a:rPr>
                                    <m:t>𝜋</m:t>
                                  </m:r>
                                </m:den>
                              </m:f>
                              <m:func>
                                <m:funcPr>
                                  <m:ctrlPr>
                                    <a:rPr lang="it-IT" i="1">
                                      <a:solidFill>
                                        <a:srgbClr val="000000"/>
                                      </a:solidFill>
                                      <a:latin typeface="Cambria Math" panose="02040503050406030204" pitchFamily="18" charset="0"/>
                                    </a:rPr>
                                  </m:ctrlPr>
                                </m:funcPr>
                                <m:fName>
                                  <m:sSup>
                                    <m:sSupPr>
                                      <m:ctrlPr>
                                        <a:rPr lang="it-IT" i="1">
                                          <a:solidFill>
                                            <a:srgbClr val="000000"/>
                                          </a:solidFill>
                                          <a:latin typeface="Cambria Math" panose="02040503050406030204" pitchFamily="18" charset="0"/>
                                        </a:rPr>
                                      </m:ctrlPr>
                                    </m:sSupPr>
                                    <m:e>
                                      <m:r>
                                        <m:rPr>
                                          <m:sty m:val="p"/>
                                        </m:rPr>
                                        <a:rPr lang="it-IT" i="0">
                                          <a:solidFill>
                                            <a:srgbClr val="000000"/>
                                          </a:solidFill>
                                          <a:latin typeface="Cambria Math" panose="02040503050406030204" pitchFamily="18" charset="0"/>
                                        </a:rPr>
                                        <m:t>tan</m:t>
                                      </m:r>
                                    </m:e>
                                    <m:sup>
                                      <m:r>
                                        <a:rPr lang="it-IT" i="1">
                                          <a:solidFill>
                                            <a:srgbClr val="000000"/>
                                          </a:solidFill>
                                          <a:latin typeface="Cambria Math" panose="02040503050406030204" pitchFamily="18" charset="0"/>
                                        </a:rPr>
                                        <m:t>−1</m:t>
                                      </m:r>
                                    </m:sup>
                                  </m:sSup>
                                </m:fName>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𝐿</m:t>
                                          </m:r>
                                        </m:num>
                                        <m:den>
                                          <m:r>
                                            <a:rPr lang="it-IT" i="1">
                                              <a:solidFill>
                                                <a:srgbClr val="000000"/>
                                              </a:solidFill>
                                              <a:latin typeface="Cambria Math" panose="02040503050406030204" pitchFamily="18" charset="0"/>
                                            </a:rPr>
                                            <m:t>2</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0</m:t>
                                              </m:r>
                                            </m:sub>
                                          </m:sSub>
                                        </m:den>
                                      </m:f>
                                    </m:e>
                                  </m:d>
                                </m:e>
                              </m:func>
                            </m:e>
                          </m:d>
                        </m:e>
                        <m:sup>
                          <m:r>
                            <a:rPr lang="it-IT" i="1">
                              <a:solidFill>
                                <a:srgbClr val="000000"/>
                              </a:solidFill>
                              <a:latin typeface="Cambria Math" panose="02040503050406030204" pitchFamily="18" charset="0"/>
                            </a:rPr>
                            <m:t>−1</m:t>
                          </m:r>
                        </m:sup>
                      </m:sSup>
                    </m:oMath>
                  </m:oMathPara>
                </a14:m>
                <a:endParaRPr lang="it-IT" dirty="0"/>
              </a:p>
            </p:txBody>
          </p:sp>
        </mc:Choice>
        <mc:Fallback xmlns="">
          <p:sp>
            <p:nvSpPr>
              <p:cNvPr id="19460" name="Object 4"/>
              <p:cNvSpPr txBox="1">
                <a:spLocks noRot="1" noChangeAspect="1" noMove="1" noResize="1" noEditPoints="1" noAdjustHandles="1" noChangeArrowheads="1" noChangeShapeType="1" noTextEdit="1"/>
              </p:cNvSpPr>
              <p:nvPr/>
            </p:nvSpPr>
            <p:spPr bwMode="auto">
              <a:xfrm>
                <a:off x="3048000" y="1295403"/>
                <a:ext cx="5105400" cy="990597"/>
              </a:xfrm>
              <a:prstGeom prst="rect">
                <a:avLst/>
              </a:prstGeom>
              <a:blipFill>
                <a:blip r:embed="rId3"/>
                <a:stretch>
                  <a:fillRect t="-3086"/>
                </a:stretch>
              </a:blipFill>
              <a:ln>
                <a:noFill/>
              </a:ln>
              <a:effectLst/>
            </p:spPr>
            <p:txBody>
              <a:bodyPr/>
              <a:lstStyle/>
              <a:p>
                <a:r>
                  <a:rPr lang="it-IT">
                    <a:noFill/>
                  </a:rPr>
                  <a:t> </a:t>
                </a:r>
              </a:p>
            </p:txBody>
          </p:sp>
        </mc:Fallback>
      </mc:AlternateContent>
      <p:sp>
        <p:nvSpPr>
          <p:cNvPr id="3078" name="Rectangle 2"/>
          <p:cNvSpPr>
            <a:spLocks noChangeArrowheads="1"/>
          </p:cNvSpPr>
          <p:nvPr/>
        </p:nvSpPr>
        <p:spPr bwMode="auto">
          <a:xfrm>
            <a:off x="2209800" y="3048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defTabSz="449263" eaLnBrk="0" hangingPunct="0">
              <a:defRPr sz="2400">
                <a:solidFill>
                  <a:schemeClr val="bg1"/>
                </a:solidFill>
                <a:latin typeface="Times New Roman" panose="02020603050405020304" pitchFamily="18" charset="0"/>
              </a:defRPr>
            </a:lvl1pPr>
            <a:lvl2pPr marL="742950" indent="-285750" defTabSz="449263" eaLnBrk="0" hangingPunct="0">
              <a:defRPr sz="2400">
                <a:solidFill>
                  <a:schemeClr val="bg1"/>
                </a:solidFill>
                <a:latin typeface="Times New Roman" panose="02020603050405020304" pitchFamily="18" charset="0"/>
              </a:defRPr>
            </a:lvl2pPr>
            <a:lvl3pPr marL="1143000" indent="-228600" defTabSz="449263" eaLnBrk="0" hangingPunct="0">
              <a:defRPr sz="2400">
                <a:solidFill>
                  <a:schemeClr val="bg1"/>
                </a:solidFill>
                <a:latin typeface="Times New Roman" panose="02020603050405020304" pitchFamily="18" charset="0"/>
              </a:defRPr>
            </a:lvl3pPr>
            <a:lvl4pPr marL="1600200" indent="-228600" defTabSz="449263" eaLnBrk="0" hangingPunct="0">
              <a:defRPr sz="2400">
                <a:solidFill>
                  <a:schemeClr val="bg1"/>
                </a:solidFill>
                <a:latin typeface="Times New Roman" panose="02020603050405020304" pitchFamily="18" charset="0"/>
              </a:defRPr>
            </a:lvl4pPr>
            <a:lvl5pPr marL="2057400" indent="-228600" defTabSz="449263" eaLnBrk="0" hangingPunct="0">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buClr>
                <a:srgbClr val="0033CC"/>
              </a:buClr>
              <a:buFont typeface="Microsoft Sans Serif" panose="020B0604020202020204" pitchFamily="34" charset="0"/>
              <a:buNone/>
            </a:pPr>
            <a:r>
              <a:rPr lang="en-US" altLang="it-IT" sz="3200">
                <a:solidFill>
                  <a:srgbClr val="FFFF00"/>
                </a:solidFill>
                <a:latin typeface="Microsoft Sans Serif" panose="020B0604020202020204" pitchFamily="34" charset="0"/>
              </a:rPr>
              <a:t>Fabry-Perot come mode cleaner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17411" name="Rectangle 4"/>
          <p:cNvSpPr>
            <a:spLocks noGrp="1" noChangeArrowheads="1"/>
          </p:cNvSpPr>
          <p:nvPr>
            <p:ph type="title" idx="4294967295"/>
          </p:nvPr>
        </p:nvSpPr>
        <p:spPr>
          <a:xfrm>
            <a:off x="2971800" y="0"/>
            <a:ext cx="5862638" cy="960438"/>
          </a:xfrm>
        </p:spPr>
        <p:txBody>
          <a:bodyPr/>
          <a:lstStyle/>
          <a:p>
            <a:pPr eaLnBrk="1" hangingPunct="1"/>
            <a:r>
              <a:rPr lang="en-US" altLang="it-IT" dirty="0"/>
              <a:t>Advanced Virgo+ </a:t>
            </a:r>
            <a:r>
              <a:rPr lang="en-US" altLang="it-IT" dirty="0" err="1"/>
              <a:t>Controlli</a:t>
            </a:r>
            <a:endParaRPr lang="en-US" altLang="it-IT" dirty="0"/>
          </a:p>
        </p:txBody>
      </p:sp>
      <p:pic>
        <p:nvPicPr>
          <p:cNvPr id="17" name="Google Shape;168;p29">
            <a:extLst>
              <a:ext uri="{FF2B5EF4-FFF2-40B4-BE49-F238E27FC236}">
                <a16:creationId xmlns:a16="http://schemas.microsoft.com/office/drawing/2014/main" id="{D00EB9CD-9871-D38E-AB23-6E83C11C5C45}"/>
              </a:ext>
            </a:extLst>
          </p:cNvPr>
          <p:cNvPicPr preferRelativeResize="0"/>
          <p:nvPr/>
        </p:nvPicPr>
        <p:blipFill rotWithShape="1">
          <a:blip r:embed="rId2">
            <a:alphaModFix/>
          </a:blip>
          <a:srcRect l="6178" t="10574" r="5302" b="2317"/>
          <a:stretch/>
        </p:blipFill>
        <p:spPr>
          <a:xfrm>
            <a:off x="1387788" y="2566950"/>
            <a:ext cx="3170086" cy="3300450"/>
          </a:xfrm>
          <a:prstGeom prst="rect">
            <a:avLst/>
          </a:prstGeom>
          <a:noFill/>
          <a:ln>
            <a:noFill/>
          </a:ln>
        </p:spPr>
      </p:pic>
      <p:grpSp>
        <p:nvGrpSpPr>
          <p:cNvPr id="42" name="Gruppo 41">
            <a:extLst>
              <a:ext uri="{FF2B5EF4-FFF2-40B4-BE49-F238E27FC236}">
                <a16:creationId xmlns:a16="http://schemas.microsoft.com/office/drawing/2014/main" id="{FECF46EA-4FE3-9D98-ED27-B93CC6243BE9}"/>
              </a:ext>
            </a:extLst>
          </p:cNvPr>
          <p:cNvGrpSpPr/>
          <p:nvPr/>
        </p:nvGrpSpPr>
        <p:grpSpPr>
          <a:xfrm>
            <a:off x="5152234" y="1046476"/>
            <a:ext cx="6963565" cy="5430528"/>
            <a:chOff x="3044325" y="1046476"/>
            <a:chExt cx="6427938" cy="4765049"/>
          </a:xfrm>
        </p:grpSpPr>
        <p:pic>
          <p:nvPicPr>
            <p:cNvPr id="28" name="Google Shape;161;p29">
              <a:extLst>
                <a:ext uri="{FF2B5EF4-FFF2-40B4-BE49-F238E27FC236}">
                  <a16:creationId xmlns:a16="http://schemas.microsoft.com/office/drawing/2014/main" id="{17C59F6E-0DFE-E01F-06F5-CC7954668D70}"/>
                </a:ext>
              </a:extLst>
            </p:cNvPr>
            <p:cNvPicPr preferRelativeResize="0"/>
            <p:nvPr/>
          </p:nvPicPr>
          <p:blipFill>
            <a:blip r:embed="rId3">
              <a:alphaModFix/>
            </a:blip>
            <a:stretch>
              <a:fillRect/>
            </a:stretch>
          </p:blipFill>
          <p:spPr>
            <a:xfrm>
              <a:off x="3044325" y="1046476"/>
              <a:ext cx="5943775" cy="4765049"/>
            </a:xfrm>
            <a:prstGeom prst="rect">
              <a:avLst/>
            </a:prstGeom>
            <a:noFill/>
            <a:ln>
              <a:noFill/>
            </a:ln>
          </p:spPr>
        </p:pic>
        <p:sp>
          <p:nvSpPr>
            <p:cNvPr id="29" name="Google Shape;164;p29">
              <a:extLst>
                <a:ext uri="{FF2B5EF4-FFF2-40B4-BE49-F238E27FC236}">
                  <a16:creationId xmlns:a16="http://schemas.microsoft.com/office/drawing/2014/main" id="{C80EA531-ED68-7B01-8C42-A45960F7724A}"/>
                </a:ext>
              </a:extLst>
            </p:cNvPr>
            <p:cNvSpPr/>
            <p:nvPr/>
          </p:nvSpPr>
          <p:spPr>
            <a:xfrm>
              <a:off x="7156113" y="2512825"/>
              <a:ext cx="723900" cy="205200"/>
            </a:xfrm>
            <a:prstGeom prst="leftRightArrow">
              <a:avLst>
                <a:gd name="adj1" fmla="val 50000"/>
                <a:gd name="adj2" fmla="val 50000"/>
              </a:avLst>
            </a:prstGeom>
            <a:solidFill>
              <a:srgbClr val="FFFFFF"/>
            </a:solid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30" name="Google Shape;165;p29">
              <a:extLst>
                <a:ext uri="{FF2B5EF4-FFF2-40B4-BE49-F238E27FC236}">
                  <a16:creationId xmlns:a16="http://schemas.microsoft.com/office/drawing/2014/main" id="{0203AF13-7200-4909-8442-66903B1DA5EA}"/>
                </a:ext>
              </a:extLst>
            </p:cNvPr>
            <p:cNvSpPr/>
            <p:nvPr/>
          </p:nvSpPr>
          <p:spPr>
            <a:xfrm rot="5400000">
              <a:off x="5588388" y="1850775"/>
              <a:ext cx="685500" cy="205200"/>
            </a:xfrm>
            <a:prstGeom prst="leftRightArrow">
              <a:avLst>
                <a:gd name="adj1" fmla="val 50000"/>
                <a:gd name="adj2" fmla="val 50000"/>
              </a:avLst>
            </a:prstGeom>
            <a:solidFill>
              <a:srgbClr val="FFFFFF"/>
            </a:solid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31" name="Google Shape;166;p29">
              <a:extLst>
                <a:ext uri="{FF2B5EF4-FFF2-40B4-BE49-F238E27FC236}">
                  <a16:creationId xmlns:a16="http://schemas.microsoft.com/office/drawing/2014/main" id="{E46C74FA-B049-66AB-17A4-8ABBD000D03B}"/>
                </a:ext>
              </a:extLst>
            </p:cNvPr>
            <p:cNvSpPr txBox="1"/>
            <p:nvPr/>
          </p:nvSpPr>
          <p:spPr>
            <a:xfrm>
              <a:off x="7273563" y="2103763"/>
              <a:ext cx="489000" cy="46170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a:solidFill>
                    <a:srgbClr val="0000FF"/>
                  </a:solidFill>
                  <a:latin typeface="Source Code Pro"/>
                  <a:ea typeface="Source Code Pro"/>
                  <a:cs typeface="Source Code Pro"/>
                  <a:sym typeface="Source Code Pro"/>
                </a:rPr>
                <a:t>L</a:t>
              </a:r>
              <a:r>
                <a:rPr lang="en" b="1">
                  <a:solidFill>
                    <a:srgbClr val="0000FF"/>
                  </a:solidFill>
                  <a:latin typeface="Source Code Pro"/>
                  <a:ea typeface="Source Code Pro"/>
                  <a:cs typeface="Source Code Pro"/>
                  <a:sym typeface="Source Code Pro"/>
                </a:rPr>
                <a:t>N</a:t>
              </a:r>
              <a:endParaRPr b="1">
                <a:solidFill>
                  <a:srgbClr val="0000FF"/>
                </a:solidFill>
                <a:latin typeface="Source Code Pro"/>
                <a:ea typeface="Source Code Pro"/>
                <a:cs typeface="Source Code Pro"/>
                <a:sym typeface="Source Code Pro"/>
              </a:endParaRPr>
            </a:p>
          </p:txBody>
        </p:sp>
        <p:sp>
          <p:nvSpPr>
            <p:cNvPr id="32" name="Google Shape;167;p29">
              <a:extLst>
                <a:ext uri="{FF2B5EF4-FFF2-40B4-BE49-F238E27FC236}">
                  <a16:creationId xmlns:a16="http://schemas.microsoft.com/office/drawing/2014/main" id="{779ED40B-FF60-2D72-3CDD-69B2CDC994C0}"/>
                </a:ext>
              </a:extLst>
            </p:cNvPr>
            <p:cNvSpPr txBox="1"/>
            <p:nvPr/>
          </p:nvSpPr>
          <p:spPr>
            <a:xfrm>
              <a:off x="5447113" y="1696088"/>
              <a:ext cx="489000" cy="46170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a:solidFill>
                    <a:srgbClr val="0000FF"/>
                  </a:solidFill>
                  <a:latin typeface="Source Code Pro"/>
                  <a:ea typeface="Source Code Pro"/>
                  <a:cs typeface="Source Code Pro"/>
                  <a:sym typeface="Source Code Pro"/>
                </a:rPr>
                <a:t>L</a:t>
              </a:r>
              <a:r>
                <a:rPr lang="en" b="1">
                  <a:solidFill>
                    <a:srgbClr val="0000FF"/>
                  </a:solidFill>
                  <a:latin typeface="Source Code Pro"/>
                  <a:ea typeface="Source Code Pro"/>
                  <a:cs typeface="Source Code Pro"/>
                  <a:sym typeface="Source Code Pro"/>
                </a:rPr>
                <a:t>W</a:t>
              </a:r>
              <a:endParaRPr b="1">
                <a:solidFill>
                  <a:srgbClr val="0000FF"/>
                </a:solidFill>
                <a:latin typeface="Source Code Pro"/>
                <a:ea typeface="Source Code Pro"/>
                <a:cs typeface="Source Code Pro"/>
                <a:sym typeface="Source Code Pro"/>
              </a:endParaRPr>
            </a:p>
          </p:txBody>
        </p:sp>
        <p:sp>
          <p:nvSpPr>
            <p:cNvPr id="33" name="Google Shape;169;p29">
              <a:extLst>
                <a:ext uri="{FF2B5EF4-FFF2-40B4-BE49-F238E27FC236}">
                  <a16:creationId xmlns:a16="http://schemas.microsoft.com/office/drawing/2014/main" id="{8A72D5E3-A788-7F5F-472B-8B352A57FB42}"/>
                </a:ext>
              </a:extLst>
            </p:cNvPr>
            <p:cNvSpPr/>
            <p:nvPr/>
          </p:nvSpPr>
          <p:spPr>
            <a:xfrm>
              <a:off x="6383563" y="3231250"/>
              <a:ext cx="723900" cy="147600"/>
            </a:xfrm>
            <a:prstGeom prst="leftRightArrow">
              <a:avLst>
                <a:gd name="adj1" fmla="val 50000"/>
                <a:gd name="adj2" fmla="val 50000"/>
              </a:avLst>
            </a:prstGeom>
            <a:solidFill>
              <a:srgbClr val="FFFFFF"/>
            </a:solidFill>
            <a:ln w="952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34" name="Google Shape;170;p29">
              <a:extLst>
                <a:ext uri="{FF2B5EF4-FFF2-40B4-BE49-F238E27FC236}">
                  <a16:creationId xmlns:a16="http://schemas.microsoft.com/office/drawing/2014/main" id="{ED24EF84-C490-6663-BE11-52C9FFD2AD96}"/>
                </a:ext>
              </a:extLst>
            </p:cNvPr>
            <p:cNvSpPr/>
            <p:nvPr/>
          </p:nvSpPr>
          <p:spPr>
            <a:xfrm rot="5400000">
              <a:off x="5774263" y="2618375"/>
              <a:ext cx="638700" cy="154800"/>
            </a:xfrm>
            <a:prstGeom prst="leftRightArrow">
              <a:avLst>
                <a:gd name="adj1" fmla="val 50000"/>
                <a:gd name="adj2" fmla="val 50000"/>
              </a:avLst>
            </a:prstGeom>
            <a:solidFill>
              <a:srgbClr val="FFFFFF"/>
            </a:solidFill>
            <a:ln w="952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35" name="Google Shape;171;p29">
              <a:extLst>
                <a:ext uri="{FF2B5EF4-FFF2-40B4-BE49-F238E27FC236}">
                  <a16:creationId xmlns:a16="http://schemas.microsoft.com/office/drawing/2014/main" id="{DCF8B5AB-9AAD-A353-1605-762A8F641676}"/>
                </a:ext>
              </a:extLst>
            </p:cNvPr>
            <p:cNvSpPr txBox="1"/>
            <p:nvPr/>
          </p:nvSpPr>
          <p:spPr>
            <a:xfrm>
              <a:off x="6654338" y="3356775"/>
              <a:ext cx="2440500" cy="46170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800">
                <a:solidFill>
                  <a:schemeClr val="dk2"/>
                </a:solidFill>
                <a:latin typeface="Source Code Pro"/>
                <a:ea typeface="Source Code Pro"/>
                <a:cs typeface="Source Code Pro"/>
                <a:sym typeface="Source Code Pro"/>
              </a:endParaRPr>
            </a:p>
          </p:txBody>
        </p:sp>
        <p:sp>
          <p:nvSpPr>
            <p:cNvPr id="36" name="Google Shape;172;p29">
              <a:extLst>
                <a:ext uri="{FF2B5EF4-FFF2-40B4-BE49-F238E27FC236}">
                  <a16:creationId xmlns:a16="http://schemas.microsoft.com/office/drawing/2014/main" id="{A8BA01F8-CA4B-7A78-3026-912B849AAF2D}"/>
                </a:ext>
              </a:extLst>
            </p:cNvPr>
            <p:cNvSpPr txBox="1"/>
            <p:nvPr/>
          </p:nvSpPr>
          <p:spPr>
            <a:xfrm>
              <a:off x="6538363" y="3355200"/>
              <a:ext cx="489000" cy="147600"/>
            </a:xfrm>
            <a:prstGeom prst="rect">
              <a:avLst/>
            </a:prstGeom>
            <a:solidFill>
              <a:srgbClr val="FFFFFF"/>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a:solidFill>
                    <a:srgbClr val="FF9900"/>
                  </a:solidFill>
                  <a:latin typeface="Source Code Pro"/>
                  <a:ea typeface="Source Code Pro"/>
                  <a:cs typeface="Source Code Pro"/>
                  <a:sym typeface="Source Code Pro"/>
                </a:rPr>
                <a:t>l</a:t>
              </a:r>
              <a:r>
                <a:rPr lang="en" sz="1500" b="1">
                  <a:solidFill>
                    <a:srgbClr val="FF9900"/>
                  </a:solidFill>
                  <a:latin typeface="Source Code Pro"/>
                  <a:ea typeface="Source Code Pro"/>
                  <a:cs typeface="Source Code Pro"/>
                  <a:sym typeface="Source Code Pro"/>
                </a:rPr>
                <a:t>n</a:t>
              </a:r>
              <a:endParaRPr sz="1500" b="1">
                <a:solidFill>
                  <a:srgbClr val="FF9900"/>
                </a:solidFill>
                <a:latin typeface="Source Code Pro"/>
                <a:ea typeface="Source Code Pro"/>
                <a:cs typeface="Source Code Pro"/>
                <a:sym typeface="Source Code Pro"/>
              </a:endParaRPr>
            </a:p>
          </p:txBody>
        </p:sp>
        <p:sp>
          <p:nvSpPr>
            <p:cNvPr id="37" name="Google Shape;173;p29">
              <a:extLst>
                <a:ext uri="{FF2B5EF4-FFF2-40B4-BE49-F238E27FC236}">
                  <a16:creationId xmlns:a16="http://schemas.microsoft.com/office/drawing/2014/main" id="{FA371EBD-5363-1BEE-B689-1869ADE3DA8A}"/>
                </a:ext>
              </a:extLst>
            </p:cNvPr>
            <p:cNvSpPr txBox="1"/>
            <p:nvPr/>
          </p:nvSpPr>
          <p:spPr>
            <a:xfrm>
              <a:off x="5594688" y="2512825"/>
              <a:ext cx="672900" cy="2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a:solidFill>
                    <a:srgbClr val="FF9900"/>
                  </a:solidFill>
                  <a:latin typeface="Source Code Pro"/>
                  <a:ea typeface="Source Code Pro"/>
                  <a:cs typeface="Source Code Pro"/>
                  <a:sym typeface="Source Code Pro"/>
                </a:rPr>
                <a:t>l</a:t>
              </a:r>
              <a:r>
                <a:rPr lang="en" sz="1500" b="1">
                  <a:solidFill>
                    <a:srgbClr val="FF9900"/>
                  </a:solidFill>
                  <a:latin typeface="Source Code Pro"/>
                  <a:ea typeface="Source Code Pro"/>
                  <a:cs typeface="Source Code Pro"/>
                  <a:sym typeface="Source Code Pro"/>
                </a:rPr>
                <a:t>w</a:t>
              </a:r>
              <a:endParaRPr sz="1500" b="1">
                <a:solidFill>
                  <a:srgbClr val="FF9900"/>
                </a:solidFill>
                <a:latin typeface="Source Code Pro"/>
                <a:ea typeface="Source Code Pro"/>
                <a:cs typeface="Source Code Pro"/>
                <a:sym typeface="Source Code Pro"/>
              </a:endParaRPr>
            </a:p>
          </p:txBody>
        </p:sp>
        <p:sp>
          <p:nvSpPr>
            <p:cNvPr id="38" name="Google Shape;174;p29">
              <a:extLst>
                <a:ext uri="{FF2B5EF4-FFF2-40B4-BE49-F238E27FC236}">
                  <a16:creationId xmlns:a16="http://schemas.microsoft.com/office/drawing/2014/main" id="{0FDA1368-25CF-2CF6-634D-06B2538E29F5}"/>
                </a:ext>
              </a:extLst>
            </p:cNvPr>
            <p:cNvSpPr txBox="1"/>
            <p:nvPr/>
          </p:nvSpPr>
          <p:spPr>
            <a:xfrm>
              <a:off x="5594688" y="3202450"/>
              <a:ext cx="672900" cy="20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a:solidFill>
                    <a:srgbClr val="FF00FF"/>
                  </a:solidFill>
                  <a:latin typeface="Source Code Pro"/>
                  <a:ea typeface="Source Code Pro"/>
                  <a:cs typeface="Source Code Pro"/>
                  <a:sym typeface="Source Code Pro"/>
                </a:rPr>
                <a:t>l</a:t>
              </a:r>
              <a:r>
                <a:rPr lang="en" sz="1500" b="1">
                  <a:solidFill>
                    <a:srgbClr val="FF00FF"/>
                  </a:solidFill>
                  <a:latin typeface="Source Code Pro"/>
                  <a:ea typeface="Source Code Pro"/>
                  <a:cs typeface="Source Code Pro"/>
                  <a:sym typeface="Source Code Pro"/>
                </a:rPr>
                <a:t>P</a:t>
              </a:r>
              <a:endParaRPr sz="1500" b="1">
                <a:solidFill>
                  <a:srgbClr val="FF00FF"/>
                </a:solidFill>
                <a:latin typeface="Source Code Pro"/>
                <a:ea typeface="Source Code Pro"/>
                <a:cs typeface="Source Code Pro"/>
                <a:sym typeface="Source Code Pro"/>
              </a:endParaRPr>
            </a:p>
          </p:txBody>
        </p:sp>
        <p:sp>
          <p:nvSpPr>
            <p:cNvPr id="39" name="Google Shape;175;p29">
              <a:extLst>
                <a:ext uri="{FF2B5EF4-FFF2-40B4-BE49-F238E27FC236}">
                  <a16:creationId xmlns:a16="http://schemas.microsoft.com/office/drawing/2014/main" id="{0A226617-4A26-F74B-B087-75A69469E864}"/>
                </a:ext>
              </a:extLst>
            </p:cNvPr>
            <p:cNvSpPr/>
            <p:nvPr/>
          </p:nvSpPr>
          <p:spPr>
            <a:xfrm>
              <a:off x="5447113" y="3202450"/>
              <a:ext cx="723900" cy="147600"/>
            </a:xfrm>
            <a:prstGeom prst="leftRightArrow">
              <a:avLst>
                <a:gd name="adj1" fmla="val 50000"/>
                <a:gd name="adj2" fmla="val 50000"/>
              </a:avLst>
            </a:prstGeom>
            <a:solidFill>
              <a:srgbClr val="FFFFFF"/>
            </a:solid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40" name="Google Shape;176;p29">
              <a:extLst>
                <a:ext uri="{FF2B5EF4-FFF2-40B4-BE49-F238E27FC236}">
                  <a16:creationId xmlns:a16="http://schemas.microsoft.com/office/drawing/2014/main" id="{E1112150-EFE9-9C3A-F036-4979ACA6CDE5}"/>
                </a:ext>
              </a:extLst>
            </p:cNvPr>
            <p:cNvSpPr/>
            <p:nvPr/>
          </p:nvSpPr>
          <p:spPr>
            <a:xfrm rot="5400000">
              <a:off x="6141613" y="3649600"/>
              <a:ext cx="638700" cy="154800"/>
            </a:xfrm>
            <a:prstGeom prst="leftRightArrow">
              <a:avLst>
                <a:gd name="adj1" fmla="val 50000"/>
                <a:gd name="adj2" fmla="val 50000"/>
              </a:avLst>
            </a:prstGeom>
            <a:solidFill>
              <a:srgbClr val="FFFFFF"/>
            </a:solid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a:latin typeface="Source Code Pro"/>
                <a:ea typeface="Source Code Pro"/>
                <a:cs typeface="Source Code Pro"/>
                <a:sym typeface="Source Code Pro"/>
              </a:endParaRPr>
            </a:p>
          </p:txBody>
        </p:sp>
        <p:sp>
          <p:nvSpPr>
            <p:cNvPr id="41" name="Google Shape;177;p29">
              <a:extLst>
                <a:ext uri="{FF2B5EF4-FFF2-40B4-BE49-F238E27FC236}">
                  <a16:creationId xmlns:a16="http://schemas.microsoft.com/office/drawing/2014/main" id="{92AD452F-395A-2536-80BC-3B6581D620C3}"/>
                </a:ext>
              </a:extLst>
            </p:cNvPr>
            <p:cNvSpPr txBox="1"/>
            <p:nvPr/>
          </p:nvSpPr>
          <p:spPr>
            <a:xfrm>
              <a:off x="6472263" y="3617738"/>
              <a:ext cx="3000000" cy="461700"/>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a:solidFill>
                    <a:srgbClr val="FF00FF"/>
                  </a:solidFill>
                  <a:latin typeface="Source Code Pro"/>
                  <a:ea typeface="Source Code Pro"/>
                  <a:cs typeface="Source Code Pro"/>
                  <a:sym typeface="Source Code Pro"/>
                </a:rPr>
                <a:t>l</a:t>
              </a:r>
              <a:r>
                <a:rPr lang="en" sz="1500" b="1">
                  <a:solidFill>
                    <a:srgbClr val="FF00FF"/>
                  </a:solidFill>
                  <a:latin typeface="Source Code Pro"/>
                  <a:ea typeface="Source Code Pro"/>
                  <a:cs typeface="Source Code Pro"/>
                  <a:sym typeface="Source Code Pro"/>
                </a:rPr>
                <a:t>S</a:t>
              </a:r>
              <a:endParaRPr b="1"/>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egnaposto piè di pagina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18435" name="Rectangle 2"/>
          <p:cNvSpPr>
            <a:spLocks noGrp="1" noChangeArrowheads="1"/>
          </p:cNvSpPr>
          <p:nvPr>
            <p:ph type="title"/>
          </p:nvPr>
        </p:nvSpPr>
        <p:spPr/>
        <p:txBody>
          <a:bodyPr/>
          <a:lstStyle/>
          <a:p>
            <a:pPr eaLnBrk="1" hangingPunct="1"/>
            <a:r>
              <a:rPr lang="en-US" altLang="it-IT"/>
              <a:t>Isolamento sismico</a:t>
            </a:r>
          </a:p>
        </p:txBody>
      </p:sp>
      <p:pic>
        <p:nvPicPr>
          <p:cNvPr id="18436" name="Picture 5" descr="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6" y="1196978"/>
            <a:ext cx="2033587"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6"/>
          <p:cNvSpPr>
            <a:spLocks noChangeArrowheads="1"/>
          </p:cNvSpPr>
          <p:nvPr/>
        </p:nvSpPr>
        <p:spPr bwMode="auto">
          <a:xfrm>
            <a:off x="2711450" y="5516563"/>
            <a:ext cx="914400" cy="914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18438" name="Line 7"/>
          <p:cNvSpPr>
            <a:spLocks noChangeShapeType="1"/>
          </p:cNvSpPr>
          <p:nvPr/>
        </p:nvSpPr>
        <p:spPr bwMode="auto">
          <a:xfrm flipV="1">
            <a:off x="3648075" y="5876925"/>
            <a:ext cx="719138"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pic>
        <p:nvPicPr>
          <p:cNvPr id="18439" name="Picture 8" descr="Senza titolo-1 cop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216" y="3716341"/>
            <a:ext cx="1539875" cy="24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0" name="Group 9"/>
          <p:cNvGrpSpPr>
            <a:grpSpLocks/>
          </p:cNvGrpSpPr>
          <p:nvPr/>
        </p:nvGrpSpPr>
        <p:grpSpPr bwMode="auto">
          <a:xfrm>
            <a:off x="6240466" y="1025525"/>
            <a:ext cx="4333875" cy="5283200"/>
            <a:chOff x="638" y="672"/>
            <a:chExt cx="2866" cy="3482"/>
          </a:xfrm>
        </p:grpSpPr>
        <p:pic>
          <p:nvPicPr>
            <p:cNvPr id="18442" name="Picture 10" descr="SAperformanc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 y="672"/>
              <a:ext cx="2866" cy="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43" name="Group 11"/>
            <p:cNvGrpSpPr>
              <a:grpSpLocks/>
            </p:cNvGrpSpPr>
            <p:nvPr/>
          </p:nvGrpSpPr>
          <p:grpSpPr bwMode="auto">
            <a:xfrm>
              <a:off x="1479" y="1776"/>
              <a:ext cx="1449" cy="720"/>
              <a:chOff x="889" y="1776"/>
              <a:chExt cx="1449" cy="720"/>
            </a:xfrm>
          </p:grpSpPr>
          <p:sp>
            <p:nvSpPr>
              <p:cNvPr id="18444" name="Line 12"/>
              <p:cNvSpPr>
                <a:spLocks noChangeShapeType="1"/>
              </p:cNvSpPr>
              <p:nvPr/>
            </p:nvSpPr>
            <p:spPr bwMode="auto">
              <a:xfrm>
                <a:off x="1008" y="1824"/>
                <a:ext cx="1330" cy="672"/>
              </a:xfrm>
              <a:prstGeom prst="line">
                <a:avLst/>
              </a:prstGeom>
              <a:noFill/>
              <a:ln w="28575">
                <a:solidFill>
                  <a:srgbClr val="00CC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8445" name="Text Box 13"/>
              <p:cNvSpPr txBox="1">
                <a:spLocks noChangeArrowheads="1"/>
              </p:cNvSpPr>
              <p:nvPr/>
            </p:nvSpPr>
            <p:spPr bwMode="auto">
              <a:xfrm rot="1530792">
                <a:off x="889" y="1776"/>
                <a:ext cx="897"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600">
                    <a:solidFill>
                      <a:srgbClr val="00CC00"/>
                    </a:solidFill>
                  </a:rPr>
                  <a:t>Thermal noise</a:t>
                </a:r>
                <a:endParaRPr lang="en-GB" altLang="it-IT" sz="1600">
                  <a:solidFill>
                    <a:srgbClr val="00CC00"/>
                  </a:solidFill>
                </a:endParaRPr>
              </a:p>
            </p:txBody>
          </p:sp>
        </p:grpSp>
      </p:grpSp>
      <p:sp>
        <p:nvSpPr>
          <p:cNvPr id="18441" name="Text Box 14"/>
          <p:cNvSpPr txBox="1">
            <a:spLocks noChangeArrowheads="1"/>
          </p:cNvSpPr>
          <p:nvPr/>
        </p:nvSpPr>
        <p:spPr bwMode="auto">
          <a:xfrm>
            <a:off x="4267200" y="1905003"/>
            <a:ext cx="1981200" cy="835025"/>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it-IT" altLang="it-IT" sz="1600" b="1">
                <a:solidFill>
                  <a:schemeClr val="tx1"/>
                </a:solidFill>
                <a:latin typeface="Trebuchet MS" panose="020B0603020202020204" pitchFamily="34" charset="0"/>
              </a:rPr>
              <a:t>Superattenuator: </a:t>
            </a:r>
            <a:r>
              <a:rPr lang="it-IT" altLang="it-IT" sz="1600">
                <a:solidFill>
                  <a:schemeClr val="tx1"/>
                </a:solidFill>
                <a:latin typeface="Trebuchet MS" panose="020B0603020202020204" pitchFamily="34" charset="0"/>
              </a:rPr>
              <a:t>filters off the seismic vibrations.</a:t>
            </a:r>
            <a:endParaRPr lang="it-IT" altLang="it-IT" sz="1600" b="1">
              <a:solidFill>
                <a:schemeClr val="tx1"/>
              </a:solidFill>
              <a:latin typeface="Trebuchet MS" panose="020B0603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100" name="Segnaposto numero diapositiva 5"/>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7AEE5A6D-B4B9-43DC-B8A3-F7FCCB1AC7DA}" type="slidenum">
              <a:rPr lang="en-US" altLang="it-IT" sz="1400">
                <a:solidFill>
                  <a:schemeClr val="tx1"/>
                </a:solidFill>
              </a:rPr>
              <a:pPr algn="r" eaLnBrk="1" hangingPunct="1">
                <a:lnSpc>
                  <a:spcPct val="100000"/>
                </a:lnSpc>
                <a:buClrTx/>
                <a:buSzTx/>
                <a:buFontTx/>
                <a:buNone/>
              </a:pPr>
              <a:t>11</a:t>
            </a:fld>
            <a:endParaRPr lang="en-US" altLang="it-IT" sz="1400">
              <a:solidFill>
                <a:schemeClr val="tx1"/>
              </a:solidFill>
            </a:endParaRPr>
          </a:p>
        </p:txBody>
      </p:sp>
      <p:graphicFrame>
        <p:nvGraphicFramePr>
          <p:cNvPr id="4098" name="Object 1024"/>
          <p:cNvGraphicFramePr>
            <a:graphicFrameLocks noChangeAspect="1"/>
          </p:cNvGraphicFramePr>
          <p:nvPr/>
        </p:nvGraphicFramePr>
        <p:xfrm>
          <a:off x="9685338" y="1371600"/>
          <a:ext cx="830262" cy="4248150"/>
        </p:xfrm>
        <a:graphic>
          <a:graphicData uri="http://schemas.openxmlformats.org/presentationml/2006/ole">
            <mc:AlternateContent xmlns:mc="http://schemas.openxmlformats.org/markup-compatibility/2006">
              <mc:Choice xmlns:v="urn:schemas-microsoft-com:vml" Requires="v">
                <p:oleObj name="Image" r:id="rId3" imgW="1066291" imgH="5447619" progId="Photoshop.Image.6">
                  <p:embed/>
                </p:oleObj>
              </mc:Choice>
              <mc:Fallback>
                <p:oleObj name="Image" r:id="rId3" imgW="1066291" imgH="5447619" progId="Photoshop.Image.6">
                  <p:embed/>
                  <p:pic>
                    <p:nvPicPr>
                      <p:cNvPr id="0" name="Object 10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5338" y="1371600"/>
                        <a:ext cx="830262"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01" name="Line 15"/>
          <p:cNvSpPr>
            <a:spLocks noChangeShapeType="1"/>
          </p:cNvSpPr>
          <p:nvPr/>
        </p:nvSpPr>
        <p:spPr bwMode="auto">
          <a:xfrm>
            <a:off x="3886200" y="1828800"/>
            <a:ext cx="6096000" cy="3124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4102" name="Line 14"/>
          <p:cNvSpPr>
            <a:spLocks noChangeShapeType="1"/>
          </p:cNvSpPr>
          <p:nvPr/>
        </p:nvSpPr>
        <p:spPr bwMode="auto">
          <a:xfrm>
            <a:off x="4114800" y="1524000"/>
            <a:ext cx="5638800" cy="2743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4103" name="Line 13"/>
          <p:cNvSpPr>
            <a:spLocks noChangeShapeType="1"/>
          </p:cNvSpPr>
          <p:nvPr/>
        </p:nvSpPr>
        <p:spPr bwMode="auto">
          <a:xfrm>
            <a:off x="6019800" y="1600200"/>
            <a:ext cx="38862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nvGrpSpPr>
          <p:cNvPr id="2" name="Group 4"/>
          <p:cNvGrpSpPr>
            <a:grpSpLocks/>
          </p:cNvGrpSpPr>
          <p:nvPr/>
        </p:nvGrpSpPr>
        <p:grpSpPr bwMode="auto">
          <a:xfrm>
            <a:off x="5181600" y="1371600"/>
            <a:ext cx="5334000" cy="4191000"/>
            <a:chOff x="48" y="1008"/>
            <a:chExt cx="3360" cy="2640"/>
          </a:xfrm>
        </p:grpSpPr>
        <p:pic>
          <p:nvPicPr>
            <p:cNvPr id="4109" name="Picture 5" descr="Controllo gerarchic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1248"/>
              <a:ext cx="3360" cy="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Text Box 6"/>
            <p:cNvSpPr txBox="1">
              <a:spLocks noChangeArrowheads="1"/>
            </p:cNvSpPr>
            <p:nvPr/>
          </p:nvSpPr>
          <p:spPr bwMode="auto">
            <a:xfrm>
              <a:off x="1052" y="1008"/>
              <a:ext cx="8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800">
                  <a:solidFill>
                    <a:srgbClr val="CC0000"/>
                  </a:solidFill>
                </a:rPr>
                <a:t>DC-0.01 Hz</a:t>
              </a:r>
              <a:endParaRPr lang="en-GB" altLang="it-IT" sz="1800">
                <a:solidFill>
                  <a:srgbClr val="CC0000"/>
                </a:solidFill>
              </a:endParaRPr>
            </a:p>
          </p:txBody>
        </p:sp>
        <p:sp>
          <p:nvSpPr>
            <p:cNvPr id="4111" name="Text Box 7"/>
            <p:cNvSpPr txBox="1">
              <a:spLocks noChangeArrowheads="1"/>
            </p:cNvSpPr>
            <p:nvPr/>
          </p:nvSpPr>
          <p:spPr bwMode="auto">
            <a:xfrm>
              <a:off x="1228" y="2697"/>
              <a:ext cx="6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800">
                  <a:solidFill>
                    <a:srgbClr val="33CC33"/>
                  </a:solidFill>
                </a:rPr>
                <a:t>0.01-8 Hz</a:t>
              </a:r>
              <a:endParaRPr lang="en-GB" altLang="it-IT" sz="1800">
                <a:solidFill>
                  <a:srgbClr val="33CC33"/>
                </a:solidFill>
              </a:endParaRPr>
            </a:p>
          </p:txBody>
        </p:sp>
        <p:sp>
          <p:nvSpPr>
            <p:cNvPr id="4112" name="Text Box 8"/>
            <p:cNvSpPr txBox="1">
              <a:spLocks noChangeArrowheads="1"/>
            </p:cNvSpPr>
            <p:nvPr/>
          </p:nvSpPr>
          <p:spPr bwMode="auto">
            <a:xfrm>
              <a:off x="1336" y="3417"/>
              <a:ext cx="58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800">
                  <a:solidFill>
                    <a:srgbClr val="0033CC"/>
                  </a:solidFill>
                </a:rPr>
                <a:t>8-50 Hz</a:t>
              </a:r>
              <a:endParaRPr lang="en-GB" altLang="it-IT" sz="1800">
                <a:solidFill>
                  <a:srgbClr val="0033CC"/>
                </a:solidFill>
              </a:endParaRPr>
            </a:p>
          </p:txBody>
        </p:sp>
      </p:grpSp>
      <p:sp>
        <p:nvSpPr>
          <p:cNvPr id="4105" name="Rectangle 2"/>
          <p:cNvSpPr>
            <a:spLocks noGrp="1" noChangeArrowheads="1"/>
          </p:cNvSpPr>
          <p:nvPr>
            <p:ph type="title" idx="4294967295"/>
          </p:nvPr>
        </p:nvSpPr>
        <p:spPr>
          <a:xfrm>
            <a:off x="2209800" y="152400"/>
            <a:ext cx="7772400" cy="609600"/>
          </a:xfrm>
        </p:spPr>
        <p:txBody>
          <a:bodyPr vert="horz" wrap="square" lIns="91440" tIns="45720" rIns="91440" bIns="45720" numCol="1" anchor="ctr" anchorCtr="0" compatLnSpc="1">
            <a:prstTxWarp prst="textNoShape">
              <a:avLst/>
            </a:prstTxWarp>
          </a:bodyPr>
          <a:lstStyle/>
          <a:p>
            <a:pPr algn="ctr" eaLnBrk="1" hangingPunct="1"/>
            <a:r>
              <a:rPr lang="en-US" altLang="it-IT" sz="2400"/>
              <a:t>Come viene applicato il segnale di correzione?</a:t>
            </a:r>
          </a:p>
        </p:txBody>
      </p:sp>
      <p:sp>
        <p:nvSpPr>
          <p:cNvPr id="4106" name="Rectangle 3"/>
          <p:cNvSpPr>
            <a:spLocks noGrp="1" noChangeArrowheads="1"/>
          </p:cNvSpPr>
          <p:nvPr>
            <p:ph type="body" idx="4294967295"/>
          </p:nvPr>
        </p:nvSpPr>
        <p:spPr>
          <a:xfrm>
            <a:off x="1524000" y="838200"/>
            <a:ext cx="8382000" cy="1676400"/>
          </a:xfrm>
        </p:spPr>
        <p:txBody>
          <a:bodyPr vert="horz" wrap="square" lIns="91440" tIns="45720" rIns="91440" bIns="45720" numCol="1" anchor="t" anchorCtr="0" compatLnSpc="1">
            <a:prstTxWarp prst="textNoShape">
              <a:avLst/>
            </a:prstTxWarp>
          </a:bodyPr>
          <a:lstStyle/>
          <a:p>
            <a:pPr eaLnBrk="1" hangingPunct="1"/>
            <a:r>
              <a:rPr lang="en-US" altLang="it-IT" sz="1600"/>
              <a:t>Tre punti di applicazione:</a:t>
            </a:r>
          </a:p>
          <a:p>
            <a:pPr lvl="1" eaLnBrk="1" hangingPunct="1"/>
            <a:r>
              <a:rPr lang="en-US" altLang="it-IT" sz="1600"/>
              <a:t>Sul top del pendolo invertito (Filter 0)</a:t>
            </a:r>
          </a:p>
          <a:p>
            <a:pPr lvl="1" eaLnBrk="1" hangingPunct="1"/>
            <a:r>
              <a:rPr lang="en-US" altLang="it-IT" sz="1600"/>
              <a:t>Sulla “marionetta”</a:t>
            </a:r>
          </a:p>
          <a:p>
            <a:pPr lvl="1" eaLnBrk="1" hangingPunct="1"/>
            <a:r>
              <a:rPr lang="en-US" altLang="it-IT" sz="1600"/>
              <a:t>Sullo specchio</a:t>
            </a:r>
          </a:p>
        </p:txBody>
      </p:sp>
      <p:sp>
        <p:nvSpPr>
          <p:cNvPr id="4107" name="Rectangle 9"/>
          <p:cNvSpPr>
            <a:spLocks noChangeArrowheads="1"/>
          </p:cNvSpPr>
          <p:nvPr/>
        </p:nvSpPr>
        <p:spPr bwMode="auto">
          <a:xfrm>
            <a:off x="1524000" y="2514600"/>
            <a:ext cx="4495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spcBef>
                <a:spcPct val="20000"/>
              </a:spcBef>
              <a:buClrTx/>
              <a:buSzTx/>
              <a:buFontTx/>
              <a:buChar char="•"/>
            </a:pPr>
            <a:r>
              <a:rPr lang="it-IT" altLang="it-IT" sz="2000" dirty="0" err="1">
                <a:solidFill>
                  <a:schemeClr val="tx1"/>
                </a:solidFill>
              </a:rPr>
              <a:t>Locking</a:t>
            </a:r>
            <a:r>
              <a:rPr lang="it-IT" altLang="it-IT" sz="2000" dirty="0">
                <a:solidFill>
                  <a:schemeClr val="tx1"/>
                </a:solidFill>
              </a:rPr>
              <a:t> </a:t>
            </a:r>
            <a:r>
              <a:rPr lang="it-IT" altLang="it-IT" sz="2000" dirty="0" err="1">
                <a:solidFill>
                  <a:schemeClr val="tx1"/>
                </a:solidFill>
              </a:rPr>
              <a:t>requirement</a:t>
            </a:r>
            <a:r>
              <a:rPr lang="it-IT" altLang="it-IT" sz="2000" dirty="0">
                <a:solidFill>
                  <a:schemeClr val="tx1"/>
                </a:solidFill>
              </a:rPr>
              <a:t>:</a:t>
            </a:r>
          </a:p>
          <a:p>
            <a:pPr lvl="1" eaLnBrk="1" hangingPunct="1">
              <a:lnSpc>
                <a:spcPct val="100000"/>
              </a:lnSpc>
              <a:spcBef>
                <a:spcPct val="20000"/>
              </a:spcBef>
              <a:buClrTx/>
              <a:buSzTx/>
              <a:buFontTx/>
              <a:buNone/>
            </a:pPr>
            <a:r>
              <a:rPr lang="it-IT" altLang="it-IT" sz="1800" i="1" dirty="0" err="1">
                <a:solidFill>
                  <a:schemeClr val="tx1"/>
                </a:solidFill>
                <a:latin typeface="Symbol" panose="05050102010706020507" pitchFamily="18" charset="2"/>
              </a:rPr>
              <a:t>d</a:t>
            </a:r>
            <a:r>
              <a:rPr lang="it-IT" altLang="it-IT" sz="1800" i="1" dirty="0" err="1">
                <a:solidFill>
                  <a:schemeClr val="tx1"/>
                </a:solidFill>
              </a:rPr>
              <a:t>L</a:t>
            </a:r>
            <a:r>
              <a:rPr lang="it-IT" altLang="it-IT" sz="1800" i="1" dirty="0">
                <a:solidFill>
                  <a:schemeClr val="tx1"/>
                </a:solidFill>
              </a:rPr>
              <a:t> </a:t>
            </a:r>
            <a:r>
              <a:rPr lang="it-IT" altLang="it-IT" sz="1800" i="1" dirty="0">
                <a:solidFill>
                  <a:schemeClr val="tx1"/>
                </a:solidFill>
                <a:sym typeface="Euclid Symbol" pitchFamily="18" charset="2"/>
              </a:rPr>
              <a:t>&lt; 10</a:t>
            </a:r>
            <a:r>
              <a:rPr lang="it-IT" altLang="it-IT" sz="1800" i="1" baseline="30000" dirty="0">
                <a:solidFill>
                  <a:schemeClr val="tx1"/>
                </a:solidFill>
                <a:sym typeface="Euclid Symbol" pitchFamily="18" charset="2"/>
              </a:rPr>
              <a:t>-12</a:t>
            </a:r>
            <a:r>
              <a:rPr lang="it-IT" altLang="it-IT" sz="1800" i="1" dirty="0">
                <a:solidFill>
                  <a:schemeClr val="tx1"/>
                </a:solidFill>
                <a:sym typeface="Euclid Symbol" pitchFamily="18" charset="2"/>
              </a:rPr>
              <a:t> m</a:t>
            </a:r>
            <a:r>
              <a:rPr lang="it-IT" altLang="it-IT" sz="1800" dirty="0">
                <a:solidFill>
                  <a:schemeClr val="tx1"/>
                </a:solidFill>
              </a:rPr>
              <a:t> </a:t>
            </a:r>
          </a:p>
          <a:p>
            <a:pPr eaLnBrk="1" hangingPunct="1">
              <a:lnSpc>
                <a:spcPct val="120000"/>
              </a:lnSpc>
              <a:spcBef>
                <a:spcPct val="20000"/>
              </a:spcBef>
              <a:buClrTx/>
              <a:buSzTx/>
              <a:buFontTx/>
              <a:buChar char="•"/>
            </a:pPr>
            <a:r>
              <a:rPr lang="it-IT" altLang="it-IT" sz="2000" dirty="0">
                <a:solidFill>
                  <a:schemeClr val="tx1"/>
                </a:solidFill>
              </a:rPr>
              <a:t>Deformazione di marea su 3 km:</a:t>
            </a:r>
          </a:p>
          <a:p>
            <a:pPr lvl="1" eaLnBrk="1" hangingPunct="1">
              <a:lnSpc>
                <a:spcPct val="120000"/>
              </a:lnSpc>
              <a:spcBef>
                <a:spcPct val="20000"/>
              </a:spcBef>
              <a:buClrTx/>
              <a:buSzTx/>
              <a:buFontTx/>
              <a:buNone/>
            </a:pPr>
            <a:r>
              <a:rPr lang="it-IT" altLang="it-IT" sz="1800" i="1" dirty="0" err="1">
                <a:solidFill>
                  <a:schemeClr val="tx1"/>
                </a:solidFill>
                <a:latin typeface="Symbol" panose="05050102010706020507" pitchFamily="18" charset="2"/>
              </a:rPr>
              <a:t>d</a:t>
            </a:r>
            <a:r>
              <a:rPr lang="it-IT" altLang="it-IT" sz="1800" i="1" dirty="0" err="1">
                <a:solidFill>
                  <a:schemeClr val="tx1"/>
                </a:solidFill>
              </a:rPr>
              <a:t>L</a:t>
            </a:r>
            <a:r>
              <a:rPr lang="it-IT" altLang="it-IT" sz="1800" i="1" dirty="0">
                <a:solidFill>
                  <a:schemeClr val="tx1"/>
                </a:solidFill>
              </a:rPr>
              <a:t> </a:t>
            </a:r>
            <a:r>
              <a:rPr lang="it-IT" altLang="it-IT" sz="1800" i="1" dirty="0">
                <a:solidFill>
                  <a:schemeClr val="tx1"/>
                </a:solidFill>
                <a:sym typeface="Euclid Symbol" pitchFamily="18" charset="2"/>
              </a:rPr>
              <a:t>&lt;</a:t>
            </a:r>
            <a:r>
              <a:rPr lang="it-IT" altLang="it-IT" sz="1800" i="1" dirty="0">
                <a:solidFill>
                  <a:schemeClr val="tx1"/>
                </a:solidFill>
                <a:sym typeface="Euclid Math Two" pitchFamily="18" charset="2"/>
              </a:rPr>
              <a:t> </a:t>
            </a:r>
            <a:r>
              <a:rPr lang="it-IT" altLang="it-IT" sz="1800" i="1" dirty="0">
                <a:solidFill>
                  <a:schemeClr val="tx1"/>
                </a:solidFill>
                <a:sym typeface="Euclid Symbol" pitchFamily="18" charset="2"/>
              </a:rPr>
              <a:t>10</a:t>
            </a:r>
            <a:r>
              <a:rPr lang="it-IT" altLang="it-IT" sz="1800" i="1" baseline="30000" dirty="0">
                <a:solidFill>
                  <a:schemeClr val="tx1"/>
                </a:solidFill>
                <a:sym typeface="Euclid Symbol" pitchFamily="18" charset="2"/>
              </a:rPr>
              <a:t>-4</a:t>
            </a:r>
            <a:r>
              <a:rPr lang="it-IT" altLang="it-IT" sz="1800" i="1" dirty="0">
                <a:solidFill>
                  <a:schemeClr val="tx1"/>
                </a:solidFill>
                <a:sym typeface="Euclid Symbol" pitchFamily="18" charset="2"/>
              </a:rPr>
              <a:t> m</a:t>
            </a:r>
            <a:r>
              <a:rPr lang="it-IT" altLang="it-IT" sz="1800" dirty="0">
                <a:solidFill>
                  <a:schemeClr val="tx1"/>
                </a:solidFill>
              </a:rPr>
              <a:t> </a:t>
            </a:r>
          </a:p>
          <a:p>
            <a:pPr eaLnBrk="1" hangingPunct="1">
              <a:lnSpc>
                <a:spcPct val="100000"/>
              </a:lnSpc>
              <a:spcBef>
                <a:spcPct val="20000"/>
              </a:spcBef>
              <a:buClrTx/>
              <a:buSzTx/>
              <a:buFontTx/>
              <a:buChar char="•"/>
            </a:pPr>
            <a:r>
              <a:rPr lang="it-IT" altLang="it-IT" sz="2000" dirty="0">
                <a:solidFill>
                  <a:schemeClr val="tx1"/>
                </a:solidFill>
              </a:rPr>
              <a:t>Moti risonanti degli specchi</a:t>
            </a:r>
          </a:p>
          <a:p>
            <a:pPr lvl="1" eaLnBrk="1" hangingPunct="1">
              <a:lnSpc>
                <a:spcPct val="100000"/>
              </a:lnSpc>
              <a:spcBef>
                <a:spcPct val="20000"/>
              </a:spcBef>
              <a:buClrTx/>
              <a:buSzTx/>
              <a:buFontTx/>
              <a:buNone/>
            </a:pPr>
            <a:r>
              <a:rPr lang="it-IT" altLang="it-IT" sz="1800" i="1" dirty="0" err="1">
                <a:solidFill>
                  <a:schemeClr val="tx1"/>
                </a:solidFill>
                <a:latin typeface="Symbol" panose="05050102010706020507" pitchFamily="18" charset="2"/>
              </a:rPr>
              <a:t>d</a:t>
            </a:r>
            <a:r>
              <a:rPr lang="it-IT" altLang="it-IT" sz="1800" i="1" dirty="0" err="1">
                <a:solidFill>
                  <a:schemeClr val="tx1"/>
                </a:solidFill>
              </a:rPr>
              <a:t>L</a:t>
            </a:r>
            <a:r>
              <a:rPr lang="it-IT" altLang="it-IT" sz="1800" i="1" dirty="0">
                <a:solidFill>
                  <a:schemeClr val="tx1"/>
                </a:solidFill>
              </a:rPr>
              <a:t> </a:t>
            </a:r>
            <a:r>
              <a:rPr lang="it-IT" altLang="it-IT" sz="1800" i="1" dirty="0">
                <a:solidFill>
                  <a:schemeClr val="tx1"/>
                </a:solidFill>
                <a:sym typeface="Euclid Symbol" pitchFamily="18" charset="2"/>
              </a:rPr>
              <a:t>&lt; 10</a:t>
            </a:r>
            <a:r>
              <a:rPr lang="it-IT" altLang="it-IT" sz="1800" i="1" baseline="30000" dirty="0">
                <a:solidFill>
                  <a:schemeClr val="tx1"/>
                </a:solidFill>
                <a:sym typeface="Euclid Symbol" pitchFamily="18" charset="2"/>
              </a:rPr>
              <a:t>-4</a:t>
            </a:r>
            <a:r>
              <a:rPr lang="it-IT" altLang="it-IT" sz="1800" i="1" dirty="0">
                <a:solidFill>
                  <a:schemeClr val="tx1"/>
                </a:solidFill>
                <a:sym typeface="Euclid Symbol" pitchFamily="18" charset="2"/>
              </a:rPr>
              <a:t> m</a:t>
            </a:r>
            <a:r>
              <a:rPr lang="it-IT" altLang="it-IT" sz="1800" dirty="0">
                <a:solidFill>
                  <a:schemeClr val="tx1"/>
                </a:solidFill>
              </a:rPr>
              <a:t> </a:t>
            </a:r>
          </a:p>
          <a:p>
            <a:pPr eaLnBrk="1" hangingPunct="1">
              <a:lnSpc>
                <a:spcPct val="100000"/>
              </a:lnSpc>
              <a:spcBef>
                <a:spcPct val="20000"/>
              </a:spcBef>
              <a:buClrTx/>
              <a:buSzTx/>
              <a:buFontTx/>
              <a:buChar char="•"/>
            </a:pPr>
            <a:endParaRPr lang="en-US" altLang="it-IT" sz="2000" i="1" dirty="0">
              <a:solidFill>
                <a:schemeClr val="tx1"/>
              </a:solidFill>
            </a:endParaRPr>
          </a:p>
        </p:txBody>
      </p:sp>
      <p:sp>
        <p:nvSpPr>
          <p:cNvPr id="28683" name="Text Box 11"/>
          <p:cNvSpPr txBox="1">
            <a:spLocks noChangeArrowheads="1"/>
          </p:cNvSpPr>
          <p:nvPr/>
        </p:nvSpPr>
        <p:spPr bwMode="auto">
          <a:xfrm>
            <a:off x="1600200" y="5622928"/>
            <a:ext cx="899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defRPr>
            </a:lvl1pPr>
            <a:lvl2pPr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en-US" altLang="it-IT" sz="2000">
                <a:solidFill>
                  <a:schemeClr val="tx1"/>
                </a:solidFill>
              </a:rPr>
              <a:t>È necessario controllare gli specchi in un ampio range di frequenze e di spostamenti:</a:t>
            </a:r>
          </a:p>
          <a:p>
            <a:pPr lvl="1" eaLnBrk="1" hangingPunct="1">
              <a:lnSpc>
                <a:spcPct val="100000"/>
              </a:lnSpc>
              <a:buClrTx/>
              <a:buSzTx/>
              <a:buFontTx/>
              <a:buChar char="•"/>
            </a:pPr>
            <a:r>
              <a:rPr lang="en-US" altLang="it-IT" sz="2000">
                <a:solidFill>
                  <a:schemeClr val="tx1"/>
                </a:solidFill>
              </a:rPr>
              <a:t>Serve un controllo gerarchico.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86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idx="10"/>
          </p:nvPr>
        </p:nvSpPr>
        <p:spPr/>
        <p:txBody>
          <a:bodyPr/>
          <a:lstStyle/>
          <a:p>
            <a:r>
              <a:rPr lang="it-IT" altLang="it-IT"/>
              <a:t>Fabio Garufi – Università di Napoli &amp; INFN </a:t>
            </a:r>
            <a:endParaRPr lang="en-GB" altLang="it-IT"/>
          </a:p>
        </p:txBody>
      </p:sp>
      <p:sp>
        <p:nvSpPr>
          <p:cNvPr id="3" name="Titolo 2">
            <a:extLst>
              <a:ext uri="{FF2B5EF4-FFF2-40B4-BE49-F238E27FC236}">
                <a16:creationId xmlns:a16="http://schemas.microsoft.com/office/drawing/2014/main" id="{0F023631-303E-A48E-941E-F2A3BB3EB63A}"/>
              </a:ext>
            </a:extLst>
          </p:cNvPr>
          <p:cNvSpPr>
            <a:spLocks noGrp="1"/>
          </p:cNvSpPr>
          <p:nvPr>
            <p:ph type="title"/>
          </p:nvPr>
        </p:nvSpPr>
        <p:spPr/>
        <p:txBody>
          <a:bodyPr/>
          <a:lstStyle/>
          <a:p>
            <a:r>
              <a:rPr lang="it-IT" dirty="0"/>
              <a:t>Telesisma visto dal «Filtro 0»</a:t>
            </a:r>
          </a:p>
        </p:txBody>
      </p:sp>
      <p:pic>
        <p:nvPicPr>
          <p:cNvPr id="5" name="Immagine 4">
            <a:extLst>
              <a:ext uri="{FF2B5EF4-FFF2-40B4-BE49-F238E27FC236}">
                <a16:creationId xmlns:a16="http://schemas.microsoft.com/office/drawing/2014/main" id="{C57C0A64-FE1A-F61C-98E2-DF469A902BAB}"/>
              </a:ext>
            </a:extLst>
          </p:cNvPr>
          <p:cNvPicPr>
            <a:picLocks noChangeAspect="1"/>
          </p:cNvPicPr>
          <p:nvPr/>
        </p:nvPicPr>
        <p:blipFill>
          <a:blip r:embed="rId3"/>
          <a:stretch>
            <a:fillRect/>
          </a:stretch>
        </p:blipFill>
        <p:spPr>
          <a:xfrm>
            <a:off x="4160150" y="1191260"/>
            <a:ext cx="8031849" cy="4980940"/>
          </a:xfrm>
          <a:prstGeom prst="rect">
            <a:avLst/>
          </a:prstGeom>
        </p:spPr>
      </p:pic>
      <p:pic>
        <p:nvPicPr>
          <p:cNvPr id="7" name="Immagine 6" descr="Immagine che contiene testo, diagramma, schermata, mappa&#10;&#10;Descrizione generata automaticamente">
            <a:extLst>
              <a:ext uri="{FF2B5EF4-FFF2-40B4-BE49-F238E27FC236}">
                <a16:creationId xmlns:a16="http://schemas.microsoft.com/office/drawing/2014/main" id="{41E5DDDF-53A6-B132-7D47-27C6DD0EA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90600"/>
            <a:ext cx="4259298" cy="54762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19459" name="Segnaposto piè di pagina 3"/>
          <p:cNvSpPr txBox="1">
            <a:spLocks noGrp="1"/>
          </p:cNvSpPr>
          <p:nvPr/>
        </p:nvSpPr>
        <p:spPr bwMode="auto">
          <a:xfrm>
            <a:off x="4648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400">
                <a:solidFill>
                  <a:schemeClr val="tx1"/>
                </a:solidFill>
              </a:rPr>
              <a:t>3rd VESF school - Michele Punturo - Virgo</a:t>
            </a:r>
            <a:endParaRPr lang="en-US" altLang="it-IT" sz="1400">
              <a:solidFill>
                <a:schemeClr val="tx1"/>
              </a:solidFill>
            </a:endParaRPr>
          </a:p>
        </p:txBody>
      </p:sp>
      <p:sp>
        <p:nvSpPr>
          <p:cNvPr id="19460" name="Segnaposto numero diapositiva 4"/>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r" eaLnBrk="1" hangingPunct="1">
              <a:lnSpc>
                <a:spcPct val="100000"/>
              </a:lnSpc>
              <a:buClrTx/>
              <a:buSzTx/>
              <a:buFontTx/>
              <a:buNone/>
            </a:pPr>
            <a:fld id="{C11A4BC8-CD77-4523-9B4C-653434453865}" type="slidenum">
              <a:rPr lang="en-US" altLang="it-IT" sz="1400">
                <a:solidFill>
                  <a:schemeClr val="tx1"/>
                </a:solidFill>
              </a:rPr>
              <a:pPr algn="r" eaLnBrk="1" hangingPunct="1">
                <a:lnSpc>
                  <a:spcPct val="100000"/>
                </a:lnSpc>
                <a:buClrTx/>
                <a:buSzTx/>
                <a:buFontTx/>
                <a:buNone/>
              </a:pPr>
              <a:t>13</a:t>
            </a:fld>
            <a:endParaRPr lang="en-US" altLang="it-IT" sz="1400">
              <a:solidFill>
                <a:schemeClr val="tx1"/>
              </a:solidFill>
            </a:endParaRPr>
          </a:p>
        </p:txBody>
      </p:sp>
      <p:sp>
        <p:nvSpPr>
          <p:cNvPr id="19461" name="Rectangle 2"/>
          <p:cNvSpPr>
            <a:spLocks noGrp="1" noChangeArrowheads="1"/>
          </p:cNvSpPr>
          <p:nvPr>
            <p:ph type="title" idx="4294967295"/>
          </p:nvPr>
        </p:nvSpPr>
        <p:spPr>
          <a:xfrm>
            <a:off x="2209800" y="76200"/>
            <a:ext cx="7772400" cy="685800"/>
          </a:xfrm>
        </p:spPr>
        <p:txBody>
          <a:bodyPr vert="horz" wrap="square" lIns="91440" tIns="45720" rIns="91440" bIns="45720" numCol="1" anchor="ctr" anchorCtr="0" compatLnSpc="1">
            <a:prstTxWarp prst="textNoShape">
              <a:avLst/>
            </a:prstTxWarp>
          </a:bodyPr>
          <a:lstStyle/>
          <a:p>
            <a:pPr algn="ctr" eaLnBrk="1" hangingPunct="1"/>
            <a:r>
              <a:rPr lang="en-US" altLang="it-IT"/>
              <a:t>Attuatori sugli (dietro) gli specchi</a:t>
            </a:r>
          </a:p>
        </p:txBody>
      </p:sp>
      <p:pic>
        <p:nvPicPr>
          <p:cNvPr id="19462" name="Picture 3" descr="miror-marionnette-bech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685800"/>
            <a:ext cx="8229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egnaposto piè di pagina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21507" name="Rectangle 7"/>
          <p:cNvSpPr>
            <a:spLocks noGrp="1" noChangeArrowheads="1"/>
          </p:cNvSpPr>
          <p:nvPr>
            <p:ph type="title"/>
          </p:nvPr>
        </p:nvSpPr>
        <p:spPr>
          <a:xfrm>
            <a:off x="1981200" y="76200"/>
            <a:ext cx="8229600" cy="1143000"/>
          </a:xfrm>
        </p:spPr>
        <p:txBody>
          <a:bodyPr/>
          <a:lstStyle/>
          <a:p>
            <a:pPr algn="ctr" eaLnBrk="1" hangingPunct="1"/>
            <a:r>
              <a:rPr lang="it-IT" altLang="it-IT"/>
              <a:t>Virgo: il cammino verso l’obbiettivo</a:t>
            </a:r>
          </a:p>
        </p:txBody>
      </p:sp>
      <p:pic>
        <p:nvPicPr>
          <p:cNvPr id="21508" name="Picture 14" descr="sensVirgoHistory_AdV"/>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6401" y="1066800"/>
            <a:ext cx="7526338" cy="5268913"/>
          </a:xfrm>
          <a:solidFill>
            <a:schemeClr val="bg1"/>
          </a:solidFill>
        </p:spPr>
      </p:pic>
      <p:pic>
        <p:nvPicPr>
          <p:cNvPr id="2" name="Immagine 1">
            <a:extLst>
              <a:ext uri="{FF2B5EF4-FFF2-40B4-BE49-F238E27FC236}">
                <a16:creationId xmlns:a16="http://schemas.microsoft.com/office/drawing/2014/main" id="{074A665B-510A-C5DA-F2B5-97483BC315FA}"/>
              </a:ext>
            </a:extLst>
          </p:cNvPr>
          <p:cNvPicPr>
            <a:picLocks noChangeAspect="1"/>
          </p:cNvPicPr>
          <p:nvPr/>
        </p:nvPicPr>
        <p:blipFill>
          <a:blip r:embed="rId3"/>
          <a:stretch>
            <a:fillRect/>
          </a:stretch>
        </p:blipFill>
        <p:spPr>
          <a:xfrm>
            <a:off x="381000" y="1141947"/>
            <a:ext cx="10203069" cy="53350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egnaposto piè di pagina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27651" name="Rectangle 2"/>
          <p:cNvSpPr>
            <a:spLocks noGrp="1" noChangeArrowheads="1"/>
          </p:cNvSpPr>
          <p:nvPr>
            <p:ph type="title"/>
          </p:nvPr>
        </p:nvSpPr>
        <p:spPr/>
        <p:txBody>
          <a:bodyPr/>
          <a:lstStyle/>
          <a:p>
            <a:pPr eaLnBrk="1" hangingPunct="1"/>
            <a:r>
              <a:rPr lang="en-US" altLang="it-IT"/>
              <a:t>VIRGO Evolution:VIRGO+</a:t>
            </a:r>
          </a:p>
        </p:txBody>
      </p:sp>
      <p:sp>
        <p:nvSpPr>
          <p:cNvPr id="27652" name="Rectangle 5"/>
          <p:cNvSpPr>
            <a:spLocks noChangeArrowheads="1"/>
          </p:cNvSpPr>
          <p:nvPr/>
        </p:nvSpPr>
        <p:spPr bwMode="auto">
          <a:xfrm>
            <a:off x="1981200" y="838200"/>
            <a:ext cx="4241800"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38138" indent="-338138" defTabSz="449263" eaLnBrk="0" hangingPunct="0">
              <a:defRPr sz="2400">
                <a:solidFill>
                  <a:schemeClr val="bg1"/>
                </a:solidFill>
                <a:latin typeface="Times New Roman" panose="02020603050405020304" pitchFamily="18" charset="0"/>
              </a:defRPr>
            </a:lvl1pPr>
            <a:lvl2pPr marL="738188" indent="-280988" defTabSz="449263" eaLnBrk="0" hangingPunct="0">
              <a:defRPr sz="2400">
                <a:solidFill>
                  <a:schemeClr val="bg1"/>
                </a:solidFill>
                <a:latin typeface="Times New Roman" panose="02020603050405020304" pitchFamily="18" charset="0"/>
              </a:defRPr>
            </a:lvl2pPr>
            <a:lvl3pPr marL="1143000" indent="-228600" defTabSz="449263" eaLnBrk="0" hangingPunct="0">
              <a:defRPr sz="2400">
                <a:solidFill>
                  <a:schemeClr val="bg1"/>
                </a:solidFill>
                <a:latin typeface="Times New Roman" panose="02020603050405020304" pitchFamily="18" charset="0"/>
              </a:defRPr>
            </a:lvl3pPr>
            <a:lvl4pPr marL="1600200" indent="-228600" defTabSz="449263" eaLnBrk="0" hangingPunct="0">
              <a:defRPr sz="2400">
                <a:solidFill>
                  <a:schemeClr val="bg1"/>
                </a:solidFill>
                <a:latin typeface="Times New Roman" panose="02020603050405020304" pitchFamily="18" charset="0"/>
              </a:defRPr>
            </a:lvl4pPr>
            <a:lvl5pPr marL="2057400" indent="-228600" defTabSz="449263" eaLnBrk="0" hangingPunct="0">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26000"/>
              </a:lnSpc>
              <a:spcBef>
                <a:spcPts val="450"/>
              </a:spcBef>
              <a:buClr>
                <a:srgbClr val="0033CC"/>
              </a:buClr>
              <a:buSzPct val="70000"/>
              <a:buFont typeface="Wingdings" panose="05000000000000000000" pitchFamily="2" charset="2"/>
              <a:buChar char=""/>
            </a:pPr>
            <a:r>
              <a:rPr lang="it-IT" altLang="it-IT" sz="1600">
                <a:solidFill>
                  <a:srgbClr val="000000"/>
                </a:solidFill>
                <a:latin typeface="Trebuchet MS" panose="020B0603020202020204" pitchFamily="34" charset="0"/>
              </a:rPr>
              <a:t>Importanti progressi tecnologici negli scorsi anni.E’ possibile un upgrade di Virgo oggi, aumentando la sensibilità di 2-3 (e la rate di un ordine di grandezza)</a:t>
            </a:r>
          </a:p>
          <a:p>
            <a:pPr eaLnBrk="1" hangingPunct="1">
              <a:lnSpc>
                <a:spcPct val="126000"/>
              </a:lnSpc>
              <a:spcBef>
                <a:spcPts val="450"/>
              </a:spcBef>
              <a:buClr>
                <a:srgbClr val="0033CC"/>
              </a:buClr>
              <a:buSzPct val="70000"/>
              <a:buFont typeface="Wingdings" panose="05000000000000000000" pitchFamily="2" charset="2"/>
              <a:buChar char=""/>
            </a:pPr>
            <a:r>
              <a:rPr lang="it-IT" altLang="it-IT" sz="1600">
                <a:solidFill>
                  <a:srgbClr val="000000"/>
                </a:solidFill>
                <a:latin typeface="Trebuchet MS" panose="020B0603020202020204" pitchFamily="34" charset="0"/>
              </a:rPr>
              <a:t>Il package Virgo+:</a:t>
            </a:r>
          </a:p>
          <a:p>
            <a:pPr lvl="1" eaLnBrk="1" hangingPunct="1">
              <a:lnSpc>
                <a:spcPct val="86000"/>
              </a:lnSpc>
              <a:spcBef>
                <a:spcPts val="450"/>
              </a:spcBef>
              <a:buClr>
                <a:srgbClr val="0033CC"/>
              </a:buClr>
              <a:buFont typeface="Georgia" panose="02040502050405020303" pitchFamily="18" charset="0"/>
              <a:buChar char="–"/>
            </a:pPr>
            <a:r>
              <a:rPr lang="it-IT" altLang="it-IT" sz="1600">
                <a:solidFill>
                  <a:srgbClr val="000000"/>
                </a:solidFill>
                <a:latin typeface="Georgia" panose="02040502050405020303" pitchFamily="18" charset="0"/>
              </a:rPr>
              <a:t>Maggiore potenza del laser (50 W invece di 20)</a:t>
            </a:r>
          </a:p>
          <a:p>
            <a:pPr lvl="1" eaLnBrk="1" hangingPunct="1">
              <a:lnSpc>
                <a:spcPct val="86000"/>
              </a:lnSpc>
              <a:spcBef>
                <a:spcPts val="450"/>
              </a:spcBef>
              <a:buClr>
                <a:srgbClr val="0033CC"/>
              </a:buClr>
              <a:buFont typeface="Georgia" panose="02040502050405020303" pitchFamily="18" charset="0"/>
              <a:buChar char="–"/>
            </a:pPr>
            <a:r>
              <a:rPr lang="it-IT" altLang="it-IT" sz="1600">
                <a:solidFill>
                  <a:srgbClr val="000000"/>
                </a:solidFill>
                <a:latin typeface="Georgia" panose="02040502050405020303" pitchFamily="18" charset="0"/>
              </a:rPr>
              <a:t>Compensazione del lensing termico degli specchi</a:t>
            </a:r>
          </a:p>
          <a:p>
            <a:pPr lvl="1" eaLnBrk="1" hangingPunct="1">
              <a:lnSpc>
                <a:spcPct val="86000"/>
              </a:lnSpc>
              <a:spcBef>
                <a:spcPts val="450"/>
              </a:spcBef>
              <a:buClr>
                <a:srgbClr val="0033CC"/>
              </a:buClr>
              <a:buFont typeface="Georgia" panose="02040502050405020303" pitchFamily="18" charset="0"/>
              <a:buChar char="–"/>
            </a:pPr>
            <a:r>
              <a:rPr lang="it-IT" altLang="it-IT" sz="1600">
                <a:solidFill>
                  <a:srgbClr val="000000"/>
                </a:solidFill>
                <a:latin typeface="Georgia" panose="02040502050405020303" pitchFamily="18" charset="0"/>
              </a:rPr>
              <a:t>Upgrade dell’elettronica</a:t>
            </a:r>
          </a:p>
          <a:p>
            <a:pPr lvl="1" eaLnBrk="1" hangingPunct="1">
              <a:lnSpc>
                <a:spcPct val="86000"/>
              </a:lnSpc>
              <a:spcBef>
                <a:spcPts val="450"/>
              </a:spcBef>
              <a:buClr>
                <a:srgbClr val="0033CC"/>
              </a:buClr>
              <a:buFont typeface="Georgia" panose="02040502050405020303" pitchFamily="18" charset="0"/>
              <a:buChar char="–"/>
            </a:pPr>
            <a:r>
              <a:rPr lang="it-IT" altLang="it-IT" sz="1600">
                <a:solidFill>
                  <a:srgbClr val="000000"/>
                </a:solidFill>
                <a:latin typeface="Georgia" panose="02040502050405020303" pitchFamily="18" charset="0"/>
              </a:rPr>
              <a:t>Cambio dello specchio dell’input mode cleaner</a:t>
            </a:r>
          </a:p>
          <a:p>
            <a:pPr lvl="1" eaLnBrk="1" hangingPunct="1">
              <a:lnSpc>
                <a:spcPct val="86000"/>
              </a:lnSpc>
              <a:spcBef>
                <a:spcPts val="450"/>
              </a:spcBef>
              <a:buClr>
                <a:srgbClr val="0033CC"/>
              </a:buClr>
              <a:buFont typeface="Georgia" panose="02040502050405020303" pitchFamily="18" charset="0"/>
              <a:buChar char="–"/>
            </a:pPr>
            <a:r>
              <a:rPr lang="it-IT" altLang="it-IT" sz="1600" b="1" i="1">
                <a:solidFill>
                  <a:srgbClr val="000000"/>
                </a:solidFill>
                <a:latin typeface="Georgia" panose="02040502050405020303" pitchFamily="18" charset="0"/>
              </a:rPr>
              <a:t>monolithic suspensions</a:t>
            </a:r>
          </a:p>
        </p:txBody>
      </p:sp>
      <p:pic>
        <p:nvPicPr>
          <p:cNvPr id="27653" name="Content Placeholder 5" descr="DSC_435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91403" y="1125541"/>
            <a:ext cx="2563813"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7" descr="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3429003"/>
            <a:ext cx="4279900"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8" descr="General_Sensitivity-923217720-08-Apr-2009-11h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429000"/>
            <a:ext cx="42672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6" name="Rectangle 4"/>
          <p:cNvSpPr>
            <a:spLocks noChangeArrowheads="1"/>
          </p:cNvSpPr>
          <p:nvPr/>
        </p:nvSpPr>
        <p:spPr bwMode="auto">
          <a:xfrm>
            <a:off x="1905000" y="4191000"/>
            <a:ext cx="32766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lvl="1" eaLnBrk="1" hangingPunct="1">
              <a:lnSpc>
                <a:spcPct val="90000"/>
              </a:lnSpc>
              <a:spcBef>
                <a:spcPct val="20000"/>
              </a:spcBef>
            </a:pPr>
            <a:endParaRPr lang="it-IT" altLang="it-IT" sz="1600">
              <a:solidFill>
                <a:srgbClr val="CC0000"/>
              </a:solidFill>
            </a:endParaRPr>
          </a:p>
          <a:p>
            <a:pPr eaLnBrk="1" hangingPunct="1">
              <a:lnSpc>
                <a:spcPct val="90000"/>
              </a:lnSpc>
              <a:spcBef>
                <a:spcPct val="20000"/>
              </a:spcBef>
              <a:buFont typeface="Times New Roman" panose="02020603050405020304" pitchFamily="18" charset="0"/>
              <a:buChar char="•"/>
            </a:pPr>
            <a:r>
              <a:rPr lang="it-IT" altLang="it-IT" sz="1600">
                <a:solidFill>
                  <a:srgbClr val="000000"/>
                </a:solidFill>
              </a:rPr>
              <a:t>Azioni già effettuate:</a:t>
            </a:r>
          </a:p>
          <a:p>
            <a:pPr lvl="1" eaLnBrk="1" hangingPunct="1">
              <a:lnSpc>
                <a:spcPct val="90000"/>
              </a:lnSpc>
              <a:spcBef>
                <a:spcPct val="20000"/>
              </a:spcBef>
              <a:buFont typeface="Times New Roman" panose="02020603050405020304" pitchFamily="18" charset="0"/>
              <a:buChar char="–"/>
            </a:pPr>
            <a:r>
              <a:rPr lang="it-IT" altLang="it-IT" sz="1600">
                <a:solidFill>
                  <a:srgbClr val="000000"/>
                </a:solidFill>
              </a:rPr>
              <a:t>Accensione della TCS</a:t>
            </a:r>
          </a:p>
          <a:p>
            <a:pPr lvl="1" eaLnBrk="1" hangingPunct="1">
              <a:lnSpc>
                <a:spcPct val="90000"/>
              </a:lnSpc>
              <a:spcBef>
                <a:spcPct val="20000"/>
              </a:spcBef>
              <a:buFont typeface="Times New Roman" panose="02020603050405020304" pitchFamily="18" charset="0"/>
              <a:buChar char="–"/>
            </a:pPr>
            <a:r>
              <a:rPr lang="it-IT" altLang="it-IT" sz="1600">
                <a:solidFill>
                  <a:srgbClr val="000000"/>
                </a:solidFill>
              </a:rPr>
              <a:t>Compensazione delle aberrazioni a 8 W (in fase di test)</a:t>
            </a:r>
          </a:p>
          <a:p>
            <a:pPr eaLnBrk="1" hangingPunct="1">
              <a:lnSpc>
                <a:spcPct val="90000"/>
              </a:lnSpc>
              <a:spcBef>
                <a:spcPct val="20000"/>
              </a:spcBef>
              <a:buFont typeface="Times New Roman" panose="02020603050405020304" pitchFamily="18" charset="0"/>
              <a:buChar char="•"/>
            </a:pPr>
            <a:r>
              <a:rPr lang="it-IT" altLang="it-IT" sz="1600">
                <a:solidFill>
                  <a:srgbClr val="000000"/>
                </a:solidFill>
              </a:rPr>
              <a:t>Azioni previste</a:t>
            </a:r>
          </a:p>
          <a:p>
            <a:pPr lvl="1" eaLnBrk="1" hangingPunct="1">
              <a:lnSpc>
                <a:spcPct val="90000"/>
              </a:lnSpc>
              <a:spcBef>
                <a:spcPct val="20000"/>
              </a:spcBef>
              <a:buFont typeface="Times New Roman" panose="02020603050405020304" pitchFamily="18" charset="0"/>
              <a:buChar char="–"/>
            </a:pPr>
            <a:r>
              <a:rPr lang="it-IT" altLang="it-IT" sz="1600">
                <a:solidFill>
                  <a:srgbClr val="000000"/>
                </a:solidFill>
              </a:rPr>
              <a:t>Alta potenza  ~20 W</a:t>
            </a:r>
          </a:p>
          <a:p>
            <a:pPr lvl="1" eaLnBrk="1" hangingPunct="1">
              <a:lnSpc>
                <a:spcPct val="90000"/>
              </a:lnSpc>
              <a:spcBef>
                <a:spcPct val="20000"/>
              </a:spcBef>
              <a:buFont typeface="Times New Roman" panose="02020603050405020304" pitchFamily="18" charset="0"/>
              <a:buChar char="–"/>
            </a:pPr>
            <a:r>
              <a:rPr lang="it-IT" altLang="it-IT" sz="1600">
                <a:solidFill>
                  <a:srgbClr val="000000"/>
                </a:solidFill>
              </a:rPr>
              <a:t>Noise hunting </a:t>
            </a:r>
          </a:p>
          <a:p>
            <a:pPr eaLnBrk="1" hangingPunct="1">
              <a:lnSpc>
                <a:spcPct val="90000"/>
              </a:lnSpc>
              <a:spcBef>
                <a:spcPct val="20000"/>
              </a:spcBef>
              <a:buFontTx/>
              <a:buNone/>
            </a:pPr>
            <a:endParaRPr lang="en-US" altLang="it-IT" sz="1600">
              <a:solidFill>
                <a:srgbClr val="000000"/>
              </a:solidFill>
            </a:endParaRPr>
          </a:p>
        </p:txBody>
      </p:sp>
      <p:sp>
        <p:nvSpPr>
          <p:cNvPr id="34827" name="Line 11"/>
          <p:cNvSpPr>
            <a:spLocks noChangeShapeType="1"/>
          </p:cNvSpPr>
          <p:nvPr/>
        </p:nvSpPr>
        <p:spPr bwMode="auto">
          <a:xfrm flipV="1">
            <a:off x="3962400" y="5943600"/>
            <a:ext cx="38862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4828" name="Line 12"/>
          <p:cNvSpPr>
            <a:spLocks noChangeShapeType="1"/>
          </p:cNvSpPr>
          <p:nvPr/>
        </p:nvSpPr>
        <p:spPr bwMode="auto">
          <a:xfrm flipV="1">
            <a:off x="4648200" y="5715000"/>
            <a:ext cx="44958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4829" name="Line 13"/>
          <p:cNvSpPr>
            <a:spLocks noChangeShapeType="1"/>
          </p:cNvSpPr>
          <p:nvPr/>
        </p:nvSpPr>
        <p:spPr bwMode="auto">
          <a:xfrm flipV="1">
            <a:off x="3962400" y="5486400"/>
            <a:ext cx="3048000" cy="990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Tree>
    <p:extLst>
      <p:ext uri="{BB962C8B-B14F-4D97-AF65-F5344CB8AC3E}">
        <p14:creationId xmlns:p14="http://schemas.microsoft.com/office/powerpoint/2010/main" val="2313255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48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82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482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36867" name="Rectangle 2"/>
          <p:cNvSpPr>
            <a:spLocks noGrp="1" noChangeArrowheads="1"/>
          </p:cNvSpPr>
          <p:nvPr>
            <p:ph type="title" idx="4294967295"/>
          </p:nvPr>
        </p:nvSpPr>
        <p:spPr/>
        <p:txBody>
          <a:bodyPr vert="horz" wrap="square" lIns="91440" tIns="45720" rIns="91440" bIns="45720" numCol="1" anchor="ctr" anchorCtr="0" compatLnSpc="1">
            <a:prstTxWarp prst="textNoShape">
              <a:avLst/>
            </a:prstTxWarp>
          </a:bodyPr>
          <a:lstStyle/>
          <a:p>
            <a:pPr eaLnBrk="1" hangingPunct="1"/>
            <a:r>
              <a:rPr lang="it-IT" altLang="it-IT" sz="2800"/>
              <a:t>Cavità ottiche di recycling di potenza non degeneri </a:t>
            </a:r>
          </a:p>
        </p:txBody>
      </p:sp>
      <p:sp>
        <p:nvSpPr>
          <p:cNvPr id="36868" name="Rectangle 4"/>
          <p:cNvSpPr>
            <a:spLocks noChangeArrowheads="1"/>
          </p:cNvSpPr>
          <p:nvPr/>
        </p:nvSpPr>
        <p:spPr bwMode="auto">
          <a:xfrm>
            <a:off x="1739900" y="3505200"/>
            <a:ext cx="86995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55600" indent="-355600" defTabSz="457200" eaLnBrk="0" hangingPunct="0">
              <a:defRPr sz="2400">
                <a:solidFill>
                  <a:schemeClr val="bg1"/>
                </a:solidFill>
                <a:latin typeface="Times New Roman" panose="02020603050405020304" pitchFamily="18" charset="0"/>
              </a:defRPr>
            </a:lvl1pPr>
            <a:lvl2pPr marL="812800" indent="-277813"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20000"/>
              </a:lnSpc>
              <a:spcBef>
                <a:spcPct val="20000"/>
              </a:spcBef>
              <a:buClr>
                <a:srgbClr val="336699"/>
              </a:buClr>
              <a:buSzPct val="70000"/>
              <a:buFont typeface="Courier New" panose="02070309020205020404" pitchFamily="49" charset="0"/>
              <a:buChar char="o"/>
            </a:pPr>
            <a:r>
              <a:rPr lang="it-IT" altLang="it-IT" sz="1800">
                <a:solidFill>
                  <a:srgbClr val="FFFF00"/>
                </a:solidFill>
                <a:latin typeface="Calibri" panose="020F0502020204030204" pitchFamily="34" charset="0"/>
                <a:ea typeface="ＭＳ Ｐゴシック" panose="020B0600070205080204" pitchFamily="34" charset="-128"/>
              </a:rPr>
              <a:t>	Vantaggi: </a:t>
            </a:r>
          </a:p>
          <a:p>
            <a:pPr lvl="1" eaLnBrk="1" hangingPunct="1">
              <a:lnSpc>
                <a:spcPct val="120000"/>
              </a:lnSpc>
              <a:spcBef>
                <a:spcPct val="20000"/>
              </a:spcBef>
              <a:buClr>
                <a:srgbClr val="336699"/>
              </a:buClr>
              <a:buSzTx/>
              <a:buFont typeface="Trebuchet MS" panose="020B0603020202020204" pitchFamily="34" charset="0"/>
              <a:buChar char="−"/>
            </a:pPr>
            <a:r>
              <a:rPr lang="en-US" altLang="it-IT" sz="1400">
                <a:solidFill>
                  <a:srgbClr val="FFFF00"/>
                </a:solidFill>
                <a:latin typeface="Arial Unicode MS" pitchFamily="34" charset="-128"/>
                <a:ea typeface="ＭＳ Ｐゴシック" panose="020B0600070205080204" pitchFamily="34" charset="-128"/>
              </a:rPr>
              <a:t>I</a:t>
            </a:r>
            <a:r>
              <a:rPr lang="it-IT" altLang="it-IT" sz="1400">
                <a:solidFill>
                  <a:srgbClr val="FFFF00"/>
                </a:solidFill>
                <a:latin typeface="Arial Unicode MS" pitchFamily="34" charset="-128"/>
                <a:ea typeface="ＭＳ Ｐゴシック" panose="020B0600070205080204" pitchFamily="34" charset="-128"/>
              </a:rPr>
              <a:t>ncremento della dinamica dell’Interferometro </a:t>
            </a:r>
          </a:p>
          <a:p>
            <a:pPr lvl="1" eaLnBrk="1" hangingPunct="1">
              <a:lnSpc>
                <a:spcPct val="120000"/>
              </a:lnSpc>
              <a:spcBef>
                <a:spcPct val="20000"/>
              </a:spcBef>
              <a:buClr>
                <a:srgbClr val="336699"/>
              </a:buClr>
              <a:buSzTx/>
              <a:buFont typeface="Trebuchet MS" panose="020B0603020202020204" pitchFamily="34" charset="0"/>
              <a:buChar char="−"/>
            </a:pPr>
            <a:r>
              <a:rPr lang="en-US" altLang="it-IT" sz="1400">
                <a:solidFill>
                  <a:srgbClr val="FFFF00"/>
                </a:solidFill>
                <a:latin typeface="Arial Unicode MS" pitchFamily="34" charset="-128"/>
                <a:ea typeface="ＭＳ Ｐゴシック" panose="020B0600070205080204" pitchFamily="34" charset="-128"/>
              </a:rPr>
              <a:t>M</a:t>
            </a:r>
            <a:r>
              <a:rPr lang="it-IT" altLang="it-IT" sz="1400">
                <a:solidFill>
                  <a:srgbClr val="FFFF00"/>
                </a:solidFill>
                <a:latin typeface="Arial Unicode MS" pitchFamily="34" charset="-128"/>
                <a:ea typeface="ＭＳ Ｐゴシック" panose="020B0600070205080204" pitchFamily="34" charset="-128"/>
              </a:rPr>
              <a:t>inore sensibilità al disallineamento, agli effetti termici</a:t>
            </a:r>
          </a:p>
          <a:p>
            <a:pPr lvl="1" eaLnBrk="1" hangingPunct="1">
              <a:lnSpc>
                <a:spcPct val="120000"/>
              </a:lnSpc>
              <a:spcBef>
                <a:spcPct val="20000"/>
              </a:spcBef>
              <a:buClr>
                <a:srgbClr val="336699"/>
              </a:buClr>
              <a:buSzTx/>
              <a:buFont typeface="Trebuchet MS" panose="020B0603020202020204" pitchFamily="34" charset="0"/>
              <a:buChar char="−"/>
            </a:pPr>
            <a:r>
              <a:rPr lang="en-US" altLang="it-IT" sz="1400">
                <a:solidFill>
                  <a:srgbClr val="FFFF00"/>
                </a:solidFill>
                <a:latin typeface="Arial Unicode MS" pitchFamily="34" charset="-128"/>
                <a:ea typeface="ＭＳ Ｐゴシック" panose="020B0600070205080204" pitchFamily="34" charset="-128"/>
              </a:rPr>
              <a:t>M</a:t>
            </a:r>
            <a:r>
              <a:rPr lang="it-IT" altLang="it-IT" sz="1400">
                <a:solidFill>
                  <a:srgbClr val="FFFF00"/>
                </a:solidFill>
                <a:latin typeface="Arial Unicode MS" pitchFamily="34" charset="-128"/>
                <a:ea typeface="ＭＳ Ｐゴシック" panose="020B0600070205080204" pitchFamily="34" charset="-128"/>
              </a:rPr>
              <a:t>aggiore ridondanza nei segnali di controllo</a:t>
            </a:r>
          </a:p>
          <a:p>
            <a:pPr lvl="1" eaLnBrk="1" hangingPunct="1">
              <a:lnSpc>
                <a:spcPct val="120000"/>
              </a:lnSpc>
              <a:spcBef>
                <a:spcPct val="20000"/>
              </a:spcBef>
              <a:buClr>
                <a:srgbClr val="336699"/>
              </a:buClr>
              <a:buSzTx/>
              <a:buFont typeface="Trebuchet MS" panose="020B0603020202020204" pitchFamily="34" charset="0"/>
              <a:buChar char="−"/>
            </a:pPr>
            <a:r>
              <a:rPr lang="it-IT" altLang="it-IT" sz="1400">
                <a:solidFill>
                  <a:srgbClr val="FFFF00"/>
                </a:solidFill>
                <a:latin typeface="Arial Unicode MS" pitchFamily="34" charset="-128"/>
                <a:ea typeface="ＭＳ Ｐゴシック" panose="020B0600070205080204" pitchFamily="34" charset="-128"/>
              </a:rPr>
              <a:t>Commissioning più semplice </a:t>
            </a:r>
          </a:p>
          <a:p>
            <a:pPr eaLnBrk="1" hangingPunct="1">
              <a:lnSpc>
                <a:spcPct val="120000"/>
              </a:lnSpc>
              <a:spcBef>
                <a:spcPct val="20000"/>
              </a:spcBef>
              <a:buClr>
                <a:srgbClr val="336699"/>
              </a:buClr>
              <a:buSzPct val="70000"/>
              <a:buFont typeface="Courier New" panose="02070309020205020404" pitchFamily="49" charset="0"/>
              <a:buChar char="o"/>
            </a:pPr>
            <a:r>
              <a:rPr lang="it-IT" altLang="it-IT" sz="1800">
                <a:solidFill>
                  <a:srgbClr val="FFFF00"/>
                </a:solidFill>
                <a:latin typeface="Calibri" panose="020F0502020204030204" pitchFamily="34" charset="0"/>
                <a:ea typeface="ＭＳ Ｐゴシック" panose="020B0600070205080204" pitchFamily="34" charset="-128"/>
              </a:rPr>
              <a:t>Implicazioni:</a:t>
            </a:r>
          </a:p>
          <a:p>
            <a:pPr lvl="1" eaLnBrk="1" hangingPunct="1">
              <a:lnSpc>
                <a:spcPct val="120000"/>
              </a:lnSpc>
              <a:spcBef>
                <a:spcPct val="20000"/>
              </a:spcBef>
              <a:buClr>
                <a:srgbClr val="336699"/>
              </a:buClr>
              <a:buSzTx/>
              <a:buFont typeface="Trebuchet MS" panose="020B0603020202020204" pitchFamily="34" charset="0"/>
              <a:buChar char="−"/>
            </a:pPr>
            <a:r>
              <a:rPr lang="en-US" altLang="it-IT" sz="1400">
                <a:solidFill>
                  <a:srgbClr val="FFFF00"/>
                </a:solidFill>
                <a:latin typeface="Arial Unicode MS" pitchFamily="34" charset="-128"/>
                <a:ea typeface="ＭＳ Ｐゴシック" panose="020B0600070205080204" pitchFamily="34" charset="-128"/>
              </a:rPr>
              <a:t>Costruire c</a:t>
            </a:r>
            <a:r>
              <a:rPr lang="it-IT" altLang="it-IT" sz="1400">
                <a:solidFill>
                  <a:srgbClr val="FFFF00"/>
                </a:solidFill>
                <a:latin typeface="Arial Unicode MS" pitchFamily="34" charset="-128"/>
                <a:ea typeface="ＭＳ Ｐゴシック" panose="020B0600070205080204" pitchFamily="34" charset="-128"/>
              </a:rPr>
              <a:t>onnessioni a vuoto tra le torri più grandi </a:t>
            </a:r>
          </a:p>
          <a:p>
            <a:pPr lvl="1" eaLnBrk="1" hangingPunct="1">
              <a:lnSpc>
                <a:spcPct val="120000"/>
              </a:lnSpc>
              <a:spcBef>
                <a:spcPct val="20000"/>
              </a:spcBef>
              <a:buClr>
                <a:srgbClr val="336699"/>
              </a:buClr>
              <a:buSzTx/>
              <a:buFont typeface="Trebuchet MS" panose="020B0603020202020204" pitchFamily="34" charset="0"/>
              <a:buChar char="−"/>
            </a:pPr>
            <a:r>
              <a:rPr lang="it-IT" altLang="it-IT" sz="1400">
                <a:solidFill>
                  <a:srgbClr val="FFFF00"/>
                </a:solidFill>
                <a:latin typeface="Arial Unicode MS" pitchFamily="34" charset="-128"/>
                <a:ea typeface="ＭＳ Ｐゴシック" panose="020B0600070205080204" pitchFamily="34" charset="-128"/>
              </a:rPr>
              <a:t>Incrementare la complessità  dei sistemi d’attenuazione sismica  per i banchi ottici di iniezione e rivelazione</a:t>
            </a:r>
          </a:p>
        </p:txBody>
      </p:sp>
      <p:grpSp>
        <p:nvGrpSpPr>
          <p:cNvPr id="36869" name="Group 5"/>
          <p:cNvGrpSpPr>
            <a:grpSpLocks/>
          </p:cNvGrpSpPr>
          <p:nvPr/>
        </p:nvGrpSpPr>
        <p:grpSpPr bwMode="auto">
          <a:xfrm>
            <a:off x="3048000" y="1893888"/>
            <a:ext cx="3556000" cy="1668462"/>
            <a:chOff x="2112" y="1152"/>
            <a:chExt cx="3456" cy="1776"/>
          </a:xfrm>
        </p:grpSpPr>
        <p:sp>
          <p:nvSpPr>
            <p:cNvPr id="1277958" name="Rectangle 6"/>
            <p:cNvSpPr>
              <a:spLocks noChangeArrowheads="1"/>
            </p:cNvSpPr>
            <p:nvPr/>
          </p:nvSpPr>
          <p:spPr bwMode="auto">
            <a:xfrm>
              <a:off x="2112" y="1152"/>
              <a:ext cx="3456" cy="1776"/>
            </a:xfrm>
            <a:prstGeom prst="rect">
              <a:avLst/>
            </a:prstGeom>
            <a:solidFill>
              <a:schemeClr val="bg1"/>
            </a:solidFill>
            <a:ln w="19050">
              <a:solidFill>
                <a:schemeClr val="tx1"/>
              </a:solidFill>
              <a:miter lim="800000"/>
              <a:headEnd/>
              <a:tailEnd/>
            </a:ln>
            <a:effectLst>
              <a:outerShdw blurRad="63500" dist="38099" dir="2700000" algn="ctr" rotWithShape="0">
                <a:schemeClr val="bg2">
                  <a:alpha val="74998"/>
                </a:schemeClr>
              </a:outerShdw>
            </a:effectLst>
          </p:spPr>
          <p:txBody>
            <a:bodyPr wrap="none" anchor="ctr"/>
            <a:lstStyle/>
            <a:p>
              <a:pPr defTabSz="457200">
                <a:lnSpc>
                  <a:spcPct val="100000"/>
                </a:lnSpc>
                <a:buClrTx/>
                <a:buSzTx/>
                <a:defRPr/>
              </a:pPr>
              <a:endParaRPr lang="it-IT" sz="1800">
                <a:solidFill>
                  <a:srgbClr val="FFFF00"/>
                </a:solidFill>
                <a:latin typeface="Calibri" pitchFamily="34" charset="0"/>
                <a:ea typeface="ＭＳ Ｐゴシック" pitchFamily="34" charset="-128"/>
              </a:endParaRPr>
            </a:p>
          </p:txBody>
        </p:sp>
        <p:pic>
          <p:nvPicPr>
            <p:cNvPr id="36881" name="Picture 7" descr="adVIR-mm1"/>
            <p:cNvPicPr>
              <a:picLocks noChangeAspect="1" noChangeArrowheads="1"/>
            </p:cNvPicPr>
            <p:nvPr/>
          </p:nvPicPr>
          <p:blipFill>
            <a:blip r:embed="rId2" cstate="print">
              <a:extLst>
                <a:ext uri="{28A0092B-C50C-407E-A947-70E740481C1C}">
                  <a14:useLocalDpi xmlns:a14="http://schemas.microsoft.com/office/drawing/2010/main" val="0"/>
                </a:ext>
              </a:extLst>
            </a:blip>
            <a:srcRect l="-1544" t="-3438" r="-1544" b="-3438"/>
            <a:stretch>
              <a:fillRect/>
            </a:stretch>
          </p:blipFill>
          <p:spPr bwMode="auto">
            <a:xfrm>
              <a:off x="2352" y="1344"/>
              <a:ext cx="2968" cy="1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grpSp>
      <p:sp>
        <p:nvSpPr>
          <p:cNvPr id="36870" name="TextBox 7"/>
          <p:cNvSpPr txBox="1">
            <a:spLocks noChangeArrowheads="1"/>
          </p:cNvSpPr>
          <p:nvPr/>
        </p:nvSpPr>
        <p:spPr bwMode="auto">
          <a:xfrm>
            <a:off x="1524003" y="1295400"/>
            <a:ext cx="84923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bg1"/>
                </a:solidFill>
                <a:latin typeface="Times New Roman" panose="02020603050405020304" pitchFamily="18" charset="0"/>
              </a:defRPr>
            </a:lvl1pPr>
            <a:lvl2pPr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marL="0" lvl="1" eaLnBrk="1" hangingPunct="1">
              <a:lnSpc>
                <a:spcPct val="100000"/>
              </a:lnSpc>
              <a:buClrTx/>
              <a:buSzTx/>
            </a:pPr>
            <a:r>
              <a:rPr lang="it-IT" altLang="it-IT" sz="2000">
                <a:solidFill>
                  <a:srgbClr val="FFFF00"/>
                </a:solidFill>
                <a:latin typeface="Calibri" panose="020F0502020204030204" pitchFamily="34" charset="0"/>
                <a:ea typeface="ＭＳ Ｐゴシック" panose="020B0600070205080204" pitchFamily="34" charset="-128"/>
              </a:rPr>
              <a:t>In questo modo si evita che altri modi ottici vicini possano risuonare nelle cavità</a:t>
            </a:r>
          </a:p>
          <a:p>
            <a:pPr eaLnBrk="1" hangingPunct="1">
              <a:lnSpc>
                <a:spcPct val="100000"/>
              </a:lnSpc>
              <a:buClrTx/>
              <a:buSzTx/>
              <a:buFontTx/>
              <a:buNone/>
            </a:pPr>
            <a:endParaRPr lang="en-US" altLang="it-IT" sz="2000">
              <a:solidFill>
                <a:srgbClr val="FFFF00"/>
              </a:solidFill>
              <a:latin typeface="Calibri" panose="020F0502020204030204" pitchFamily="34" charset="0"/>
              <a:ea typeface="ＭＳ Ｐゴシック" panose="020B0600070205080204" pitchFamily="34" charset="-128"/>
            </a:endParaRPr>
          </a:p>
        </p:txBody>
      </p:sp>
      <p:grpSp>
        <p:nvGrpSpPr>
          <p:cNvPr id="36871" name="Group 5"/>
          <p:cNvGrpSpPr>
            <a:grpSpLocks/>
          </p:cNvGrpSpPr>
          <p:nvPr/>
        </p:nvGrpSpPr>
        <p:grpSpPr bwMode="auto">
          <a:xfrm>
            <a:off x="7132638" y="2009778"/>
            <a:ext cx="3078162" cy="3654425"/>
            <a:chOff x="1429" y="-153"/>
            <a:chExt cx="4331" cy="4326"/>
          </a:xfrm>
        </p:grpSpPr>
        <p:pic>
          <p:nvPicPr>
            <p:cNvPr id="3687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9" y="-153"/>
              <a:ext cx="4331" cy="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3" name="Rectangle 7"/>
            <p:cNvSpPr>
              <a:spLocks noChangeArrowheads="1"/>
            </p:cNvSpPr>
            <p:nvPr/>
          </p:nvSpPr>
          <p:spPr bwMode="auto">
            <a:xfrm>
              <a:off x="3651" y="2761"/>
              <a:ext cx="279" cy="104"/>
            </a:xfrm>
            <a:prstGeom prst="rect">
              <a:avLst/>
            </a:prstGeom>
            <a:solidFill>
              <a:schemeClr val="accent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sp>
          <p:nvSpPr>
            <p:cNvPr id="36874" name="Rectangle 8"/>
            <p:cNvSpPr>
              <a:spLocks noChangeArrowheads="1"/>
            </p:cNvSpPr>
            <p:nvPr/>
          </p:nvSpPr>
          <p:spPr bwMode="auto">
            <a:xfrm>
              <a:off x="4673" y="2772"/>
              <a:ext cx="213" cy="86"/>
            </a:xfrm>
            <a:prstGeom prst="rect">
              <a:avLst/>
            </a:prstGeom>
            <a:solidFill>
              <a:schemeClr val="accent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sp>
          <p:nvSpPr>
            <p:cNvPr id="36875" name="Rectangle 9"/>
            <p:cNvSpPr>
              <a:spLocks noChangeArrowheads="1"/>
            </p:cNvSpPr>
            <p:nvPr/>
          </p:nvSpPr>
          <p:spPr bwMode="auto">
            <a:xfrm>
              <a:off x="4155" y="2758"/>
              <a:ext cx="291" cy="107"/>
            </a:xfrm>
            <a:prstGeom prst="rect">
              <a:avLst/>
            </a:prstGeom>
            <a:solidFill>
              <a:schemeClr val="accent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sp>
          <p:nvSpPr>
            <p:cNvPr id="36876" name="Rectangle 10"/>
            <p:cNvSpPr>
              <a:spLocks noChangeArrowheads="1"/>
            </p:cNvSpPr>
            <p:nvPr/>
          </p:nvSpPr>
          <p:spPr bwMode="auto">
            <a:xfrm rot="5400000">
              <a:off x="3866" y="3030"/>
              <a:ext cx="348" cy="110"/>
            </a:xfrm>
            <a:prstGeom prst="rect">
              <a:avLst/>
            </a:prstGeom>
            <a:solidFill>
              <a:schemeClr val="accent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sp>
          <p:nvSpPr>
            <p:cNvPr id="36877" name="Rectangle 11"/>
            <p:cNvSpPr>
              <a:spLocks noChangeArrowheads="1"/>
            </p:cNvSpPr>
            <p:nvPr/>
          </p:nvSpPr>
          <p:spPr bwMode="auto">
            <a:xfrm rot="5400000">
              <a:off x="3924" y="3511"/>
              <a:ext cx="222" cy="86"/>
            </a:xfrm>
            <a:prstGeom prst="rect">
              <a:avLst/>
            </a:prstGeom>
            <a:solidFill>
              <a:schemeClr val="accent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sp>
          <p:nvSpPr>
            <p:cNvPr id="36878" name="Rectangle 12"/>
            <p:cNvSpPr>
              <a:spLocks noChangeArrowheads="1"/>
            </p:cNvSpPr>
            <p:nvPr/>
          </p:nvSpPr>
          <p:spPr bwMode="auto">
            <a:xfrm rot="5400000">
              <a:off x="3871" y="2486"/>
              <a:ext cx="336" cy="86"/>
            </a:xfrm>
            <a:prstGeom prst="rect">
              <a:avLst/>
            </a:prstGeom>
            <a:solidFill>
              <a:schemeClr val="accent1">
                <a:alpha val="3215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sp>
          <p:nvSpPr>
            <p:cNvPr id="36879" name="Oval 13"/>
            <p:cNvSpPr>
              <a:spLocks noChangeArrowheads="1"/>
            </p:cNvSpPr>
            <p:nvPr/>
          </p:nvSpPr>
          <p:spPr bwMode="auto">
            <a:xfrm>
              <a:off x="4470" y="2724"/>
              <a:ext cx="186" cy="180"/>
            </a:xfrm>
            <a:prstGeom prst="ellipse">
              <a:avLst/>
            </a:prstGeom>
            <a:solidFill>
              <a:schemeClr val="accent1">
                <a:alpha val="34901"/>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endParaRPr lang="it-IT" altLang="it-IT" sz="1800">
                <a:solidFill>
                  <a:srgbClr val="FFFF00"/>
                </a:solidFill>
                <a:latin typeface="Calibri" panose="020F0502020204030204" pitchFamily="34" charset="0"/>
                <a:ea typeface="ＭＳ Ｐゴシック" panose="020B0600070205080204" pitchFamily="34" charset="-128"/>
              </a:endParaRPr>
            </a:p>
          </p:txBody>
        </p:sp>
      </p:grpSp>
    </p:spTree>
    <p:extLst>
      <p:ext uri="{BB962C8B-B14F-4D97-AF65-F5344CB8AC3E}">
        <p14:creationId xmlns:p14="http://schemas.microsoft.com/office/powerpoint/2010/main" val="372881966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5124" name="Rectangle 2"/>
          <p:cNvSpPr>
            <a:spLocks noGrp="1" noChangeArrowheads="1"/>
          </p:cNvSpPr>
          <p:nvPr>
            <p:ph type="title" idx="4294967295"/>
          </p:nvPr>
        </p:nvSpPr>
        <p:spPr>
          <a:xfrm>
            <a:off x="1981200" y="115891"/>
            <a:ext cx="8686800" cy="649287"/>
          </a:xfrm>
        </p:spPr>
        <p:txBody>
          <a:bodyPr vert="horz" wrap="square" lIns="91440" tIns="45720" rIns="91440" bIns="45720" numCol="1" anchor="ctr" anchorCtr="0" compatLnSpc="1">
            <a:prstTxWarp prst="textNoShape">
              <a:avLst/>
            </a:prstTxWarp>
          </a:bodyPr>
          <a:lstStyle/>
          <a:p>
            <a:pPr algn="ctr" eaLnBrk="1" hangingPunct="1"/>
            <a:r>
              <a:rPr lang="en-US" altLang="it-IT" sz="2800"/>
              <a:t>Sezione dei f</a:t>
            </a:r>
            <a:r>
              <a:rPr lang="it-IT" altLang="it-IT" sz="2800"/>
              <a:t>asci ottici sugli specchi</a:t>
            </a:r>
          </a:p>
        </p:txBody>
      </p:sp>
      <p:pic>
        <p:nvPicPr>
          <p:cNvPr id="5125" name="Picture 4" descr="Immagin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78" y="1352550"/>
            <a:ext cx="3744913"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5"/>
          <p:cNvSpPr>
            <a:spLocks noGrp="1" noChangeArrowheads="1"/>
          </p:cNvSpPr>
          <p:nvPr>
            <p:ph type="body" idx="4294967295"/>
          </p:nvPr>
        </p:nvSpPr>
        <p:spPr>
          <a:xfrm>
            <a:off x="1981200" y="3657600"/>
            <a:ext cx="8610600" cy="2895600"/>
          </a:xfrm>
          <a:ln>
            <a:solidFill>
              <a:srgbClr val="006699"/>
            </a:solidFill>
            <a:round/>
            <a:headEnd/>
            <a:tailEnd/>
          </a:ln>
        </p:spPr>
        <p:txBody>
          <a:bodyPr vert="horz" wrap="square" lIns="91440" tIns="45720" rIns="91440" bIns="45720" numCol="1" anchor="t" anchorCtr="0" compatLnSpc="1">
            <a:prstTxWarp prst="textNoShape">
              <a:avLst/>
            </a:prstTxWarp>
          </a:bodyPr>
          <a:lstStyle/>
          <a:p>
            <a:pPr marL="342900" indent="-342900" defTabSz="457200" eaLnBrk="1" hangingPunct="1">
              <a:lnSpc>
                <a:spcPct val="80000"/>
              </a:lnSpc>
              <a:buNone/>
            </a:pPr>
            <a:r>
              <a:rPr lang="it-IT" altLang="it-IT">
                <a:solidFill>
                  <a:srgbClr val="FFFF00"/>
                </a:solidFill>
              </a:rPr>
              <a:t>	</a:t>
            </a:r>
            <a:r>
              <a:rPr lang="it-IT" altLang="it-IT" b="1">
                <a:solidFill>
                  <a:srgbClr val="FFFF00"/>
                </a:solidFill>
              </a:rPr>
              <a:t>Aumento delle dimensioni del fascio suglio specchi</a:t>
            </a:r>
          </a:p>
          <a:p>
            <a:pPr marL="342900" indent="-342900" defTabSz="457200" eaLnBrk="1" hangingPunct="1">
              <a:lnSpc>
                <a:spcPct val="80000"/>
              </a:lnSpc>
              <a:buNone/>
            </a:pPr>
            <a:endParaRPr lang="it-IT" altLang="it-IT" b="1">
              <a:solidFill>
                <a:srgbClr val="FFFF00"/>
              </a:solidFill>
            </a:endParaRPr>
          </a:p>
          <a:p>
            <a:pPr marL="342900" indent="-342900" defTabSz="457200" eaLnBrk="1" hangingPunct="1">
              <a:lnSpc>
                <a:spcPct val="80000"/>
              </a:lnSpc>
              <a:buNone/>
            </a:pPr>
            <a:r>
              <a:rPr lang="it-IT" altLang="it-IT" b="1">
                <a:solidFill>
                  <a:srgbClr val="FFFF00"/>
                </a:solidFill>
              </a:rPr>
              <a:t>Vantaggio:</a:t>
            </a:r>
          </a:p>
          <a:p>
            <a:pPr marL="342900" indent="-342900" defTabSz="457200" eaLnBrk="1" hangingPunct="1">
              <a:lnSpc>
                <a:spcPct val="80000"/>
              </a:lnSpc>
              <a:buFontTx/>
              <a:buChar char="-"/>
            </a:pPr>
            <a:r>
              <a:rPr lang="it-IT" altLang="it-IT">
                <a:solidFill>
                  <a:srgbClr val="FFFF00"/>
                </a:solidFill>
              </a:rPr>
              <a:t>Riduzione del rumore termico degli specchi e degli effetti termici sullo specchio d’ingresso</a:t>
            </a:r>
          </a:p>
          <a:p>
            <a:pPr marL="342900" indent="-342900" defTabSz="457200" eaLnBrk="1" hangingPunct="1">
              <a:lnSpc>
                <a:spcPct val="80000"/>
              </a:lnSpc>
              <a:buFontTx/>
              <a:buChar char="-"/>
            </a:pPr>
            <a:endParaRPr lang="it-IT" altLang="it-IT">
              <a:solidFill>
                <a:srgbClr val="FFFF00"/>
              </a:solidFill>
            </a:endParaRPr>
          </a:p>
          <a:p>
            <a:pPr marL="342900" indent="-342900" defTabSz="457200" eaLnBrk="1" hangingPunct="1">
              <a:lnSpc>
                <a:spcPct val="80000"/>
              </a:lnSpc>
              <a:buNone/>
            </a:pPr>
            <a:r>
              <a:rPr lang="it-IT" altLang="it-IT" b="1">
                <a:solidFill>
                  <a:srgbClr val="FFFF00"/>
                </a:solidFill>
              </a:rPr>
              <a:t>Implicazioni:</a:t>
            </a:r>
            <a:endParaRPr lang="it-IT" altLang="it-IT">
              <a:solidFill>
                <a:srgbClr val="FFFF00"/>
              </a:solidFill>
            </a:endParaRPr>
          </a:p>
          <a:p>
            <a:pPr marL="342900" indent="-342900" defTabSz="457200" eaLnBrk="1" hangingPunct="1">
              <a:lnSpc>
                <a:spcPct val="80000"/>
              </a:lnSpc>
              <a:buFontTx/>
              <a:buChar char="-"/>
            </a:pPr>
            <a:r>
              <a:rPr lang="it-IT" altLang="it-IT">
                <a:solidFill>
                  <a:srgbClr val="FFFF00"/>
                </a:solidFill>
              </a:rPr>
              <a:t>Beam splitter più grande</a:t>
            </a:r>
          </a:p>
          <a:p>
            <a:pPr marL="342900" indent="-342900" defTabSz="457200" eaLnBrk="1" hangingPunct="1">
              <a:lnSpc>
                <a:spcPct val="80000"/>
              </a:lnSpc>
              <a:buFontTx/>
              <a:buChar char="-"/>
            </a:pPr>
            <a:r>
              <a:rPr lang="en-US" altLang="it-IT">
                <a:solidFill>
                  <a:srgbClr val="FFFF00"/>
                </a:solidFill>
                <a:latin typeface="Arial Unicode MS" pitchFamily="34" charset="-128"/>
              </a:rPr>
              <a:t>P</a:t>
            </a:r>
            <a:r>
              <a:rPr lang="it-IT" altLang="it-IT">
                <a:solidFill>
                  <a:srgbClr val="FFFF00"/>
                </a:solidFill>
                <a:latin typeface="Arial Unicode MS" pitchFamily="34" charset="-128"/>
              </a:rPr>
              <a:t>iù grandi </a:t>
            </a:r>
            <a:r>
              <a:rPr lang="en-US" altLang="it-IT">
                <a:solidFill>
                  <a:srgbClr val="FFFF00"/>
                </a:solidFill>
                <a:latin typeface="Arial Unicode MS" pitchFamily="34" charset="-128"/>
              </a:rPr>
              <a:t>c</a:t>
            </a:r>
            <a:r>
              <a:rPr lang="it-IT" altLang="it-IT">
                <a:solidFill>
                  <a:srgbClr val="FFFF00"/>
                </a:solidFill>
                <a:latin typeface="Arial Unicode MS" pitchFamily="34" charset="-128"/>
              </a:rPr>
              <a:t>onnessioni a vuoto nella zona centrale</a:t>
            </a:r>
            <a:endParaRPr lang="it-IT" altLang="it-IT">
              <a:solidFill>
                <a:srgbClr val="FFFF00"/>
              </a:solidFill>
            </a:endParaRPr>
          </a:p>
        </p:txBody>
      </p:sp>
      <mc:AlternateContent xmlns:mc="http://schemas.openxmlformats.org/markup-compatibility/2006" xmlns:a14="http://schemas.microsoft.com/office/drawing/2010/main">
        <mc:Choice Requires="a14">
          <p:sp>
            <p:nvSpPr>
              <p:cNvPr id="5122" name="Object 5"/>
              <p:cNvSpPr txBox="1"/>
              <p:nvPr/>
            </p:nvSpPr>
            <p:spPr bwMode="auto">
              <a:xfrm>
                <a:off x="4572000" y="2514603"/>
                <a:ext cx="3240088" cy="982663"/>
              </a:xfrm>
              <a:prstGeom prst="rect">
                <a:avLst/>
              </a:prstGeom>
              <a:solidFill>
                <a:schemeClr val="bg1"/>
              </a:solidFill>
              <a:ln w="9525">
                <a:solidFill>
                  <a:schemeClr val="tx1"/>
                </a:solidFill>
                <a:miter lim="800000"/>
                <a:headEnd/>
                <a:tailEnd/>
              </a:ln>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h</m:t>
                          </m:r>
                        </m:e>
                        <m:sub>
                          <m:r>
                            <a:rPr lang="it-IT" i="1">
                              <a:solidFill>
                                <a:srgbClr val="000000"/>
                              </a:solidFill>
                              <a:latin typeface="Cambria Math" panose="02040503050406030204" pitchFamily="18" charset="0"/>
                            </a:rPr>
                            <m:t>𝑐𝑜𝑎𝑡</m:t>
                          </m:r>
                        </m:sub>
                      </m:sSub>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𝑓</m:t>
                      </m:r>
                      <m:r>
                        <a:rPr lang="it-IT" i="1">
                          <a:solidFill>
                            <a:srgbClr val="000000"/>
                          </a:solidFill>
                          <a:latin typeface="Cambria Math" panose="02040503050406030204" pitchFamily="18" charset="0"/>
                        </a:rPr>
                        <m:t>)=</m:t>
                      </m:r>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1</m:t>
                          </m:r>
                        </m:num>
                        <m:den>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𝑟</m:t>
                              </m:r>
                            </m:e>
                            <m:sub>
                              <m:r>
                                <a:rPr lang="it-IT" i="1">
                                  <a:solidFill>
                                    <a:srgbClr val="000000"/>
                                  </a:solidFill>
                                  <a:latin typeface="Cambria Math" panose="02040503050406030204" pitchFamily="18" charset="0"/>
                                </a:rPr>
                                <m:t>0</m:t>
                              </m:r>
                            </m:sub>
                          </m:sSub>
                        </m:den>
                      </m:f>
                      <m:rad>
                        <m:radPr>
                          <m:degHide m:val="on"/>
                          <m:ctrlPr>
                            <a:rPr lang="it-IT" i="1">
                              <a:solidFill>
                                <a:srgbClr val="000000"/>
                              </a:solidFill>
                              <a:latin typeface="Cambria Math" panose="02040503050406030204" pitchFamily="18" charset="0"/>
                            </a:rPr>
                          </m:ctrlPr>
                        </m:radPr>
                        <m:deg/>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4</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𝑘</m:t>
                                  </m:r>
                                </m:e>
                                <m:sub>
                                  <m:r>
                                    <a:rPr lang="it-IT" i="1">
                                      <a:solidFill>
                                        <a:srgbClr val="000000"/>
                                      </a:solidFill>
                                      <a:latin typeface="Cambria Math" panose="02040503050406030204" pitchFamily="18" charset="0"/>
                                    </a:rPr>
                                    <m:t>𝐵</m:t>
                                  </m:r>
                                </m:sub>
                              </m:sSub>
                              <m:r>
                                <a:rPr lang="it-IT" i="1">
                                  <a:solidFill>
                                    <a:srgbClr val="000000"/>
                                  </a:solidFill>
                                  <a:latin typeface="Cambria Math" panose="02040503050406030204" pitchFamily="18" charset="0"/>
                                </a:rPr>
                                <m:t>𝑇𝑑</m:t>
                              </m:r>
                            </m:num>
                            <m:den>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𝜋</m:t>
                                  </m:r>
                                </m:e>
                                <m:sup>
                                  <m:r>
                                    <a:rPr lang="it-IT" i="1">
                                      <a:solidFill>
                                        <a:srgbClr val="000000"/>
                                      </a:solidFill>
                                      <a:latin typeface="Cambria Math" panose="02040503050406030204" pitchFamily="18" charset="0"/>
                                    </a:rPr>
                                    <m:t>2</m:t>
                                  </m:r>
                                </m:sup>
                              </m:sSup>
                              <m:r>
                                <a:rPr lang="it-IT" i="1">
                                  <a:solidFill>
                                    <a:srgbClr val="000000"/>
                                  </a:solidFill>
                                  <a:latin typeface="Cambria Math" panose="02040503050406030204" pitchFamily="18" charset="0"/>
                                </a:rPr>
                                <m:t>𝑓𝑌</m:t>
                              </m:r>
                            </m:den>
                          </m:f>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𝜑</m:t>
                              </m:r>
                            </m:e>
                            <m:sub>
                              <m:r>
                                <a:rPr lang="it-IT" i="1">
                                  <a:solidFill>
                                    <a:srgbClr val="000000"/>
                                  </a:solidFill>
                                  <a:latin typeface="Cambria Math" panose="02040503050406030204" pitchFamily="18" charset="0"/>
                                </a:rPr>
                                <m:t>𝑒𝑓𝑓</m:t>
                              </m:r>
                            </m:sub>
                          </m:sSub>
                        </m:e>
                      </m:rad>
                    </m:oMath>
                  </m:oMathPara>
                </a14:m>
                <a:endParaRPr lang="it-IT"/>
              </a:p>
            </p:txBody>
          </p:sp>
        </mc:Choice>
        <mc:Fallback xmlns="">
          <p:sp>
            <p:nvSpPr>
              <p:cNvPr id="5122" name="Object 5"/>
              <p:cNvSpPr txBox="1">
                <a:spLocks noRot="1" noChangeAspect="1" noMove="1" noResize="1" noEditPoints="1" noAdjustHandles="1" noChangeArrowheads="1" noChangeShapeType="1" noTextEdit="1"/>
              </p:cNvSpPr>
              <p:nvPr/>
            </p:nvSpPr>
            <p:spPr bwMode="auto">
              <a:xfrm>
                <a:off x="4572000" y="2514603"/>
                <a:ext cx="3240088" cy="982663"/>
              </a:xfrm>
              <a:prstGeom prst="rect">
                <a:avLst/>
              </a:prstGeom>
              <a:blipFill>
                <a:blip r:embed="rId3"/>
                <a:stretch>
                  <a:fillRect t="-1840"/>
                </a:stretch>
              </a:blipFill>
              <a:ln w="9525">
                <a:solidFill>
                  <a:schemeClr val="tx1"/>
                </a:solidFill>
                <a:miter lim="800000"/>
                <a:headEnd/>
                <a:tailEnd/>
              </a:ln>
            </p:spPr>
            <p:txBody>
              <a:bodyPr/>
              <a:lstStyle/>
              <a:p>
                <a:r>
                  <a:rPr lang="it-IT">
                    <a:noFill/>
                  </a:rPr>
                  <a:t> </a:t>
                </a:r>
              </a:p>
            </p:txBody>
          </p:sp>
        </mc:Fallback>
      </mc:AlternateContent>
      <p:cxnSp>
        <p:nvCxnSpPr>
          <p:cNvPr id="9" name="Straight Arrow Connector 8"/>
          <p:cNvCxnSpPr/>
          <p:nvPr/>
        </p:nvCxnSpPr>
        <p:spPr>
          <a:xfrm>
            <a:off x="4419600" y="2057400"/>
            <a:ext cx="1524000" cy="1143000"/>
          </a:xfrm>
          <a:prstGeom prst="straightConnector1">
            <a:avLst/>
          </a:prstGeom>
          <a:ln w="76200" cap="flat" cmpd="sng" algn="ctr">
            <a:solidFill>
              <a:srgbClr val="FF0000">
                <a:alpha val="40000"/>
              </a:srgbClr>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524910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37891" name="Rectangle 2"/>
          <p:cNvSpPr>
            <a:spLocks noGrp="1" noChangeArrowheads="1"/>
          </p:cNvSpPr>
          <p:nvPr>
            <p:ph type="title" idx="4294967295"/>
          </p:nvPr>
        </p:nvSpPr>
        <p:spPr>
          <a:xfrm>
            <a:off x="1981200" y="0"/>
            <a:ext cx="8229600" cy="1143000"/>
          </a:xfrm>
        </p:spPr>
        <p:txBody>
          <a:bodyPr vert="horz" wrap="square" lIns="91440" tIns="45720" rIns="91440" bIns="45720" numCol="1" anchor="ctr" anchorCtr="0" compatLnSpc="1">
            <a:prstTxWarp prst="textNoShape">
              <a:avLst/>
            </a:prstTxWarp>
          </a:bodyPr>
          <a:lstStyle/>
          <a:p>
            <a:pPr algn="ctr" eaLnBrk="1" hangingPunct="1"/>
            <a:r>
              <a:rPr lang="it-IT" altLang="it-IT" sz="2800"/>
              <a:t>LASER Pre-S</a:t>
            </a:r>
            <a:r>
              <a:rPr lang="en-US" altLang="it-IT" sz="2800"/>
              <a:t>t</a:t>
            </a:r>
            <a:r>
              <a:rPr lang="it-IT" altLang="it-IT" sz="2800"/>
              <a:t>abilizzato </a:t>
            </a:r>
          </a:p>
        </p:txBody>
      </p:sp>
      <p:sp>
        <p:nvSpPr>
          <p:cNvPr id="37892" name="Rectangle 3"/>
          <p:cNvSpPr>
            <a:spLocks noGrp="1" noChangeArrowheads="1"/>
          </p:cNvSpPr>
          <p:nvPr>
            <p:ph type="body" idx="4294967295"/>
          </p:nvPr>
        </p:nvSpPr>
        <p:spPr>
          <a:xfrm>
            <a:off x="2717800" y="1417641"/>
            <a:ext cx="7797800" cy="1406525"/>
          </a:xfrm>
          <a:ln>
            <a:solidFill>
              <a:srgbClr val="006699"/>
            </a:solidFill>
            <a:round/>
            <a:headEnd/>
            <a:tailEnd/>
          </a:ln>
        </p:spPr>
        <p:txBody>
          <a:bodyPr vert="horz" wrap="square" lIns="91440" tIns="45720" rIns="91440" bIns="45720" numCol="1" anchor="t" anchorCtr="0" compatLnSpc="1">
            <a:prstTxWarp prst="textNoShape">
              <a:avLst/>
            </a:prstTxWarp>
          </a:bodyPr>
          <a:lstStyle/>
          <a:p>
            <a:pPr marL="342900" indent="-342900" defTabSz="457200" eaLnBrk="1" hangingPunct="1">
              <a:lnSpc>
                <a:spcPct val="80000"/>
              </a:lnSpc>
            </a:pPr>
            <a:r>
              <a:rPr lang="it-IT" altLang="it-IT">
                <a:solidFill>
                  <a:srgbClr val="FFFF00"/>
                </a:solidFill>
              </a:rPr>
              <a:t>Laser di Ad VIRGO   ~ 200 W</a:t>
            </a:r>
          </a:p>
          <a:p>
            <a:pPr marL="342900" indent="-342900" defTabSz="457200" eaLnBrk="1" hangingPunct="1">
              <a:lnSpc>
                <a:spcPct val="80000"/>
              </a:lnSpc>
            </a:pPr>
            <a:r>
              <a:rPr lang="it-IT" altLang="it-IT">
                <a:solidFill>
                  <a:srgbClr val="FFFF00"/>
                </a:solidFill>
              </a:rPr>
              <a:t>Sistema d’iniezione ad alta potenza della Laser Zentrum Hannover (LZH) analogo a quello di Adv LIGO </a:t>
            </a:r>
          </a:p>
          <a:p>
            <a:pPr marL="342900" indent="-342900" defTabSz="457200" eaLnBrk="1" hangingPunct="1">
              <a:lnSpc>
                <a:spcPct val="80000"/>
              </a:lnSpc>
            </a:pPr>
            <a:r>
              <a:rPr lang="it-IT" altLang="it-IT">
                <a:solidFill>
                  <a:srgbClr val="FFFF00"/>
                </a:solidFill>
              </a:rPr>
              <a:t>Pre-stabilizzazione in ampiezza e in frequenza</a:t>
            </a:r>
          </a:p>
        </p:txBody>
      </p:sp>
      <p:pic>
        <p:nvPicPr>
          <p:cNvPr id="37893" name="Objet 5"/>
          <p:cNvPicPr>
            <a:picLocks noChangeArrowheads="1"/>
          </p:cNvPicPr>
          <p:nvPr/>
        </p:nvPicPr>
        <p:blipFill>
          <a:blip r:embed="rId2">
            <a:extLst>
              <a:ext uri="{28A0092B-C50C-407E-A947-70E740481C1C}">
                <a14:useLocalDpi xmlns:a14="http://schemas.microsoft.com/office/drawing/2010/main" val="0"/>
              </a:ext>
            </a:extLst>
          </a:blip>
          <a:srcRect b="-371"/>
          <a:stretch>
            <a:fillRect/>
          </a:stretch>
        </p:blipFill>
        <p:spPr bwMode="auto">
          <a:xfrm>
            <a:off x="2514600" y="2743200"/>
            <a:ext cx="74676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882786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noProof="0" dirty="0" err="1"/>
              <a:t>AdvVirgo</a:t>
            </a:r>
            <a:r>
              <a:rPr lang="en-GB" noProof="0" dirty="0"/>
              <a:t> – main issues encountered</a:t>
            </a:r>
          </a:p>
        </p:txBody>
      </p:sp>
      <p:sp>
        <p:nvSpPr>
          <p:cNvPr id="3" name="Segnaposto contenuto 2"/>
          <p:cNvSpPr>
            <a:spLocks noGrp="1"/>
          </p:cNvSpPr>
          <p:nvPr>
            <p:ph idx="1"/>
          </p:nvPr>
        </p:nvSpPr>
        <p:spPr/>
        <p:txBody>
          <a:bodyPr>
            <a:normAutofit/>
          </a:bodyPr>
          <a:lstStyle/>
          <a:p>
            <a:r>
              <a:rPr lang="en-GB" dirty="0"/>
              <a:t>Detector integration troubled by repeated breakage of fused silica fibres when test masses suspended in vacuum </a:t>
            </a:r>
          </a:p>
          <a:p>
            <a:r>
              <a:rPr lang="en-GB" dirty="0"/>
              <a:t>Lead to decision of suspending them with steel wires in order not to stop commissioning progress</a:t>
            </a:r>
          </a:p>
          <a:p>
            <a:r>
              <a:rPr lang="en-GB" dirty="0"/>
              <a:t>Extensive/intense research in parallel to understand the cause</a:t>
            </a:r>
          </a:p>
          <a:p>
            <a:r>
              <a:rPr lang="en-GB" dirty="0"/>
              <a:t>Eventually culprit found: dust particle generated by scroll pumps and blown towards the fibres during a venting of the vacuum chamber</a:t>
            </a:r>
          </a:p>
          <a:p>
            <a:r>
              <a:rPr lang="en-GB" dirty="0"/>
              <a:t>Risk mitigation action plan ready, to be implemented after O2</a:t>
            </a:r>
          </a:p>
          <a:p>
            <a:pPr lvl="1"/>
            <a:r>
              <a:rPr lang="en-GB" dirty="0"/>
              <a:t>upgrade of the vacuum system: scroll pumps replacement, modifications of the venting piping</a:t>
            </a:r>
          </a:p>
          <a:p>
            <a:pPr lvl="1"/>
            <a:r>
              <a:rPr lang="en-GB" dirty="0"/>
              <a:t>installation of “fibre guards”</a:t>
            </a:r>
          </a:p>
          <a:p>
            <a:r>
              <a:rPr lang="en-GB" dirty="0"/>
              <a:t>Test masses to be suspended again with fused silica fibres after O2</a:t>
            </a:r>
          </a:p>
        </p:txBody>
      </p:sp>
      <p:sp>
        <p:nvSpPr>
          <p:cNvPr id="4" name="Segnaposto piè di pagina 3"/>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684876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38915" name="Rectangle 2"/>
          <p:cNvSpPr>
            <a:spLocks noGrp="1" noChangeArrowheads="1"/>
          </p:cNvSpPr>
          <p:nvPr>
            <p:ph type="title" idx="4294967295"/>
          </p:nvPr>
        </p:nvSpPr>
        <p:spPr>
          <a:xfrm>
            <a:off x="1981200" y="0"/>
            <a:ext cx="8229600" cy="1143000"/>
          </a:xfrm>
        </p:spPr>
        <p:txBody>
          <a:bodyPr vert="horz" wrap="square" lIns="91440" tIns="45720" rIns="91440" bIns="45720" numCol="1" anchor="ctr" anchorCtr="0" compatLnSpc="1">
            <a:prstTxWarp prst="textNoShape">
              <a:avLst/>
            </a:prstTxWarp>
          </a:bodyPr>
          <a:lstStyle/>
          <a:p>
            <a:pPr algn="ctr" eaLnBrk="1" hangingPunct="1"/>
            <a:r>
              <a:rPr lang="it-IT" altLang="it-IT" sz="2800"/>
              <a:t>SISTEMA D’INIEZIONE</a:t>
            </a:r>
          </a:p>
        </p:txBody>
      </p:sp>
      <p:sp>
        <p:nvSpPr>
          <p:cNvPr id="38916" name="Rectangle 3"/>
          <p:cNvSpPr>
            <a:spLocks noGrp="1" noChangeArrowheads="1"/>
          </p:cNvSpPr>
          <p:nvPr>
            <p:ph type="body" idx="4294967295"/>
          </p:nvPr>
        </p:nvSpPr>
        <p:spPr>
          <a:xfrm>
            <a:off x="2286000" y="1143003"/>
            <a:ext cx="7772400" cy="1439863"/>
          </a:xfrm>
          <a:ln>
            <a:solidFill>
              <a:srgbClr val="006699"/>
            </a:solidFill>
            <a:round/>
            <a:headEnd/>
            <a:tailEnd/>
          </a:ln>
        </p:spPr>
        <p:txBody>
          <a:bodyPr vert="horz" wrap="square" lIns="91440" tIns="45720" rIns="91440" bIns="45720" numCol="1" anchor="t" anchorCtr="0" compatLnSpc="1">
            <a:prstTxWarp prst="textNoShape">
              <a:avLst/>
            </a:prstTxWarp>
          </a:bodyPr>
          <a:lstStyle/>
          <a:p>
            <a:pPr marL="342900" indent="-342900" defTabSz="457200" eaLnBrk="1" hangingPunct="1">
              <a:lnSpc>
                <a:spcPct val="80000"/>
              </a:lnSpc>
            </a:pPr>
            <a:r>
              <a:rPr lang="it-IT" altLang="it-IT">
                <a:solidFill>
                  <a:srgbClr val="FFFF00"/>
                </a:solidFill>
              </a:rPr>
              <a:t>Nuova e più grande  cella di  Faraday con compensazione termica   (cristallo DKDP)</a:t>
            </a:r>
          </a:p>
          <a:p>
            <a:pPr marL="342900" indent="-342900" defTabSz="457200" eaLnBrk="1" hangingPunct="1">
              <a:lnSpc>
                <a:spcPct val="80000"/>
              </a:lnSpc>
            </a:pPr>
            <a:r>
              <a:rPr lang="it-IT" altLang="it-IT">
                <a:solidFill>
                  <a:srgbClr val="FFFF00"/>
                </a:solidFill>
              </a:rPr>
              <a:t>Il  “matching telescope”  è spostato rispetto all’attuale configurazione di VIRGO+. Lo specchio  PRM e lo specchio di rinvio  devono essere sospesi sul banco di iniezione </a:t>
            </a:r>
          </a:p>
        </p:txBody>
      </p:sp>
      <p:pic>
        <p:nvPicPr>
          <p:cNvPr id="3891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514603"/>
            <a:ext cx="7785100"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96187415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39939" name="TextBox 7"/>
          <p:cNvSpPr txBox="1">
            <a:spLocks noChangeArrowheads="1"/>
          </p:cNvSpPr>
          <p:nvPr/>
        </p:nvSpPr>
        <p:spPr bwMode="auto">
          <a:xfrm>
            <a:off x="1752600" y="1668466"/>
            <a:ext cx="868680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bg1"/>
                </a:solidFill>
                <a:latin typeface="Times New Roman" panose="02020603050405020304" pitchFamily="18" charset="0"/>
              </a:defRPr>
            </a:lvl1pPr>
            <a:lvl2pPr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it-IT" altLang="it-IT" sz="1800" b="1">
                <a:solidFill>
                  <a:srgbClr val="FFFF00"/>
                </a:solidFill>
                <a:latin typeface="Arial Unicode MS" pitchFamily="34" charset="-128"/>
                <a:ea typeface="ＭＳ Ｐゴシック" panose="020B0600070205080204" pitchFamily="34" charset="-128"/>
              </a:rPr>
              <a:t>Richieste:</a:t>
            </a:r>
            <a:endParaRPr lang="en-US" altLang="it-IT" sz="1800">
              <a:solidFill>
                <a:srgbClr val="FFFF00"/>
              </a:solidFill>
              <a:latin typeface="Arial" panose="020B0604020202020204" pitchFamily="34" charset="0"/>
              <a:ea typeface="ＭＳ Ｐゴシック" panose="020B0600070205080204" pitchFamily="34" charset="-128"/>
            </a:endParaRPr>
          </a:p>
          <a:p>
            <a:pPr eaLnBrk="1" hangingPunct="1">
              <a:lnSpc>
                <a:spcPct val="100000"/>
              </a:lnSpc>
              <a:buClrTx/>
              <a:buSzTx/>
              <a:buFontTx/>
              <a:buNone/>
            </a:pPr>
            <a:r>
              <a:rPr lang="en-US" altLang="it-IT" sz="1800">
                <a:solidFill>
                  <a:srgbClr val="FFFF00"/>
                </a:solidFill>
                <a:latin typeface="Arial" panose="020B0604020202020204" pitchFamily="34" charset="0"/>
                <a:ea typeface="ＭＳ Ｐゴシック" panose="020B0600070205080204" pitchFamily="34" charset="-128"/>
              </a:rPr>
              <a:t>	- Massa più elevata per compensare l’incremento</a:t>
            </a:r>
          </a:p>
          <a:p>
            <a:pPr eaLnBrk="1" hangingPunct="1">
              <a:lnSpc>
                <a:spcPct val="100000"/>
              </a:lnSpc>
              <a:buClrTx/>
              <a:buSzTx/>
              <a:buFontTx/>
              <a:buNone/>
            </a:pPr>
            <a:r>
              <a:rPr lang="en-US" altLang="it-IT" sz="1800">
                <a:solidFill>
                  <a:srgbClr val="FFFF00"/>
                </a:solidFill>
                <a:latin typeface="Arial" panose="020B0604020202020204" pitchFamily="34" charset="0"/>
                <a:ea typeface="ＭＳ Ｐゴシック" panose="020B0600070205080204" pitchFamily="34" charset="-128"/>
              </a:rPr>
              <a:t> 	della pressione di radiazione associata all’aumento di potenza luminosa</a:t>
            </a:r>
          </a:p>
          <a:p>
            <a:pPr eaLnBrk="1" hangingPunct="1">
              <a:lnSpc>
                <a:spcPct val="100000"/>
              </a:lnSpc>
              <a:buClrTx/>
              <a:buSzTx/>
              <a:buFontTx/>
              <a:buNone/>
            </a:pPr>
            <a:r>
              <a:rPr lang="it-IT" altLang="it-IT" sz="1800">
                <a:solidFill>
                  <a:srgbClr val="FFFF00"/>
                </a:solidFill>
                <a:latin typeface="Arial Unicode MS" pitchFamily="34" charset="-128"/>
                <a:ea typeface="ＭＳ Ｐゴシック" panose="020B0600070205080204" pitchFamily="34" charset="-128"/>
              </a:rPr>
              <a:t>	- Coating correttivo per migliorare la qualità dell’ottica</a:t>
            </a:r>
            <a:endParaRPr lang="en-US" altLang="it-IT" sz="1800">
              <a:solidFill>
                <a:srgbClr val="FFFF00"/>
              </a:solidFill>
              <a:latin typeface="Arial" panose="020B0604020202020204" pitchFamily="34" charset="0"/>
              <a:ea typeface="ＭＳ Ｐゴシック" panose="020B0600070205080204" pitchFamily="34" charset="-128"/>
            </a:endParaRPr>
          </a:p>
          <a:p>
            <a:pPr marL="0" lvl="1" eaLnBrk="1" hangingPunct="1">
              <a:lnSpc>
                <a:spcPct val="100000"/>
              </a:lnSpc>
              <a:buClrTx/>
              <a:buSzTx/>
            </a:pPr>
            <a:endParaRPr lang="en-US" altLang="it-IT" sz="1800">
              <a:solidFill>
                <a:srgbClr val="FFFF00"/>
              </a:solidFill>
              <a:latin typeface="Arial" panose="020B0604020202020204" pitchFamily="34" charset="0"/>
              <a:ea typeface="ＭＳ Ｐゴシック" panose="020B0600070205080204" pitchFamily="34" charset="-128"/>
            </a:endParaRPr>
          </a:p>
          <a:p>
            <a:pPr marL="0" lvl="1" eaLnBrk="1" hangingPunct="1">
              <a:lnSpc>
                <a:spcPct val="100000"/>
              </a:lnSpc>
              <a:buClrTx/>
              <a:buSzTx/>
            </a:pPr>
            <a:r>
              <a:rPr lang="en-US" altLang="it-IT" sz="1800">
                <a:solidFill>
                  <a:srgbClr val="FFFF00"/>
                </a:solidFill>
                <a:latin typeface="Arial" panose="020B0604020202020204" pitchFamily="34" charset="0"/>
                <a:ea typeface="ＭＳ Ｐゴシック" panose="020B0600070205080204" pitchFamily="34" charset="-128"/>
              </a:rPr>
              <a:t>S</a:t>
            </a:r>
            <a:r>
              <a:rPr lang="en-US" altLang="it-IT" sz="1800" b="1">
                <a:solidFill>
                  <a:srgbClr val="FFFF00"/>
                </a:solidFill>
                <a:latin typeface="Arial" panose="020B0604020202020204" pitchFamily="34" charset="0"/>
                <a:ea typeface="ＭＳ Ｐゴシック" panose="020B0600070205080204" pitchFamily="34" charset="-128"/>
              </a:rPr>
              <a:t>oluzione di riferimento:</a:t>
            </a:r>
          </a:p>
          <a:p>
            <a:pPr marL="0" lvl="1" eaLnBrk="1" hangingPunct="1">
              <a:lnSpc>
                <a:spcPct val="100000"/>
              </a:lnSpc>
              <a:buClrTx/>
              <a:buSzTx/>
            </a:pPr>
            <a:r>
              <a:rPr lang="en-US" altLang="it-IT" sz="1800">
                <a:solidFill>
                  <a:srgbClr val="FFFF00"/>
                </a:solidFill>
                <a:latin typeface="Arial" panose="020B0604020202020204" pitchFamily="34" charset="0"/>
                <a:ea typeface="ＭＳ Ｐゴシック" panose="020B0600070205080204" pitchFamily="34" charset="-128"/>
              </a:rPr>
              <a:t>	Specchi FP: </a:t>
            </a:r>
            <a:r>
              <a:rPr lang="it-IT" altLang="it-IT" sz="1800">
                <a:solidFill>
                  <a:srgbClr val="FFFF00"/>
                </a:solidFill>
                <a:latin typeface="Arial Unicode MS" pitchFamily="34" charset="-128"/>
                <a:ea typeface="ＭＳ Ｐゴシック" panose="020B0600070205080204" pitchFamily="34" charset="-128"/>
              </a:rPr>
              <a:t>35 cm Ø, 20 cm spessore, 42 Kg </a:t>
            </a:r>
          </a:p>
          <a:p>
            <a:pPr marL="0" lvl="1" eaLnBrk="1" hangingPunct="1">
              <a:lnSpc>
                <a:spcPct val="100000"/>
              </a:lnSpc>
              <a:buClrTx/>
              <a:buSzTx/>
            </a:pPr>
            <a:r>
              <a:rPr lang="it-IT" altLang="it-IT" sz="1800">
                <a:solidFill>
                  <a:srgbClr val="FFFF00"/>
                </a:solidFill>
                <a:latin typeface="Arial Unicode MS" pitchFamily="34" charset="-128"/>
                <a:ea typeface="ＭＳ Ｐゴシック" panose="020B0600070205080204" pitchFamily="34" charset="-128"/>
              </a:rPr>
              <a:t>	Beam Splitter : 55 cm Ø, 6.5 cm spessore, 34 Kg </a:t>
            </a:r>
          </a:p>
          <a:p>
            <a:pPr eaLnBrk="1" hangingPunct="1">
              <a:lnSpc>
                <a:spcPct val="100000"/>
              </a:lnSpc>
              <a:buClrTx/>
              <a:buSzTx/>
              <a:buFontTx/>
              <a:buNone/>
            </a:pPr>
            <a:endParaRPr lang="en-US" altLang="it-IT" sz="1800">
              <a:solidFill>
                <a:srgbClr val="FFFF00"/>
              </a:solidFill>
              <a:latin typeface="Arial" panose="020B0604020202020204" pitchFamily="34" charset="0"/>
              <a:ea typeface="ＭＳ Ｐゴシック" panose="020B0600070205080204" pitchFamily="34" charset="-128"/>
            </a:endParaRPr>
          </a:p>
          <a:p>
            <a:pPr eaLnBrk="1" hangingPunct="1">
              <a:lnSpc>
                <a:spcPct val="100000"/>
              </a:lnSpc>
              <a:buClrTx/>
              <a:buSzTx/>
              <a:buFontTx/>
              <a:buNone/>
            </a:pPr>
            <a:endParaRPr lang="en-US" altLang="it-IT" sz="1800">
              <a:solidFill>
                <a:srgbClr val="FFFF00"/>
              </a:solidFill>
              <a:latin typeface="Arial" panose="020B0604020202020204" pitchFamily="34" charset="0"/>
              <a:ea typeface="ＭＳ Ｐゴシック" panose="020B0600070205080204" pitchFamily="34" charset="-128"/>
            </a:endParaRPr>
          </a:p>
          <a:p>
            <a:pPr eaLnBrk="1" hangingPunct="1">
              <a:lnSpc>
                <a:spcPct val="100000"/>
              </a:lnSpc>
              <a:buClrTx/>
              <a:buSzTx/>
              <a:buFontTx/>
              <a:buNone/>
            </a:pPr>
            <a:r>
              <a:rPr lang="en-US" altLang="it-IT" sz="1800" b="1">
                <a:solidFill>
                  <a:srgbClr val="FFFF00"/>
                </a:solidFill>
                <a:latin typeface="Arial" panose="020B0604020202020204" pitchFamily="34" charset="0"/>
                <a:ea typeface="ＭＳ Ｐゴシック" panose="020B0600070205080204" pitchFamily="34" charset="-128"/>
              </a:rPr>
              <a:t>Implicazioni:</a:t>
            </a:r>
          </a:p>
          <a:p>
            <a:pPr eaLnBrk="1" hangingPunct="1">
              <a:lnSpc>
                <a:spcPct val="100000"/>
              </a:lnSpc>
              <a:buClrTx/>
              <a:buSzTx/>
              <a:buFontTx/>
              <a:buNone/>
            </a:pPr>
            <a:r>
              <a:rPr lang="en-US" altLang="it-IT" sz="1800">
                <a:solidFill>
                  <a:srgbClr val="FFFF00"/>
                </a:solidFill>
                <a:latin typeface="Arial" panose="020B0604020202020204" pitchFamily="34" charset="0"/>
                <a:ea typeface="ＭＳ Ｐゴシック" panose="020B0600070205080204" pitchFamily="34" charset="-128"/>
              </a:rPr>
              <a:t> 	- Modifica significativa dei </a:t>
            </a:r>
            <a:r>
              <a:rPr lang="en-US" altLang="it-IT" sz="1800" i="1">
                <a:solidFill>
                  <a:srgbClr val="FFFF00"/>
                </a:solidFill>
                <a:latin typeface="Arial" panose="020B0604020202020204" pitchFamily="34" charset="0"/>
                <a:ea typeface="ＭＳ Ｐゴシック" panose="020B0600070205080204" pitchFamily="34" charset="-128"/>
              </a:rPr>
              <a:t>payload </a:t>
            </a:r>
          </a:p>
          <a:p>
            <a:pPr eaLnBrk="1" hangingPunct="1">
              <a:lnSpc>
                <a:spcPct val="100000"/>
              </a:lnSpc>
              <a:buClrTx/>
              <a:buSzTx/>
              <a:buFontTx/>
              <a:buNone/>
            </a:pPr>
            <a:r>
              <a:rPr lang="en-US" altLang="it-IT" sz="1800" i="1">
                <a:solidFill>
                  <a:srgbClr val="FFFF00"/>
                </a:solidFill>
                <a:latin typeface="Arial" panose="020B0604020202020204" pitchFamily="34" charset="0"/>
                <a:ea typeface="ＭＳ Ｐゴシック" panose="020B0600070205080204" pitchFamily="34" charset="-128"/>
              </a:rPr>
              <a:t>monolitici e delle fibre di sospensione</a:t>
            </a:r>
          </a:p>
          <a:p>
            <a:pPr eaLnBrk="1" hangingPunct="1">
              <a:lnSpc>
                <a:spcPct val="100000"/>
              </a:lnSpc>
              <a:buClrTx/>
              <a:buSzTx/>
              <a:buFontTx/>
              <a:buNone/>
            </a:pPr>
            <a:endParaRPr lang="en-US" altLang="it-IT" sz="1800">
              <a:solidFill>
                <a:srgbClr val="FFFF00"/>
              </a:solidFill>
              <a:latin typeface="Arial" panose="020B0604020202020204" pitchFamily="34" charset="0"/>
              <a:ea typeface="ＭＳ Ｐゴシック" panose="020B0600070205080204" pitchFamily="34" charset="-128"/>
            </a:endParaRPr>
          </a:p>
          <a:p>
            <a:pPr marL="0" lvl="1" eaLnBrk="1" hangingPunct="1">
              <a:lnSpc>
                <a:spcPct val="100000"/>
              </a:lnSpc>
              <a:buClrTx/>
              <a:buSzTx/>
            </a:pPr>
            <a:endParaRPr lang="en-US" altLang="it-IT" sz="1800">
              <a:solidFill>
                <a:srgbClr val="FFFF00"/>
              </a:solidFill>
              <a:latin typeface="Arial" panose="020B0604020202020204" pitchFamily="34" charset="0"/>
              <a:ea typeface="ＭＳ Ｐゴシック" panose="020B0600070205080204" pitchFamily="34" charset="-128"/>
            </a:endParaRPr>
          </a:p>
        </p:txBody>
      </p:sp>
      <p:sp>
        <p:nvSpPr>
          <p:cNvPr id="39940" name="Rectangle 2"/>
          <p:cNvSpPr>
            <a:spLocks noGrp="1" noChangeArrowheads="1"/>
          </p:cNvSpPr>
          <p:nvPr>
            <p:ph type="title" idx="4294967295"/>
          </p:nvPr>
        </p:nvSpPr>
        <p:spPr>
          <a:xfrm>
            <a:off x="1752600" y="49213"/>
            <a:ext cx="8915400" cy="1143000"/>
          </a:xfrm>
        </p:spPr>
        <p:txBody>
          <a:bodyPr vert="horz" wrap="square" lIns="91440" tIns="45720" rIns="91440" bIns="45720" numCol="1" anchor="ctr" anchorCtr="0" compatLnSpc="1">
            <a:prstTxWarp prst="textNoShape">
              <a:avLst/>
            </a:prstTxWarp>
          </a:bodyPr>
          <a:lstStyle/>
          <a:p>
            <a:pPr algn="r" eaLnBrk="1" hangingPunct="1"/>
            <a:r>
              <a:rPr lang="it-IT" altLang="it-IT" sz="2800"/>
              <a:t>GLI SPECCHI PRINCIPALI: le masse di test</a:t>
            </a:r>
          </a:p>
        </p:txBody>
      </p:sp>
      <p:pic>
        <p:nvPicPr>
          <p:cNvPr id="39941" name="Picture 11" descr="04240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603" y="1828800"/>
            <a:ext cx="1585913"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5" descr="AdV_paylo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114800"/>
            <a:ext cx="181133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9532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0963" name="Rectangle 2"/>
          <p:cNvSpPr>
            <a:spLocks noGrp="1" noChangeArrowheads="1"/>
          </p:cNvSpPr>
          <p:nvPr>
            <p:ph type="title" idx="4294967295"/>
          </p:nvPr>
        </p:nvSpPr>
        <p:spPr>
          <a:xfrm>
            <a:off x="2286003" y="115891"/>
            <a:ext cx="7496175" cy="649287"/>
          </a:xfrm>
        </p:spPr>
        <p:txBody>
          <a:bodyPr vert="horz" wrap="square" lIns="91440" tIns="45720" rIns="91440" bIns="45720" numCol="1" anchor="ctr" anchorCtr="0" compatLnSpc="1">
            <a:prstTxWarp prst="textNoShape">
              <a:avLst/>
            </a:prstTxWarp>
          </a:bodyPr>
          <a:lstStyle/>
          <a:p>
            <a:pPr algn="ctr" eaLnBrk="1" hangingPunct="1"/>
            <a:r>
              <a:rPr lang="it-IT" altLang="it-IT" sz="2800"/>
              <a:t>NUOVA COMPENSAZIONE TERMICA</a:t>
            </a:r>
          </a:p>
        </p:txBody>
      </p:sp>
      <p:sp>
        <p:nvSpPr>
          <p:cNvPr id="40964" name="Rectangle 4"/>
          <p:cNvSpPr>
            <a:spLocks noChangeArrowheads="1"/>
          </p:cNvSpPr>
          <p:nvPr/>
        </p:nvSpPr>
        <p:spPr bwMode="auto">
          <a:xfrm>
            <a:off x="1981200" y="762000"/>
            <a:ext cx="8001000" cy="5665788"/>
          </a:xfrm>
          <a:prstGeom prst="rect">
            <a:avLst/>
          </a:prstGeom>
          <a:noFill/>
          <a:ln w="9525">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55600" indent="-355600" defTabSz="457200" eaLnBrk="0" hangingPunct="0">
              <a:defRPr sz="2400">
                <a:solidFill>
                  <a:schemeClr val="bg1"/>
                </a:solidFill>
                <a:latin typeface="Times New Roman" panose="02020603050405020304" pitchFamily="18" charset="0"/>
              </a:defRPr>
            </a:lvl1pPr>
            <a:lvl2pPr marL="812800" indent="-277813"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20000"/>
              </a:lnSpc>
              <a:spcBef>
                <a:spcPct val="20000"/>
              </a:spcBef>
              <a:buClr>
                <a:srgbClr val="336699"/>
              </a:buClr>
              <a:buSzPct val="70000"/>
              <a:buFontTx/>
              <a:buNone/>
            </a:pPr>
            <a:r>
              <a:rPr lang="it-IT" altLang="it-IT" sz="1800" b="1">
                <a:latin typeface="Calibri (Body)" charset="0"/>
                <a:ea typeface="ＭＳ Ｐゴシック" panose="020B0600070205080204" pitchFamily="34" charset="-128"/>
              </a:rPr>
              <a:t>Richiesta</a:t>
            </a:r>
            <a:r>
              <a:rPr lang="it-IT" altLang="it-IT" sz="1800">
                <a:latin typeface="Calibri (Body)" charset="0"/>
                <a:ea typeface="ＭＳ Ｐゴシック" panose="020B0600070205080204" pitchFamily="34" charset="-128"/>
              </a:rPr>
              <a:t>: </a:t>
            </a:r>
          </a:p>
          <a:p>
            <a:pPr eaLnBrk="1" hangingPunct="1">
              <a:lnSpc>
                <a:spcPct val="120000"/>
              </a:lnSpc>
              <a:spcBef>
                <a:spcPct val="20000"/>
              </a:spcBef>
              <a:buClr>
                <a:srgbClr val="336699"/>
              </a:buClr>
              <a:buSzPct val="70000"/>
              <a:buFontTx/>
              <a:buNone/>
            </a:pPr>
            <a:r>
              <a:rPr lang="it-IT" altLang="it-IT" sz="1800">
                <a:latin typeface="Calibri (Body)" charset="0"/>
                <a:ea typeface="ＭＳ Ｐゴシック" panose="020B0600070205080204" pitchFamily="34" charset="-128"/>
              </a:rPr>
              <a:t>Compensare le distorsioni del fronte d’onda e le deformazioni superficiali degli specchi</a:t>
            </a:r>
          </a:p>
          <a:p>
            <a:pPr eaLnBrk="1" hangingPunct="1">
              <a:lnSpc>
                <a:spcPct val="120000"/>
              </a:lnSpc>
              <a:spcBef>
                <a:spcPct val="20000"/>
              </a:spcBef>
              <a:buClr>
                <a:srgbClr val="336699"/>
              </a:buClr>
              <a:buSzPct val="70000"/>
              <a:buFontTx/>
              <a:buNone/>
            </a:pPr>
            <a:r>
              <a:rPr lang="it-IT" altLang="it-IT" sz="1800" b="1">
                <a:solidFill>
                  <a:srgbClr val="FF0000"/>
                </a:solidFill>
                <a:latin typeface="Calibri (Body)" charset="0"/>
                <a:ea typeface="ＭＳ Ｐゴシック" panose="020B0600070205080204" pitchFamily="34" charset="-128"/>
              </a:rPr>
              <a:t>Soluzione di riferimento</a:t>
            </a:r>
            <a:r>
              <a:rPr lang="it-IT" altLang="it-IT" sz="1800">
                <a:solidFill>
                  <a:schemeClr val="tx1"/>
                </a:solidFill>
                <a:latin typeface="Calibri (Body)" charset="0"/>
                <a:ea typeface="ＭＳ Ｐゴシック" panose="020B0600070205080204" pitchFamily="34" charset="-128"/>
              </a:rPr>
              <a:t>:</a:t>
            </a:r>
          </a:p>
          <a:p>
            <a:pPr lvl="1" eaLnBrk="1" hangingPunct="1">
              <a:lnSpc>
                <a:spcPct val="120000"/>
              </a:lnSpc>
              <a:spcBef>
                <a:spcPct val="20000"/>
              </a:spcBef>
              <a:buClr>
                <a:srgbClr val="336699"/>
              </a:buClr>
              <a:buSzTx/>
              <a:buFontTx/>
              <a:buNone/>
            </a:pPr>
            <a:r>
              <a:rPr lang="it-IT" altLang="it-IT" sz="1800">
                <a:solidFill>
                  <a:schemeClr val="tx1"/>
                </a:solidFill>
                <a:latin typeface="Calibri (Body)" charset="0"/>
                <a:ea typeface="ＭＳ Ｐゴシック" panose="020B0600070205080204" pitchFamily="34" charset="-128"/>
              </a:rPr>
              <a:t>- </a:t>
            </a:r>
            <a:r>
              <a:rPr lang="it-IT" altLang="it-IT" sz="1800">
                <a:latin typeface="Calibri (Body)" charset="0"/>
                <a:ea typeface="ＭＳ Ｐゴシック" panose="020B0600070205080204" pitchFamily="34" charset="-128"/>
              </a:rPr>
              <a:t>Anello riscaldante attorno alle masse di test </a:t>
            </a:r>
          </a:p>
          <a:p>
            <a:pPr lvl="1" eaLnBrk="1" hangingPunct="1">
              <a:lnSpc>
                <a:spcPct val="120000"/>
              </a:lnSpc>
              <a:spcBef>
                <a:spcPct val="20000"/>
              </a:spcBef>
              <a:buClr>
                <a:srgbClr val="336699"/>
              </a:buClr>
              <a:buSzTx/>
              <a:buFontTx/>
              <a:buNone/>
            </a:pPr>
            <a:r>
              <a:rPr lang="it-IT" altLang="it-IT" sz="1800">
                <a:latin typeface="Calibri (Body)" charset="0"/>
                <a:ea typeface="ＭＳ Ｐゴシック" panose="020B0600070205080204" pitchFamily="34" charset="-128"/>
              </a:rPr>
              <a:t>- Laser a CO</a:t>
            </a:r>
            <a:r>
              <a:rPr lang="it-IT" altLang="it-IT" sz="1800" baseline="-25000">
                <a:latin typeface="Calibri (Body)" charset="0"/>
                <a:ea typeface="ＭＳ Ｐゴシック" panose="020B0600070205080204" pitchFamily="34" charset="-128"/>
              </a:rPr>
              <a:t>2 </a:t>
            </a:r>
            <a:r>
              <a:rPr lang="it-IT" altLang="it-IT" sz="1800">
                <a:latin typeface="Calibri (Body)" charset="0"/>
                <a:ea typeface="ＭＳ Ｐゴシック" panose="020B0600070205080204" pitchFamily="34" charset="-128"/>
              </a:rPr>
              <a:t>laser per  correggere la distorsione del fronte d’onda sullo specchio del  recycling di potenza </a:t>
            </a:r>
          </a:p>
          <a:p>
            <a:pPr lvl="1" eaLnBrk="1" hangingPunct="1">
              <a:lnSpc>
                <a:spcPct val="120000"/>
              </a:lnSpc>
              <a:spcBef>
                <a:spcPct val="20000"/>
              </a:spcBef>
              <a:buClr>
                <a:srgbClr val="336699"/>
              </a:buClr>
              <a:buSzTx/>
              <a:buFontTx/>
              <a:buChar char="-"/>
            </a:pPr>
            <a:r>
              <a:rPr lang="it-IT" altLang="it-IT" sz="1800">
                <a:latin typeface="Calibri (Body)" charset="0"/>
                <a:ea typeface="ＭＳ Ｐゴシック" panose="020B0600070205080204" pitchFamily="34" charset="-128"/>
              </a:rPr>
              <a:t>Elemento ottico extra (</a:t>
            </a:r>
            <a:r>
              <a:rPr lang="it-IT" altLang="it-IT" sz="1800" i="1">
                <a:latin typeface="Calibri (Body)" charset="0"/>
                <a:ea typeface="ＭＳ Ｐゴシック" panose="020B0600070205080204" pitchFamily="34" charset="-128"/>
              </a:rPr>
              <a:t>compenstion plate</a:t>
            </a:r>
            <a:r>
              <a:rPr lang="it-IT" altLang="it-IT" sz="1800">
                <a:latin typeface="Calibri (Body)" charset="0"/>
                <a:ea typeface="ＭＳ Ｐゴシック" panose="020B0600070205080204" pitchFamily="34" charset="-128"/>
              </a:rPr>
              <a:t>) di fronte alle masse di test d’ingresso e poste lungo il cammino ottico principale </a:t>
            </a:r>
          </a:p>
          <a:p>
            <a:pPr lvl="1" eaLnBrk="1" hangingPunct="1">
              <a:lnSpc>
                <a:spcPct val="120000"/>
              </a:lnSpc>
              <a:spcBef>
                <a:spcPct val="20000"/>
              </a:spcBef>
              <a:buClr>
                <a:srgbClr val="336699"/>
              </a:buClr>
              <a:buSzTx/>
              <a:buFontTx/>
              <a:buChar char="-"/>
            </a:pPr>
            <a:r>
              <a:rPr lang="it-IT" altLang="it-IT" sz="1800">
                <a:latin typeface="Calibri (Body)" charset="0"/>
                <a:ea typeface="ＭＳ Ｐゴシック" panose="020B0600070205080204" pitchFamily="34" charset="-128"/>
              </a:rPr>
              <a:t>Implicazioni:</a:t>
            </a:r>
          </a:p>
          <a:p>
            <a:pPr eaLnBrk="1" hangingPunct="1">
              <a:lnSpc>
                <a:spcPct val="120000"/>
              </a:lnSpc>
              <a:spcBef>
                <a:spcPct val="20000"/>
              </a:spcBef>
              <a:buClr>
                <a:srgbClr val="336699"/>
              </a:buClr>
              <a:buSzPct val="70000"/>
              <a:buFontTx/>
              <a:buNone/>
            </a:pPr>
            <a:r>
              <a:rPr lang="it-IT" altLang="it-IT" sz="1800" b="1">
                <a:latin typeface="Calibri (Body)" charset="0"/>
                <a:ea typeface="ＭＳ Ｐゴシック" panose="020B0600070205080204" pitchFamily="34" charset="-128"/>
              </a:rPr>
              <a:t>Implicazione</a:t>
            </a:r>
            <a:r>
              <a:rPr lang="it-IT" altLang="it-IT" sz="1800">
                <a:latin typeface="Calibri (Body)" charset="0"/>
                <a:ea typeface="ＭＳ Ｐゴシック" panose="020B0600070205080204" pitchFamily="34" charset="-128"/>
              </a:rPr>
              <a:t>:</a:t>
            </a:r>
          </a:p>
          <a:p>
            <a:pPr eaLnBrk="1" hangingPunct="1">
              <a:lnSpc>
                <a:spcPct val="120000"/>
              </a:lnSpc>
              <a:spcBef>
                <a:spcPct val="20000"/>
              </a:spcBef>
              <a:buClr>
                <a:srgbClr val="336699"/>
              </a:buClr>
              <a:buSzPct val="70000"/>
              <a:buFontTx/>
              <a:buNone/>
            </a:pPr>
            <a:r>
              <a:rPr lang="it-IT" altLang="it-IT" sz="1800">
                <a:latin typeface="Calibri (Body)" charset="0"/>
                <a:ea typeface="ＭＳ Ｐゴシック" panose="020B0600070205080204" pitchFamily="34" charset="-128"/>
              </a:rPr>
              <a:t>		- </a:t>
            </a:r>
            <a:r>
              <a:rPr lang="it-IT" altLang="it-IT" sz="1800" i="1">
                <a:latin typeface="Calibri (Body)" charset="0"/>
                <a:ea typeface="ＭＳ Ｐゴシック" panose="020B0600070205080204" pitchFamily="34" charset="-128"/>
              </a:rPr>
              <a:t>Compensation plate </a:t>
            </a:r>
            <a:r>
              <a:rPr lang="it-IT" altLang="it-IT" sz="1800">
                <a:latin typeface="Calibri (Body)" charset="0"/>
                <a:ea typeface="ＭＳ Ｐゴシック" panose="020B0600070205080204" pitchFamily="34" charset="-128"/>
              </a:rPr>
              <a:t> sospeso al Super Attenuatore </a:t>
            </a:r>
          </a:p>
          <a:p>
            <a:pPr eaLnBrk="1" hangingPunct="1">
              <a:lnSpc>
                <a:spcPct val="120000"/>
              </a:lnSpc>
              <a:spcBef>
                <a:spcPct val="20000"/>
              </a:spcBef>
              <a:buClr>
                <a:srgbClr val="336699"/>
              </a:buClr>
              <a:buSzPct val="70000"/>
              <a:buFontTx/>
              <a:buNone/>
            </a:pPr>
            <a:r>
              <a:rPr lang="it-IT" altLang="it-IT" sz="1800">
                <a:latin typeface="Calibri (Body)" charset="0"/>
                <a:ea typeface="ＭＳ Ｐゴシック" panose="020B0600070205080204" pitchFamily="34" charset="-128"/>
              </a:rPr>
              <a:t>			</a:t>
            </a:r>
            <a:r>
              <a:rPr lang="it-IT" altLang="it-IT" sz="1800">
                <a:solidFill>
                  <a:schemeClr val="tx1"/>
                </a:solidFill>
                <a:latin typeface="Calibri (Body)" charset="0"/>
                <a:ea typeface="ＭＳ Ｐゴシック" panose="020B0600070205080204" pitchFamily="34" charset="-128"/>
              </a:rPr>
              <a:t>				</a:t>
            </a:r>
            <a:r>
              <a:rPr lang="it-IT" altLang="it-IT" sz="1800" b="1">
                <a:solidFill>
                  <a:srgbClr val="FFFF00"/>
                </a:solidFill>
                <a:latin typeface="Calibri (Body)" charset="0"/>
                <a:ea typeface="ＭＳ Ｐゴシック" panose="020B0600070205080204" pitchFamily="34" charset="-128"/>
              </a:rPr>
              <a:t>R&amp;D proposto</a:t>
            </a:r>
            <a:r>
              <a:rPr lang="it-IT" altLang="it-IT" sz="1800">
                <a:solidFill>
                  <a:srgbClr val="FFFF00"/>
                </a:solidFill>
                <a:latin typeface="Calibri (Body)" charset="0"/>
                <a:ea typeface="ＭＳ Ｐゴシック" panose="020B0600070205080204" pitchFamily="34" charset="-128"/>
              </a:rPr>
              <a:t>:</a:t>
            </a:r>
            <a:r>
              <a:rPr lang="it-IT" altLang="it-IT" sz="1800">
                <a:solidFill>
                  <a:schemeClr val="tx1"/>
                </a:solidFill>
                <a:latin typeface="Calibri (Body)" charset="0"/>
                <a:ea typeface="ＭＳ Ｐゴシック" panose="020B0600070205080204" pitchFamily="34" charset="-128"/>
              </a:rPr>
              <a:t> </a:t>
            </a:r>
          </a:p>
          <a:p>
            <a:pPr eaLnBrk="1" hangingPunct="1">
              <a:lnSpc>
                <a:spcPct val="120000"/>
              </a:lnSpc>
              <a:spcBef>
                <a:spcPct val="20000"/>
              </a:spcBef>
              <a:buClr>
                <a:srgbClr val="336699"/>
              </a:buClr>
              <a:buSzPct val="70000"/>
              <a:buFontTx/>
              <a:buNone/>
            </a:pPr>
            <a:r>
              <a:rPr lang="en-US" altLang="it-IT" sz="1800">
                <a:solidFill>
                  <a:schemeClr val="tx1"/>
                </a:solidFill>
                <a:latin typeface="Calibri (Body)" charset="0"/>
                <a:ea typeface="ＭＳ Ｐゴシック" panose="020B0600070205080204" pitchFamily="34" charset="-128"/>
              </a:rPr>
              <a:t>							R</a:t>
            </a:r>
            <a:r>
              <a:rPr lang="it-IT" altLang="it-IT" sz="1800">
                <a:solidFill>
                  <a:schemeClr val="tx1"/>
                </a:solidFill>
                <a:latin typeface="Calibri (Body)" charset="0"/>
                <a:ea typeface="ＭＳ Ｐゴシック" panose="020B0600070205080204" pitchFamily="34" charset="-128"/>
              </a:rPr>
              <a:t>affreddamento radiativo degli specchi</a:t>
            </a:r>
          </a:p>
        </p:txBody>
      </p:sp>
    </p:spTree>
    <p:extLst>
      <p:ext uri="{BB962C8B-B14F-4D97-AF65-F5344CB8AC3E}">
        <p14:creationId xmlns:p14="http://schemas.microsoft.com/office/powerpoint/2010/main" val="274568043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1987" name="Rectangle 2"/>
          <p:cNvSpPr>
            <a:spLocks noGrp="1" noChangeArrowheads="1"/>
          </p:cNvSpPr>
          <p:nvPr>
            <p:ph type="title" idx="4294967295"/>
          </p:nvPr>
        </p:nvSpPr>
        <p:spPr>
          <a:xfrm>
            <a:off x="2209800" y="0"/>
            <a:ext cx="8458200" cy="1143000"/>
          </a:xfrm>
        </p:spPr>
        <p:txBody>
          <a:bodyPr vert="horz" wrap="square" lIns="91440" tIns="45720" rIns="91440" bIns="45720" numCol="1" anchor="ctr" anchorCtr="0" compatLnSpc="1">
            <a:prstTxWarp prst="textNoShape">
              <a:avLst/>
            </a:prstTxWarp>
          </a:bodyPr>
          <a:lstStyle/>
          <a:p>
            <a:pPr algn="ctr" eaLnBrk="1" hangingPunct="1"/>
            <a:r>
              <a:rPr lang="it-IT" altLang="it-IT" sz="2800"/>
              <a:t>SISTEMA DI RIVELAZIONE </a:t>
            </a:r>
            <a:r>
              <a:rPr lang="en-US" altLang="it-IT" sz="2800"/>
              <a:t>–</a:t>
            </a:r>
            <a:r>
              <a:rPr lang="it-IT" altLang="it-IT" sz="2800"/>
              <a:t> DC readout</a:t>
            </a:r>
          </a:p>
        </p:txBody>
      </p:sp>
      <p:sp>
        <p:nvSpPr>
          <p:cNvPr id="41988" name="Rectangle 4"/>
          <p:cNvSpPr>
            <a:spLocks noChangeArrowheads="1"/>
          </p:cNvSpPr>
          <p:nvPr/>
        </p:nvSpPr>
        <p:spPr bwMode="auto">
          <a:xfrm>
            <a:off x="2286003" y="1417638"/>
            <a:ext cx="7491413" cy="2011362"/>
          </a:xfrm>
          <a:prstGeom prst="rect">
            <a:avLst/>
          </a:prstGeom>
          <a:noFill/>
          <a:ln w="9525">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55600" indent="-355600"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20000"/>
              </a:lnSpc>
              <a:spcBef>
                <a:spcPct val="20000"/>
              </a:spcBef>
              <a:buClr>
                <a:srgbClr val="336699"/>
              </a:buClr>
              <a:buSzPct val="70000"/>
              <a:buFont typeface="Wingdings" panose="05000000000000000000" pitchFamily="2" charset="2"/>
              <a:buNone/>
            </a:pPr>
            <a:r>
              <a:rPr lang="it-IT" altLang="it-IT" sz="1800">
                <a:solidFill>
                  <a:schemeClr val="tx1"/>
                </a:solidFill>
                <a:latin typeface="Calibri" panose="020F0502020204030204" pitchFamily="34" charset="0"/>
                <a:ea typeface="ＭＳ Ｐゴシック" panose="020B0600070205080204" pitchFamily="34" charset="-128"/>
              </a:rPr>
              <a:t>	</a:t>
            </a:r>
            <a:r>
              <a:rPr lang="it-IT" altLang="it-IT" sz="1800" b="1">
                <a:solidFill>
                  <a:schemeClr val="tx1"/>
                </a:solidFill>
                <a:latin typeface="Calibri" panose="020F0502020204030204" pitchFamily="34" charset="0"/>
                <a:ea typeface="ＭＳ Ｐゴシック" panose="020B0600070205080204" pitchFamily="34" charset="-128"/>
              </a:rPr>
              <a:t>Richiesta:</a:t>
            </a:r>
          </a:p>
          <a:p>
            <a:pPr eaLnBrk="1" hangingPunct="1">
              <a:lnSpc>
                <a:spcPct val="120000"/>
              </a:lnSpc>
              <a:spcBef>
                <a:spcPct val="20000"/>
              </a:spcBef>
              <a:buClr>
                <a:srgbClr val="336699"/>
              </a:buClr>
              <a:buSzPct val="70000"/>
              <a:buFontTx/>
              <a:buNone/>
            </a:pPr>
            <a:r>
              <a:rPr lang="it-IT" altLang="it-IT" sz="1800">
                <a:solidFill>
                  <a:schemeClr val="tx1"/>
                </a:solidFill>
                <a:latin typeface="Calibri" panose="020F0502020204030204" pitchFamily="34" charset="0"/>
                <a:ea typeface="ＭＳ Ｐゴシック" panose="020B0600070205080204" pitchFamily="34" charset="-128"/>
              </a:rPr>
              <a:t>	- Ridurre lo shot noise ( ~20%)  ed il contributo di altri rumori “tecnici”</a:t>
            </a:r>
          </a:p>
          <a:p>
            <a:pPr eaLnBrk="1" hangingPunct="1">
              <a:lnSpc>
                <a:spcPct val="120000"/>
              </a:lnSpc>
              <a:spcBef>
                <a:spcPct val="20000"/>
              </a:spcBef>
              <a:buClr>
                <a:srgbClr val="336699"/>
              </a:buClr>
              <a:buSzPct val="70000"/>
              <a:buFontTx/>
              <a:buNone/>
            </a:pPr>
            <a:r>
              <a:rPr lang="it-IT" altLang="it-IT" sz="1800" b="1">
                <a:solidFill>
                  <a:schemeClr val="tx1"/>
                </a:solidFill>
                <a:latin typeface="Calibri" panose="020F0502020204030204" pitchFamily="34" charset="0"/>
                <a:ea typeface="ＭＳ Ｐゴシック" panose="020B0600070205080204" pitchFamily="34" charset="-128"/>
              </a:rPr>
              <a:t>	Implicazione: </a:t>
            </a:r>
          </a:p>
          <a:p>
            <a:pPr eaLnBrk="1" hangingPunct="1">
              <a:lnSpc>
                <a:spcPct val="120000"/>
              </a:lnSpc>
              <a:spcBef>
                <a:spcPct val="20000"/>
              </a:spcBef>
              <a:buClr>
                <a:srgbClr val="336699"/>
              </a:buClr>
              <a:buSzPct val="70000"/>
              <a:buFontTx/>
              <a:buNone/>
            </a:pPr>
            <a:r>
              <a:rPr lang="it-IT" altLang="it-IT" sz="1800">
                <a:solidFill>
                  <a:schemeClr val="tx1"/>
                </a:solidFill>
                <a:latin typeface="Calibri" panose="020F0502020204030204" pitchFamily="34" charset="0"/>
                <a:ea typeface="ＭＳ Ｐゴシック" panose="020B0600070205080204" pitchFamily="34" charset="-128"/>
              </a:rPr>
              <a:t>	- Nuovo output mode cleaner ad alta finessse</a:t>
            </a:r>
          </a:p>
        </p:txBody>
      </p:sp>
      <p:sp>
        <p:nvSpPr>
          <p:cNvPr id="41989" name="Rectangle 7"/>
          <p:cNvSpPr>
            <a:spLocks noGrp="1" noChangeArrowheads="1"/>
          </p:cNvSpPr>
          <p:nvPr>
            <p:ph type="body" idx="4294967295"/>
          </p:nvPr>
        </p:nvSpPr>
        <p:spPr>
          <a:xfrm>
            <a:off x="2286000" y="5334003"/>
            <a:ext cx="7772400" cy="1152525"/>
          </a:xfrm>
          <a:ln>
            <a:solidFill>
              <a:srgbClr val="006699"/>
            </a:solidFill>
            <a:round/>
            <a:headEnd/>
            <a:tailEnd/>
          </a:ln>
        </p:spPr>
        <p:txBody>
          <a:bodyPr vert="horz" wrap="square" lIns="91440" tIns="45720" rIns="91440" bIns="45720" numCol="1" anchor="t" anchorCtr="0" compatLnSpc="1">
            <a:prstTxWarp prst="textNoShape">
              <a:avLst/>
            </a:prstTxWarp>
          </a:bodyPr>
          <a:lstStyle/>
          <a:p>
            <a:pPr marL="342900" indent="-342900" defTabSz="457200" eaLnBrk="1" hangingPunct="1">
              <a:lnSpc>
                <a:spcPct val="80000"/>
              </a:lnSpc>
              <a:buNone/>
            </a:pPr>
            <a:r>
              <a:rPr lang="it-IT" altLang="it-IT"/>
              <a:t>	</a:t>
            </a:r>
            <a:r>
              <a:rPr lang="it-IT" altLang="it-IT" b="1">
                <a:solidFill>
                  <a:srgbClr val="FFFF00"/>
                </a:solidFill>
              </a:rPr>
              <a:t>Banco Ottico sospeso di rivelazione</a:t>
            </a:r>
          </a:p>
          <a:p>
            <a:pPr marL="342900" indent="-342900" defTabSz="457200" eaLnBrk="1" hangingPunct="1">
              <a:lnSpc>
                <a:spcPct val="80000"/>
              </a:lnSpc>
            </a:pPr>
            <a:r>
              <a:rPr lang="it-IT" altLang="it-IT"/>
              <a:t>Sistema di specchi di Ricircolo del Segnale sospesi sul banco </a:t>
            </a:r>
          </a:p>
          <a:p>
            <a:pPr marL="342900" indent="-342900" defTabSz="457200" eaLnBrk="1" hangingPunct="1">
              <a:lnSpc>
                <a:spcPct val="80000"/>
              </a:lnSpc>
            </a:pPr>
            <a:r>
              <a:rPr lang="it-IT" altLang="it-IT"/>
              <a:t>Fotodiodi sotto vuoto</a:t>
            </a:r>
          </a:p>
        </p:txBody>
      </p:sp>
      <p:pic>
        <p:nvPicPr>
          <p:cNvPr id="41990" name="Picture 8" descr="mc nak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3581400"/>
            <a:ext cx="259080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331195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3011" name="Rectangle 2"/>
          <p:cNvSpPr>
            <a:spLocks noGrp="1" noChangeArrowheads="1"/>
          </p:cNvSpPr>
          <p:nvPr>
            <p:ph type="title" idx="4294967295"/>
          </p:nvPr>
        </p:nvSpPr>
        <p:spPr>
          <a:xfrm>
            <a:off x="2209800" y="0"/>
            <a:ext cx="8229600" cy="1143000"/>
          </a:xfrm>
        </p:spPr>
        <p:txBody>
          <a:bodyPr vert="horz" wrap="square" lIns="91440" tIns="45720" rIns="91440" bIns="45720" numCol="1" anchor="ctr" anchorCtr="0" compatLnSpc="1">
            <a:prstTxWarp prst="textNoShape">
              <a:avLst/>
            </a:prstTxWarp>
          </a:bodyPr>
          <a:lstStyle/>
          <a:p>
            <a:pPr algn="ctr" eaLnBrk="1" hangingPunct="1"/>
            <a:r>
              <a:rPr lang="it-IT" altLang="it-IT" sz="2800"/>
              <a:t>SENSING AND CONTROL</a:t>
            </a:r>
          </a:p>
        </p:txBody>
      </p:sp>
      <p:sp>
        <p:nvSpPr>
          <p:cNvPr id="43012" name="Rectangle 14"/>
          <p:cNvSpPr>
            <a:spLocks noChangeArrowheads="1"/>
          </p:cNvSpPr>
          <p:nvPr/>
        </p:nvSpPr>
        <p:spPr bwMode="auto">
          <a:xfrm>
            <a:off x="1981200" y="914400"/>
            <a:ext cx="7772400" cy="3810000"/>
          </a:xfrm>
          <a:prstGeom prst="rect">
            <a:avLst/>
          </a:prstGeom>
          <a:noFill/>
          <a:ln w="9525">
            <a:solidFill>
              <a:srgbClr val="006699"/>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55600" indent="-355600" defTabSz="457200" eaLnBrk="0" hangingPunct="0">
              <a:defRPr sz="2400">
                <a:solidFill>
                  <a:schemeClr val="bg1"/>
                </a:solidFill>
                <a:latin typeface="Times New Roman" panose="02020603050405020304" pitchFamily="18" charset="0"/>
              </a:defRPr>
            </a:lvl1pPr>
            <a:lvl2pPr marL="812800" indent="-277813"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20000"/>
              </a:lnSpc>
              <a:spcBef>
                <a:spcPct val="20000"/>
              </a:spcBef>
              <a:buClr>
                <a:srgbClr val="336699"/>
              </a:buClr>
              <a:buSzPct val="70000"/>
              <a:buFontTx/>
              <a:buNone/>
            </a:pPr>
            <a:r>
              <a:rPr lang="it-IT" altLang="it-IT" sz="2000" b="1">
                <a:solidFill>
                  <a:schemeClr val="tx1"/>
                </a:solidFill>
                <a:latin typeface="Calibri" panose="020F0502020204030204" pitchFamily="34" charset="0"/>
                <a:ea typeface="ＭＳ Ｐゴシック" panose="020B0600070205080204" pitchFamily="34" charset="-128"/>
              </a:rPr>
              <a:t>Soluzione di riferimento :</a:t>
            </a:r>
          </a:p>
          <a:p>
            <a:pPr lvl="1" eaLnBrk="1" hangingPunct="1">
              <a:lnSpc>
                <a:spcPct val="120000"/>
              </a:lnSpc>
              <a:spcBef>
                <a:spcPct val="20000"/>
              </a:spcBef>
              <a:buClr>
                <a:srgbClr val="336699"/>
              </a:buClr>
              <a:buSzTx/>
              <a:buFontTx/>
              <a:buNone/>
            </a:pPr>
            <a:r>
              <a:rPr lang="it-IT" altLang="it-IT" sz="2000">
                <a:solidFill>
                  <a:schemeClr val="tx1"/>
                </a:solidFill>
                <a:latin typeface="Arial Unicode MS" pitchFamily="34" charset="-128"/>
                <a:ea typeface="ＭＳ Ｐゴシック" panose="020B0600070205080204" pitchFamily="34" charset="-128"/>
              </a:rPr>
              <a:t>- Uso di un laser ausiliario per il  lock delle cavità ad alta finesse</a:t>
            </a:r>
          </a:p>
          <a:p>
            <a:pPr lvl="1" eaLnBrk="1" hangingPunct="1">
              <a:lnSpc>
                <a:spcPct val="120000"/>
              </a:lnSpc>
              <a:spcBef>
                <a:spcPct val="20000"/>
              </a:spcBef>
              <a:buClr>
                <a:srgbClr val="336699"/>
              </a:buClr>
              <a:buSzTx/>
              <a:buFontTx/>
              <a:buNone/>
            </a:pPr>
            <a:r>
              <a:rPr lang="it-IT" altLang="it-IT" sz="2000">
                <a:solidFill>
                  <a:schemeClr val="tx1"/>
                </a:solidFill>
                <a:latin typeface="Arial Unicode MS" pitchFamily="34" charset="-128"/>
                <a:ea typeface="ＭＳ Ｐゴシック" panose="020B0600070205080204" pitchFamily="34" charset="-128"/>
              </a:rPr>
              <a:t>- Generalizzazione del metodo a finesse variabile come strategia di lock </a:t>
            </a:r>
            <a:endParaRPr lang="it-IT" altLang="it-IT" sz="2000">
              <a:solidFill>
                <a:schemeClr val="tx1"/>
              </a:solidFill>
              <a:latin typeface="Calibri" panose="020F0502020204030204" pitchFamily="34" charset="0"/>
              <a:ea typeface="ＭＳ Ｐゴシック" panose="020B0600070205080204" pitchFamily="34" charset="-128"/>
            </a:endParaRPr>
          </a:p>
          <a:p>
            <a:pPr eaLnBrk="1" hangingPunct="1">
              <a:lnSpc>
                <a:spcPct val="120000"/>
              </a:lnSpc>
              <a:spcBef>
                <a:spcPct val="20000"/>
              </a:spcBef>
              <a:buClr>
                <a:srgbClr val="336699"/>
              </a:buClr>
              <a:buSzPct val="70000"/>
              <a:buFontTx/>
              <a:buNone/>
            </a:pPr>
            <a:r>
              <a:rPr lang="it-IT" altLang="it-IT" sz="2000" b="1">
                <a:solidFill>
                  <a:schemeClr val="tx1"/>
                </a:solidFill>
                <a:latin typeface="Calibri" panose="020F0502020204030204" pitchFamily="34" charset="0"/>
                <a:ea typeface="ＭＳ Ｐゴシック" panose="020B0600070205080204" pitchFamily="34" charset="-128"/>
              </a:rPr>
              <a:t>Implicazioni:</a:t>
            </a:r>
          </a:p>
          <a:p>
            <a:pPr lvl="1" eaLnBrk="1" hangingPunct="1">
              <a:lnSpc>
                <a:spcPct val="120000"/>
              </a:lnSpc>
              <a:spcBef>
                <a:spcPct val="20000"/>
              </a:spcBef>
              <a:buClr>
                <a:srgbClr val="336699"/>
              </a:buClr>
              <a:buSzPct val="70000"/>
              <a:buFontTx/>
              <a:buNone/>
            </a:pPr>
            <a:r>
              <a:rPr lang="it-IT" altLang="it-IT" sz="2000">
                <a:solidFill>
                  <a:schemeClr val="tx1"/>
                </a:solidFill>
                <a:latin typeface="Calibri" panose="020F0502020204030204" pitchFamily="34" charset="0"/>
                <a:ea typeface="ＭＳ Ｐゴシック" panose="020B0600070205080204" pitchFamily="34" charset="-128"/>
              </a:rPr>
              <a:t>	- La strategia di controllo definita implica lo </a:t>
            </a:r>
            <a:r>
              <a:rPr lang="it-IT" altLang="it-IT" sz="2000" i="1">
                <a:solidFill>
                  <a:srgbClr val="FFFF00"/>
                </a:solidFill>
                <a:latin typeface="Calibri" panose="020F0502020204030204" pitchFamily="34" charset="0"/>
                <a:ea typeface="ＭＳ Ｐゴシック" panose="020B0600070205080204" pitchFamily="34" charset="-128"/>
              </a:rPr>
              <a:t>spostamento di tutte le torri nell’edificio principale</a:t>
            </a:r>
            <a:r>
              <a:rPr lang="it-IT" altLang="it-IT" sz="2000" i="1">
                <a:solidFill>
                  <a:srgbClr val="0000FF"/>
                </a:solidFill>
                <a:latin typeface="Calibri" panose="020F0502020204030204" pitchFamily="34" charset="0"/>
                <a:ea typeface="ＭＳ Ｐゴシック" panose="020B0600070205080204" pitchFamily="34" charset="-128"/>
              </a:rPr>
              <a:t>.</a:t>
            </a:r>
          </a:p>
          <a:p>
            <a:pPr eaLnBrk="1" hangingPunct="1">
              <a:lnSpc>
                <a:spcPct val="120000"/>
              </a:lnSpc>
              <a:spcBef>
                <a:spcPct val="20000"/>
              </a:spcBef>
              <a:buClr>
                <a:srgbClr val="336699"/>
              </a:buClr>
              <a:buSzPct val="70000"/>
              <a:buFontTx/>
              <a:buNone/>
            </a:pPr>
            <a:endParaRPr lang="it-IT" altLang="it-IT" sz="2000">
              <a:solidFill>
                <a:schemeClr val="tx1"/>
              </a:solidFill>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89680869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5059" name="Rectangle 2"/>
          <p:cNvSpPr>
            <a:spLocks noGrp="1" noChangeArrowheads="1"/>
          </p:cNvSpPr>
          <p:nvPr>
            <p:ph type="title" idx="4294967295"/>
          </p:nvPr>
        </p:nvSpPr>
        <p:spPr>
          <a:xfrm>
            <a:off x="3143250" y="115891"/>
            <a:ext cx="6121400" cy="649287"/>
          </a:xfrm>
        </p:spPr>
        <p:txBody>
          <a:bodyPr vert="horz" wrap="square" lIns="91440" tIns="45720" rIns="91440" bIns="45720" numCol="1" anchor="ctr" anchorCtr="0" compatLnSpc="1">
            <a:prstTxWarp prst="textNoShape">
              <a:avLst/>
            </a:prstTxWarp>
          </a:bodyPr>
          <a:lstStyle/>
          <a:p>
            <a:pPr eaLnBrk="1" hangingPunct="1"/>
            <a:r>
              <a:rPr lang="it-IT" altLang="it-IT" sz="2800"/>
              <a:t>Il VUOTO </a:t>
            </a:r>
          </a:p>
        </p:txBody>
      </p:sp>
      <p:sp>
        <p:nvSpPr>
          <p:cNvPr id="47107" name="Rectangle 4"/>
          <p:cNvSpPr>
            <a:spLocks noChangeArrowheads="1"/>
          </p:cNvSpPr>
          <p:nvPr/>
        </p:nvSpPr>
        <p:spPr bwMode="auto">
          <a:xfrm>
            <a:off x="2208213" y="765175"/>
            <a:ext cx="8278812" cy="2262188"/>
          </a:xfrm>
          <a:prstGeom prst="rect">
            <a:avLst/>
          </a:prstGeom>
          <a:solidFill>
            <a:schemeClr val="bg1"/>
          </a:solidFill>
          <a:ln w="9525">
            <a:solidFill>
              <a:srgbClr val="006699"/>
            </a:solidFill>
            <a:miter lim="800000"/>
            <a:headEnd/>
            <a:tailEnd/>
          </a:ln>
        </p:spPr>
        <p:txBody>
          <a:bodyPr/>
          <a:lstStyle/>
          <a:p>
            <a:pPr marL="266700" indent="-266700" defTabSz="457200">
              <a:lnSpc>
                <a:spcPct val="120000"/>
              </a:lnSpc>
              <a:spcBef>
                <a:spcPct val="20000"/>
              </a:spcBef>
              <a:buClr>
                <a:srgbClr val="336699"/>
              </a:buClr>
              <a:buSzPct val="70000"/>
              <a:defRPr/>
            </a:pPr>
            <a:r>
              <a:rPr lang="en-US" sz="1800" dirty="0">
                <a:solidFill>
                  <a:schemeClr val="tx1"/>
                </a:solidFill>
                <a:latin typeface="Calibri" pitchFamily="-65" charset="0"/>
                <a:ea typeface="ＭＳ Ｐゴシック" pitchFamily="-65" charset="-128"/>
                <a:cs typeface="ＭＳ Ｐゴシック" pitchFamily="-65" charset="-128"/>
              </a:rPr>
              <a:t>L</a:t>
            </a:r>
            <a:r>
              <a:rPr lang="it-IT" sz="1800" dirty="0">
                <a:solidFill>
                  <a:schemeClr val="tx1"/>
                </a:solidFill>
                <a:latin typeface="Calibri" pitchFamily="-65" charset="0"/>
                <a:ea typeface="ＭＳ Ｐゴシック" pitchFamily="-65" charset="-128"/>
                <a:cs typeface="ＭＳ Ｐゴシック" pitchFamily="-65" charset="-128"/>
              </a:rPr>
              <a:t>a pressione residua in  VIRGO è 10</a:t>
            </a:r>
            <a:r>
              <a:rPr lang="it-IT" sz="1800" baseline="30000" dirty="0">
                <a:solidFill>
                  <a:schemeClr val="tx1"/>
                </a:solidFill>
                <a:latin typeface="Calibri" pitchFamily="-65" charset="0"/>
                <a:ea typeface="ＭＳ Ｐゴシック" pitchFamily="-65" charset="-128"/>
                <a:cs typeface="ＭＳ Ｐゴシック" pitchFamily="-65" charset="-128"/>
              </a:rPr>
              <a:t>-7 </a:t>
            </a:r>
            <a:r>
              <a:rPr lang="it-IT" sz="1800" dirty="0" err="1">
                <a:solidFill>
                  <a:schemeClr val="tx1"/>
                </a:solidFill>
                <a:latin typeface="Calibri" pitchFamily="-65" charset="0"/>
                <a:ea typeface="ＭＳ Ｐゴシック" pitchFamily="-65" charset="-128"/>
                <a:cs typeface="ＭＳ Ｐゴシック" pitchFamily="-65" charset="-128"/>
              </a:rPr>
              <a:t>mbar</a:t>
            </a:r>
            <a:r>
              <a:rPr lang="it-IT" sz="1800" dirty="0">
                <a:solidFill>
                  <a:schemeClr val="tx1"/>
                </a:solidFill>
                <a:latin typeface="Calibri" pitchFamily="-65" charset="0"/>
                <a:ea typeface="ＭＳ Ｐゴシック" pitchFamily="-65" charset="-128"/>
                <a:cs typeface="ＭＳ Ｐゴシック" pitchFamily="-65" charset="-128"/>
              </a:rPr>
              <a:t> (H</a:t>
            </a:r>
            <a:r>
              <a:rPr lang="it-IT" sz="1800" baseline="-25000" dirty="0">
                <a:solidFill>
                  <a:schemeClr val="tx1"/>
                </a:solidFill>
                <a:latin typeface="Calibri" pitchFamily="-65" charset="0"/>
                <a:ea typeface="ＭＳ Ｐゴシック" pitchFamily="-65" charset="-128"/>
                <a:cs typeface="ＭＳ Ｐゴシック" pitchFamily="-65" charset="-128"/>
              </a:rPr>
              <a:t>2</a:t>
            </a:r>
            <a:r>
              <a:rPr lang="it-IT" sz="1800" dirty="0">
                <a:solidFill>
                  <a:schemeClr val="tx1"/>
                </a:solidFill>
                <a:latin typeface="Calibri" pitchFamily="-65" charset="0"/>
                <a:ea typeface="ＭＳ Ｐゴシック" pitchFamily="-65" charset="-128"/>
                <a:cs typeface="ＭＳ Ｐゴシック" pitchFamily="-65" charset="-128"/>
              </a:rPr>
              <a:t>O+H</a:t>
            </a:r>
            <a:r>
              <a:rPr lang="it-IT" sz="1800" baseline="-25000" dirty="0">
                <a:solidFill>
                  <a:schemeClr val="tx1"/>
                </a:solidFill>
                <a:latin typeface="Calibri" pitchFamily="-65" charset="0"/>
                <a:ea typeface="ＭＳ Ｐゴシック" pitchFamily="-65" charset="-128"/>
                <a:cs typeface="ＭＳ Ｐゴシック" pitchFamily="-65" charset="-128"/>
              </a:rPr>
              <a:t>2</a:t>
            </a:r>
            <a:r>
              <a:rPr lang="it-IT" sz="1800" dirty="0">
                <a:solidFill>
                  <a:schemeClr val="tx1"/>
                </a:solidFill>
                <a:latin typeface="Calibri" pitchFamily="-65" charset="0"/>
                <a:ea typeface="ＭＳ Ｐゴシック" pitchFamily="-65" charset="-128"/>
                <a:cs typeface="ＭＳ Ｐゴシック" pitchFamily="-65" charset="-128"/>
              </a:rPr>
              <a:t>+HC) senza </a:t>
            </a:r>
            <a:r>
              <a:rPr lang="it-IT" sz="1800" dirty="0" err="1">
                <a:solidFill>
                  <a:schemeClr val="tx1"/>
                </a:solidFill>
                <a:latin typeface="Calibri" pitchFamily="-65" charset="0"/>
                <a:ea typeface="ＭＳ Ｐゴシック" pitchFamily="-65" charset="-128"/>
                <a:cs typeface="ＭＳ Ｐゴシック" pitchFamily="-65" charset="-128"/>
              </a:rPr>
              <a:t>bake-out</a:t>
            </a:r>
            <a:r>
              <a:rPr lang="it-IT" sz="1800" dirty="0">
                <a:solidFill>
                  <a:schemeClr val="tx1"/>
                </a:solidFill>
                <a:latin typeface="Calibri" pitchFamily="-65" charset="0"/>
                <a:ea typeface="ＭＳ Ｐゴシック" pitchFamily="-65" charset="-128"/>
                <a:cs typeface="ＭＳ Ｐゴシック" pitchFamily="-65" charset="-128"/>
              </a:rPr>
              <a:t>, </a:t>
            </a:r>
            <a:endParaRPr lang="it-IT" sz="1800" dirty="0">
              <a:noFill/>
              <a:latin typeface="Calibri" pitchFamily="-65" charset="0"/>
              <a:ea typeface="ＭＳ Ｐゴシック" pitchFamily="-65" charset="-128"/>
              <a:cs typeface="ＭＳ Ｐゴシック" pitchFamily="-65" charset="-128"/>
            </a:endParaRPr>
          </a:p>
          <a:p>
            <a:pPr marL="266700" indent="-266700" defTabSz="457200">
              <a:lnSpc>
                <a:spcPct val="120000"/>
              </a:lnSpc>
              <a:spcBef>
                <a:spcPct val="20000"/>
              </a:spcBef>
              <a:buClr>
                <a:srgbClr val="336699"/>
              </a:buClr>
              <a:buSzPct val="70000"/>
              <a:defRPr/>
            </a:pPr>
            <a:r>
              <a:rPr lang="en-US" sz="1800" dirty="0">
                <a:solidFill>
                  <a:schemeClr val="tx1"/>
                </a:solidFill>
                <a:latin typeface="Calibri" pitchFamily="-65" charset="0"/>
                <a:ea typeface="ＭＳ Ｐゴシック" pitchFamily="-65" charset="-128"/>
                <a:cs typeface="ＭＳ Ｐゴシック" pitchFamily="-65" charset="-128"/>
              </a:rPr>
              <a:t>L</a:t>
            </a:r>
            <a:r>
              <a:rPr lang="it-IT" sz="1800" dirty="0">
                <a:solidFill>
                  <a:schemeClr val="tx1"/>
                </a:solidFill>
                <a:latin typeface="Calibri" pitchFamily="-65" charset="0"/>
                <a:ea typeface="ＭＳ Ｐゴシック" pitchFamily="-65" charset="-128"/>
                <a:cs typeface="ＭＳ Ｐゴシック" pitchFamily="-65" charset="-128"/>
              </a:rPr>
              <a:t>a pressione residua in  </a:t>
            </a:r>
            <a:r>
              <a:rPr lang="it-IT" sz="1800" dirty="0" err="1">
                <a:solidFill>
                  <a:schemeClr val="tx1"/>
                </a:solidFill>
                <a:latin typeface="Calibri" pitchFamily="-65" charset="0"/>
                <a:ea typeface="ＭＳ Ｐゴシック" pitchFamily="-65" charset="-128"/>
                <a:cs typeface="ＭＳ Ｐゴシック" pitchFamily="-65" charset="-128"/>
              </a:rPr>
              <a:t>Advanced</a:t>
            </a:r>
            <a:r>
              <a:rPr lang="it-IT" sz="1800" dirty="0">
                <a:solidFill>
                  <a:schemeClr val="tx1"/>
                </a:solidFill>
                <a:latin typeface="Calibri" pitchFamily="-65" charset="0"/>
                <a:ea typeface="ＭＳ Ｐゴシック" pitchFamily="-65" charset="-128"/>
                <a:cs typeface="ＭＳ Ｐゴシック" pitchFamily="-65" charset="-128"/>
              </a:rPr>
              <a:t> VIRGO deve essere  10</a:t>
            </a:r>
            <a:r>
              <a:rPr lang="it-IT" sz="1800" baseline="30000" dirty="0">
                <a:solidFill>
                  <a:schemeClr val="tx1"/>
                </a:solidFill>
                <a:latin typeface="Calibri" pitchFamily="-65" charset="0"/>
                <a:ea typeface="ＭＳ Ｐゴシック" pitchFamily="-65" charset="-128"/>
                <a:cs typeface="ＭＳ Ｐゴシック" pitchFamily="-65" charset="-128"/>
              </a:rPr>
              <a:t>-9 </a:t>
            </a:r>
            <a:r>
              <a:rPr lang="it-IT" sz="1800" dirty="0" err="1">
                <a:solidFill>
                  <a:schemeClr val="tx1"/>
                </a:solidFill>
                <a:latin typeface="Calibri" pitchFamily="-65" charset="0"/>
                <a:ea typeface="ＭＳ Ｐゴシック" pitchFamily="-65" charset="-128"/>
                <a:cs typeface="ＭＳ Ｐゴシック" pitchFamily="-65" charset="-128"/>
              </a:rPr>
              <a:t>mbar</a:t>
            </a:r>
            <a:r>
              <a:rPr lang="it-IT" sz="1800" dirty="0">
                <a:solidFill>
                  <a:schemeClr val="tx1"/>
                </a:solidFill>
                <a:latin typeface="Calibri" pitchFamily="-65" charset="0"/>
                <a:ea typeface="ＭＳ Ｐゴシック" pitchFamily="-65" charset="-128"/>
                <a:cs typeface="ＭＳ Ｐゴシック" pitchFamily="-65" charset="-128"/>
              </a:rPr>
              <a:t> (</a:t>
            </a:r>
            <a:r>
              <a:rPr lang="it-IT" sz="1800" dirty="0" err="1">
                <a:solidFill>
                  <a:schemeClr val="tx1"/>
                </a:solidFill>
                <a:latin typeface="Calibri" pitchFamily="-65" charset="0"/>
                <a:ea typeface="ＭＳ Ｐゴシック" pitchFamily="-65" charset="-128"/>
                <a:cs typeface="ＭＳ Ｐゴシック" pitchFamily="-65" charset="-128"/>
              </a:rPr>
              <a:t>bake-out</a:t>
            </a:r>
            <a:r>
              <a:rPr lang="it-IT" sz="1800" dirty="0">
                <a:solidFill>
                  <a:schemeClr val="tx1"/>
                </a:solidFill>
                <a:latin typeface="Calibri" pitchFamily="-65" charset="0"/>
                <a:ea typeface="ＭＳ Ｐゴシック" pitchFamily="-65" charset="-128"/>
                <a:cs typeface="ＭＳ Ｐゴシック" pitchFamily="-65" charset="-128"/>
              </a:rPr>
              <a:t> necessario) </a:t>
            </a:r>
          </a:p>
          <a:p>
            <a:pPr marL="266700" indent="-266700" defTabSz="457200">
              <a:lnSpc>
                <a:spcPct val="120000"/>
              </a:lnSpc>
              <a:spcBef>
                <a:spcPct val="20000"/>
              </a:spcBef>
              <a:buClr>
                <a:srgbClr val="336699"/>
              </a:buClr>
              <a:buSzPct val="70000"/>
              <a:defRPr/>
            </a:pPr>
            <a:r>
              <a:rPr lang="it-IT" sz="1800" dirty="0">
                <a:solidFill>
                  <a:schemeClr val="tx1"/>
                </a:solidFill>
                <a:latin typeface="Calibri" pitchFamily="-65" charset="0"/>
                <a:ea typeface="ＭＳ Ｐゴシック" pitchFamily="-65" charset="-128"/>
                <a:cs typeface="ＭＳ Ｐゴシック" pitchFamily="-65" charset="-128"/>
              </a:rPr>
              <a:t>Il rumore dovuto alla pressione residua può limitare la sensibilità di Ad VIRGO </a:t>
            </a:r>
          </a:p>
          <a:p>
            <a:pPr marL="266700" indent="-266700" defTabSz="457200">
              <a:lnSpc>
                <a:spcPct val="120000"/>
              </a:lnSpc>
              <a:spcBef>
                <a:spcPct val="20000"/>
              </a:spcBef>
              <a:buClr>
                <a:srgbClr val="336699"/>
              </a:buClr>
              <a:buSzPct val="70000"/>
              <a:defRPr/>
            </a:pPr>
            <a:r>
              <a:rPr lang="it-IT" sz="1800" b="1" dirty="0">
                <a:solidFill>
                  <a:schemeClr val="tx1"/>
                </a:solidFill>
                <a:latin typeface="Calibri" pitchFamily="-65" charset="0"/>
                <a:ea typeface="ＭＳ Ｐゴシック" pitchFamily="-65" charset="-128"/>
                <a:cs typeface="ＭＳ Ｐゴシック" pitchFamily="-65" charset="-128"/>
              </a:rPr>
              <a:t>Conseguenza :</a:t>
            </a:r>
          </a:p>
          <a:p>
            <a:pPr marL="266700" indent="-266700" defTabSz="457200">
              <a:lnSpc>
                <a:spcPct val="120000"/>
              </a:lnSpc>
              <a:spcBef>
                <a:spcPct val="20000"/>
              </a:spcBef>
              <a:buClr>
                <a:srgbClr val="336699"/>
              </a:buClr>
              <a:buSzPct val="70000"/>
              <a:defRPr/>
            </a:pPr>
            <a:r>
              <a:rPr lang="it-IT" sz="1800" i="1" dirty="0">
                <a:solidFill>
                  <a:schemeClr val="tx1"/>
                </a:solidFill>
                <a:latin typeface="Calibri" pitchFamily="-65" charset="0"/>
                <a:ea typeface="ＭＳ Ｐゴシック" pitchFamily="-65" charset="-128"/>
                <a:cs typeface="ＭＳ Ｐゴシック" pitchFamily="-65" charset="-128"/>
              </a:rPr>
              <a:t>Ogni volta che si </a:t>
            </a:r>
            <a:r>
              <a:rPr lang="it-IT" sz="1800" i="1" dirty="0" err="1">
                <a:solidFill>
                  <a:schemeClr val="tx1"/>
                </a:solidFill>
                <a:latin typeface="Calibri" pitchFamily="-65" charset="0"/>
                <a:ea typeface="ＭＳ Ｐゴシック" pitchFamily="-65" charset="-128"/>
                <a:cs typeface="ＭＳ Ｐゴシック" pitchFamily="-65" charset="-128"/>
              </a:rPr>
              <a:t>cicla</a:t>
            </a:r>
            <a:r>
              <a:rPr lang="it-IT" sz="1800" i="1" dirty="0">
                <a:solidFill>
                  <a:schemeClr val="tx1"/>
                </a:solidFill>
                <a:latin typeface="Calibri" pitchFamily="-65" charset="0"/>
                <a:ea typeface="ＭＳ Ｐゴシック" pitchFamily="-65" charset="-128"/>
                <a:cs typeface="ＭＳ Ｐゴシック" pitchFamily="-65" charset="-128"/>
              </a:rPr>
              <a:t> da pressione  atmosferica da vuoto  il </a:t>
            </a:r>
            <a:r>
              <a:rPr lang="it-IT" sz="1800" i="1" dirty="0" err="1">
                <a:solidFill>
                  <a:schemeClr val="tx1"/>
                </a:solidFill>
                <a:latin typeface="Calibri" pitchFamily="-65" charset="0"/>
                <a:ea typeface="ＭＳ Ｐゴシック" pitchFamily="-65" charset="-128"/>
                <a:cs typeface="ＭＳ Ｐゴシック" pitchFamily="-65" charset="-128"/>
              </a:rPr>
              <a:t>bake-out</a:t>
            </a:r>
            <a:r>
              <a:rPr lang="it-IT" sz="1800" i="1" dirty="0">
                <a:solidFill>
                  <a:schemeClr val="tx1"/>
                </a:solidFill>
                <a:latin typeface="Calibri" pitchFamily="-65" charset="0"/>
                <a:ea typeface="ＭＳ Ｐゴシック" pitchFamily="-65" charset="-128"/>
                <a:cs typeface="ＭＳ Ｐゴシック" pitchFamily="-65" charset="-128"/>
              </a:rPr>
              <a:t>  è necessario                   </a:t>
            </a:r>
            <a:r>
              <a:rPr lang="it-IT" sz="1800" i="1" dirty="0">
                <a:solidFill>
                  <a:srgbClr val="FF0000"/>
                </a:solidFill>
                <a:latin typeface="Calibri" pitchFamily="-65" charset="0"/>
                <a:ea typeface="ＭＳ Ｐゴシック" pitchFamily="-65" charset="-128"/>
                <a:cs typeface="ＭＳ Ｐゴシック" pitchFamily="-65" charset="-128"/>
              </a:rPr>
              <a:t>Il </a:t>
            </a:r>
            <a:r>
              <a:rPr lang="it-IT" sz="1800" i="1" dirty="0" err="1">
                <a:solidFill>
                  <a:srgbClr val="FF0000"/>
                </a:solidFill>
                <a:latin typeface="Calibri" pitchFamily="-65" charset="0"/>
                <a:ea typeface="ＭＳ Ｐゴシック" pitchFamily="-65" charset="-128"/>
                <a:cs typeface="ＭＳ Ｐゴシック" pitchFamily="-65" charset="-128"/>
              </a:rPr>
              <a:t>bake-out</a:t>
            </a:r>
            <a:r>
              <a:rPr lang="it-IT" sz="1800" i="1" dirty="0">
                <a:solidFill>
                  <a:srgbClr val="FF0000"/>
                </a:solidFill>
                <a:latin typeface="Calibri" pitchFamily="-65" charset="0"/>
                <a:ea typeface="ＭＳ Ｐゴシック" pitchFamily="-65" charset="-128"/>
                <a:cs typeface="ＭＳ Ｐゴシック" pitchFamily="-65" charset="-128"/>
              </a:rPr>
              <a:t> di </a:t>
            </a:r>
            <a:r>
              <a:rPr lang="it-IT" sz="1800" i="1" dirty="0" err="1">
                <a:solidFill>
                  <a:srgbClr val="FF0000"/>
                </a:solidFill>
                <a:latin typeface="Calibri" pitchFamily="-65" charset="0"/>
                <a:ea typeface="ＭＳ Ｐゴシック" pitchFamily="-65" charset="-128"/>
                <a:cs typeface="ＭＳ Ｐゴシック" pitchFamily="-65" charset="-128"/>
              </a:rPr>
              <a:t>6</a:t>
            </a:r>
            <a:r>
              <a:rPr lang="it-IT" sz="1800" i="1" dirty="0">
                <a:solidFill>
                  <a:srgbClr val="FF0000"/>
                </a:solidFill>
                <a:latin typeface="Calibri" pitchFamily="-65" charset="0"/>
                <a:ea typeface="ＭＳ Ｐゴシック" pitchFamily="-65" charset="-128"/>
                <a:cs typeface="ＭＳ Ｐゴシック" pitchFamily="-65" charset="-128"/>
              </a:rPr>
              <a:t> km di tubo costa !!</a:t>
            </a:r>
          </a:p>
          <a:p>
            <a:pPr marL="266700" indent="-266700" defTabSz="457200">
              <a:lnSpc>
                <a:spcPct val="120000"/>
              </a:lnSpc>
              <a:spcBef>
                <a:spcPct val="20000"/>
              </a:spcBef>
              <a:buClr>
                <a:srgbClr val="336699"/>
              </a:buClr>
              <a:buSzPct val="70000"/>
              <a:defRPr/>
            </a:pPr>
            <a:endParaRPr lang="it-IT" sz="1800" dirty="0">
              <a:solidFill>
                <a:schemeClr val="tx1"/>
              </a:solidFill>
              <a:latin typeface="Calibri" pitchFamily="-65" charset="0"/>
              <a:ea typeface="ＭＳ Ｐゴシック" pitchFamily="-65" charset="-128"/>
              <a:cs typeface="ＭＳ Ｐゴシック" pitchFamily="-65" charset="-128"/>
            </a:endParaRPr>
          </a:p>
        </p:txBody>
      </p:sp>
      <p:pic>
        <p:nvPicPr>
          <p:cNvPr id="45061" name="Picture 9" descr="actu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3027366"/>
            <a:ext cx="3962400" cy="352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2" name="Rectangle 10"/>
          <p:cNvSpPr>
            <a:spLocks noChangeArrowheads="1"/>
          </p:cNvSpPr>
          <p:nvPr/>
        </p:nvSpPr>
        <p:spPr bwMode="auto">
          <a:xfrm>
            <a:off x="1752600" y="3027363"/>
            <a:ext cx="4679950" cy="1219200"/>
          </a:xfrm>
          <a:prstGeom prst="rect">
            <a:avLst/>
          </a:prstGeom>
          <a:solidFill>
            <a:srgbClr val="F8F8F8"/>
          </a:solidFill>
          <a:ln w="9525">
            <a:solidFill>
              <a:srgbClr val="006699"/>
            </a:solidFill>
            <a:miter lim="800000"/>
            <a:headEnd/>
            <a:tailEnd/>
          </a:ln>
        </p:spPr>
        <p:txBody>
          <a:bodyPr/>
          <a:lstStyle>
            <a:lvl1pPr marL="266700" indent="-266700"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20000"/>
              </a:lnSpc>
              <a:spcBef>
                <a:spcPct val="20000"/>
              </a:spcBef>
              <a:buClr>
                <a:srgbClr val="336699"/>
              </a:buClr>
              <a:buSzPct val="70000"/>
              <a:buFont typeface="Wingdings" panose="05000000000000000000" pitchFamily="2" charset="2"/>
              <a:buNone/>
            </a:pPr>
            <a:r>
              <a:rPr lang="it-IT" altLang="it-IT" sz="1800" b="1">
                <a:solidFill>
                  <a:srgbClr val="000000"/>
                </a:solidFill>
                <a:latin typeface="Calibri" panose="020F0502020204030204" pitchFamily="34" charset="0"/>
                <a:ea typeface="ＭＳ Ｐゴシック" panose="020B0600070205080204" pitchFamily="34" charset="-128"/>
              </a:rPr>
              <a:t>Soluzione</a:t>
            </a:r>
          </a:p>
          <a:p>
            <a:pPr eaLnBrk="1" hangingPunct="1">
              <a:lnSpc>
                <a:spcPct val="120000"/>
              </a:lnSpc>
              <a:spcBef>
                <a:spcPct val="20000"/>
              </a:spcBef>
              <a:buClr>
                <a:srgbClr val="336699"/>
              </a:buClr>
              <a:buSzPct val="70000"/>
              <a:buFont typeface="Wingdings" panose="05000000000000000000" pitchFamily="2" charset="2"/>
              <a:buNone/>
            </a:pPr>
            <a:r>
              <a:rPr lang="it-IT" altLang="it-IT" sz="1800">
                <a:solidFill>
                  <a:srgbClr val="000000"/>
                </a:solidFill>
                <a:latin typeface="Calibri" panose="020F0502020204030204" pitchFamily="34" charset="0"/>
                <a:ea typeface="ＭＳ Ｐゴシック" panose="020B0600070205080204" pitchFamily="34" charset="-128"/>
              </a:rPr>
              <a:t>Separare  il vuoto delle Torri da quello dei Tubi , introducendo delle trappole criogeniche</a:t>
            </a:r>
          </a:p>
        </p:txBody>
      </p:sp>
      <p:pic>
        <p:nvPicPr>
          <p:cNvPr id="45063" name="Picture 20" descr="Immagin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4246563"/>
            <a:ext cx="4344988"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668158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22531" name="Picture 4" descr="HiResHanford_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11253"/>
            <a:ext cx="291623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5"/>
          <p:cNvSpPr>
            <a:spLocks noChangeArrowheads="1"/>
          </p:cNvSpPr>
          <p:nvPr/>
        </p:nvSpPr>
        <p:spPr bwMode="auto">
          <a:xfrm>
            <a:off x="2997200" y="115891"/>
            <a:ext cx="5619750"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49263" eaLnBrk="0" hangingPunct="0">
              <a:defRPr sz="2400">
                <a:solidFill>
                  <a:schemeClr val="bg1"/>
                </a:solidFill>
                <a:latin typeface="Times New Roman" panose="02020603050405020304" pitchFamily="18" charset="0"/>
              </a:defRPr>
            </a:lvl1pPr>
            <a:lvl2pPr marL="742950" indent="-285750" defTabSz="449263" eaLnBrk="0" hangingPunct="0">
              <a:defRPr sz="2400">
                <a:solidFill>
                  <a:schemeClr val="bg1"/>
                </a:solidFill>
                <a:latin typeface="Times New Roman" panose="02020603050405020304" pitchFamily="18" charset="0"/>
              </a:defRPr>
            </a:lvl2pPr>
            <a:lvl3pPr marL="1143000" indent="-228600" defTabSz="449263" eaLnBrk="0" hangingPunct="0">
              <a:defRPr sz="2400">
                <a:solidFill>
                  <a:schemeClr val="bg1"/>
                </a:solidFill>
                <a:latin typeface="Times New Roman" panose="02020603050405020304" pitchFamily="18" charset="0"/>
              </a:defRPr>
            </a:lvl3pPr>
            <a:lvl4pPr marL="1600200" indent="-228600" defTabSz="449263" eaLnBrk="0" hangingPunct="0">
              <a:defRPr sz="2400">
                <a:solidFill>
                  <a:schemeClr val="bg1"/>
                </a:solidFill>
                <a:latin typeface="Times New Roman" panose="02020603050405020304" pitchFamily="18" charset="0"/>
              </a:defRPr>
            </a:lvl4pPr>
            <a:lvl5pPr marL="2057400" indent="-228600" defTabSz="449263" eaLnBrk="0" hangingPunct="0">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buClr>
                <a:srgbClr val="0033CC"/>
              </a:buClr>
              <a:buFont typeface="Microsoft Sans Serif" panose="020B0604020202020204" pitchFamily="34" charset="0"/>
              <a:buNone/>
            </a:pPr>
            <a:r>
              <a:rPr lang="it-IT" altLang="it-IT" sz="3200">
                <a:solidFill>
                  <a:srgbClr val="FFFF00"/>
                </a:solidFill>
                <a:latin typeface="Microsoft Sans Serif" panose="020B0604020202020204" pitchFamily="34" charset="0"/>
              </a:rPr>
              <a:t>GW NETWORK</a:t>
            </a:r>
          </a:p>
        </p:txBody>
      </p:sp>
      <p:pic>
        <p:nvPicPr>
          <p:cNvPr id="22533" name="Picture 6" descr="LLOaeri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141666"/>
            <a:ext cx="2914650" cy="202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22534" name="Text Box 7"/>
          <p:cNvSpPr txBox="1">
            <a:spLocks noChangeArrowheads="1"/>
          </p:cNvSpPr>
          <p:nvPr/>
        </p:nvSpPr>
        <p:spPr bwMode="auto">
          <a:xfrm>
            <a:off x="1682750" y="3133725"/>
            <a:ext cx="20955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600">
                <a:latin typeface="Trebuchet MS" panose="020B0603020202020204" pitchFamily="34" charset="0"/>
              </a:rPr>
              <a:t>LIGO – Livingston, LA</a:t>
            </a:r>
          </a:p>
        </p:txBody>
      </p:sp>
      <p:pic>
        <p:nvPicPr>
          <p:cNvPr id="22535" name="Picture 8" descr="aeri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1766" y="2979741"/>
            <a:ext cx="2916237"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9"/>
          <p:cNvSpPr txBox="1">
            <a:spLocks noChangeArrowheads="1"/>
          </p:cNvSpPr>
          <p:nvPr/>
        </p:nvSpPr>
        <p:spPr bwMode="auto">
          <a:xfrm>
            <a:off x="8304216" y="3116263"/>
            <a:ext cx="1792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600">
                <a:solidFill>
                  <a:schemeClr val="tx1"/>
                </a:solidFill>
                <a:latin typeface="Trebuchet MS" panose="020B0603020202020204" pitchFamily="34" charset="0"/>
              </a:rPr>
              <a:t>VIRGO, Pisa, Italy</a:t>
            </a:r>
          </a:p>
        </p:txBody>
      </p:sp>
      <p:pic>
        <p:nvPicPr>
          <p:cNvPr id="22537" name="Picture 10" descr="Luftb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51766" y="1000128"/>
            <a:ext cx="2916237"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Text Box 11"/>
          <p:cNvSpPr txBox="1">
            <a:spLocks noChangeArrowheads="1"/>
          </p:cNvSpPr>
          <p:nvPr/>
        </p:nvSpPr>
        <p:spPr bwMode="auto">
          <a:xfrm>
            <a:off x="8077200" y="1143000"/>
            <a:ext cx="21478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600">
                <a:solidFill>
                  <a:schemeClr val="tx1"/>
                </a:solidFill>
                <a:latin typeface="Trebuchet MS" panose="020B0603020202020204" pitchFamily="34" charset="0"/>
              </a:rPr>
              <a:t>GEO600, Hannover, D</a:t>
            </a:r>
          </a:p>
        </p:txBody>
      </p:sp>
      <p:pic>
        <p:nvPicPr>
          <p:cNvPr id="22539" name="Picture 12" descr="networ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2141" y="1341441"/>
            <a:ext cx="3349625"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0" name="Text Box 13"/>
          <p:cNvSpPr txBox="1">
            <a:spLocks noChangeArrowheads="1"/>
          </p:cNvSpPr>
          <p:nvPr/>
        </p:nvSpPr>
        <p:spPr bwMode="auto">
          <a:xfrm>
            <a:off x="1785938" y="1154113"/>
            <a:ext cx="1974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600">
                <a:solidFill>
                  <a:schemeClr val="tx1"/>
                </a:solidFill>
                <a:latin typeface="Trebuchet MS" panose="020B0603020202020204" pitchFamily="34" charset="0"/>
              </a:rPr>
              <a:t>LIGO – Hanford, WA</a:t>
            </a:r>
          </a:p>
        </p:txBody>
      </p:sp>
      <p:sp>
        <p:nvSpPr>
          <p:cNvPr id="22541" name="Text Box 14"/>
          <p:cNvSpPr txBox="1">
            <a:spLocks noChangeArrowheads="1"/>
          </p:cNvSpPr>
          <p:nvPr/>
        </p:nvSpPr>
        <p:spPr bwMode="auto">
          <a:xfrm>
            <a:off x="4295778" y="995366"/>
            <a:ext cx="3744913" cy="346075"/>
          </a:xfrm>
          <a:prstGeom prst="rect">
            <a:avLst/>
          </a:prstGeom>
          <a:solidFill>
            <a:srgbClr val="FFFFFF">
              <a:alpha val="70195"/>
            </a:srgbClr>
          </a:solidFill>
          <a:ln w="9525">
            <a:solidFill>
              <a:srgbClr val="000099"/>
            </a:solidFill>
            <a:miter lim="800000"/>
            <a:headEnd/>
            <a:tailEnd/>
          </a:ln>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it-IT" altLang="it-IT" sz="1600" b="1">
                <a:solidFill>
                  <a:schemeClr val="bg2"/>
                </a:solidFill>
                <a:latin typeface="Trebuchet MS" panose="020B0603020202020204" pitchFamily="34" charset="0"/>
              </a:rPr>
              <a:t>Un network di 4 (5) rivelatori di GW</a:t>
            </a:r>
          </a:p>
        </p:txBody>
      </p:sp>
      <p:sp>
        <p:nvSpPr>
          <p:cNvPr id="22542" name="Text Box 15"/>
          <p:cNvSpPr txBox="1">
            <a:spLocks noChangeArrowheads="1"/>
          </p:cNvSpPr>
          <p:nvPr/>
        </p:nvSpPr>
        <p:spPr bwMode="auto">
          <a:xfrm>
            <a:off x="1558928" y="5410200"/>
            <a:ext cx="9109075" cy="590550"/>
          </a:xfrm>
          <a:prstGeom prst="rect">
            <a:avLst/>
          </a:prstGeom>
          <a:noFill/>
          <a:ln w="952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it-IT" altLang="it-IT" sz="1600">
                <a:solidFill>
                  <a:srgbClr val="FFFF00"/>
                </a:solidFill>
                <a:latin typeface="Trebuchet MS" panose="020B0603020202020204" pitchFamily="34" charset="0"/>
              </a:rPr>
              <a:t>Virgo e la LIGO Scientific Collaboration (LSC) hanno firmato un MoU per lo scambio di dati, l’analisi dati congiunta e la policy di pubblicazioni. Prime pubblicazioni congiunte – 2008-09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24579" name="Rectangle 1"/>
          <p:cNvSpPr>
            <a:spLocks noChangeArrowheads="1"/>
          </p:cNvSpPr>
          <p:nvPr/>
        </p:nvSpPr>
        <p:spPr bwMode="auto">
          <a:xfrm>
            <a:off x="2830516" y="3175"/>
            <a:ext cx="5246687"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1pPr>
            <a:lvl2pPr marL="742950" indent="-28575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2pPr>
            <a:lvl3pPr marL="11430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3pPr>
            <a:lvl4pPr marL="16002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4pPr>
            <a:lvl5pPr marL="20574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9pPr>
          </a:lstStyle>
          <a:p>
            <a:pPr eaLnBrk="1" hangingPunct="1">
              <a:buClr>
                <a:srgbClr val="0033CC"/>
              </a:buClr>
              <a:buFont typeface="Microsoft Sans Serif" panose="020B0604020202020204" pitchFamily="34" charset="0"/>
              <a:buNone/>
            </a:pPr>
            <a:r>
              <a:rPr lang="en-GB" altLang="it-IT" sz="2800">
                <a:solidFill>
                  <a:srgbClr val="FFFF00"/>
                </a:solidFill>
                <a:latin typeface="Microsoft Sans Serif" panose="020B0604020202020204" pitchFamily="34" charset="0"/>
              </a:rPr>
              <a:t>I diagrammi d’antenna e la Rete</a:t>
            </a: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830266"/>
            <a:ext cx="3081338"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458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5300" y="-98425"/>
            <a:ext cx="2552700"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458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0078" y="2420938"/>
            <a:ext cx="3698875"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4583" name="Text Box 5"/>
          <p:cNvSpPr txBox="1">
            <a:spLocks noChangeArrowheads="1"/>
          </p:cNvSpPr>
          <p:nvPr/>
        </p:nvSpPr>
        <p:spPr bwMode="auto">
          <a:xfrm>
            <a:off x="4281488" y="1306513"/>
            <a:ext cx="82550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1pPr>
            <a:lvl2pPr marL="742950" indent="-28575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2pPr>
            <a:lvl3pPr marL="11430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3pPr>
            <a:lvl4pPr marL="16002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4pPr>
            <a:lvl5pPr marL="20574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9pPr>
          </a:lstStyle>
          <a:p>
            <a:pPr eaLnBrk="1" hangingPunct="1">
              <a:lnSpc>
                <a:spcPct val="100000"/>
              </a:lnSpc>
              <a:buClrTx/>
              <a:buSzTx/>
              <a:buFontTx/>
              <a:buNone/>
            </a:pPr>
            <a:r>
              <a:rPr lang="en-GB" altLang="it-IT" sz="1800">
                <a:solidFill>
                  <a:srgbClr val="000000"/>
                </a:solidFill>
                <a:latin typeface="Calibri" panose="020F0502020204030204" pitchFamily="34" charset="0"/>
                <a:ea typeface="ＭＳ Ｐゴシック" panose="020B0600070205080204" pitchFamily="34" charset="-128"/>
                <a:cs typeface="Arial" panose="020B0604020202020204" pitchFamily="34" charset="0"/>
              </a:rPr>
              <a:t>LIGO</a:t>
            </a:r>
          </a:p>
        </p:txBody>
      </p:sp>
      <p:sp>
        <p:nvSpPr>
          <p:cNvPr id="24584" name="Text Box 6"/>
          <p:cNvSpPr txBox="1">
            <a:spLocks noChangeArrowheads="1"/>
          </p:cNvSpPr>
          <p:nvPr/>
        </p:nvSpPr>
        <p:spPr bwMode="auto">
          <a:xfrm>
            <a:off x="9034463" y="1936750"/>
            <a:ext cx="1039812"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1pPr>
            <a:lvl2pPr marL="742950" indent="-28575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2pPr>
            <a:lvl3pPr marL="11430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3pPr>
            <a:lvl4pPr marL="16002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4pPr>
            <a:lvl5pPr marL="20574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9pPr>
          </a:lstStyle>
          <a:p>
            <a:pPr eaLnBrk="1" hangingPunct="1">
              <a:lnSpc>
                <a:spcPct val="100000"/>
              </a:lnSpc>
              <a:buClrTx/>
              <a:buSzTx/>
              <a:buFontTx/>
              <a:buNone/>
            </a:pPr>
            <a:r>
              <a:rPr lang="en-GB" altLang="it-IT" sz="1800">
                <a:solidFill>
                  <a:srgbClr val="000000"/>
                </a:solidFill>
                <a:latin typeface="Calibri" panose="020F0502020204030204" pitchFamily="34" charset="0"/>
                <a:ea typeface="ＭＳ Ｐゴシック" panose="020B0600070205080204" pitchFamily="34" charset="-128"/>
                <a:cs typeface="Arial" panose="020B0604020202020204" pitchFamily="34" charset="0"/>
              </a:rPr>
              <a:t>VIRGO</a:t>
            </a:r>
          </a:p>
        </p:txBody>
      </p:sp>
      <p:sp>
        <p:nvSpPr>
          <p:cNvPr id="24585" name="Text Box 7"/>
          <p:cNvSpPr txBox="1">
            <a:spLocks noChangeArrowheads="1"/>
          </p:cNvSpPr>
          <p:nvPr/>
        </p:nvSpPr>
        <p:spPr bwMode="auto">
          <a:xfrm>
            <a:off x="6259516" y="4718050"/>
            <a:ext cx="18557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81639" tIns="40820" rIns="81639" bIns="40820"/>
          <a:lstStyle>
            <a:lvl1pPr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1pPr>
            <a:lvl2pPr marL="742950" indent="-28575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2pPr>
            <a:lvl3pPr marL="11430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3pPr>
            <a:lvl4pPr marL="16002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4pPr>
            <a:lvl5pPr marL="2057400" indent="-228600" defTabSz="457200" eaLnBrk="0" hangingPunc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400">
                <a:solidFill>
                  <a:schemeClr val="bg1"/>
                </a:solidFill>
                <a:latin typeface="Times New Roman" panose="02020603050405020304" pitchFamily="18" charset="0"/>
              </a:defRPr>
            </a:lvl9pPr>
          </a:lstStyle>
          <a:p>
            <a:pPr eaLnBrk="1" hangingPunct="1">
              <a:lnSpc>
                <a:spcPct val="100000"/>
              </a:lnSpc>
              <a:buClrTx/>
              <a:buSzTx/>
              <a:buFontTx/>
              <a:buNone/>
            </a:pPr>
            <a:r>
              <a:rPr lang="en-GB" altLang="it-IT" sz="1800">
                <a:solidFill>
                  <a:srgbClr val="000000"/>
                </a:solidFill>
                <a:latin typeface="Calibri" panose="020F0502020204030204" pitchFamily="34" charset="0"/>
                <a:ea typeface="ＭＳ Ｐゴシック" panose="020B0600070205080204" pitchFamily="34" charset="-128"/>
                <a:cs typeface="Arial" panose="020B0604020202020204" pitchFamily="34" charset="0"/>
              </a:rPr>
              <a:t>LIGO+VIRGO</a:t>
            </a:r>
          </a:p>
        </p:txBody>
      </p:sp>
      <p:sp>
        <p:nvSpPr>
          <p:cNvPr id="24586" name="TextBox 8"/>
          <p:cNvSpPr txBox="1">
            <a:spLocks noChangeArrowheads="1"/>
          </p:cNvSpPr>
          <p:nvPr/>
        </p:nvSpPr>
        <p:spPr bwMode="auto">
          <a:xfrm>
            <a:off x="1752600" y="5410203"/>
            <a:ext cx="87391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en-US" altLang="it-IT" sz="2000" b="1" i="1">
                <a:solidFill>
                  <a:srgbClr val="FF0000"/>
                </a:solidFill>
                <a:latin typeface="Arial" panose="020B0604020202020204" pitchFamily="34" charset="0"/>
                <a:ea typeface="ＭＳ Ｐゴシック" panose="020B0600070205080204" pitchFamily="34" charset="-128"/>
              </a:rPr>
              <a:t>In linea di principio, combinando in modo coerente  i dati della rete LIGO+VIRGO, la distanza d’esplorazione  per eventi del tipo BNS cresce sino a </a:t>
            </a:r>
            <a:r>
              <a:rPr lang="en-US" altLang="it-IT" sz="2000" b="1" i="1" u="sng">
                <a:solidFill>
                  <a:srgbClr val="FF0000"/>
                </a:solidFill>
                <a:latin typeface="Arial" panose="020B0604020202020204" pitchFamily="34" charset="0"/>
                <a:ea typeface="ＭＳ Ｐゴシック" panose="020B0600070205080204" pitchFamily="34" charset="-128"/>
              </a:rPr>
              <a:t>300Mpc</a:t>
            </a:r>
          </a:p>
        </p:txBody>
      </p:sp>
      <p:sp>
        <p:nvSpPr>
          <p:cNvPr id="24587" name="TextBox 9"/>
          <p:cNvSpPr txBox="1">
            <a:spLocks noChangeArrowheads="1"/>
          </p:cNvSpPr>
          <p:nvPr/>
        </p:nvSpPr>
        <p:spPr bwMode="auto">
          <a:xfrm>
            <a:off x="1752603" y="3376613"/>
            <a:ext cx="2657475"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bg1"/>
                </a:solidFill>
                <a:latin typeface="Times New Roman" panose="02020603050405020304" pitchFamily="18" charset="0"/>
              </a:defRPr>
            </a:lvl1pPr>
            <a:lvl2pPr marL="742950" indent="-285750" defTabSz="457200" eaLnBrk="0" hangingPunct="0">
              <a:defRPr sz="2400">
                <a:solidFill>
                  <a:schemeClr val="bg1"/>
                </a:solidFill>
                <a:latin typeface="Times New Roman" panose="02020603050405020304" pitchFamily="18" charset="0"/>
              </a:defRPr>
            </a:lvl2pPr>
            <a:lvl3pPr marL="1143000" indent="-228600" defTabSz="457200" eaLnBrk="0" hangingPunct="0">
              <a:defRPr sz="2400">
                <a:solidFill>
                  <a:schemeClr val="bg1"/>
                </a:solidFill>
                <a:latin typeface="Times New Roman" panose="02020603050405020304" pitchFamily="18" charset="0"/>
              </a:defRPr>
            </a:lvl3pPr>
            <a:lvl4pPr marL="1600200" indent="-228600" defTabSz="457200" eaLnBrk="0" hangingPunct="0">
              <a:defRPr sz="2400">
                <a:solidFill>
                  <a:schemeClr val="bg1"/>
                </a:solidFill>
                <a:latin typeface="Times New Roman" panose="02020603050405020304" pitchFamily="18" charset="0"/>
              </a:defRPr>
            </a:lvl4pPr>
            <a:lvl5pPr marL="2057400" indent="-228600" defTabSz="457200" eaLnBrk="0" hangingPunct="0">
              <a:defRPr sz="2400">
                <a:solidFill>
                  <a:schemeClr val="bg1"/>
                </a:solidFill>
                <a:latin typeface="Times New Roman" panose="02020603050405020304" pitchFamily="18" charset="0"/>
              </a:defRPr>
            </a:lvl5pPr>
            <a:lvl6pPr marL="25146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572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00000"/>
              </a:lnSpc>
              <a:buClrTx/>
              <a:buSzTx/>
              <a:buFontTx/>
              <a:buNone/>
            </a:pPr>
            <a:r>
              <a:rPr lang="en-US" altLang="it-IT" sz="1800">
                <a:solidFill>
                  <a:schemeClr val="tx1"/>
                </a:solidFill>
                <a:latin typeface="Arial" panose="020B0604020202020204" pitchFamily="34" charset="0"/>
                <a:ea typeface="ＭＳ Ｐゴシック" panose="020B0600070205080204" pitchFamily="34" charset="-128"/>
              </a:rPr>
              <a:t>il caso del VSR1:</a:t>
            </a:r>
          </a:p>
          <a:p>
            <a:pPr eaLnBrk="1" hangingPunct="1">
              <a:lnSpc>
                <a:spcPct val="100000"/>
              </a:lnSpc>
              <a:buClrTx/>
              <a:buSzTx/>
              <a:buFontTx/>
              <a:buNone/>
            </a:pPr>
            <a:r>
              <a:rPr lang="en-US" altLang="it-IT" sz="1800">
                <a:solidFill>
                  <a:schemeClr val="tx1"/>
                </a:solidFill>
                <a:latin typeface="Arial" panose="020B0604020202020204" pitchFamily="34" charset="0"/>
                <a:ea typeface="ＭＳ Ｐゴシック" panose="020B0600070205080204" pitchFamily="34" charset="-128"/>
              </a:rPr>
              <a:t>reiezione degli eventi spuri:</a:t>
            </a:r>
          </a:p>
          <a:p>
            <a:pPr eaLnBrk="1" hangingPunct="1">
              <a:lnSpc>
                <a:spcPct val="100000"/>
              </a:lnSpc>
              <a:buClrTx/>
              <a:buSzTx/>
              <a:buFontTx/>
              <a:buNone/>
            </a:pPr>
            <a:r>
              <a:rPr lang="en-US" altLang="it-IT" sz="1800">
                <a:solidFill>
                  <a:schemeClr val="tx1"/>
                </a:solidFill>
                <a:latin typeface="Arial" panose="020B0604020202020204" pitchFamily="34" charset="0"/>
                <a:ea typeface="ＭＳ Ｐゴシック" panose="020B0600070205080204" pitchFamily="34" charset="-128"/>
              </a:rPr>
              <a:t>LIGO H1+L1</a:t>
            </a:r>
          </a:p>
          <a:p>
            <a:pPr eaLnBrk="1" hangingPunct="1">
              <a:lnSpc>
                <a:spcPct val="100000"/>
              </a:lnSpc>
              <a:buClrTx/>
              <a:buSzTx/>
              <a:buFontTx/>
              <a:buNone/>
            </a:pPr>
            <a:endParaRPr lang="en-US" altLang="it-IT" sz="1800">
              <a:solidFill>
                <a:schemeClr val="tx1"/>
              </a:solidFill>
              <a:latin typeface="Arial" panose="020B0604020202020204" pitchFamily="34" charset="0"/>
              <a:ea typeface="ＭＳ Ｐゴシック" panose="020B0600070205080204" pitchFamily="34" charset="-128"/>
            </a:endParaRPr>
          </a:p>
          <a:p>
            <a:pPr eaLnBrk="1" hangingPunct="1">
              <a:lnSpc>
                <a:spcPct val="100000"/>
              </a:lnSpc>
              <a:buClrTx/>
              <a:buSzTx/>
              <a:buFontTx/>
              <a:buNone/>
            </a:pPr>
            <a:r>
              <a:rPr lang="en-US" altLang="it-IT" sz="1800">
                <a:solidFill>
                  <a:schemeClr val="tx1"/>
                </a:solidFill>
                <a:latin typeface="Arial" panose="020B0604020202020204" pitchFamily="34" charset="0"/>
                <a:ea typeface="ＭＳ Ｐゴシック" panose="020B0600070205080204" pitchFamily="34" charset="-128"/>
              </a:rPr>
              <a:t>LIGO+VIRGO</a:t>
            </a:r>
          </a:p>
          <a:p>
            <a:pPr eaLnBrk="1" hangingPunct="1">
              <a:lnSpc>
                <a:spcPct val="100000"/>
              </a:lnSpc>
              <a:buClrTx/>
              <a:buSzTx/>
              <a:buFontTx/>
              <a:buNone/>
            </a:pPr>
            <a:endParaRPr lang="en-US" altLang="it-IT" sz="1800">
              <a:solidFill>
                <a:schemeClr val="tx1"/>
              </a:solidFill>
              <a:latin typeface="Arial" panose="020B0604020202020204" pitchFamily="34" charset="0"/>
              <a:ea typeface="ＭＳ Ｐゴシック" panose="020B0600070205080204" pitchFamily="34" charset="-12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47107" name="Picture 3" descr="Astroparticel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3" y="228600"/>
            <a:ext cx="9172575"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itle 1"/>
          <p:cNvSpPr>
            <a:spLocks noGrp="1"/>
          </p:cNvSpPr>
          <p:nvPr>
            <p:ph type="title" idx="4294967295"/>
          </p:nvPr>
        </p:nvSpPr>
        <p:spPr>
          <a:xfrm>
            <a:off x="4876800" y="3124200"/>
            <a:ext cx="2286000" cy="2209800"/>
          </a:xfrm>
        </p:spPr>
        <p:txBody>
          <a:bodyPr vert="horz" wrap="square" lIns="91440" tIns="45720" rIns="91440" bIns="45720" numCol="1" anchor="ctr" anchorCtr="0" compatLnSpc="1">
            <a:prstTxWarp prst="textNoShape">
              <a:avLst/>
            </a:prstTxWarp>
          </a:bodyPr>
          <a:lstStyle/>
          <a:p>
            <a:pPr eaLnBrk="1" hangingPunct="1"/>
            <a:r>
              <a:rPr lang="en-US" altLang="it-IT" sz="2000" b="1" i="1"/>
              <a:t>Ad VIRGO:</a:t>
            </a:r>
            <a:br>
              <a:rPr lang="en-US" altLang="it-IT" sz="2000" b="1" i="1"/>
            </a:br>
            <a:r>
              <a:rPr lang="en-US" altLang="it-IT" sz="2000" b="1" i="1"/>
              <a:t> un progetto coordinato col mondo delle Astroparticelle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Scientific run O2 – a network of GW deterctors</a:t>
            </a:r>
            <a:endParaRPr lang="it-IT" dirty="0"/>
          </a:p>
        </p:txBody>
      </p:sp>
      <p:sp>
        <p:nvSpPr>
          <p:cNvPr id="12" name="Segnaposto contenuto 11"/>
          <p:cNvSpPr>
            <a:spLocks noGrp="1"/>
          </p:cNvSpPr>
          <p:nvPr>
            <p:ph idx="1"/>
          </p:nvPr>
        </p:nvSpPr>
        <p:spPr/>
        <p:txBody>
          <a:bodyPr/>
          <a:lstStyle/>
          <a:p>
            <a:endParaRPr lang="it-IT"/>
          </a:p>
        </p:txBody>
      </p:sp>
      <p:sp>
        <p:nvSpPr>
          <p:cNvPr id="3" name="Segnaposto piè di pagina 2"/>
          <p:cNvSpPr>
            <a:spLocks noGrp="1"/>
          </p:cNvSpPr>
          <p:nvPr>
            <p:ph type="ftr" sz="quarter" idx="10"/>
          </p:nvPr>
        </p:nvSpPr>
        <p:spPr>
          <a:xfrm>
            <a:off x="1828800" y="6477003"/>
            <a:ext cx="8834438" cy="519113"/>
          </a:xfrm>
        </p:spPr>
        <p:txBody>
          <a:bodyPr/>
          <a:lstStyle/>
          <a:p>
            <a:r>
              <a:rPr lang="it-IT"/>
              <a:t>Fabio Garufi – Università di Napoli &amp; INFN </a:t>
            </a:r>
            <a:endParaRPr lang="it-IT" dirty="0"/>
          </a:p>
        </p:txBody>
      </p:sp>
      <p:sp>
        <p:nvSpPr>
          <p:cNvPr id="6" name="Segnaposto contenuto 5"/>
          <p:cNvSpPr>
            <a:spLocks noGrp="1"/>
          </p:cNvSpPr>
          <p:nvPr/>
        </p:nvSpPr>
        <p:spPr>
          <a:xfrm>
            <a:off x="1774724" y="2082032"/>
            <a:ext cx="6340506" cy="1674817"/>
          </a:xfrm>
          <a:prstGeom prst="rect">
            <a:avLst/>
          </a:prstGeom>
          <a:ln w="19050">
            <a:noFill/>
          </a:ln>
        </p:spPr>
        <p:txBody>
          <a:bodyPr vert="horz" wrap="square" lIns="0" tIns="34290" rIns="0" bIns="34290" rtlCol="0">
            <a:sp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it-IT" sz="1800" dirty="0" err="1">
                <a:latin typeface="+mj-lt"/>
              </a:rPr>
              <a:t>After</a:t>
            </a:r>
            <a:r>
              <a:rPr lang="it-IT" sz="1800" dirty="0">
                <a:latin typeface="+mj-lt"/>
              </a:rPr>
              <a:t> the first </a:t>
            </a:r>
            <a:r>
              <a:rPr lang="it-IT" sz="1800" dirty="0" err="1">
                <a:latin typeface="+mj-lt"/>
              </a:rPr>
              <a:t>observing</a:t>
            </a:r>
            <a:r>
              <a:rPr lang="it-IT" sz="1800" dirty="0">
                <a:latin typeface="+mj-lt"/>
              </a:rPr>
              <a:t> </a:t>
            </a:r>
            <a:r>
              <a:rPr lang="it-IT" sz="1800" dirty="0" err="1">
                <a:latin typeface="+mj-lt"/>
              </a:rPr>
              <a:t>run</a:t>
            </a:r>
            <a:r>
              <a:rPr lang="it-IT" sz="1800" dirty="0">
                <a:latin typeface="+mj-lt"/>
              </a:rPr>
              <a:t> O1, the Advanced LIGO </a:t>
            </a:r>
            <a:r>
              <a:rPr lang="it-IT" sz="1800" dirty="0" err="1">
                <a:latin typeface="+mj-lt"/>
              </a:rPr>
              <a:t>interferometers</a:t>
            </a:r>
            <a:r>
              <a:rPr lang="it-IT" sz="1800" dirty="0">
                <a:latin typeface="+mj-lt"/>
              </a:rPr>
              <a:t> in </a:t>
            </a:r>
            <a:r>
              <a:rPr lang="it-IT" sz="1800" dirty="0" err="1">
                <a:latin typeface="+mj-lt"/>
              </a:rPr>
              <a:t>Handford</a:t>
            </a:r>
            <a:r>
              <a:rPr lang="it-IT" sz="1800" dirty="0">
                <a:latin typeface="+mj-lt"/>
              </a:rPr>
              <a:t> (H1) and Livingston (L1) </a:t>
            </a:r>
            <a:r>
              <a:rPr lang="it-IT" sz="1800" dirty="0" err="1">
                <a:latin typeface="+mj-lt"/>
              </a:rPr>
              <a:t>started</a:t>
            </a:r>
            <a:r>
              <a:rPr lang="it-IT" sz="1800" dirty="0">
                <a:latin typeface="+mj-lt"/>
              </a:rPr>
              <a:t> a </a:t>
            </a:r>
            <a:r>
              <a:rPr lang="it-IT" sz="1800" dirty="0" err="1">
                <a:latin typeface="+mj-lt"/>
              </a:rPr>
              <a:t>second</a:t>
            </a:r>
            <a:r>
              <a:rPr lang="it-IT" sz="1800" dirty="0">
                <a:latin typeface="+mj-lt"/>
              </a:rPr>
              <a:t> </a:t>
            </a:r>
            <a:r>
              <a:rPr lang="it-IT" sz="1800" dirty="0" err="1">
                <a:latin typeface="+mj-lt"/>
              </a:rPr>
              <a:t>observing</a:t>
            </a:r>
            <a:r>
              <a:rPr lang="it-IT" sz="1800" dirty="0">
                <a:latin typeface="+mj-lt"/>
              </a:rPr>
              <a:t> </a:t>
            </a:r>
            <a:r>
              <a:rPr lang="it-IT" sz="1800" dirty="0" err="1">
                <a:latin typeface="+mj-lt"/>
              </a:rPr>
              <a:t>run</a:t>
            </a:r>
            <a:r>
              <a:rPr lang="it-IT" sz="1800" dirty="0">
                <a:latin typeface="+mj-lt"/>
              </a:rPr>
              <a:t> </a:t>
            </a:r>
            <a:r>
              <a:rPr lang="it-IT" sz="1800" b="1" dirty="0">
                <a:latin typeface="+mj-lt"/>
              </a:rPr>
              <a:t>O2</a:t>
            </a:r>
            <a:r>
              <a:rPr lang="it-IT" sz="1800" dirty="0">
                <a:latin typeface="+mj-lt"/>
              </a:rPr>
              <a:t> on </a:t>
            </a:r>
            <a:r>
              <a:rPr lang="it-IT" sz="1800" b="1" dirty="0" err="1">
                <a:latin typeface="+mj-lt"/>
              </a:rPr>
              <a:t>November</a:t>
            </a:r>
            <a:r>
              <a:rPr lang="it-IT" sz="1800" b="1" dirty="0">
                <a:latin typeface="+mj-lt"/>
              </a:rPr>
              <a:t> 30 2016</a:t>
            </a:r>
            <a:r>
              <a:rPr lang="it-IT" sz="1800" dirty="0">
                <a:latin typeface="+mj-lt"/>
              </a:rPr>
              <a:t>. </a:t>
            </a:r>
          </a:p>
          <a:p>
            <a:pPr marL="0" indent="0" algn="just">
              <a:buNone/>
            </a:pPr>
            <a:r>
              <a:rPr lang="it-IT" sz="1800" dirty="0">
                <a:latin typeface="+mj-lt"/>
              </a:rPr>
              <a:t>Virgo </a:t>
            </a:r>
            <a:r>
              <a:rPr lang="it-IT" sz="1800" dirty="0" err="1">
                <a:latin typeface="+mj-lt"/>
              </a:rPr>
              <a:t>interferometer</a:t>
            </a:r>
            <a:r>
              <a:rPr lang="it-IT" sz="1800" dirty="0">
                <a:latin typeface="+mj-lt"/>
              </a:rPr>
              <a:t> </a:t>
            </a:r>
            <a:r>
              <a:rPr lang="it-IT" sz="1800" dirty="0" err="1">
                <a:latin typeface="+mj-lt"/>
              </a:rPr>
              <a:t>joined</a:t>
            </a:r>
            <a:r>
              <a:rPr lang="it-IT" sz="1800" dirty="0">
                <a:latin typeface="+mj-lt"/>
              </a:rPr>
              <a:t> the </a:t>
            </a:r>
            <a:r>
              <a:rPr lang="it-IT" sz="1800" dirty="0" err="1">
                <a:latin typeface="+mj-lt"/>
              </a:rPr>
              <a:t>run</a:t>
            </a:r>
            <a:r>
              <a:rPr lang="it-IT" sz="1800" dirty="0">
                <a:latin typeface="+mj-lt"/>
              </a:rPr>
              <a:t> on </a:t>
            </a:r>
            <a:r>
              <a:rPr lang="it-IT" sz="1800" b="1" dirty="0">
                <a:latin typeface="+mj-lt"/>
              </a:rPr>
              <a:t>August 1</a:t>
            </a:r>
            <a:r>
              <a:rPr lang="it-IT" sz="1800" dirty="0">
                <a:latin typeface="+mj-lt"/>
              </a:rPr>
              <a:t>. </a:t>
            </a:r>
          </a:p>
          <a:p>
            <a:pPr marL="0" indent="0" algn="just">
              <a:buNone/>
            </a:pPr>
            <a:r>
              <a:rPr lang="it-IT" sz="1800" dirty="0">
                <a:latin typeface="+mj-lt"/>
              </a:rPr>
              <a:t>O2 </a:t>
            </a:r>
            <a:r>
              <a:rPr lang="it-IT" sz="1800" dirty="0" err="1">
                <a:latin typeface="+mj-lt"/>
              </a:rPr>
              <a:t>ended</a:t>
            </a:r>
            <a:r>
              <a:rPr lang="it-IT" sz="1800" dirty="0">
                <a:latin typeface="+mj-lt"/>
              </a:rPr>
              <a:t> on </a:t>
            </a:r>
            <a:r>
              <a:rPr lang="it-IT" sz="1800" b="1" dirty="0">
                <a:latin typeface="+mj-lt"/>
              </a:rPr>
              <a:t>August 25</a:t>
            </a:r>
            <a:r>
              <a:rPr lang="it-IT" sz="1800" dirty="0">
                <a:latin typeface="+mj-lt"/>
              </a:rPr>
              <a:t>.</a:t>
            </a:r>
          </a:p>
        </p:txBody>
      </p:sp>
      <p:pic>
        <p:nvPicPr>
          <p:cNvPr id="7" name="Shape 70"/>
          <p:cNvPicPr preferRelativeResize="0"/>
          <p:nvPr/>
        </p:nvPicPr>
        <p:blipFill rotWithShape="1">
          <a:blip r:embed="rId3">
            <a:alphaModFix/>
          </a:blip>
          <a:srcRect l="261" t="-162" b="67987"/>
          <a:stretch/>
        </p:blipFill>
        <p:spPr>
          <a:xfrm>
            <a:off x="8275717" y="1678259"/>
            <a:ext cx="1603153" cy="1307828"/>
          </a:xfrm>
          <a:prstGeom prst="rect">
            <a:avLst/>
          </a:prstGeom>
          <a:noFill/>
          <a:ln>
            <a:noFill/>
          </a:ln>
        </p:spPr>
      </p:pic>
      <p:pic>
        <p:nvPicPr>
          <p:cNvPr id="8" name="Shape 70"/>
          <p:cNvPicPr preferRelativeResize="0"/>
          <p:nvPr/>
        </p:nvPicPr>
        <p:blipFill rotWithShape="1">
          <a:blip r:embed="rId3">
            <a:alphaModFix/>
          </a:blip>
          <a:srcRect l="261" t="70298" b="-127"/>
          <a:stretch/>
        </p:blipFill>
        <p:spPr>
          <a:xfrm>
            <a:off x="8321901" y="4420437"/>
            <a:ext cx="1603153" cy="1212448"/>
          </a:xfrm>
          <a:prstGeom prst="rect">
            <a:avLst/>
          </a:prstGeom>
          <a:noFill/>
          <a:ln>
            <a:noFill/>
          </a:ln>
        </p:spPr>
      </p:pic>
      <p:pic>
        <p:nvPicPr>
          <p:cNvPr id="9" name="Shape 70"/>
          <p:cNvPicPr preferRelativeResize="0"/>
          <p:nvPr/>
        </p:nvPicPr>
        <p:blipFill rotWithShape="1">
          <a:blip r:embed="rId3">
            <a:alphaModFix/>
          </a:blip>
          <a:srcRect l="261" t="35603" b="34497"/>
          <a:stretch/>
        </p:blipFill>
        <p:spPr>
          <a:xfrm>
            <a:off x="8275716" y="3095594"/>
            <a:ext cx="1603153" cy="1215343"/>
          </a:xfrm>
          <a:prstGeom prst="rect">
            <a:avLst/>
          </a:prstGeom>
          <a:noFill/>
          <a:ln>
            <a:noFill/>
          </a:ln>
        </p:spPr>
      </p:pic>
      <p:grpSp>
        <p:nvGrpSpPr>
          <p:cNvPr id="22" name="Gruppo 21"/>
          <p:cNvGrpSpPr/>
          <p:nvPr/>
        </p:nvGrpSpPr>
        <p:grpSpPr>
          <a:xfrm>
            <a:off x="3979609" y="3486956"/>
            <a:ext cx="4277957" cy="2318378"/>
            <a:chOff x="3419475" y="3840572"/>
            <a:chExt cx="5381625" cy="3025764"/>
          </a:xfrm>
        </p:grpSpPr>
        <p:pic>
          <p:nvPicPr>
            <p:cNvPr id="10"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19475" y="3840572"/>
              <a:ext cx="5381625" cy="3025764"/>
            </a:xfrm>
            <a:prstGeom prst="rect">
              <a:avLst/>
            </a:prstGeom>
          </p:spPr>
        </p:pic>
        <p:cxnSp>
          <p:nvCxnSpPr>
            <p:cNvPr id="16" name="Connettore diritto 15"/>
            <p:cNvCxnSpPr/>
            <p:nvPr/>
          </p:nvCxnSpPr>
          <p:spPr>
            <a:xfrm>
              <a:off x="4758267" y="4750916"/>
              <a:ext cx="1464733" cy="4545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 name="Connettore diritto 18"/>
            <p:cNvCxnSpPr/>
            <p:nvPr/>
          </p:nvCxnSpPr>
          <p:spPr>
            <a:xfrm>
              <a:off x="4762500" y="4750916"/>
              <a:ext cx="237067" cy="214784"/>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Connettore diritto 20"/>
            <p:cNvCxnSpPr/>
            <p:nvPr/>
          </p:nvCxnSpPr>
          <p:spPr>
            <a:xfrm flipV="1">
              <a:off x="4991100" y="4796367"/>
              <a:ext cx="1231900" cy="173566"/>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455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2650" y="979496"/>
            <a:ext cx="7886700" cy="994172"/>
          </a:xfrm>
        </p:spPr>
        <p:txBody>
          <a:bodyPr>
            <a:normAutofit/>
          </a:bodyPr>
          <a:lstStyle/>
          <a:p>
            <a:r>
              <a:rPr lang="it-IT" sz="3000" dirty="0"/>
              <a:t>GW170814  The first BH-BH network </a:t>
            </a:r>
            <a:r>
              <a:rPr lang="it-IT" sz="3000" dirty="0" err="1"/>
              <a:t>observation</a:t>
            </a:r>
            <a:r>
              <a:rPr lang="it-IT" sz="3000" dirty="0"/>
              <a:t> </a:t>
            </a:r>
          </a:p>
        </p:txBody>
      </p:sp>
      <p:pic>
        <p:nvPicPr>
          <p:cNvPr id="4" name="Segnaposto contenut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79147" y="2724946"/>
            <a:ext cx="5804617" cy="3263504"/>
          </a:xfrm>
        </p:spPr>
      </p:pic>
      <p:pic>
        <p:nvPicPr>
          <p:cNvPr id="5" name="Immagine 4"/>
          <p:cNvPicPr>
            <a:picLocks noChangeAspect="1"/>
          </p:cNvPicPr>
          <p:nvPr/>
        </p:nvPicPr>
        <p:blipFill>
          <a:blip r:embed="rId4"/>
          <a:stretch>
            <a:fillRect/>
          </a:stretch>
        </p:blipFill>
        <p:spPr>
          <a:xfrm>
            <a:off x="1530696" y="1782387"/>
            <a:ext cx="4565307" cy="1885125"/>
          </a:xfrm>
          <a:prstGeom prst="rect">
            <a:avLst/>
          </a:prstGeom>
        </p:spPr>
      </p:pic>
      <p:sp>
        <p:nvSpPr>
          <p:cNvPr id="7" name="CasellaDiTesto 6"/>
          <p:cNvSpPr txBox="1"/>
          <p:nvPr/>
        </p:nvSpPr>
        <p:spPr>
          <a:xfrm>
            <a:off x="1763547" y="2016315"/>
            <a:ext cx="778213" cy="552202"/>
          </a:xfrm>
          <a:prstGeom prst="rect">
            <a:avLst/>
          </a:prstGeom>
          <a:noFill/>
        </p:spPr>
        <p:txBody>
          <a:bodyPr wrap="square" rtlCol="0">
            <a:spAutoFit/>
          </a:bodyPr>
          <a:lstStyle/>
          <a:p>
            <a:r>
              <a:rPr lang="it-IT" sz="1800" dirty="0"/>
              <a:t>SNR=7.3</a:t>
            </a:r>
          </a:p>
        </p:txBody>
      </p:sp>
      <p:sp>
        <p:nvSpPr>
          <p:cNvPr id="8" name="CasellaDiTesto 7"/>
          <p:cNvSpPr txBox="1"/>
          <p:nvPr/>
        </p:nvSpPr>
        <p:spPr>
          <a:xfrm>
            <a:off x="3108712" y="2009608"/>
            <a:ext cx="847202" cy="552202"/>
          </a:xfrm>
          <a:prstGeom prst="rect">
            <a:avLst/>
          </a:prstGeom>
          <a:noFill/>
        </p:spPr>
        <p:txBody>
          <a:bodyPr wrap="square" rtlCol="0">
            <a:spAutoFit/>
          </a:bodyPr>
          <a:lstStyle/>
          <a:p>
            <a:r>
              <a:rPr lang="it-IT" sz="1800" dirty="0"/>
              <a:t>SNR=13.7</a:t>
            </a:r>
          </a:p>
        </p:txBody>
      </p:sp>
      <p:sp>
        <p:nvSpPr>
          <p:cNvPr id="9" name="CasellaDiTesto 8"/>
          <p:cNvSpPr txBox="1"/>
          <p:nvPr/>
        </p:nvSpPr>
        <p:spPr>
          <a:xfrm>
            <a:off x="4448698" y="1987741"/>
            <a:ext cx="762086" cy="552202"/>
          </a:xfrm>
          <a:prstGeom prst="rect">
            <a:avLst/>
          </a:prstGeom>
          <a:noFill/>
        </p:spPr>
        <p:txBody>
          <a:bodyPr wrap="square" rtlCol="0">
            <a:spAutoFit/>
          </a:bodyPr>
          <a:lstStyle/>
          <a:p>
            <a:r>
              <a:rPr lang="it-IT" sz="1800" dirty="0"/>
              <a:t>SNR=4.4</a:t>
            </a:r>
          </a:p>
        </p:txBody>
      </p:sp>
      <p:sp>
        <p:nvSpPr>
          <p:cNvPr id="10" name="Rettangolo 9"/>
          <p:cNvSpPr/>
          <p:nvPr/>
        </p:nvSpPr>
        <p:spPr>
          <a:xfrm>
            <a:off x="6172556" y="1921539"/>
            <a:ext cx="4079155" cy="1012072"/>
          </a:xfrm>
          <a:prstGeom prst="rect">
            <a:avLst/>
          </a:prstGeom>
        </p:spPr>
        <p:txBody>
          <a:bodyPr wrap="square">
            <a:spAutoFit/>
          </a:bodyPr>
          <a:lstStyle/>
          <a:p>
            <a:r>
              <a:rPr lang="en-US" sz="1800" dirty="0">
                <a:latin typeface="Arial" panose="020B0604020202020204" pitchFamily="34" charset="0"/>
              </a:rPr>
              <a:t>The sky region for GW170814 has a size of only 60 square degrees, more than 10 times better than for the two LIGO interferometers alone</a:t>
            </a:r>
          </a:p>
        </p:txBody>
      </p:sp>
      <p:sp>
        <p:nvSpPr>
          <p:cNvPr id="11" name="Rettangolo 10"/>
          <p:cNvSpPr/>
          <p:nvPr/>
        </p:nvSpPr>
        <p:spPr>
          <a:xfrm>
            <a:off x="1593779" y="3778423"/>
            <a:ext cx="3185364" cy="3081485"/>
          </a:xfrm>
          <a:prstGeom prst="rect">
            <a:avLst/>
          </a:prstGeom>
        </p:spPr>
        <p:txBody>
          <a:bodyPr wrap="square">
            <a:spAutoFit/>
          </a:bodyPr>
          <a:lstStyle/>
          <a:p>
            <a:pPr algn="just"/>
            <a:r>
              <a:rPr lang="en-US" sz="1800" b="1" dirty="0">
                <a:latin typeface="Arial" panose="020B0604020202020204" pitchFamily="34" charset="0"/>
              </a:rPr>
              <a:t>Polarization</a:t>
            </a:r>
          </a:p>
          <a:p>
            <a:pPr algn="just"/>
            <a:r>
              <a:rPr lang="en-US" sz="1800" dirty="0">
                <a:latin typeface="Arial" panose="020B0604020202020204" pitchFamily="34" charset="0"/>
              </a:rPr>
              <a:t>Virgo doesn’t respond in the exactly same way to passing gravitational waves as the LIGO detectors because of its orientation on Earth, meaning that one can test polarizations of gravitational waves. </a:t>
            </a:r>
          </a:p>
          <a:p>
            <a:r>
              <a:rPr lang="en-US" sz="1800" dirty="0">
                <a:latin typeface="Arial" panose="020B0604020202020204" pitchFamily="34" charset="0"/>
                <a:cs typeface="Arial" panose="020B0604020202020204" pitchFamily="34" charset="0"/>
              </a:rPr>
              <a:t>The analysis of the data shows that Einstein’s prediction is strongly favored</a:t>
            </a:r>
          </a:p>
          <a:p>
            <a:pPr algn="just"/>
            <a:endParaRPr lang="en-US" sz="1800" dirty="0">
              <a:latin typeface="Arial" panose="020B0604020202020204" pitchFamily="34" charset="0"/>
              <a:cs typeface="Arial" panose="020B0604020202020204" pitchFamily="34" charset="0"/>
            </a:endParaRPr>
          </a:p>
        </p:txBody>
      </p:sp>
      <p:sp>
        <p:nvSpPr>
          <p:cNvPr id="3" name="Segnaposto piè di pagina 2"/>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221645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GW170814 </a:t>
            </a:r>
            <a:r>
              <a:rPr lang="it-IT" dirty="0" err="1"/>
              <a:t>factsheet</a:t>
            </a:r>
            <a:endParaRPr lang="it-IT" dirty="0"/>
          </a:p>
        </p:txBody>
      </p:sp>
      <p:sp>
        <p:nvSpPr>
          <p:cNvPr id="3" name="Segnaposto contenuto 2"/>
          <p:cNvSpPr>
            <a:spLocks noGrp="1"/>
          </p:cNvSpPr>
          <p:nvPr>
            <p:ph idx="1"/>
          </p:nvPr>
        </p:nvSpPr>
        <p:spPr/>
        <p:txBody>
          <a:bodyPr>
            <a:normAutofit/>
          </a:bodyPr>
          <a:lstStyle/>
          <a:p>
            <a:pPr marL="0" indent="0">
              <a:buNone/>
            </a:pPr>
            <a:r>
              <a:rPr lang="en-US" dirty="0"/>
              <a:t>[Christopher Berry will go more into details of data analysis in his talk]</a:t>
            </a:r>
          </a:p>
          <a:p>
            <a:r>
              <a:rPr lang="en-US" dirty="0"/>
              <a:t>signal-to-noise ratio: 18</a:t>
            </a:r>
          </a:p>
          <a:p>
            <a:r>
              <a:rPr lang="en-US" dirty="0"/>
              <a:t>false alarm rate:  &lt; 1/27,000 years</a:t>
            </a:r>
          </a:p>
          <a:p>
            <a:r>
              <a:rPr lang="en-US" dirty="0"/>
              <a:t>probability of noise producing V1 SNR peak: 0.3%</a:t>
            </a:r>
          </a:p>
          <a:p>
            <a:r>
              <a:rPr lang="it-IT" dirty="0"/>
              <a:t>Redshift: 0.07 to 0.14</a:t>
            </a:r>
          </a:p>
          <a:p>
            <a:r>
              <a:rPr lang="en-US" dirty="0"/>
              <a:t>primary BH mass: 28-36 (31 median) SM</a:t>
            </a:r>
          </a:p>
          <a:p>
            <a:r>
              <a:rPr lang="en-US" dirty="0"/>
              <a:t>secondary BH mass: 21-29 (25) SM</a:t>
            </a:r>
          </a:p>
          <a:p>
            <a:r>
              <a:rPr lang="it-IT" dirty="0" err="1"/>
              <a:t>Remnant</a:t>
            </a:r>
            <a:r>
              <a:rPr lang="it-IT" dirty="0"/>
              <a:t> BH mass: 51-56 (53) SM</a:t>
            </a:r>
          </a:p>
          <a:p>
            <a:r>
              <a:rPr lang="it-IT" dirty="0" err="1"/>
              <a:t>Remnant</a:t>
            </a:r>
            <a:r>
              <a:rPr lang="it-IT" dirty="0"/>
              <a:t> BH spin: 0.65 – 0.77</a:t>
            </a:r>
          </a:p>
          <a:p>
            <a:endParaRPr lang="en-US" dirty="0"/>
          </a:p>
          <a:p>
            <a:endParaRPr lang="en-US" dirty="0"/>
          </a:p>
          <a:p>
            <a:pPr marL="0" indent="0">
              <a:buNone/>
            </a:pPr>
            <a:endParaRPr lang="it-IT" dirty="0"/>
          </a:p>
        </p:txBody>
      </p:sp>
      <p:sp>
        <p:nvSpPr>
          <p:cNvPr id="4" name="Segnaposto piè di pagina 3"/>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1833226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52650" y="976453"/>
            <a:ext cx="7886700" cy="994172"/>
          </a:xfrm>
        </p:spPr>
        <p:txBody>
          <a:bodyPr/>
          <a:lstStyle/>
          <a:p>
            <a:r>
              <a:rPr lang="en-GB" dirty="0"/>
              <a:t>GW170817 – NS-NS coalescence</a:t>
            </a:r>
          </a:p>
        </p:txBody>
      </p:sp>
      <p:pic>
        <p:nvPicPr>
          <p:cNvPr id="4" name="Segnaposto contenuto 3"/>
          <p:cNvPicPr>
            <a:picLocks noGrp="1" noChangeAspect="1"/>
          </p:cNvPicPr>
          <p:nvPr>
            <p:ph idx="1"/>
          </p:nvPr>
        </p:nvPicPr>
        <p:blipFill>
          <a:blip r:embed="rId3"/>
          <a:stretch>
            <a:fillRect/>
          </a:stretch>
        </p:blipFill>
        <p:spPr>
          <a:xfrm>
            <a:off x="1696906" y="1944082"/>
            <a:ext cx="2926640" cy="3983964"/>
          </a:xfrm>
          <a:prstGeom prst="rect">
            <a:avLst/>
          </a:prstGeom>
        </p:spPr>
      </p:pic>
      <p:sp>
        <p:nvSpPr>
          <p:cNvPr id="5" name="Segnaposto testo 2"/>
          <p:cNvSpPr txBox="1">
            <a:spLocks/>
          </p:cNvSpPr>
          <p:nvPr/>
        </p:nvSpPr>
        <p:spPr>
          <a:xfrm>
            <a:off x="4784912" y="1859719"/>
            <a:ext cx="5883088" cy="40603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100" dirty="0"/>
              <a:t>The signal is clearly visible in the time-frequency plane for the three detectors with different SNR:</a:t>
            </a:r>
          </a:p>
          <a:p>
            <a:pPr lvl="1"/>
            <a:r>
              <a:rPr lang="en-GB" sz="1800" dirty="0"/>
              <a:t>H1: 18.8;</a:t>
            </a:r>
          </a:p>
          <a:p>
            <a:pPr lvl="1"/>
            <a:r>
              <a:rPr lang="en-GB" sz="1800" dirty="0"/>
              <a:t>L1: 26.4;</a:t>
            </a:r>
          </a:p>
          <a:p>
            <a:pPr lvl="1"/>
            <a:r>
              <a:rPr lang="en-GB" sz="1800" dirty="0"/>
              <a:t>V1: 2.0;</a:t>
            </a:r>
          </a:p>
          <a:p>
            <a:r>
              <a:rPr lang="en-GB" sz="2100" dirty="0"/>
              <a:t>Combined SNR: 32.4</a:t>
            </a:r>
          </a:p>
          <a:p>
            <a:pPr lvl="1"/>
            <a:r>
              <a:rPr lang="en-GB" sz="1800" dirty="0"/>
              <a:t>It is the strongest signal detected so far:</a:t>
            </a:r>
          </a:p>
          <a:p>
            <a:pPr lvl="2"/>
            <a:r>
              <a:rPr lang="en-GB" sz="1500" dirty="0"/>
              <a:t>GW150914: 24;</a:t>
            </a:r>
          </a:p>
          <a:p>
            <a:pPr lvl="2"/>
            <a:r>
              <a:rPr lang="en-GB" sz="1500" dirty="0"/>
              <a:t>GW161226: 13;</a:t>
            </a:r>
          </a:p>
          <a:p>
            <a:pPr lvl="2"/>
            <a:r>
              <a:rPr lang="en-GB" sz="1500" dirty="0"/>
              <a:t>GW170114: 13;</a:t>
            </a:r>
          </a:p>
          <a:p>
            <a:pPr lvl="2"/>
            <a:r>
              <a:rPr lang="en-GB" sz="1500" dirty="0"/>
              <a:t>GW170814: 18;</a:t>
            </a:r>
          </a:p>
          <a:p>
            <a:pPr lvl="1"/>
            <a:r>
              <a:rPr lang="en-GB" sz="1800" dirty="0"/>
              <a:t>It is also the longest</a:t>
            </a:r>
          </a:p>
          <a:p>
            <a:pPr lvl="2"/>
            <a:r>
              <a:rPr lang="en-GB" sz="1500" dirty="0"/>
              <a:t>About 100 s vs 0.2 – 1 s;</a:t>
            </a:r>
          </a:p>
        </p:txBody>
      </p:sp>
      <p:sp>
        <p:nvSpPr>
          <p:cNvPr id="3" name="Segnaposto piè di pagina 2"/>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182722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3685496" y="873609"/>
            <a:ext cx="4812846" cy="5119466"/>
          </a:xfrm>
          <a:prstGeom prst="rect">
            <a:avLst/>
          </a:prstGeom>
        </p:spPr>
      </p:pic>
      <p:sp>
        <p:nvSpPr>
          <p:cNvPr id="3" name="Segnaposto piè di pagina 2"/>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1433041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GW170817 – the </a:t>
            </a:r>
            <a:r>
              <a:rPr lang="it-IT" dirty="0" err="1"/>
              <a:t>role</a:t>
            </a:r>
            <a:r>
              <a:rPr lang="it-IT" dirty="0"/>
              <a:t> of VIRGO</a:t>
            </a:r>
          </a:p>
        </p:txBody>
      </p:sp>
      <p:sp>
        <p:nvSpPr>
          <p:cNvPr id="4" name="Segnaposto testo 2"/>
          <p:cNvSpPr>
            <a:spLocks noGrp="1"/>
          </p:cNvSpPr>
          <p:nvPr>
            <p:ph idx="1"/>
          </p:nvPr>
        </p:nvSpPr>
        <p:spPr/>
        <p:txBody>
          <a:bodyPr>
            <a:normAutofit/>
          </a:bodyPr>
          <a:lstStyle/>
          <a:p>
            <a:r>
              <a:rPr lang="en-GB" dirty="0"/>
              <a:t>The signal is scarcely visible in Virgo data;</a:t>
            </a:r>
          </a:p>
          <a:p>
            <a:r>
              <a:rPr lang="en-GB" dirty="0"/>
              <a:t>Nonetheless, Virgo horizon, at the event date was about 58 </a:t>
            </a:r>
            <a:r>
              <a:rPr lang="en-GB" dirty="0" err="1"/>
              <a:t>Mpc</a:t>
            </a:r>
            <a:r>
              <a:rPr lang="en-GB" dirty="0"/>
              <a:t> (L1: 218 </a:t>
            </a:r>
            <a:r>
              <a:rPr lang="en-GB" dirty="0" err="1"/>
              <a:t>Mpc</a:t>
            </a:r>
            <a:r>
              <a:rPr lang="en-GB" dirty="0"/>
              <a:t> and H1: 107 </a:t>
            </a:r>
            <a:r>
              <a:rPr lang="en-GB" dirty="0" err="1"/>
              <a:t>Mpc</a:t>
            </a:r>
            <a:r>
              <a:rPr lang="en-GB" dirty="0"/>
              <a:t>);</a:t>
            </a:r>
          </a:p>
          <a:p>
            <a:r>
              <a:rPr lang="en-GB" dirty="0"/>
              <a:t>From waveform analysis, the source distance can be estimated to be around 40 </a:t>
            </a:r>
            <a:r>
              <a:rPr lang="en-GB" dirty="0" err="1"/>
              <a:t>Mpc</a:t>
            </a:r>
            <a:endParaRPr lang="en-GB" dirty="0"/>
          </a:p>
          <a:p>
            <a:r>
              <a:rPr lang="en-GB" dirty="0"/>
              <a:t>This contradiction can be explained with the source position with respect to the interferometer antenna pattern</a:t>
            </a:r>
          </a:p>
          <a:p>
            <a:r>
              <a:rPr lang="en-GB" dirty="0"/>
              <a:t>As it is well known, interferometers are not </a:t>
            </a:r>
            <a:r>
              <a:rPr lang="en-GB" dirty="0" err="1"/>
              <a:t>isoropically</a:t>
            </a:r>
            <a:r>
              <a:rPr lang="en-GB" dirty="0"/>
              <a:t> sensitive</a:t>
            </a:r>
          </a:p>
          <a:p>
            <a:endParaRPr lang="en-GB" dirty="0"/>
          </a:p>
        </p:txBody>
      </p:sp>
      <p:sp>
        <p:nvSpPr>
          <p:cNvPr id="3" name="Segnaposto piè di pagina 2"/>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4026331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858505"/>
            <a:ext cx="9144000" cy="5140990"/>
          </a:xfrm>
          <a:prstGeom prst="rect">
            <a:avLst/>
          </a:prstGeom>
        </p:spPr>
      </p:pic>
      <p:sp>
        <p:nvSpPr>
          <p:cNvPr id="2" name="Segnaposto piè di pagina 1"/>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29549813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859761"/>
            <a:ext cx="9144000" cy="5140990"/>
          </a:xfrm>
          <a:prstGeom prst="rect">
            <a:avLst/>
          </a:prstGeom>
        </p:spPr>
      </p:pic>
      <p:sp>
        <p:nvSpPr>
          <p:cNvPr id="2" name="Segnaposto piè di pagina 1"/>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1317704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857250"/>
            <a:ext cx="9144000" cy="5140990"/>
          </a:xfrm>
          <a:prstGeom prst="rect">
            <a:avLst/>
          </a:prstGeom>
        </p:spPr>
      </p:pic>
      <p:sp>
        <p:nvSpPr>
          <p:cNvPr id="2" name="Segnaposto piè di pagina 1"/>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1550888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GW170817 – the </a:t>
            </a:r>
            <a:r>
              <a:rPr lang="it-IT" dirty="0" err="1"/>
              <a:t>role</a:t>
            </a:r>
            <a:r>
              <a:rPr lang="it-IT" dirty="0"/>
              <a:t> of Virgo: source </a:t>
            </a:r>
            <a:r>
              <a:rPr lang="it-IT" dirty="0" err="1"/>
              <a:t>localization</a:t>
            </a:r>
            <a:endParaRPr lang="it-IT" dirty="0"/>
          </a:p>
        </p:txBody>
      </p:sp>
      <p:sp>
        <p:nvSpPr>
          <p:cNvPr id="3" name="Segnaposto contenuto 2"/>
          <p:cNvSpPr>
            <a:spLocks noGrp="1"/>
          </p:cNvSpPr>
          <p:nvPr>
            <p:ph idx="1"/>
          </p:nvPr>
        </p:nvSpPr>
        <p:spPr>
          <a:xfrm>
            <a:off x="2152650" y="2226472"/>
            <a:ext cx="4293870" cy="3553301"/>
          </a:xfrm>
        </p:spPr>
        <p:txBody>
          <a:bodyPr>
            <a:normAutofit fontScale="85000" lnSpcReduction="10000"/>
          </a:bodyPr>
          <a:lstStyle/>
          <a:p>
            <a:r>
              <a:rPr lang="en-GB" dirty="0"/>
              <a:t>Although the Virgo signal has not been used to estimate the source physical parameters, its role has been fundamental in the source localization.</a:t>
            </a:r>
          </a:p>
          <a:p>
            <a:r>
              <a:rPr lang="en-GB" dirty="0"/>
              <a:t>The localization with LIGO data only, determines an area of 190 deg</a:t>
            </a:r>
            <a:r>
              <a:rPr lang="en-GB" baseline="30000" dirty="0"/>
              <a:t>2</a:t>
            </a:r>
            <a:r>
              <a:rPr lang="en-GB" dirty="0"/>
              <a:t>;</a:t>
            </a:r>
          </a:p>
          <a:p>
            <a:r>
              <a:rPr lang="en-GB" dirty="0"/>
              <a:t>With the inclusion of Virgo information, this area is reduced to 28 deg</a:t>
            </a:r>
            <a:r>
              <a:rPr lang="en-GB" baseline="30000" dirty="0"/>
              <a:t>2</a:t>
            </a:r>
            <a:r>
              <a:rPr lang="en-GB" dirty="0"/>
              <a:t>;</a:t>
            </a:r>
          </a:p>
          <a:p>
            <a:r>
              <a:rPr lang="en-GB" dirty="0"/>
              <a:t>The distance to source is  40 </a:t>
            </a:r>
            <a:r>
              <a:rPr lang="en-GB" dirty="0" err="1"/>
              <a:t>Mpc</a:t>
            </a:r>
            <a:r>
              <a:rPr lang="en-GB" dirty="0"/>
              <a:t> (130 millions of light years);</a:t>
            </a:r>
          </a:p>
        </p:txBody>
      </p:sp>
      <p:pic>
        <p:nvPicPr>
          <p:cNvPr id="4" name="Immagine 3"/>
          <p:cNvPicPr>
            <a:picLocks noChangeAspect="1"/>
          </p:cNvPicPr>
          <p:nvPr/>
        </p:nvPicPr>
        <p:blipFill>
          <a:blip r:embed="rId3"/>
          <a:stretch>
            <a:fillRect/>
          </a:stretch>
        </p:blipFill>
        <p:spPr>
          <a:xfrm>
            <a:off x="6386505" y="1668779"/>
            <a:ext cx="4038307" cy="2814162"/>
          </a:xfrm>
          <a:prstGeom prst="rect">
            <a:avLst/>
          </a:prstGeom>
        </p:spPr>
      </p:pic>
      <p:sp>
        <p:nvSpPr>
          <p:cNvPr id="6" name="CasellaDiTesto 5"/>
          <p:cNvSpPr txBox="1"/>
          <p:nvPr/>
        </p:nvSpPr>
        <p:spPr>
          <a:xfrm>
            <a:off x="6775077" y="5039285"/>
            <a:ext cx="3264274" cy="552202"/>
          </a:xfrm>
          <a:prstGeom prst="rect">
            <a:avLst/>
          </a:prstGeom>
          <a:noFill/>
        </p:spPr>
        <p:txBody>
          <a:bodyPr wrap="square" rtlCol="0">
            <a:spAutoFit/>
          </a:bodyPr>
          <a:lstStyle/>
          <a:p>
            <a:r>
              <a:rPr lang="it-IT" sz="1800" dirty="0" err="1"/>
              <a:t>We</a:t>
            </a:r>
            <a:r>
              <a:rPr lang="it-IT" sz="1800" dirty="0"/>
              <a:t> </a:t>
            </a:r>
            <a:r>
              <a:rPr lang="it-IT" sz="1800" dirty="0" err="1"/>
              <a:t>will</a:t>
            </a:r>
            <a:r>
              <a:rPr lang="it-IT" sz="1800" dirty="0"/>
              <a:t> se </a:t>
            </a:r>
            <a:r>
              <a:rPr lang="it-IT" sz="1800" dirty="0" err="1"/>
              <a:t>later</a:t>
            </a:r>
            <a:r>
              <a:rPr lang="it-IT" sz="1800" dirty="0"/>
              <a:t> </a:t>
            </a:r>
            <a:r>
              <a:rPr lang="it-IT" sz="1800" dirty="0" err="1"/>
              <a:t>how</a:t>
            </a:r>
            <a:r>
              <a:rPr lang="it-IT" sz="1800" dirty="0"/>
              <a:t> the </a:t>
            </a:r>
            <a:r>
              <a:rPr lang="it-IT" sz="1800" dirty="0" err="1"/>
              <a:t>distance</a:t>
            </a:r>
            <a:r>
              <a:rPr lang="it-IT" sz="1800" dirty="0"/>
              <a:t> can be </a:t>
            </a:r>
            <a:r>
              <a:rPr lang="it-IT" sz="1800" dirty="0" err="1"/>
              <a:t>found</a:t>
            </a:r>
            <a:r>
              <a:rPr lang="it-IT" sz="1800" dirty="0"/>
              <a:t> by GW data </a:t>
            </a:r>
            <a:r>
              <a:rPr lang="it-IT" sz="1800" dirty="0" err="1"/>
              <a:t>only</a:t>
            </a:r>
            <a:endParaRPr lang="it-IT" sz="1800" dirty="0"/>
          </a:p>
        </p:txBody>
      </p:sp>
      <p:cxnSp>
        <p:nvCxnSpPr>
          <p:cNvPr id="10" name="Connettore 2 9"/>
          <p:cNvCxnSpPr>
            <a:stCxn id="6" idx="1"/>
          </p:cNvCxnSpPr>
          <p:nvPr/>
        </p:nvCxnSpPr>
        <p:spPr>
          <a:xfrm flipH="1">
            <a:off x="6082556" y="5281660"/>
            <a:ext cx="692523" cy="63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Segnaposto piè di pagina 4"/>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262539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a:t>GW170817 – Source characteristics</a:t>
            </a:r>
          </a:p>
        </p:txBody>
      </p:sp>
      <p:sp>
        <p:nvSpPr>
          <p:cNvPr id="4" name="Segnaposto testo 2"/>
          <p:cNvSpPr>
            <a:spLocks noGrp="1"/>
          </p:cNvSpPr>
          <p:nvPr>
            <p:ph idx="1"/>
          </p:nvPr>
        </p:nvSpPr>
        <p:spPr>
          <a:xfrm>
            <a:off x="2122170" y="1853092"/>
            <a:ext cx="7886700" cy="1000601"/>
          </a:xfrm>
        </p:spPr>
        <p:txBody>
          <a:bodyPr/>
          <a:lstStyle/>
          <a:p>
            <a:r>
              <a:rPr lang="en-GB" dirty="0"/>
              <a:t>Source characteristics have been extracted using different pipelines, based on the matched filtering technique, with a template bench with a combined mass ranging from 2 to 100 solar masses;</a:t>
            </a:r>
          </a:p>
          <a:p>
            <a:endParaRPr lang="en-GB" dirty="0"/>
          </a:p>
        </p:txBody>
      </p:sp>
      <p:pic>
        <p:nvPicPr>
          <p:cNvPr id="5" name="Immagine 4"/>
          <p:cNvPicPr>
            <a:picLocks noChangeAspect="1"/>
          </p:cNvPicPr>
          <p:nvPr/>
        </p:nvPicPr>
        <p:blipFill>
          <a:blip r:embed="rId3"/>
          <a:stretch>
            <a:fillRect/>
          </a:stretch>
        </p:blipFill>
        <p:spPr>
          <a:xfrm>
            <a:off x="7231462" y="2818054"/>
            <a:ext cx="3413678" cy="3041072"/>
          </a:xfrm>
          <a:prstGeom prst="rect">
            <a:avLst/>
          </a:prstGeom>
        </p:spPr>
      </p:pic>
      <p:sp>
        <p:nvSpPr>
          <p:cNvPr id="6" name="Segnaposto testo 2"/>
          <p:cNvSpPr txBox="1">
            <a:spLocks/>
          </p:cNvSpPr>
          <p:nvPr/>
        </p:nvSpPr>
        <p:spPr bwMode="auto">
          <a:xfrm>
            <a:off x="2062846" y="2920235"/>
            <a:ext cx="5243393" cy="272976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just" rtl="0" eaLnBrk="0" fontAlgn="base" hangingPunct="0">
              <a:spcBef>
                <a:spcPct val="20000"/>
              </a:spcBef>
              <a:spcAft>
                <a:spcPct val="0"/>
              </a:spcAft>
              <a:buFont typeface="Arial" charset="0"/>
              <a:buChar char="•"/>
              <a:defRPr sz="2400" kern="1200">
                <a:solidFill>
                  <a:schemeClr val="tx1"/>
                </a:solidFill>
                <a:latin typeface="Times New Roman" pitchFamily="18" charset="0"/>
                <a:ea typeface="+mn-ea"/>
                <a:cs typeface="Times New Roman" pitchFamily="18" charset="0"/>
              </a:defRPr>
            </a:lvl1pPr>
            <a:lvl2pPr marL="742950" indent="-285750" algn="just" rtl="0" eaLnBrk="0" fontAlgn="base" hangingPunct="0">
              <a:spcBef>
                <a:spcPct val="20000"/>
              </a:spcBef>
              <a:spcAft>
                <a:spcPct val="0"/>
              </a:spcAft>
              <a:buFont typeface="Arial" charset="0"/>
              <a:buChar char="–"/>
              <a:defRPr sz="2000" kern="1200">
                <a:solidFill>
                  <a:schemeClr val="tx1"/>
                </a:solidFill>
                <a:latin typeface="Times New Roman" pitchFamily="18" charset="0"/>
                <a:ea typeface="+mn-ea"/>
                <a:cs typeface="Times New Roman" pitchFamily="18" charset="0"/>
              </a:defRPr>
            </a:lvl2pPr>
            <a:lvl3pPr marL="1143000" indent="-228600" algn="just" rtl="0" eaLnBrk="0" fontAlgn="base" hangingPunct="0">
              <a:spcBef>
                <a:spcPct val="20000"/>
              </a:spcBef>
              <a:spcAft>
                <a:spcPct val="0"/>
              </a:spcAft>
              <a:buFont typeface="Arial" charset="0"/>
              <a:buChar char="•"/>
              <a:defRPr sz="1800" kern="1200">
                <a:solidFill>
                  <a:schemeClr val="tx1"/>
                </a:solidFill>
                <a:latin typeface="Times New Roman" pitchFamily="18" charset="0"/>
                <a:ea typeface="+mn-ea"/>
                <a:cs typeface="Times New Roman" pitchFamily="18" charset="0"/>
              </a:defRPr>
            </a:lvl3pPr>
            <a:lvl4pPr marL="1600200" indent="-228600" algn="just" rtl="0" eaLnBrk="0" fontAlgn="base" hangingPunct="0">
              <a:spcBef>
                <a:spcPct val="20000"/>
              </a:spcBef>
              <a:spcAft>
                <a:spcPct val="0"/>
              </a:spcAft>
              <a:buFont typeface="Arial" charset="0"/>
              <a:buChar char="–"/>
              <a:defRPr sz="1600" kern="1200">
                <a:solidFill>
                  <a:schemeClr val="tx1"/>
                </a:solidFill>
                <a:latin typeface="Times New Roman" pitchFamily="18" charset="0"/>
                <a:ea typeface="+mn-ea"/>
                <a:cs typeface="Times New Roman" pitchFamily="18" charset="0"/>
              </a:defRPr>
            </a:lvl4pPr>
            <a:lvl5pPr marL="2057400" indent="-228600" algn="just" rtl="0" eaLnBrk="0" fontAlgn="base" hangingPunct="0">
              <a:spcBef>
                <a:spcPct val="20000"/>
              </a:spcBef>
              <a:spcAft>
                <a:spcPct val="0"/>
              </a:spcAft>
              <a:buFont typeface="Arial" charset="0"/>
              <a:buChar char="»"/>
              <a:defRPr sz="14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800" dirty="0"/>
              <a:t>The total mass of the system is between 2.73 and 3.29 M</a:t>
            </a:r>
            <a:r>
              <a:rPr lang="en-GB" sz="1800" baseline="-25000" dirty="0"/>
              <a:t>S</a:t>
            </a:r>
            <a:r>
              <a:rPr lang="en-GB" sz="1800" dirty="0"/>
              <a:t>;</a:t>
            </a:r>
          </a:p>
          <a:p>
            <a:r>
              <a:rPr lang="en-GB" sz="1800" dirty="0"/>
              <a:t>Each component mass is between 0.86 and 2.26 M</a:t>
            </a:r>
            <a:r>
              <a:rPr lang="en-GB" sz="1800" baseline="-25000" dirty="0"/>
              <a:t>S</a:t>
            </a:r>
            <a:r>
              <a:rPr lang="en-GB" sz="1800" dirty="0"/>
              <a:t>;</a:t>
            </a:r>
          </a:p>
          <a:p>
            <a:r>
              <a:rPr lang="en-GB" sz="1800" dirty="0"/>
              <a:t>A strong correlation between mass ratio and the spin of the components does not allow to identify the individual components masses</a:t>
            </a:r>
          </a:p>
        </p:txBody>
      </p:sp>
      <p:sp>
        <p:nvSpPr>
          <p:cNvPr id="3" name="Segnaposto piè di pagina 2"/>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3341582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026104" y="1255264"/>
            <a:ext cx="7721374" cy="5610767"/>
          </a:xfrm>
          <a:prstGeom prst="rect">
            <a:avLst/>
          </a:prstGeom>
        </p:spPr>
        <p:txBody>
          <a:bodyPr wrap="square">
            <a:spAutoFit/>
          </a:bodyPr>
          <a:lstStyle/>
          <a:p>
            <a:r>
              <a:rPr lang="it-IT" sz="1800" dirty="0"/>
              <a:t>TITLE:   GCN CIRCULAR</a:t>
            </a:r>
          </a:p>
          <a:p>
            <a:r>
              <a:rPr lang="it-IT" sz="1800" dirty="0"/>
              <a:t>NUMBER:  21505</a:t>
            </a:r>
          </a:p>
          <a:p>
            <a:r>
              <a:rPr lang="it-IT" sz="1800" dirty="0"/>
              <a:t>SUBJECT: LIGO/Virgo G298048: Fermi GBM trigger 524666471/170817529: LIGO/Virgo </a:t>
            </a:r>
            <a:r>
              <a:rPr lang="it-IT" sz="1800" dirty="0" err="1"/>
              <a:t>Identification</a:t>
            </a:r>
            <a:r>
              <a:rPr lang="it-IT" sz="1800" dirty="0"/>
              <a:t> of a </a:t>
            </a:r>
            <a:r>
              <a:rPr lang="it-IT" sz="1800" dirty="0" err="1"/>
              <a:t>possible</a:t>
            </a:r>
            <a:r>
              <a:rPr lang="it-IT" sz="1800" dirty="0"/>
              <a:t>  </a:t>
            </a:r>
            <a:r>
              <a:rPr lang="it-IT" sz="1800" dirty="0" err="1"/>
              <a:t>gravitational-wave</a:t>
            </a:r>
            <a:r>
              <a:rPr lang="it-IT" sz="1800" dirty="0"/>
              <a:t> </a:t>
            </a:r>
            <a:r>
              <a:rPr lang="it-IT" sz="1800" dirty="0" err="1"/>
              <a:t>counterpart</a:t>
            </a:r>
            <a:endParaRPr lang="it-IT" sz="1800" dirty="0"/>
          </a:p>
          <a:p>
            <a:r>
              <a:rPr lang="it-IT" sz="1800" dirty="0"/>
              <a:t>DATE:    17/08/17 13:21:42 GMT</a:t>
            </a:r>
          </a:p>
          <a:p>
            <a:r>
              <a:rPr lang="it-IT" sz="1800" dirty="0"/>
              <a:t>FROM:    </a:t>
            </a:r>
            <a:r>
              <a:rPr lang="it-IT" sz="1800" dirty="0" err="1"/>
              <a:t>Reed</a:t>
            </a:r>
            <a:r>
              <a:rPr lang="it-IT" sz="1800" dirty="0"/>
              <a:t> </a:t>
            </a:r>
            <a:r>
              <a:rPr lang="it-IT" sz="1800" dirty="0" err="1"/>
              <a:t>Clasey</a:t>
            </a:r>
            <a:r>
              <a:rPr lang="it-IT" sz="1800" dirty="0"/>
              <a:t> </a:t>
            </a:r>
            <a:r>
              <a:rPr lang="it-IT" sz="1800" dirty="0" err="1"/>
              <a:t>Essick</a:t>
            </a:r>
            <a:r>
              <a:rPr lang="it-IT" sz="1800" dirty="0"/>
              <a:t> </a:t>
            </a:r>
            <a:r>
              <a:rPr lang="it-IT" sz="1800" dirty="0" err="1"/>
              <a:t>at</a:t>
            </a:r>
            <a:r>
              <a:rPr lang="it-IT" sz="1800" dirty="0"/>
              <a:t> MIT  </a:t>
            </a:r>
            <a:r>
              <a:rPr lang="it-IT" sz="1800" dirty="0">
                <a:hlinkClick r:id="rId3"/>
              </a:rPr>
              <a:t>ressick@mit.edu</a:t>
            </a:r>
            <a:endParaRPr lang="it-IT" sz="1800" dirty="0"/>
          </a:p>
          <a:p>
            <a:endParaRPr lang="it-IT" sz="1800" dirty="0"/>
          </a:p>
          <a:p>
            <a:r>
              <a:rPr lang="it-IT" sz="1800" dirty="0"/>
              <a:t>The LIGO </a:t>
            </a:r>
            <a:r>
              <a:rPr lang="it-IT" sz="1800" dirty="0" err="1"/>
              <a:t>Scientific</a:t>
            </a:r>
            <a:r>
              <a:rPr lang="it-IT" sz="1800" dirty="0"/>
              <a:t> Collaboration and the Virgo Collaboration report:</a:t>
            </a:r>
          </a:p>
          <a:p>
            <a:endParaRPr lang="it-IT" sz="1800" dirty="0"/>
          </a:p>
          <a:p>
            <a:r>
              <a:rPr lang="it-IT" sz="1800" dirty="0"/>
              <a:t>The online CBC pipeline (</a:t>
            </a:r>
            <a:r>
              <a:rPr lang="it-IT" sz="1800" dirty="0" err="1"/>
              <a:t>gstlal</a:t>
            </a:r>
            <a:r>
              <a:rPr lang="it-IT" sz="1800" dirty="0"/>
              <a:t>) </a:t>
            </a:r>
            <a:r>
              <a:rPr lang="it-IT" sz="1800" dirty="0" err="1"/>
              <a:t>has</a:t>
            </a:r>
            <a:r>
              <a:rPr lang="it-IT" sz="1800" dirty="0"/>
              <a:t> made a </a:t>
            </a:r>
            <a:r>
              <a:rPr lang="it-IT" sz="1800" dirty="0" err="1"/>
              <a:t>preliminary</a:t>
            </a:r>
            <a:endParaRPr lang="it-IT" sz="1800" dirty="0"/>
          </a:p>
          <a:p>
            <a:r>
              <a:rPr lang="it-IT" sz="1800" dirty="0" err="1"/>
              <a:t>identification</a:t>
            </a:r>
            <a:r>
              <a:rPr lang="it-IT" sz="1800" dirty="0"/>
              <a:t> of a GW candidate </a:t>
            </a:r>
            <a:r>
              <a:rPr lang="it-IT" sz="1800" dirty="0" err="1"/>
              <a:t>associated</a:t>
            </a:r>
            <a:r>
              <a:rPr lang="it-IT" sz="1800" dirty="0"/>
              <a:t> with the time of Fermi </a:t>
            </a:r>
          </a:p>
          <a:p>
            <a:r>
              <a:rPr lang="it-IT" sz="1800" dirty="0"/>
              <a:t>GBM trigger 524666471/170817529 </a:t>
            </a:r>
            <a:r>
              <a:rPr lang="it-IT" sz="1800" dirty="0" err="1"/>
              <a:t>at</a:t>
            </a:r>
            <a:r>
              <a:rPr lang="it-IT" sz="1800" dirty="0"/>
              <a:t> </a:t>
            </a:r>
            <a:r>
              <a:rPr lang="it-IT" sz="1800" dirty="0" err="1"/>
              <a:t>gps</a:t>
            </a:r>
            <a:r>
              <a:rPr lang="it-IT" sz="1800" dirty="0"/>
              <a:t> time 1187008884.47 </a:t>
            </a:r>
          </a:p>
          <a:p>
            <a:r>
              <a:rPr lang="it-IT" sz="1800" dirty="0"/>
              <a:t>(</a:t>
            </a:r>
            <a:r>
              <a:rPr lang="it-IT" sz="1800" dirty="0" err="1"/>
              <a:t>Thu</a:t>
            </a:r>
            <a:r>
              <a:rPr lang="it-IT" sz="1800" dirty="0"/>
              <a:t> </a:t>
            </a:r>
            <a:r>
              <a:rPr lang="it-IT" sz="1800" dirty="0" err="1"/>
              <a:t>Aug</a:t>
            </a:r>
            <a:r>
              <a:rPr lang="it-IT" sz="1800" dirty="0"/>
              <a:t> 17 12:41:06 GMT 2017) with RA=186.62deg </a:t>
            </a:r>
            <a:r>
              <a:rPr lang="it-IT" sz="1800" dirty="0" err="1"/>
              <a:t>Dec</a:t>
            </a:r>
            <a:r>
              <a:rPr lang="it-IT" sz="1800" dirty="0"/>
              <a:t>=-48.84deg and an </a:t>
            </a:r>
            <a:r>
              <a:rPr lang="it-IT" sz="1800" dirty="0" err="1"/>
              <a:t>error</a:t>
            </a:r>
            <a:r>
              <a:rPr lang="it-IT" sz="1800" dirty="0"/>
              <a:t> </a:t>
            </a:r>
            <a:r>
              <a:rPr lang="it-IT" sz="1800" dirty="0" err="1"/>
              <a:t>radius</a:t>
            </a:r>
            <a:r>
              <a:rPr lang="it-IT" sz="1800" dirty="0"/>
              <a:t> of 17.45deg.</a:t>
            </a:r>
          </a:p>
          <a:p>
            <a:endParaRPr lang="it-IT" sz="1800" dirty="0"/>
          </a:p>
          <a:p>
            <a:r>
              <a:rPr lang="it-IT" sz="1800" dirty="0"/>
              <a:t>The candidate </a:t>
            </a:r>
            <a:r>
              <a:rPr lang="it-IT" sz="1800" dirty="0" err="1"/>
              <a:t>is</a:t>
            </a:r>
            <a:r>
              <a:rPr lang="it-IT" sz="1800" dirty="0"/>
              <a:t> </a:t>
            </a:r>
            <a:r>
              <a:rPr lang="it-IT" sz="1800" dirty="0" err="1"/>
              <a:t>consistent</a:t>
            </a:r>
            <a:r>
              <a:rPr lang="it-IT" sz="1800" dirty="0"/>
              <a:t> with a </a:t>
            </a:r>
            <a:r>
              <a:rPr lang="it-IT" sz="1800" dirty="0" err="1"/>
              <a:t>neutron</a:t>
            </a:r>
            <a:r>
              <a:rPr lang="it-IT" sz="1800" dirty="0"/>
              <a:t> star </a:t>
            </a:r>
            <a:r>
              <a:rPr lang="it-IT" sz="1800" dirty="0" err="1"/>
              <a:t>binary</a:t>
            </a:r>
            <a:r>
              <a:rPr lang="it-IT" sz="1800" dirty="0"/>
              <a:t> </a:t>
            </a:r>
            <a:r>
              <a:rPr lang="it-IT" sz="1800" dirty="0" err="1"/>
              <a:t>coalescence</a:t>
            </a:r>
            <a:r>
              <a:rPr lang="it-IT" sz="1800" dirty="0"/>
              <a:t> with False </a:t>
            </a:r>
            <a:r>
              <a:rPr lang="it-IT" sz="1800" dirty="0" err="1"/>
              <a:t>Alarm</a:t>
            </a:r>
            <a:r>
              <a:rPr lang="it-IT" sz="1800" dirty="0"/>
              <a:t> Rate of </a:t>
            </a:r>
          </a:p>
          <a:p>
            <a:r>
              <a:rPr lang="it-IT" sz="1800" dirty="0"/>
              <a:t> ~1/10,000 </a:t>
            </a:r>
            <a:r>
              <a:rPr lang="it-IT" sz="1800" dirty="0" err="1"/>
              <a:t>years</a:t>
            </a:r>
            <a:r>
              <a:rPr lang="it-IT" sz="1800" dirty="0"/>
              <a:t>. </a:t>
            </a:r>
          </a:p>
          <a:p>
            <a:endParaRPr lang="it-IT" sz="1800" dirty="0"/>
          </a:p>
          <a:p>
            <a:r>
              <a:rPr lang="it-IT" sz="1800" dirty="0"/>
              <a:t>An offline </a:t>
            </a:r>
            <a:r>
              <a:rPr lang="it-IT" sz="1800" dirty="0" err="1"/>
              <a:t>analysis</a:t>
            </a:r>
            <a:r>
              <a:rPr lang="it-IT" sz="1800" dirty="0"/>
              <a:t> </a:t>
            </a:r>
            <a:r>
              <a:rPr lang="it-IT" sz="1800" dirty="0" err="1"/>
              <a:t>is</a:t>
            </a:r>
            <a:r>
              <a:rPr lang="it-IT" sz="1800" dirty="0"/>
              <a:t> </a:t>
            </a:r>
            <a:r>
              <a:rPr lang="it-IT" sz="1800" dirty="0" err="1"/>
              <a:t>ongoing</a:t>
            </a:r>
            <a:r>
              <a:rPr lang="it-IT" sz="1800" dirty="0"/>
              <a:t>. </a:t>
            </a:r>
            <a:r>
              <a:rPr lang="it-IT" sz="1800" dirty="0" err="1"/>
              <a:t>Any</a:t>
            </a:r>
            <a:r>
              <a:rPr lang="it-IT" sz="1800" dirty="0"/>
              <a:t> </a:t>
            </a:r>
            <a:r>
              <a:rPr lang="it-IT" sz="1800" dirty="0" err="1"/>
              <a:t>significant</a:t>
            </a:r>
            <a:r>
              <a:rPr lang="it-IT" sz="1800" dirty="0"/>
              <a:t> </a:t>
            </a:r>
            <a:r>
              <a:rPr lang="it-IT" sz="1800" dirty="0" err="1"/>
              <a:t>updates</a:t>
            </a:r>
            <a:r>
              <a:rPr lang="it-IT" sz="1800" dirty="0"/>
              <a:t> </a:t>
            </a:r>
            <a:r>
              <a:rPr lang="it-IT" sz="1800" dirty="0" err="1"/>
              <a:t>will</a:t>
            </a:r>
            <a:r>
              <a:rPr lang="it-IT" sz="1800" dirty="0"/>
              <a:t> be </a:t>
            </a:r>
            <a:r>
              <a:rPr lang="it-IT" sz="1800" dirty="0" err="1"/>
              <a:t>provided</a:t>
            </a:r>
            <a:endParaRPr lang="it-IT" sz="1800" dirty="0"/>
          </a:p>
          <a:p>
            <a:r>
              <a:rPr lang="it-IT" sz="1800" dirty="0"/>
              <a:t>by a new </a:t>
            </a:r>
            <a:r>
              <a:rPr lang="it-IT" sz="1800" dirty="0" err="1"/>
              <a:t>Circular</a:t>
            </a:r>
            <a:r>
              <a:rPr lang="it-IT" sz="1800" dirty="0"/>
              <a:t>.</a:t>
            </a:r>
          </a:p>
          <a:p>
            <a:endParaRPr lang="it-IT" sz="1800" dirty="0"/>
          </a:p>
          <a:p>
            <a:r>
              <a:rPr lang="it-IT" sz="1800" dirty="0"/>
              <a:t>[GCN OPS NOTE(17aug17): Per </a:t>
            </a:r>
            <a:r>
              <a:rPr lang="it-IT" sz="1800" dirty="0" err="1"/>
              <a:t>author's</a:t>
            </a:r>
            <a:r>
              <a:rPr lang="it-IT" sz="1800" dirty="0"/>
              <a:t> </a:t>
            </a:r>
            <a:r>
              <a:rPr lang="it-IT" sz="1800" dirty="0" err="1"/>
              <a:t>request</a:t>
            </a:r>
            <a:r>
              <a:rPr lang="it-IT" sz="1800" dirty="0"/>
              <a:t>, the LIGO/VIRGO ID</a:t>
            </a:r>
          </a:p>
          <a:p>
            <a:r>
              <a:rPr lang="it-IT" sz="1800" dirty="0" err="1"/>
              <a:t>was</a:t>
            </a:r>
            <a:r>
              <a:rPr lang="it-IT" sz="1800" dirty="0"/>
              <a:t> </a:t>
            </a:r>
            <a:r>
              <a:rPr lang="it-IT" sz="1800" dirty="0" err="1"/>
              <a:t>added</a:t>
            </a:r>
            <a:r>
              <a:rPr lang="it-IT" sz="1800" dirty="0"/>
              <a:t> to the </a:t>
            </a:r>
            <a:r>
              <a:rPr lang="it-IT" sz="1800" dirty="0" err="1"/>
              <a:t>beginning</a:t>
            </a:r>
            <a:r>
              <a:rPr lang="it-IT" sz="1800" dirty="0"/>
              <a:t> of the </a:t>
            </a:r>
            <a:r>
              <a:rPr lang="it-IT" sz="1800" dirty="0" err="1"/>
              <a:t>Subject</a:t>
            </a:r>
            <a:r>
              <a:rPr lang="it-IT" sz="1800" dirty="0"/>
              <a:t>-line.]</a:t>
            </a:r>
          </a:p>
        </p:txBody>
      </p:sp>
      <p:sp>
        <p:nvSpPr>
          <p:cNvPr id="2" name="Segnaposto piè di pagina 1"/>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2274406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Coincidences</a:t>
            </a:r>
            <a:r>
              <a:rPr lang="it-IT" dirty="0"/>
              <a:t> with </a:t>
            </a:r>
            <a:r>
              <a:rPr lang="it-IT" dirty="0" err="1"/>
              <a:t>other</a:t>
            </a:r>
            <a:r>
              <a:rPr lang="it-IT" dirty="0"/>
              <a:t> </a:t>
            </a:r>
            <a:r>
              <a:rPr lang="it-IT" dirty="0" err="1"/>
              <a:t>observatories</a:t>
            </a:r>
            <a:endParaRPr lang="it-IT" dirty="0"/>
          </a:p>
        </p:txBody>
      </p:sp>
      <p:sp>
        <p:nvSpPr>
          <p:cNvPr id="4" name="Rectangle 1"/>
          <p:cNvSpPr>
            <a:spLocks noGrp="1" noChangeArrowheads="1"/>
          </p:cNvSpPr>
          <p:nvPr>
            <p:ph idx="1"/>
          </p:nvPr>
        </p:nvSpPr>
        <p:spPr bwMode="auto">
          <a:xfrm>
            <a:off x="1958748" y="2226472"/>
            <a:ext cx="8080602" cy="3351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normAutofit fontScale="77500" lnSpcReduction="20000"/>
          </a:bodyPr>
          <a:lstStyle/>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3"/>
              </a:rPr>
              <a:t>21516</a:t>
            </a:r>
            <a:r>
              <a:rPr lang="it-IT" altLang="it-IT" sz="1350" dirty="0">
                <a:solidFill>
                  <a:schemeClr val="tx1"/>
                </a:solidFill>
                <a:latin typeface="Arial" panose="020B0604020202020204" pitchFamily="34" charset="0"/>
              </a:rPr>
              <a:t> LIGO/Virgo G298048: </a:t>
            </a:r>
            <a:r>
              <a:rPr lang="it-IT" altLang="it-IT" sz="1350" dirty="0" err="1">
                <a:solidFill>
                  <a:schemeClr val="tx1"/>
                </a:solidFill>
                <a:latin typeface="Arial" panose="020B0604020202020204" pitchFamily="34" charset="0"/>
              </a:rPr>
              <a:t>Potential</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host</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galaxies</a:t>
            </a:r>
            <a:r>
              <a:rPr lang="it-IT" altLang="it-IT" sz="1350" dirty="0">
                <a:solidFill>
                  <a:schemeClr val="tx1"/>
                </a:solidFill>
                <a:latin typeface="Arial" panose="020B0604020202020204" pitchFamily="34" charset="0"/>
              </a:rPr>
              <a:t> from the GLADE </a:t>
            </a:r>
            <a:r>
              <a:rPr lang="it-IT" altLang="it-IT" sz="1350" dirty="0" err="1">
                <a:solidFill>
                  <a:schemeClr val="tx1"/>
                </a:solidFill>
                <a:latin typeface="Arial" panose="020B0604020202020204" pitchFamily="34" charset="0"/>
              </a:rPr>
              <a:t>catalog</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4"/>
              </a:rPr>
              <a:t>21515</a:t>
            </a:r>
            <a:r>
              <a:rPr lang="it-IT" altLang="it-IT" sz="1350" dirty="0">
                <a:solidFill>
                  <a:schemeClr val="tx1"/>
                </a:solidFill>
                <a:latin typeface="Arial" panose="020B0604020202020204" pitchFamily="34" charset="0"/>
              </a:rPr>
              <a:t> LIGO/Virgo G298048: IPN </a:t>
            </a:r>
            <a:r>
              <a:rPr lang="it-IT" altLang="it-IT" sz="1350" dirty="0" err="1">
                <a:solidFill>
                  <a:schemeClr val="tx1"/>
                </a:solidFill>
                <a:latin typeface="Arial" panose="020B0604020202020204" pitchFamily="34" charset="0"/>
              </a:rPr>
              <a:t>triangulation</a:t>
            </a:r>
            <a:r>
              <a:rPr lang="it-IT" altLang="it-IT" sz="1350" dirty="0">
                <a:solidFill>
                  <a:schemeClr val="tx1"/>
                </a:solidFill>
                <a:latin typeface="Arial" panose="020B0604020202020204" pitchFamily="34" charset="0"/>
              </a:rPr>
              <a:t> of Fermi/GBM trigger 524666471/170817529</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5"/>
              </a:rPr>
              <a:t>21514</a:t>
            </a:r>
            <a:r>
              <a:rPr lang="it-IT" altLang="it-IT" sz="1350" dirty="0">
                <a:solidFill>
                  <a:schemeClr val="tx1"/>
                </a:solidFill>
                <a:latin typeface="Arial" panose="020B0604020202020204" pitchFamily="34" charset="0"/>
              </a:rPr>
              <a:t> LIGO/Virgo G298048: </a:t>
            </a:r>
            <a:r>
              <a:rPr lang="it-IT" altLang="it-IT" sz="1350" dirty="0" err="1">
                <a:solidFill>
                  <a:schemeClr val="tx1"/>
                </a:solidFill>
                <a:latin typeface="Arial" panose="020B0604020202020204" pitchFamily="34" charset="0"/>
              </a:rPr>
              <a:t>Astrosat</a:t>
            </a:r>
            <a:r>
              <a:rPr lang="it-IT" altLang="it-IT" sz="1350" dirty="0">
                <a:solidFill>
                  <a:schemeClr val="tx1"/>
                </a:solidFill>
                <a:latin typeface="Arial" panose="020B0604020202020204" pitchFamily="34" charset="0"/>
              </a:rPr>
              <a:t> CZTI </a:t>
            </a:r>
            <a:r>
              <a:rPr lang="it-IT" altLang="it-IT" sz="1350" dirty="0" err="1">
                <a:solidFill>
                  <a:schemeClr val="tx1"/>
                </a:solidFill>
                <a:latin typeface="Arial" panose="020B0604020202020204" pitchFamily="34" charset="0"/>
              </a:rPr>
              <a:t>upper</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limits</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6"/>
              </a:rPr>
              <a:t>21513</a:t>
            </a:r>
            <a:r>
              <a:rPr lang="it-IT" altLang="it-IT" sz="1350" dirty="0">
                <a:solidFill>
                  <a:schemeClr val="tx1"/>
                </a:solidFill>
                <a:latin typeface="Arial" panose="020B0604020202020204" pitchFamily="34" charset="0"/>
              </a:rPr>
              <a:t> LIGO/Virgo G298048: </a:t>
            </a:r>
            <a:r>
              <a:rPr lang="it-IT" altLang="it-IT" sz="1350" dirty="0" err="1">
                <a:solidFill>
                  <a:schemeClr val="tx1"/>
                </a:solidFill>
                <a:latin typeface="Arial" panose="020B0604020202020204" pitchFamily="34" charset="0"/>
              </a:rPr>
              <a:t>Further</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analysis</a:t>
            </a:r>
            <a:r>
              <a:rPr lang="it-IT" altLang="it-IT" sz="1350" dirty="0">
                <a:solidFill>
                  <a:schemeClr val="tx1"/>
                </a:solidFill>
                <a:latin typeface="Arial" panose="020B0604020202020204" pitchFamily="34" charset="0"/>
              </a:rPr>
              <a:t> of a </a:t>
            </a:r>
            <a:r>
              <a:rPr lang="it-IT" altLang="it-IT" sz="1350" dirty="0" err="1">
                <a:solidFill>
                  <a:schemeClr val="tx1"/>
                </a:solidFill>
                <a:latin typeface="Arial" panose="020B0604020202020204" pitchFamily="34" charset="0"/>
              </a:rPr>
              <a:t>binary</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neutron</a:t>
            </a:r>
            <a:r>
              <a:rPr lang="it-IT" altLang="it-IT" sz="1350" dirty="0">
                <a:solidFill>
                  <a:schemeClr val="tx1"/>
                </a:solidFill>
                <a:latin typeface="Arial" panose="020B0604020202020204" pitchFamily="34" charset="0"/>
              </a:rPr>
              <a:t> star candidate with </a:t>
            </a:r>
            <a:r>
              <a:rPr lang="it-IT" altLang="it-IT" sz="1350" dirty="0" err="1">
                <a:solidFill>
                  <a:schemeClr val="tx1"/>
                </a:solidFill>
                <a:latin typeface="Arial" panose="020B0604020202020204" pitchFamily="34" charset="0"/>
              </a:rPr>
              <a:t>updated</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sky</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localization</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7"/>
              </a:rPr>
              <a:t>21512</a:t>
            </a:r>
            <a:r>
              <a:rPr lang="it-IT" altLang="it-IT" sz="1350" dirty="0">
                <a:solidFill>
                  <a:schemeClr val="tx1"/>
                </a:solidFill>
                <a:latin typeface="Arial" panose="020B0604020202020204" pitchFamily="34" charset="0"/>
              </a:rPr>
              <a:t> LIGO/Virgo G297595: Liverpool </a:t>
            </a:r>
            <a:r>
              <a:rPr lang="it-IT" altLang="it-IT" sz="1350" dirty="0" err="1">
                <a:solidFill>
                  <a:schemeClr val="tx1"/>
                </a:solidFill>
                <a:latin typeface="Arial" panose="020B0604020202020204" pitchFamily="34" charset="0"/>
              </a:rPr>
              <a:t>Telescope</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observations</a:t>
            </a:r>
            <a:r>
              <a:rPr lang="it-IT" altLang="it-IT" sz="1350" dirty="0">
                <a:solidFill>
                  <a:schemeClr val="tx1"/>
                </a:solidFill>
                <a:latin typeface="Arial" panose="020B0604020202020204" pitchFamily="34" charset="0"/>
              </a:rPr>
              <a:t> of MASTER </a:t>
            </a:r>
            <a:r>
              <a:rPr lang="it-IT" altLang="it-IT" sz="1350" dirty="0" err="1">
                <a:solidFill>
                  <a:schemeClr val="tx1"/>
                </a:solidFill>
                <a:latin typeface="Arial" panose="020B0604020202020204" pitchFamily="34" charset="0"/>
              </a:rPr>
              <a:t>transients</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8"/>
              </a:rPr>
              <a:t>21511</a:t>
            </a:r>
            <a:r>
              <a:rPr lang="it-IT" altLang="it-IT" sz="1350" dirty="0">
                <a:solidFill>
                  <a:schemeClr val="tx1"/>
                </a:solidFill>
                <a:latin typeface="Arial" panose="020B0604020202020204" pitchFamily="34" charset="0"/>
              </a:rPr>
              <a:t> LIGO/Virgo G298048: COINCIDENT </a:t>
            </a:r>
            <a:r>
              <a:rPr lang="it-IT" altLang="it-IT" sz="1350" dirty="0" err="1">
                <a:solidFill>
                  <a:schemeClr val="tx1"/>
                </a:solidFill>
                <a:latin typeface="Arial" panose="020B0604020202020204" pitchFamily="34" charset="0"/>
              </a:rPr>
              <a:t>IceCube</a:t>
            </a:r>
            <a:r>
              <a:rPr lang="it-IT" altLang="it-IT" sz="1350" dirty="0">
                <a:solidFill>
                  <a:schemeClr val="tx1"/>
                </a:solidFill>
                <a:latin typeface="Arial" panose="020B0604020202020204" pitchFamily="34" charset="0"/>
              </a:rPr>
              <a:t> neutrino candidate with Fermi GBM trigger 524666471/170817529</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9"/>
              </a:rPr>
              <a:t>21510</a:t>
            </a:r>
            <a:r>
              <a:rPr lang="it-IT" altLang="it-IT" sz="1350" dirty="0">
                <a:solidFill>
                  <a:schemeClr val="tx1"/>
                </a:solidFill>
                <a:latin typeface="Arial" panose="020B0604020202020204" pitchFamily="34" charset="0"/>
              </a:rPr>
              <a:t> LIGO/Virgo G298048: </a:t>
            </a:r>
            <a:r>
              <a:rPr lang="it-IT" altLang="it-IT" sz="1350" dirty="0" err="1">
                <a:solidFill>
                  <a:schemeClr val="tx1"/>
                </a:solidFill>
                <a:latin typeface="Arial" panose="020B0604020202020204" pitchFamily="34" charset="0"/>
              </a:rPr>
              <a:t>correction</a:t>
            </a:r>
            <a:r>
              <a:rPr lang="it-IT" altLang="it-IT" sz="1350" dirty="0">
                <a:solidFill>
                  <a:schemeClr val="tx1"/>
                </a:solidFill>
                <a:latin typeface="Arial" panose="020B0604020202020204" pitchFamily="34" charset="0"/>
              </a:rPr>
              <a:t> to the </a:t>
            </a:r>
            <a:r>
              <a:rPr lang="it-IT" altLang="it-IT" sz="1350" dirty="0" err="1">
                <a:solidFill>
                  <a:schemeClr val="tx1"/>
                </a:solidFill>
                <a:latin typeface="Arial" panose="020B0604020202020204" pitchFamily="34" charset="0"/>
              </a:rPr>
              <a:t>luminosity</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distance</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reported</a:t>
            </a:r>
            <a:r>
              <a:rPr lang="it-IT" altLang="it-IT" sz="1350" dirty="0">
                <a:solidFill>
                  <a:schemeClr val="tx1"/>
                </a:solidFill>
                <a:latin typeface="Arial" panose="020B0604020202020204" pitchFamily="34" charset="0"/>
              </a:rPr>
              <a:t> in GCN 21509</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10"/>
              </a:rPr>
              <a:t>21509</a:t>
            </a:r>
            <a:r>
              <a:rPr lang="it-IT" altLang="it-IT" sz="1350" dirty="0">
                <a:solidFill>
                  <a:schemeClr val="tx1"/>
                </a:solidFill>
                <a:latin typeface="Arial" panose="020B0604020202020204" pitchFamily="34" charset="0"/>
              </a:rPr>
              <a:t> LIGO/Virgo G298048: </a:t>
            </a:r>
            <a:r>
              <a:rPr lang="it-IT" altLang="it-IT" sz="1350" dirty="0" err="1">
                <a:solidFill>
                  <a:schemeClr val="tx1"/>
                </a:solidFill>
                <a:latin typeface="Arial" panose="020B0604020202020204" pitchFamily="34" charset="0"/>
              </a:rPr>
              <a:t>Identification</a:t>
            </a:r>
            <a:r>
              <a:rPr lang="it-IT" altLang="it-IT" sz="1350" dirty="0">
                <a:solidFill>
                  <a:schemeClr val="tx1"/>
                </a:solidFill>
                <a:latin typeface="Arial" panose="020B0604020202020204" pitchFamily="34" charset="0"/>
              </a:rPr>
              <a:t> of a </a:t>
            </a:r>
            <a:r>
              <a:rPr lang="it-IT" altLang="it-IT" sz="1350" dirty="0" err="1">
                <a:solidFill>
                  <a:schemeClr val="tx1"/>
                </a:solidFill>
                <a:latin typeface="Arial" panose="020B0604020202020204" pitchFamily="34" charset="0"/>
              </a:rPr>
              <a:t>binary</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neutron</a:t>
            </a:r>
            <a:r>
              <a:rPr lang="it-IT" altLang="it-IT" sz="1350" dirty="0">
                <a:solidFill>
                  <a:schemeClr val="tx1"/>
                </a:solidFill>
                <a:latin typeface="Arial" panose="020B0604020202020204" pitchFamily="34" charset="0"/>
              </a:rPr>
              <a:t> star candidate </a:t>
            </a:r>
            <a:r>
              <a:rPr lang="it-IT" altLang="it-IT" sz="1350" dirty="0" err="1">
                <a:solidFill>
                  <a:schemeClr val="tx1"/>
                </a:solidFill>
                <a:latin typeface="Arial" panose="020B0604020202020204" pitchFamily="34" charset="0"/>
              </a:rPr>
              <a:t>coincident</a:t>
            </a:r>
            <a:r>
              <a:rPr lang="it-IT" altLang="it-IT" sz="1350" dirty="0">
                <a:solidFill>
                  <a:schemeClr val="tx1"/>
                </a:solidFill>
                <a:latin typeface="Arial" panose="020B0604020202020204" pitchFamily="34" charset="0"/>
              </a:rPr>
              <a:t> with Fermi GBM trigger 524666471/170817529</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11"/>
              </a:rPr>
              <a:t>21508</a:t>
            </a:r>
            <a:r>
              <a:rPr lang="it-IT" altLang="it-IT" sz="1350" dirty="0">
                <a:solidFill>
                  <a:schemeClr val="tx1"/>
                </a:solidFill>
                <a:latin typeface="Arial" panose="020B0604020202020204" pitchFamily="34" charset="0"/>
              </a:rPr>
              <a:t> LIGO/Virgo G298048: FOUND COINCIDENT </a:t>
            </a:r>
            <a:r>
              <a:rPr lang="it-IT" altLang="it-IT" sz="1350" dirty="0" err="1">
                <a:solidFill>
                  <a:schemeClr val="tx1"/>
                </a:solidFill>
                <a:latin typeface="Arial" panose="020B0604020202020204" pitchFamily="34" charset="0"/>
              </a:rPr>
              <a:t>IceCube</a:t>
            </a:r>
            <a:r>
              <a:rPr lang="it-IT" altLang="it-IT" sz="1350" dirty="0">
                <a:solidFill>
                  <a:schemeClr val="tx1"/>
                </a:solidFill>
                <a:latin typeface="Arial" panose="020B0604020202020204" pitchFamily="34" charset="0"/>
              </a:rPr>
              <a:t> neutrino </a:t>
            </a:r>
            <a:r>
              <a:rPr lang="it-IT" altLang="it-IT" sz="1350" dirty="0" err="1">
                <a:solidFill>
                  <a:schemeClr val="tx1"/>
                </a:solidFill>
                <a:latin typeface="Arial" panose="020B0604020202020204" pitchFamily="34" charset="0"/>
              </a:rPr>
              <a:t>observation</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12"/>
              </a:rPr>
              <a:t>21507</a:t>
            </a:r>
            <a:r>
              <a:rPr lang="it-IT" altLang="it-IT" sz="1350" dirty="0">
                <a:solidFill>
                  <a:schemeClr val="tx1"/>
                </a:solidFill>
                <a:latin typeface="Arial" panose="020B0604020202020204" pitchFamily="34" charset="0"/>
              </a:rPr>
              <a:t> LIGO/Virgo G298048: INTEGRAL </a:t>
            </a:r>
            <a:r>
              <a:rPr lang="it-IT" altLang="it-IT" sz="1350" dirty="0" err="1">
                <a:solidFill>
                  <a:schemeClr val="tx1"/>
                </a:solidFill>
                <a:latin typeface="Arial" panose="020B0604020202020204" pitchFamily="34" charset="0"/>
              </a:rPr>
              <a:t>detection</a:t>
            </a:r>
            <a:r>
              <a:rPr lang="it-IT" altLang="it-IT" sz="1350" dirty="0">
                <a:solidFill>
                  <a:schemeClr val="tx1"/>
                </a:solidFill>
                <a:latin typeface="Arial" panose="020B0604020202020204" pitchFamily="34" charset="0"/>
              </a:rPr>
              <a:t> of a </a:t>
            </a:r>
            <a:r>
              <a:rPr lang="it-IT" altLang="it-IT" sz="1350" dirty="0" err="1">
                <a:solidFill>
                  <a:schemeClr val="tx1"/>
                </a:solidFill>
                <a:latin typeface="Arial" panose="020B0604020202020204" pitchFamily="34" charset="0"/>
              </a:rPr>
              <a:t>prompt</a:t>
            </a:r>
            <a:r>
              <a:rPr lang="it-IT" altLang="it-IT" sz="1350" dirty="0">
                <a:solidFill>
                  <a:schemeClr val="tx1"/>
                </a:solidFill>
                <a:latin typeface="Arial" panose="020B0604020202020204" pitchFamily="34" charset="0"/>
              </a:rPr>
              <a:t> gamma-</a:t>
            </a:r>
            <a:r>
              <a:rPr lang="it-IT" altLang="it-IT" sz="1350" dirty="0" err="1">
                <a:solidFill>
                  <a:schemeClr val="tx1"/>
                </a:solidFill>
                <a:latin typeface="Arial" panose="020B0604020202020204" pitchFamily="34" charset="0"/>
              </a:rPr>
              <a:t>ray</a:t>
            </a:r>
            <a:r>
              <a:rPr lang="it-IT" altLang="it-IT" sz="1350" dirty="0">
                <a:solidFill>
                  <a:schemeClr val="tx1"/>
                </a:solidFill>
                <a:latin typeface="Arial" panose="020B0604020202020204" pitchFamily="34" charset="0"/>
              </a:rPr>
              <a:t> </a:t>
            </a:r>
            <a:r>
              <a:rPr lang="it-IT" altLang="it-IT" sz="1350" dirty="0" err="1">
                <a:solidFill>
                  <a:schemeClr val="tx1"/>
                </a:solidFill>
                <a:latin typeface="Arial" panose="020B0604020202020204" pitchFamily="34" charset="0"/>
              </a:rPr>
              <a:t>counterpart</a:t>
            </a: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r>
              <a:rPr lang="it-IT" altLang="it-IT" sz="1350" dirty="0">
                <a:solidFill>
                  <a:schemeClr val="tx1"/>
                </a:solidFill>
                <a:latin typeface="Arial" panose="020B0604020202020204" pitchFamily="34" charset="0"/>
                <a:hlinkClick r:id="rId13"/>
              </a:rPr>
              <a:t>21506</a:t>
            </a:r>
            <a:r>
              <a:rPr lang="it-IT" altLang="it-IT" sz="1350" dirty="0">
                <a:solidFill>
                  <a:schemeClr val="tx1"/>
                </a:solidFill>
                <a:latin typeface="Arial" panose="020B0604020202020204" pitchFamily="34" charset="0"/>
              </a:rPr>
              <a:t> LIGO/Virgo G298048: Fermi GBM trigger 170817.529 and LIGO single IFO trigger</a:t>
            </a:r>
          </a:p>
          <a:p>
            <a:pPr marL="0" indent="0" defTabSz="685800">
              <a:lnSpc>
                <a:spcPct val="100000"/>
              </a:lnSpc>
              <a:spcBef>
                <a:spcPct val="0"/>
              </a:spcBef>
              <a:buClrTx/>
              <a:buSzTx/>
              <a:buFontTx/>
              <a:buChar char="•"/>
            </a:pPr>
            <a:endParaRPr lang="it-IT" altLang="it-IT" sz="1350" dirty="0">
              <a:solidFill>
                <a:schemeClr val="tx1"/>
              </a:solidFill>
              <a:latin typeface="Arial" panose="020B0604020202020204" pitchFamily="34" charset="0"/>
            </a:endParaRPr>
          </a:p>
          <a:p>
            <a:pPr marL="0" indent="0">
              <a:lnSpc>
                <a:spcPct val="100000"/>
              </a:lnSpc>
              <a:spcBef>
                <a:spcPct val="0"/>
              </a:spcBef>
              <a:buFontTx/>
              <a:buChar char="•"/>
            </a:pPr>
            <a:r>
              <a:rPr lang="en-US" altLang="it-IT" sz="1350" dirty="0">
                <a:latin typeface="Arial" panose="020B0604020202020204" pitchFamily="34" charset="0"/>
              </a:rPr>
              <a:t>21505 LIGO/Virgo G298048: Fermi GBM trigger 524666471/170817529: LIGO/Virgo Identification of a possible gravitational-wave counterpart</a:t>
            </a:r>
          </a:p>
          <a:p>
            <a:pPr marL="0" indent="0" defTabSz="685800">
              <a:lnSpc>
                <a:spcPct val="100000"/>
              </a:lnSpc>
              <a:spcBef>
                <a:spcPct val="0"/>
              </a:spcBef>
              <a:buClrTx/>
              <a:buSzTx/>
              <a:buNone/>
            </a:pPr>
            <a:br>
              <a:rPr lang="it-IT" altLang="it-IT" sz="1350" dirty="0">
                <a:solidFill>
                  <a:schemeClr val="tx1"/>
                </a:solidFill>
                <a:latin typeface="Arial" panose="020B0604020202020204" pitchFamily="34" charset="0"/>
              </a:rPr>
            </a:br>
            <a:endParaRPr lang="it-IT" altLang="it-IT" sz="1350" dirty="0">
              <a:solidFill>
                <a:schemeClr val="tx1"/>
              </a:solidFill>
              <a:latin typeface="Arial" panose="020B0604020202020204" pitchFamily="34" charset="0"/>
            </a:endParaRPr>
          </a:p>
          <a:p>
            <a:pPr marL="0" indent="0" defTabSz="685800">
              <a:lnSpc>
                <a:spcPct val="100000"/>
              </a:lnSpc>
              <a:spcBef>
                <a:spcPct val="0"/>
              </a:spcBef>
              <a:buClrTx/>
              <a:buSzTx/>
              <a:buFontTx/>
              <a:buChar char="•"/>
            </a:pPr>
            <a:endParaRPr lang="it-IT" altLang="it-IT" sz="1350" dirty="0">
              <a:solidFill>
                <a:schemeClr val="tx1"/>
              </a:solidFill>
              <a:latin typeface="Arial" panose="020B0604020202020204" pitchFamily="34" charset="0"/>
            </a:endParaRPr>
          </a:p>
        </p:txBody>
      </p:sp>
      <p:sp>
        <p:nvSpPr>
          <p:cNvPr id="3" name="Segnaposto piè di pagina 2"/>
          <p:cNvSpPr>
            <a:spLocks noGrp="1"/>
          </p:cNvSpPr>
          <p:nvPr>
            <p:ph type="ftr" sz="quarter" idx="4294967295"/>
          </p:nvPr>
        </p:nvSpPr>
        <p:spPr/>
        <p:txBody>
          <a:bodyPr/>
          <a:lstStyle/>
          <a:p>
            <a:r>
              <a:rPr lang="it-IT"/>
              <a:t>Fabio Garufi – Università di Napoli &amp; INFN </a:t>
            </a:r>
            <a:endParaRPr lang="it-IT" dirty="0"/>
          </a:p>
        </p:txBody>
      </p:sp>
    </p:spTree>
    <p:extLst>
      <p:ext uri="{BB962C8B-B14F-4D97-AF65-F5344CB8AC3E}">
        <p14:creationId xmlns:p14="http://schemas.microsoft.com/office/powerpoint/2010/main" val="1487006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3E8C574-F218-6CC1-DF6F-81A15E763872}"/>
              </a:ext>
            </a:extLst>
          </p:cNvPr>
          <p:cNvSpPr>
            <a:spLocks noGrp="1"/>
          </p:cNvSpPr>
          <p:nvPr>
            <p:ph type="title"/>
          </p:nvPr>
        </p:nvSpPr>
        <p:spPr/>
        <p:txBody>
          <a:bodyPr/>
          <a:lstStyle/>
          <a:p>
            <a:r>
              <a:rPr lang="it-IT" dirty="0" err="1"/>
              <a:t>AdvVirgo</a:t>
            </a:r>
            <a:r>
              <a:rPr lang="it-IT" dirty="0"/>
              <a:t>+</a:t>
            </a:r>
          </a:p>
        </p:txBody>
      </p:sp>
      <p:sp>
        <p:nvSpPr>
          <p:cNvPr id="2" name="Segnaposto piè di pagina 1">
            <a:extLst>
              <a:ext uri="{FF2B5EF4-FFF2-40B4-BE49-F238E27FC236}">
                <a16:creationId xmlns:a16="http://schemas.microsoft.com/office/drawing/2014/main" id="{F09C1BF5-E907-7653-3E63-15D2BDA37661}"/>
              </a:ext>
            </a:extLst>
          </p:cNvPr>
          <p:cNvSpPr>
            <a:spLocks noGrp="1"/>
          </p:cNvSpPr>
          <p:nvPr>
            <p:ph type="ftr" idx="10"/>
          </p:nvPr>
        </p:nvSpPr>
        <p:spPr/>
        <p:txBody>
          <a:bodyPr/>
          <a:lstStyle/>
          <a:p>
            <a:r>
              <a:rPr lang="it-IT" altLang="it-IT"/>
              <a:t>Fabio Garufi – Università di Napoli &amp; INFN </a:t>
            </a:r>
            <a:endParaRPr lang="en-GB" altLang="it-IT"/>
          </a:p>
        </p:txBody>
      </p:sp>
      <p:pic>
        <p:nvPicPr>
          <p:cNvPr id="7" name="Segnaposto contenuto 6">
            <a:extLst>
              <a:ext uri="{FF2B5EF4-FFF2-40B4-BE49-F238E27FC236}">
                <a16:creationId xmlns:a16="http://schemas.microsoft.com/office/drawing/2014/main" id="{6DDA72BA-F174-91F5-50D1-E2448EF227D9}"/>
              </a:ext>
            </a:extLst>
          </p:cNvPr>
          <p:cNvPicPr>
            <a:picLocks noGrp="1" noChangeAspect="1"/>
          </p:cNvPicPr>
          <p:nvPr>
            <p:ph sz="half" idx="1"/>
          </p:nvPr>
        </p:nvPicPr>
        <p:blipFill>
          <a:blip r:embed="rId2"/>
          <a:stretch>
            <a:fillRect/>
          </a:stretch>
        </p:blipFill>
        <p:spPr>
          <a:xfrm>
            <a:off x="2121996" y="1295400"/>
            <a:ext cx="4151062" cy="3434172"/>
          </a:xfrm>
          <a:prstGeom prst="rect">
            <a:avLst/>
          </a:prstGeom>
        </p:spPr>
      </p:pic>
    </p:spTree>
    <p:extLst>
      <p:ext uri="{BB962C8B-B14F-4D97-AF65-F5344CB8AC3E}">
        <p14:creationId xmlns:p14="http://schemas.microsoft.com/office/powerpoint/2010/main" val="1323396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EACC5A38-F4C6-52BC-2195-95EDBBB6469A}"/>
              </a:ext>
            </a:extLst>
          </p:cNvPr>
          <p:cNvSpPr>
            <a:spLocks noGrp="1"/>
          </p:cNvSpPr>
          <p:nvPr>
            <p:ph type="title"/>
          </p:nvPr>
        </p:nvSpPr>
        <p:spPr/>
        <p:txBody>
          <a:bodyPr/>
          <a:lstStyle/>
          <a:p>
            <a:r>
              <a:rPr lang="it-IT" dirty="0"/>
              <a:t>Stato aggiornato </a:t>
            </a:r>
            <a:r>
              <a:rPr lang="it-IT" dirty="0" err="1"/>
              <a:t>AdV</a:t>
            </a:r>
            <a:r>
              <a:rPr lang="it-IT" dirty="0"/>
              <a:t>+</a:t>
            </a:r>
          </a:p>
        </p:txBody>
      </p:sp>
      <p:sp>
        <p:nvSpPr>
          <p:cNvPr id="5" name="Segnaposto piè di pagina 4">
            <a:extLst>
              <a:ext uri="{FF2B5EF4-FFF2-40B4-BE49-F238E27FC236}">
                <a16:creationId xmlns:a16="http://schemas.microsoft.com/office/drawing/2014/main" id="{2830560F-7DF7-5451-324F-D9F730E6AAC6}"/>
              </a:ext>
            </a:extLst>
          </p:cNvPr>
          <p:cNvSpPr>
            <a:spLocks noGrp="1"/>
          </p:cNvSpPr>
          <p:nvPr>
            <p:ph type="ftr" idx="10"/>
          </p:nvPr>
        </p:nvSpPr>
        <p:spPr/>
        <p:txBody>
          <a:bodyPr/>
          <a:lstStyle/>
          <a:p>
            <a:r>
              <a:rPr lang="it-IT" altLang="it-IT"/>
              <a:t>Fabio Garufi – Università di Napoli &amp; INFN </a:t>
            </a:r>
            <a:endParaRPr lang="en-GB" altLang="it-IT"/>
          </a:p>
        </p:txBody>
      </p:sp>
      <p:pic>
        <p:nvPicPr>
          <p:cNvPr id="7" name="Segnaposto contenuto 8" descr="Immagine che contiene testo, schermata, Carattere, linea&#10;&#10;Descrizione generata automaticamente">
            <a:extLst>
              <a:ext uri="{FF2B5EF4-FFF2-40B4-BE49-F238E27FC236}">
                <a16:creationId xmlns:a16="http://schemas.microsoft.com/office/drawing/2014/main" id="{99987700-2E70-A72B-03DF-3BBF4A17D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219200"/>
            <a:ext cx="4180668" cy="1981200"/>
          </a:xfrm>
          <a:prstGeom prst="rect">
            <a:avLst/>
          </a:prstGeom>
        </p:spPr>
      </p:pic>
      <p:pic>
        <p:nvPicPr>
          <p:cNvPr id="8" name="Segnaposto contenuto 10" descr="Immagine che contiene testo, linea, schermata, Diagramma&#10;&#10;Descrizione generata automaticamente">
            <a:extLst>
              <a:ext uri="{FF2B5EF4-FFF2-40B4-BE49-F238E27FC236}">
                <a16:creationId xmlns:a16="http://schemas.microsoft.com/office/drawing/2014/main" id="{50499886-D02B-E994-908A-595DA835C2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8733" y="1219200"/>
            <a:ext cx="4180668" cy="1981200"/>
          </a:xfrm>
          <a:prstGeom prst="rect">
            <a:avLst/>
          </a:prstGeom>
        </p:spPr>
      </p:pic>
      <p:pic>
        <p:nvPicPr>
          <p:cNvPr id="9" name="Immagine 8" descr="Immagine che contiene testo, schermata, diagramma, Carattere&#10;&#10;Descrizione generata automaticamente">
            <a:extLst>
              <a:ext uri="{FF2B5EF4-FFF2-40B4-BE49-F238E27FC236}">
                <a16:creationId xmlns:a16="http://schemas.microsoft.com/office/drawing/2014/main" id="{230F409C-DA5C-2245-6799-B618CE69C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3581402"/>
            <a:ext cx="5029200" cy="2313433"/>
          </a:xfrm>
          <a:prstGeom prst="rect">
            <a:avLst/>
          </a:prstGeom>
        </p:spPr>
      </p:pic>
    </p:spTree>
    <p:extLst>
      <p:ext uri="{BB962C8B-B14F-4D97-AF65-F5344CB8AC3E}">
        <p14:creationId xmlns:p14="http://schemas.microsoft.com/office/powerpoint/2010/main" val="978254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egnaposto piè di pagina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8131" name="Rectangle 2"/>
          <p:cNvSpPr>
            <a:spLocks noGrp="1" noChangeArrowheads="1"/>
          </p:cNvSpPr>
          <p:nvPr>
            <p:ph type="title"/>
          </p:nvPr>
        </p:nvSpPr>
        <p:spPr/>
        <p:txBody>
          <a:bodyPr/>
          <a:lstStyle/>
          <a:p>
            <a:pPr eaLnBrk="1" hangingPunct="1"/>
            <a:r>
              <a:rPr lang="it-IT" altLang="it-IT"/>
              <a:t>ET, THE ULTIMATE GROUND DETECTOR</a:t>
            </a:r>
          </a:p>
        </p:txBody>
      </p:sp>
      <p:sp>
        <p:nvSpPr>
          <p:cNvPr id="48132" name="Rectangle 3"/>
          <p:cNvSpPr>
            <a:spLocks noGrp="1" noChangeArrowheads="1"/>
          </p:cNvSpPr>
          <p:nvPr>
            <p:ph type="body" idx="1"/>
          </p:nvPr>
        </p:nvSpPr>
        <p:spPr/>
        <p:txBody>
          <a:bodyPr/>
          <a:lstStyle/>
          <a:p>
            <a:pPr eaLnBrk="1" hangingPunct="1">
              <a:buFont typeface="Wingdings" panose="05000000000000000000" pitchFamily="2" charset="2"/>
              <a:buNone/>
            </a:pPr>
            <a:endParaRPr lang="it-IT" altLang="it-IT"/>
          </a:p>
        </p:txBody>
      </p:sp>
      <p:pic>
        <p:nvPicPr>
          <p:cNvPr id="48133" name="Picture 4" descr="Bergc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9650" y="908053"/>
            <a:ext cx="7740650" cy="548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Rectangle 5"/>
          <p:cNvSpPr>
            <a:spLocks noChangeArrowheads="1"/>
          </p:cNvSpPr>
          <p:nvPr/>
        </p:nvSpPr>
        <p:spPr bwMode="auto">
          <a:xfrm>
            <a:off x="3000378" y="1484313"/>
            <a:ext cx="4321175" cy="1223962"/>
          </a:xfrm>
          <a:prstGeom prst="rect">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38138" indent="-338138" defTabSz="449263" eaLnBrk="0" hangingPunct="0">
              <a:defRPr sz="2400">
                <a:solidFill>
                  <a:schemeClr val="bg1"/>
                </a:solidFill>
                <a:latin typeface="Times New Roman" panose="02020603050405020304" pitchFamily="18" charset="0"/>
              </a:defRPr>
            </a:lvl1pPr>
            <a:lvl2pPr marL="742950" indent="-285750" defTabSz="449263" eaLnBrk="0" hangingPunct="0">
              <a:defRPr sz="2400">
                <a:solidFill>
                  <a:schemeClr val="bg1"/>
                </a:solidFill>
                <a:latin typeface="Times New Roman" panose="02020603050405020304" pitchFamily="18" charset="0"/>
              </a:defRPr>
            </a:lvl2pPr>
            <a:lvl3pPr marL="1143000" indent="-228600" defTabSz="449263" eaLnBrk="0" hangingPunct="0">
              <a:defRPr sz="2400">
                <a:solidFill>
                  <a:schemeClr val="bg1"/>
                </a:solidFill>
                <a:latin typeface="Times New Roman" panose="02020603050405020304" pitchFamily="18" charset="0"/>
              </a:defRPr>
            </a:lvl3pPr>
            <a:lvl4pPr marL="1600200" indent="-228600" defTabSz="449263" eaLnBrk="0" hangingPunct="0">
              <a:defRPr sz="2400">
                <a:solidFill>
                  <a:schemeClr val="bg1"/>
                </a:solidFill>
                <a:latin typeface="Times New Roman" panose="02020603050405020304" pitchFamily="18" charset="0"/>
              </a:defRPr>
            </a:lvl4pPr>
            <a:lvl5pPr marL="2057400" indent="-228600" defTabSz="449263" eaLnBrk="0" hangingPunct="0">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lnSpc>
                <a:spcPct val="126000"/>
              </a:lnSpc>
              <a:spcBef>
                <a:spcPts val="450"/>
              </a:spcBef>
              <a:buClr>
                <a:srgbClr val="0033CC"/>
              </a:buClr>
              <a:buSzPct val="70000"/>
              <a:buFont typeface="Wingdings" panose="05000000000000000000" pitchFamily="2" charset="2"/>
              <a:buChar char=""/>
            </a:pPr>
            <a:r>
              <a:rPr lang="it-IT" altLang="it-IT" sz="1800">
                <a:solidFill>
                  <a:srgbClr val="000000"/>
                </a:solidFill>
                <a:latin typeface="Trebuchet MS" panose="020B0603020202020204" pitchFamily="34" charset="0"/>
              </a:rPr>
              <a:t>Underground detector</a:t>
            </a:r>
          </a:p>
          <a:p>
            <a:pPr eaLnBrk="1" hangingPunct="1">
              <a:lnSpc>
                <a:spcPct val="126000"/>
              </a:lnSpc>
              <a:spcBef>
                <a:spcPts val="450"/>
              </a:spcBef>
              <a:buClr>
                <a:srgbClr val="0033CC"/>
              </a:buClr>
              <a:buSzPct val="70000"/>
              <a:buFont typeface="Wingdings" panose="05000000000000000000" pitchFamily="2" charset="2"/>
              <a:buChar char=""/>
            </a:pPr>
            <a:r>
              <a:rPr lang="it-IT" altLang="it-IT" sz="1800">
                <a:solidFill>
                  <a:srgbClr val="000000"/>
                </a:solidFill>
                <a:latin typeface="Trebuchet MS" panose="020B0603020202020204" pitchFamily="34" charset="0"/>
              </a:rPr>
              <a:t>Mirrors at cryogenic temperature</a:t>
            </a:r>
          </a:p>
          <a:p>
            <a:pPr eaLnBrk="1" hangingPunct="1">
              <a:lnSpc>
                <a:spcPct val="126000"/>
              </a:lnSpc>
              <a:spcBef>
                <a:spcPts val="450"/>
              </a:spcBef>
              <a:buClr>
                <a:srgbClr val="0033CC"/>
              </a:buClr>
              <a:buSzPct val="70000"/>
              <a:buFont typeface="Wingdings" panose="05000000000000000000" pitchFamily="2" charset="2"/>
              <a:buChar char=""/>
            </a:pPr>
            <a:r>
              <a:rPr lang="it-IT" altLang="it-IT" sz="1800">
                <a:solidFill>
                  <a:srgbClr val="000000"/>
                </a:solidFill>
                <a:latin typeface="Trebuchet MS" panose="020B0603020202020204" pitchFamily="34" charset="0"/>
              </a:rPr>
              <a:t>Longer arms, new geometry</a:t>
            </a:r>
          </a:p>
        </p:txBody>
      </p:sp>
      <p:grpSp>
        <p:nvGrpSpPr>
          <p:cNvPr id="48135" name="Group 6"/>
          <p:cNvGrpSpPr>
            <a:grpSpLocks/>
          </p:cNvGrpSpPr>
          <p:nvPr/>
        </p:nvGrpSpPr>
        <p:grpSpPr bwMode="auto">
          <a:xfrm>
            <a:off x="6286500" y="5876928"/>
            <a:ext cx="3481388" cy="500063"/>
            <a:chOff x="3204" y="3845"/>
            <a:chExt cx="2556" cy="451"/>
          </a:xfrm>
        </p:grpSpPr>
        <p:sp>
          <p:nvSpPr>
            <p:cNvPr id="48138" name="Oval 7"/>
            <p:cNvSpPr>
              <a:spLocks noChangeArrowheads="1"/>
            </p:cNvSpPr>
            <p:nvPr/>
          </p:nvSpPr>
          <p:spPr bwMode="auto">
            <a:xfrm>
              <a:off x="3204" y="4101"/>
              <a:ext cx="326" cy="195"/>
            </a:xfrm>
            <a:prstGeom prst="ellipse">
              <a:avLst/>
            </a:pr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39" name="Oval 8"/>
            <p:cNvSpPr>
              <a:spLocks noChangeArrowheads="1"/>
            </p:cNvSpPr>
            <p:nvPr/>
          </p:nvSpPr>
          <p:spPr bwMode="auto">
            <a:xfrm>
              <a:off x="3958" y="4110"/>
              <a:ext cx="269" cy="174"/>
            </a:xfrm>
            <a:prstGeom prst="ellipse">
              <a:avLst/>
            </a:pr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0" name="Rectangle 9"/>
            <p:cNvSpPr>
              <a:spLocks noChangeArrowheads="1"/>
            </p:cNvSpPr>
            <p:nvPr/>
          </p:nvSpPr>
          <p:spPr bwMode="auto">
            <a:xfrm>
              <a:off x="3480" y="4167"/>
              <a:ext cx="2280" cy="93"/>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1" name="AutoShape 10"/>
            <p:cNvSpPr>
              <a:spLocks noChangeArrowheads="1"/>
            </p:cNvSpPr>
            <p:nvPr/>
          </p:nvSpPr>
          <p:spPr bwMode="auto">
            <a:xfrm flipH="1">
              <a:off x="3336" y="4197"/>
              <a:ext cx="2424" cy="42"/>
            </a:xfrm>
            <a:prstGeom prst="flowChartManualInput">
              <a:avLst/>
            </a:prstGeom>
            <a:solidFill>
              <a:srgbClr val="CCFFFF"/>
            </a:solidFill>
            <a:ln w="9525">
              <a:solidFill>
                <a:schemeClr val="bg2"/>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2" name="Oval 11"/>
            <p:cNvSpPr>
              <a:spLocks noChangeArrowheads="1"/>
            </p:cNvSpPr>
            <p:nvPr/>
          </p:nvSpPr>
          <p:spPr bwMode="auto">
            <a:xfrm>
              <a:off x="3307" y="4156"/>
              <a:ext cx="56" cy="90"/>
            </a:xfrm>
            <a:prstGeom prst="ellipse">
              <a:avLst/>
            </a:prstGeom>
            <a:solidFill>
              <a:srgbClr val="FFFFFF"/>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3" name="Oval 12"/>
            <p:cNvSpPr>
              <a:spLocks noChangeArrowheads="1"/>
            </p:cNvSpPr>
            <p:nvPr/>
          </p:nvSpPr>
          <p:spPr bwMode="auto">
            <a:xfrm>
              <a:off x="3974" y="3847"/>
              <a:ext cx="230" cy="180"/>
            </a:xfrm>
            <a:prstGeom prst="ellipse">
              <a:avLst/>
            </a:pr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4" name="AutoShape 13"/>
            <p:cNvSpPr>
              <a:spLocks noChangeArrowheads="1"/>
            </p:cNvSpPr>
            <p:nvPr/>
          </p:nvSpPr>
          <p:spPr bwMode="auto">
            <a:xfrm rot="16200000" flipH="1">
              <a:off x="3934" y="4060"/>
              <a:ext cx="300" cy="30"/>
            </a:xfrm>
            <a:prstGeom prst="flowChartManualInput">
              <a:avLst/>
            </a:prstGeom>
            <a:solidFill>
              <a:srgbClr val="CCFFFF"/>
            </a:solidFill>
            <a:ln w="9525">
              <a:solidFill>
                <a:schemeClr val="bg2"/>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5" name="Oval 14"/>
            <p:cNvSpPr>
              <a:spLocks noChangeArrowheads="1"/>
            </p:cNvSpPr>
            <p:nvPr/>
          </p:nvSpPr>
          <p:spPr bwMode="auto">
            <a:xfrm>
              <a:off x="4062" y="3897"/>
              <a:ext cx="56" cy="90"/>
            </a:xfrm>
            <a:prstGeom prst="ellipse">
              <a:avLst/>
            </a:prstGeom>
            <a:solidFill>
              <a:srgbClr val="FFFFFF"/>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6" name="Oval 15"/>
            <p:cNvSpPr>
              <a:spLocks noChangeArrowheads="1"/>
            </p:cNvSpPr>
            <p:nvPr/>
          </p:nvSpPr>
          <p:spPr bwMode="auto">
            <a:xfrm>
              <a:off x="4062" y="4158"/>
              <a:ext cx="56" cy="90"/>
            </a:xfrm>
            <a:prstGeom prst="ellipse">
              <a:avLst/>
            </a:prstGeom>
            <a:solidFill>
              <a:srgbClr val="FFFFFF"/>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7" name="Oval 16"/>
            <p:cNvSpPr>
              <a:spLocks noChangeArrowheads="1"/>
            </p:cNvSpPr>
            <p:nvPr/>
          </p:nvSpPr>
          <p:spPr bwMode="auto">
            <a:xfrm>
              <a:off x="3333" y="3845"/>
              <a:ext cx="212" cy="171"/>
            </a:xfrm>
            <a:prstGeom prst="ellipse">
              <a:avLst/>
            </a:pr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8" name="AutoShape 17"/>
            <p:cNvSpPr>
              <a:spLocks noChangeArrowheads="1"/>
            </p:cNvSpPr>
            <p:nvPr/>
          </p:nvSpPr>
          <p:spPr bwMode="auto">
            <a:xfrm rot="16200000" flipH="1">
              <a:off x="3291" y="4051"/>
              <a:ext cx="291" cy="36"/>
            </a:xfrm>
            <a:prstGeom prst="flowChartManualInput">
              <a:avLst/>
            </a:prstGeom>
            <a:solidFill>
              <a:srgbClr val="CCFFFF"/>
            </a:solidFill>
            <a:ln w="9525">
              <a:solidFill>
                <a:schemeClr val="bg2"/>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49" name="Oval 18"/>
            <p:cNvSpPr>
              <a:spLocks noChangeArrowheads="1"/>
            </p:cNvSpPr>
            <p:nvPr/>
          </p:nvSpPr>
          <p:spPr bwMode="auto">
            <a:xfrm>
              <a:off x="3412" y="3886"/>
              <a:ext cx="56" cy="90"/>
            </a:xfrm>
            <a:prstGeom prst="ellipse">
              <a:avLst/>
            </a:prstGeom>
            <a:solidFill>
              <a:srgbClr val="FFFFFF"/>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48150" name="Oval 19"/>
            <p:cNvSpPr>
              <a:spLocks noChangeArrowheads="1"/>
            </p:cNvSpPr>
            <p:nvPr/>
          </p:nvSpPr>
          <p:spPr bwMode="auto">
            <a:xfrm>
              <a:off x="3410" y="4157"/>
              <a:ext cx="56" cy="90"/>
            </a:xfrm>
            <a:prstGeom prst="ellipse">
              <a:avLst/>
            </a:prstGeom>
            <a:solidFill>
              <a:srgbClr val="FFFFFF"/>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sp>
        <p:nvSpPr>
          <p:cNvPr id="78868" name="Rectangle 20"/>
          <p:cNvSpPr>
            <a:spLocks noChangeArrowheads="1"/>
          </p:cNvSpPr>
          <p:nvPr/>
        </p:nvSpPr>
        <p:spPr bwMode="auto">
          <a:xfrm>
            <a:off x="2927353" y="3213103"/>
            <a:ext cx="6481763" cy="1584325"/>
          </a:xfrm>
          <a:prstGeom prst="rect">
            <a:avLst/>
          </a:prstGeom>
          <a:solidFill>
            <a:srgbClr val="FFFFFF">
              <a:alpha val="70195"/>
            </a:srgbClr>
          </a:solidFill>
          <a:ln w="28575">
            <a:solidFill>
              <a:srgbClr val="000099"/>
            </a:solidFill>
            <a:miter lim="800000"/>
            <a:headEnd/>
            <a:tailEnd/>
          </a:ln>
        </p:spPr>
        <p:txBody>
          <a:bodyPr/>
          <a:lstStyle>
            <a:lvl1pPr marL="338138" indent="-338138" defTabSz="449263" eaLnBrk="0" hangingPunct="0">
              <a:defRPr sz="2400">
                <a:solidFill>
                  <a:schemeClr val="bg1"/>
                </a:solidFill>
                <a:latin typeface="Times New Roman" panose="02020603050405020304" pitchFamily="18" charset="0"/>
              </a:defRPr>
            </a:lvl1pPr>
            <a:lvl2pPr marL="742950" indent="-285750" defTabSz="449263" eaLnBrk="0" hangingPunct="0">
              <a:defRPr sz="2400">
                <a:solidFill>
                  <a:schemeClr val="bg1"/>
                </a:solidFill>
                <a:latin typeface="Times New Roman" panose="02020603050405020304" pitchFamily="18" charset="0"/>
              </a:defRPr>
            </a:lvl2pPr>
            <a:lvl3pPr marL="1143000" indent="-228600" defTabSz="449263" eaLnBrk="0" hangingPunct="0">
              <a:defRPr sz="2400">
                <a:solidFill>
                  <a:schemeClr val="bg1"/>
                </a:solidFill>
                <a:latin typeface="Times New Roman" panose="02020603050405020304" pitchFamily="18" charset="0"/>
              </a:defRPr>
            </a:lvl3pPr>
            <a:lvl4pPr marL="1600200" indent="-228600" defTabSz="449263" eaLnBrk="0" hangingPunct="0">
              <a:defRPr sz="2400">
                <a:solidFill>
                  <a:schemeClr val="bg1"/>
                </a:solidFill>
                <a:latin typeface="Times New Roman" panose="02020603050405020304" pitchFamily="18" charset="0"/>
              </a:defRPr>
            </a:lvl4pPr>
            <a:lvl5pPr marL="2057400" indent="-228600" defTabSz="449263" eaLnBrk="0" hangingPunct="0">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26000"/>
              </a:lnSpc>
              <a:spcBef>
                <a:spcPts val="450"/>
              </a:spcBef>
              <a:buClr>
                <a:srgbClr val="0033CC"/>
              </a:buClr>
              <a:buSzPct val="70000"/>
            </a:pPr>
            <a:r>
              <a:rPr lang="it-IT" altLang="it-IT" b="1">
                <a:solidFill>
                  <a:srgbClr val="000099"/>
                </a:solidFill>
                <a:latin typeface="Trebuchet MS" panose="020B0603020202020204" pitchFamily="34" charset="0"/>
              </a:rPr>
              <a:t>E.T. -</a:t>
            </a:r>
            <a:r>
              <a:rPr lang="it-IT" altLang="it-IT">
                <a:solidFill>
                  <a:srgbClr val="000099"/>
                </a:solidFill>
                <a:latin typeface="Trebuchet MS" panose="020B0603020202020204" pitchFamily="34" charset="0"/>
              </a:rPr>
              <a:t> </a:t>
            </a:r>
            <a:r>
              <a:rPr lang="it-IT" altLang="it-IT" b="1">
                <a:solidFill>
                  <a:srgbClr val="000099"/>
                </a:solidFill>
                <a:latin typeface="Trebuchet MS" panose="020B0603020202020204" pitchFamily="34" charset="0"/>
              </a:rPr>
              <a:t>E</a:t>
            </a:r>
            <a:r>
              <a:rPr lang="it-IT" altLang="it-IT">
                <a:solidFill>
                  <a:srgbClr val="000099"/>
                </a:solidFill>
                <a:latin typeface="Trebuchet MS" panose="020B0603020202020204" pitchFamily="34" charset="0"/>
              </a:rPr>
              <a:t>instein gravitational-wave </a:t>
            </a:r>
            <a:r>
              <a:rPr lang="it-IT" altLang="it-IT" b="1">
                <a:solidFill>
                  <a:srgbClr val="000099"/>
                </a:solidFill>
                <a:latin typeface="Trebuchet MS" panose="020B0603020202020204" pitchFamily="34" charset="0"/>
              </a:rPr>
              <a:t>T</a:t>
            </a:r>
            <a:r>
              <a:rPr lang="it-IT" altLang="it-IT">
                <a:solidFill>
                  <a:srgbClr val="000099"/>
                </a:solidFill>
                <a:latin typeface="Trebuchet MS" panose="020B0603020202020204" pitchFamily="34" charset="0"/>
              </a:rPr>
              <a:t>elescope</a:t>
            </a:r>
          </a:p>
          <a:p>
            <a:pPr eaLnBrk="1" hangingPunct="1">
              <a:lnSpc>
                <a:spcPct val="126000"/>
              </a:lnSpc>
              <a:spcBef>
                <a:spcPts val="450"/>
              </a:spcBef>
              <a:buClr>
                <a:srgbClr val="0033CC"/>
              </a:buClr>
              <a:buSzPct val="70000"/>
              <a:buFont typeface="Wingdings" panose="05000000000000000000" pitchFamily="2" charset="2"/>
              <a:buChar char=""/>
            </a:pPr>
            <a:r>
              <a:rPr lang="it-IT" altLang="it-IT" sz="1800">
                <a:solidFill>
                  <a:srgbClr val="000000"/>
                </a:solidFill>
                <a:latin typeface="Trebuchet MS" panose="020B0603020202020204" pitchFamily="34" charset="0"/>
              </a:rPr>
              <a:t>Design Study Proposal funded by EU within FP7</a:t>
            </a:r>
          </a:p>
          <a:p>
            <a:pPr eaLnBrk="1" hangingPunct="1">
              <a:lnSpc>
                <a:spcPct val="126000"/>
              </a:lnSpc>
              <a:spcBef>
                <a:spcPts val="450"/>
              </a:spcBef>
              <a:buClr>
                <a:srgbClr val="0033CC"/>
              </a:buClr>
              <a:buSzPct val="70000"/>
              <a:buFont typeface="Wingdings" panose="05000000000000000000" pitchFamily="2" charset="2"/>
              <a:buChar char=""/>
            </a:pPr>
            <a:r>
              <a:rPr lang="it-IT" altLang="it-IT" sz="1800">
                <a:solidFill>
                  <a:srgbClr val="000000"/>
                </a:solidFill>
                <a:latin typeface="Trebuchet MS" panose="020B0603020202020204" pitchFamily="34" charset="0"/>
              </a:rPr>
              <a:t>Large part of the European GW community involved   </a:t>
            </a:r>
            <a:r>
              <a:rPr lang="it-IT" altLang="it-IT" sz="1400">
                <a:solidFill>
                  <a:srgbClr val="000000"/>
                </a:solidFill>
                <a:latin typeface="Trebuchet MS" panose="020B0603020202020204" pitchFamily="34" charset="0"/>
              </a:rPr>
              <a:t>(EGO, INFN, MPI, CNRS, NIKHEF, Univ. Birmingham, Cardiff, Glasgow)</a:t>
            </a:r>
          </a:p>
        </p:txBody>
      </p:sp>
      <p:sp>
        <p:nvSpPr>
          <p:cNvPr id="48137" name="Text Box 21"/>
          <p:cNvSpPr txBox="1">
            <a:spLocks noChangeArrowheads="1"/>
          </p:cNvSpPr>
          <p:nvPr/>
        </p:nvSpPr>
        <p:spPr bwMode="auto">
          <a:xfrm>
            <a:off x="2860678" y="6046791"/>
            <a:ext cx="1012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buClrTx/>
              <a:buSzTx/>
              <a:buFontTx/>
              <a:buNone/>
            </a:pPr>
            <a:r>
              <a:rPr lang="it-IT" altLang="it-IT" sz="1000">
                <a:solidFill>
                  <a:schemeClr val="tx1"/>
                </a:solidFill>
                <a:latin typeface="Trebuchet MS" panose="020B0603020202020204" pitchFamily="34" charset="0"/>
              </a:rPr>
              <a:t>Credit: H.L</a:t>
            </a:r>
            <a:r>
              <a:rPr lang="en-US" altLang="it-IT" sz="1000">
                <a:solidFill>
                  <a:schemeClr val="tx1"/>
                </a:solidFill>
                <a:latin typeface="Trebuchet MS" panose="020B0603020202020204" pitchFamily="34" charset="0"/>
              </a:rPr>
              <a:t>ü</a:t>
            </a:r>
            <a:r>
              <a:rPr lang="it-IT" altLang="it-IT" sz="1000">
                <a:solidFill>
                  <a:schemeClr val="tx1"/>
                </a:solidFill>
                <a:latin typeface="Trebuchet MS" panose="020B0603020202020204" pitchFamily="34" charset="0"/>
              </a:rPr>
              <a:t>ck</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8868"/>
                                        </p:tgtEl>
                                        <p:attrNameLst>
                                          <p:attrName>style.visibility</p:attrName>
                                        </p:attrNameLst>
                                      </p:cBhvr>
                                      <p:to>
                                        <p:strVal val="visible"/>
                                      </p:to>
                                    </p:set>
                                    <p:animEffect transition="in" filter="fade">
                                      <p:cBhvr>
                                        <p:cTn id="7" dur="1000"/>
                                        <p:tgtEl>
                                          <p:spTgt spid="78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6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74D6CA-C68D-09B4-84F6-78EA05E06CE7}"/>
              </a:ext>
            </a:extLst>
          </p:cNvPr>
          <p:cNvSpPr>
            <a:spLocks noGrp="1"/>
          </p:cNvSpPr>
          <p:nvPr>
            <p:ph type="title"/>
          </p:nvPr>
        </p:nvSpPr>
        <p:spPr/>
        <p:txBody>
          <a:bodyPr/>
          <a:lstStyle/>
          <a:p>
            <a:endParaRPr lang="it-IT"/>
          </a:p>
        </p:txBody>
      </p:sp>
      <p:pic>
        <p:nvPicPr>
          <p:cNvPr id="6" name="Segnaposto contenuto 5" descr="Immagine che contiene testo, mappa, atlante, diagramma&#10;&#10;Descrizione generata automaticamente">
            <a:extLst>
              <a:ext uri="{FF2B5EF4-FFF2-40B4-BE49-F238E27FC236}">
                <a16:creationId xmlns:a16="http://schemas.microsoft.com/office/drawing/2014/main" id="{E7001B07-0854-D7E4-F90B-33AF8CEAA5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973138"/>
            <a:ext cx="3442369" cy="2775410"/>
          </a:xfrm>
        </p:spPr>
      </p:pic>
      <p:sp>
        <p:nvSpPr>
          <p:cNvPr id="4" name="Segnaposto piè di pagina 3">
            <a:extLst>
              <a:ext uri="{FF2B5EF4-FFF2-40B4-BE49-F238E27FC236}">
                <a16:creationId xmlns:a16="http://schemas.microsoft.com/office/drawing/2014/main" id="{D79CD384-95ED-0058-F70D-FB910F901789}"/>
              </a:ext>
            </a:extLst>
          </p:cNvPr>
          <p:cNvSpPr>
            <a:spLocks noGrp="1"/>
          </p:cNvSpPr>
          <p:nvPr>
            <p:ph type="ftr" idx="10"/>
          </p:nvPr>
        </p:nvSpPr>
        <p:spPr/>
        <p:txBody>
          <a:bodyPr/>
          <a:lstStyle/>
          <a:p>
            <a:r>
              <a:rPr lang="it-IT" altLang="it-IT"/>
              <a:t>Fabio Garufi – Università di Napoli &amp; INFN </a:t>
            </a:r>
            <a:endParaRPr lang="en-GB" altLang="it-IT"/>
          </a:p>
        </p:txBody>
      </p:sp>
      <p:pic>
        <p:nvPicPr>
          <p:cNvPr id="7" name="Immagine 6">
            <a:extLst>
              <a:ext uri="{FF2B5EF4-FFF2-40B4-BE49-F238E27FC236}">
                <a16:creationId xmlns:a16="http://schemas.microsoft.com/office/drawing/2014/main" id="{F1EA4B02-C5D5-57AD-34E9-5D9D9B4FB37E}"/>
              </a:ext>
            </a:extLst>
          </p:cNvPr>
          <p:cNvPicPr>
            <a:picLocks noChangeAspect="1"/>
          </p:cNvPicPr>
          <p:nvPr/>
        </p:nvPicPr>
        <p:blipFill>
          <a:blip r:embed="rId3"/>
          <a:stretch>
            <a:fillRect/>
          </a:stretch>
        </p:blipFill>
        <p:spPr>
          <a:xfrm>
            <a:off x="2184400" y="3082759"/>
            <a:ext cx="10007600" cy="3394244"/>
          </a:xfrm>
          <a:prstGeom prst="rect">
            <a:avLst/>
          </a:prstGeom>
        </p:spPr>
      </p:pic>
      <p:cxnSp>
        <p:nvCxnSpPr>
          <p:cNvPr id="9" name="Connettore diritto 8">
            <a:extLst>
              <a:ext uri="{FF2B5EF4-FFF2-40B4-BE49-F238E27FC236}">
                <a16:creationId xmlns:a16="http://schemas.microsoft.com/office/drawing/2014/main" id="{F9F3C9B9-AC93-5D2E-0240-68E097ED4675}"/>
              </a:ext>
            </a:extLst>
          </p:cNvPr>
          <p:cNvCxnSpPr/>
          <p:nvPr/>
        </p:nvCxnSpPr>
        <p:spPr bwMode="auto">
          <a:xfrm flipH="1" flipV="1">
            <a:off x="2546348" y="2563646"/>
            <a:ext cx="1187452" cy="2160754"/>
          </a:xfrm>
          <a:prstGeom prst="line">
            <a:avLst/>
          </a:prstGeom>
          <a:solidFill>
            <a:srgbClr val="00B8FF"/>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4119259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7AFAEF-4FC8-DE45-F693-BA187EB01D36}"/>
              </a:ext>
            </a:extLst>
          </p:cNvPr>
          <p:cNvSpPr>
            <a:spLocks noGrp="1"/>
          </p:cNvSpPr>
          <p:nvPr>
            <p:ph type="title"/>
          </p:nvPr>
        </p:nvSpPr>
        <p:spPr/>
        <p:txBody>
          <a:bodyPr/>
          <a:lstStyle/>
          <a:p>
            <a:r>
              <a:rPr lang="it-IT" dirty="0"/>
              <a:t>ET – </a:t>
            </a:r>
            <a:r>
              <a:rPr lang="it-IT" dirty="0" err="1"/>
              <a:t>Possible</a:t>
            </a:r>
            <a:r>
              <a:rPr lang="it-IT" dirty="0"/>
              <a:t> </a:t>
            </a:r>
            <a:r>
              <a:rPr lang="it-IT" dirty="0" err="1"/>
              <a:t>configurations</a:t>
            </a:r>
            <a:endParaRPr lang="it-IT" dirty="0"/>
          </a:p>
        </p:txBody>
      </p:sp>
      <p:pic>
        <p:nvPicPr>
          <p:cNvPr id="6" name="Segnaposto contenuto 5">
            <a:extLst>
              <a:ext uri="{FF2B5EF4-FFF2-40B4-BE49-F238E27FC236}">
                <a16:creationId xmlns:a16="http://schemas.microsoft.com/office/drawing/2014/main" id="{998FDDB1-3EE4-046F-68CC-34B966FE9365}"/>
              </a:ext>
            </a:extLst>
          </p:cNvPr>
          <p:cNvPicPr>
            <a:picLocks noGrp="1" noChangeAspect="1"/>
          </p:cNvPicPr>
          <p:nvPr>
            <p:ph idx="1"/>
          </p:nvPr>
        </p:nvPicPr>
        <p:blipFill>
          <a:blip r:embed="rId2"/>
          <a:stretch>
            <a:fillRect/>
          </a:stretch>
        </p:blipFill>
        <p:spPr>
          <a:xfrm>
            <a:off x="914400" y="1905000"/>
            <a:ext cx="9935962" cy="4143953"/>
          </a:xfrm>
        </p:spPr>
      </p:pic>
      <p:sp>
        <p:nvSpPr>
          <p:cNvPr id="4" name="Segnaposto piè di pagina 3">
            <a:extLst>
              <a:ext uri="{FF2B5EF4-FFF2-40B4-BE49-F238E27FC236}">
                <a16:creationId xmlns:a16="http://schemas.microsoft.com/office/drawing/2014/main" id="{B954BDCD-AD3E-84B2-5524-A3F69D6DBE75}"/>
              </a:ext>
            </a:extLst>
          </p:cNvPr>
          <p:cNvSpPr>
            <a:spLocks noGrp="1"/>
          </p:cNvSpPr>
          <p:nvPr>
            <p:ph type="ftr" idx="10"/>
          </p:nvPr>
        </p:nvSpPr>
        <p:spPr/>
        <p:txBody>
          <a:bodyPr/>
          <a:lstStyle/>
          <a:p>
            <a:r>
              <a:rPr lang="it-IT" altLang="it-IT"/>
              <a:t>Fabio Garufi – Università di Napoli &amp; INFN </a:t>
            </a:r>
            <a:endParaRPr lang="en-GB" altLang="it-IT"/>
          </a:p>
        </p:txBody>
      </p:sp>
    </p:spTree>
    <p:extLst>
      <p:ext uri="{BB962C8B-B14F-4D97-AF65-F5344CB8AC3E}">
        <p14:creationId xmlns:p14="http://schemas.microsoft.com/office/powerpoint/2010/main" val="1090500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piè di pagina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49155" name="Text Box 2"/>
          <p:cNvSpPr txBox="1">
            <a:spLocks noChangeArrowheads="1"/>
          </p:cNvSpPr>
          <p:nvPr/>
        </p:nvSpPr>
        <p:spPr bwMode="auto">
          <a:xfrm>
            <a:off x="1560516" y="5491166"/>
            <a:ext cx="9107487" cy="458787"/>
          </a:xfrm>
          <a:prstGeom prst="rect">
            <a:avLst/>
          </a:prstGeom>
          <a:gradFill rotWithShape="0">
            <a:gsLst>
              <a:gs pos="0">
                <a:srgbClr val="00FF00"/>
              </a:gs>
              <a:gs pos="100000">
                <a:srgbClr val="FF3300"/>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pPr>
            <a:r>
              <a:rPr lang="en-GB" altLang="it-IT">
                <a:solidFill>
                  <a:srgbClr val="000000"/>
                </a:solidFill>
                <a:latin typeface="Trebuchet MS" panose="020B0603020202020204" pitchFamily="34" charset="0"/>
              </a:rPr>
              <a:t>0.1m               10m                   1 Hz               100                 10k</a:t>
            </a:r>
          </a:p>
        </p:txBody>
      </p:sp>
      <p:sp>
        <p:nvSpPr>
          <p:cNvPr id="49156" name="Text Box 3"/>
          <p:cNvSpPr txBox="1">
            <a:spLocks noChangeArrowheads="1"/>
          </p:cNvSpPr>
          <p:nvPr/>
        </p:nvSpPr>
        <p:spPr bwMode="auto">
          <a:xfrm>
            <a:off x="1558925" y="6381750"/>
            <a:ext cx="9107488" cy="462392"/>
          </a:xfrm>
          <a:prstGeom prst="rect">
            <a:avLst/>
          </a:prstGeom>
          <a:gradFill rotWithShape="0">
            <a:gsLst>
              <a:gs pos="0">
                <a:srgbClr val="FF3300"/>
              </a:gs>
              <a:gs pos="100000">
                <a:srgbClr val="00FF00"/>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pPr>
            <a:r>
              <a:rPr lang="en-GB" altLang="it-IT">
                <a:solidFill>
                  <a:srgbClr val="000000"/>
                </a:solidFill>
                <a:latin typeface="Trebuchet MS" panose="020B0603020202020204" pitchFamily="34" charset="0"/>
              </a:rPr>
              <a:t>4x10</a:t>
            </a:r>
            <a:r>
              <a:rPr lang="en-GB" altLang="it-IT" baseline="30000">
                <a:solidFill>
                  <a:srgbClr val="000000"/>
                </a:solidFill>
                <a:latin typeface="Trebuchet MS" panose="020B0603020202020204" pitchFamily="34" charset="0"/>
              </a:rPr>
              <a:t>7                     </a:t>
            </a:r>
            <a:r>
              <a:rPr lang="en-GB" altLang="it-IT">
                <a:solidFill>
                  <a:srgbClr val="000000"/>
                </a:solidFill>
                <a:latin typeface="Trebuchet MS" panose="020B0603020202020204" pitchFamily="34" charset="0"/>
              </a:rPr>
              <a:t>4x10</a:t>
            </a:r>
            <a:r>
              <a:rPr lang="en-GB" altLang="it-IT" baseline="30000">
                <a:solidFill>
                  <a:srgbClr val="000000"/>
                </a:solidFill>
                <a:latin typeface="Trebuchet MS" panose="020B0603020202020204" pitchFamily="34" charset="0"/>
              </a:rPr>
              <a:t>5                    </a:t>
            </a:r>
            <a:r>
              <a:rPr lang="en-GB" altLang="it-IT">
                <a:solidFill>
                  <a:srgbClr val="000000"/>
                </a:solidFill>
                <a:latin typeface="Trebuchet MS" panose="020B0603020202020204" pitchFamily="34" charset="0"/>
              </a:rPr>
              <a:t>4x10</a:t>
            </a:r>
            <a:r>
              <a:rPr lang="en-GB" altLang="it-IT" baseline="30000">
                <a:solidFill>
                  <a:srgbClr val="000000"/>
                </a:solidFill>
                <a:latin typeface="Trebuchet MS" panose="020B0603020202020204" pitchFamily="34" charset="0"/>
              </a:rPr>
              <a:t>3 </a:t>
            </a:r>
            <a:r>
              <a:rPr lang="en-GB" altLang="it-IT">
                <a:solidFill>
                  <a:srgbClr val="000000"/>
                </a:solidFill>
                <a:latin typeface="Trebuchet MS" panose="020B0603020202020204" pitchFamily="34" charset="0"/>
              </a:rPr>
              <a:t>M</a:t>
            </a:r>
            <a:r>
              <a:rPr lang="en-GB" altLang="it-IT" baseline="-25000">
                <a:solidFill>
                  <a:srgbClr val="000000"/>
                </a:solidFill>
                <a:latin typeface="Wingdings 2" panose="05020102010507070707" pitchFamily="18" charset="2"/>
              </a:rPr>
              <a:t></a:t>
            </a:r>
            <a:r>
              <a:rPr lang="en-GB" altLang="it-IT">
                <a:solidFill>
                  <a:srgbClr val="000000"/>
                </a:solidFill>
                <a:latin typeface="Trebuchet MS" panose="020B0603020202020204" pitchFamily="34" charset="0"/>
              </a:rPr>
              <a:t>              40                  0.4</a:t>
            </a:r>
          </a:p>
        </p:txBody>
      </p:sp>
      <p:sp>
        <p:nvSpPr>
          <p:cNvPr id="49157" name="Text Box 4"/>
          <p:cNvSpPr txBox="1">
            <a:spLocks noChangeArrowheads="1"/>
          </p:cNvSpPr>
          <p:nvPr/>
        </p:nvSpPr>
        <p:spPr bwMode="auto">
          <a:xfrm>
            <a:off x="1558925" y="5924550"/>
            <a:ext cx="9107488" cy="458788"/>
          </a:xfrm>
          <a:prstGeom prst="rect">
            <a:avLst/>
          </a:pr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spcBef>
                <a:spcPts val="1500"/>
              </a:spcBef>
            </a:pPr>
            <a:r>
              <a:rPr lang="en-GB" altLang="it-IT">
                <a:solidFill>
                  <a:srgbClr val="000000"/>
                </a:solidFill>
                <a:latin typeface="Trebuchet MS" panose="020B0603020202020204" pitchFamily="34" charset="0"/>
              </a:rPr>
              <a:t> frequency </a:t>
            </a:r>
            <a:r>
              <a:rPr lang="en-GB" altLang="it-IT" i="1">
                <a:solidFill>
                  <a:srgbClr val="000000"/>
                </a:solidFill>
                <a:latin typeface="Trebuchet MS" panose="020B0603020202020204" pitchFamily="34" charset="0"/>
              </a:rPr>
              <a:t>f</a:t>
            </a:r>
            <a:r>
              <a:rPr lang="en-GB" altLang="it-IT">
                <a:solidFill>
                  <a:srgbClr val="000000"/>
                </a:solidFill>
                <a:latin typeface="Trebuchet MS" panose="020B0603020202020204" pitchFamily="34" charset="0"/>
              </a:rPr>
              <a:t> / binary black hole mass whose freq at merger=</a:t>
            </a:r>
            <a:r>
              <a:rPr lang="en-GB" altLang="it-IT" i="1">
                <a:solidFill>
                  <a:srgbClr val="000000"/>
                </a:solidFill>
                <a:latin typeface="Trebuchet MS" panose="020B0603020202020204" pitchFamily="34" charset="0"/>
              </a:rPr>
              <a:t>f</a:t>
            </a:r>
          </a:p>
        </p:txBody>
      </p:sp>
      <p:grpSp>
        <p:nvGrpSpPr>
          <p:cNvPr id="49158" name="Group 5"/>
          <p:cNvGrpSpPr>
            <a:grpSpLocks/>
          </p:cNvGrpSpPr>
          <p:nvPr/>
        </p:nvGrpSpPr>
        <p:grpSpPr bwMode="auto">
          <a:xfrm>
            <a:off x="6600825" y="981075"/>
            <a:ext cx="3094038" cy="1441450"/>
            <a:chOff x="3198" y="618"/>
            <a:chExt cx="1949" cy="908"/>
          </a:xfrm>
        </p:grpSpPr>
        <p:grpSp>
          <p:nvGrpSpPr>
            <p:cNvPr id="49185" name="Group 6"/>
            <p:cNvGrpSpPr>
              <a:grpSpLocks/>
            </p:cNvGrpSpPr>
            <p:nvPr/>
          </p:nvGrpSpPr>
          <p:grpSpPr bwMode="auto">
            <a:xfrm>
              <a:off x="3696" y="618"/>
              <a:ext cx="1451" cy="908"/>
              <a:chOff x="3696" y="618"/>
              <a:chExt cx="1451" cy="908"/>
            </a:xfrm>
          </p:grpSpPr>
          <p:sp>
            <p:nvSpPr>
              <p:cNvPr id="49187" name="Line 7"/>
              <p:cNvSpPr>
                <a:spLocks noChangeShapeType="1"/>
              </p:cNvSpPr>
              <p:nvPr/>
            </p:nvSpPr>
            <p:spPr bwMode="auto">
              <a:xfrm>
                <a:off x="3696" y="618"/>
                <a:ext cx="183" cy="635"/>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88" name="Line 8"/>
              <p:cNvSpPr>
                <a:spLocks noChangeShapeType="1"/>
              </p:cNvSpPr>
              <p:nvPr/>
            </p:nvSpPr>
            <p:spPr bwMode="auto">
              <a:xfrm>
                <a:off x="3878" y="1253"/>
                <a:ext cx="499" cy="272"/>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89" name="Line 9"/>
              <p:cNvSpPr>
                <a:spLocks noChangeShapeType="1"/>
              </p:cNvSpPr>
              <p:nvPr/>
            </p:nvSpPr>
            <p:spPr bwMode="auto">
              <a:xfrm flipV="1">
                <a:off x="4377" y="1114"/>
                <a:ext cx="771" cy="414"/>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grpSp>
        <p:sp>
          <p:nvSpPr>
            <p:cNvPr id="49186" name="Text Box 10"/>
            <p:cNvSpPr txBox="1">
              <a:spLocks noChangeArrowheads="1"/>
            </p:cNvSpPr>
            <p:nvPr/>
          </p:nvSpPr>
          <p:spPr bwMode="auto">
            <a:xfrm>
              <a:off x="3198" y="783"/>
              <a:ext cx="1678" cy="289"/>
            </a:xfrm>
            <a:prstGeom prst="rect">
              <a:avLst/>
            </a:prstGeom>
            <a:gradFill rotWithShape="0">
              <a:gsLst>
                <a:gs pos="0">
                  <a:srgbClr val="000000"/>
                </a:gs>
                <a:gs pos="50000">
                  <a:srgbClr val="B2B2B2"/>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pPr>
              <a:r>
                <a:rPr lang="en-GB" altLang="it-IT">
                  <a:solidFill>
                    <a:srgbClr val="000000"/>
                  </a:solidFill>
                  <a:latin typeface="Trebuchet MS" panose="020B0603020202020204" pitchFamily="34" charset="0"/>
                </a:rPr>
                <a:t>Current detectors</a:t>
              </a:r>
            </a:p>
          </p:txBody>
        </p:sp>
      </p:grpSp>
      <p:grpSp>
        <p:nvGrpSpPr>
          <p:cNvPr id="49159" name="Group 11"/>
          <p:cNvGrpSpPr>
            <a:grpSpLocks/>
          </p:cNvGrpSpPr>
          <p:nvPr/>
        </p:nvGrpSpPr>
        <p:grpSpPr bwMode="auto">
          <a:xfrm>
            <a:off x="6167441" y="3068638"/>
            <a:ext cx="3094037" cy="1801812"/>
            <a:chOff x="2925" y="1933"/>
            <a:chExt cx="1949" cy="1135"/>
          </a:xfrm>
        </p:grpSpPr>
        <p:grpSp>
          <p:nvGrpSpPr>
            <p:cNvPr id="49180" name="Group 12"/>
            <p:cNvGrpSpPr>
              <a:grpSpLocks/>
            </p:cNvGrpSpPr>
            <p:nvPr/>
          </p:nvGrpSpPr>
          <p:grpSpPr bwMode="auto">
            <a:xfrm>
              <a:off x="2968" y="1933"/>
              <a:ext cx="1906" cy="1135"/>
              <a:chOff x="2968" y="1933"/>
              <a:chExt cx="1906" cy="1135"/>
            </a:xfrm>
          </p:grpSpPr>
          <p:sp>
            <p:nvSpPr>
              <p:cNvPr id="49182" name="Line 13"/>
              <p:cNvSpPr>
                <a:spLocks noChangeShapeType="1"/>
              </p:cNvSpPr>
              <p:nvPr/>
            </p:nvSpPr>
            <p:spPr bwMode="auto">
              <a:xfrm>
                <a:off x="2968" y="1933"/>
                <a:ext cx="183" cy="635"/>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83" name="Line 14"/>
              <p:cNvSpPr>
                <a:spLocks noChangeShapeType="1"/>
              </p:cNvSpPr>
              <p:nvPr/>
            </p:nvSpPr>
            <p:spPr bwMode="auto">
              <a:xfrm>
                <a:off x="3151" y="2568"/>
                <a:ext cx="953" cy="499"/>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84" name="Line 15"/>
              <p:cNvSpPr>
                <a:spLocks noChangeShapeType="1"/>
              </p:cNvSpPr>
              <p:nvPr/>
            </p:nvSpPr>
            <p:spPr bwMode="auto">
              <a:xfrm flipV="1">
                <a:off x="4104" y="2656"/>
                <a:ext cx="771" cy="414"/>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grpSp>
        <p:sp>
          <p:nvSpPr>
            <p:cNvPr id="49181" name="Text Box 16"/>
            <p:cNvSpPr txBox="1">
              <a:spLocks noChangeArrowheads="1"/>
            </p:cNvSpPr>
            <p:nvPr/>
          </p:nvSpPr>
          <p:spPr bwMode="auto">
            <a:xfrm>
              <a:off x="2925" y="2189"/>
              <a:ext cx="1360" cy="289"/>
            </a:xfrm>
            <a:prstGeom prst="rect">
              <a:avLst/>
            </a:prstGeom>
            <a:gradFill rotWithShape="0">
              <a:gsLst>
                <a:gs pos="0">
                  <a:srgbClr val="000000"/>
                </a:gs>
                <a:gs pos="50000">
                  <a:srgbClr val="B2B2B2"/>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pPr>
              <a:r>
                <a:rPr lang="en-GB" altLang="it-IT">
                  <a:solidFill>
                    <a:srgbClr val="000000"/>
                  </a:solidFill>
                  <a:latin typeface="Trebuchet MS" panose="020B0603020202020204" pitchFamily="34" charset="0"/>
                </a:rPr>
                <a:t>3</a:t>
              </a:r>
              <a:r>
                <a:rPr lang="en-GB" altLang="it-IT" baseline="30000">
                  <a:solidFill>
                    <a:srgbClr val="000000"/>
                  </a:solidFill>
                  <a:latin typeface="Trebuchet MS" panose="020B0603020202020204" pitchFamily="34" charset="0"/>
                </a:rPr>
                <a:t>rd</a:t>
              </a:r>
              <a:r>
                <a:rPr lang="en-GB" altLang="it-IT">
                  <a:solidFill>
                    <a:srgbClr val="000000"/>
                  </a:solidFill>
                  <a:latin typeface="Trebuchet MS" panose="020B0603020202020204" pitchFamily="34" charset="0"/>
                </a:rPr>
                <a:t> generation</a:t>
              </a:r>
            </a:p>
          </p:txBody>
        </p:sp>
      </p:grpSp>
      <p:grpSp>
        <p:nvGrpSpPr>
          <p:cNvPr id="49160" name="Group 17"/>
          <p:cNvGrpSpPr>
            <a:grpSpLocks/>
          </p:cNvGrpSpPr>
          <p:nvPr/>
        </p:nvGrpSpPr>
        <p:grpSpPr bwMode="auto">
          <a:xfrm>
            <a:off x="6888163" y="2060578"/>
            <a:ext cx="2590800" cy="1585913"/>
            <a:chOff x="3379" y="1298"/>
            <a:chExt cx="1632" cy="999"/>
          </a:xfrm>
        </p:grpSpPr>
        <p:sp>
          <p:nvSpPr>
            <p:cNvPr id="49177" name="Line 18"/>
            <p:cNvSpPr>
              <a:spLocks noChangeShapeType="1"/>
            </p:cNvSpPr>
            <p:nvPr/>
          </p:nvSpPr>
          <p:spPr bwMode="auto">
            <a:xfrm>
              <a:off x="3379" y="1298"/>
              <a:ext cx="183" cy="635"/>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78" name="Line 19"/>
            <p:cNvSpPr>
              <a:spLocks noChangeShapeType="1"/>
            </p:cNvSpPr>
            <p:nvPr/>
          </p:nvSpPr>
          <p:spPr bwMode="auto">
            <a:xfrm>
              <a:off x="3560" y="1933"/>
              <a:ext cx="681" cy="363"/>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79" name="Line 20"/>
            <p:cNvSpPr>
              <a:spLocks noChangeShapeType="1"/>
            </p:cNvSpPr>
            <p:nvPr/>
          </p:nvSpPr>
          <p:spPr bwMode="auto">
            <a:xfrm flipV="1">
              <a:off x="4241" y="1885"/>
              <a:ext cx="771" cy="414"/>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grpSp>
      <p:sp>
        <p:nvSpPr>
          <p:cNvPr id="49161" name="Text Box 21"/>
          <p:cNvSpPr txBox="1">
            <a:spLocks noChangeArrowheads="1"/>
          </p:cNvSpPr>
          <p:nvPr/>
        </p:nvSpPr>
        <p:spPr bwMode="auto">
          <a:xfrm>
            <a:off x="6384928" y="2540000"/>
            <a:ext cx="2233613" cy="458788"/>
          </a:xfrm>
          <a:prstGeom prst="rect">
            <a:avLst/>
          </a:prstGeom>
          <a:gradFill rotWithShape="0">
            <a:gsLst>
              <a:gs pos="0">
                <a:srgbClr val="000000"/>
              </a:gs>
              <a:gs pos="50000">
                <a:srgbClr val="B2B2B2"/>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pPr>
            <a:r>
              <a:rPr lang="en-GB" altLang="it-IT">
                <a:solidFill>
                  <a:srgbClr val="000000"/>
                </a:solidFill>
                <a:latin typeface="Trebuchet MS" panose="020B0603020202020204" pitchFamily="34" charset="0"/>
              </a:rPr>
              <a:t>Adv detectors</a:t>
            </a:r>
          </a:p>
        </p:txBody>
      </p:sp>
      <p:grpSp>
        <p:nvGrpSpPr>
          <p:cNvPr id="49162" name="Group 22"/>
          <p:cNvGrpSpPr>
            <a:grpSpLocks/>
          </p:cNvGrpSpPr>
          <p:nvPr/>
        </p:nvGrpSpPr>
        <p:grpSpPr bwMode="auto">
          <a:xfrm>
            <a:off x="2063753" y="1125538"/>
            <a:ext cx="2735263" cy="1441450"/>
            <a:chOff x="340" y="709"/>
            <a:chExt cx="1723" cy="908"/>
          </a:xfrm>
        </p:grpSpPr>
        <p:grpSp>
          <p:nvGrpSpPr>
            <p:cNvPr id="49172" name="Group 23"/>
            <p:cNvGrpSpPr>
              <a:grpSpLocks/>
            </p:cNvGrpSpPr>
            <p:nvPr/>
          </p:nvGrpSpPr>
          <p:grpSpPr bwMode="auto">
            <a:xfrm>
              <a:off x="612" y="709"/>
              <a:ext cx="1451" cy="908"/>
              <a:chOff x="612" y="709"/>
              <a:chExt cx="1451" cy="908"/>
            </a:xfrm>
          </p:grpSpPr>
          <p:sp>
            <p:nvSpPr>
              <p:cNvPr id="49174" name="Line 24"/>
              <p:cNvSpPr>
                <a:spLocks noChangeShapeType="1"/>
              </p:cNvSpPr>
              <p:nvPr/>
            </p:nvSpPr>
            <p:spPr bwMode="auto">
              <a:xfrm>
                <a:off x="612" y="709"/>
                <a:ext cx="183" cy="635"/>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75" name="Line 25"/>
              <p:cNvSpPr>
                <a:spLocks noChangeShapeType="1"/>
              </p:cNvSpPr>
              <p:nvPr/>
            </p:nvSpPr>
            <p:spPr bwMode="auto">
              <a:xfrm>
                <a:off x="794" y="1344"/>
                <a:ext cx="499" cy="272"/>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sp>
            <p:nvSpPr>
              <p:cNvPr id="49176" name="Line 26"/>
              <p:cNvSpPr>
                <a:spLocks noChangeShapeType="1"/>
              </p:cNvSpPr>
              <p:nvPr/>
            </p:nvSpPr>
            <p:spPr bwMode="auto">
              <a:xfrm flipV="1">
                <a:off x="1293" y="1205"/>
                <a:ext cx="771" cy="414"/>
              </a:xfrm>
              <a:prstGeom prst="line">
                <a:avLst/>
              </a:prstGeom>
              <a:noFill/>
              <a:ln w="50760">
                <a:solidFill>
                  <a:srgbClr val="0000FF"/>
                </a:solidFill>
                <a:miter lim="800000"/>
                <a:headEnd/>
                <a:tailEnd/>
              </a:ln>
              <a:extLst>
                <a:ext uri="{909E8E84-426E-40DD-AFC4-6F175D3DCCD1}">
                  <a14:hiddenFill xmlns:a14="http://schemas.microsoft.com/office/drawing/2010/main">
                    <a:noFill/>
                  </a14:hiddenFill>
                </a:ext>
              </a:extLst>
            </p:spPr>
            <p:txBody>
              <a:bodyPr/>
              <a:lstStyle/>
              <a:p>
                <a:endParaRPr lang="it-IT"/>
              </a:p>
            </p:txBody>
          </p:sp>
        </p:grpSp>
        <p:sp>
          <p:nvSpPr>
            <p:cNvPr id="49173" name="Text Box 27"/>
            <p:cNvSpPr txBox="1">
              <a:spLocks noChangeArrowheads="1"/>
            </p:cNvSpPr>
            <p:nvPr/>
          </p:nvSpPr>
          <p:spPr bwMode="auto">
            <a:xfrm>
              <a:off x="340" y="890"/>
              <a:ext cx="589" cy="289"/>
            </a:xfrm>
            <a:prstGeom prst="rect">
              <a:avLst/>
            </a:prstGeom>
            <a:gradFill rotWithShape="0">
              <a:gsLst>
                <a:gs pos="0">
                  <a:srgbClr val="000000"/>
                </a:gs>
                <a:gs pos="50000">
                  <a:srgbClr val="B2B2B2"/>
                </a:gs>
                <a:gs pos="100000">
                  <a:srgbClr val="0000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pPr>
              <a:r>
                <a:rPr lang="en-GB" altLang="it-IT">
                  <a:solidFill>
                    <a:srgbClr val="000000"/>
                  </a:solidFill>
                  <a:latin typeface="Trebuchet MS" panose="020B0603020202020204" pitchFamily="34" charset="0"/>
                </a:rPr>
                <a:t>LISA</a:t>
              </a:r>
            </a:p>
          </p:txBody>
        </p:sp>
      </p:grpSp>
      <p:grpSp>
        <p:nvGrpSpPr>
          <p:cNvPr id="49163" name="Group 28"/>
          <p:cNvGrpSpPr>
            <a:grpSpLocks/>
          </p:cNvGrpSpPr>
          <p:nvPr/>
        </p:nvGrpSpPr>
        <p:grpSpPr bwMode="auto">
          <a:xfrm>
            <a:off x="5159380" y="765178"/>
            <a:ext cx="938213" cy="4956175"/>
            <a:chOff x="2290" y="482"/>
            <a:chExt cx="591" cy="3122"/>
          </a:xfrm>
        </p:grpSpPr>
        <p:sp>
          <p:nvSpPr>
            <p:cNvPr id="49170" name="Line 29"/>
            <p:cNvSpPr>
              <a:spLocks noChangeShapeType="1"/>
            </p:cNvSpPr>
            <p:nvPr/>
          </p:nvSpPr>
          <p:spPr bwMode="auto">
            <a:xfrm flipV="1">
              <a:off x="2880" y="723"/>
              <a:ext cx="1" cy="2710"/>
            </a:xfrm>
            <a:prstGeom prst="line">
              <a:avLst/>
            </a:prstGeom>
            <a:noFill/>
            <a:ln w="63360">
              <a:solidFill>
                <a:srgbClr val="FFFF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49171" name="Text Box 30"/>
            <p:cNvSpPr txBox="1">
              <a:spLocks noChangeArrowheads="1"/>
            </p:cNvSpPr>
            <p:nvPr/>
          </p:nvSpPr>
          <p:spPr bwMode="auto">
            <a:xfrm>
              <a:off x="2290" y="482"/>
              <a:ext cx="589" cy="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eaLnBrk="1" hangingPunct="1">
                <a:lnSpc>
                  <a:spcPct val="100000"/>
                </a:lnSpc>
                <a:spcBef>
                  <a:spcPts val="1500"/>
                </a:spcBef>
                <a:buClr>
                  <a:srgbClr val="FFFF00"/>
                </a:buClr>
              </a:pPr>
              <a:r>
                <a:rPr lang="en-GB" altLang="it-IT">
                  <a:solidFill>
                    <a:srgbClr val="FFFF00"/>
                  </a:solidFill>
                  <a:latin typeface="Tahoma" panose="020B0604030504040204" pitchFamily="34" charset="0"/>
                </a:rPr>
                <a:t>10</a:t>
              </a:r>
              <a:r>
                <a:rPr lang="en-GB" altLang="it-IT" baseline="30000">
                  <a:solidFill>
                    <a:srgbClr val="FFFF00"/>
                  </a:solidFill>
                  <a:latin typeface="Tahoma" panose="020B0604030504040204" pitchFamily="34" charset="0"/>
                </a:rPr>
                <a:t>-22</a:t>
              </a:r>
            </a:p>
            <a:p>
              <a:pPr eaLnBrk="1" hangingPunct="1">
                <a:lnSpc>
                  <a:spcPct val="100000"/>
                </a:lnSpc>
                <a:spcBef>
                  <a:spcPts val="1500"/>
                </a:spcBef>
                <a:buClr>
                  <a:srgbClr val="FFFF00"/>
                </a:buClr>
              </a:pPr>
              <a:endParaRPr lang="en-GB" altLang="it-IT" baseline="30000">
                <a:solidFill>
                  <a:srgbClr val="FFFF00"/>
                </a:solidFill>
                <a:latin typeface="Tahoma" panose="020B0604030504040204" pitchFamily="34" charset="0"/>
              </a:endParaRPr>
            </a:p>
            <a:p>
              <a:pPr eaLnBrk="1" hangingPunct="1">
                <a:lnSpc>
                  <a:spcPct val="100000"/>
                </a:lnSpc>
                <a:spcBef>
                  <a:spcPts val="1500"/>
                </a:spcBef>
                <a:buClr>
                  <a:srgbClr val="FFFF00"/>
                </a:buClr>
              </a:pPr>
              <a:endParaRPr lang="en-GB" altLang="it-IT">
                <a:solidFill>
                  <a:srgbClr val="FFFF00"/>
                </a:solidFill>
                <a:latin typeface="Tahoma" panose="020B0604030504040204" pitchFamily="34" charset="0"/>
              </a:endParaRPr>
            </a:p>
            <a:p>
              <a:pPr eaLnBrk="1" hangingPunct="1">
                <a:lnSpc>
                  <a:spcPct val="100000"/>
                </a:lnSpc>
                <a:spcBef>
                  <a:spcPts val="1500"/>
                </a:spcBef>
                <a:buClr>
                  <a:srgbClr val="FFFF00"/>
                </a:buClr>
              </a:pPr>
              <a:r>
                <a:rPr lang="en-GB" altLang="it-IT">
                  <a:solidFill>
                    <a:srgbClr val="FFFF00"/>
                  </a:solidFill>
                  <a:latin typeface="Tahoma" panose="020B0604030504040204" pitchFamily="34" charset="0"/>
                </a:rPr>
                <a:t>10</a:t>
              </a:r>
              <a:r>
                <a:rPr lang="en-GB" altLang="it-IT" baseline="30000">
                  <a:solidFill>
                    <a:srgbClr val="FFFF00"/>
                  </a:solidFill>
                  <a:latin typeface="Tahoma" panose="020B0604030504040204" pitchFamily="34" charset="0"/>
                </a:rPr>
                <a:t>-23</a:t>
              </a:r>
              <a:r>
                <a:rPr lang="en-GB" altLang="it-IT">
                  <a:solidFill>
                    <a:srgbClr val="FFFF00"/>
                  </a:solidFill>
                  <a:latin typeface="Tahoma" panose="020B0604030504040204" pitchFamily="34" charset="0"/>
                </a:rPr>
                <a:t>                                   </a:t>
              </a:r>
            </a:p>
            <a:p>
              <a:pPr eaLnBrk="1" hangingPunct="1">
                <a:lnSpc>
                  <a:spcPct val="100000"/>
                </a:lnSpc>
                <a:spcBef>
                  <a:spcPts val="1500"/>
                </a:spcBef>
                <a:buClr>
                  <a:srgbClr val="FFFF00"/>
                </a:buClr>
              </a:pPr>
              <a:endParaRPr lang="en-GB" altLang="it-IT">
                <a:solidFill>
                  <a:srgbClr val="FFFF00"/>
                </a:solidFill>
                <a:latin typeface="Tahoma" panose="020B0604030504040204" pitchFamily="34" charset="0"/>
              </a:endParaRPr>
            </a:p>
            <a:p>
              <a:pPr eaLnBrk="1" hangingPunct="1">
                <a:lnSpc>
                  <a:spcPct val="100000"/>
                </a:lnSpc>
                <a:spcBef>
                  <a:spcPts val="1500"/>
                </a:spcBef>
                <a:buClr>
                  <a:srgbClr val="FFFF00"/>
                </a:buClr>
              </a:pPr>
              <a:r>
                <a:rPr lang="en-GB" altLang="it-IT">
                  <a:solidFill>
                    <a:srgbClr val="FFFF00"/>
                  </a:solidFill>
                  <a:latin typeface="Tahoma" panose="020B0604030504040204" pitchFamily="34" charset="0"/>
                </a:rPr>
                <a:t>                             10</a:t>
              </a:r>
              <a:r>
                <a:rPr lang="en-GB" altLang="it-IT" baseline="30000">
                  <a:solidFill>
                    <a:srgbClr val="FFFF00"/>
                  </a:solidFill>
                  <a:latin typeface="Tahoma" panose="020B0604030504040204" pitchFamily="34" charset="0"/>
                </a:rPr>
                <a:t>-24</a:t>
              </a:r>
            </a:p>
            <a:p>
              <a:pPr eaLnBrk="1" hangingPunct="1">
                <a:lnSpc>
                  <a:spcPct val="100000"/>
                </a:lnSpc>
                <a:spcBef>
                  <a:spcPts val="1500"/>
                </a:spcBef>
                <a:buClr>
                  <a:srgbClr val="FFFF00"/>
                </a:buClr>
              </a:pPr>
              <a:endParaRPr lang="en-GB" altLang="it-IT" baseline="30000">
                <a:solidFill>
                  <a:srgbClr val="FFFF00"/>
                </a:solidFill>
                <a:latin typeface="Tahoma" panose="020B0604030504040204" pitchFamily="34" charset="0"/>
              </a:endParaRPr>
            </a:p>
            <a:p>
              <a:pPr eaLnBrk="1" hangingPunct="1">
                <a:lnSpc>
                  <a:spcPct val="100000"/>
                </a:lnSpc>
                <a:spcBef>
                  <a:spcPts val="1500"/>
                </a:spcBef>
                <a:buClr>
                  <a:srgbClr val="FFFF00"/>
                </a:buClr>
              </a:pPr>
              <a:endParaRPr lang="en-GB" altLang="it-IT" baseline="30000">
                <a:solidFill>
                  <a:srgbClr val="FFFF00"/>
                </a:solidFill>
                <a:latin typeface="Tahoma" panose="020B0604030504040204" pitchFamily="34" charset="0"/>
              </a:endParaRPr>
            </a:p>
            <a:p>
              <a:pPr eaLnBrk="1" hangingPunct="1">
                <a:lnSpc>
                  <a:spcPct val="100000"/>
                </a:lnSpc>
                <a:spcBef>
                  <a:spcPts val="1500"/>
                </a:spcBef>
                <a:buClr>
                  <a:srgbClr val="FFFF00"/>
                </a:buClr>
              </a:pPr>
              <a:r>
                <a:rPr lang="en-GB" altLang="it-IT">
                  <a:solidFill>
                    <a:srgbClr val="FFFF00"/>
                  </a:solidFill>
                  <a:latin typeface="Tahoma" panose="020B0604030504040204" pitchFamily="34" charset="0"/>
                </a:rPr>
                <a:t>10</a:t>
              </a:r>
              <a:r>
                <a:rPr lang="en-GB" altLang="it-IT" baseline="30000">
                  <a:solidFill>
                    <a:srgbClr val="FFFF00"/>
                  </a:solidFill>
                  <a:latin typeface="Tahoma" panose="020B0604030504040204" pitchFamily="34" charset="0"/>
                </a:rPr>
                <a:t>-25</a:t>
              </a:r>
            </a:p>
          </p:txBody>
        </p:sp>
      </p:grpSp>
      <p:sp>
        <p:nvSpPr>
          <p:cNvPr id="49164" name="Text Box 31"/>
          <p:cNvSpPr txBox="1">
            <a:spLocks noChangeArrowheads="1"/>
          </p:cNvSpPr>
          <p:nvPr/>
        </p:nvSpPr>
        <p:spPr bwMode="auto">
          <a:xfrm>
            <a:off x="5232403" y="188916"/>
            <a:ext cx="1655763" cy="458787"/>
          </a:xfrm>
          <a:prstGeom prst="rect">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lIns="92160" tIns="46080" rIns="92160" bIns="4608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spcBef>
                <a:spcPts val="1500"/>
              </a:spcBef>
            </a:pPr>
            <a:r>
              <a:rPr lang="en-GB" altLang="it-IT">
                <a:solidFill>
                  <a:srgbClr val="000000"/>
                </a:solidFill>
                <a:latin typeface="Trebuchet MS" panose="020B0603020202020204" pitchFamily="34" charset="0"/>
              </a:rPr>
              <a:t> h (1/</a:t>
            </a:r>
            <a:r>
              <a:rPr lang="en-GB" altLang="it-IT">
                <a:solidFill>
                  <a:srgbClr val="000000"/>
                </a:solidFill>
                <a:latin typeface="Tahoma" panose="020B0604030504040204" pitchFamily="34" charset="0"/>
              </a:rPr>
              <a:t>√</a:t>
            </a:r>
            <a:r>
              <a:rPr lang="en-GB" altLang="it-IT">
                <a:solidFill>
                  <a:srgbClr val="000000"/>
                </a:solidFill>
                <a:latin typeface="Trebuchet MS" panose="020B0603020202020204" pitchFamily="34" charset="0"/>
              </a:rPr>
              <a:t>Hz)</a:t>
            </a:r>
            <a:r>
              <a:rPr lang="ar-SA" altLang="it-IT">
                <a:solidFill>
                  <a:srgbClr val="000000"/>
                </a:solidFill>
                <a:latin typeface="Trebuchet MS" panose="020B0603020202020204" pitchFamily="34" charset="0"/>
                <a:cs typeface="Arial" panose="020B0604020202020204" pitchFamily="34" charset="0"/>
              </a:rPr>
              <a:t>‏</a:t>
            </a:r>
            <a:endParaRPr lang="en-GB" altLang="it-IT">
              <a:solidFill>
                <a:srgbClr val="000000"/>
              </a:solidFill>
              <a:latin typeface="Trebuchet MS" panose="020B0603020202020204" pitchFamily="34" charset="0"/>
            </a:endParaRPr>
          </a:p>
        </p:txBody>
      </p:sp>
      <p:sp>
        <p:nvSpPr>
          <p:cNvPr id="49165" name="Text Box 32"/>
          <p:cNvSpPr txBox="1">
            <a:spLocks noChangeArrowheads="1"/>
          </p:cNvSpPr>
          <p:nvPr/>
        </p:nvSpPr>
        <p:spPr bwMode="auto">
          <a:xfrm>
            <a:off x="1794963" y="165100"/>
            <a:ext cx="1845676"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buClr>
                <a:srgbClr val="FFFFFF"/>
              </a:buClr>
              <a:buFont typeface="Microsoft Sans Serif" panose="020B0604020202020204" pitchFamily="34" charset="0"/>
              <a:buNone/>
            </a:pPr>
            <a:r>
              <a:rPr lang="en-GB" altLang="it-IT" sz="1200">
                <a:solidFill>
                  <a:srgbClr val="FFFFFF"/>
                </a:solidFill>
                <a:latin typeface="Microsoft Sans Serif" panose="020B0604020202020204" pitchFamily="34" charset="0"/>
              </a:rPr>
              <a:t>Credit: B.Sathyaprakash</a:t>
            </a:r>
          </a:p>
        </p:txBody>
      </p:sp>
      <p:sp>
        <p:nvSpPr>
          <p:cNvPr id="49166" name="Text Box 33"/>
          <p:cNvSpPr txBox="1">
            <a:spLocks noChangeArrowheads="1"/>
          </p:cNvSpPr>
          <p:nvPr/>
        </p:nvSpPr>
        <p:spPr bwMode="auto">
          <a:xfrm>
            <a:off x="9768318" y="1557341"/>
            <a:ext cx="669071"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buClr>
                <a:srgbClr val="0000CC"/>
              </a:buClr>
              <a:buFont typeface="Trebuchet MS" panose="020B0603020202020204" pitchFamily="34" charset="0"/>
              <a:buNone/>
            </a:pPr>
            <a:r>
              <a:rPr lang="en-GB" altLang="it-IT" sz="1800">
                <a:solidFill>
                  <a:srgbClr val="0000CC"/>
                </a:solidFill>
                <a:latin typeface="Trebuchet MS" panose="020B0603020202020204" pitchFamily="34" charset="0"/>
              </a:rPr>
              <a:t>2008</a:t>
            </a:r>
          </a:p>
        </p:txBody>
      </p:sp>
      <p:sp>
        <p:nvSpPr>
          <p:cNvPr id="49167" name="Text Box 34"/>
          <p:cNvSpPr txBox="1">
            <a:spLocks noChangeArrowheads="1"/>
          </p:cNvSpPr>
          <p:nvPr/>
        </p:nvSpPr>
        <p:spPr bwMode="auto">
          <a:xfrm>
            <a:off x="9748474" y="2701928"/>
            <a:ext cx="669071"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buClr>
                <a:srgbClr val="0000CC"/>
              </a:buClr>
              <a:buFont typeface="Trebuchet MS" panose="020B0603020202020204" pitchFamily="34" charset="0"/>
              <a:buNone/>
            </a:pPr>
            <a:r>
              <a:rPr lang="en-GB" altLang="it-IT" sz="1800">
                <a:solidFill>
                  <a:srgbClr val="0000CC"/>
                </a:solidFill>
                <a:latin typeface="Trebuchet MS" panose="020B0603020202020204" pitchFamily="34" charset="0"/>
              </a:rPr>
              <a:t>2013</a:t>
            </a:r>
          </a:p>
        </p:txBody>
      </p:sp>
      <p:sp>
        <p:nvSpPr>
          <p:cNvPr id="49168" name="Text Box 35"/>
          <p:cNvSpPr txBox="1">
            <a:spLocks noChangeArrowheads="1"/>
          </p:cNvSpPr>
          <p:nvPr/>
        </p:nvSpPr>
        <p:spPr bwMode="auto">
          <a:xfrm>
            <a:off x="9748471" y="3998916"/>
            <a:ext cx="66907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buClr>
                <a:srgbClr val="0000CC"/>
              </a:buClr>
              <a:buFont typeface="Trebuchet MS" panose="020B0603020202020204" pitchFamily="34" charset="0"/>
              <a:buNone/>
            </a:pPr>
            <a:r>
              <a:rPr lang="en-GB" altLang="it-IT" sz="1800">
                <a:solidFill>
                  <a:srgbClr val="0000CC"/>
                </a:solidFill>
                <a:latin typeface="Trebuchet MS" panose="020B0603020202020204" pitchFamily="34" charset="0"/>
              </a:rPr>
              <a:t>2020</a:t>
            </a:r>
          </a:p>
        </p:txBody>
      </p:sp>
      <p:sp>
        <p:nvSpPr>
          <p:cNvPr id="49169" name="Text Box 36"/>
          <p:cNvSpPr txBox="1">
            <a:spLocks noChangeArrowheads="1"/>
          </p:cNvSpPr>
          <p:nvPr/>
        </p:nvSpPr>
        <p:spPr bwMode="auto">
          <a:xfrm>
            <a:off x="1772874" y="2205041"/>
            <a:ext cx="669071"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1pPr>
            <a:lvl2pPr marL="742950" indent="-28575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2pPr>
            <a:lvl3pPr marL="11430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3pPr>
            <a:lvl4pPr marL="16002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4pPr>
            <a:lvl5pPr marL="2057400" indent="-228600" defTabSz="449263"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defRPr>
            </a:lvl9pPr>
          </a:lstStyle>
          <a:p>
            <a:pPr algn="ctr" eaLnBrk="1" hangingPunct="1">
              <a:lnSpc>
                <a:spcPct val="100000"/>
              </a:lnSpc>
              <a:buClr>
                <a:srgbClr val="0000CC"/>
              </a:buClr>
              <a:buFont typeface="Trebuchet MS" panose="020B0603020202020204" pitchFamily="34" charset="0"/>
              <a:buNone/>
            </a:pPr>
            <a:r>
              <a:rPr lang="en-GB" altLang="it-IT" sz="1800">
                <a:solidFill>
                  <a:srgbClr val="0000CC"/>
                </a:solidFill>
                <a:latin typeface="Trebuchet MS" panose="020B0603020202020204" pitchFamily="34" charset="0"/>
              </a:rPr>
              <a:t>2015</a:t>
            </a:r>
          </a:p>
        </p:txBody>
      </p:sp>
    </p:spTree>
  </p:cSld>
  <p:clrMapOvr>
    <a:masterClrMapping/>
  </p:clrMapOvr>
  <p:transition spd="slow">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piè di pagina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50179" name="Rectangle 2"/>
          <p:cNvSpPr>
            <a:spLocks noGrp="1" noChangeArrowheads="1"/>
          </p:cNvSpPr>
          <p:nvPr>
            <p:ph type="title"/>
          </p:nvPr>
        </p:nvSpPr>
        <p:spPr/>
        <p:txBody>
          <a:bodyPr/>
          <a:lstStyle/>
          <a:p>
            <a:pPr eaLnBrk="1" hangingPunct="1"/>
            <a:r>
              <a:rPr lang="en-US" altLang="it-IT"/>
              <a:t>LISA: Laser Interferometer Space Antenna</a:t>
            </a:r>
          </a:p>
        </p:txBody>
      </p:sp>
      <p:pic>
        <p:nvPicPr>
          <p:cNvPr id="501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90603"/>
            <a:ext cx="6400800" cy="542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piè di pagina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51203" name="Rectangle 2"/>
          <p:cNvSpPr>
            <a:spLocks noGrp="1" noChangeArrowheads="1"/>
          </p:cNvSpPr>
          <p:nvPr>
            <p:ph type="title"/>
          </p:nvPr>
        </p:nvSpPr>
        <p:spPr/>
        <p:txBody>
          <a:bodyPr/>
          <a:lstStyle/>
          <a:p>
            <a:pPr eaLnBrk="1" hangingPunct="1"/>
            <a:r>
              <a:rPr lang="en-US" altLang="it-IT"/>
              <a:t>LISA</a:t>
            </a:r>
          </a:p>
        </p:txBody>
      </p:sp>
      <p:sp>
        <p:nvSpPr>
          <p:cNvPr id="51204" name="Rectangle 3"/>
          <p:cNvSpPr>
            <a:spLocks noGrp="1" noChangeArrowheads="1"/>
          </p:cNvSpPr>
          <p:nvPr>
            <p:ph type="body" idx="1"/>
          </p:nvPr>
        </p:nvSpPr>
        <p:spPr>
          <a:xfrm>
            <a:off x="1981200" y="1219200"/>
            <a:ext cx="4114800" cy="5105400"/>
          </a:xfrm>
        </p:spPr>
        <p:txBody>
          <a:bodyPr/>
          <a:lstStyle/>
          <a:p>
            <a:pPr eaLnBrk="1" hangingPunct="1">
              <a:lnSpc>
                <a:spcPct val="116000"/>
              </a:lnSpc>
            </a:pPr>
            <a:r>
              <a:rPr lang="en-US" altLang="it-IT"/>
              <a:t>E’ una costellazione di 3 satelliti in orbita eliocentrica che precede la terra</a:t>
            </a:r>
          </a:p>
          <a:p>
            <a:pPr eaLnBrk="1" hangingPunct="1">
              <a:lnSpc>
                <a:spcPct val="116000"/>
              </a:lnSpc>
            </a:pPr>
            <a:r>
              <a:rPr lang="en-US" altLang="it-IT"/>
              <a:t>La distanza media tra I satelliti è 5Mkm</a:t>
            </a:r>
          </a:p>
          <a:p>
            <a:pPr eaLnBrk="1" hangingPunct="1">
              <a:lnSpc>
                <a:spcPct val="116000"/>
              </a:lnSpc>
            </a:pPr>
            <a:r>
              <a:rPr lang="en-US" altLang="it-IT"/>
              <a:t>Ogni satellite contiene 2 laser e riceve il segnale dagli altri due</a:t>
            </a:r>
          </a:p>
          <a:p>
            <a:pPr eaLnBrk="1" hangingPunct="1">
              <a:lnSpc>
                <a:spcPct val="116000"/>
              </a:lnSpc>
            </a:pPr>
            <a:r>
              <a:rPr lang="en-US" altLang="it-IT"/>
              <a:t>Ogni satellite contiene due masse in caduta libera. Il satellite segue le masse correggendo la prorpia orbita</a:t>
            </a:r>
          </a:p>
          <a:p>
            <a:pPr eaLnBrk="1" hangingPunct="1">
              <a:lnSpc>
                <a:spcPct val="116000"/>
              </a:lnSpc>
            </a:pPr>
            <a:r>
              <a:rPr lang="en-US" altLang="it-IT"/>
              <a:t>Time Delay Interferometry (TDI)</a:t>
            </a:r>
          </a:p>
          <a:p>
            <a:pPr eaLnBrk="1" hangingPunct="1">
              <a:lnSpc>
                <a:spcPct val="116000"/>
              </a:lnSpc>
            </a:pPr>
            <a:r>
              <a:rPr lang="en-US" altLang="it-IT"/>
              <a:t>Pathfinder parte nel 2011</a:t>
            </a:r>
          </a:p>
          <a:p>
            <a:pPr eaLnBrk="1" hangingPunct="1">
              <a:lnSpc>
                <a:spcPct val="116000"/>
              </a:lnSpc>
            </a:pPr>
            <a:r>
              <a:rPr lang="en-US" altLang="it-IT"/>
              <a:t>LISA parte nel 2018?</a:t>
            </a:r>
          </a:p>
        </p:txBody>
      </p:sp>
      <p:pic>
        <p:nvPicPr>
          <p:cNvPr id="5120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828800"/>
            <a:ext cx="4419600"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olo 1"/>
          <p:cNvSpPr>
            <a:spLocks noGrp="1"/>
          </p:cNvSpPr>
          <p:nvPr>
            <p:ph type="title"/>
          </p:nvPr>
        </p:nvSpPr>
        <p:spPr/>
        <p:txBody>
          <a:bodyPr/>
          <a:lstStyle/>
          <a:p>
            <a:pPr eaLnBrk="1" hangingPunct="1"/>
            <a:r>
              <a:rPr lang="it-IT" altLang="it-IT"/>
              <a:t>Il respiro della costellazione LISA</a:t>
            </a:r>
          </a:p>
        </p:txBody>
      </p:sp>
      <p:sp>
        <p:nvSpPr>
          <p:cNvPr id="52227" name="Segnaposto piè di pagina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5222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990600"/>
            <a:ext cx="7645400" cy="3665538"/>
          </a:xfrm>
          <a:extLst>
            <a:ext uri="{91240B29-F687-4F45-9708-019B960494DF}">
              <a14:hiddenLine xmlns:a14="http://schemas.microsoft.com/office/drawing/2010/main" w="9525">
                <a:solidFill>
                  <a:srgbClr val="000000"/>
                </a:solidFill>
                <a:miter lim="800000"/>
                <a:headEnd/>
                <a:tailEnd/>
              </a14:hiddenLine>
            </a:ext>
          </a:extLst>
        </p:spPr>
      </p:pic>
      <p:sp>
        <p:nvSpPr>
          <p:cNvPr id="52229" name="CasellaDiTesto 5"/>
          <p:cNvSpPr txBox="1">
            <a:spLocks noChangeArrowheads="1"/>
          </p:cNvSpPr>
          <p:nvPr/>
        </p:nvSpPr>
        <p:spPr bwMode="auto">
          <a:xfrm>
            <a:off x="2667000" y="5029200"/>
            <a:ext cx="71628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r>
              <a:rPr lang="it-IT" altLang="it-IT"/>
              <a:t>La dinamica orbitale produce una rotazione non rigida di un triangolo equilatero.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olo 1"/>
          <p:cNvSpPr>
            <a:spLocks noGrp="1"/>
          </p:cNvSpPr>
          <p:nvPr>
            <p:ph type="title"/>
          </p:nvPr>
        </p:nvSpPr>
        <p:spPr/>
        <p:txBody>
          <a:bodyPr/>
          <a:lstStyle/>
          <a:p>
            <a:pPr algn="ctr" eaLnBrk="1" hangingPunct="1"/>
            <a:r>
              <a:rPr lang="it-IT" altLang="it-IT"/>
              <a:t>L’interferometria di LISA</a:t>
            </a:r>
          </a:p>
        </p:txBody>
      </p:sp>
      <p:sp>
        <p:nvSpPr>
          <p:cNvPr id="53251" name="Segnaposto piè di pagina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5325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55689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495550"/>
            <a:ext cx="5562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CasellaDiTesto 6"/>
          <p:cNvSpPr txBox="1">
            <a:spLocks noChangeArrowheads="1"/>
          </p:cNvSpPr>
          <p:nvPr/>
        </p:nvSpPr>
        <p:spPr bwMode="auto">
          <a:xfrm>
            <a:off x="1905000" y="3657600"/>
            <a:ext cx="77724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r>
              <a:rPr lang="it-IT" altLang="it-IT" sz="2000"/>
              <a:t>La luce in uscita è agganciata in fase con quella in ingresso: Trasponder</a:t>
            </a:r>
          </a:p>
          <a:p>
            <a:pPr eaLnBrk="1" hangingPunct="1"/>
            <a:r>
              <a:rPr lang="it-IT" altLang="it-IT" sz="2000"/>
              <a:t>Si vogliono mantenere gli errori sul cammino ottico inferiori a 40 pm/√Hz </a:t>
            </a:r>
          </a:p>
        </p:txBody>
      </p:sp>
      <p:pic>
        <p:nvPicPr>
          <p:cNvPr id="5325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3" y="1219200"/>
            <a:ext cx="24225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6425" y="4267200"/>
            <a:ext cx="57975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olo 1"/>
          <p:cNvSpPr>
            <a:spLocks noGrp="1"/>
          </p:cNvSpPr>
          <p:nvPr>
            <p:ph type="title"/>
          </p:nvPr>
        </p:nvSpPr>
        <p:spPr/>
        <p:txBody>
          <a:bodyPr/>
          <a:lstStyle/>
          <a:p>
            <a:pPr eaLnBrk="1" hangingPunct="1"/>
            <a:r>
              <a:rPr lang="it-IT" altLang="it-IT"/>
              <a:t>Vari tipi di interferometro</a:t>
            </a:r>
          </a:p>
        </p:txBody>
      </p:sp>
      <p:sp>
        <p:nvSpPr>
          <p:cNvPr id="54275" name="Segnaposto piè di pagina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542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8475" y="981075"/>
            <a:ext cx="611505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olo 1"/>
          <p:cNvSpPr>
            <a:spLocks noGrp="1"/>
          </p:cNvSpPr>
          <p:nvPr>
            <p:ph type="title"/>
          </p:nvPr>
        </p:nvSpPr>
        <p:spPr/>
        <p:txBody>
          <a:bodyPr/>
          <a:lstStyle/>
          <a:p>
            <a:pPr eaLnBrk="1" hangingPunct="1"/>
            <a:r>
              <a:rPr lang="it-IT" altLang="it-IT"/>
              <a:t>Time Delay Interferometry (TDI)</a:t>
            </a:r>
          </a:p>
        </p:txBody>
      </p:sp>
      <p:sp>
        <p:nvSpPr>
          <p:cNvPr id="55299" name="Segnaposto piè di pagina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553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914403"/>
            <a:ext cx="5486400"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CasellaDiTesto 6"/>
          <p:cNvSpPr txBox="1">
            <a:spLocks noChangeArrowheads="1"/>
          </p:cNvSpPr>
          <p:nvPr/>
        </p:nvSpPr>
        <p:spPr bwMode="auto">
          <a:xfrm>
            <a:off x="1600200" y="5410200"/>
            <a:ext cx="37338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r>
              <a:rPr lang="it-IT" altLang="it-IT" sz="1600"/>
              <a:t>Eliminano i termini in  </a:t>
            </a:r>
            <a:r>
              <a:rPr lang="it-IT" altLang="it-IT" sz="1600">
                <a:latin typeface="Symbol" panose="05050102010706020507" pitchFamily="18" charset="2"/>
              </a:rPr>
              <a:t>f</a:t>
            </a:r>
            <a:r>
              <a:rPr lang="it-IT" altLang="it-IT" sz="1600" baseline="-25000"/>
              <a:t>i,</a:t>
            </a:r>
            <a:r>
              <a:rPr lang="it-IT" altLang="it-IT" sz="1600"/>
              <a:t> quindi il rumore di fase dei laser</a:t>
            </a:r>
            <a:endParaRPr lang="it-IT" altLang="it-IT" sz="1600" baseline="-25000"/>
          </a:p>
        </p:txBody>
      </p:sp>
      <p:pic>
        <p:nvPicPr>
          <p:cNvPr id="5530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3" y="4267200"/>
            <a:ext cx="288607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3" y="5100641"/>
            <a:ext cx="28670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5867403"/>
            <a:ext cx="28384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6300" y="4267200"/>
            <a:ext cx="3263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6"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2603" y="5867400"/>
            <a:ext cx="18573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56323" name="AutoShape 2"/>
          <p:cNvSpPr>
            <a:spLocks noChangeArrowheads="1"/>
          </p:cNvSpPr>
          <p:nvPr/>
        </p:nvSpPr>
        <p:spPr bwMode="auto">
          <a:xfrm>
            <a:off x="5878516" y="5607050"/>
            <a:ext cx="371475" cy="457200"/>
          </a:xfrm>
          <a:prstGeom prst="cube">
            <a:avLst>
              <a:gd name="adj" fmla="val 25000"/>
            </a:avLst>
          </a:pr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24" name="Oval 3"/>
          <p:cNvSpPr>
            <a:spLocks noChangeArrowheads="1"/>
          </p:cNvSpPr>
          <p:nvPr/>
        </p:nvSpPr>
        <p:spPr bwMode="auto">
          <a:xfrm>
            <a:off x="5889625" y="5676900"/>
            <a:ext cx="266700" cy="331788"/>
          </a:xfrm>
          <a:prstGeom prst="ellipse">
            <a:avLst/>
          </a:prstGeom>
          <a:solidFill>
            <a:srgbClr val="008000"/>
          </a:solidFill>
          <a:ln w="9525">
            <a:solidFill>
              <a:srgbClr val="000000"/>
            </a:solidFill>
            <a:round/>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25" name="AutoShape 4"/>
          <p:cNvSpPr>
            <a:spLocks noChangeArrowheads="1"/>
          </p:cNvSpPr>
          <p:nvPr/>
        </p:nvSpPr>
        <p:spPr bwMode="auto">
          <a:xfrm rot="5400000">
            <a:off x="6201572" y="56681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26" name="AutoShape 5"/>
          <p:cNvSpPr>
            <a:spLocks noChangeArrowheads="1"/>
          </p:cNvSpPr>
          <p:nvPr/>
        </p:nvSpPr>
        <p:spPr bwMode="auto">
          <a:xfrm rot="16200000" flipH="1">
            <a:off x="5525297" y="56681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6327" name="Group 6"/>
          <p:cNvGrpSpPr>
            <a:grpSpLocks/>
          </p:cNvGrpSpPr>
          <p:nvPr/>
        </p:nvGrpSpPr>
        <p:grpSpPr bwMode="auto">
          <a:xfrm>
            <a:off x="2667000" y="1492250"/>
            <a:ext cx="6705600" cy="4267200"/>
            <a:chOff x="1152" y="912"/>
            <a:chExt cx="3504" cy="2544"/>
          </a:xfrm>
        </p:grpSpPr>
        <p:sp>
          <p:nvSpPr>
            <p:cNvPr id="56369" name="AutoShape 7"/>
            <p:cNvSpPr>
              <a:spLocks noChangeArrowheads="1"/>
            </p:cNvSpPr>
            <p:nvPr/>
          </p:nvSpPr>
          <p:spPr bwMode="auto">
            <a:xfrm>
              <a:off x="1152" y="912"/>
              <a:ext cx="3504" cy="2544"/>
            </a:xfrm>
            <a:prstGeom prst="can">
              <a:avLst>
                <a:gd name="adj" fmla="val 25000"/>
              </a:avLst>
            </a:prstGeom>
            <a:solidFill>
              <a:schemeClr val="accent2"/>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6370" name="Group 8"/>
            <p:cNvGrpSpPr>
              <a:grpSpLocks/>
            </p:cNvGrpSpPr>
            <p:nvPr/>
          </p:nvGrpSpPr>
          <p:grpSpPr bwMode="auto">
            <a:xfrm>
              <a:off x="1536" y="1632"/>
              <a:ext cx="2928" cy="1513"/>
              <a:chOff x="1536" y="1632"/>
              <a:chExt cx="2928" cy="1513"/>
            </a:xfrm>
          </p:grpSpPr>
          <p:sp>
            <p:nvSpPr>
              <p:cNvPr id="56371" name="Freeform 9"/>
              <p:cNvSpPr>
                <a:spLocks/>
              </p:cNvSpPr>
              <p:nvPr/>
            </p:nvSpPr>
            <p:spPr bwMode="auto">
              <a:xfrm>
                <a:off x="1536" y="1632"/>
                <a:ext cx="2928" cy="1499"/>
              </a:xfrm>
              <a:custGeom>
                <a:avLst/>
                <a:gdLst>
                  <a:gd name="T0" fmla="*/ 178 w 2928"/>
                  <a:gd name="T1" fmla="*/ 64 h 1499"/>
                  <a:gd name="T2" fmla="*/ 1231 w 2928"/>
                  <a:gd name="T3" fmla="*/ 0 h 1499"/>
                  <a:gd name="T4" fmla="*/ 2518 w 2928"/>
                  <a:gd name="T5" fmla="*/ 128 h 1499"/>
                  <a:gd name="T6" fmla="*/ 2928 w 2928"/>
                  <a:gd name="T7" fmla="*/ 704 h 1499"/>
                  <a:gd name="T8" fmla="*/ 2869 w 2928"/>
                  <a:gd name="T9" fmla="*/ 1280 h 1499"/>
                  <a:gd name="T10" fmla="*/ 1365 w 2928"/>
                  <a:gd name="T11" fmla="*/ 1499 h 1499"/>
                  <a:gd name="T12" fmla="*/ 61 w 2928"/>
                  <a:gd name="T13" fmla="*/ 1280 h 1499"/>
                  <a:gd name="T14" fmla="*/ 2 w 2928"/>
                  <a:gd name="T15" fmla="*/ 384 h 1499"/>
                  <a:gd name="T16" fmla="*/ 98 w 2928"/>
                  <a:gd name="T17" fmla="*/ 260 h 1499"/>
                  <a:gd name="T18" fmla="*/ 149 w 2928"/>
                  <a:gd name="T19" fmla="*/ 105 h 1499"/>
                  <a:gd name="T20" fmla="*/ 187 w 2928"/>
                  <a:gd name="T21" fmla="*/ 92 h 1499"/>
                  <a:gd name="T22" fmla="*/ 178 w 2928"/>
                  <a:gd name="T23" fmla="*/ 64 h 14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28"/>
                  <a:gd name="T37" fmla="*/ 0 h 1499"/>
                  <a:gd name="T38" fmla="*/ 2928 w 2928"/>
                  <a:gd name="T39" fmla="*/ 1499 h 14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28" h="1499">
                    <a:moveTo>
                      <a:pt x="178" y="64"/>
                    </a:moveTo>
                    <a:lnTo>
                      <a:pt x="1231" y="0"/>
                    </a:lnTo>
                    <a:lnTo>
                      <a:pt x="2518" y="128"/>
                    </a:lnTo>
                    <a:lnTo>
                      <a:pt x="2928" y="704"/>
                    </a:lnTo>
                    <a:lnTo>
                      <a:pt x="2869" y="1280"/>
                    </a:lnTo>
                    <a:lnTo>
                      <a:pt x="1365" y="1499"/>
                    </a:lnTo>
                    <a:lnTo>
                      <a:pt x="61" y="1280"/>
                    </a:lnTo>
                    <a:cubicBezTo>
                      <a:pt x="41" y="981"/>
                      <a:pt x="16" y="683"/>
                      <a:pt x="2" y="384"/>
                    </a:cubicBezTo>
                    <a:cubicBezTo>
                      <a:pt x="0" y="331"/>
                      <a:pt x="98" y="260"/>
                      <a:pt x="98" y="260"/>
                    </a:cubicBezTo>
                    <a:cubicBezTo>
                      <a:pt x="106" y="241"/>
                      <a:pt x="145" y="109"/>
                      <a:pt x="149" y="105"/>
                    </a:cubicBezTo>
                    <a:cubicBezTo>
                      <a:pt x="158" y="95"/>
                      <a:pt x="178" y="104"/>
                      <a:pt x="187" y="92"/>
                    </a:cubicBezTo>
                    <a:cubicBezTo>
                      <a:pt x="193" y="84"/>
                      <a:pt x="180" y="73"/>
                      <a:pt x="178" y="64"/>
                    </a:cubicBezTo>
                    <a:close/>
                  </a:path>
                </a:pathLst>
              </a:custGeom>
              <a:solidFill>
                <a:srgbClr val="66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72" name="Arc 10"/>
              <p:cNvSpPr>
                <a:spLocks/>
              </p:cNvSpPr>
              <p:nvPr/>
            </p:nvSpPr>
            <p:spPr bwMode="auto">
              <a:xfrm flipV="1">
                <a:off x="1638" y="2833"/>
                <a:ext cx="2610" cy="312"/>
              </a:xfrm>
              <a:custGeom>
                <a:avLst/>
                <a:gdLst>
                  <a:gd name="T0" fmla="*/ 2610 w 32169"/>
                  <a:gd name="T1" fmla="*/ 200 h 21600"/>
                  <a:gd name="T2" fmla="*/ 0 w 32169"/>
                  <a:gd name="T3" fmla="*/ 216 h 21600"/>
                  <a:gd name="T4" fmla="*/ 1266 w 32169"/>
                  <a:gd name="T5" fmla="*/ 0 h 21600"/>
                  <a:gd name="T6" fmla="*/ 0 60000 65536"/>
                  <a:gd name="T7" fmla="*/ 0 60000 65536"/>
                  <a:gd name="T8" fmla="*/ 0 60000 65536"/>
                  <a:gd name="T9" fmla="*/ 0 w 32169"/>
                  <a:gd name="T10" fmla="*/ 0 h 21600"/>
                  <a:gd name="T11" fmla="*/ 32169 w 32169"/>
                  <a:gd name="T12" fmla="*/ 21600 h 21600"/>
                </a:gdLst>
                <a:ahLst/>
                <a:cxnLst>
                  <a:cxn ang="T6">
                    <a:pos x="T0" y="T1"/>
                  </a:cxn>
                  <a:cxn ang="T7">
                    <a:pos x="T2" y="T3"/>
                  </a:cxn>
                  <a:cxn ang="T8">
                    <a:pos x="T4" y="T5"/>
                  </a:cxn>
                </a:cxnLst>
                <a:rect l="T9" t="T10" r="T11" b="T12"/>
                <a:pathLst>
                  <a:path w="32169" h="21600" fill="none" extrusionOk="0">
                    <a:moveTo>
                      <a:pt x="32169" y="13862"/>
                    </a:moveTo>
                    <a:cubicBezTo>
                      <a:pt x="28065" y="18766"/>
                      <a:pt x="21998" y="21599"/>
                      <a:pt x="15604" y="21600"/>
                    </a:cubicBezTo>
                    <a:cubicBezTo>
                      <a:pt x="9711" y="21600"/>
                      <a:pt x="4074" y="19192"/>
                      <a:pt x="-1" y="14935"/>
                    </a:cubicBezTo>
                  </a:path>
                  <a:path w="32169" h="21600" stroke="0" extrusionOk="0">
                    <a:moveTo>
                      <a:pt x="32169" y="13862"/>
                    </a:moveTo>
                    <a:cubicBezTo>
                      <a:pt x="28065" y="18766"/>
                      <a:pt x="21998" y="21599"/>
                      <a:pt x="15604" y="21600"/>
                    </a:cubicBezTo>
                    <a:cubicBezTo>
                      <a:pt x="9711" y="21600"/>
                      <a:pt x="4074" y="19192"/>
                      <a:pt x="-1" y="14935"/>
                    </a:cubicBezTo>
                    <a:lnTo>
                      <a:pt x="15604" y="0"/>
                    </a:lnTo>
                    <a:close/>
                  </a:path>
                </a:pathLst>
              </a:custGeom>
              <a:solidFill>
                <a:schemeClr val="accent1"/>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grpSp>
      <p:sp>
        <p:nvSpPr>
          <p:cNvPr id="56328" name="AutoShape 11"/>
          <p:cNvSpPr>
            <a:spLocks noChangeArrowheads="1"/>
          </p:cNvSpPr>
          <p:nvPr/>
        </p:nvSpPr>
        <p:spPr bwMode="auto">
          <a:xfrm>
            <a:off x="3962400" y="3563938"/>
            <a:ext cx="838200" cy="838200"/>
          </a:xfrm>
          <a:prstGeom prst="cube">
            <a:avLst>
              <a:gd name="adj" fmla="val 25000"/>
            </a:avLst>
          </a:prstGeom>
          <a:solidFill>
            <a:srgbClr val="FFFF00"/>
          </a:soli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29" name="AutoShape 12"/>
          <p:cNvSpPr>
            <a:spLocks noChangeArrowheads="1"/>
          </p:cNvSpPr>
          <p:nvPr/>
        </p:nvSpPr>
        <p:spPr bwMode="auto">
          <a:xfrm rot="5400000">
            <a:off x="6866732" y="3191672"/>
            <a:ext cx="1371600" cy="1658937"/>
          </a:xfrm>
          <a:prstGeom prst="triangle">
            <a:avLst>
              <a:gd name="adj" fmla="val 50000"/>
            </a:avLst>
          </a:prstGeom>
          <a:solidFill>
            <a:srgbClr val="339966"/>
          </a:solidFill>
          <a:ln w="19050">
            <a:solidFill>
              <a:srgbClr val="FF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6330" name="Group 13"/>
          <p:cNvGrpSpPr>
            <a:grpSpLocks/>
          </p:cNvGrpSpPr>
          <p:nvPr/>
        </p:nvGrpSpPr>
        <p:grpSpPr bwMode="auto">
          <a:xfrm>
            <a:off x="4267203" y="3443288"/>
            <a:ext cx="2455863" cy="188912"/>
            <a:chOff x="5550" y="8058"/>
            <a:chExt cx="2220" cy="204"/>
          </a:xfrm>
        </p:grpSpPr>
        <p:sp>
          <p:nvSpPr>
            <p:cNvPr id="56337" name="Rectangle 14"/>
            <p:cNvSpPr>
              <a:spLocks noChangeArrowheads="1"/>
            </p:cNvSpPr>
            <p:nvPr/>
          </p:nvSpPr>
          <p:spPr bwMode="auto">
            <a:xfrm>
              <a:off x="5550" y="8058"/>
              <a:ext cx="2220" cy="204"/>
            </a:xfrm>
            <a:prstGeom prst="rect">
              <a:avLst/>
            </a:prstGeom>
            <a:solidFill>
              <a:srgbClr val="FFFF00"/>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6338" name="Group 15"/>
            <p:cNvGrpSpPr>
              <a:grpSpLocks/>
            </p:cNvGrpSpPr>
            <p:nvPr/>
          </p:nvGrpSpPr>
          <p:grpSpPr bwMode="auto">
            <a:xfrm>
              <a:off x="5646" y="8130"/>
              <a:ext cx="1338" cy="132"/>
              <a:chOff x="5646" y="8130"/>
              <a:chExt cx="1338" cy="132"/>
            </a:xfrm>
          </p:grpSpPr>
          <p:grpSp>
            <p:nvGrpSpPr>
              <p:cNvPr id="56339" name="Group 16"/>
              <p:cNvGrpSpPr>
                <a:grpSpLocks/>
              </p:cNvGrpSpPr>
              <p:nvPr/>
            </p:nvGrpSpPr>
            <p:grpSpPr bwMode="auto">
              <a:xfrm>
                <a:off x="5646" y="8130"/>
                <a:ext cx="438" cy="132"/>
                <a:chOff x="5646" y="8130"/>
                <a:chExt cx="438" cy="132"/>
              </a:xfrm>
            </p:grpSpPr>
            <p:grpSp>
              <p:nvGrpSpPr>
                <p:cNvPr id="56360" name="Group 17"/>
                <p:cNvGrpSpPr>
                  <a:grpSpLocks/>
                </p:cNvGrpSpPr>
                <p:nvPr/>
              </p:nvGrpSpPr>
              <p:grpSpPr bwMode="auto">
                <a:xfrm>
                  <a:off x="5646" y="8130"/>
                  <a:ext cx="138" cy="132"/>
                  <a:chOff x="5646" y="8130"/>
                  <a:chExt cx="138" cy="132"/>
                </a:xfrm>
              </p:grpSpPr>
              <p:sp>
                <p:nvSpPr>
                  <p:cNvPr id="56367" name="Line 18"/>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68" name="Line 19"/>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6361" name="Group 20"/>
                <p:cNvGrpSpPr>
                  <a:grpSpLocks/>
                </p:cNvGrpSpPr>
                <p:nvPr/>
              </p:nvGrpSpPr>
              <p:grpSpPr bwMode="auto">
                <a:xfrm>
                  <a:off x="5796" y="8130"/>
                  <a:ext cx="138" cy="132"/>
                  <a:chOff x="5646" y="8130"/>
                  <a:chExt cx="138" cy="132"/>
                </a:xfrm>
              </p:grpSpPr>
              <p:sp>
                <p:nvSpPr>
                  <p:cNvPr id="56365" name="Line 21"/>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66" name="Line 22"/>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6362" name="Group 23"/>
                <p:cNvGrpSpPr>
                  <a:grpSpLocks/>
                </p:cNvGrpSpPr>
                <p:nvPr/>
              </p:nvGrpSpPr>
              <p:grpSpPr bwMode="auto">
                <a:xfrm>
                  <a:off x="5946" y="8130"/>
                  <a:ext cx="138" cy="132"/>
                  <a:chOff x="5646" y="8130"/>
                  <a:chExt cx="138" cy="132"/>
                </a:xfrm>
              </p:grpSpPr>
              <p:sp>
                <p:nvSpPr>
                  <p:cNvPr id="56363" name="Line 24"/>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64" name="Line 25"/>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nvGrpSpPr>
              <p:cNvPr id="56340" name="Group 26"/>
              <p:cNvGrpSpPr>
                <a:grpSpLocks/>
              </p:cNvGrpSpPr>
              <p:nvPr/>
            </p:nvGrpSpPr>
            <p:grpSpPr bwMode="auto">
              <a:xfrm>
                <a:off x="6096" y="8130"/>
                <a:ext cx="438" cy="132"/>
                <a:chOff x="5646" y="8130"/>
                <a:chExt cx="438" cy="132"/>
              </a:xfrm>
            </p:grpSpPr>
            <p:grpSp>
              <p:nvGrpSpPr>
                <p:cNvPr id="56351" name="Group 27"/>
                <p:cNvGrpSpPr>
                  <a:grpSpLocks/>
                </p:cNvGrpSpPr>
                <p:nvPr/>
              </p:nvGrpSpPr>
              <p:grpSpPr bwMode="auto">
                <a:xfrm>
                  <a:off x="5646" y="8130"/>
                  <a:ext cx="138" cy="132"/>
                  <a:chOff x="5646" y="8130"/>
                  <a:chExt cx="138" cy="132"/>
                </a:xfrm>
              </p:grpSpPr>
              <p:sp>
                <p:nvSpPr>
                  <p:cNvPr id="56358" name="Line 28"/>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59" name="Line 29"/>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6352" name="Group 30"/>
                <p:cNvGrpSpPr>
                  <a:grpSpLocks/>
                </p:cNvGrpSpPr>
                <p:nvPr/>
              </p:nvGrpSpPr>
              <p:grpSpPr bwMode="auto">
                <a:xfrm>
                  <a:off x="5796" y="8130"/>
                  <a:ext cx="138" cy="132"/>
                  <a:chOff x="5646" y="8130"/>
                  <a:chExt cx="138" cy="132"/>
                </a:xfrm>
              </p:grpSpPr>
              <p:sp>
                <p:nvSpPr>
                  <p:cNvPr id="56356" name="Line 31"/>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57" name="Line 32"/>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6353" name="Group 33"/>
                <p:cNvGrpSpPr>
                  <a:grpSpLocks/>
                </p:cNvGrpSpPr>
                <p:nvPr/>
              </p:nvGrpSpPr>
              <p:grpSpPr bwMode="auto">
                <a:xfrm>
                  <a:off x="5946" y="8130"/>
                  <a:ext cx="138" cy="132"/>
                  <a:chOff x="5646" y="8130"/>
                  <a:chExt cx="138" cy="132"/>
                </a:xfrm>
              </p:grpSpPr>
              <p:sp>
                <p:nvSpPr>
                  <p:cNvPr id="56354" name="Line 34"/>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55" name="Line 35"/>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nvGrpSpPr>
              <p:cNvPr id="56341" name="Group 36"/>
              <p:cNvGrpSpPr>
                <a:grpSpLocks/>
              </p:cNvGrpSpPr>
              <p:nvPr/>
            </p:nvGrpSpPr>
            <p:grpSpPr bwMode="auto">
              <a:xfrm>
                <a:off x="6546" y="8130"/>
                <a:ext cx="438" cy="132"/>
                <a:chOff x="5646" y="8130"/>
                <a:chExt cx="438" cy="132"/>
              </a:xfrm>
            </p:grpSpPr>
            <p:grpSp>
              <p:nvGrpSpPr>
                <p:cNvPr id="56342" name="Group 37"/>
                <p:cNvGrpSpPr>
                  <a:grpSpLocks/>
                </p:cNvGrpSpPr>
                <p:nvPr/>
              </p:nvGrpSpPr>
              <p:grpSpPr bwMode="auto">
                <a:xfrm>
                  <a:off x="5646" y="8130"/>
                  <a:ext cx="138" cy="132"/>
                  <a:chOff x="5646" y="8130"/>
                  <a:chExt cx="138" cy="132"/>
                </a:xfrm>
              </p:grpSpPr>
              <p:sp>
                <p:nvSpPr>
                  <p:cNvPr id="56349" name="Line 38"/>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50" name="Line 39"/>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6343" name="Group 40"/>
                <p:cNvGrpSpPr>
                  <a:grpSpLocks/>
                </p:cNvGrpSpPr>
                <p:nvPr/>
              </p:nvGrpSpPr>
              <p:grpSpPr bwMode="auto">
                <a:xfrm>
                  <a:off x="5796" y="8130"/>
                  <a:ext cx="138" cy="132"/>
                  <a:chOff x="5646" y="8130"/>
                  <a:chExt cx="138" cy="132"/>
                </a:xfrm>
              </p:grpSpPr>
              <p:sp>
                <p:nvSpPr>
                  <p:cNvPr id="56347" name="Line 41"/>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48" name="Line 42"/>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6344" name="Group 43"/>
                <p:cNvGrpSpPr>
                  <a:grpSpLocks/>
                </p:cNvGrpSpPr>
                <p:nvPr/>
              </p:nvGrpSpPr>
              <p:grpSpPr bwMode="auto">
                <a:xfrm>
                  <a:off x="5946" y="8130"/>
                  <a:ext cx="138" cy="132"/>
                  <a:chOff x="5646" y="8130"/>
                  <a:chExt cx="138" cy="132"/>
                </a:xfrm>
              </p:grpSpPr>
              <p:sp>
                <p:nvSpPr>
                  <p:cNvPr id="56345" name="Line 44"/>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6346" name="Line 45"/>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grpSp>
      <p:sp>
        <p:nvSpPr>
          <p:cNvPr id="56331" name="AutoShape 46"/>
          <p:cNvSpPr>
            <a:spLocks noChangeArrowheads="1"/>
          </p:cNvSpPr>
          <p:nvPr/>
        </p:nvSpPr>
        <p:spPr bwMode="auto">
          <a:xfrm>
            <a:off x="5562600" y="1720850"/>
            <a:ext cx="914400" cy="457200"/>
          </a:xfrm>
          <a:prstGeom prst="cube">
            <a:avLst>
              <a:gd name="adj" fmla="val 25000"/>
            </a:avLst>
          </a:prstGeom>
          <a:solidFill>
            <a:schemeClr val="accent2"/>
          </a:soli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32" name="AutoShape 47"/>
          <p:cNvSpPr>
            <a:spLocks noChangeArrowheads="1"/>
          </p:cNvSpPr>
          <p:nvPr/>
        </p:nvSpPr>
        <p:spPr bwMode="auto">
          <a:xfrm>
            <a:off x="5859466" y="1339850"/>
            <a:ext cx="371475" cy="457200"/>
          </a:xfrm>
          <a:prstGeom prst="cube">
            <a:avLst>
              <a:gd name="adj" fmla="val 25000"/>
            </a:avLst>
          </a:pr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33" name="Oval 48"/>
          <p:cNvSpPr>
            <a:spLocks noChangeArrowheads="1"/>
          </p:cNvSpPr>
          <p:nvPr/>
        </p:nvSpPr>
        <p:spPr bwMode="auto">
          <a:xfrm>
            <a:off x="5870575" y="1409700"/>
            <a:ext cx="266700" cy="331788"/>
          </a:xfrm>
          <a:prstGeom prst="ellipse">
            <a:avLst/>
          </a:prstGeom>
          <a:solidFill>
            <a:srgbClr val="008000"/>
          </a:solidFill>
          <a:ln w="9525">
            <a:solidFill>
              <a:srgbClr val="000000"/>
            </a:solidFill>
            <a:round/>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34" name="AutoShape 49"/>
          <p:cNvSpPr>
            <a:spLocks noChangeArrowheads="1"/>
          </p:cNvSpPr>
          <p:nvPr/>
        </p:nvSpPr>
        <p:spPr bwMode="auto">
          <a:xfrm rot="5400000">
            <a:off x="6182522" y="14009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35" name="AutoShape 50"/>
          <p:cNvSpPr>
            <a:spLocks noChangeArrowheads="1"/>
          </p:cNvSpPr>
          <p:nvPr/>
        </p:nvSpPr>
        <p:spPr bwMode="auto">
          <a:xfrm rot="16200000" flipH="1">
            <a:off x="5506247" y="14009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6336" name="AutoShape 51"/>
          <p:cNvSpPr>
            <a:spLocks noChangeArrowheads="1"/>
          </p:cNvSpPr>
          <p:nvPr/>
        </p:nvSpPr>
        <p:spPr bwMode="auto">
          <a:xfrm>
            <a:off x="9448800" y="3657600"/>
            <a:ext cx="990600" cy="381000"/>
          </a:xfrm>
          <a:prstGeom prst="leftArrow">
            <a:avLst>
              <a:gd name="adj1" fmla="val 50000"/>
              <a:gd name="adj2" fmla="val 65000"/>
            </a:avLst>
          </a:prstGeom>
          <a:gradFill rotWithShape="0">
            <a:gsLst>
              <a:gs pos="0">
                <a:srgbClr val="FF3300"/>
              </a:gs>
              <a:gs pos="100000">
                <a:srgbClr val="FFFF00"/>
              </a:gs>
            </a:gsLst>
            <a:lin ang="0" scaled="1"/>
          </a:gra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Tree>
  </p:cSld>
  <p:clrMapOvr>
    <a:masterClrMapping/>
  </p:clrMapOvr>
  <p:transition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57347" name="AutoShape 2"/>
          <p:cNvSpPr>
            <a:spLocks noChangeArrowheads="1"/>
          </p:cNvSpPr>
          <p:nvPr/>
        </p:nvSpPr>
        <p:spPr bwMode="auto">
          <a:xfrm>
            <a:off x="5497516" y="5607050"/>
            <a:ext cx="371475" cy="457200"/>
          </a:xfrm>
          <a:prstGeom prst="cube">
            <a:avLst>
              <a:gd name="adj" fmla="val 25000"/>
            </a:avLst>
          </a:pr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48" name="Oval 3"/>
          <p:cNvSpPr>
            <a:spLocks noChangeArrowheads="1"/>
          </p:cNvSpPr>
          <p:nvPr/>
        </p:nvSpPr>
        <p:spPr bwMode="auto">
          <a:xfrm>
            <a:off x="5508625" y="5676900"/>
            <a:ext cx="266700" cy="331788"/>
          </a:xfrm>
          <a:prstGeom prst="ellipse">
            <a:avLst/>
          </a:prstGeom>
          <a:solidFill>
            <a:srgbClr val="008000"/>
          </a:solidFill>
          <a:ln w="9525">
            <a:solidFill>
              <a:srgbClr val="000000"/>
            </a:solidFill>
            <a:round/>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49" name="AutoShape 4"/>
          <p:cNvSpPr>
            <a:spLocks noChangeArrowheads="1"/>
          </p:cNvSpPr>
          <p:nvPr/>
        </p:nvSpPr>
        <p:spPr bwMode="auto">
          <a:xfrm rot="5400000">
            <a:off x="5820572" y="56681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50" name="AutoShape 5"/>
          <p:cNvSpPr>
            <a:spLocks noChangeArrowheads="1"/>
          </p:cNvSpPr>
          <p:nvPr/>
        </p:nvSpPr>
        <p:spPr bwMode="auto">
          <a:xfrm rot="16200000" flipH="1">
            <a:off x="5144297" y="56681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7351" name="Group 6"/>
          <p:cNvGrpSpPr>
            <a:grpSpLocks/>
          </p:cNvGrpSpPr>
          <p:nvPr/>
        </p:nvGrpSpPr>
        <p:grpSpPr bwMode="auto">
          <a:xfrm>
            <a:off x="2286000" y="1492250"/>
            <a:ext cx="6705600" cy="4267200"/>
            <a:chOff x="1152" y="912"/>
            <a:chExt cx="3504" cy="2544"/>
          </a:xfrm>
        </p:grpSpPr>
        <p:sp>
          <p:nvSpPr>
            <p:cNvPr id="57397" name="AutoShape 7"/>
            <p:cNvSpPr>
              <a:spLocks noChangeArrowheads="1"/>
            </p:cNvSpPr>
            <p:nvPr/>
          </p:nvSpPr>
          <p:spPr bwMode="auto">
            <a:xfrm>
              <a:off x="1152" y="912"/>
              <a:ext cx="3504" cy="2544"/>
            </a:xfrm>
            <a:prstGeom prst="can">
              <a:avLst>
                <a:gd name="adj" fmla="val 25000"/>
              </a:avLst>
            </a:prstGeom>
            <a:solidFill>
              <a:schemeClr val="accent2"/>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7398" name="Group 8"/>
            <p:cNvGrpSpPr>
              <a:grpSpLocks/>
            </p:cNvGrpSpPr>
            <p:nvPr/>
          </p:nvGrpSpPr>
          <p:grpSpPr bwMode="auto">
            <a:xfrm>
              <a:off x="1536" y="1632"/>
              <a:ext cx="2928" cy="1513"/>
              <a:chOff x="1536" y="1632"/>
              <a:chExt cx="2928" cy="1513"/>
            </a:xfrm>
          </p:grpSpPr>
          <p:sp>
            <p:nvSpPr>
              <p:cNvPr id="57399" name="Freeform 9"/>
              <p:cNvSpPr>
                <a:spLocks/>
              </p:cNvSpPr>
              <p:nvPr/>
            </p:nvSpPr>
            <p:spPr bwMode="auto">
              <a:xfrm>
                <a:off x="1536" y="1632"/>
                <a:ext cx="2928" cy="1499"/>
              </a:xfrm>
              <a:custGeom>
                <a:avLst/>
                <a:gdLst>
                  <a:gd name="T0" fmla="*/ 178 w 2928"/>
                  <a:gd name="T1" fmla="*/ 64 h 1499"/>
                  <a:gd name="T2" fmla="*/ 1231 w 2928"/>
                  <a:gd name="T3" fmla="*/ 0 h 1499"/>
                  <a:gd name="T4" fmla="*/ 2518 w 2928"/>
                  <a:gd name="T5" fmla="*/ 128 h 1499"/>
                  <a:gd name="T6" fmla="*/ 2928 w 2928"/>
                  <a:gd name="T7" fmla="*/ 704 h 1499"/>
                  <a:gd name="T8" fmla="*/ 2869 w 2928"/>
                  <a:gd name="T9" fmla="*/ 1280 h 1499"/>
                  <a:gd name="T10" fmla="*/ 1365 w 2928"/>
                  <a:gd name="T11" fmla="*/ 1499 h 1499"/>
                  <a:gd name="T12" fmla="*/ 61 w 2928"/>
                  <a:gd name="T13" fmla="*/ 1280 h 1499"/>
                  <a:gd name="T14" fmla="*/ 2 w 2928"/>
                  <a:gd name="T15" fmla="*/ 384 h 1499"/>
                  <a:gd name="T16" fmla="*/ 98 w 2928"/>
                  <a:gd name="T17" fmla="*/ 260 h 1499"/>
                  <a:gd name="T18" fmla="*/ 149 w 2928"/>
                  <a:gd name="T19" fmla="*/ 105 h 1499"/>
                  <a:gd name="T20" fmla="*/ 187 w 2928"/>
                  <a:gd name="T21" fmla="*/ 92 h 1499"/>
                  <a:gd name="T22" fmla="*/ 178 w 2928"/>
                  <a:gd name="T23" fmla="*/ 64 h 14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28"/>
                  <a:gd name="T37" fmla="*/ 0 h 1499"/>
                  <a:gd name="T38" fmla="*/ 2928 w 2928"/>
                  <a:gd name="T39" fmla="*/ 1499 h 14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28" h="1499">
                    <a:moveTo>
                      <a:pt x="178" y="64"/>
                    </a:moveTo>
                    <a:lnTo>
                      <a:pt x="1231" y="0"/>
                    </a:lnTo>
                    <a:lnTo>
                      <a:pt x="2518" y="128"/>
                    </a:lnTo>
                    <a:lnTo>
                      <a:pt x="2928" y="704"/>
                    </a:lnTo>
                    <a:lnTo>
                      <a:pt x="2869" y="1280"/>
                    </a:lnTo>
                    <a:lnTo>
                      <a:pt x="1365" y="1499"/>
                    </a:lnTo>
                    <a:lnTo>
                      <a:pt x="61" y="1280"/>
                    </a:lnTo>
                    <a:cubicBezTo>
                      <a:pt x="41" y="981"/>
                      <a:pt x="16" y="683"/>
                      <a:pt x="2" y="384"/>
                    </a:cubicBezTo>
                    <a:cubicBezTo>
                      <a:pt x="0" y="331"/>
                      <a:pt x="98" y="260"/>
                      <a:pt x="98" y="260"/>
                    </a:cubicBezTo>
                    <a:cubicBezTo>
                      <a:pt x="106" y="241"/>
                      <a:pt x="145" y="109"/>
                      <a:pt x="149" y="105"/>
                    </a:cubicBezTo>
                    <a:cubicBezTo>
                      <a:pt x="158" y="95"/>
                      <a:pt x="178" y="104"/>
                      <a:pt x="187" y="92"/>
                    </a:cubicBezTo>
                    <a:cubicBezTo>
                      <a:pt x="193" y="84"/>
                      <a:pt x="180" y="73"/>
                      <a:pt x="178" y="64"/>
                    </a:cubicBezTo>
                    <a:close/>
                  </a:path>
                </a:pathLst>
              </a:custGeom>
              <a:solidFill>
                <a:srgbClr val="66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400" name="Arc 10"/>
              <p:cNvSpPr>
                <a:spLocks/>
              </p:cNvSpPr>
              <p:nvPr/>
            </p:nvSpPr>
            <p:spPr bwMode="auto">
              <a:xfrm flipV="1">
                <a:off x="1638" y="2833"/>
                <a:ext cx="2610" cy="312"/>
              </a:xfrm>
              <a:custGeom>
                <a:avLst/>
                <a:gdLst>
                  <a:gd name="T0" fmla="*/ 2610 w 32169"/>
                  <a:gd name="T1" fmla="*/ 200 h 21600"/>
                  <a:gd name="T2" fmla="*/ 0 w 32169"/>
                  <a:gd name="T3" fmla="*/ 216 h 21600"/>
                  <a:gd name="T4" fmla="*/ 1266 w 32169"/>
                  <a:gd name="T5" fmla="*/ 0 h 21600"/>
                  <a:gd name="T6" fmla="*/ 0 60000 65536"/>
                  <a:gd name="T7" fmla="*/ 0 60000 65536"/>
                  <a:gd name="T8" fmla="*/ 0 60000 65536"/>
                  <a:gd name="T9" fmla="*/ 0 w 32169"/>
                  <a:gd name="T10" fmla="*/ 0 h 21600"/>
                  <a:gd name="T11" fmla="*/ 32169 w 32169"/>
                  <a:gd name="T12" fmla="*/ 21600 h 21600"/>
                </a:gdLst>
                <a:ahLst/>
                <a:cxnLst>
                  <a:cxn ang="T6">
                    <a:pos x="T0" y="T1"/>
                  </a:cxn>
                  <a:cxn ang="T7">
                    <a:pos x="T2" y="T3"/>
                  </a:cxn>
                  <a:cxn ang="T8">
                    <a:pos x="T4" y="T5"/>
                  </a:cxn>
                </a:cxnLst>
                <a:rect l="T9" t="T10" r="T11" b="T12"/>
                <a:pathLst>
                  <a:path w="32169" h="21600" fill="none" extrusionOk="0">
                    <a:moveTo>
                      <a:pt x="32169" y="13862"/>
                    </a:moveTo>
                    <a:cubicBezTo>
                      <a:pt x="28065" y="18766"/>
                      <a:pt x="21998" y="21599"/>
                      <a:pt x="15604" y="21600"/>
                    </a:cubicBezTo>
                    <a:cubicBezTo>
                      <a:pt x="9711" y="21600"/>
                      <a:pt x="4074" y="19192"/>
                      <a:pt x="-1" y="14935"/>
                    </a:cubicBezTo>
                  </a:path>
                  <a:path w="32169" h="21600" stroke="0" extrusionOk="0">
                    <a:moveTo>
                      <a:pt x="32169" y="13862"/>
                    </a:moveTo>
                    <a:cubicBezTo>
                      <a:pt x="28065" y="18766"/>
                      <a:pt x="21998" y="21599"/>
                      <a:pt x="15604" y="21600"/>
                    </a:cubicBezTo>
                    <a:cubicBezTo>
                      <a:pt x="9711" y="21600"/>
                      <a:pt x="4074" y="19192"/>
                      <a:pt x="-1" y="14935"/>
                    </a:cubicBezTo>
                    <a:lnTo>
                      <a:pt x="15604" y="0"/>
                    </a:lnTo>
                    <a:close/>
                  </a:path>
                </a:pathLst>
              </a:custGeom>
              <a:solidFill>
                <a:schemeClr val="accent1"/>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grpSp>
      <p:sp>
        <p:nvSpPr>
          <p:cNvPr id="57352" name="AutoShape 11"/>
          <p:cNvSpPr>
            <a:spLocks noChangeArrowheads="1"/>
          </p:cNvSpPr>
          <p:nvPr/>
        </p:nvSpPr>
        <p:spPr bwMode="auto">
          <a:xfrm>
            <a:off x="3962400" y="3563938"/>
            <a:ext cx="838200" cy="838200"/>
          </a:xfrm>
          <a:prstGeom prst="cube">
            <a:avLst>
              <a:gd name="adj" fmla="val 25000"/>
            </a:avLst>
          </a:prstGeom>
          <a:solidFill>
            <a:srgbClr val="FFFF00"/>
          </a:soli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53" name="AutoShape 12"/>
          <p:cNvSpPr>
            <a:spLocks noChangeArrowheads="1"/>
          </p:cNvSpPr>
          <p:nvPr/>
        </p:nvSpPr>
        <p:spPr bwMode="auto">
          <a:xfrm rot="5400000">
            <a:off x="6485732" y="3191672"/>
            <a:ext cx="1371600" cy="1658937"/>
          </a:xfrm>
          <a:prstGeom prst="triangle">
            <a:avLst>
              <a:gd name="adj" fmla="val 50000"/>
            </a:avLst>
          </a:prstGeom>
          <a:solidFill>
            <a:srgbClr val="339966"/>
          </a:solidFill>
          <a:ln w="19050">
            <a:solidFill>
              <a:srgbClr val="FF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7354" name="Group 13"/>
          <p:cNvGrpSpPr>
            <a:grpSpLocks/>
          </p:cNvGrpSpPr>
          <p:nvPr/>
        </p:nvGrpSpPr>
        <p:grpSpPr bwMode="auto">
          <a:xfrm>
            <a:off x="3886203" y="3443288"/>
            <a:ext cx="2455863" cy="188912"/>
            <a:chOff x="5550" y="8058"/>
            <a:chExt cx="2220" cy="204"/>
          </a:xfrm>
        </p:grpSpPr>
        <p:sp>
          <p:nvSpPr>
            <p:cNvPr id="57365" name="Rectangle 14"/>
            <p:cNvSpPr>
              <a:spLocks noChangeArrowheads="1"/>
            </p:cNvSpPr>
            <p:nvPr/>
          </p:nvSpPr>
          <p:spPr bwMode="auto">
            <a:xfrm>
              <a:off x="5550" y="8058"/>
              <a:ext cx="2220" cy="204"/>
            </a:xfrm>
            <a:prstGeom prst="rect">
              <a:avLst/>
            </a:prstGeom>
            <a:solidFill>
              <a:srgbClr val="FFFF00"/>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7366" name="Group 15"/>
            <p:cNvGrpSpPr>
              <a:grpSpLocks/>
            </p:cNvGrpSpPr>
            <p:nvPr/>
          </p:nvGrpSpPr>
          <p:grpSpPr bwMode="auto">
            <a:xfrm>
              <a:off x="5646" y="8130"/>
              <a:ext cx="1338" cy="132"/>
              <a:chOff x="5646" y="8130"/>
              <a:chExt cx="1338" cy="132"/>
            </a:xfrm>
          </p:grpSpPr>
          <p:grpSp>
            <p:nvGrpSpPr>
              <p:cNvPr id="57367" name="Group 16"/>
              <p:cNvGrpSpPr>
                <a:grpSpLocks/>
              </p:cNvGrpSpPr>
              <p:nvPr/>
            </p:nvGrpSpPr>
            <p:grpSpPr bwMode="auto">
              <a:xfrm>
                <a:off x="5646" y="8130"/>
                <a:ext cx="438" cy="132"/>
                <a:chOff x="5646" y="8130"/>
                <a:chExt cx="438" cy="132"/>
              </a:xfrm>
            </p:grpSpPr>
            <p:grpSp>
              <p:nvGrpSpPr>
                <p:cNvPr id="57388" name="Group 17"/>
                <p:cNvGrpSpPr>
                  <a:grpSpLocks/>
                </p:cNvGrpSpPr>
                <p:nvPr/>
              </p:nvGrpSpPr>
              <p:grpSpPr bwMode="auto">
                <a:xfrm>
                  <a:off x="5646" y="8130"/>
                  <a:ext cx="138" cy="132"/>
                  <a:chOff x="5646" y="8130"/>
                  <a:chExt cx="138" cy="132"/>
                </a:xfrm>
              </p:grpSpPr>
              <p:sp>
                <p:nvSpPr>
                  <p:cNvPr id="57395" name="Line 18"/>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96" name="Line 19"/>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7389" name="Group 20"/>
                <p:cNvGrpSpPr>
                  <a:grpSpLocks/>
                </p:cNvGrpSpPr>
                <p:nvPr/>
              </p:nvGrpSpPr>
              <p:grpSpPr bwMode="auto">
                <a:xfrm>
                  <a:off x="5796" y="8130"/>
                  <a:ext cx="138" cy="132"/>
                  <a:chOff x="5646" y="8130"/>
                  <a:chExt cx="138" cy="132"/>
                </a:xfrm>
              </p:grpSpPr>
              <p:sp>
                <p:nvSpPr>
                  <p:cNvPr id="57393" name="Line 21"/>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94" name="Line 22"/>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7390" name="Group 23"/>
                <p:cNvGrpSpPr>
                  <a:grpSpLocks/>
                </p:cNvGrpSpPr>
                <p:nvPr/>
              </p:nvGrpSpPr>
              <p:grpSpPr bwMode="auto">
                <a:xfrm>
                  <a:off x="5946" y="8130"/>
                  <a:ext cx="138" cy="132"/>
                  <a:chOff x="5646" y="8130"/>
                  <a:chExt cx="138" cy="132"/>
                </a:xfrm>
              </p:grpSpPr>
              <p:sp>
                <p:nvSpPr>
                  <p:cNvPr id="57391" name="Line 24"/>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92" name="Line 25"/>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nvGrpSpPr>
              <p:cNvPr id="57368" name="Group 26"/>
              <p:cNvGrpSpPr>
                <a:grpSpLocks/>
              </p:cNvGrpSpPr>
              <p:nvPr/>
            </p:nvGrpSpPr>
            <p:grpSpPr bwMode="auto">
              <a:xfrm>
                <a:off x="6096" y="8130"/>
                <a:ext cx="438" cy="132"/>
                <a:chOff x="5646" y="8130"/>
                <a:chExt cx="438" cy="132"/>
              </a:xfrm>
            </p:grpSpPr>
            <p:grpSp>
              <p:nvGrpSpPr>
                <p:cNvPr id="57379" name="Group 27"/>
                <p:cNvGrpSpPr>
                  <a:grpSpLocks/>
                </p:cNvGrpSpPr>
                <p:nvPr/>
              </p:nvGrpSpPr>
              <p:grpSpPr bwMode="auto">
                <a:xfrm>
                  <a:off x="5646" y="8130"/>
                  <a:ext cx="138" cy="132"/>
                  <a:chOff x="5646" y="8130"/>
                  <a:chExt cx="138" cy="132"/>
                </a:xfrm>
              </p:grpSpPr>
              <p:sp>
                <p:nvSpPr>
                  <p:cNvPr id="57386" name="Line 28"/>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87" name="Line 29"/>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7380" name="Group 30"/>
                <p:cNvGrpSpPr>
                  <a:grpSpLocks/>
                </p:cNvGrpSpPr>
                <p:nvPr/>
              </p:nvGrpSpPr>
              <p:grpSpPr bwMode="auto">
                <a:xfrm>
                  <a:off x="5796" y="8130"/>
                  <a:ext cx="138" cy="132"/>
                  <a:chOff x="5646" y="8130"/>
                  <a:chExt cx="138" cy="132"/>
                </a:xfrm>
              </p:grpSpPr>
              <p:sp>
                <p:nvSpPr>
                  <p:cNvPr id="57384" name="Line 31"/>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85" name="Line 32"/>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7381" name="Group 33"/>
                <p:cNvGrpSpPr>
                  <a:grpSpLocks/>
                </p:cNvGrpSpPr>
                <p:nvPr/>
              </p:nvGrpSpPr>
              <p:grpSpPr bwMode="auto">
                <a:xfrm>
                  <a:off x="5946" y="8130"/>
                  <a:ext cx="138" cy="132"/>
                  <a:chOff x="5646" y="8130"/>
                  <a:chExt cx="138" cy="132"/>
                </a:xfrm>
              </p:grpSpPr>
              <p:sp>
                <p:nvSpPr>
                  <p:cNvPr id="57382" name="Line 34"/>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83" name="Line 35"/>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nvGrpSpPr>
              <p:cNvPr id="57369" name="Group 36"/>
              <p:cNvGrpSpPr>
                <a:grpSpLocks/>
              </p:cNvGrpSpPr>
              <p:nvPr/>
            </p:nvGrpSpPr>
            <p:grpSpPr bwMode="auto">
              <a:xfrm>
                <a:off x="6546" y="8130"/>
                <a:ext cx="438" cy="132"/>
                <a:chOff x="5646" y="8130"/>
                <a:chExt cx="438" cy="132"/>
              </a:xfrm>
            </p:grpSpPr>
            <p:grpSp>
              <p:nvGrpSpPr>
                <p:cNvPr id="57370" name="Group 37"/>
                <p:cNvGrpSpPr>
                  <a:grpSpLocks/>
                </p:cNvGrpSpPr>
                <p:nvPr/>
              </p:nvGrpSpPr>
              <p:grpSpPr bwMode="auto">
                <a:xfrm>
                  <a:off x="5646" y="8130"/>
                  <a:ext cx="138" cy="132"/>
                  <a:chOff x="5646" y="8130"/>
                  <a:chExt cx="138" cy="132"/>
                </a:xfrm>
              </p:grpSpPr>
              <p:sp>
                <p:nvSpPr>
                  <p:cNvPr id="57377" name="Line 38"/>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78" name="Line 39"/>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7371" name="Group 40"/>
                <p:cNvGrpSpPr>
                  <a:grpSpLocks/>
                </p:cNvGrpSpPr>
                <p:nvPr/>
              </p:nvGrpSpPr>
              <p:grpSpPr bwMode="auto">
                <a:xfrm>
                  <a:off x="5796" y="8130"/>
                  <a:ext cx="138" cy="132"/>
                  <a:chOff x="5646" y="8130"/>
                  <a:chExt cx="138" cy="132"/>
                </a:xfrm>
              </p:grpSpPr>
              <p:sp>
                <p:nvSpPr>
                  <p:cNvPr id="57375" name="Line 41"/>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76" name="Line 42"/>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7372" name="Group 43"/>
                <p:cNvGrpSpPr>
                  <a:grpSpLocks/>
                </p:cNvGrpSpPr>
                <p:nvPr/>
              </p:nvGrpSpPr>
              <p:grpSpPr bwMode="auto">
                <a:xfrm>
                  <a:off x="5946" y="8130"/>
                  <a:ext cx="138" cy="132"/>
                  <a:chOff x="5646" y="8130"/>
                  <a:chExt cx="138" cy="132"/>
                </a:xfrm>
              </p:grpSpPr>
              <p:sp>
                <p:nvSpPr>
                  <p:cNvPr id="57373" name="Line 44"/>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7374" name="Line 45"/>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grpSp>
      <p:sp>
        <p:nvSpPr>
          <p:cNvPr id="57355" name="AutoShape 46"/>
          <p:cNvSpPr>
            <a:spLocks noChangeArrowheads="1"/>
          </p:cNvSpPr>
          <p:nvPr/>
        </p:nvSpPr>
        <p:spPr bwMode="auto">
          <a:xfrm>
            <a:off x="5181600" y="1720850"/>
            <a:ext cx="914400" cy="457200"/>
          </a:xfrm>
          <a:prstGeom prst="cube">
            <a:avLst>
              <a:gd name="adj" fmla="val 25000"/>
            </a:avLst>
          </a:prstGeom>
          <a:solidFill>
            <a:schemeClr val="accent2"/>
          </a:soli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56" name="AutoShape 47"/>
          <p:cNvSpPr>
            <a:spLocks noChangeArrowheads="1"/>
          </p:cNvSpPr>
          <p:nvPr/>
        </p:nvSpPr>
        <p:spPr bwMode="auto">
          <a:xfrm>
            <a:off x="5478466" y="1339850"/>
            <a:ext cx="371475" cy="457200"/>
          </a:xfrm>
          <a:prstGeom prst="cube">
            <a:avLst>
              <a:gd name="adj" fmla="val 25000"/>
            </a:avLst>
          </a:pr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57" name="Oval 48"/>
          <p:cNvSpPr>
            <a:spLocks noChangeArrowheads="1"/>
          </p:cNvSpPr>
          <p:nvPr/>
        </p:nvSpPr>
        <p:spPr bwMode="auto">
          <a:xfrm>
            <a:off x="5489575" y="1409700"/>
            <a:ext cx="266700" cy="331788"/>
          </a:xfrm>
          <a:prstGeom prst="ellipse">
            <a:avLst/>
          </a:prstGeom>
          <a:solidFill>
            <a:srgbClr val="008000"/>
          </a:solidFill>
          <a:ln w="9525">
            <a:solidFill>
              <a:srgbClr val="000000"/>
            </a:solidFill>
            <a:round/>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58" name="AutoShape 49"/>
          <p:cNvSpPr>
            <a:spLocks noChangeArrowheads="1"/>
          </p:cNvSpPr>
          <p:nvPr/>
        </p:nvSpPr>
        <p:spPr bwMode="auto">
          <a:xfrm rot="5400000">
            <a:off x="5801522" y="14009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59" name="AutoShape 50"/>
          <p:cNvSpPr>
            <a:spLocks noChangeArrowheads="1"/>
          </p:cNvSpPr>
          <p:nvPr/>
        </p:nvSpPr>
        <p:spPr bwMode="auto">
          <a:xfrm rot="16200000" flipH="1">
            <a:off x="5125247" y="14009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7360" name="Group 51"/>
          <p:cNvGrpSpPr>
            <a:grpSpLocks/>
          </p:cNvGrpSpPr>
          <p:nvPr/>
        </p:nvGrpSpPr>
        <p:grpSpPr bwMode="auto">
          <a:xfrm>
            <a:off x="5741988" y="2714628"/>
            <a:ext cx="2284412" cy="2493963"/>
            <a:chOff x="2870" y="1634"/>
            <a:chExt cx="1439" cy="1571"/>
          </a:xfrm>
        </p:grpSpPr>
        <p:sp>
          <p:nvSpPr>
            <p:cNvPr id="57361" name="Freeform 52"/>
            <p:cNvSpPr>
              <a:spLocks/>
            </p:cNvSpPr>
            <p:nvPr/>
          </p:nvSpPr>
          <p:spPr bwMode="auto">
            <a:xfrm>
              <a:off x="2870" y="1634"/>
              <a:ext cx="1437" cy="817"/>
            </a:xfrm>
            <a:custGeom>
              <a:avLst/>
              <a:gdLst>
                <a:gd name="T0" fmla="*/ 1437 w 1437"/>
                <a:gd name="T1" fmla="*/ 817 h 817"/>
                <a:gd name="T2" fmla="*/ 1437 w 1437"/>
                <a:gd name="T3" fmla="*/ 293 h 817"/>
                <a:gd name="T4" fmla="*/ 0 w 1437"/>
                <a:gd name="T5" fmla="*/ 293 h 817"/>
                <a:gd name="T6" fmla="*/ 0 w 1437"/>
                <a:gd name="T7" fmla="*/ 0 h 817"/>
                <a:gd name="T8" fmla="*/ 0 60000 65536"/>
                <a:gd name="T9" fmla="*/ 0 60000 65536"/>
                <a:gd name="T10" fmla="*/ 0 60000 65536"/>
                <a:gd name="T11" fmla="*/ 0 60000 65536"/>
                <a:gd name="T12" fmla="*/ 0 w 1437"/>
                <a:gd name="T13" fmla="*/ 0 h 817"/>
                <a:gd name="T14" fmla="*/ 1437 w 1437"/>
                <a:gd name="T15" fmla="*/ 817 h 817"/>
              </a:gdLst>
              <a:ahLst/>
              <a:cxnLst>
                <a:cxn ang="T8">
                  <a:pos x="T0" y="T1"/>
                </a:cxn>
                <a:cxn ang="T9">
                  <a:pos x="T2" y="T3"/>
                </a:cxn>
                <a:cxn ang="T10">
                  <a:pos x="T4" y="T5"/>
                </a:cxn>
                <a:cxn ang="T11">
                  <a:pos x="T6" y="T7"/>
                </a:cxn>
              </a:cxnLst>
              <a:rect l="T12" t="T13" r="T14" b="T15"/>
              <a:pathLst>
                <a:path w="1437" h="817">
                  <a:moveTo>
                    <a:pt x="1437" y="817"/>
                  </a:moveTo>
                  <a:lnTo>
                    <a:pt x="1437" y="293"/>
                  </a:lnTo>
                  <a:lnTo>
                    <a:pt x="0" y="293"/>
                  </a:lnTo>
                  <a:lnTo>
                    <a:pt x="0" y="0"/>
                  </a:lnTo>
                </a:path>
              </a:pathLst>
            </a:custGeom>
            <a:noFill/>
            <a:ln w="38100">
              <a:solidFill>
                <a:srgbClr val="FFAFA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62" name="Freeform 53"/>
            <p:cNvSpPr>
              <a:spLocks/>
            </p:cNvSpPr>
            <p:nvPr/>
          </p:nvSpPr>
          <p:spPr bwMode="auto">
            <a:xfrm>
              <a:off x="2870" y="2464"/>
              <a:ext cx="1439" cy="741"/>
            </a:xfrm>
            <a:custGeom>
              <a:avLst/>
              <a:gdLst>
                <a:gd name="T0" fmla="*/ 1439 w 1439"/>
                <a:gd name="T1" fmla="*/ 0 h 741"/>
                <a:gd name="T2" fmla="*/ 1439 w 1439"/>
                <a:gd name="T3" fmla="*/ 524 h 741"/>
                <a:gd name="T4" fmla="*/ 2 w 1439"/>
                <a:gd name="T5" fmla="*/ 524 h 741"/>
                <a:gd name="T6" fmla="*/ 0 w 1439"/>
                <a:gd name="T7" fmla="*/ 741 h 741"/>
                <a:gd name="T8" fmla="*/ 0 60000 65536"/>
                <a:gd name="T9" fmla="*/ 0 60000 65536"/>
                <a:gd name="T10" fmla="*/ 0 60000 65536"/>
                <a:gd name="T11" fmla="*/ 0 60000 65536"/>
                <a:gd name="T12" fmla="*/ 0 w 1439"/>
                <a:gd name="T13" fmla="*/ 0 h 741"/>
                <a:gd name="T14" fmla="*/ 1439 w 1439"/>
                <a:gd name="T15" fmla="*/ 741 h 741"/>
              </a:gdLst>
              <a:ahLst/>
              <a:cxnLst>
                <a:cxn ang="T8">
                  <a:pos x="T0" y="T1"/>
                </a:cxn>
                <a:cxn ang="T9">
                  <a:pos x="T2" y="T3"/>
                </a:cxn>
                <a:cxn ang="T10">
                  <a:pos x="T4" y="T5"/>
                </a:cxn>
                <a:cxn ang="T11">
                  <a:pos x="T6" y="T7"/>
                </a:cxn>
              </a:cxnLst>
              <a:rect l="T12" t="T13" r="T14" b="T15"/>
              <a:pathLst>
                <a:path w="1439" h="741">
                  <a:moveTo>
                    <a:pt x="1439" y="0"/>
                  </a:moveTo>
                  <a:lnTo>
                    <a:pt x="1439" y="524"/>
                  </a:lnTo>
                  <a:lnTo>
                    <a:pt x="2" y="524"/>
                  </a:lnTo>
                  <a:lnTo>
                    <a:pt x="0" y="741"/>
                  </a:lnTo>
                </a:path>
              </a:pathLst>
            </a:custGeom>
            <a:noFill/>
            <a:ln w="38100">
              <a:solidFill>
                <a:srgbClr val="FFAFA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7363" name="Line 54"/>
            <p:cNvSpPr>
              <a:spLocks noChangeShapeType="1"/>
            </p:cNvSpPr>
            <p:nvPr/>
          </p:nvSpPr>
          <p:spPr bwMode="auto">
            <a:xfrm flipH="1">
              <a:off x="3302" y="1930"/>
              <a:ext cx="192" cy="0"/>
            </a:xfrm>
            <a:prstGeom prst="line">
              <a:avLst/>
            </a:prstGeom>
            <a:noFill/>
            <a:ln w="38100">
              <a:solidFill>
                <a:srgbClr val="FFAFAF"/>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7364" name="Line 55"/>
            <p:cNvSpPr>
              <a:spLocks noChangeShapeType="1"/>
            </p:cNvSpPr>
            <p:nvPr/>
          </p:nvSpPr>
          <p:spPr bwMode="auto">
            <a:xfrm flipH="1">
              <a:off x="3303" y="2980"/>
              <a:ext cx="192" cy="0"/>
            </a:xfrm>
            <a:prstGeom prst="line">
              <a:avLst/>
            </a:prstGeom>
            <a:noFill/>
            <a:ln w="38100">
              <a:solidFill>
                <a:srgbClr val="FFAFAF"/>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spTree>
  </p:cSld>
  <p:clrMapOvr>
    <a:masterClrMapping/>
  </p:clrMapOvr>
  <p:transition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58371" name="AutoShape 2"/>
          <p:cNvSpPr>
            <a:spLocks noChangeArrowheads="1"/>
          </p:cNvSpPr>
          <p:nvPr/>
        </p:nvSpPr>
        <p:spPr bwMode="auto">
          <a:xfrm>
            <a:off x="5497516" y="5607050"/>
            <a:ext cx="371475" cy="457200"/>
          </a:xfrm>
          <a:prstGeom prst="cube">
            <a:avLst>
              <a:gd name="adj" fmla="val 25000"/>
            </a:avLst>
          </a:pr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72" name="Oval 3"/>
          <p:cNvSpPr>
            <a:spLocks noChangeArrowheads="1"/>
          </p:cNvSpPr>
          <p:nvPr/>
        </p:nvSpPr>
        <p:spPr bwMode="auto">
          <a:xfrm>
            <a:off x="5508625" y="5676900"/>
            <a:ext cx="266700" cy="331788"/>
          </a:xfrm>
          <a:prstGeom prst="ellipse">
            <a:avLst/>
          </a:prstGeom>
          <a:solidFill>
            <a:srgbClr val="008000"/>
          </a:solidFill>
          <a:ln w="9525">
            <a:solidFill>
              <a:srgbClr val="000000"/>
            </a:solidFill>
            <a:round/>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73" name="AutoShape 4"/>
          <p:cNvSpPr>
            <a:spLocks noChangeArrowheads="1"/>
          </p:cNvSpPr>
          <p:nvPr/>
        </p:nvSpPr>
        <p:spPr bwMode="auto">
          <a:xfrm rot="5400000">
            <a:off x="5820572" y="56681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74" name="AutoShape 5"/>
          <p:cNvSpPr>
            <a:spLocks noChangeArrowheads="1"/>
          </p:cNvSpPr>
          <p:nvPr/>
        </p:nvSpPr>
        <p:spPr bwMode="auto">
          <a:xfrm rot="21100626" flipH="1">
            <a:off x="4724400" y="5699125"/>
            <a:ext cx="552450" cy="273050"/>
          </a:xfrm>
          <a:prstGeom prst="irregularSeal2">
            <a:avLst/>
          </a:prstGeom>
          <a:solidFill>
            <a:srgbClr val="FF0000"/>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75" name="AutoShape 6"/>
          <p:cNvSpPr>
            <a:spLocks noChangeArrowheads="1"/>
          </p:cNvSpPr>
          <p:nvPr/>
        </p:nvSpPr>
        <p:spPr bwMode="auto">
          <a:xfrm rot="16200000" flipH="1">
            <a:off x="5144297" y="56681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8376" name="Group 7"/>
          <p:cNvGrpSpPr>
            <a:grpSpLocks/>
          </p:cNvGrpSpPr>
          <p:nvPr/>
        </p:nvGrpSpPr>
        <p:grpSpPr bwMode="auto">
          <a:xfrm>
            <a:off x="2286000" y="1492250"/>
            <a:ext cx="6705600" cy="4267200"/>
            <a:chOff x="1152" y="912"/>
            <a:chExt cx="3504" cy="2544"/>
          </a:xfrm>
        </p:grpSpPr>
        <p:sp>
          <p:nvSpPr>
            <p:cNvPr id="58423" name="AutoShape 8"/>
            <p:cNvSpPr>
              <a:spLocks noChangeArrowheads="1"/>
            </p:cNvSpPr>
            <p:nvPr/>
          </p:nvSpPr>
          <p:spPr bwMode="auto">
            <a:xfrm>
              <a:off x="1152" y="912"/>
              <a:ext cx="3504" cy="2544"/>
            </a:xfrm>
            <a:prstGeom prst="can">
              <a:avLst>
                <a:gd name="adj" fmla="val 25000"/>
              </a:avLst>
            </a:prstGeom>
            <a:solidFill>
              <a:schemeClr val="accent2"/>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8424" name="Group 9"/>
            <p:cNvGrpSpPr>
              <a:grpSpLocks/>
            </p:cNvGrpSpPr>
            <p:nvPr/>
          </p:nvGrpSpPr>
          <p:grpSpPr bwMode="auto">
            <a:xfrm>
              <a:off x="1536" y="1632"/>
              <a:ext cx="2928" cy="1513"/>
              <a:chOff x="1536" y="1632"/>
              <a:chExt cx="2928" cy="1513"/>
            </a:xfrm>
          </p:grpSpPr>
          <p:sp>
            <p:nvSpPr>
              <p:cNvPr id="58425" name="Freeform 10"/>
              <p:cNvSpPr>
                <a:spLocks/>
              </p:cNvSpPr>
              <p:nvPr/>
            </p:nvSpPr>
            <p:spPr bwMode="auto">
              <a:xfrm>
                <a:off x="1536" y="1632"/>
                <a:ext cx="2928" cy="1499"/>
              </a:xfrm>
              <a:custGeom>
                <a:avLst/>
                <a:gdLst>
                  <a:gd name="T0" fmla="*/ 178 w 2928"/>
                  <a:gd name="T1" fmla="*/ 64 h 1499"/>
                  <a:gd name="T2" fmla="*/ 1231 w 2928"/>
                  <a:gd name="T3" fmla="*/ 0 h 1499"/>
                  <a:gd name="T4" fmla="*/ 2518 w 2928"/>
                  <a:gd name="T5" fmla="*/ 128 h 1499"/>
                  <a:gd name="T6" fmla="*/ 2928 w 2928"/>
                  <a:gd name="T7" fmla="*/ 704 h 1499"/>
                  <a:gd name="T8" fmla="*/ 2869 w 2928"/>
                  <a:gd name="T9" fmla="*/ 1280 h 1499"/>
                  <a:gd name="T10" fmla="*/ 1365 w 2928"/>
                  <a:gd name="T11" fmla="*/ 1499 h 1499"/>
                  <a:gd name="T12" fmla="*/ 61 w 2928"/>
                  <a:gd name="T13" fmla="*/ 1280 h 1499"/>
                  <a:gd name="T14" fmla="*/ 2 w 2928"/>
                  <a:gd name="T15" fmla="*/ 384 h 1499"/>
                  <a:gd name="T16" fmla="*/ 98 w 2928"/>
                  <a:gd name="T17" fmla="*/ 260 h 1499"/>
                  <a:gd name="T18" fmla="*/ 149 w 2928"/>
                  <a:gd name="T19" fmla="*/ 105 h 1499"/>
                  <a:gd name="T20" fmla="*/ 187 w 2928"/>
                  <a:gd name="T21" fmla="*/ 92 h 1499"/>
                  <a:gd name="T22" fmla="*/ 178 w 2928"/>
                  <a:gd name="T23" fmla="*/ 64 h 14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28"/>
                  <a:gd name="T37" fmla="*/ 0 h 1499"/>
                  <a:gd name="T38" fmla="*/ 2928 w 2928"/>
                  <a:gd name="T39" fmla="*/ 1499 h 149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28" h="1499">
                    <a:moveTo>
                      <a:pt x="178" y="64"/>
                    </a:moveTo>
                    <a:lnTo>
                      <a:pt x="1231" y="0"/>
                    </a:lnTo>
                    <a:lnTo>
                      <a:pt x="2518" y="128"/>
                    </a:lnTo>
                    <a:lnTo>
                      <a:pt x="2928" y="704"/>
                    </a:lnTo>
                    <a:lnTo>
                      <a:pt x="2869" y="1280"/>
                    </a:lnTo>
                    <a:lnTo>
                      <a:pt x="1365" y="1499"/>
                    </a:lnTo>
                    <a:lnTo>
                      <a:pt x="61" y="1280"/>
                    </a:lnTo>
                    <a:cubicBezTo>
                      <a:pt x="41" y="981"/>
                      <a:pt x="16" y="683"/>
                      <a:pt x="2" y="384"/>
                    </a:cubicBezTo>
                    <a:cubicBezTo>
                      <a:pt x="0" y="331"/>
                      <a:pt x="98" y="260"/>
                      <a:pt x="98" y="260"/>
                    </a:cubicBezTo>
                    <a:cubicBezTo>
                      <a:pt x="106" y="241"/>
                      <a:pt x="145" y="109"/>
                      <a:pt x="149" y="105"/>
                    </a:cubicBezTo>
                    <a:cubicBezTo>
                      <a:pt x="158" y="95"/>
                      <a:pt x="178" y="104"/>
                      <a:pt x="187" y="92"/>
                    </a:cubicBezTo>
                    <a:cubicBezTo>
                      <a:pt x="193" y="84"/>
                      <a:pt x="180" y="73"/>
                      <a:pt x="178" y="64"/>
                    </a:cubicBezTo>
                    <a:close/>
                  </a:path>
                </a:pathLst>
              </a:custGeom>
              <a:solidFill>
                <a:srgbClr val="66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426" name="Arc 11"/>
              <p:cNvSpPr>
                <a:spLocks/>
              </p:cNvSpPr>
              <p:nvPr/>
            </p:nvSpPr>
            <p:spPr bwMode="auto">
              <a:xfrm flipV="1">
                <a:off x="1638" y="2833"/>
                <a:ext cx="2610" cy="312"/>
              </a:xfrm>
              <a:custGeom>
                <a:avLst/>
                <a:gdLst>
                  <a:gd name="T0" fmla="*/ 2610 w 32169"/>
                  <a:gd name="T1" fmla="*/ 200 h 21600"/>
                  <a:gd name="T2" fmla="*/ 0 w 32169"/>
                  <a:gd name="T3" fmla="*/ 216 h 21600"/>
                  <a:gd name="T4" fmla="*/ 1266 w 32169"/>
                  <a:gd name="T5" fmla="*/ 0 h 21600"/>
                  <a:gd name="T6" fmla="*/ 0 60000 65536"/>
                  <a:gd name="T7" fmla="*/ 0 60000 65536"/>
                  <a:gd name="T8" fmla="*/ 0 60000 65536"/>
                  <a:gd name="T9" fmla="*/ 0 w 32169"/>
                  <a:gd name="T10" fmla="*/ 0 h 21600"/>
                  <a:gd name="T11" fmla="*/ 32169 w 32169"/>
                  <a:gd name="T12" fmla="*/ 21600 h 21600"/>
                </a:gdLst>
                <a:ahLst/>
                <a:cxnLst>
                  <a:cxn ang="T6">
                    <a:pos x="T0" y="T1"/>
                  </a:cxn>
                  <a:cxn ang="T7">
                    <a:pos x="T2" y="T3"/>
                  </a:cxn>
                  <a:cxn ang="T8">
                    <a:pos x="T4" y="T5"/>
                  </a:cxn>
                </a:cxnLst>
                <a:rect l="T9" t="T10" r="T11" b="T12"/>
                <a:pathLst>
                  <a:path w="32169" h="21600" fill="none" extrusionOk="0">
                    <a:moveTo>
                      <a:pt x="32169" y="13862"/>
                    </a:moveTo>
                    <a:cubicBezTo>
                      <a:pt x="28065" y="18766"/>
                      <a:pt x="21998" y="21599"/>
                      <a:pt x="15604" y="21600"/>
                    </a:cubicBezTo>
                    <a:cubicBezTo>
                      <a:pt x="9711" y="21600"/>
                      <a:pt x="4074" y="19192"/>
                      <a:pt x="-1" y="14935"/>
                    </a:cubicBezTo>
                  </a:path>
                  <a:path w="32169" h="21600" stroke="0" extrusionOk="0">
                    <a:moveTo>
                      <a:pt x="32169" y="13862"/>
                    </a:moveTo>
                    <a:cubicBezTo>
                      <a:pt x="28065" y="18766"/>
                      <a:pt x="21998" y="21599"/>
                      <a:pt x="15604" y="21600"/>
                    </a:cubicBezTo>
                    <a:cubicBezTo>
                      <a:pt x="9711" y="21600"/>
                      <a:pt x="4074" y="19192"/>
                      <a:pt x="-1" y="14935"/>
                    </a:cubicBezTo>
                    <a:lnTo>
                      <a:pt x="15604" y="0"/>
                    </a:lnTo>
                    <a:close/>
                  </a:path>
                </a:pathLst>
              </a:custGeom>
              <a:solidFill>
                <a:schemeClr val="accent1"/>
              </a:solidFill>
              <a:ln w="9525">
                <a:solidFill>
                  <a:schemeClr val="tx1"/>
                </a:solidFill>
                <a:round/>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grpSp>
      <p:sp>
        <p:nvSpPr>
          <p:cNvPr id="58377" name="AutoShape 12"/>
          <p:cNvSpPr>
            <a:spLocks noChangeArrowheads="1"/>
          </p:cNvSpPr>
          <p:nvPr/>
        </p:nvSpPr>
        <p:spPr bwMode="auto">
          <a:xfrm>
            <a:off x="3962400" y="3563938"/>
            <a:ext cx="838200" cy="838200"/>
          </a:xfrm>
          <a:prstGeom prst="cube">
            <a:avLst>
              <a:gd name="adj" fmla="val 25000"/>
            </a:avLst>
          </a:prstGeom>
          <a:solidFill>
            <a:srgbClr val="FFFF00"/>
          </a:soli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78" name="AutoShape 13"/>
          <p:cNvSpPr>
            <a:spLocks noChangeArrowheads="1"/>
          </p:cNvSpPr>
          <p:nvPr/>
        </p:nvSpPr>
        <p:spPr bwMode="auto">
          <a:xfrm rot="5400000">
            <a:off x="6485732" y="3191672"/>
            <a:ext cx="1371600" cy="1658937"/>
          </a:xfrm>
          <a:prstGeom prst="triangle">
            <a:avLst>
              <a:gd name="adj" fmla="val 50000"/>
            </a:avLst>
          </a:prstGeom>
          <a:solidFill>
            <a:srgbClr val="339966"/>
          </a:solidFill>
          <a:ln w="19050">
            <a:solidFill>
              <a:srgbClr val="FF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8379" name="Group 14"/>
          <p:cNvGrpSpPr>
            <a:grpSpLocks/>
          </p:cNvGrpSpPr>
          <p:nvPr/>
        </p:nvGrpSpPr>
        <p:grpSpPr bwMode="auto">
          <a:xfrm>
            <a:off x="3886203" y="3443288"/>
            <a:ext cx="2455863" cy="188912"/>
            <a:chOff x="5550" y="8058"/>
            <a:chExt cx="2220" cy="204"/>
          </a:xfrm>
        </p:grpSpPr>
        <p:sp>
          <p:nvSpPr>
            <p:cNvPr id="58391" name="Rectangle 15"/>
            <p:cNvSpPr>
              <a:spLocks noChangeArrowheads="1"/>
            </p:cNvSpPr>
            <p:nvPr/>
          </p:nvSpPr>
          <p:spPr bwMode="auto">
            <a:xfrm>
              <a:off x="5550" y="8058"/>
              <a:ext cx="2220" cy="204"/>
            </a:xfrm>
            <a:prstGeom prst="rect">
              <a:avLst/>
            </a:prstGeom>
            <a:solidFill>
              <a:srgbClr val="FFFF00"/>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8392" name="Group 16"/>
            <p:cNvGrpSpPr>
              <a:grpSpLocks/>
            </p:cNvGrpSpPr>
            <p:nvPr/>
          </p:nvGrpSpPr>
          <p:grpSpPr bwMode="auto">
            <a:xfrm>
              <a:off x="5646" y="8130"/>
              <a:ext cx="1338" cy="132"/>
              <a:chOff x="5646" y="8130"/>
              <a:chExt cx="1338" cy="132"/>
            </a:xfrm>
          </p:grpSpPr>
          <p:grpSp>
            <p:nvGrpSpPr>
              <p:cNvPr id="58393" name="Group 17"/>
              <p:cNvGrpSpPr>
                <a:grpSpLocks/>
              </p:cNvGrpSpPr>
              <p:nvPr/>
            </p:nvGrpSpPr>
            <p:grpSpPr bwMode="auto">
              <a:xfrm>
                <a:off x="5646" y="8130"/>
                <a:ext cx="438" cy="132"/>
                <a:chOff x="5646" y="8130"/>
                <a:chExt cx="438" cy="132"/>
              </a:xfrm>
            </p:grpSpPr>
            <p:grpSp>
              <p:nvGrpSpPr>
                <p:cNvPr id="58414" name="Group 18"/>
                <p:cNvGrpSpPr>
                  <a:grpSpLocks/>
                </p:cNvGrpSpPr>
                <p:nvPr/>
              </p:nvGrpSpPr>
              <p:grpSpPr bwMode="auto">
                <a:xfrm>
                  <a:off x="5646" y="8130"/>
                  <a:ext cx="138" cy="132"/>
                  <a:chOff x="5646" y="8130"/>
                  <a:chExt cx="138" cy="132"/>
                </a:xfrm>
              </p:grpSpPr>
              <p:sp>
                <p:nvSpPr>
                  <p:cNvPr id="58421" name="Line 19"/>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22" name="Line 20"/>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8415" name="Group 21"/>
                <p:cNvGrpSpPr>
                  <a:grpSpLocks/>
                </p:cNvGrpSpPr>
                <p:nvPr/>
              </p:nvGrpSpPr>
              <p:grpSpPr bwMode="auto">
                <a:xfrm>
                  <a:off x="5796" y="8130"/>
                  <a:ext cx="138" cy="132"/>
                  <a:chOff x="5646" y="8130"/>
                  <a:chExt cx="138" cy="132"/>
                </a:xfrm>
              </p:grpSpPr>
              <p:sp>
                <p:nvSpPr>
                  <p:cNvPr id="58419" name="Line 22"/>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20" name="Line 23"/>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8416" name="Group 24"/>
                <p:cNvGrpSpPr>
                  <a:grpSpLocks/>
                </p:cNvGrpSpPr>
                <p:nvPr/>
              </p:nvGrpSpPr>
              <p:grpSpPr bwMode="auto">
                <a:xfrm>
                  <a:off x="5946" y="8130"/>
                  <a:ext cx="138" cy="132"/>
                  <a:chOff x="5646" y="8130"/>
                  <a:chExt cx="138" cy="132"/>
                </a:xfrm>
              </p:grpSpPr>
              <p:sp>
                <p:nvSpPr>
                  <p:cNvPr id="58417" name="Line 25"/>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18" name="Line 26"/>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nvGrpSpPr>
              <p:cNvPr id="58394" name="Group 27"/>
              <p:cNvGrpSpPr>
                <a:grpSpLocks/>
              </p:cNvGrpSpPr>
              <p:nvPr/>
            </p:nvGrpSpPr>
            <p:grpSpPr bwMode="auto">
              <a:xfrm>
                <a:off x="6096" y="8130"/>
                <a:ext cx="438" cy="132"/>
                <a:chOff x="5646" y="8130"/>
                <a:chExt cx="438" cy="132"/>
              </a:xfrm>
            </p:grpSpPr>
            <p:grpSp>
              <p:nvGrpSpPr>
                <p:cNvPr id="58405" name="Group 28"/>
                <p:cNvGrpSpPr>
                  <a:grpSpLocks/>
                </p:cNvGrpSpPr>
                <p:nvPr/>
              </p:nvGrpSpPr>
              <p:grpSpPr bwMode="auto">
                <a:xfrm>
                  <a:off x="5646" y="8130"/>
                  <a:ext cx="138" cy="132"/>
                  <a:chOff x="5646" y="8130"/>
                  <a:chExt cx="138" cy="132"/>
                </a:xfrm>
              </p:grpSpPr>
              <p:sp>
                <p:nvSpPr>
                  <p:cNvPr id="58412" name="Line 29"/>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13" name="Line 30"/>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8406" name="Group 31"/>
                <p:cNvGrpSpPr>
                  <a:grpSpLocks/>
                </p:cNvGrpSpPr>
                <p:nvPr/>
              </p:nvGrpSpPr>
              <p:grpSpPr bwMode="auto">
                <a:xfrm>
                  <a:off x="5796" y="8130"/>
                  <a:ext cx="138" cy="132"/>
                  <a:chOff x="5646" y="8130"/>
                  <a:chExt cx="138" cy="132"/>
                </a:xfrm>
              </p:grpSpPr>
              <p:sp>
                <p:nvSpPr>
                  <p:cNvPr id="58410" name="Line 32"/>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11" name="Line 33"/>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8407" name="Group 34"/>
                <p:cNvGrpSpPr>
                  <a:grpSpLocks/>
                </p:cNvGrpSpPr>
                <p:nvPr/>
              </p:nvGrpSpPr>
              <p:grpSpPr bwMode="auto">
                <a:xfrm>
                  <a:off x="5946" y="8130"/>
                  <a:ext cx="138" cy="132"/>
                  <a:chOff x="5646" y="8130"/>
                  <a:chExt cx="138" cy="132"/>
                </a:xfrm>
              </p:grpSpPr>
              <p:sp>
                <p:nvSpPr>
                  <p:cNvPr id="58408" name="Line 35"/>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09" name="Line 36"/>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nvGrpSpPr>
              <p:cNvPr id="58395" name="Group 37"/>
              <p:cNvGrpSpPr>
                <a:grpSpLocks/>
              </p:cNvGrpSpPr>
              <p:nvPr/>
            </p:nvGrpSpPr>
            <p:grpSpPr bwMode="auto">
              <a:xfrm>
                <a:off x="6546" y="8130"/>
                <a:ext cx="438" cy="132"/>
                <a:chOff x="5646" y="8130"/>
                <a:chExt cx="438" cy="132"/>
              </a:xfrm>
            </p:grpSpPr>
            <p:grpSp>
              <p:nvGrpSpPr>
                <p:cNvPr id="58396" name="Group 38"/>
                <p:cNvGrpSpPr>
                  <a:grpSpLocks/>
                </p:cNvGrpSpPr>
                <p:nvPr/>
              </p:nvGrpSpPr>
              <p:grpSpPr bwMode="auto">
                <a:xfrm>
                  <a:off x="5646" y="8130"/>
                  <a:ext cx="138" cy="132"/>
                  <a:chOff x="5646" y="8130"/>
                  <a:chExt cx="138" cy="132"/>
                </a:xfrm>
              </p:grpSpPr>
              <p:sp>
                <p:nvSpPr>
                  <p:cNvPr id="58403" name="Line 39"/>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04" name="Line 40"/>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8397" name="Group 41"/>
                <p:cNvGrpSpPr>
                  <a:grpSpLocks/>
                </p:cNvGrpSpPr>
                <p:nvPr/>
              </p:nvGrpSpPr>
              <p:grpSpPr bwMode="auto">
                <a:xfrm>
                  <a:off x="5796" y="8130"/>
                  <a:ext cx="138" cy="132"/>
                  <a:chOff x="5646" y="8130"/>
                  <a:chExt cx="138" cy="132"/>
                </a:xfrm>
              </p:grpSpPr>
              <p:sp>
                <p:nvSpPr>
                  <p:cNvPr id="58401" name="Line 42"/>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02" name="Line 43"/>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nvGrpSpPr>
                <p:cNvPr id="58398" name="Group 44"/>
                <p:cNvGrpSpPr>
                  <a:grpSpLocks/>
                </p:cNvGrpSpPr>
                <p:nvPr/>
              </p:nvGrpSpPr>
              <p:grpSpPr bwMode="auto">
                <a:xfrm>
                  <a:off x="5946" y="8130"/>
                  <a:ext cx="138" cy="132"/>
                  <a:chOff x="5646" y="8130"/>
                  <a:chExt cx="138" cy="132"/>
                </a:xfrm>
              </p:grpSpPr>
              <p:sp>
                <p:nvSpPr>
                  <p:cNvPr id="58399" name="Line 45"/>
                  <p:cNvSpPr>
                    <a:spLocks noChangeShapeType="1"/>
                  </p:cNvSpPr>
                  <p:nvPr/>
                </p:nvSpPr>
                <p:spPr bwMode="auto">
                  <a:xfrm>
                    <a:off x="5646"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58400" name="Line 46"/>
                  <p:cNvSpPr>
                    <a:spLocks noChangeShapeType="1"/>
                  </p:cNvSpPr>
                  <p:nvPr/>
                </p:nvSpPr>
                <p:spPr bwMode="auto">
                  <a:xfrm>
                    <a:off x="5784" y="8130"/>
                    <a:ext cx="0" cy="1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it-IT"/>
                  </a:p>
                </p:txBody>
              </p:sp>
            </p:grpSp>
          </p:grpSp>
        </p:grpSp>
      </p:grpSp>
      <p:sp>
        <p:nvSpPr>
          <p:cNvPr id="58380" name="AutoShape 47"/>
          <p:cNvSpPr>
            <a:spLocks noChangeArrowheads="1"/>
          </p:cNvSpPr>
          <p:nvPr/>
        </p:nvSpPr>
        <p:spPr bwMode="auto">
          <a:xfrm>
            <a:off x="5181600" y="1720850"/>
            <a:ext cx="914400" cy="457200"/>
          </a:xfrm>
          <a:prstGeom prst="cube">
            <a:avLst>
              <a:gd name="adj" fmla="val 25000"/>
            </a:avLst>
          </a:prstGeom>
          <a:solidFill>
            <a:schemeClr val="accent2"/>
          </a:solidFill>
          <a:ln w="9525">
            <a:solidFill>
              <a:schemeClr val="tx1"/>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1" name="AutoShape 48"/>
          <p:cNvSpPr>
            <a:spLocks noChangeArrowheads="1"/>
          </p:cNvSpPr>
          <p:nvPr/>
        </p:nvSpPr>
        <p:spPr bwMode="auto">
          <a:xfrm>
            <a:off x="5478466" y="1339850"/>
            <a:ext cx="371475" cy="457200"/>
          </a:xfrm>
          <a:prstGeom prst="cube">
            <a:avLst>
              <a:gd name="adj" fmla="val 25000"/>
            </a:avLst>
          </a:pr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2" name="Oval 49"/>
          <p:cNvSpPr>
            <a:spLocks noChangeArrowheads="1"/>
          </p:cNvSpPr>
          <p:nvPr/>
        </p:nvSpPr>
        <p:spPr bwMode="auto">
          <a:xfrm>
            <a:off x="5489575" y="1409700"/>
            <a:ext cx="266700" cy="331788"/>
          </a:xfrm>
          <a:prstGeom prst="ellipse">
            <a:avLst/>
          </a:prstGeom>
          <a:solidFill>
            <a:srgbClr val="008000"/>
          </a:solidFill>
          <a:ln w="9525">
            <a:solidFill>
              <a:srgbClr val="000000"/>
            </a:solidFill>
            <a:round/>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3" name="AutoShape 50"/>
          <p:cNvSpPr>
            <a:spLocks noChangeArrowheads="1"/>
          </p:cNvSpPr>
          <p:nvPr/>
        </p:nvSpPr>
        <p:spPr bwMode="auto">
          <a:xfrm rot="5400000">
            <a:off x="5801522" y="14009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4" name="AutoShape 51"/>
          <p:cNvSpPr>
            <a:spLocks noChangeArrowheads="1"/>
          </p:cNvSpPr>
          <p:nvPr/>
        </p:nvSpPr>
        <p:spPr bwMode="auto">
          <a:xfrm rot="21100626" flipH="1">
            <a:off x="4705350" y="1431925"/>
            <a:ext cx="552450" cy="273050"/>
          </a:xfrm>
          <a:prstGeom prst="irregularSeal2">
            <a:avLst/>
          </a:prstGeom>
          <a:solidFill>
            <a:srgbClr val="FF0000"/>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5" name="AutoShape 52"/>
          <p:cNvSpPr>
            <a:spLocks noChangeArrowheads="1"/>
          </p:cNvSpPr>
          <p:nvPr/>
        </p:nvSpPr>
        <p:spPr bwMode="auto">
          <a:xfrm rot="16200000" flipH="1">
            <a:off x="5125247" y="1400972"/>
            <a:ext cx="352425" cy="334963"/>
          </a:xfrm>
          <a:custGeom>
            <a:avLst/>
            <a:gdLst>
              <a:gd name="T0" fmla="*/ 308372 w 21600"/>
              <a:gd name="T1" fmla="*/ 167482 h 21600"/>
              <a:gd name="T2" fmla="*/ 176213 w 21600"/>
              <a:gd name="T3" fmla="*/ 334963 h 21600"/>
              <a:gd name="T4" fmla="*/ 44053 w 21600"/>
              <a:gd name="T5" fmla="*/ 167482 h 21600"/>
              <a:gd name="T6" fmla="*/ 176213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339966"/>
          </a:solidFill>
          <a:ln w="9525">
            <a:solidFill>
              <a:srgbClr val="000000"/>
            </a:solidFill>
            <a:miter lim="800000"/>
            <a:headEnd/>
            <a:tailEnd/>
          </a:ln>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grpSp>
        <p:nvGrpSpPr>
          <p:cNvPr id="58386" name="Group 53"/>
          <p:cNvGrpSpPr>
            <a:grpSpLocks/>
          </p:cNvGrpSpPr>
          <p:nvPr/>
        </p:nvGrpSpPr>
        <p:grpSpPr bwMode="auto">
          <a:xfrm>
            <a:off x="5741988" y="2714628"/>
            <a:ext cx="2284412" cy="2493963"/>
            <a:chOff x="2870" y="1634"/>
            <a:chExt cx="1439" cy="1571"/>
          </a:xfrm>
        </p:grpSpPr>
        <p:sp>
          <p:nvSpPr>
            <p:cNvPr id="58387" name="Freeform 54"/>
            <p:cNvSpPr>
              <a:spLocks/>
            </p:cNvSpPr>
            <p:nvPr/>
          </p:nvSpPr>
          <p:spPr bwMode="auto">
            <a:xfrm>
              <a:off x="2870" y="1634"/>
              <a:ext cx="1437" cy="817"/>
            </a:xfrm>
            <a:custGeom>
              <a:avLst/>
              <a:gdLst>
                <a:gd name="T0" fmla="*/ 1437 w 1437"/>
                <a:gd name="T1" fmla="*/ 817 h 817"/>
                <a:gd name="T2" fmla="*/ 1437 w 1437"/>
                <a:gd name="T3" fmla="*/ 293 h 817"/>
                <a:gd name="T4" fmla="*/ 0 w 1437"/>
                <a:gd name="T5" fmla="*/ 293 h 817"/>
                <a:gd name="T6" fmla="*/ 0 w 1437"/>
                <a:gd name="T7" fmla="*/ 0 h 817"/>
                <a:gd name="T8" fmla="*/ 0 60000 65536"/>
                <a:gd name="T9" fmla="*/ 0 60000 65536"/>
                <a:gd name="T10" fmla="*/ 0 60000 65536"/>
                <a:gd name="T11" fmla="*/ 0 60000 65536"/>
                <a:gd name="T12" fmla="*/ 0 w 1437"/>
                <a:gd name="T13" fmla="*/ 0 h 817"/>
                <a:gd name="T14" fmla="*/ 1437 w 1437"/>
                <a:gd name="T15" fmla="*/ 817 h 817"/>
              </a:gdLst>
              <a:ahLst/>
              <a:cxnLst>
                <a:cxn ang="T8">
                  <a:pos x="T0" y="T1"/>
                </a:cxn>
                <a:cxn ang="T9">
                  <a:pos x="T2" y="T3"/>
                </a:cxn>
                <a:cxn ang="T10">
                  <a:pos x="T4" y="T5"/>
                </a:cxn>
                <a:cxn ang="T11">
                  <a:pos x="T6" y="T7"/>
                </a:cxn>
              </a:cxnLst>
              <a:rect l="T12" t="T13" r="T14" b="T15"/>
              <a:pathLst>
                <a:path w="1437" h="817">
                  <a:moveTo>
                    <a:pt x="1437" y="817"/>
                  </a:moveTo>
                  <a:lnTo>
                    <a:pt x="1437" y="293"/>
                  </a:lnTo>
                  <a:lnTo>
                    <a:pt x="0" y="293"/>
                  </a:lnTo>
                  <a:lnTo>
                    <a:pt x="0" y="0"/>
                  </a:lnTo>
                </a:path>
              </a:pathLst>
            </a:cu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8" name="Freeform 55"/>
            <p:cNvSpPr>
              <a:spLocks/>
            </p:cNvSpPr>
            <p:nvPr/>
          </p:nvSpPr>
          <p:spPr bwMode="auto">
            <a:xfrm>
              <a:off x="2870" y="2464"/>
              <a:ext cx="1439" cy="741"/>
            </a:xfrm>
            <a:custGeom>
              <a:avLst/>
              <a:gdLst>
                <a:gd name="T0" fmla="*/ 1439 w 1439"/>
                <a:gd name="T1" fmla="*/ 0 h 741"/>
                <a:gd name="T2" fmla="*/ 1439 w 1439"/>
                <a:gd name="T3" fmla="*/ 524 h 741"/>
                <a:gd name="T4" fmla="*/ 2 w 1439"/>
                <a:gd name="T5" fmla="*/ 524 h 741"/>
                <a:gd name="T6" fmla="*/ 0 w 1439"/>
                <a:gd name="T7" fmla="*/ 741 h 741"/>
                <a:gd name="T8" fmla="*/ 0 60000 65536"/>
                <a:gd name="T9" fmla="*/ 0 60000 65536"/>
                <a:gd name="T10" fmla="*/ 0 60000 65536"/>
                <a:gd name="T11" fmla="*/ 0 60000 65536"/>
                <a:gd name="T12" fmla="*/ 0 w 1439"/>
                <a:gd name="T13" fmla="*/ 0 h 741"/>
                <a:gd name="T14" fmla="*/ 1439 w 1439"/>
                <a:gd name="T15" fmla="*/ 741 h 741"/>
              </a:gdLst>
              <a:ahLst/>
              <a:cxnLst>
                <a:cxn ang="T8">
                  <a:pos x="T0" y="T1"/>
                </a:cxn>
                <a:cxn ang="T9">
                  <a:pos x="T2" y="T3"/>
                </a:cxn>
                <a:cxn ang="T10">
                  <a:pos x="T4" y="T5"/>
                </a:cxn>
                <a:cxn ang="T11">
                  <a:pos x="T6" y="T7"/>
                </a:cxn>
              </a:cxnLst>
              <a:rect l="T12" t="T13" r="T14" b="T15"/>
              <a:pathLst>
                <a:path w="1439" h="741">
                  <a:moveTo>
                    <a:pt x="1439" y="0"/>
                  </a:moveTo>
                  <a:lnTo>
                    <a:pt x="1439" y="524"/>
                  </a:lnTo>
                  <a:lnTo>
                    <a:pt x="2" y="524"/>
                  </a:lnTo>
                  <a:lnTo>
                    <a:pt x="0" y="741"/>
                  </a:lnTo>
                </a:path>
              </a:pathLst>
            </a:cu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sp>
          <p:nvSpPr>
            <p:cNvPr id="58389" name="Line 56"/>
            <p:cNvSpPr>
              <a:spLocks noChangeShapeType="1"/>
            </p:cNvSpPr>
            <p:nvPr/>
          </p:nvSpPr>
          <p:spPr bwMode="auto">
            <a:xfrm flipH="1">
              <a:off x="3302" y="1930"/>
              <a:ext cx="192"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8390" name="Line 57"/>
            <p:cNvSpPr>
              <a:spLocks noChangeShapeType="1"/>
            </p:cNvSpPr>
            <p:nvPr/>
          </p:nvSpPr>
          <p:spPr bwMode="auto">
            <a:xfrm flipH="1">
              <a:off x="3303" y="2980"/>
              <a:ext cx="192"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spTree>
  </p:cSld>
  <p:clrMapOvr>
    <a:masterClrMapping/>
  </p:clrMapOvr>
  <p:transition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graphicFrame>
        <p:nvGraphicFramePr>
          <p:cNvPr id="6146" name="Object 2"/>
          <p:cNvGraphicFramePr>
            <a:graphicFrameLocks noChangeAspect="1"/>
          </p:cNvGraphicFramePr>
          <p:nvPr/>
        </p:nvGraphicFramePr>
        <p:xfrm>
          <a:off x="5105400" y="3922713"/>
          <a:ext cx="5245100" cy="2641600"/>
        </p:xfrm>
        <a:graphic>
          <a:graphicData uri="http://schemas.openxmlformats.org/presentationml/2006/ole">
            <mc:AlternateContent xmlns:mc="http://schemas.openxmlformats.org/markup-compatibility/2006">
              <mc:Choice xmlns:v="urn:schemas-microsoft-com:vml" Requires="v">
                <p:oleObj name="Immagine" r:id="rId3" imgW="3610080" imgH="1819440" progId="Word.Picture.8">
                  <p:embed/>
                </p:oleObj>
              </mc:Choice>
              <mc:Fallback>
                <p:oleObj name="Immagine" r:id="rId3" imgW="3610080" imgH="1819440" progId="Word.Pictur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3922713"/>
                        <a:ext cx="52451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147" name="Object 3"/>
          <p:cNvGraphicFramePr>
            <a:graphicFrameLocks noChangeAspect="1"/>
          </p:cNvGraphicFramePr>
          <p:nvPr/>
        </p:nvGraphicFramePr>
        <p:xfrm>
          <a:off x="2209803" y="1066800"/>
          <a:ext cx="6759575" cy="2438400"/>
        </p:xfrm>
        <a:graphic>
          <a:graphicData uri="http://schemas.openxmlformats.org/presentationml/2006/ole">
            <mc:AlternateContent xmlns:mc="http://schemas.openxmlformats.org/markup-compatibility/2006">
              <mc:Choice xmlns:v="urn:schemas-microsoft-com:vml" Requires="v">
                <p:oleObj name="Immagine" r:id="rId5" imgW="6200640" imgH="2228760" progId="Word.Picture.8">
                  <p:embed/>
                </p:oleObj>
              </mc:Choice>
              <mc:Fallback>
                <p:oleObj name="Immagine" r:id="rId5" imgW="6200640" imgH="2228760" progId="Word.Picture.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3" y="1066800"/>
                        <a:ext cx="6759575"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9" name="Text Box 4"/>
          <p:cNvSpPr txBox="1">
            <a:spLocks noChangeArrowheads="1"/>
          </p:cNvSpPr>
          <p:nvPr/>
        </p:nvSpPr>
        <p:spPr bwMode="auto">
          <a:xfrm>
            <a:off x="1524000" y="76203"/>
            <a:ext cx="914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100000"/>
              </a:lnSpc>
              <a:spcBef>
                <a:spcPct val="50000"/>
              </a:spcBef>
              <a:buClrTx/>
              <a:buSzTx/>
              <a:buFontTx/>
              <a:buNone/>
            </a:pPr>
            <a:r>
              <a:rPr lang="it-IT" altLang="it-IT" sz="2800" b="1">
                <a:solidFill>
                  <a:srgbClr val="080808"/>
                </a:solidFill>
              </a:rPr>
              <a:t>The drag-free key elements:   1 the displacement sensor</a:t>
            </a:r>
          </a:p>
        </p:txBody>
      </p:sp>
      <p:pic>
        <p:nvPicPr>
          <p:cNvPr id="6150"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4724403"/>
            <a:ext cx="348615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59395" name="Picture 2"/>
          <p:cNvPicPr>
            <a:picLocks noChangeAspect="1" noChangeArrowheads="1"/>
          </p:cNvPicPr>
          <p:nvPr/>
        </p:nvPicPr>
        <p:blipFill>
          <a:blip r:embed="rId2">
            <a:lum bright="24000"/>
            <a:extLst>
              <a:ext uri="{28A0092B-C50C-407E-A947-70E740481C1C}">
                <a14:useLocalDpi xmlns:a14="http://schemas.microsoft.com/office/drawing/2010/main" val="0"/>
              </a:ext>
            </a:extLst>
          </a:blip>
          <a:srcRect/>
          <a:stretch>
            <a:fillRect/>
          </a:stretch>
        </p:blipFill>
        <p:spPr bwMode="auto">
          <a:xfrm>
            <a:off x="1524003" y="0"/>
            <a:ext cx="6702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egnaposto piè di pagina 1"/>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pic>
        <p:nvPicPr>
          <p:cNvPr id="6041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r="11595"/>
          <a:stretch>
            <a:fillRect/>
          </a:stretch>
        </p:blipFill>
        <p:spPr bwMode="auto">
          <a:xfrm>
            <a:off x="5808666" y="479428"/>
            <a:ext cx="4175125" cy="311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3" descr="Optical Bench Assemb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8" y="4252913"/>
            <a:ext cx="2797175"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3" y="4267203"/>
            <a:ext cx="2303463"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5" descr="VE in CG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3852866"/>
            <a:ext cx="2139950"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l="6487" t="8723" r="5414" b="3255"/>
          <a:stretch>
            <a:fillRect/>
          </a:stretch>
        </p:blipFill>
        <p:spPr bwMode="auto">
          <a:xfrm>
            <a:off x="1828800" y="1114428"/>
            <a:ext cx="3494088"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4" name="Text Box 7"/>
          <p:cNvSpPr txBox="1">
            <a:spLocks noChangeArrowheads="1"/>
          </p:cNvSpPr>
          <p:nvPr/>
        </p:nvSpPr>
        <p:spPr bwMode="auto">
          <a:xfrm>
            <a:off x="1524000" y="152400"/>
            <a:ext cx="4116388" cy="80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algn="ctr" eaLnBrk="1" hangingPunct="1">
              <a:lnSpc>
                <a:spcPct val="70000"/>
              </a:lnSpc>
              <a:spcBef>
                <a:spcPct val="50000"/>
              </a:spcBef>
              <a:buClrTx/>
              <a:buSzTx/>
              <a:buFontTx/>
              <a:buNone/>
            </a:pPr>
            <a:r>
              <a:rPr lang="en-GB" altLang="it-IT" b="1">
                <a:solidFill>
                  <a:srgbClr val="FFFFFF"/>
                </a:solidFill>
                <a:latin typeface="Comic Sans MS" panose="030F0702030302020204" pitchFamily="66" charset="0"/>
              </a:rPr>
              <a:t>LISA PATH FINDER </a:t>
            </a:r>
          </a:p>
          <a:p>
            <a:pPr algn="ctr" eaLnBrk="1" hangingPunct="1">
              <a:lnSpc>
                <a:spcPct val="70000"/>
              </a:lnSpc>
              <a:spcBef>
                <a:spcPct val="50000"/>
              </a:spcBef>
              <a:buClrTx/>
              <a:buSzTx/>
              <a:buFontTx/>
              <a:buNone/>
            </a:pPr>
            <a:r>
              <a:rPr lang="it-IT" altLang="it-IT">
                <a:solidFill>
                  <a:srgbClr val="FFFFFF"/>
                </a:solidFill>
                <a:latin typeface="Comic Sans MS" panose="030F0702030302020204" pitchFamily="66" charset="0"/>
              </a:rPr>
              <a:t>(2011 Launch)</a:t>
            </a:r>
            <a:endParaRPr lang="en-GB" altLang="it-IT">
              <a:solidFill>
                <a:srgbClr val="FFFFFF"/>
              </a:solidFill>
              <a:latin typeface="Comic Sans MS" panose="030F0702030302020204" pitchFamily="66"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Segnaposto piè di pagina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1pPr>
            <a:lvl2pPr marL="742950" indent="-28575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2pPr>
            <a:lvl3pPr marL="11430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3pPr>
            <a:lvl4pPr marL="16002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4pPr>
            <a:lvl5pPr marL="2057400" indent="-228600" defTabSz="449263"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5pPr>
            <a:lvl6pPr marL="25146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6pPr>
            <a:lvl7pPr marL="29718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7pPr>
            <a:lvl8pPr marL="34290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8pPr>
            <a:lvl9pPr marL="3886200" indent="-228600" defTabSz="449263" eaLnBrk="0" fontAlgn="base" hangingPunct="0">
              <a:lnSpc>
                <a:spcPct val="83000"/>
              </a:lnSpc>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 pos="10329863" algn="l"/>
                <a:tab pos="10779125" algn="l"/>
                <a:tab pos="10780713" algn="l"/>
              </a:tabLst>
              <a:defRPr sz="2400">
                <a:solidFill>
                  <a:schemeClr val="bg1"/>
                </a:solidFill>
                <a:latin typeface="Times New Roman" panose="02020603050405020304" pitchFamily="18" charset="0"/>
              </a:defRPr>
            </a:lvl9pPr>
          </a:lstStyle>
          <a:p>
            <a:pPr eaLnBrk="1" hangingPunct="1"/>
            <a:r>
              <a:rPr lang="it-IT" altLang="it-IT" sz="1400">
                <a:solidFill>
                  <a:srgbClr val="FFFF00"/>
                </a:solidFill>
              </a:rPr>
              <a:t>Fabio Garufi – Università di Napoli &amp; INFN </a:t>
            </a:r>
            <a:endParaRPr lang="en-GB" altLang="it-IT" sz="1400">
              <a:solidFill>
                <a:srgbClr val="FFFF00"/>
              </a:solidFill>
            </a:endParaRPr>
          </a:p>
        </p:txBody>
      </p:sp>
      <p:sp>
        <p:nvSpPr>
          <p:cNvPr id="7172" name="Rectangle 2"/>
          <p:cNvSpPr>
            <a:spLocks noChangeArrowheads="1"/>
          </p:cNvSpPr>
          <p:nvPr/>
        </p:nvSpPr>
        <p:spPr bwMode="auto">
          <a:xfrm>
            <a:off x="5334000" y="0"/>
            <a:ext cx="914400" cy="6858000"/>
          </a:xfrm>
          <a:prstGeom prst="rect">
            <a:avLst/>
          </a:prstGeom>
          <a:solidFill>
            <a:srgbClr val="FFFFFF"/>
          </a:solidFill>
          <a:ln w="9525">
            <a:solidFill>
              <a:srgbClr val="FFFFFF"/>
            </a:solidFill>
            <a:miter lim="800000"/>
            <a:headEnd/>
            <a:tailEnd/>
          </a:ln>
        </p:spPr>
        <p:txBody>
          <a:bodyPr wrap="none" anchor="ctr"/>
          <a:lstStyle>
            <a:lvl1pPr eaLnBrk="0" hangingPunct="0">
              <a:defRPr sz="2400">
                <a:solidFill>
                  <a:schemeClr val="bg1"/>
                </a:solidFill>
                <a:latin typeface="Times New Roman" panose="02020603050405020304" pitchFamily="18" charset="0"/>
              </a:defRPr>
            </a:lvl1pPr>
            <a:lvl2pPr marL="742950" indent="-285750" eaLnBrk="0" hangingPunct="0">
              <a:defRPr sz="2400">
                <a:solidFill>
                  <a:schemeClr val="bg1"/>
                </a:solidFill>
                <a:latin typeface="Times New Roman" panose="02020603050405020304" pitchFamily="18" charset="0"/>
              </a:defRPr>
            </a:lvl2pPr>
            <a:lvl3pPr marL="1143000" indent="-228600" eaLnBrk="0" hangingPunct="0">
              <a:defRPr sz="2400">
                <a:solidFill>
                  <a:schemeClr val="bg1"/>
                </a:solidFill>
                <a:latin typeface="Times New Roman" panose="02020603050405020304" pitchFamily="18" charset="0"/>
              </a:defRPr>
            </a:lvl3pPr>
            <a:lvl4pPr marL="1600200" indent="-228600" eaLnBrk="0" hangingPunct="0">
              <a:defRPr sz="2400">
                <a:solidFill>
                  <a:schemeClr val="bg1"/>
                </a:solidFill>
                <a:latin typeface="Times New Roman" panose="02020603050405020304" pitchFamily="18" charset="0"/>
              </a:defRPr>
            </a:lvl4pPr>
            <a:lvl5pPr marL="2057400" indent="-228600" eaLnBrk="0" hangingPunct="0">
              <a:defRPr sz="2400">
                <a:solidFill>
                  <a:schemeClr val="bg1"/>
                </a:solidFill>
                <a:latin typeface="Times New Roman" panose="02020603050405020304" pitchFamily="18" charset="0"/>
              </a:defRPr>
            </a:lvl5pPr>
            <a:lvl6pPr marL="25146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6pPr>
            <a:lvl7pPr marL="29718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7pPr>
            <a:lvl8pPr marL="34290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8pPr>
            <a:lvl9pPr marL="3886200" indent="-228600" eaLnBrk="0" fontAlgn="base" hangingPunct="0">
              <a:lnSpc>
                <a:spcPct val="83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defRPr>
            </a:lvl9pPr>
          </a:lstStyle>
          <a:p>
            <a:pPr eaLnBrk="1" hangingPunct="1"/>
            <a:endParaRPr lang="it-IT" altLang="it-IT"/>
          </a:p>
        </p:txBody>
      </p:sp>
      <p:pic>
        <p:nvPicPr>
          <p:cNvPr id="7173" name="Picture 3" descr="secvacumm"/>
          <p:cNvPicPr>
            <a:picLocks noChangeAspect="1" noChangeArrowheads="1"/>
          </p:cNvPicPr>
          <p:nvPr/>
        </p:nvPicPr>
        <p:blipFill>
          <a:blip r:embed="rId2">
            <a:extLst>
              <a:ext uri="{28A0092B-C50C-407E-A947-70E740481C1C}">
                <a14:useLocalDpi xmlns:a14="http://schemas.microsoft.com/office/drawing/2010/main" val="0"/>
              </a:ext>
            </a:extLst>
          </a:blip>
          <a:srcRect b="5405"/>
          <a:stretch>
            <a:fillRect/>
          </a:stretch>
        </p:blipFill>
        <p:spPr bwMode="auto">
          <a:xfrm>
            <a:off x="1524003" y="0"/>
            <a:ext cx="3883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4" descr="106-0687_IMG"/>
          <p:cNvPicPr>
            <a:picLocks noChangeAspect="1" noChangeArrowheads="1"/>
          </p:cNvPicPr>
          <p:nvPr/>
        </p:nvPicPr>
        <p:blipFill>
          <a:blip r:embed="rId3">
            <a:extLst>
              <a:ext uri="{28A0092B-C50C-407E-A947-70E740481C1C}">
                <a14:useLocalDpi xmlns:a14="http://schemas.microsoft.com/office/drawing/2010/main" val="0"/>
              </a:ext>
            </a:extLst>
          </a:blip>
          <a:srcRect r="13333"/>
          <a:stretch>
            <a:fillRect/>
          </a:stretch>
        </p:blipFill>
        <p:spPr bwMode="auto">
          <a:xfrm>
            <a:off x="6210300" y="0"/>
            <a:ext cx="4457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graphicFrame>
        <p:nvGraphicFramePr>
          <p:cNvPr id="7170" name="Object 5"/>
          <p:cNvGraphicFramePr>
            <a:graphicFrameLocks noChangeAspect="1"/>
          </p:cNvGraphicFramePr>
          <p:nvPr/>
        </p:nvGraphicFramePr>
        <p:xfrm>
          <a:off x="4191003" y="1447800"/>
          <a:ext cx="1819275" cy="2243138"/>
        </p:xfrm>
        <a:graphic>
          <a:graphicData uri="http://schemas.openxmlformats.org/presentationml/2006/ole">
            <mc:AlternateContent xmlns:mc="http://schemas.openxmlformats.org/markup-compatibility/2006">
              <mc:Choice xmlns:v="urn:schemas-microsoft-com:vml" Requires="v">
                <p:oleObj name="Immagine" r:id="rId4" imgW="2743200" imgH="3390840" progId="Word.Picture.8">
                  <p:embed/>
                </p:oleObj>
              </mc:Choice>
              <mc:Fallback>
                <p:oleObj name="Immagine" r:id="rId4" imgW="2743200" imgH="3390840" progId="Word.Picture.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3" y="1447800"/>
                        <a:ext cx="1819275" cy="2243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Microsoft Sans Serif"/>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83000"/>
          </a:lnSpc>
          <a:spcBef>
            <a:spcPct val="0"/>
          </a:spcBef>
          <a:spcAft>
            <a:spcPct val="0"/>
          </a:spcAft>
          <a:buClr>
            <a:srgbClr val="000000"/>
          </a:buClr>
          <a:buSzPct val="100000"/>
          <a:buFont typeface="Times New Roman" pitchFamily="18" charset="0"/>
          <a:buNone/>
          <a:tabLst/>
          <a:defRPr kumimoji="0" lang="en-US"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83000"/>
          </a:lnSpc>
          <a:spcBef>
            <a:spcPct val="0"/>
          </a:spcBef>
          <a:spcAft>
            <a:spcPct val="0"/>
          </a:spcAft>
          <a:buClr>
            <a:srgbClr val="000000"/>
          </a:buClr>
          <a:buSzPct val="100000"/>
          <a:buFont typeface="Times New Roman" pitchFamily="18" charset="0"/>
          <a:buNone/>
          <a:tabLst/>
          <a:defRPr kumimoji="0" lang="en-US"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uttura predefinita">
  <a:themeElements>
    <a:clrScheme name="1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Struttura predefinita">
      <a:majorFont>
        <a:latin typeface="Microsoft Sans Serif"/>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83000"/>
          </a:lnSpc>
          <a:spcBef>
            <a:spcPct val="0"/>
          </a:spcBef>
          <a:spcAft>
            <a:spcPct val="0"/>
          </a:spcAft>
          <a:buClr>
            <a:srgbClr val="000000"/>
          </a:buClr>
          <a:buSzPct val="100000"/>
          <a:buFont typeface="Times New Roman" pitchFamily="18" charset="0"/>
          <a:buNone/>
          <a:tabLst/>
          <a:defRPr kumimoji="0" lang="en-US"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83000"/>
          </a:lnSpc>
          <a:spcBef>
            <a:spcPct val="0"/>
          </a:spcBef>
          <a:spcAft>
            <a:spcPct val="0"/>
          </a:spcAft>
          <a:buClr>
            <a:srgbClr val="000000"/>
          </a:buClr>
          <a:buSzPct val="100000"/>
          <a:buFont typeface="Times New Roman" pitchFamily="18" charset="0"/>
          <a:buNone/>
          <a:tabLst/>
          <a:defRPr kumimoji="0" lang="en-US"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1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Struttura predefinita">
  <a:themeElements>
    <a:clrScheme name="2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Struttura predefinita">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83000"/>
          </a:lnSpc>
          <a:spcBef>
            <a:spcPct val="0"/>
          </a:spcBef>
          <a:spcAft>
            <a:spcPct val="0"/>
          </a:spcAft>
          <a:buClr>
            <a:srgbClr val="000000"/>
          </a:buClr>
          <a:buSzPct val="100000"/>
          <a:buFont typeface="Times New Roman" pitchFamily="18" charset="0"/>
          <a:buNone/>
          <a:tabLst/>
          <a:defRPr kumimoji="0" lang="en-US" sz="24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83000"/>
          </a:lnSpc>
          <a:spcBef>
            <a:spcPct val="0"/>
          </a:spcBef>
          <a:spcAft>
            <a:spcPct val="0"/>
          </a:spcAft>
          <a:buClr>
            <a:srgbClr val="000000"/>
          </a:buClr>
          <a:buSzPct val="100000"/>
          <a:buFont typeface="Times New Roman" pitchFamily="18" charset="0"/>
          <a:buNone/>
          <a:tabLst/>
          <a:defRPr kumimoji="0" lang="en-US" sz="24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2_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Vicere_Bologna_19feb2009</Template>
  <TotalTime>0</TotalTime>
  <Words>3163</Words>
  <Application>Microsoft Office PowerPoint</Application>
  <PresentationFormat>Widescreen</PresentationFormat>
  <Paragraphs>437</Paragraphs>
  <Slides>60</Slides>
  <Notes>26</Notes>
  <HiddenSlides>0</HiddenSlides>
  <MMClips>0</MMClips>
  <ScaleCrop>false</ScaleCrop>
  <HeadingPairs>
    <vt:vector size="8" baseType="variant">
      <vt:variant>
        <vt:lpstr>Caratteri utilizzati</vt:lpstr>
      </vt:variant>
      <vt:variant>
        <vt:i4>19</vt:i4>
      </vt:variant>
      <vt:variant>
        <vt:lpstr>Tema</vt:lpstr>
      </vt:variant>
      <vt:variant>
        <vt:i4>3</vt:i4>
      </vt:variant>
      <vt:variant>
        <vt:lpstr>Server OLE incorporati</vt:lpstr>
      </vt:variant>
      <vt:variant>
        <vt:i4>2</vt:i4>
      </vt:variant>
      <vt:variant>
        <vt:lpstr>Titoli diapositive</vt:lpstr>
      </vt:variant>
      <vt:variant>
        <vt:i4>60</vt:i4>
      </vt:variant>
    </vt:vector>
  </HeadingPairs>
  <TitlesOfParts>
    <vt:vector size="84" baseType="lpstr">
      <vt:lpstr>Arial</vt:lpstr>
      <vt:lpstr>Arial Unicode MS</vt:lpstr>
      <vt:lpstr>Calibri</vt:lpstr>
      <vt:lpstr>Calibri (Body)</vt:lpstr>
      <vt:lpstr>Cambria Math</vt:lpstr>
      <vt:lpstr>Comic Sans MS</vt:lpstr>
      <vt:lpstr>Courier New</vt:lpstr>
      <vt:lpstr>Euclid Math Two</vt:lpstr>
      <vt:lpstr>Euclid Symbol</vt:lpstr>
      <vt:lpstr>Georgia</vt:lpstr>
      <vt:lpstr>Microsoft Sans Serif</vt:lpstr>
      <vt:lpstr>Source Code Pro</vt:lpstr>
      <vt:lpstr>Symbol</vt:lpstr>
      <vt:lpstr>Tahoma</vt:lpstr>
      <vt:lpstr>Times New Roman</vt:lpstr>
      <vt:lpstr>Trebuchet MS</vt:lpstr>
      <vt:lpstr>Verdana</vt:lpstr>
      <vt:lpstr>Wingdings</vt:lpstr>
      <vt:lpstr>Wingdings 2</vt:lpstr>
      <vt:lpstr>Struttura predefinita</vt:lpstr>
      <vt:lpstr>1_Struttura predefinita</vt:lpstr>
      <vt:lpstr>2_Struttura predefinita</vt:lpstr>
      <vt:lpstr>Image</vt:lpstr>
      <vt:lpstr>Immagine</vt:lpstr>
      <vt:lpstr> La ricerca delle onde gravitazionali: stato e prospettive</vt:lpstr>
      <vt:lpstr>Presentazione standard di PowerPoint</vt:lpstr>
      <vt:lpstr>Presentazione standard di PowerPoint</vt:lpstr>
      <vt:lpstr>Fasci Gaussiani</vt:lpstr>
      <vt:lpstr>Modi trasversi 00 e 01</vt:lpstr>
      <vt:lpstr>Modi Trasversi 11 e 22</vt:lpstr>
      <vt:lpstr>Fabry-Perot come mode cleaner</vt:lpstr>
      <vt:lpstr>Presentazione standard di PowerPoint</vt:lpstr>
      <vt:lpstr>Advanced Virgo+ Controlli</vt:lpstr>
      <vt:lpstr>Isolamento sismico</vt:lpstr>
      <vt:lpstr>Come viene applicato il segnale di correzione?</vt:lpstr>
      <vt:lpstr>Telesisma visto dal «Filtro 0»</vt:lpstr>
      <vt:lpstr>Attuatori sugli (dietro) gli specchi</vt:lpstr>
      <vt:lpstr>Virgo: il cammino verso l’obbiettivo</vt:lpstr>
      <vt:lpstr>VIRGO Evolution:VIRGO+</vt:lpstr>
      <vt:lpstr>Cavità ottiche di recycling di potenza non degeneri </vt:lpstr>
      <vt:lpstr>Sezione dei fasci ottici sugli specchi</vt:lpstr>
      <vt:lpstr>LASER Pre-Stabilizzato </vt:lpstr>
      <vt:lpstr>AdvVirgo – main issues encountered</vt:lpstr>
      <vt:lpstr>SISTEMA D’INIEZIONE</vt:lpstr>
      <vt:lpstr>GLI SPECCHI PRINCIPALI: le masse di test</vt:lpstr>
      <vt:lpstr>NUOVA COMPENSAZIONE TERMICA</vt:lpstr>
      <vt:lpstr>SISTEMA DI RIVELAZIONE – DC readout</vt:lpstr>
      <vt:lpstr>SENSING AND CONTROL</vt:lpstr>
      <vt:lpstr>Il VUOTO </vt:lpstr>
      <vt:lpstr>Presentazione standard di PowerPoint</vt:lpstr>
      <vt:lpstr>Presentazione standard di PowerPoint</vt:lpstr>
      <vt:lpstr>Ad VIRGO:  un progetto coordinato col mondo delle Astroparticelle</vt:lpstr>
      <vt:lpstr>Scientific run O2 – a network of GW deterctors</vt:lpstr>
      <vt:lpstr>GW170814  The first BH-BH network observation </vt:lpstr>
      <vt:lpstr>GW170814 factsheet</vt:lpstr>
      <vt:lpstr>GW170817 – NS-NS coalescence</vt:lpstr>
      <vt:lpstr>Presentazione standard di PowerPoint</vt:lpstr>
      <vt:lpstr>GW170817 – the role of VIRGO</vt:lpstr>
      <vt:lpstr>Presentazione standard di PowerPoint</vt:lpstr>
      <vt:lpstr>Presentazione standard di PowerPoint</vt:lpstr>
      <vt:lpstr>Presentazione standard di PowerPoint</vt:lpstr>
      <vt:lpstr>GW170817 – the role of Virgo: source localization</vt:lpstr>
      <vt:lpstr>GW170817 – Source characteristics</vt:lpstr>
      <vt:lpstr>Presentazione standard di PowerPoint</vt:lpstr>
      <vt:lpstr>Coincidences with other observatories</vt:lpstr>
      <vt:lpstr>AdvVirgo+</vt:lpstr>
      <vt:lpstr>Stato aggiornato AdV+</vt:lpstr>
      <vt:lpstr>ET, THE ULTIMATE GROUND DETECTOR</vt:lpstr>
      <vt:lpstr>Presentazione standard di PowerPoint</vt:lpstr>
      <vt:lpstr>ET – Possible configurations</vt:lpstr>
      <vt:lpstr>Presentazione standard di PowerPoint</vt:lpstr>
      <vt:lpstr>LISA: Laser Interferometer Space Antenna</vt:lpstr>
      <vt:lpstr>LISA</vt:lpstr>
      <vt:lpstr>Il respiro della costellazione LISA</vt:lpstr>
      <vt:lpstr>L’interferometria di LISA</vt:lpstr>
      <vt:lpstr>Vari tipi di interferometro</vt:lpstr>
      <vt:lpstr>Time Delay Interferometry (TDI)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GARUFI</dc:creator>
  <cp:lastModifiedBy>FABIO GARUFI</cp:lastModifiedBy>
  <cp:revision>36</cp:revision>
  <cp:lastPrinted>1601-01-01T00:00:00Z</cp:lastPrinted>
  <dcterms:created xsi:type="dcterms:W3CDTF">1601-01-01T00:00:00Z</dcterms:created>
  <dcterms:modified xsi:type="dcterms:W3CDTF">2024-05-24T07:00:21Z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MSIP_Label_2ad0b24d-6422-44b0-b3de-abb3a9e8c81a_Enabled">
    <vt:lpwstr>true</vt:lpwstr>
  </property>
  <property fmtid="{D5CDD505-2E9C-101B-9397-08002B2CF9AE}" pid="4" name="MSIP_Label_2ad0b24d-6422-44b0-b3de-abb3a9e8c81a_SetDate">
    <vt:lpwstr>2024-05-05T22:27:19Z</vt:lpwstr>
  </property>
  <property fmtid="{D5CDD505-2E9C-101B-9397-08002B2CF9AE}" pid="5" name="MSIP_Label_2ad0b24d-6422-44b0-b3de-abb3a9e8c81a_Method">
    <vt:lpwstr>Standard</vt:lpwstr>
  </property>
  <property fmtid="{D5CDD505-2E9C-101B-9397-08002B2CF9AE}" pid="6" name="MSIP_Label_2ad0b24d-6422-44b0-b3de-abb3a9e8c81a_Name">
    <vt:lpwstr>defa4170-0d19-0005-0004-bc88714345d2</vt:lpwstr>
  </property>
  <property fmtid="{D5CDD505-2E9C-101B-9397-08002B2CF9AE}" pid="7" name="MSIP_Label_2ad0b24d-6422-44b0-b3de-abb3a9e8c81a_SiteId">
    <vt:lpwstr>2fcfe26a-bb62-46b0-b1e3-28f9da0c45fd</vt:lpwstr>
  </property>
  <property fmtid="{D5CDD505-2E9C-101B-9397-08002B2CF9AE}" pid="8" name="MSIP_Label_2ad0b24d-6422-44b0-b3de-abb3a9e8c81a_ActionId">
    <vt:lpwstr>36d8cbd1-ead1-4a11-a21e-bfcdf8adc342</vt:lpwstr>
  </property>
  <property fmtid="{D5CDD505-2E9C-101B-9397-08002B2CF9AE}" pid="9" name="MSIP_Label_2ad0b24d-6422-44b0-b3de-abb3a9e8c81a_ContentBits">
    <vt:lpwstr>0</vt:lpwstr>
  </property>
</Properties>
</file>