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0"/>
  </p:notesMasterIdLst>
  <p:sldIdLst>
    <p:sldId id="256" r:id="rId2"/>
    <p:sldId id="324" r:id="rId3"/>
    <p:sldId id="325" r:id="rId4"/>
    <p:sldId id="257" r:id="rId5"/>
    <p:sldId id="326" r:id="rId6"/>
    <p:sldId id="327" r:id="rId7"/>
    <p:sldId id="258" r:id="rId8"/>
    <p:sldId id="259" r:id="rId9"/>
    <p:sldId id="260" r:id="rId10"/>
    <p:sldId id="261" r:id="rId11"/>
    <p:sldId id="312" r:id="rId12"/>
    <p:sldId id="313" r:id="rId13"/>
    <p:sldId id="314" r:id="rId14"/>
    <p:sldId id="264" r:id="rId15"/>
    <p:sldId id="263" r:id="rId16"/>
    <p:sldId id="265" r:id="rId17"/>
    <p:sldId id="287" r:id="rId18"/>
    <p:sldId id="285" r:id="rId19"/>
    <p:sldId id="267" r:id="rId20"/>
    <p:sldId id="271" r:id="rId21"/>
    <p:sldId id="268" r:id="rId22"/>
    <p:sldId id="315" r:id="rId23"/>
    <p:sldId id="272" r:id="rId24"/>
    <p:sldId id="322" r:id="rId25"/>
    <p:sldId id="316" r:id="rId26"/>
    <p:sldId id="317" r:id="rId27"/>
    <p:sldId id="318" r:id="rId28"/>
    <p:sldId id="319" r:id="rId29"/>
    <p:sldId id="275" r:id="rId30"/>
    <p:sldId id="276" r:id="rId31"/>
    <p:sldId id="273" r:id="rId32"/>
    <p:sldId id="286" r:id="rId33"/>
    <p:sldId id="274" r:id="rId34"/>
    <p:sldId id="277" r:id="rId35"/>
    <p:sldId id="278" r:id="rId36"/>
    <p:sldId id="279" r:id="rId37"/>
    <p:sldId id="281" r:id="rId38"/>
    <p:sldId id="282" r:id="rId39"/>
    <p:sldId id="283" r:id="rId40"/>
    <p:sldId id="284" r:id="rId41"/>
    <p:sldId id="280" r:id="rId42"/>
    <p:sldId id="288" r:id="rId43"/>
    <p:sldId id="289" r:id="rId44"/>
    <p:sldId id="266" r:id="rId45"/>
    <p:sldId id="310" r:id="rId46"/>
    <p:sldId id="306" r:id="rId47"/>
    <p:sldId id="307" r:id="rId48"/>
    <p:sldId id="308" r:id="rId49"/>
    <p:sldId id="309" r:id="rId50"/>
    <p:sldId id="311" r:id="rId51"/>
    <p:sldId id="291" r:id="rId52"/>
    <p:sldId id="292" r:id="rId53"/>
    <p:sldId id="293" r:id="rId54"/>
    <p:sldId id="294" r:id="rId55"/>
    <p:sldId id="299" r:id="rId56"/>
    <p:sldId id="320" r:id="rId57"/>
    <p:sldId id="321" r:id="rId58"/>
    <p:sldId id="297" r:id="rId59"/>
    <p:sldId id="303" r:id="rId60"/>
    <p:sldId id="298" r:id="rId61"/>
    <p:sldId id="304" r:id="rId62"/>
    <p:sldId id="295" r:id="rId63"/>
    <p:sldId id="296" r:id="rId64"/>
    <p:sldId id="300" r:id="rId65"/>
    <p:sldId id="301" r:id="rId66"/>
    <p:sldId id="302" r:id="rId67"/>
    <p:sldId id="305" r:id="rId68"/>
    <p:sldId id="323" r:id="rId6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1" autoAdjust="0"/>
    <p:restoredTop sz="94660"/>
  </p:normalViewPr>
  <p:slideViewPr>
    <p:cSldViewPr>
      <p:cViewPr varScale="1">
        <p:scale>
          <a:sx n="65" d="100"/>
          <a:sy n="65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 noProof="0"/>
              <a:t>Click to edit Master text styles</a:t>
            </a:r>
          </a:p>
          <a:p>
            <a:pPr lvl="1"/>
            <a:r>
              <a:rPr lang="en-US" altLang="it-IT" noProof="0"/>
              <a:t>Second level</a:t>
            </a:r>
          </a:p>
          <a:p>
            <a:pPr lvl="2"/>
            <a:r>
              <a:rPr lang="en-US" altLang="it-IT" noProof="0"/>
              <a:t>Third level</a:t>
            </a:r>
          </a:p>
          <a:p>
            <a:pPr lvl="3"/>
            <a:r>
              <a:rPr lang="en-US" altLang="it-IT" noProof="0"/>
              <a:t>Fourth level</a:t>
            </a:r>
          </a:p>
          <a:p>
            <a:pPr lvl="4"/>
            <a:r>
              <a:rPr lang="en-US" altLang="it-IT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it-IT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C57E29F0-C3BD-4405-BC0F-297BB6B748B2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2C0BF2-2567-4C8A-9138-645930A5034E}" type="slidenum">
              <a:rPr lang="en-US" altLang="it-IT" sz="1200" b="0" smtClean="0"/>
              <a:pPr/>
              <a:t>7</a:t>
            </a:fld>
            <a:endParaRPr lang="en-US" altLang="it-IT" sz="1200" b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it-IT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7E29F0-C3BD-4405-BC0F-297BB6B748B2}" type="slidenum">
              <a:rPr lang="en-US" altLang="it-IT" smtClean="0"/>
              <a:pPr>
                <a:defRPr/>
              </a:pPr>
              <a:t>35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82384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9B1656-320E-4305-B362-FD3E6DB5F406}" type="slidenum">
              <a:rPr lang="en-US" altLang="it-IT" sz="1200" b="0" smtClean="0"/>
              <a:pPr/>
              <a:t>61</a:t>
            </a:fld>
            <a:endParaRPr lang="en-US" altLang="it-IT" sz="1200" b="0"/>
          </a:p>
        </p:txBody>
      </p:sp>
      <p:sp>
        <p:nvSpPr>
          <p:cNvPr id="542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9973" tIns="39987" rIns="79973" bIns="39987" anchor="b"/>
          <a:lstStyle>
            <a:lvl1pPr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9288" indent="-249238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0125" indent="-200025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0175" indent="-200025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8638" indent="-198438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558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130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702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74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F5CC84E-82A0-4FED-8BA8-379FBE1CD209}" type="slidenum">
              <a:rPr lang="en-US" altLang="it-IT" sz="1000" b="0">
                <a:latin typeface="Times New Roman" panose="02020603050405020304" pitchFamily="18" charset="0"/>
              </a:rPr>
              <a:pPr algn="r" eaLnBrk="1" hangingPunct="1"/>
              <a:t>61</a:t>
            </a:fld>
            <a:endParaRPr lang="en-US" altLang="it-IT" sz="1000" b="0">
              <a:latin typeface="Times New Roman" panose="02020603050405020304" pitchFamily="18" charset="0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79973" tIns="39987" rIns="79973" bIns="39987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D57E88-591D-414D-991C-21BF5818AB35}" type="slidenum">
              <a:rPr lang="en-US" altLang="it-IT" sz="1200" b="0" smtClean="0"/>
              <a:pPr/>
              <a:t>63</a:t>
            </a:fld>
            <a:endParaRPr lang="en-US" altLang="it-IT" sz="1200" b="0"/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9973" tIns="39987" rIns="79973" bIns="39987" anchor="b"/>
          <a:lstStyle>
            <a:lvl1pPr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9288" indent="-249238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0125" indent="-200025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0175" indent="-200025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8638" indent="-198438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558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130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702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74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744F71DE-C272-4E85-9069-B88DF42ABF0C}" type="slidenum">
              <a:rPr lang="en-US" altLang="it-IT" sz="1000" b="0">
                <a:latin typeface="Times New Roman" panose="02020603050405020304" pitchFamily="18" charset="0"/>
              </a:rPr>
              <a:pPr algn="r" eaLnBrk="1" hangingPunct="1"/>
              <a:t>63</a:t>
            </a:fld>
            <a:endParaRPr lang="en-US" altLang="it-IT" sz="1000" b="0">
              <a:latin typeface="Times New Roman" panose="02020603050405020304" pitchFamily="18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79973" tIns="39987" rIns="79973" bIns="39987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DC1758-57F4-45F4-987C-50BF67BAC5E6}" type="slidenum">
              <a:rPr lang="en-US" altLang="it-IT" sz="1200" b="0" smtClean="0"/>
              <a:pPr/>
              <a:t>64</a:t>
            </a:fld>
            <a:endParaRPr lang="en-US" altLang="it-IT" sz="1200" b="0"/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9973" tIns="39987" rIns="79973" bIns="39987" anchor="b"/>
          <a:lstStyle>
            <a:lvl1pPr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9288" indent="-249238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00125" indent="-200025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0175" indent="-200025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8638" indent="-198438" defTabSz="8001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558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130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702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7438" indent="-198438" defTabSz="8001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342B806-E75C-4A29-BDEB-4C9067DF754E}" type="slidenum">
              <a:rPr lang="en-US" altLang="it-IT" sz="1000" b="0">
                <a:latin typeface="Times New Roman" panose="02020603050405020304" pitchFamily="18" charset="0"/>
              </a:rPr>
              <a:pPr algn="r" eaLnBrk="1" hangingPunct="1"/>
              <a:t>64</a:t>
            </a:fld>
            <a:endParaRPr lang="en-US" altLang="it-IT" sz="1000" b="0">
              <a:latin typeface="Times New Roman" panose="02020603050405020304" pitchFamily="18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79973" tIns="39987" rIns="79973" bIns="39987"/>
          <a:lstStyle/>
          <a:p>
            <a:pPr eaLnBrk="1" hangingPunct="1"/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26339-C8EF-4AC3-9CB4-098736436A21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985946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898D2-DF7D-4095-8CF1-9D49EFCD37CD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66347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9E093-1C92-4EA7-A27F-C9A68FA7BD7B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17133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C8A01-29E1-40AA-BEB6-A17F45C35B6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97898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59BC6-B630-4B20-A30A-F5C00E0B658B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76693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4A84F-9DF7-4AD5-A994-D70556596045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01445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92922-C34E-4514-8866-5FF3A559468B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20838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DE94E-3D2D-4669-8764-3F9CBADF42AC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07283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3D800-3071-4F01-ACEC-15AB3389718C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26252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9C1AF-A042-42D1-BC8D-F210530FB1F5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85399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0B38E-CAFA-4664-82F1-0CB22BAA600C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427051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FC914-124A-41D4-95FB-F88D523DE6F0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514995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B72E5-5835-462D-AECB-BBB49124A055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457430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17EB-3E04-4DBD-93FD-E4DE2356783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9832572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AF247-1938-4DA3-B35F-0D8FBD42BE04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379756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olo, contenu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77639-1BFF-4A69-A373-7C0D07AE526C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71100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t-IT"/>
              <a:t>Click to edit Master text styles</a:t>
            </a:r>
          </a:p>
          <a:p>
            <a:pPr lvl="1"/>
            <a:r>
              <a:rPr lang="en-US" altLang="it-IT"/>
              <a:t>Second level</a:t>
            </a:r>
          </a:p>
          <a:p>
            <a:pPr lvl="2"/>
            <a:r>
              <a:rPr lang="en-US" altLang="it-IT"/>
              <a:t>Third level</a:t>
            </a:r>
          </a:p>
          <a:p>
            <a:pPr lvl="3"/>
            <a:r>
              <a:rPr lang="en-US" altLang="it-IT"/>
              <a:t>Fourth level</a:t>
            </a:r>
          </a:p>
          <a:p>
            <a:pPr lvl="4"/>
            <a:r>
              <a:rPr lang="en-US" altLang="it-IT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smtClean="0"/>
            </a:lvl1pPr>
          </a:lstStyle>
          <a:p>
            <a:pPr>
              <a:defRPr/>
            </a:pPr>
            <a:r>
              <a:rPr lang="it-IT" altLang="it-IT"/>
              <a:t>10/03/2018</a:t>
            </a:r>
            <a:endParaRPr lang="en-US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D20F2423-46EF-4F4F-ABB7-25BFC1508C8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9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wmf"/><Relationship Id="rId5" Type="http://schemas.openxmlformats.org/officeDocument/2006/relationships/image" Target="../media/image11.png"/><Relationship Id="rId10" Type="http://schemas.openxmlformats.org/officeDocument/2006/relationships/image" Target="../media/image14.wmf"/><Relationship Id="rId4" Type="http://schemas.openxmlformats.org/officeDocument/2006/relationships/image" Target="../media/image100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17.wmf"/><Relationship Id="rId7" Type="http://schemas.openxmlformats.org/officeDocument/2006/relationships/image" Target="../media/image24.w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1.wmf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%20few%20more%20theory%20on%20GW%20production.pptx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9.pn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wmf"/><Relationship Id="rId7" Type="http://schemas.openxmlformats.org/officeDocument/2006/relationships/image" Target="../media/image114.wmf"/><Relationship Id="rId12" Type="http://schemas.openxmlformats.org/officeDocument/2006/relationships/image" Target="../media/image119.wmf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18.wmf"/><Relationship Id="rId5" Type="http://schemas.openxmlformats.org/officeDocument/2006/relationships/image" Target="../media/image112.png"/><Relationship Id="rId10" Type="http://schemas.openxmlformats.org/officeDocument/2006/relationships/image" Target="../media/image117.wmf"/><Relationship Id="rId4" Type="http://schemas.openxmlformats.org/officeDocument/2006/relationships/image" Target="../media/image111.wmf"/><Relationship Id="rId9" Type="http://schemas.openxmlformats.org/officeDocument/2006/relationships/image" Target="../media/image116.png"/></Relationships>
</file>

<file path=ppt/slides/_rels/slide5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4.png"/><Relationship Id="rId2" Type="http://schemas.openxmlformats.org/officeDocument/2006/relationships/image" Target="../media/image120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4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5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3.png"/><Relationship Id="rId5" Type="http://schemas.openxmlformats.org/officeDocument/2006/relationships/image" Target="../media/image140.png"/><Relationship Id="rId4" Type="http://schemas.openxmlformats.org/officeDocument/2006/relationships/image" Target="../media/image133.gi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it-IT" sz="4400"/>
              <a:t>La ricerca delle onde gravitazionali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it-IT" sz="3200"/>
              <a:t>F. Garufi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83E320-AB24-7C85-ED30-26DFCD349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GW: </a:t>
            </a:r>
            <a:r>
              <a:rPr lang="it-IT" dirty="0" err="1"/>
              <a:t>Starting</a:t>
            </a:r>
            <a:r>
              <a:rPr lang="it-IT" dirty="0"/>
              <a:t> point and conventions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2953EF6-7D1F-6300-392E-F10F79AE9F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sz="2400" dirty="0"/>
                  <a:t>We use the Minkowski </a:t>
                </a:r>
                <a:r>
                  <a:rPr lang="it-IT" sz="2400" dirty="0" err="1"/>
                  <a:t>metric</a:t>
                </a:r>
                <a:r>
                  <a:rPr lang="it-IT" sz="2400" dirty="0"/>
                  <a:t> </a:t>
                </a:r>
                <a:r>
                  <a:rPr lang="it-IT" sz="2400" dirty="0" err="1"/>
                  <a:t>tensor</a:t>
                </a:r>
                <a:r>
                  <a:rPr lang="it-IT" sz="2400" dirty="0"/>
                  <a:t> in the </a:t>
                </a:r>
                <a:r>
                  <a:rPr lang="it-IT" sz="2400" dirty="0" err="1"/>
                  <a:t>form</a:t>
                </a:r>
                <a:r>
                  <a:rPr lang="it-IT" sz="240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  <m:sup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𝜇𝜈</m:t>
                        </m:r>
                      </m:sup>
                    </m:sSup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eqArr>
                            </m:e>
                          </m:mr>
                        </m:m>
                      </m:e>
                    </m:d>
                  </m:oMath>
                </a14:m>
                <a:r>
                  <a:rPr lang="it-IT" sz="2400" dirty="0"/>
                  <a:t>	</a:t>
                </a:r>
              </a:p>
              <a:p>
                <a:r>
                  <a:rPr lang="it-IT" sz="2400" dirty="0"/>
                  <a:t>The 4-position </a:t>
                </a:r>
                <a:r>
                  <a:rPr lang="it-IT" sz="2400" dirty="0" err="1"/>
                  <a:t>is</a:t>
                </a:r>
                <a:r>
                  <a:rPr lang="it-IT" sz="24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𝑐𝑡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⃗"/>
                            <m:ctrlP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it-IT" sz="2400" dirty="0"/>
                  <a:t> </a:t>
                </a:r>
                <a:r>
                  <a:rPr lang="it-IT" sz="2400" dirty="0" err="1"/>
                  <a:t>thus</a:t>
                </a:r>
                <a:r>
                  <a:rPr lang="it-IT" sz="2400" dirty="0"/>
                  <a:t> </a:t>
                </a:r>
                <a:br>
                  <a:rPr lang="it-IT" sz="2400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𝑑𝑠</m:t>
                        </m:r>
                      </m:e>
                      <m:sup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sz="24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sz="24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it-IT" sz="2400" dirty="0"/>
              </a:p>
              <a:p>
                <a:r>
                  <a:rPr lang="it-IT" sz="2400" dirty="0" err="1"/>
                  <a:t>Greek</a:t>
                </a:r>
                <a:r>
                  <a:rPr lang="it-IT" sz="2400" dirty="0"/>
                  <a:t> </a:t>
                </a:r>
                <a:r>
                  <a:rPr lang="it-IT" sz="2400" dirty="0" err="1"/>
                  <a:t>indices</a:t>
                </a:r>
                <a:r>
                  <a:rPr lang="it-IT" sz="2400" dirty="0"/>
                  <a:t> </a:t>
                </a:r>
                <a:r>
                  <a:rPr lang="it-IT" sz="2400" dirty="0" err="1"/>
                  <a:t>run</a:t>
                </a:r>
                <a:r>
                  <a:rPr lang="it-IT" sz="2400" dirty="0"/>
                  <a:t> 0,…3; latin 1,..3</a:t>
                </a:r>
              </a:p>
              <a:p>
                <a:r>
                  <a:rPr lang="it-IT" sz="2400" dirty="0"/>
                  <a:t>The 4-detivative </a:t>
                </a:r>
                <a:r>
                  <a:rPr lang="it-IT" sz="2400" dirty="0" err="1"/>
                  <a:t>is</a:t>
                </a:r>
                <a:r>
                  <a:rPr lang="it-I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p>
                        <m:r>
                          <a:rPr lang="it-IT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it-I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t-IT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it-IT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it-IT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it-IT" sz="2400" b="0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it-IT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</m:num>
                          <m:den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</m:d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  <m:sSup>
                      <m:s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p>
                        <m:r>
                          <a:rPr lang="it-IT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it-IT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it-IT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sSubSup>
                      <m:sSubSupPr>
                        <m:ctrlP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it-IT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it-IT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it-IT" sz="2400" b="0" dirty="0"/>
              </a:p>
              <a:p>
                <a:endParaRPr lang="it-IT" sz="24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2953EF6-7D1F-6300-392E-F10F79AE9F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b="-323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FD80740-E921-9D4E-46AA-ECCA5E8F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 dirty="0"/>
              <a:t>Fabio Garufi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3FD4F5F-887D-971D-F92C-D4A8DDE8B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2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990796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559DA1-0EE7-F696-CC91-DCC03545B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GW: </a:t>
            </a:r>
            <a:r>
              <a:rPr lang="it-IT" dirty="0" err="1"/>
              <a:t>Starting</a:t>
            </a:r>
            <a:r>
              <a:rPr lang="it-IT" dirty="0"/>
              <a:t> point and conventions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D8995AAC-8137-C006-400B-AF9C47B6AA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sz="2400" dirty="0"/>
                  <a:t>The affine connections in </a:t>
                </a:r>
                <a:r>
                  <a:rPr lang="it-IT" sz="2400" dirty="0" err="1"/>
                  <a:t>terms</a:t>
                </a:r>
                <a:r>
                  <a:rPr lang="it-IT" sz="2400" dirty="0"/>
                  <a:t> of the </a:t>
                </a:r>
                <a:r>
                  <a:rPr lang="it-IT" sz="2400" dirty="0" err="1"/>
                  <a:t>metric</a:t>
                </a:r>
                <a:r>
                  <a:rPr lang="it-IT" sz="2400" dirty="0"/>
                  <a:t> </a:t>
                </a:r>
                <a:r>
                  <a:rPr lang="it-IT" sz="2400" dirty="0" err="1"/>
                  <a:t>tensor</a:t>
                </a:r>
                <a:r>
                  <a:rPr lang="it-IT" sz="2400" dirty="0"/>
                  <a:t> are: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t-IT" sz="24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νσ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μ</m:t>
                          </m:r>
                        </m:sup>
                      </m:sSubSup>
                      <m:r>
                        <a:rPr lang="it-IT" sz="24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it-IT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g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μτ</m:t>
                          </m:r>
                        </m:sup>
                      </m:sSup>
                      <m:d>
                        <m:dPr>
                          <m:ctrlPr>
                            <a:rPr lang="it-IT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it-IT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τν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it-IT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σ</m:t>
                                  </m:r>
                                </m:sup>
                              </m:sSup>
                            </m:den>
                          </m:f>
                          <m:r>
                            <a:rPr lang="it-IT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it-IT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νσ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it-IT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τ</m:t>
                                  </m:r>
                                </m:sup>
                              </m:sSup>
                            </m:den>
                          </m:f>
                          <m:r>
                            <a:rPr lang="it-IT" sz="24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t-IT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it-IT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στ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it-IT" sz="24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it-IT" sz="2400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ν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it-IT" sz="2400" dirty="0"/>
              </a:p>
              <a:p>
                <a:r>
                  <a:rPr lang="it-IT" sz="2400" dirty="0" err="1"/>
                  <a:t>Geodesic</a:t>
                </a:r>
                <a:r>
                  <a:rPr lang="it-IT" sz="2400" dirty="0"/>
                  <a:t> </a:t>
                </a:r>
                <a:r>
                  <a:rPr lang="it-IT" sz="2400" dirty="0" err="1"/>
                  <a:t>equation</a:t>
                </a:r>
                <a:r>
                  <a:rPr lang="it-IT" sz="2400" dirty="0"/>
                  <a:t> on a curve with a </a:t>
                </a:r>
                <a:r>
                  <a:rPr lang="it-IT" sz="2400" dirty="0" err="1"/>
                  <a:t>parameter</a:t>
                </a:r>
                <a:r>
                  <a:rPr lang="it-IT" sz="2400" dirty="0"/>
                  <a:t> s </a:t>
                </a:r>
                <a:r>
                  <a:rPr lang="it-IT" sz="2400" dirty="0" err="1"/>
                  <a:t>is</a:t>
                </a:r>
                <a:r>
                  <a:rPr lang="it-IT" sz="2400" dirty="0"/>
                  <a:t>: </a:t>
                </a:r>
                <a:br>
                  <a:rPr lang="it-IT" sz="2400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it-IT" sz="24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it-IT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μ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it-IT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ds</m:t>
                            </m:r>
                          </m:e>
                          <m:sup>
                            <m: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it-IT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Sup>
                      <m:sSubSupPr>
                        <m:ctrlPr>
                          <a:rPr lang="it-IT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νσ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bSup>
                    <m:f>
                      <m:fPr>
                        <m:ctrlPr>
                          <a:rPr lang="it-IT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  <m:sSup>
                          <m:sSupPr>
                            <m:ctrlPr>
                              <a:rPr lang="it-IT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ν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ds</m:t>
                        </m:r>
                      </m:den>
                    </m:f>
                    <m:f>
                      <m:fPr>
                        <m:ctrlPr>
                          <a:rPr lang="it-IT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  <m:sSup>
                          <m:sSupPr>
                            <m:ctrlPr>
                              <a:rPr lang="it-IT" sz="24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σ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ds</m:t>
                        </m:r>
                      </m:den>
                    </m:f>
                    <m:r>
                      <a:rPr lang="it-IT" sz="24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it-IT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it-IT" sz="2400" dirty="0"/>
                  <a:t>The Riemann </a:t>
                </a:r>
                <a:r>
                  <a:rPr lang="it-IT" sz="2400" dirty="0" err="1"/>
                  <a:t>tensor</a:t>
                </a:r>
                <a:r>
                  <a:rPr lang="it-IT" sz="2400" dirty="0"/>
                  <a:t> </a:t>
                </a:r>
                <a:r>
                  <a:rPr lang="it-IT" sz="2400" dirty="0" err="1"/>
                  <a:t>is</a:t>
                </a:r>
                <a:r>
                  <a:rPr lang="it-IT" sz="2400" dirty="0"/>
                  <a:t>: </a:t>
                </a:r>
                <a:br>
                  <a:rPr lang="it-IT" sz="24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it-IT" sz="24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ρ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p>
                    </m:sSubSup>
                    <m:r>
                      <a:rPr lang="it-IT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sz="24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4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μν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τ</m:t>
                                </m:r>
                              </m:sup>
                            </m:sSubSup>
                          </m:num>
                          <m:den>
                            <m:r>
                              <a:rPr lang="it-IT" sz="24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ρ</m:t>
                                </m:r>
                              </m:sup>
                            </m:sSup>
                          </m:den>
                        </m:f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4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μρ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τ</m:t>
                                </m:r>
                              </m:sup>
                            </m:sSubSup>
                          </m:num>
                          <m:den>
                            <m:r>
                              <a:rPr lang="it-IT" sz="24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it-IT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it-IT" sz="2400">
                                    <a:latin typeface="Cambria Math" panose="02040503050406030204" pitchFamily="18" charset="0"/>
                                  </a:rPr>
                                  <m:t>ν</m:t>
                                </m:r>
                              </m:sup>
                            </m:sSup>
                          </m:den>
                        </m:f>
                        <m:r>
                          <a:rPr lang="it-IT" sz="240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α</m:t>
                            </m:r>
                          </m:sup>
                        </m:sSubSup>
                        <m:sSubSup>
                          <m:sSubSup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αρ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τ</m:t>
                            </m:r>
                          </m:sup>
                        </m:sSubSup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μρ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α</m:t>
                            </m:r>
                          </m:sup>
                        </m:sSubSup>
                        <m:sSubSup>
                          <m:sSubSupPr>
                            <m:ctrlPr>
                              <a:rPr lang="it-IT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</a:rPr>
                              <m:t>αν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it-IT" sz="24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τ</m:t>
                            </m:r>
                          </m:sup>
                        </m:sSubSup>
                      </m:e>
                    </m:d>
                  </m:oMath>
                </a14:m>
                <a:br>
                  <a:rPr lang="it-IT" sz="2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μνρσ</m:t>
                        </m:r>
                      </m:sub>
                    </m:sSub>
                    <m:r>
                      <a:rPr lang="it-IT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b>
                    </m:sSub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ρ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p>
                    </m:sSubSup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sz="24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b>
                    </m:sSub>
                  </m:oMath>
                </a14:m>
                <a:r>
                  <a:rPr lang="it-IT" sz="2400" dirty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p>
                    </m:sSubSup>
                    <m:r>
                      <a:rPr lang="it-IT" sz="24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ν</m:t>
                        </m:r>
                      </m:sub>
                    </m:sSub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μρ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p>
                    </m:sSubSup>
                    <m:r>
                      <a:rPr lang="it-IT" sz="240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α</m:t>
                        </m:r>
                      </m:sup>
                    </m:sSubSup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αρ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p>
                    </m:sSubSup>
                    <m:r>
                      <a:rPr lang="it-IT" sz="2400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μρ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α</m:t>
                        </m:r>
                      </m:sup>
                    </m:sSubSup>
                    <m:sSubSup>
                      <m:sSubSup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αν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τ</m:t>
                        </m:r>
                      </m:sup>
                    </m:sSubSup>
                  </m:oMath>
                </a14:m>
                <a:r>
                  <a:rPr lang="it-IT" sz="2400" dirty="0"/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ν</m:t>
                        </m:r>
                        <m:r>
                          <m:rPr>
                            <m:sty m:val="p"/>
                          </m:rPr>
                          <a:rPr lang="it-IT" sz="2400" smtClean="0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</m:sSub>
                    <m:r>
                      <a:rPr lang="it-IT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it-IT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g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ρ</m:t>
                        </m:r>
                      </m:sup>
                    </m:sSup>
                  </m:oMath>
                </a14:m>
                <a:r>
                  <a:rPr lang="it-IT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μνρσ</m:t>
                        </m:r>
                      </m:sub>
                    </m:sSub>
                  </m:oMath>
                </a14:m>
                <a:r>
                  <a:rPr lang="it-IT" sz="2400" dirty="0"/>
                  <a:t> Ricci </a:t>
                </a:r>
                <a:r>
                  <a:rPr lang="it-IT" sz="2400" dirty="0" err="1"/>
                  <a:t>Tensor</a:t>
                </a:r>
                <a:r>
                  <a:rPr lang="it-IT" sz="2400" dirty="0"/>
                  <a:t>. (NB, </a:t>
                </a:r>
                <a:r>
                  <a:rPr lang="it-IT" sz="2400" dirty="0" err="1"/>
                  <a:t>contract</a:t>
                </a:r>
                <a:r>
                  <a:rPr lang="it-IT" sz="2400" dirty="0"/>
                  <a:t> alternate </a:t>
                </a:r>
                <a:r>
                  <a:rPr lang="it-IT" sz="2400" dirty="0" err="1"/>
                  <a:t>indices</a:t>
                </a:r>
                <a:r>
                  <a:rPr lang="it-IT" sz="2400" dirty="0"/>
                  <a:t>)</a:t>
                </a:r>
              </a:p>
              <a:p>
                <a:endParaRPr lang="it-IT" sz="24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D8995AAC-8137-C006-400B-AF9C47B6AA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 t="-943" r="-74" b="-150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763926F-6107-5E8B-C4C2-FA6CCC39F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419FA40-6390-A04E-5501-1B17D5C0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3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68214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egnaposto piè di pagina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100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906ED7-9334-4686-A2B3-33E3D3537492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it-IT" sz="1400"/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 dirty="0"/>
              <a:t>Einstein’s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2" name="Object 7"/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55522" y="1076326"/>
                <a:ext cx="8229599" cy="52387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:r>
                  <a:rPr lang="it-IT" sz="2400" dirty="0"/>
                  <a:t>Link the </a:t>
                </a:r>
                <a:r>
                  <a:rPr lang="it-IT" sz="2400" dirty="0" err="1"/>
                  <a:t>space</a:t>
                </a:r>
                <a:r>
                  <a:rPr lang="it-IT" sz="2400" dirty="0"/>
                  <a:t>-time curvature to the energy-</a:t>
                </a:r>
                <a:r>
                  <a:rPr lang="it-IT" sz="2400" dirty="0" err="1"/>
                  <a:t>momentum</a:t>
                </a:r>
                <a:r>
                  <a:rPr lang="it-IT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</m:sSub>
                  </m:oMath>
                </a14:m>
                <a:endParaRPr lang="it-IT" sz="2400" dirty="0"/>
              </a:p>
            </p:txBody>
          </p:sp>
        </mc:Choice>
        <mc:Fallback xmlns="">
          <p:sp>
            <p:nvSpPr>
              <p:cNvPr id="4102" name="Object 7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55522" y="1076326"/>
                <a:ext cx="8229599" cy="523874"/>
              </a:xfrm>
              <a:prstGeom prst="rect">
                <a:avLst/>
              </a:prstGeom>
              <a:blipFill>
                <a:blip r:embed="rId2"/>
                <a:stretch>
                  <a:fillRect l="-1111" t="-9302" b="-1395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232525" y="12890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1800" b="0"/>
          </a:p>
        </p:txBody>
      </p:sp>
      <p:sp>
        <p:nvSpPr>
          <p:cNvPr id="4105" name="Text Box 12"/>
          <p:cNvSpPr txBox="1">
            <a:spLocks noChangeArrowheads="1"/>
          </p:cNvSpPr>
          <p:nvPr/>
        </p:nvSpPr>
        <p:spPr bwMode="auto">
          <a:xfrm>
            <a:off x="838200" y="1938338"/>
            <a:ext cx="7696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it-IT" sz="18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6" name="Object 14"/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838200" y="1698420"/>
                <a:ext cx="3429000" cy="919162"/>
              </a:xfrm>
              <a:prstGeom prst="rect">
                <a:avLst/>
              </a:prstGeom>
              <a:noFill/>
              <a:ln w="15875">
                <a:solidFill>
                  <a:srgbClr val="002060"/>
                </a:solidFill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πG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p>
                              <m:r>
                                <a:rPr lang="it-IT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μν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4106" name="Object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838200" y="1698420"/>
                <a:ext cx="3429000" cy="9191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5875">
                <a:solidFill>
                  <a:srgbClr val="002060"/>
                </a:solidFill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6E9FFD89-7DAC-C35E-665E-21FD724C78B3}"/>
                  </a:ext>
                </a:extLst>
              </p:cNvPr>
              <p:cNvSpPr txBox="1"/>
              <p:nvPr/>
            </p:nvSpPr>
            <p:spPr>
              <a:xfrm>
                <a:off x="4419600" y="1828800"/>
                <a:ext cx="4572000" cy="9075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2400" b="0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Alternatively</a:t>
                </a:r>
                <a:r>
                  <a:rPr lang="it-IT" sz="2400" b="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it-IT" sz="2400" b="0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multiplying</a:t>
                </a:r>
                <a:r>
                  <a:rPr lang="it-IT" sz="2400" b="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it-IT" sz="2400" b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p>
                    </m:sSup>
                  </m:oMath>
                </a14:m>
                <a:r>
                  <a:rPr lang="it-IT" sz="2400" b="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it-IT" sz="2400" b="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s-ES" sz="2400" b="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" sz="2400" b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μν</m:t>
                            </m:r>
                          </m:sup>
                        </m:sSup>
                        <m:r>
                          <a:rPr lang="es-ES" sz="24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s-ES" sz="2400" b="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𝜇𝜈</m:t>
                        </m:r>
                      </m:sub>
                    </m:sSub>
                    <m:r>
                      <a:rPr lang="it-IT" sz="24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=4)</m:t>
                    </m:r>
                  </m:oMath>
                </a14:m>
                <a:endParaRPr lang="it-IT" sz="2400" b="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6E9FFD89-7DAC-C35E-665E-21FD724C7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828800"/>
                <a:ext cx="4572000" cy="907556"/>
              </a:xfrm>
              <a:prstGeom prst="rect">
                <a:avLst/>
              </a:prstGeom>
              <a:blipFill>
                <a:blip r:embed="rId4"/>
                <a:stretch>
                  <a:fillRect l="-2000" t="-4698" r="-2000" b="-1140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DE7A248A-A474-8D33-8E1C-1124F03B0F1B}"/>
                  </a:ext>
                </a:extLst>
              </p:cNvPr>
              <p:cNvSpPr txBox="1"/>
              <p:nvPr/>
            </p:nvSpPr>
            <p:spPr>
              <a:xfrm>
                <a:off x="685800" y="3635731"/>
                <a:ext cx="3124200" cy="783869"/>
              </a:xfrm>
              <a:prstGeom prst="rect">
                <a:avLst/>
              </a:prstGeom>
              <a:noFill/>
              <a:ln w="15875"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m:rPr>
                              <m:sty m:val="p"/>
                            </m:rPr>
                            <a:rPr lang="it-IT" i="0">
                              <a:latin typeface="Cambria Math" panose="02040503050406030204" pitchFamily="18" charset="0"/>
                            </a:rPr>
                            <m:t>πG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p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it-IT" i="0">
                                  <a:latin typeface="Cambria Math" panose="02040503050406030204" pitchFamily="18" charset="0"/>
                                </a:rPr>
                                <m:t>μν</m:t>
                              </m:r>
                            </m:sub>
                          </m:sSub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DE7A248A-A474-8D33-8E1C-1124F03B0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635731"/>
                <a:ext cx="3124200" cy="7838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58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2EE11334-332B-8CA5-DE4D-9D158E849225}"/>
                  </a:ext>
                </a:extLst>
              </p:cNvPr>
              <p:cNvSpPr txBox="1"/>
              <p:nvPr/>
            </p:nvSpPr>
            <p:spPr>
              <a:xfrm>
                <a:off x="523568" y="2688900"/>
                <a:ext cx="8163232" cy="6639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s-ES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s-ES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ES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s-ES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it-IT" sz="2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s-ES" sz="2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s-ES" sz="2400" b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μν</m:t>
                            </m:r>
                          </m:sup>
                        </m:sSup>
                        <m:r>
                          <a:rPr lang="es-ES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s-ES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𝜇𝜈</m:t>
                        </m:r>
                      </m:sub>
                    </m:sSub>
                    <m:r>
                      <a:rPr lang="es-ES" sz="2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s-ES" sz="24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it-IT" sz="2400" b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  <m:r>
                          <m:rPr>
                            <m:sty m:val="p"/>
                          </m:rPr>
                          <a:rPr lang="it-IT" sz="2400" b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πG</m:t>
                        </m:r>
                      </m:num>
                      <m:den>
                        <m:sSup>
                          <m:sSupPr>
                            <m:ctrlPr>
                              <a:rPr lang="it-IT" sz="24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 b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it-IT" sz="2400" b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s-ES" sz="2400" b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p>
                    </m:sSup>
                    <m:sSub>
                      <m:sSubPr>
                        <m:ctrlP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sz="24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400" b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b>
                    </m:sSub>
                    <m:r>
                      <a:rPr lang="it-IT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⇒</m:t>
                    </m:r>
                    <m:r>
                      <a:rPr lang="it-IT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it-IT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 b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m:rPr>
                            <m:sty m:val="p"/>
                          </m:rPr>
                          <a:rPr lang="it-IT" sz="2400" b="0">
                            <a:latin typeface="Cambria Math" panose="02040503050406030204" pitchFamily="18" charset="0"/>
                          </a:rPr>
                          <m:t>πG</m:t>
                        </m:r>
                      </m:num>
                      <m:den>
                        <m:sSup>
                          <m:sSupPr>
                            <m:ctrlPr>
                              <a:rPr lang="it-IT" sz="24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 b="0"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a:rPr lang="it-IT" sz="2400" b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 sz="2400" b="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and, </a:t>
                </a:r>
                <a:r>
                  <a:rPr lang="it-IT" sz="2400" b="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substituting</a:t>
                </a:r>
                <a:endParaRPr lang="it-IT" sz="2400" b="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2EE11334-332B-8CA5-DE4D-9D158E849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68" y="2688900"/>
                <a:ext cx="8163232" cy="663900"/>
              </a:xfrm>
              <a:prstGeom prst="rect">
                <a:avLst/>
              </a:prstGeom>
              <a:blipFill>
                <a:blip r:embed="rId6"/>
                <a:stretch>
                  <a:fillRect b="-82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EB3A12BB-CD42-8F69-951B-34FC63C12ADA}"/>
                  </a:ext>
                </a:extLst>
              </p:cNvPr>
              <p:cNvSpPr txBox="1"/>
              <p:nvPr/>
            </p:nvSpPr>
            <p:spPr>
              <a:xfrm>
                <a:off x="0" y="4670100"/>
                <a:ext cx="8686800" cy="887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</m:sSub>
                  </m:oMath>
                </a14:m>
                <a:r>
                  <a:rPr lang="it-IT" dirty="0"/>
                  <a:t> </a:t>
                </a:r>
                <a:r>
                  <a:rPr lang="it-IT" b="0" dirty="0" err="1"/>
                  <a:t>is</a:t>
                </a:r>
                <a:r>
                  <a:rPr lang="it-IT" b="0" dirty="0"/>
                  <a:t> a </a:t>
                </a:r>
                <a:r>
                  <a:rPr lang="it-IT" b="0" dirty="0" err="1"/>
                  <a:t>conserved</a:t>
                </a:r>
                <a:r>
                  <a:rPr lang="it-IT" b="0" dirty="0"/>
                  <a:t> </a:t>
                </a:r>
                <a:r>
                  <a:rPr lang="it-IT" b="0" dirty="0" err="1"/>
                  <a:t>quantity</a:t>
                </a:r>
                <a:r>
                  <a:rPr lang="it-IT" b="0" dirty="0"/>
                  <a:t>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it-IT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p>
                        </m:sSup>
                        <m:r>
                          <a:rPr lang="it-IT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</m:sSub>
                    <m:r>
                      <a:rPr lang="it-IT" b="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b="0" dirty="0"/>
                  <a:t>, so, </a:t>
                </a:r>
                <a:r>
                  <a:rPr lang="it-IT" b="0" dirty="0" err="1"/>
                  <a:t>deriving</a:t>
                </a:r>
                <a:r>
                  <a:rPr lang="it-IT" b="0" dirty="0"/>
                  <a:t> the alternative </a:t>
                </a:r>
                <a:r>
                  <a:rPr lang="it-IT" b="0" dirty="0" err="1"/>
                  <a:t>form</a:t>
                </a:r>
                <a:r>
                  <a:rPr lang="it-IT" b="0" dirty="0"/>
                  <a:t>, </a:t>
                </a:r>
                <a:r>
                  <a:rPr lang="it-IT" b="0" dirty="0" err="1"/>
                  <a:t>we</a:t>
                </a:r>
                <a:r>
                  <a:rPr lang="it-IT" b="0" dirty="0"/>
                  <a:t> </a:t>
                </a:r>
                <a:r>
                  <a:rPr lang="it-IT" b="0" dirty="0" err="1"/>
                  <a:t>get</a:t>
                </a:r>
                <a:r>
                  <a:rPr lang="it-IT" b="0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p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p>
                    <m:d>
                      <m:dPr>
                        <m:ctrlPr>
                          <a:rPr lang="it-IT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</m:sSub>
                        <m:r>
                          <a:rPr lang="it-IT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it-IT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  <m:r>
                          <a:rPr lang="it-IT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it-IT" b="1" i="1" smtClean="0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it-IT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>
                            <a:latin typeface="Cambria Math" panose="02040503050406030204" pitchFamily="18" charset="0"/>
                          </a:rPr>
                          <m:t>ν</m:t>
                        </m:r>
                      </m:sub>
                    </m:sSub>
                    <m:r>
                      <m:rPr>
                        <m:sty m:val="p"/>
                      </m:rPr>
                      <a:rPr lang="it-IT" b="0" i="0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endParaRPr lang="it-IT" b="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EB3A12BB-CD42-8F69-951B-34FC63C12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70100"/>
                <a:ext cx="8686800" cy="887166"/>
              </a:xfrm>
              <a:prstGeom prst="rect">
                <a:avLst/>
              </a:prstGeom>
              <a:blipFill>
                <a:blip r:embed="rId7"/>
                <a:stretch>
                  <a:fillRect l="-702" t="-3425" r="-140" b="-27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EE918F2F-8C14-517D-1B33-61A7710BB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Linarized</a:t>
            </a:r>
            <a:r>
              <a:rPr lang="it-IT" dirty="0"/>
              <a:t> </a:t>
            </a:r>
            <a:r>
              <a:rPr lang="it-IT" dirty="0" err="1"/>
              <a:t>equations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egnaposto contenuto 7">
                <a:extLst>
                  <a:ext uri="{FF2B5EF4-FFF2-40B4-BE49-F238E27FC236}">
                    <a16:creationId xmlns:a16="http://schemas.microsoft.com/office/drawing/2014/main" id="{59EF309B-257C-CF22-16D8-4ECBD7CF9D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800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b>
                    </m:sSub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η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b>
                    </m:sSub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b>
                    </m:sSub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  </m:t>
                    </m:r>
                    <m:d>
                      <m:dPr>
                        <m:begChr m:val="|"/>
                        <m:endChr m:val="|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μν</m:t>
                            </m:r>
                          </m:sub>
                        </m:sSub>
                      </m:e>
                    </m:d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≪1</m:t>
                    </m:r>
                  </m:oMath>
                </a14:m>
                <a:endParaRPr lang="en-US" sz="2000" dirty="0"/>
              </a:p>
              <a:p>
                <a:r>
                  <a:rPr lang="en-US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Invariant for generic transformations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(</a:t>
                </a:r>
                <a:r>
                  <a:rPr lang="en-US" sz="2000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Poincaré</a:t>
                </a:r>
                <a:r>
                  <a:rPr lang="en-US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group); its transformation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→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</m:t>
                            </m:r>
                          </m:sup>
                        </m:sSup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p>
                        </m:sSup>
                      </m:num>
                      <m:den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x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ρσ</m:t>
                        </m:r>
                      </m:sub>
                    </m:sSub>
                  </m:oMath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If we choose a particular transformation of this group: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⇒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r>
                      <a:rPr lang="en-US" sz="20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ξ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</m:oMath>
                </a14:m>
                <a:endParaRPr lang="en-US" sz="20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ρσ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</m:t>
                            </m:r>
                          </m:sup>
                        </m:sSubSup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p>
                        </m:s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</m:sSub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σ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η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ρσ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ρσ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η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/>
                  <a:t> meaning: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ξ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000" dirty="0"/>
                  <a:t>We can compute the Ricci tensor at first order in h, starting from</a:t>
                </a:r>
              </a:p>
              <a:p>
                <a:pPr marL="0" indent="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μνλ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σ</m:t>
                          </m:r>
                        </m:sup>
                      </m:sSubSup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λ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μν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σ</m:t>
                              </m:r>
                            </m:sup>
                          </m:sSub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ν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μλ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σ</m:t>
                              </m:r>
                            </m:sup>
                          </m:sSubSup>
                        </m:e>
                      </m:d>
                      <m:r>
                        <a:rPr lang="en-US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αλ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σ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μν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α</m:t>
                              </m:r>
                            </m:sup>
                          </m:sSubSup>
                          <m:r>
                            <a:rPr lang="en-US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μα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σ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νλ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2000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α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μρ</m:t>
                        </m:r>
                      </m:sub>
                    </m:sSub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μρσ</m:t>
                        </m:r>
                      </m:sub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𝜎</m:t>
                        </m:r>
                      </m:sup>
                    </m:sSubSup>
                    <m:r>
                      <a:rPr lang="en-US" sz="2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at first order,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νσ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τ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η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μτ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μν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sup>
                            </m:sSup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νσ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μ</m:t>
                                </m:r>
                              </m:sup>
                            </m:sSup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σμ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ν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so the product of gammas is II order,</a:t>
                </a:r>
              </a:p>
            </p:txBody>
          </p:sp>
        </mc:Choice>
        <mc:Fallback xmlns="">
          <p:sp>
            <p:nvSpPr>
              <p:cNvPr id="8" name="Segnaposto contenuto 7">
                <a:extLst>
                  <a:ext uri="{FF2B5EF4-FFF2-40B4-BE49-F238E27FC236}">
                    <a16:creationId xmlns:a16="http://schemas.microsoft.com/office/drawing/2014/main" id="{59EF309B-257C-CF22-16D8-4ECBD7CF9D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800600"/>
              </a:xfrm>
              <a:blipFill>
                <a:blip r:embed="rId2"/>
                <a:stretch>
                  <a:fillRect l="-815" r="-741" b="-96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331-08AA-9927-59FC-0F4DC5AA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 dirty="0"/>
              <a:t>Fabio Garufi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9802F7-AC2E-8E5F-8668-E48830F3C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FC8A01-29E1-40AA-BEB6-A17F45C35B6A}" type="slidenum">
              <a:rPr lang="en-US" altLang="it-IT" smtClean="0"/>
              <a:pPr>
                <a:defRPr/>
              </a:pPr>
              <a:t>5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1772868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EA4B353-B1BC-BA84-56EE-A8BE12CE92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638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b>
                    </m:sSub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η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λρ</m:t>
                            </m:r>
                          </m:sup>
                        </m:sSup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ρν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η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λρ</m:t>
                            </m:r>
                          </m:sup>
                        </m:sSup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ν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ρμ</m:t>
                            </m:r>
                          </m:sub>
                        </m:sSub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η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λρ</m:t>
                            </m:r>
                          </m:sup>
                        </m:sSup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ρ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μν</m:t>
                            </m:r>
                          </m:sub>
                        </m:sSub>
                      </m:e>
                    </m: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e>
                    </m:d>
                  </m:oMath>
                </a14:m>
                <a:br>
                  <a:rPr lang="it-IT" sz="2000" dirty="0"/>
                </a:br>
                <a14:m>
                  <m:oMath xmlns:m="http://schemas.openxmlformats.org/officeDocument/2006/math">
                    <m:sSubSup>
                      <m:sSubSup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  <m:sup>
                        <m:d>
                          <m:d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□</m:t>
                        </m:r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λ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  <m:sSubSup>
                          <m:sSubSup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λ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λ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</m:sSub>
                        <m:sSubSup>
                          <m:sSubSup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λ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</m:sSub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endParaRPr lang="it-IT" sz="2000" dirty="0"/>
              </a:p>
              <a:p>
                <a:r>
                  <a:rPr lang="it-IT" sz="2000" dirty="0" err="1"/>
                  <a:t>We</a:t>
                </a:r>
                <a:r>
                  <a:rPr lang="it-IT" sz="2000" dirty="0"/>
                  <a:t> can use the </a:t>
                </a:r>
                <a:r>
                  <a:rPr lang="it-IT" sz="2000" dirty="0" err="1"/>
                  <a:t>freedom</a:t>
                </a:r>
                <a:r>
                  <a:rPr lang="it-IT" sz="2000" dirty="0"/>
                  <a:t> of </a:t>
                </a:r>
                <a:r>
                  <a:rPr lang="it-IT" sz="2000" dirty="0" err="1"/>
                  <a:t>chosing</a:t>
                </a:r>
                <a:r>
                  <a:rPr lang="it-IT" sz="2000" dirty="0"/>
                  <a:t> the </a:t>
                </a:r>
                <a:r>
                  <a:rPr lang="it-IT" sz="2000" dirty="0" err="1"/>
                  <a:t>reference</a:t>
                </a:r>
                <a:r>
                  <a:rPr lang="it-IT" sz="2000" dirty="0"/>
                  <a:t> system to </a:t>
                </a:r>
                <a:r>
                  <a:rPr lang="it-IT" sz="2000" dirty="0" err="1"/>
                  <a:t>simplify</a:t>
                </a:r>
                <a:r>
                  <a:rPr lang="it-IT" sz="2000" dirty="0"/>
                  <a:t> the </a:t>
                </a:r>
                <a:r>
                  <a:rPr lang="it-IT" sz="2000" dirty="0" err="1"/>
                  <a:t>problem</a:t>
                </a:r>
                <a:r>
                  <a:rPr lang="it-IT" sz="2000" dirty="0"/>
                  <a:t>, The </a:t>
                </a:r>
                <a:r>
                  <a:rPr lang="it-IT" sz="2000" dirty="0" err="1"/>
                  <a:t>most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convenient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choice</a:t>
                </a:r>
                <a:r>
                  <a:rPr lang="it-IT" sz="2000" dirty="0"/>
                  <a:t> </a:t>
                </a:r>
                <a:r>
                  <a:rPr lang="it-IT" sz="2000" dirty="0" err="1"/>
                  <a:t>is</a:t>
                </a:r>
                <a:r>
                  <a:rPr lang="it-IT" sz="2000" dirty="0"/>
                  <a:t> the Lorentz gauge:</a:t>
                </a:r>
                <a:r>
                  <a:rPr lang="it-IT" sz="2000" dirty="0">
                    <a:effectLst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p>
                    </m:sSup>
                    <m:sSubSup>
                      <m:sSubSup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sup>
                    </m:sSubSup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it-IT" sz="2000" dirty="0"/>
              </a:p>
              <a:p>
                <a:r>
                  <a:rPr lang="it-IT" sz="2000" dirty="0"/>
                  <a:t>At first </a:t>
                </a:r>
                <a:r>
                  <a:rPr lang="it-IT" sz="2000" dirty="0" err="1"/>
                  <a:t>order</a:t>
                </a:r>
                <a:r>
                  <a:rPr lang="it-IT" sz="2000" dirty="0"/>
                  <a:t>, the Lorentz </a:t>
                </a:r>
                <a:r>
                  <a:rPr lang="it-IT" sz="2000" dirty="0" err="1"/>
                  <a:t>condition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is</a:t>
                </a:r>
                <a:r>
                  <a:rPr lang="it-IT" sz="2000" dirty="0"/>
                  <a:t>:</a:t>
                </a:r>
                <a:br>
                  <a:rPr lang="it-IT" sz="2000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η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μν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μ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ρν</m:t>
                                </m:r>
                              </m:sub>
                            </m:s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ν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ρμ</m:t>
                                </m:r>
                              </m:sub>
                            </m:sSub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ρ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μν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η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λρ</m:t>
                            </m:r>
                          </m:sup>
                        </m:sSup>
                      </m:e>
                    </m: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ν</m:t>
                            </m:r>
                          </m:sup>
                        </m:sSup>
                        <m:sSubSup>
                          <m:sSub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</m:t>
                            </m:r>
                          </m:sup>
                        </m:sSub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</m:t>
                            </m:r>
                          </m:sup>
                        </m:sSup>
                        <m:sSubSup>
                          <m:sSub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</m:t>
                            </m:r>
                          </m:sup>
                        </m:sSub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λ</m:t>
                            </m:r>
                          </m:sup>
                        </m:sSup>
                        <m:sSubSup>
                          <m:sSub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μ</m:t>
                            </m:r>
                          </m:sup>
                        </m:sSubSup>
                      </m:e>
                    </m:d>
                    <m:r>
                      <a:rPr lang="it-IT" sz="2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it-IT" sz="200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it-IT" sz="2000" dirty="0"/>
                  <a:t>The first </a:t>
                </a:r>
                <a:r>
                  <a:rPr lang="it-IT" sz="2000" dirty="0" err="1"/>
                  <a:t>two</a:t>
                </a:r>
                <a:r>
                  <a:rPr lang="it-IT" sz="2000" dirty="0"/>
                  <a:t> </a:t>
                </a:r>
                <a:r>
                  <a:rPr lang="it-IT" sz="2000" dirty="0" err="1"/>
                  <a:t>terms</a:t>
                </a:r>
                <a:r>
                  <a:rPr lang="it-IT" sz="2000" dirty="0"/>
                  <a:t> are the </a:t>
                </a:r>
                <a:r>
                  <a:rPr lang="it-IT" sz="2000" dirty="0" err="1"/>
                  <a:t>same</a:t>
                </a:r>
                <a:r>
                  <a:rPr lang="it-IT" sz="2000" dirty="0"/>
                  <a:t>, so: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sSubSup>
                      <m:sSubSup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sup>
                    </m:sSubSup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sup>
                    </m:sSup>
                    <m:sSubSup>
                      <m:sSubSup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bSup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d>
                      <m:d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λ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Sup>
                          <m:sSubSup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η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μ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sup>
                            </m:sSubSup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ν</m:t>
                            </m:r>
                          </m:sup>
                        </m:sSubSup>
                      </m:e>
                    </m:d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it-IT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acc>
                      <m:accPr>
                        <m:chr m:val="̅"/>
                        <m:ctrlPr>
                          <a:rPr lang="en-US" sz="20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bSup>
                          <m:sSubSup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μ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λ</m:t>
                            </m:r>
                          </m:sup>
                        </m:sSubSup>
                      </m:e>
                    </m:acc>
                    <m:r>
                      <a:rPr lang="it-IT" sz="2000" b="0" i="1" smtClean="0">
                        <a:effectLst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sz="2000" dirty="0"/>
                  <a:t> </a:t>
                </a:r>
              </a:p>
              <a:p>
                <a:pPr marL="0" indent="0">
                  <a:buNone/>
                </a:pPr>
                <a:r>
                  <a:rPr lang="it-IT" sz="2000" dirty="0" err="1"/>
                  <a:t>This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choice</a:t>
                </a:r>
                <a:r>
                  <a:rPr lang="it-IT" sz="2000" dirty="0"/>
                  <a:t> </a:t>
                </a:r>
                <a:r>
                  <a:rPr lang="it-IT" sz="2000" dirty="0" err="1"/>
                  <a:t>null</a:t>
                </a:r>
                <a:r>
                  <a:rPr lang="it-IT" sz="2000" dirty="0"/>
                  <a:t> the </a:t>
                </a:r>
                <a:r>
                  <a:rPr lang="it-IT" sz="2000" dirty="0" err="1"/>
                  <a:t>terms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besides</a:t>
                </a:r>
                <a:r>
                  <a:rPr lang="it-IT" sz="2000" dirty="0"/>
                  <a:t> the D’</a:t>
                </a:r>
                <a:r>
                  <a:rPr lang="it-IT" sz="2000" dirty="0" err="1"/>
                  <a:t>alambertian</a:t>
                </a:r>
                <a:r>
                  <a:rPr lang="it-IT" sz="2000" dirty="0"/>
                  <a:t>, so</a:t>
                </a:r>
              </a:p>
              <a:p>
                <a:pPr marL="0" indent="0">
                  <a:buNone/>
                </a:pP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it-IT" sz="2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boxPr>
                      <m:e>
                        <m:box>
                          <m:box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box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□</m:t>
                            </m:r>
                          </m:e>
                        </m:box>
                        <m:acc>
                          <m:accPr>
                            <m:chr m:val="̅"/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it-IT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μν</m:t>
                                </m:r>
                              </m:sub>
                            </m:sSub>
                          </m:e>
                        </m:acc>
                      </m:e>
                    </m:box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t-IT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16</m:t>
                        </m:r>
                        <m:r>
                          <m:rPr>
                            <m:sty m:val="p"/>
                          </m:rPr>
                          <a:rPr lang="en-US" sz="2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π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num>
                      <m:den>
                        <m:sSup>
                          <m:sSupPr>
                            <m:ctrlPr>
                              <a:rPr lang="it-IT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it-IT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0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000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</m:sSub>
                        <m:r>
                          <a:rPr lang="it-IT" sz="200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it-IT" sz="20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it-IT" sz="20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it-IT" sz="2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it-IT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sSub>
                      <m:sSubPr>
                        <m:ctrlPr>
                          <a:rPr lang="it-IT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it-IT" sz="2000">
                            <a:latin typeface="Cambria Math" panose="02040503050406030204" pitchFamily="18" charset="0"/>
                          </a:rPr>
                          <m:t>μν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=0⇒</m:t>
                    </m:r>
                    <m:sSup>
                      <m:sSupPr>
                        <m:ctrlPr>
                          <a:rPr lang="it-IT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  <m:d>
                      <m:dPr>
                        <m:ctrlPr>
                          <a:rPr lang="it-IT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0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it-IT" sz="2000">
                                <a:latin typeface="Cambria Math" panose="02040503050406030204" pitchFamily="18" charset="0"/>
                              </a:rPr>
                              <m:t>μν</m:t>
                            </m:r>
                          </m:sub>
                        </m:sSub>
                        <m:r>
                          <a:rPr lang="it-IT" sz="200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it-IT" sz="20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it-IT" sz="20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it-IT" sz="2000" dirty="0"/>
                  <a:t>= </a:t>
                </a:r>
                <a14:m>
                  <m:oMath xmlns:m="http://schemas.openxmlformats.org/officeDocument/2006/math">
                    <m:r>
                      <a:rPr lang="it-IT" sz="200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it-IT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sz="2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it-IT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μ</m:t>
                        </m:r>
                      </m:sup>
                    </m:sSup>
                  </m:oMath>
                </a14:m>
                <a:r>
                  <a:rPr lang="it-IT" sz="2000" dirty="0">
                    <a:solidFill>
                      <a:srgbClr val="836967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𝜇𝜈</m:t>
                        </m:r>
                      </m:sub>
                    </m:sSub>
                    <m:r>
                      <a:rPr lang="it-IT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it-IT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sz="20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it-IT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p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𝜈</m:t>
                        </m:r>
                      </m:sup>
                    </m:sSup>
                    <m:r>
                      <a:rPr lang="it-IT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endParaRPr lang="it-IT" sz="2000" dirty="0"/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FEA4B353-B1BC-BA84-56EE-A8BE12CE92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638800"/>
              </a:xfrm>
              <a:blipFill>
                <a:blip r:embed="rId2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0479783-A008-0B35-4AF1-6A6288F4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2660DA7-E191-3C99-1C28-32BAFE247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6</a:t>
            </a:fld>
            <a:endParaRPr lang="en-US" alt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E417B1E1-149A-A095-A235-D7C7199C5346}"/>
              </a:ext>
            </a:extLst>
          </p:cNvPr>
          <p:cNvSpPr/>
          <p:nvPr/>
        </p:nvSpPr>
        <p:spPr bwMode="auto">
          <a:xfrm>
            <a:off x="5029200" y="381000"/>
            <a:ext cx="1447800" cy="6096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EE85D88-33A2-5815-C91B-E1843FC6A67B}"/>
              </a:ext>
            </a:extLst>
          </p:cNvPr>
          <p:cNvSpPr/>
          <p:nvPr/>
        </p:nvSpPr>
        <p:spPr bwMode="auto">
          <a:xfrm>
            <a:off x="4572000" y="3886200"/>
            <a:ext cx="1066800" cy="609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98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egnaposto piè di pagina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 dirty="0"/>
              <a:t>Fabio Garufi</a:t>
            </a:r>
          </a:p>
        </p:txBody>
      </p:sp>
      <p:sp>
        <p:nvSpPr>
          <p:cNvPr id="5124" name="Segnaposto numero diapositiva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80B32E-2D15-47C7-91C9-E5AA9351CD0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it-IT" sz="1400"/>
          </a:p>
        </p:txBody>
      </p:sp>
      <p:sp>
        <p:nvSpPr>
          <p:cNvPr id="5125" name="Rectangle 4"/>
          <p:cNvSpPr>
            <a:spLocks noGrp="1" noChangeArrowheads="1"/>
          </p:cNvSpPr>
          <p:nvPr>
            <p:ph type="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it-IT"/>
              <a:t>Un po’ di teoria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6" name="Object 6"/>
              <p:cNvSpPr txBox="1">
                <a:spLocks noGrp="1"/>
              </p:cNvSpPr>
              <p:nvPr>
                <p:ph sz="quarter" idx="1"/>
              </p:nvPr>
            </p:nvSpPr>
            <p:spPr bwMode="auto">
              <a:xfrm>
                <a:off x="2813050" y="2438400"/>
                <a:ext cx="2749550" cy="454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126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 bwMode="auto">
              <a:xfrm>
                <a:off x="2813050" y="2438400"/>
                <a:ext cx="2749550" cy="454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7" name="Object 9"/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4724400" y="1600200"/>
                <a:ext cx="1676400" cy="463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127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4724400" y="1600200"/>
                <a:ext cx="1676400" cy="463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28" name="Object 13"/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1828800" y="3178175"/>
                <a:ext cx="2057400" cy="708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̄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128" name="Object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1828800" y="3178175"/>
                <a:ext cx="2057400" cy="708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9" name="Text Box 5"/>
          <p:cNvSpPr txBox="1">
            <a:spLocks noChangeArrowheads="1"/>
          </p:cNvSpPr>
          <p:nvPr/>
        </p:nvSpPr>
        <p:spPr bwMode="auto">
          <a:xfrm>
            <a:off x="381000" y="1371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La condizione che le h siano piccole lascia la libertà di cambiare il sistema di riferimento x</a:t>
            </a:r>
            <a:r>
              <a:rPr lang="el-GR" altLang="it-IT" sz="1800" b="0" baseline="30000">
                <a:cs typeface="Arial" panose="020B0604020202020204" pitchFamily="34" charset="0"/>
              </a:rPr>
              <a:t>μ</a:t>
            </a:r>
            <a:r>
              <a:rPr lang="it-IT" altLang="it-IT" sz="1800" b="0">
                <a:cs typeface="Arial" panose="020B0604020202020204" pitchFamily="34" charset="0"/>
              </a:rPr>
              <a:t> con piccole trasformazioni:</a:t>
            </a:r>
            <a:endParaRPr lang="el-GR" altLang="it-IT" sz="1800" b="0">
              <a:cs typeface="Arial" panose="020B0604020202020204" pitchFamily="34" charset="0"/>
            </a:endParaRPr>
          </a:p>
        </p:txBody>
      </p:sp>
      <p:sp>
        <p:nvSpPr>
          <p:cNvPr id="5130" name="Text Box 8"/>
          <p:cNvSpPr txBox="1">
            <a:spLocks noChangeArrowheads="1"/>
          </p:cNvSpPr>
          <p:nvPr/>
        </p:nvSpPr>
        <p:spPr bwMode="auto">
          <a:xfrm>
            <a:off x="685800" y="2133600"/>
            <a:ext cx="838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 dirty="0"/>
              <a:t>Con le </a:t>
            </a:r>
            <a:r>
              <a:rPr lang="el-GR" altLang="it-IT" sz="1800" b="0" dirty="0">
                <a:cs typeface="Arial" panose="020B0604020202020204" pitchFamily="34" charset="0"/>
              </a:rPr>
              <a:t>ξ</a:t>
            </a:r>
            <a:r>
              <a:rPr lang="el-GR" altLang="it-IT" sz="1800" b="0" baseline="30000" dirty="0">
                <a:cs typeface="Arial" panose="020B0604020202020204" pitchFamily="34" charset="0"/>
              </a:rPr>
              <a:t>μ</a:t>
            </a:r>
            <a:r>
              <a:rPr lang="it-IT" altLang="it-IT" sz="1800" b="0" dirty="0">
                <a:cs typeface="Arial" panose="020B0604020202020204" pitchFamily="34" charset="0"/>
              </a:rPr>
              <a:t> piccole. Dunque, si può mostrare che:</a:t>
            </a:r>
            <a:endParaRPr lang="el-GR" altLang="it-IT" sz="1800" b="0" baseline="30000" dirty="0">
              <a:cs typeface="Arial" panose="020B0604020202020204" pitchFamily="34" charset="0"/>
            </a:endParaRP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457200" y="2819400"/>
            <a:ext cx="815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Quest’arbitrarietà, sul tensore metrico, ci permette di scegliere un tensore:</a:t>
            </a:r>
          </a:p>
        </p:txBody>
      </p:sp>
      <p:sp>
        <p:nvSpPr>
          <p:cNvPr id="5132" name="Text Box 15"/>
          <p:cNvSpPr txBox="1">
            <a:spLocks noChangeArrowheads="1"/>
          </p:cNvSpPr>
          <p:nvPr/>
        </p:nvSpPr>
        <p:spPr bwMode="auto">
          <a:xfrm>
            <a:off x="457200" y="3886200"/>
            <a:ext cx="830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 dirty="0"/>
              <a:t>Con il quale il </a:t>
            </a:r>
            <a:r>
              <a:rPr lang="en-US" altLang="it-IT" sz="1800" b="0" dirty="0" err="1"/>
              <a:t>tensore</a:t>
            </a:r>
            <a:r>
              <a:rPr lang="en-US" altLang="it-IT" sz="1800" b="0" dirty="0"/>
              <a:t> di Ricci assume la forma </a:t>
            </a:r>
            <a:r>
              <a:rPr lang="en-US" altLang="it-IT" sz="1800" b="0" dirty="0" err="1"/>
              <a:t>particolarmente</a:t>
            </a:r>
            <a:r>
              <a:rPr lang="en-US" altLang="it-IT" sz="1800" b="0" dirty="0"/>
              <a:t> semplice:</a:t>
            </a:r>
          </a:p>
        </p:txBody>
      </p:sp>
      <p:pic>
        <p:nvPicPr>
          <p:cNvPr id="5133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305300"/>
            <a:ext cx="91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29100"/>
            <a:ext cx="9144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35" name="Object 24"/>
              <p:cNvSpPr txBox="1">
                <a:spLocks noGrp="1"/>
              </p:cNvSpPr>
              <p:nvPr>
                <p:ph sz="quarter" idx="4"/>
              </p:nvPr>
            </p:nvSpPr>
            <p:spPr bwMode="auto">
              <a:xfrm>
                <a:off x="4648200" y="3313113"/>
                <a:ext cx="1219200" cy="496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̄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135" name="Object 2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 bwMode="auto">
              <a:xfrm>
                <a:off x="4648200" y="3313113"/>
                <a:ext cx="1219200" cy="496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36" name="Text Box 26"/>
          <p:cNvSpPr txBox="1">
            <a:spLocks noChangeArrowheads="1"/>
          </p:cNvSpPr>
          <p:nvPr/>
        </p:nvSpPr>
        <p:spPr bwMode="auto">
          <a:xfrm>
            <a:off x="6019800" y="3352800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Gauge Armonica</a:t>
            </a:r>
          </a:p>
        </p:txBody>
      </p:sp>
      <p:pic>
        <p:nvPicPr>
          <p:cNvPr id="5137" name="Picture 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4292600"/>
            <a:ext cx="5349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8" name="Text Box 28"/>
          <p:cNvSpPr txBox="1">
            <a:spLocks noChangeArrowheads="1"/>
          </p:cNvSpPr>
          <p:nvPr/>
        </p:nvSpPr>
        <p:spPr bwMode="auto">
          <a:xfrm>
            <a:off x="457200" y="5029200"/>
            <a:ext cx="6629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Purché le </a:t>
            </a:r>
            <a:r>
              <a:rPr lang="el-GR" altLang="it-IT" sz="1800" b="0"/>
              <a:t>ξ</a:t>
            </a:r>
            <a:r>
              <a:rPr lang="el-GR" altLang="it-IT" sz="1800" b="0" baseline="-25000"/>
              <a:t>μ</a:t>
            </a:r>
            <a:r>
              <a:rPr lang="it-IT" altLang="it-IT" sz="1800" b="0"/>
              <a:t> soddisfino anch’esse l’equazione delle onde.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it-IT" altLang="it-IT" sz="1800" b="0"/>
              <a:t>Dunque le Equazioni di Einstein saranno:</a:t>
            </a:r>
            <a:endParaRPr lang="en-US" altLang="it-IT" sz="1800" b="0"/>
          </a:p>
        </p:txBody>
      </p:sp>
      <p:pic>
        <p:nvPicPr>
          <p:cNvPr id="5139" name="Picture 3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789613"/>
            <a:ext cx="27432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40" name="Text Box 32"/>
          <p:cNvSpPr txBox="1">
            <a:spLocks noChangeArrowheads="1"/>
          </p:cNvSpPr>
          <p:nvPr/>
        </p:nvSpPr>
        <p:spPr bwMode="auto">
          <a:xfrm>
            <a:off x="5867400" y="5715000"/>
            <a:ext cx="2743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Che nel vuoto è l’equazione delle onde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egnaposto piè di pagina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7172" name="Segnaposto numero diapositiva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1E6E6C-4D73-4AF2-8614-7FBD3BEFB369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it-IT" sz="1400"/>
          </a:p>
        </p:txBody>
      </p:sp>
      <p:sp>
        <p:nvSpPr>
          <p:cNvPr id="7173" name="Text Box 16"/>
          <p:cNvSpPr txBox="1">
            <a:spLocks noChangeArrowheads="1"/>
          </p:cNvSpPr>
          <p:nvPr/>
        </p:nvSpPr>
        <p:spPr bwMode="auto">
          <a:xfrm>
            <a:off x="457200" y="5029200"/>
            <a:ext cx="8001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/>
              <a:t>La </a:t>
            </a:r>
            <a:r>
              <a:rPr lang="en-US" altLang="it-IT" sz="2000" b="0" dirty="0" err="1"/>
              <a:t>scelta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arbitraria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dei</a:t>
            </a:r>
            <a:r>
              <a:rPr lang="en-US" altLang="it-IT" sz="2000" b="0" dirty="0"/>
              <a:t> 4 </a:t>
            </a:r>
            <a:r>
              <a:rPr lang="en-US" altLang="it-IT" sz="2000" b="0" dirty="0" err="1"/>
              <a:t>parametri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costanti</a:t>
            </a:r>
            <a:r>
              <a:rPr lang="en-US" altLang="it-IT" sz="2000" b="0" dirty="0"/>
              <a:t> C</a:t>
            </a:r>
            <a:r>
              <a:rPr lang="el-GR" altLang="it-IT" sz="2000" b="0" baseline="-25000" dirty="0">
                <a:cs typeface="Arial" panose="020B0604020202020204" pitchFamily="34" charset="0"/>
              </a:rPr>
              <a:t>μ</a:t>
            </a:r>
            <a:r>
              <a:rPr lang="it-IT" altLang="it-IT" sz="2000" b="0" dirty="0">
                <a:cs typeface="Arial" panose="020B0604020202020204" pitchFamily="34" charset="0"/>
              </a:rPr>
              <a:t>, ci consente di porre altre 4 condizioni su </a:t>
            </a:r>
            <a:r>
              <a:rPr lang="en-US" altLang="it-IT" sz="2000" b="0" dirty="0" err="1"/>
              <a:t>A</a:t>
            </a:r>
            <a:r>
              <a:rPr lang="en-US" altLang="it-IT" sz="2000" b="0" baseline="-25000" dirty="0" err="1">
                <a:latin typeface="Symbol" panose="05050102010706020507" pitchFamily="18" charset="2"/>
              </a:rPr>
              <a:t>mn</a:t>
            </a:r>
            <a:r>
              <a:rPr lang="en-US" altLang="it-IT" sz="2000" b="0" dirty="0">
                <a:latin typeface="Symbol" panose="05050102010706020507" pitchFamily="18" charset="2"/>
              </a:rPr>
              <a:t> </a:t>
            </a:r>
            <a:r>
              <a:rPr lang="en-US" altLang="it-IT" sz="2000" b="0" dirty="0" err="1"/>
              <a:t>rimanendo</a:t>
            </a:r>
            <a:r>
              <a:rPr lang="en-US" altLang="it-IT" sz="2000" b="0" dirty="0"/>
              <a:t> con due </a:t>
            </a:r>
            <a:r>
              <a:rPr lang="en-US" altLang="it-IT" sz="2000" b="0" dirty="0" err="1"/>
              <a:t>gradi</a:t>
            </a:r>
            <a:r>
              <a:rPr lang="en-US" altLang="it-IT" sz="2000" b="0" dirty="0"/>
              <a:t> di </a:t>
            </a:r>
            <a:r>
              <a:rPr lang="en-US" altLang="it-IT" sz="2000" b="0" dirty="0" err="1"/>
              <a:t>libertà</a:t>
            </a:r>
            <a:r>
              <a:rPr lang="it-IT" altLang="it-IT" sz="2000" b="0" dirty="0">
                <a:cs typeface="Arial" panose="020B0604020202020204" pitchFamily="34" charset="0"/>
              </a:rPr>
              <a:t>. Scegliamo che sia a traccia nulla e che </a:t>
            </a:r>
            <a:endParaRPr lang="el-GR" altLang="it-IT" sz="2000" b="0" dirty="0">
              <a:cs typeface="Arial" panose="020B0604020202020204" pitchFamily="34" charset="0"/>
            </a:endParaRPr>
          </a:p>
        </p:txBody>
      </p:sp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/>
            <a:r>
              <a:rPr lang="en-US" altLang="it-IT"/>
              <a:t>Quanti gradi di libertà?</a:t>
            </a:r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8153400" cy="38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it-IT" sz="2000" dirty="0" err="1"/>
              <a:t>Consideriamo</a:t>
            </a:r>
            <a:r>
              <a:rPr lang="en-US" altLang="it-IT" sz="2000" dirty="0"/>
              <a:t> le </a:t>
            </a:r>
            <a:r>
              <a:rPr lang="en-US" altLang="it-IT" sz="2000" dirty="0" err="1"/>
              <a:t>soluzioni</a:t>
            </a:r>
            <a:r>
              <a:rPr lang="en-US" altLang="it-IT" sz="2000" dirty="0"/>
              <a:t> in </a:t>
            </a:r>
            <a:r>
              <a:rPr lang="en-US" altLang="it-IT" sz="2000" dirty="0" err="1"/>
              <a:t>onda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piana</a:t>
            </a:r>
            <a:r>
              <a:rPr lang="en-US" altLang="it-IT" sz="20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6" name="Object 4"/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5334000" y="812800"/>
                <a:ext cx="1828800" cy="55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̄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7176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5334000" y="812800"/>
                <a:ext cx="1828800" cy="558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77" name="Text Box 6"/>
          <p:cNvSpPr txBox="1">
            <a:spLocks noChangeArrowheads="1"/>
          </p:cNvSpPr>
          <p:nvPr/>
        </p:nvSpPr>
        <p:spPr bwMode="auto">
          <a:xfrm>
            <a:off x="381000" y="1219200"/>
            <a:ext cx="8382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/>
              <a:t>Il </a:t>
            </a:r>
            <a:r>
              <a:rPr lang="en-US" altLang="it-IT" sz="2000" b="0" dirty="0" err="1"/>
              <a:t>tensore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A</a:t>
            </a:r>
            <a:r>
              <a:rPr lang="en-US" altLang="it-IT" sz="2000" b="0" baseline="-25000" dirty="0" err="1">
                <a:latin typeface="Symbol" panose="05050102010706020507" pitchFamily="18" charset="2"/>
              </a:rPr>
              <a:t>mn</a:t>
            </a:r>
            <a:r>
              <a:rPr lang="en-US" altLang="it-IT" sz="2000" b="0" dirty="0"/>
              <a:t> è un </a:t>
            </a:r>
            <a:r>
              <a:rPr lang="en-US" altLang="it-IT" sz="2000" b="0" dirty="0" err="1"/>
              <a:t>tensore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simmetrico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indipendente</a:t>
            </a:r>
            <a:r>
              <a:rPr lang="en-US" altLang="it-IT" sz="2000" b="0" dirty="0"/>
              <a:t> dal tempo=&gt; 10 </a:t>
            </a:r>
            <a:r>
              <a:rPr lang="en-US" altLang="it-IT" sz="2000" b="0" dirty="0" err="1"/>
              <a:t>componenti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indipendenti</a:t>
            </a:r>
            <a:r>
              <a:rPr lang="en-US" altLang="it-IT" sz="2000" b="0" dirty="0"/>
              <a:t>. </a:t>
            </a:r>
            <a:r>
              <a:rPr lang="en-US" altLang="it-IT" sz="2000" b="0" dirty="0" err="1"/>
              <a:t>Sostituendo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questo</a:t>
            </a:r>
            <a:r>
              <a:rPr lang="en-US" altLang="it-IT" sz="2000" b="0" dirty="0"/>
              <a:t> h </a:t>
            </a:r>
            <a:r>
              <a:rPr lang="en-US" altLang="it-IT" sz="2000" b="0" dirty="0" err="1"/>
              <a:t>nell’equazione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delle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onde</a:t>
            </a:r>
            <a:r>
              <a:rPr lang="en-US" altLang="it-IT" sz="2000" b="0" dirty="0"/>
              <a:t>, </a:t>
            </a:r>
            <a:r>
              <a:rPr lang="en-US" altLang="it-IT" sz="2000" b="0" dirty="0" err="1"/>
              <a:t>otteniamo</a:t>
            </a:r>
            <a:r>
              <a:rPr lang="en-US" altLang="it-IT" sz="2000" b="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8" name="Object 7"/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2438400" y="1828800"/>
                <a:ext cx="1143000" cy="482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717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2438400" y="1828800"/>
                <a:ext cx="1143000" cy="482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457200" y="2209800"/>
            <a:ext cx="78486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 err="1"/>
              <a:t>Che</a:t>
            </a:r>
            <a:r>
              <a:rPr lang="en-US" altLang="it-IT" sz="2000" b="0" dirty="0"/>
              <a:t> ci dice </a:t>
            </a:r>
            <a:r>
              <a:rPr lang="en-US" altLang="it-IT" sz="2000" b="0" dirty="0" err="1"/>
              <a:t>che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il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vettore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d’onda</a:t>
            </a:r>
            <a:r>
              <a:rPr lang="en-US" altLang="it-IT" sz="2000" b="0" dirty="0"/>
              <a:t> è di </a:t>
            </a:r>
            <a:r>
              <a:rPr lang="en-US" altLang="it-IT" sz="2000" b="0" dirty="0" err="1"/>
              <a:t>tipo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luce</a:t>
            </a:r>
            <a:r>
              <a:rPr lang="en-US" altLang="it-IT" sz="2000" b="0" dirty="0"/>
              <a:t> (o come </a:t>
            </a:r>
            <a:r>
              <a:rPr lang="en-US" altLang="it-IT" sz="2000" b="0" dirty="0" err="1"/>
              <a:t>si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usa</a:t>
            </a:r>
            <a:r>
              <a:rPr lang="en-US" altLang="it-IT" sz="2000" b="0" dirty="0"/>
              <a:t> dire è </a:t>
            </a:r>
            <a:r>
              <a:rPr lang="en-US" altLang="it-IT" sz="2000" b="0" dirty="0" err="1"/>
              <a:t>nullo</a:t>
            </a:r>
            <a:r>
              <a:rPr lang="en-US" altLang="it-IT" sz="2000" b="0" dirty="0"/>
              <a:t>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 err="1"/>
              <a:t>Applicando</a:t>
            </a:r>
            <a:r>
              <a:rPr lang="en-US" altLang="it-IT" sz="2000" b="0" dirty="0"/>
              <a:t> la </a:t>
            </a:r>
            <a:r>
              <a:rPr lang="en-US" altLang="it-IT" sz="2000" b="0" dirty="0" err="1"/>
              <a:t>condizione</a:t>
            </a:r>
            <a:r>
              <a:rPr lang="en-US" altLang="it-IT" sz="2000" b="0" dirty="0"/>
              <a:t> di gauge </a:t>
            </a:r>
            <a:r>
              <a:rPr lang="en-US" altLang="it-IT" sz="2000" b="0" dirty="0" err="1"/>
              <a:t>armonica</a:t>
            </a:r>
            <a:r>
              <a:rPr lang="en-US" altLang="it-IT" sz="2000" b="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80" name="Object 10"/>
              <p:cNvSpPr txBox="1"/>
              <p:nvPr/>
            </p:nvSpPr>
            <p:spPr bwMode="auto">
              <a:xfrm>
                <a:off x="5638800" y="2930525"/>
                <a:ext cx="2686050" cy="498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̄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=0⇒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7180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8800" y="2930525"/>
                <a:ext cx="2686050" cy="49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457200" y="3352800"/>
            <a:ext cx="75438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 err="1"/>
              <a:t>Che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sono</a:t>
            </a:r>
            <a:r>
              <a:rPr lang="en-US" altLang="it-IT" sz="2000" b="0" dirty="0"/>
              <a:t> 4 </a:t>
            </a:r>
            <a:r>
              <a:rPr lang="en-US" altLang="it-IT" sz="2000" b="0" dirty="0" err="1"/>
              <a:t>condizioni</a:t>
            </a:r>
            <a:r>
              <a:rPr lang="en-US" altLang="it-IT" sz="2000" b="0" dirty="0"/>
              <a:t> =&gt; 6 </a:t>
            </a:r>
            <a:r>
              <a:rPr lang="en-US" altLang="it-IT" sz="2000" b="0" dirty="0" err="1"/>
              <a:t>gradi</a:t>
            </a:r>
            <a:r>
              <a:rPr lang="en-US" altLang="it-IT" sz="2000" b="0" dirty="0"/>
              <a:t> di </a:t>
            </a:r>
            <a:r>
              <a:rPr lang="en-US" altLang="it-IT" sz="2000" b="0" dirty="0" err="1"/>
              <a:t>libertà</a:t>
            </a:r>
            <a:endParaRPr lang="en-US" altLang="it-IT" sz="2000" b="0" dirty="0"/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 err="1"/>
              <a:t>Abbiamo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ancora</a:t>
            </a:r>
            <a:r>
              <a:rPr lang="en-US" altLang="it-IT" sz="2000" b="0" dirty="0"/>
              <a:t> da </a:t>
            </a:r>
            <a:r>
              <a:rPr lang="en-US" altLang="it-IT" sz="2000" b="0" dirty="0" err="1"/>
              <a:t>imporre</a:t>
            </a:r>
            <a:r>
              <a:rPr lang="en-US" altLang="it-IT" sz="2000" b="0" dirty="0"/>
              <a:t> la </a:t>
            </a:r>
            <a:r>
              <a:rPr lang="en-US" altLang="it-IT" sz="2000" b="0" dirty="0" err="1"/>
              <a:t>condizione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che</a:t>
            </a:r>
            <a:r>
              <a:rPr lang="en-US" altLang="it-IT" sz="2000" b="0" dirty="0"/>
              <a:t> le </a:t>
            </a:r>
            <a:r>
              <a:rPr lang="en-US" altLang="it-IT" sz="2000" b="0" dirty="0" err="1"/>
              <a:t>trasformazioni</a:t>
            </a:r>
            <a:r>
              <a:rPr lang="en-US" altLang="it-IT" sz="2000" b="0" dirty="0"/>
              <a:t> di coordinate </a:t>
            </a:r>
            <a:r>
              <a:rPr lang="en-US" altLang="it-IT" sz="2000" b="0" dirty="0" err="1"/>
              <a:t>lascino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invariata</a:t>
            </a:r>
            <a:r>
              <a:rPr lang="en-US" altLang="it-IT" sz="2000" b="0" dirty="0"/>
              <a:t> la </a:t>
            </a:r>
            <a:r>
              <a:rPr lang="en-US" altLang="it-IT" sz="2000" b="0" dirty="0" err="1"/>
              <a:t>condizione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armonica</a:t>
            </a:r>
            <a:r>
              <a:rPr lang="en-US" altLang="it-IT" sz="2000" b="0" dirty="0"/>
              <a:t> se le </a:t>
            </a:r>
            <a:r>
              <a:rPr lang="el-GR" altLang="it-IT" sz="2000" b="0" dirty="0">
                <a:cs typeface="Arial" panose="020B0604020202020204" pitchFamily="34" charset="0"/>
              </a:rPr>
              <a:t>ξ</a:t>
            </a:r>
            <a:r>
              <a:rPr lang="el-GR" altLang="it-IT" sz="2000" b="0" baseline="-25000" dirty="0">
                <a:cs typeface="Arial" panose="020B0604020202020204" pitchFamily="34" charset="0"/>
              </a:rPr>
              <a:t>μ</a:t>
            </a:r>
            <a:r>
              <a:rPr lang="it-IT" altLang="it-IT" sz="2000" b="0" baseline="-25000" dirty="0">
                <a:cs typeface="Arial" panose="020B0604020202020204" pitchFamily="34" charset="0"/>
              </a:rPr>
              <a:t> </a:t>
            </a:r>
            <a:r>
              <a:rPr lang="en-US" altLang="it-IT" sz="2000" b="0" dirty="0" err="1"/>
              <a:t>soddisfano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l’equazione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delle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onde</a:t>
            </a:r>
            <a:r>
              <a:rPr lang="en-US" altLang="it-IT" sz="2000" b="0" dirty="0"/>
              <a:t>:</a:t>
            </a:r>
          </a:p>
        </p:txBody>
      </p:sp>
      <p:pic>
        <p:nvPicPr>
          <p:cNvPr id="7182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4495800"/>
            <a:ext cx="11430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3" name="Text Box 14"/>
          <p:cNvSpPr txBox="1">
            <a:spLocks noChangeArrowheads="1"/>
          </p:cNvSpPr>
          <p:nvPr/>
        </p:nvSpPr>
        <p:spPr bwMode="auto">
          <a:xfrm>
            <a:off x="457200" y="47625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Che implica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84" name="Object 15"/>
              <p:cNvSpPr txBox="1"/>
              <p:nvPr/>
            </p:nvSpPr>
            <p:spPr bwMode="auto">
              <a:xfrm>
                <a:off x="1943100" y="4724400"/>
                <a:ext cx="19431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7184" name="Object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43100" y="4724400"/>
                <a:ext cx="1943100" cy="685800"/>
              </a:xfrm>
              <a:prstGeom prst="rect">
                <a:avLst/>
              </a:prstGeom>
              <a:blipFill>
                <a:blip r:embed="rId6"/>
                <a:stretch>
                  <a:fillRect l="-15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85" name="Text Box 18"/>
          <p:cNvSpPr txBox="1">
            <a:spLocks noChangeArrowheads="1"/>
          </p:cNvSpPr>
          <p:nvPr/>
        </p:nvSpPr>
        <p:spPr bwMode="auto">
          <a:xfrm>
            <a:off x="457200" y="5943600"/>
            <a:ext cx="762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/>
              <a:t>Questa </a:t>
            </a:r>
            <a:r>
              <a:rPr lang="en-US" altLang="it-IT" sz="2000" b="0" dirty="0" err="1"/>
              <a:t>prende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il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nome</a:t>
            </a:r>
            <a:r>
              <a:rPr lang="en-US" altLang="it-IT" sz="2000" b="0" dirty="0"/>
              <a:t> di gauge Traceless </a:t>
            </a:r>
            <a:r>
              <a:rPr lang="en-US" altLang="it-IT" sz="2000" b="0" dirty="0" err="1"/>
              <a:t>Tranverse</a:t>
            </a:r>
            <a:r>
              <a:rPr lang="en-US" altLang="it-IT" sz="2000" b="0" dirty="0"/>
              <a:t> (TT)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86" name="Object 19"/>
              <p:cNvSpPr txBox="1"/>
              <p:nvPr/>
            </p:nvSpPr>
            <p:spPr bwMode="auto">
              <a:xfrm>
                <a:off x="5156200" y="5588000"/>
                <a:ext cx="139700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𝜇𝛼</m:t>
                          </m:r>
                        </m:sub>
                      </m:sSub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7186" name="Object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6200" y="5588000"/>
                <a:ext cx="1397000" cy="508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754188"/>
            <a:ext cx="5100638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71650"/>
            <a:ext cx="25146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7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8198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E1AD71-CAA6-41F0-B681-EE561E860793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it-IT" sz="1400"/>
          </a:p>
        </p:txBody>
      </p:sp>
      <p:sp>
        <p:nvSpPr>
          <p:cNvPr id="81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it-IT"/>
              <a:t>Polarizzazione delle GW</a:t>
            </a:r>
          </a:p>
        </p:txBody>
      </p:sp>
      <p:sp>
        <p:nvSpPr>
          <p:cNvPr id="8200" name="Text Box 4"/>
          <p:cNvSpPr txBox="1">
            <a:spLocks noChangeArrowheads="1"/>
          </p:cNvSpPr>
          <p:nvPr/>
        </p:nvSpPr>
        <p:spPr bwMode="auto">
          <a:xfrm>
            <a:off x="304800" y="914400"/>
            <a:ext cx="8610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Consideriamo l’effetto delle GW ortogonali al piano xy su particelle libere decritte da un singolo campo di velocità U</a:t>
            </a:r>
            <a:r>
              <a:rPr lang="en-US" altLang="it-IT" sz="2000" b="0" baseline="30000">
                <a:latin typeface="Symbol" panose="05050102010706020507" pitchFamily="18" charset="2"/>
              </a:rPr>
              <a:t>m </a:t>
            </a:r>
            <a:r>
              <a:rPr lang="en-US" altLang="it-IT" sz="2000" b="0"/>
              <a:t>=dx</a:t>
            </a:r>
            <a:r>
              <a:rPr lang="en-US" altLang="it-IT" sz="2000" b="0" baseline="30000">
                <a:latin typeface="Symbol" panose="05050102010706020507" pitchFamily="18" charset="2"/>
              </a:rPr>
              <a:t>m</a:t>
            </a:r>
            <a:r>
              <a:rPr lang="en-US" altLang="it-IT" sz="2000" b="0"/>
              <a:t>/d</a:t>
            </a:r>
            <a:r>
              <a:rPr lang="en-US" altLang="it-IT" sz="2000" b="0">
                <a:latin typeface="Symbol" panose="05050102010706020507" pitchFamily="18" charset="2"/>
              </a:rPr>
              <a:t>t</a:t>
            </a:r>
            <a:r>
              <a:rPr lang="en-US" altLang="it-IT" sz="2000" b="0"/>
              <a:t> e da un vettore di separazione </a:t>
            </a:r>
            <a:r>
              <a:rPr lang="en-US" altLang="it-IT" sz="2000" b="0">
                <a:latin typeface="Symbol" panose="05050102010706020507" pitchFamily="18" charset="2"/>
              </a:rPr>
              <a:t>z</a:t>
            </a:r>
            <a:r>
              <a:rPr lang="en-US" altLang="it-IT" sz="2000" b="0" baseline="30000">
                <a:latin typeface="Symbol" panose="05050102010706020507" pitchFamily="18" charset="2"/>
              </a:rPr>
              <a:t>m</a:t>
            </a:r>
            <a:r>
              <a:rPr lang="en-US" altLang="it-IT" sz="2000" b="0">
                <a:latin typeface="Symbol" panose="05050102010706020507" pitchFamily="18" charset="2"/>
              </a:rPr>
              <a:t> :</a:t>
            </a:r>
            <a:r>
              <a:rPr lang="en-US" altLang="it-IT" sz="2000" b="0"/>
              <a:t>l’eq.ne geodetica è:</a:t>
            </a:r>
          </a:p>
        </p:txBody>
      </p:sp>
      <p:sp>
        <p:nvSpPr>
          <p:cNvPr id="8201" name="Text Box 6"/>
          <p:cNvSpPr txBox="1">
            <a:spLocks noChangeArrowheads="1"/>
          </p:cNvSpPr>
          <p:nvPr/>
        </p:nvSpPr>
        <p:spPr bwMode="auto">
          <a:xfrm>
            <a:off x="228600" y="2438400"/>
            <a:ext cx="8686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Sia, inizialmente U</a:t>
            </a:r>
            <a:r>
              <a:rPr lang="en-US" altLang="it-IT" sz="2000" b="0" baseline="30000">
                <a:latin typeface="Symbol" panose="05050102010706020507" pitchFamily="18" charset="2"/>
              </a:rPr>
              <a:t>m</a:t>
            </a:r>
            <a:r>
              <a:rPr lang="en-US" altLang="it-IT" sz="2000" b="0"/>
              <a:t>=(1,0,0,0) e  </a:t>
            </a:r>
            <a:r>
              <a:rPr lang="en-US" altLang="it-IT" sz="2000" b="0">
                <a:latin typeface="Symbol" panose="05050102010706020507" pitchFamily="18" charset="2"/>
              </a:rPr>
              <a:t>z</a:t>
            </a:r>
            <a:r>
              <a:rPr lang="en-US" altLang="it-IT" sz="2000" b="0" baseline="30000">
                <a:latin typeface="Symbol" panose="05050102010706020507" pitchFamily="18" charset="2"/>
              </a:rPr>
              <a:t>m </a:t>
            </a:r>
            <a:r>
              <a:rPr lang="en-US" altLang="it-IT" sz="2000" b="0"/>
              <a:t>=(0,</a:t>
            </a:r>
            <a:r>
              <a:rPr lang="en-US" altLang="it-IT" sz="2000" b="0">
                <a:latin typeface="Symbol" panose="05050102010706020507" pitchFamily="18" charset="2"/>
              </a:rPr>
              <a:t>e</a:t>
            </a:r>
            <a:r>
              <a:rPr lang="en-US" altLang="it-IT" sz="2000" b="0"/>
              <a:t>,0,0), allora l’eq.ne geodetica si riduce a:</a:t>
            </a:r>
            <a:endParaRPr lang="en-US" altLang="it-IT" sz="2000" b="0" baseline="30000">
              <a:latin typeface="Symbol" panose="05050102010706020507" pitchFamily="18" charset="2"/>
            </a:endParaRPr>
          </a:p>
        </p:txBody>
      </p:sp>
      <p:pic>
        <p:nvPicPr>
          <p:cNvPr id="820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400"/>
            <a:ext cx="33528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3" name="Text Box 8"/>
          <p:cNvSpPr txBox="1">
            <a:spLocks noChangeArrowheads="1"/>
          </p:cNvSpPr>
          <p:nvPr/>
        </p:nvSpPr>
        <p:spPr bwMode="auto">
          <a:xfrm>
            <a:off x="304800" y="3413125"/>
            <a:ext cx="830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Che nella gauge TT porta alle Eq.ni:</a:t>
            </a:r>
          </a:p>
        </p:txBody>
      </p:sp>
      <p:pic>
        <p:nvPicPr>
          <p:cNvPr id="820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335338"/>
            <a:ext cx="3886200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5" name="Text Box 10"/>
          <p:cNvSpPr txBox="1">
            <a:spLocks noChangeArrowheads="1"/>
          </p:cNvSpPr>
          <p:nvPr/>
        </p:nvSpPr>
        <p:spPr bwMode="auto">
          <a:xfrm>
            <a:off x="381000" y="3886200"/>
            <a:ext cx="4038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Dunque, sono diverse da 0 solo le componenti </a:t>
            </a:r>
            <a:r>
              <a:rPr lang="en-US" altLang="it-IT" sz="2000" b="0">
                <a:latin typeface="ItalicC" pitchFamily="2" charset="0"/>
              </a:rPr>
              <a:t>xx, xy, yy</a:t>
            </a:r>
            <a:r>
              <a:rPr lang="en-US" altLang="it-IT" sz="2000" b="0"/>
              <a:t> e le eq.ni del moto di due particelle separate di </a:t>
            </a:r>
            <a:r>
              <a:rPr lang="en-US" altLang="it-IT" sz="2000" b="0">
                <a:latin typeface="Symbol" panose="05050102010706020507" pitchFamily="18" charset="2"/>
              </a:rPr>
              <a:t>e</a:t>
            </a:r>
            <a:r>
              <a:rPr lang="en-US" altLang="it-IT" sz="2000" b="0"/>
              <a:t> lungo l’asse x:</a:t>
            </a:r>
          </a:p>
        </p:txBody>
      </p:sp>
      <p:pic>
        <p:nvPicPr>
          <p:cNvPr id="8206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38738"/>
            <a:ext cx="1981200" cy="72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867400"/>
            <a:ext cx="1905000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08" name="Text Box 13"/>
          <p:cNvSpPr txBox="1">
            <a:spLocks noChangeArrowheads="1"/>
          </p:cNvSpPr>
          <p:nvPr/>
        </p:nvSpPr>
        <p:spPr bwMode="auto">
          <a:xfrm>
            <a:off x="2743200" y="5410200"/>
            <a:ext cx="1981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 dirty="0" err="1"/>
              <a:t>Analogamente</a:t>
            </a:r>
            <a:r>
              <a:rPr lang="en-US" altLang="it-IT" sz="2000" b="0" dirty="0"/>
              <a:t>, se  </a:t>
            </a:r>
            <a:r>
              <a:rPr lang="en-US" altLang="it-IT" sz="2000" b="0" dirty="0" err="1">
                <a:latin typeface="Symbol" panose="05050102010706020507" pitchFamily="18" charset="2"/>
              </a:rPr>
              <a:t>z</a:t>
            </a:r>
            <a:r>
              <a:rPr lang="en-US" altLang="it-IT" sz="2000" b="0" baseline="30000" dirty="0" err="1">
                <a:latin typeface="Symbol" panose="05050102010706020507" pitchFamily="18" charset="2"/>
              </a:rPr>
              <a:t>m</a:t>
            </a:r>
            <a:r>
              <a:rPr lang="en-US" altLang="it-IT" sz="2000" b="0" dirty="0"/>
              <a:t>=(0,0,</a:t>
            </a:r>
            <a:r>
              <a:rPr lang="en-US" altLang="it-IT" sz="2000" b="0" dirty="0">
                <a:latin typeface="Symbol" panose="05050102010706020507" pitchFamily="18" charset="2"/>
              </a:rPr>
              <a:t>e</a:t>
            </a:r>
            <a:r>
              <a:rPr lang="en-US" altLang="it-IT" sz="2000" b="0" dirty="0"/>
              <a:t>,0),</a:t>
            </a:r>
          </a:p>
        </p:txBody>
      </p:sp>
      <p:pic>
        <p:nvPicPr>
          <p:cNvPr id="8209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230813"/>
            <a:ext cx="3581400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9220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44F543-D0C8-4849-AD34-BD06F7137B25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it-IT" sz="1400"/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it-IT"/>
              <a:t>Polarizzazione delle GW</a:t>
            </a:r>
          </a:p>
        </p:txBody>
      </p:sp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1295400"/>
            <a:ext cx="2346325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43325"/>
            <a:ext cx="347027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3810000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AutoShape 8"/>
          <p:cNvSpPr>
            <a:spLocks noChangeArrowheads="1"/>
          </p:cNvSpPr>
          <p:nvPr/>
        </p:nvSpPr>
        <p:spPr bwMode="auto">
          <a:xfrm>
            <a:off x="7086600" y="3733800"/>
            <a:ext cx="457200" cy="1066800"/>
          </a:xfrm>
          <a:prstGeom prst="down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9226" name="Text Box 9"/>
          <p:cNvSpPr txBox="1">
            <a:spLocks noChangeArrowheads="1"/>
          </p:cNvSpPr>
          <p:nvPr/>
        </p:nvSpPr>
        <p:spPr bwMode="auto">
          <a:xfrm>
            <a:off x="6553200" y="3810000"/>
            <a:ext cx="762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h</a:t>
            </a:r>
            <a:r>
              <a:rPr lang="en-US" altLang="it-IT" sz="1800" b="0" baseline="-25000"/>
              <a:t>xx</a:t>
            </a:r>
            <a:r>
              <a:rPr lang="en-US" altLang="it-IT" sz="1800" b="0">
                <a:cs typeface="Arial" panose="020B0604020202020204" pitchFamily="34" charset="0"/>
              </a:rPr>
              <a:t>≠0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>
                <a:cs typeface="Arial" panose="020B0604020202020204" pitchFamily="34" charset="0"/>
              </a:rPr>
              <a:t>h</a:t>
            </a:r>
            <a:r>
              <a:rPr lang="en-US" altLang="it-IT" sz="1800" b="0" baseline="-25000">
                <a:cs typeface="Arial" panose="020B0604020202020204" pitchFamily="34" charset="0"/>
              </a:rPr>
              <a:t>xy</a:t>
            </a:r>
            <a:r>
              <a:rPr lang="en-US" altLang="it-IT" sz="1800" b="0">
                <a:cs typeface="Arial" panose="020B0604020202020204" pitchFamily="34" charset="0"/>
              </a:rPr>
              <a:t>=0</a:t>
            </a:r>
          </a:p>
        </p:txBody>
      </p:sp>
      <p:sp>
        <p:nvSpPr>
          <p:cNvPr id="9227" name="AutoShape 10"/>
          <p:cNvSpPr>
            <a:spLocks noChangeArrowheads="1"/>
          </p:cNvSpPr>
          <p:nvPr/>
        </p:nvSpPr>
        <p:spPr bwMode="auto">
          <a:xfrm>
            <a:off x="4800600" y="2286000"/>
            <a:ext cx="1143000" cy="533400"/>
          </a:xfrm>
          <a:prstGeom prst="leftArrow">
            <a:avLst>
              <a:gd name="adj1" fmla="val 50000"/>
              <a:gd name="adj2" fmla="val 535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it-IT" sz="2000" b="0"/>
              <a:t>h</a:t>
            </a:r>
            <a:r>
              <a:rPr lang="en-US" altLang="it-IT" sz="2000" b="0" baseline="-25000"/>
              <a:t>xy</a:t>
            </a:r>
            <a:r>
              <a:rPr lang="en-US" altLang="it-IT" sz="2000" b="0"/>
              <a:t>≠0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8229600" y="4013200"/>
            <a:ext cx="4572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h</a:t>
            </a:r>
            <a:r>
              <a:rPr lang="en-US" altLang="it-IT" sz="2000" b="0" baseline="-25000"/>
              <a:t>+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2743200" y="4165600"/>
            <a:ext cx="4572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h</a:t>
            </a:r>
            <a:r>
              <a:rPr lang="en-US" altLang="it-IT" sz="2000" b="0" baseline="-25000"/>
              <a:t>X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024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9BF7F8-09E2-4242-A80D-4FAFEA3D3007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it-IT" sz="1400" dirty="0"/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3071813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6540500" y="401320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600" b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10248" name="Rectangle 7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it-IT" sz="4800" b="1" i="1" dirty="0" err="1"/>
              <a:t>Generazione</a:t>
            </a:r>
            <a:r>
              <a:rPr lang="en-US" altLang="it-IT" sz="4800" b="1" i="1" dirty="0"/>
              <a:t> </a:t>
            </a:r>
            <a:r>
              <a:rPr lang="en-US" altLang="it-IT" sz="4800" b="1" i="1" dirty="0" err="1"/>
              <a:t>delle</a:t>
            </a:r>
            <a:r>
              <a:rPr lang="en-US" altLang="it-IT" sz="4800" b="1" i="1" dirty="0"/>
              <a:t> GW*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9" name="Object 10"/>
              <p:cNvSpPr txBox="1"/>
              <p:nvPr/>
            </p:nvSpPr>
            <p:spPr bwMode="auto">
              <a:xfrm>
                <a:off x="914400" y="1797050"/>
                <a:ext cx="3429000" cy="863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p>
                          </m:sSup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0249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797050"/>
                <a:ext cx="3429000" cy="863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0" name="Rectangle 12"/>
          <p:cNvSpPr>
            <a:spLocks noChangeArrowheads="1"/>
          </p:cNvSpPr>
          <p:nvPr/>
        </p:nvSpPr>
        <p:spPr bwMode="auto">
          <a:xfrm>
            <a:off x="2266950" y="4797425"/>
            <a:ext cx="151288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10251" name="Text Box 13"/>
          <p:cNvSpPr txBox="1">
            <a:spLocks noChangeArrowheads="1"/>
          </p:cNvSpPr>
          <p:nvPr/>
        </p:nvSpPr>
        <p:spPr bwMode="auto">
          <a:xfrm>
            <a:off x="990600" y="39624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0" i="1" dirty="0" err="1">
                <a:solidFill>
                  <a:srgbClr val="080808"/>
                </a:solidFill>
                <a:latin typeface="Times New Roman" panose="02020603050405020304" pitchFamily="18" charset="0"/>
              </a:rPr>
              <a:t>h</a:t>
            </a:r>
            <a:r>
              <a:rPr lang="it-IT" altLang="it-IT" sz="2000" b="0" i="1" baseline="-25000" dirty="0" err="1">
                <a:solidFill>
                  <a:srgbClr val="080808"/>
                </a:solidFill>
                <a:latin typeface="Times New Roman" panose="02020603050405020304" pitchFamily="18" charset="0"/>
              </a:rPr>
              <a:t>ik</a:t>
            </a:r>
            <a:r>
              <a:rPr lang="it-IT" altLang="it-IT" sz="2000" b="0" baseline="-25000" dirty="0">
                <a:solidFill>
                  <a:srgbClr val="080808"/>
                </a:solidFill>
                <a:latin typeface="Times New Roman" panose="02020603050405020304" pitchFamily="18" charset="0"/>
              </a:rPr>
              <a:t>  </a:t>
            </a:r>
            <a:r>
              <a:rPr lang="it-IT" altLang="it-IT" sz="2400" b="0" dirty="0">
                <a:solidFill>
                  <a:srgbClr val="080808"/>
                </a:solidFill>
                <a:latin typeface="Times New Roman" panose="02020603050405020304" pitchFamily="18" charset="0"/>
              </a:rPr>
              <a:t>= 0</a:t>
            </a:r>
            <a:r>
              <a:rPr lang="it-IT" altLang="it-IT" sz="2400" b="0" dirty="0">
                <a:solidFill>
                  <a:srgbClr val="080808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0253" name="Text Box 15"/>
          <p:cNvSpPr txBox="1">
            <a:spLocks noChangeArrowheads="1"/>
          </p:cNvSpPr>
          <p:nvPr/>
        </p:nvSpPr>
        <p:spPr bwMode="auto">
          <a:xfrm>
            <a:off x="2362200" y="3962400"/>
            <a:ext cx="153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0" i="1">
                <a:latin typeface="Comic Sans MS" panose="030F0702030302020204" pitchFamily="66" charset="0"/>
              </a:rPr>
              <a:t>Nel vuoto</a:t>
            </a:r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685800" y="2133600"/>
            <a:ext cx="228600" cy="228600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solidFill>
                <a:srgbClr val="080808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CasellaDiTesto 1">
            <a:hlinkClick r:id="rId3" action="ppaction://hlinkpres?slideindex=1&amp;slidetitle="/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94126" y="2790630"/>
            <a:ext cx="4572000" cy="124797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8B2A952-5A74-B5B0-DF56-C533DA735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266" y="4837778"/>
            <a:ext cx="4214986" cy="68101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4AA5A76-8467-F23D-0910-CFAEDC7EF7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5614" y="4876800"/>
            <a:ext cx="4214986" cy="7322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126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0AAB3E-6DB0-4DE9-9A3C-88A5DFD9B41A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it-IT" sz="140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en-US" altLang="it-IT" sz="4800" b="1" i="1"/>
              <a:t>Generazione delle GW</a:t>
            </a:r>
            <a:endParaRPr lang="it-IT" altLang="it-IT" sz="4800" b="1" i="1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724400" y="2452688"/>
            <a:ext cx="3368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 dirty="0">
                <a:solidFill>
                  <a:srgbClr val="080808"/>
                </a:solidFill>
                <a:latin typeface="Comic Sans MS" panose="030F0702030302020204" pitchFamily="66" charset="0"/>
              </a:rPr>
              <a:t>Effetto di multipolo (</a:t>
            </a:r>
            <a:r>
              <a:rPr lang="it-IT" altLang="it-IT" sz="1800" b="0" i="1" dirty="0" err="1">
                <a:solidFill>
                  <a:srgbClr val="080808"/>
                </a:solidFill>
                <a:latin typeface="Comic Sans MS" panose="030F0702030302020204" pitchFamily="66" charset="0"/>
              </a:rPr>
              <a:t>r</a:t>
            </a:r>
            <a:r>
              <a:rPr lang="it-IT" altLang="it-IT" sz="1800" b="0" i="1" baseline="-25000" dirty="0" err="1">
                <a:solidFill>
                  <a:srgbClr val="080808"/>
                </a:solidFill>
                <a:latin typeface="Comic Sans MS" panose="030F0702030302020204" pitchFamily="66" charset="0"/>
              </a:rPr>
              <a:t>source</a:t>
            </a:r>
            <a:r>
              <a:rPr lang="it-IT" altLang="it-IT" sz="1800" b="0" i="1" dirty="0">
                <a:solidFill>
                  <a:srgbClr val="080808"/>
                </a:solidFill>
                <a:latin typeface="Comic Sans MS" panose="030F0702030302020204" pitchFamily="66" charset="0"/>
              </a:rPr>
              <a:t>/</a:t>
            </a:r>
            <a:r>
              <a:rPr lang="it-IT" altLang="it-IT" sz="1800" b="0" i="1" dirty="0">
                <a:solidFill>
                  <a:srgbClr val="080808"/>
                </a:solidFill>
                <a:latin typeface="Symbol" panose="05050102010706020507" pitchFamily="18" charset="2"/>
              </a:rPr>
              <a:t>l</a:t>
            </a:r>
            <a:r>
              <a:rPr lang="it-IT" altLang="it-IT" sz="1800" b="0" dirty="0">
                <a:solidFill>
                  <a:srgbClr val="080808"/>
                </a:solidFill>
                <a:latin typeface="Comic Sans MS" panose="030F0702030302020204" pitchFamily="66" charset="0"/>
              </a:rPr>
              <a:t>)</a:t>
            </a:r>
          </a:p>
        </p:txBody>
      </p:sp>
      <p:grpSp>
        <p:nvGrpSpPr>
          <p:cNvPr id="119815" name="Group 7"/>
          <p:cNvGrpSpPr>
            <a:grpSpLocks/>
          </p:cNvGrpSpPr>
          <p:nvPr/>
        </p:nvGrpSpPr>
        <p:grpSpPr bwMode="auto">
          <a:xfrm>
            <a:off x="2636838" y="3051175"/>
            <a:ext cx="5394325" cy="458788"/>
            <a:chOff x="1632" y="1922"/>
            <a:chExt cx="3397" cy="289"/>
          </a:xfrm>
        </p:grpSpPr>
        <p:grpSp>
          <p:nvGrpSpPr>
            <p:cNvPr id="11290" name="Group 8"/>
            <p:cNvGrpSpPr>
              <a:grpSpLocks/>
            </p:cNvGrpSpPr>
            <p:nvPr/>
          </p:nvGrpSpPr>
          <p:grpSpPr bwMode="auto">
            <a:xfrm>
              <a:off x="1632" y="1980"/>
              <a:ext cx="3318" cy="231"/>
              <a:chOff x="1632" y="1980"/>
              <a:chExt cx="3318" cy="231"/>
            </a:xfrm>
          </p:grpSpPr>
          <p:sp>
            <p:nvSpPr>
              <p:cNvPr id="11292" name="Line 10"/>
              <p:cNvSpPr>
                <a:spLocks noChangeShapeType="1"/>
              </p:cNvSpPr>
              <p:nvPr/>
            </p:nvSpPr>
            <p:spPr bwMode="auto">
              <a:xfrm>
                <a:off x="1632" y="2112"/>
                <a:ext cx="624" cy="0"/>
              </a:xfrm>
              <a:prstGeom prst="line">
                <a:avLst/>
              </a:prstGeom>
              <a:noFill/>
              <a:ln w="9525">
                <a:solidFill>
                  <a:srgbClr val="080808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1293" name="Text Box 12"/>
              <p:cNvSpPr txBox="1">
                <a:spLocks noChangeArrowheads="1"/>
              </p:cNvSpPr>
              <p:nvPr/>
            </p:nvSpPr>
            <p:spPr bwMode="auto">
              <a:xfrm>
                <a:off x="2838" y="1980"/>
                <a:ext cx="211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1800" b="0">
                    <a:solidFill>
                      <a:srgbClr val="080808"/>
                    </a:solidFill>
                    <a:latin typeface="Comic Sans MS" panose="030F0702030302020204" pitchFamily="66" charset="0"/>
                  </a:rPr>
                  <a:t> Conservazione dell’impulso</a:t>
                </a:r>
              </a:p>
            </p:txBody>
          </p:sp>
        </p:grpSp>
        <p:sp>
          <p:nvSpPr>
            <p:cNvPr id="11291" name="Rectangle 13"/>
            <p:cNvSpPr>
              <a:spLocks noChangeArrowheads="1"/>
            </p:cNvSpPr>
            <p:nvPr/>
          </p:nvSpPr>
          <p:spPr bwMode="auto">
            <a:xfrm>
              <a:off x="4913" y="1922"/>
              <a:ext cx="1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11273" name="Rectangle 14"/>
          <p:cNvSpPr>
            <a:spLocks noChangeArrowheads="1"/>
          </p:cNvSpPr>
          <p:nvPr/>
        </p:nvSpPr>
        <p:spPr bwMode="auto">
          <a:xfrm>
            <a:off x="8301038" y="3508375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19823" name="Group 15"/>
          <p:cNvGrpSpPr>
            <a:grpSpLocks/>
          </p:cNvGrpSpPr>
          <p:nvPr/>
        </p:nvGrpSpPr>
        <p:grpSpPr bwMode="auto">
          <a:xfrm>
            <a:off x="3671888" y="3579813"/>
            <a:ext cx="5181600" cy="641350"/>
            <a:chOff x="1968" y="2256"/>
            <a:chExt cx="3264" cy="404"/>
          </a:xfrm>
        </p:grpSpPr>
        <p:sp>
          <p:nvSpPr>
            <p:cNvPr id="11288" name="Line 17"/>
            <p:cNvSpPr>
              <a:spLocks noChangeShapeType="1"/>
            </p:cNvSpPr>
            <p:nvPr/>
          </p:nvSpPr>
          <p:spPr bwMode="auto">
            <a:xfrm>
              <a:off x="1968" y="2400"/>
              <a:ext cx="624" cy="0"/>
            </a:xfrm>
            <a:prstGeom prst="line">
              <a:avLst/>
            </a:prstGeom>
            <a:noFill/>
            <a:ln w="9525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1289" name="Text Box 19"/>
            <p:cNvSpPr txBox="1">
              <a:spLocks noChangeArrowheads="1"/>
            </p:cNvSpPr>
            <p:nvPr/>
          </p:nvSpPr>
          <p:spPr bwMode="auto">
            <a:xfrm>
              <a:off x="3120" y="2256"/>
              <a:ext cx="211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solidFill>
                    <a:srgbClr val="080808"/>
                  </a:solidFill>
                  <a:latin typeface="Comic Sans MS" panose="030F0702030302020204" pitchFamily="66" charset="0"/>
                </a:rPr>
                <a:t>Conservazione del momento angolare</a:t>
              </a:r>
            </a:p>
          </p:txBody>
        </p:sp>
      </p:grpSp>
      <p:sp>
        <p:nvSpPr>
          <p:cNvPr id="11275" name="Text Box 21"/>
          <p:cNvSpPr txBox="1">
            <a:spLocks noChangeArrowheads="1"/>
          </p:cNvSpPr>
          <p:nvPr/>
        </p:nvSpPr>
        <p:spPr bwMode="auto">
          <a:xfrm>
            <a:off x="4938713" y="4346575"/>
            <a:ext cx="26495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  <a:t>Primo termine non nullo</a:t>
            </a:r>
          </a:p>
        </p:txBody>
      </p:sp>
      <p:sp>
        <p:nvSpPr>
          <p:cNvPr id="11276" name="Rectangle 24"/>
          <p:cNvSpPr>
            <a:spLocks noChangeArrowheads="1"/>
          </p:cNvSpPr>
          <p:nvPr/>
        </p:nvSpPr>
        <p:spPr bwMode="auto">
          <a:xfrm>
            <a:off x="5710238" y="5184775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19837" name="Text Box 29"/>
          <p:cNvSpPr txBox="1">
            <a:spLocks noChangeArrowheads="1"/>
          </p:cNvSpPr>
          <p:nvPr/>
        </p:nvSpPr>
        <p:spPr bwMode="auto">
          <a:xfrm>
            <a:off x="1916113" y="61214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/>
              <a:t>8.27 10</a:t>
            </a:r>
            <a:r>
              <a:rPr lang="en-US" altLang="it-IT" sz="1600" baseline="30000"/>
              <a:t>-45</a:t>
            </a:r>
          </a:p>
        </p:txBody>
      </p:sp>
      <p:sp>
        <p:nvSpPr>
          <p:cNvPr id="3" name="CasellaDiTesto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8600" y="3429000"/>
            <a:ext cx="3375539" cy="80733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>
                <a:noFill/>
              </a:rPr>
              <a:t> </a:t>
            </a:r>
          </a:p>
        </p:txBody>
      </p:sp>
      <p:sp>
        <p:nvSpPr>
          <p:cNvPr id="4" name="CasellaDiTes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1411" y="4346672"/>
            <a:ext cx="4176400" cy="80733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 dirty="0">
                <a:noFill/>
              </a:rPr>
              <a:t> </a:t>
            </a:r>
          </a:p>
        </p:txBody>
      </p:sp>
      <p:sp>
        <p:nvSpPr>
          <p:cNvPr id="5" name="CasellaDiTesto 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79265" y="3181416"/>
            <a:ext cx="724365" cy="325923"/>
          </a:xfrm>
          <a:prstGeom prst="rect">
            <a:avLst/>
          </a:prstGeom>
          <a:blipFill>
            <a:blip r:embed="rId4"/>
            <a:stretch>
              <a:fillRect l="-8403" t="-13208" r="-5882" b="-11321"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2" name="CasellaDiTesto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3726" y="2960945"/>
            <a:ext cx="1910330" cy="80733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 dirty="0">
                <a:noFill/>
              </a:rPr>
              <a:t> </a:t>
            </a:r>
          </a:p>
        </p:txBody>
      </p:sp>
      <p:sp>
        <p:nvSpPr>
          <p:cNvPr id="7" name="Rettangolo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00575" y="3581400"/>
            <a:ext cx="1110432" cy="40658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sp>
        <p:nvSpPr>
          <p:cNvPr id="9" name="Rettangolo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00980" y="5227034"/>
            <a:ext cx="3771674" cy="89967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  <p:cxnSp>
        <p:nvCxnSpPr>
          <p:cNvPr id="11284" name="Connettore 2 10"/>
          <p:cNvCxnSpPr>
            <a:cxnSpLocks noChangeShapeType="1"/>
            <a:stCxn id="119837" idx="1"/>
            <a:endCxn id="11285" idx="5"/>
          </p:cNvCxnSpPr>
          <p:nvPr/>
        </p:nvCxnSpPr>
        <p:spPr bwMode="auto">
          <a:xfrm flipH="1" flipV="1">
            <a:off x="1306513" y="5965825"/>
            <a:ext cx="609600" cy="3238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85" name="Ovale 11"/>
          <p:cNvSpPr>
            <a:spLocks noChangeArrowheads="1"/>
          </p:cNvSpPr>
          <p:nvPr/>
        </p:nvSpPr>
        <p:spPr bwMode="auto">
          <a:xfrm>
            <a:off x="927100" y="5184775"/>
            <a:ext cx="444500" cy="9144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it-IT" altLang="it-IT"/>
          </a:p>
        </p:txBody>
      </p:sp>
      <p:sp>
        <p:nvSpPr>
          <p:cNvPr id="33" name="CasellaDiTesto 3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575" y="1513390"/>
            <a:ext cx="4572000" cy="1247970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it-IT" dirty="0">
                <a:noFill/>
              </a:rPr>
              <a:t> </a:t>
            </a:r>
          </a:p>
        </p:txBody>
      </p:sp>
      <p:sp>
        <p:nvSpPr>
          <p:cNvPr id="16" name="CasellaDiTesto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23783" y="5127759"/>
            <a:ext cx="3259112" cy="802399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2292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EA61A5-A543-4FD9-9005-D2FA2924035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it-IT" sz="1400"/>
          </a:p>
        </p:txBody>
      </p:sp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3897313" y="59483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4" name="Object 3"/>
              <p:cNvSpPr txBox="1"/>
              <p:nvPr/>
            </p:nvSpPr>
            <p:spPr bwMode="auto">
              <a:xfrm>
                <a:off x="3124200" y="2133600"/>
                <a:ext cx="1784350" cy="719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229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4200" y="2133600"/>
                <a:ext cx="1784350" cy="7191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95" name="Group 4"/>
          <p:cNvGrpSpPr>
            <a:grpSpLocks/>
          </p:cNvGrpSpPr>
          <p:nvPr/>
        </p:nvGrpSpPr>
        <p:grpSpPr bwMode="auto">
          <a:xfrm>
            <a:off x="6172200" y="692150"/>
            <a:ext cx="1600200" cy="2209800"/>
            <a:chOff x="3888" y="816"/>
            <a:chExt cx="1008" cy="1392"/>
          </a:xfrm>
        </p:grpSpPr>
        <p:sp>
          <p:nvSpPr>
            <p:cNvPr id="12316" name="Text Box 5"/>
            <p:cNvSpPr txBox="1">
              <a:spLocks noChangeArrowheads="1"/>
            </p:cNvSpPr>
            <p:nvPr/>
          </p:nvSpPr>
          <p:spPr bwMode="auto">
            <a:xfrm>
              <a:off x="4416" y="816"/>
              <a:ext cx="2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solidFill>
                    <a:srgbClr val="080808"/>
                  </a:solidFill>
                  <a:latin typeface="Symbol" panose="05050102010706020507" pitchFamily="18" charset="2"/>
                </a:rPr>
                <a:t>w</a:t>
              </a:r>
            </a:p>
          </p:txBody>
        </p:sp>
        <p:sp>
          <p:nvSpPr>
            <p:cNvPr id="12317" name="AutoShape 6"/>
            <p:cNvSpPr>
              <a:spLocks noChangeArrowheads="1"/>
            </p:cNvSpPr>
            <p:nvPr/>
          </p:nvSpPr>
          <p:spPr bwMode="auto">
            <a:xfrm>
              <a:off x="4176" y="1152"/>
              <a:ext cx="384" cy="144"/>
            </a:xfrm>
            <a:prstGeom prst="curvedRightArrow">
              <a:avLst>
                <a:gd name="adj1" fmla="val 20556"/>
                <a:gd name="adj2" fmla="val 40000"/>
                <a:gd name="adj3" fmla="val 8888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12318" name="Line 7"/>
            <p:cNvSpPr>
              <a:spLocks noChangeShapeType="1"/>
            </p:cNvSpPr>
            <p:nvPr/>
          </p:nvSpPr>
          <p:spPr bwMode="auto">
            <a:xfrm flipV="1">
              <a:off x="4368" y="912"/>
              <a:ext cx="0" cy="864"/>
            </a:xfrm>
            <a:prstGeom prst="line">
              <a:avLst/>
            </a:prstGeom>
            <a:noFill/>
            <a:ln w="28575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319" name="Oval 8"/>
            <p:cNvSpPr>
              <a:spLocks noChangeArrowheads="1"/>
            </p:cNvSpPr>
            <p:nvPr/>
          </p:nvSpPr>
          <p:spPr bwMode="auto">
            <a:xfrm>
              <a:off x="3888" y="1632"/>
              <a:ext cx="1008" cy="576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</p:grp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5365750" y="2981325"/>
            <a:ext cx="3357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  <a:t>Oggetto astrofisico compatto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866" name="Object 10"/>
              <p:cNvSpPr txBox="1"/>
              <p:nvPr/>
            </p:nvSpPr>
            <p:spPr bwMode="auto">
              <a:xfrm>
                <a:off x="358775" y="3130550"/>
                <a:ext cx="2959100" cy="655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𝐺𝑀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121866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775" y="3130550"/>
                <a:ext cx="2959100" cy="655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867" name="Object 11"/>
              <p:cNvSpPr txBox="1"/>
              <p:nvPr/>
            </p:nvSpPr>
            <p:spPr bwMode="auto">
              <a:xfrm>
                <a:off x="503237" y="3949700"/>
                <a:ext cx="3363913" cy="546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21867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237" y="3949700"/>
                <a:ext cx="3363913" cy="546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868" name="Object 12"/>
              <p:cNvSpPr txBox="1"/>
              <p:nvPr/>
            </p:nvSpPr>
            <p:spPr bwMode="auto">
              <a:xfrm>
                <a:off x="457200" y="4578350"/>
                <a:ext cx="5029200" cy="814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den>
                      </m:f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21868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578350"/>
                <a:ext cx="5029200" cy="8143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1869" name="Group 13"/>
          <p:cNvGrpSpPr>
            <a:grpSpLocks/>
          </p:cNvGrpSpPr>
          <p:nvPr/>
        </p:nvGrpSpPr>
        <p:grpSpPr bwMode="auto">
          <a:xfrm>
            <a:off x="3505200" y="2133600"/>
            <a:ext cx="1066800" cy="3244850"/>
            <a:chOff x="2304" y="1728"/>
            <a:chExt cx="576" cy="2040"/>
          </a:xfrm>
        </p:grpSpPr>
        <p:sp>
          <p:nvSpPr>
            <p:cNvPr id="12313" name="Oval 14"/>
            <p:cNvSpPr>
              <a:spLocks noChangeArrowheads="1"/>
            </p:cNvSpPr>
            <p:nvPr/>
          </p:nvSpPr>
          <p:spPr bwMode="auto">
            <a:xfrm>
              <a:off x="2304" y="1728"/>
              <a:ext cx="288" cy="432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12314" name="Line 15"/>
            <p:cNvSpPr>
              <a:spLocks noChangeShapeType="1"/>
            </p:cNvSpPr>
            <p:nvPr/>
          </p:nvSpPr>
          <p:spPr bwMode="auto">
            <a:xfrm>
              <a:off x="2448" y="2160"/>
              <a:ext cx="240" cy="110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2315" name="Oval 16"/>
            <p:cNvSpPr>
              <a:spLocks noChangeArrowheads="1"/>
            </p:cNvSpPr>
            <p:nvPr/>
          </p:nvSpPr>
          <p:spPr bwMode="auto">
            <a:xfrm>
              <a:off x="2592" y="3216"/>
              <a:ext cx="288" cy="552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</p:grpSp>
      <p:sp>
        <p:nvSpPr>
          <p:cNvPr id="121873" name="Text Box 17"/>
          <p:cNvSpPr txBox="1">
            <a:spLocks noChangeArrowheads="1"/>
          </p:cNvSpPr>
          <p:nvPr/>
        </p:nvSpPr>
        <p:spPr bwMode="auto">
          <a:xfrm>
            <a:off x="1884363" y="5638800"/>
            <a:ext cx="5827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</a:rPr>
              <a:t>Luminosità 10</a:t>
            </a:r>
            <a:r>
              <a:rPr lang="it-IT" altLang="it-IT" sz="2400" i="1" baseline="30000">
                <a:solidFill>
                  <a:schemeClr val="hlink"/>
                </a:solidFill>
                <a:latin typeface="Comic Sans MS" panose="030F0702030302020204" pitchFamily="66" charset="0"/>
              </a:rPr>
              <a:t>43 </a:t>
            </a: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</a:rPr>
              <a:t>W </a:t>
            </a: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10</a:t>
            </a:r>
            <a:r>
              <a:rPr lang="it-IT" altLang="it-IT" sz="2400" i="1" baseline="30000">
                <a:solidFill>
                  <a:schemeClr val="hlink"/>
                </a:solidFill>
                <a:latin typeface="Comic Sans MS" panose="030F0702030302020204" pitchFamily="66" charset="0"/>
              </a:rPr>
              <a:t>17 </a:t>
            </a: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volte il sole</a:t>
            </a:r>
          </a:p>
        </p:txBody>
      </p:sp>
      <p:grpSp>
        <p:nvGrpSpPr>
          <p:cNvPr id="121874" name="Group 18"/>
          <p:cNvGrpSpPr>
            <a:grpSpLocks/>
          </p:cNvGrpSpPr>
          <p:nvPr/>
        </p:nvGrpSpPr>
        <p:grpSpPr bwMode="auto">
          <a:xfrm>
            <a:off x="4298950" y="4114800"/>
            <a:ext cx="4649788" cy="1219200"/>
            <a:chOff x="2730" y="2976"/>
            <a:chExt cx="2929" cy="768"/>
          </a:xfrm>
        </p:grpSpPr>
        <p:sp>
          <p:nvSpPr>
            <p:cNvPr id="12305" name="Text Box 19"/>
            <p:cNvSpPr txBox="1">
              <a:spLocks noChangeArrowheads="1"/>
            </p:cNvSpPr>
            <p:nvPr/>
          </p:nvSpPr>
          <p:spPr bwMode="auto">
            <a:xfrm>
              <a:off x="2730" y="3024"/>
              <a:ext cx="4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solidFill>
                    <a:srgbClr val="080808"/>
                  </a:solidFill>
                  <a:latin typeface="Times New Roman" panose="02020603050405020304" pitchFamily="18" charset="0"/>
                </a:rPr>
                <a:t>3 10</a:t>
              </a:r>
              <a:r>
                <a:rPr lang="it-IT" altLang="it-IT" sz="1800" b="0" baseline="30000">
                  <a:solidFill>
                    <a:srgbClr val="080808"/>
                  </a:solidFill>
                  <a:latin typeface="Times New Roman" panose="02020603050405020304" pitchFamily="18" charset="0"/>
                </a:rPr>
                <a:t>-2</a:t>
              </a:r>
              <a:endParaRPr lang="it-IT" altLang="it-IT" sz="1800" b="0">
                <a:solidFill>
                  <a:srgbClr val="080808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6" name="Text Box 20"/>
            <p:cNvSpPr txBox="1">
              <a:spLocks noChangeArrowheads="1"/>
            </p:cNvSpPr>
            <p:nvPr/>
          </p:nvSpPr>
          <p:spPr bwMode="auto">
            <a:xfrm>
              <a:off x="3114" y="3024"/>
              <a:ext cx="4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solidFill>
                    <a:srgbClr val="080808"/>
                  </a:solidFill>
                  <a:latin typeface="Times New Roman" panose="02020603050405020304" pitchFamily="18" charset="0"/>
                </a:rPr>
                <a:t>3 10</a:t>
              </a:r>
              <a:r>
                <a:rPr lang="it-IT" altLang="it-IT" sz="1800" b="0" baseline="30000">
                  <a:solidFill>
                    <a:srgbClr val="080808"/>
                  </a:solidFill>
                  <a:latin typeface="Times New Roman" panose="02020603050405020304" pitchFamily="18" charset="0"/>
                </a:rPr>
                <a:t>-2</a:t>
              </a:r>
              <a:endParaRPr lang="it-IT" altLang="it-IT" sz="1800" b="0">
                <a:solidFill>
                  <a:srgbClr val="080808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07" name="Group 21"/>
            <p:cNvGrpSpPr>
              <a:grpSpLocks/>
            </p:cNvGrpSpPr>
            <p:nvPr/>
          </p:nvGrpSpPr>
          <p:grpSpPr bwMode="auto">
            <a:xfrm>
              <a:off x="2736" y="2976"/>
              <a:ext cx="2923" cy="768"/>
              <a:chOff x="2736" y="2976"/>
              <a:chExt cx="2923" cy="768"/>
            </a:xfrm>
          </p:grpSpPr>
          <p:grpSp>
            <p:nvGrpSpPr>
              <p:cNvPr id="12308" name="Group 22"/>
              <p:cNvGrpSpPr>
                <a:grpSpLocks/>
              </p:cNvGrpSpPr>
              <p:nvPr/>
            </p:nvGrpSpPr>
            <p:grpSpPr bwMode="auto">
              <a:xfrm>
                <a:off x="2736" y="2976"/>
                <a:ext cx="864" cy="768"/>
                <a:chOff x="2736" y="2976"/>
                <a:chExt cx="864" cy="768"/>
              </a:xfrm>
            </p:grpSpPr>
            <p:sp>
              <p:nvSpPr>
                <p:cNvPr id="12310" name="Oval 23"/>
                <p:cNvSpPr>
                  <a:spLocks noChangeArrowheads="1"/>
                </p:cNvSpPr>
                <p:nvPr/>
              </p:nvSpPr>
              <p:spPr bwMode="auto">
                <a:xfrm>
                  <a:off x="2832" y="3264"/>
                  <a:ext cx="288" cy="480"/>
                </a:xfrm>
                <a:prstGeom prst="ellipse">
                  <a:avLst/>
                </a:prstGeom>
                <a:noFill/>
                <a:ln w="28575">
                  <a:solidFill>
                    <a:srgbClr val="080808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it-IT" altLang="it-IT" sz="2000"/>
                </a:p>
              </p:txBody>
            </p:sp>
            <p:sp>
              <p:nvSpPr>
                <p:cNvPr id="12311" name="Oval 24"/>
                <p:cNvSpPr>
                  <a:spLocks noChangeArrowheads="1"/>
                </p:cNvSpPr>
                <p:nvPr/>
              </p:nvSpPr>
              <p:spPr bwMode="auto">
                <a:xfrm>
                  <a:off x="3072" y="3264"/>
                  <a:ext cx="288" cy="480"/>
                </a:xfrm>
                <a:prstGeom prst="ellipse">
                  <a:avLst/>
                </a:prstGeom>
                <a:noFill/>
                <a:ln w="28575">
                  <a:solidFill>
                    <a:srgbClr val="080808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it-IT" altLang="it-IT" sz="2000"/>
                </a:p>
              </p:txBody>
            </p:sp>
            <p:sp>
              <p:nvSpPr>
                <p:cNvPr id="12312" name="Oval 25"/>
                <p:cNvSpPr>
                  <a:spLocks noChangeArrowheads="1"/>
                </p:cNvSpPr>
                <p:nvPr/>
              </p:nvSpPr>
              <p:spPr bwMode="auto">
                <a:xfrm>
                  <a:off x="2736" y="2976"/>
                  <a:ext cx="864" cy="288"/>
                </a:xfrm>
                <a:prstGeom prst="ellipse">
                  <a:avLst/>
                </a:prstGeom>
                <a:noFill/>
                <a:ln w="9525">
                  <a:solidFill>
                    <a:srgbClr val="080808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it-IT" altLang="it-IT" sz="1800" b="0">
                    <a:solidFill>
                      <a:schemeClr val="hlink"/>
                    </a:solidFill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2309" name="Text Box 26"/>
              <p:cNvSpPr txBox="1">
                <a:spLocks noChangeArrowheads="1"/>
              </p:cNvSpPr>
              <p:nvPr/>
            </p:nvSpPr>
            <p:spPr bwMode="auto">
              <a:xfrm>
                <a:off x="3581" y="2993"/>
                <a:ext cx="2078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1600" b="0">
                    <a:solidFill>
                      <a:srgbClr val="080808"/>
                    </a:solidFill>
                    <a:latin typeface="Comic Sans MS" panose="030F0702030302020204" pitchFamily="66" charset="0"/>
                  </a:rPr>
                  <a:t>Stella di neutroni pre-coalesente</a:t>
                </a:r>
              </a:p>
            </p:txBody>
          </p:sp>
        </p:grpSp>
      </p:grpSp>
      <p:sp>
        <p:nvSpPr>
          <p:cNvPr id="12303" name="Rectangle 27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it-IT" altLang="it-IT" sz="4800" b="1" i="1">
                <a:solidFill>
                  <a:schemeClr val="hlink"/>
                </a:solidFill>
              </a:rPr>
              <a:t>Ordini di grandezza</a:t>
            </a:r>
          </a:p>
        </p:txBody>
      </p:sp>
      <p:sp>
        <p:nvSpPr>
          <p:cNvPr id="33" name="CasellaDiTesto 3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5632" y="1331201"/>
            <a:ext cx="3259112" cy="80239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72EA97-6E58-4BCA-A22D-3EE71A4F859E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it-IT" sz="1400"/>
          </a:p>
        </p:txBody>
      </p:sp>
      <p:sp>
        <p:nvSpPr>
          <p:cNvPr id="13317" name="Rectangle 2"/>
          <p:cNvSpPr>
            <a:spLocks noChangeArrowheads="1"/>
          </p:cNvSpPr>
          <p:nvPr/>
        </p:nvSpPr>
        <p:spPr bwMode="auto">
          <a:xfrm>
            <a:off x="685800" y="12700"/>
            <a:ext cx="76962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400" b="0">
                <a:solidFill>
                  <a:schemeClr val="tx2"/>
                </a:solidFill>
              </a:rPr>
              <a:t>Costanti di accoppiamento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04800" y="2743200"/>
            <a:ext cx="8640763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000" b="0"/>
              <a:t>Collassi di supernova: i </a:t>
            </a:r>
            <a:r>
              <a:rPr lang="it-IT" altLang="it-IT" sz="2000" b="0">
                <a:latin typeface="Symbol" panose="05050102010706020507" pitchFamily="18" charset="2"/>
              </a:rPr>
              <a:t>n</a:t>
            </a:r>
            <a:r>
              <a:rPr lang="it-IT" altLang="it-IT" sz="2000" b="0"/>
              <a:t> subiscono 10</a:t>
            </a:r>
            <a:r>
              <a:rPr lang="it-IT" altLang="it-IT" sz="2000" b="0" baseline="30000"/>
              <a:t>3</a:t>
            </a:r>
            <a:r>
              <a:rPr lang="it-IT" altLang="it-IT" sz="2000" b="0"/>
              <a:t>  interazioni prima di lasciare la stella, le GW, invece, emergono dal nucleo </a:t>
            </a:r>
            <a:r>
              <a:rPr lang="it-IT" altLang="it-IT" sz="2000" b="0" i="1"/>
              <a:t>indisturbate</a:t>
            </a:r>
          </a:p>
          <a:p>
            <a:pPr eaLnBrk="1" hangingPunct="1"/>
            <a:r>
              <a:rPr lang="it-IT" altLang="it-IT" sz="2000" b="0"/>
              <a:t>disaccoppiamento delle GW dopo il  Big Bang </a:t>
            </a:r>
          </a:p>
          <a:p>
            <a:pPr lvl="1" eaLnBrk="1" hangingPunct="1"/>
            <a:r>
              <a:rPr lang="it-IT" altLang="it-IT" sz="2000" b="0"/>
              <a:t>GW  </a:t>
            </a:r>
            <a:r>
              <a:rPr lang="it-IT" altLang="it-IT" sz="2000" b="0">
                <a:latin typeface="Symbol" panose="05050102010706020507" pitchFamily="18" charset="2"/>
              </a:rPr>
              <a:t>~</a:t>
            </a:r>
            <a:r>
              <a:rPr lang="it-IT" altLang="it-IT" sz="2000" b="0">
                <a:sym typeface="Math1" pitchFamily="2" charset="2"/>
              </a:rPr>
              <a:t> 10</a:t>
            </a:r>
            <a:r>
              <a:rPr lang="it-IT" altLang="it-IT" sz="2000" b="0" baseline="30000">
                <a:sym typeface="Math1" pitchFamily="2" charset="2"/>
              </a:rPr>
              <a:t>-43</a:t>
            </a:r>
            <a:r>
              <a:rPr lang="it-IT" altLang="it-IT" sz="2000" b="0">
                <a:sym typeface="Math1" pitchFamily="2" charset="2"/>
              </a:rPr>
              <a:t> s  (T </a:t>
            </a:r>
            <a:r>
              <a:rPr lang="it-IT" altLang="it-IT" sz="2000" b="0">
                <a:latin typeface="Symbol" panose="05050102010706020507" pitchFamily="18" charset="2"/>
              </a:rPr>
              <a:t>~</a:t>
            </a:r>
            <a:r>
              <a:rPr lang="it-IT" altLang="it-IT" sz="2000" b="0">
                <a:sym typeface="Math1" pitchFamily="2" charset="2"/>
              </a:rPr>
              <a:t> 10</a:t>
            </a:r>
            <a:r>
              <a:rPr lang="it-IT" altLang="it-IT" sz="2000" b="0" baseline="30000">
                <a:sym typeface="Math1" pitchFamily="2" charset="2"/>
              </a:rPr>
              <a:t>19</a:t>
            </a:r>
            <a:r>
              <a:rPr lang="it-IT" altLang="it-IT" sz="2000" b="0">
                <a:sym typeface="Math1" pitchFamily="2" charset="2"/>
              </a:rPr>
              <a:t> GeV)</a:t>
            </a:r>
          </a:p>
          <a:p>
            <a:pPr lvl="1" eaLnBrk="1" hangingPunct="1"/>
            <a:r>
              <a:rPr lang="it-IT" altLang="it-IT" sz="2000" b="0"/>
              <a:t> </a:t>
            </a:r>
            <a:r>
              <a:rPr lang="it-IT" altLang="it-IT" sz="2000" b="0">
                <a:latin typeface="Symbol" panose="05050102010706020507" pitchFamily="18" charset="2"/>
                <a:sym typeface="Math1" pitchFamily="2" charset="2"/>
              </a:rPr>
              <a:t>n      </a:t>
            </a:r>
            <a:r>
              <a:rPr lang="it-IT" altLang="it-IT" sz="2000" b="0">
                <a:latin typeface="Symbol" panose="05050102010706020507" pitchFamily="18" charset="2"/>
              </a:rPr>
              <a:t>~</a:t>
            </a:r>
            <a:r>
              <a:rPr lang="it-IT" altLang="it-IT" sz="2000" b="0">
                <a:sym typeface="Math1" pitchFamily="2" charset="2"/>
              </a:rPr>
              <a:t>    1    s  (T </a:t>
            </a:r>
            <a:r>
              <a:rPr lang="it-IT" altLang="it-IT" sz="2000" b="0">
                <a:latin typeface="Symbol" panose="05050102010706020507" pitchFamily="18" charset="2"/>
              </a:rPr>
              <a:t>~</a:t>
            </a:r>
            <a:r>
              <a:rPr lang="it-IT" altLang="it-IT" sz="2000" b="0">
                <a:sym typeface="Math1" pitchFamily="2" charset="2"/>
              </a:rPr>
              <a:t> 1   MeV)</a:t>
            </a:r>
          </a:p>
          <a:p>
            <a:pPr lvl="1" eaLnBrk="1" hangingPunct="1"/>
            <a:r>
              <a:rPr lang="it-IT" altLang="it-IT" sz="2000" b="0">
                <a:sym typeface="Math1" pitchFamily="2" charset="2"/>
              </a:rPr>
              <a:t> γ      </a:t>
            </a:r>
            <a:r>
              <a:rPr lang="it-IT" altLang="it-IT" sz="2000" b="0">
                <a:latin typeface="Symbol" panose="05050102010706020507" pitchFamily="18" charset="2"/>
              </a:rPr>
              <a:t>~</a:t>
            </a:r>
            <a:r>
              <a:rPr lang="it-IT" altLang="it-IT" sz="2000" b="0">
                <a:sym typeface="Math1" pitchFamily="2" charset="2"/>
              </a:rPr>
              <a:t> 10</a:t>
            </a:r>
            <a:r>
              <a:rPr lang="it-IT" altLang="it-IT" sz="2000" b="0" baseline="30000">
                <a:sym typeface="Math1" pitchFamily="2" charset="2"/>
              </a:rPr>
              <a:t>12</a:t>
            </a:r>
            <a:r>
              <a:rPr lang="it-IT" altLang="it-IT" sz="2000" b="0">
                <a:sym typeface="Math1" pitchFamily="2" charset="2"/>
              </a:rPr>
              <a:t>  s  (T </a:t>
            </a:r>
            <a:r>
              <a:rPr lang="it-IT" altLang="it-IT" sz="2000" b="0">
                <a:latin typeface="Symbol" panose="05050102010706020507" pitchFamily="18" charset="2"/>
              </a:rPr>
              <a:t>~</a:t>
            </a:r>
            <a:r>
              <a:rPr lang="it-IT" altLang="it-IT" sz="2000" b="0">
                <a:sym typeface="Math1" pitchFamily="2" charset="2"/>
              </a:rPr>
              <a:t> 0.2    eV)</a:t>
            </a:r>
          </a:p>
        </p:txBody>
      </p:sp>
      <p:graphicFrame>
        <p:nvGraphicFramePr>
          <p:cNvPr id="29700" name="Group 4"/>
          <p:cNvGraphicFramePr>
            <a:graphicFrameLocks noGrp="1"/>
          </p:cNvGraphicFramePr>
          <p:nvPr/>
        </p:nvGraphicFramePr>
        <p:xfrm>
          <a:off x="1524000" y="914400"/>
          <a:ext cx="6172200" cy="1163638"/>
        </p:xfrm>
        <a:graphic>
          <a:graphicData uri="http://schemas.openxmlformats.org/drawingml/2006/table">
            <a:tbl>
              <a:tblPr/>
              <a:tblGrid>
                <a:gridCol w="1543050">
                  <a:extLst>
                    <a:ext uri="{9D8B030D-6E8A-4147-A177-3AD203B41FA5}">
                      <a16:colId xmlns:a16="http://schemas.microsoft.com/office/drawing/2014/main" val="1100731658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64194122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1192090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3342692831"/>
                    </a:ext>
                  </a:extLst>
                </a:gridCol>
              </a:tblGrid>
              <a:tr h="584360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strong</a:t>
                      </a:r>
                    </a:p>
                  </a:txBody>
                  <a:tcPr marT="45732" marB="4573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e.m.</a:t>
                      </a: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weak</a:t>
                      </a: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</a:rPr>
                        <a:t>gravity</a:t>
                      </a: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738"/>
                  </a:ext>
                </a:extLst>
              </a:tr>
              <a:tr h="579278"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0.1</a:t>
                      </a:r>
                    </a:p>
                  </a:txBody>
                  <a:tcPr marT="45732" marB="4573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1/137</a:t>
                      </a: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</a:t>
                      </a:r>
                      <a:r>
                        <a:rPr kumimoji="0" lang="it-IT" altLang="it-IT" sz="3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-5</a:t>
                      </a:r>
                      <a:endParaRPr kumimoji="0" lang="it-IT" altLang="it-IT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49263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defTabSz="449263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defTabSz="44926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defTabSz="44926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defTabSz="44926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</a:t>
                      </a:r>
                      <a:r>
                        <a:rPr kumimoji="0" lang="it-IT" altLang="it-IT" sz="32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-39</a:t>
                      </a:r>
                      <a:endParaRPr kumimoji="0" lang="it-IT" altLang="it-IT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T="45732" marB="4573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097694"/>
                  </a:ext>
                </a:extLst>
              </a:tr>
            </a:tbl>
          </a:graphicData>
        </a:graphic>
      </p:graphicFrame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1195388" y="5105400"/>
            <a:ext cx="6751637" cy="850900"/>
          </a:xfrm>
          <a:prstGeom prst="rect">
            <a:avLst/>
          </a:prstGeom>
          <a:noFill/>
          <a:ln w="2857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0" i="1">
                <a:latin typeface="Microsoft Sans Serif" panose="020B0604020202020204" pitchFamily="34" charset="0"/>
              </a:rPr>
              <a:t>Trasporto ideale di informazione,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0" i="1">
                <a:latin typeface="Microsoft Sans Serif" panose="020B0604020202020204" pitchFamily="34" charset="0"/>
              </a:rPr>
              <a:t>Universo trasparente alle GW fino al  Big Bang!! 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914400" y="2286000"/>
            <a:ext cx="7566025" cy="376238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latin typeface="Microsoft Sans Serif" panose="020B0604020202020204" pitchFamily="34" charset="0"/>
              </a:rPr>
              <a:t>Emissione di GW : eventi molto energetici ma quasi nessuna interazione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29717" grpId="0" animBg="1" autoUpdateAnimBg="0"/>
      <p:bldP spid="29718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434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11A2B3-5082-4A74-9901-9FE98C1F2E27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it-IT" sz="1400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it-IT"/>
              <a:t>Sorgenti astrofisiche di GW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 marL="609600" indent="-609600" eaLnBrk="1" hangingPunct="1"/>
            <a:r>
              <a:rPr lang="it-IT" altLang="it-IT" sz="2800"/>
              <a:t>Abbiamo visto che la produzione di GW è caratterizzata dall’essere poco efficiente: solo sorgenti astrofisiche hanno sufficiente energia da produrne di rivelabili.</a:t>
            </a:r>
          </a:p>
          <a:p>
            <a:pPr marL="609600" indent="-609600" eaLnBrk="1" hangingPunct="1"/>
            <a:r>
              <a:rPr lang="it-IT" altLang="it-IT" sz="2800"/>
              <a:t>In base all’andamento nel tempo della radiazione emessa possiamo classificare le sorgenti in tre tipi: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it-IT" altLang="it-IT" sz="2000"/>
              <a:t>Sorgenti impulsive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it-IT" altLang="it-IT" sz="2000"/>
              <a:t>Sorgenti quasi periodiche</a:t>
            </a:r>
          </a:p>
          <a:p>
            <a:pPr marL="1371600" lvl="2" indent="-457200" eaLnBrk="1" hangingPunct="1">
              <a:buFontTx/>
              <a:buAutoNum type="arabicPeriod"/>
            </a:pPr>
            <a:r>
              <a:rPr lang="it-IT" altLang="it-IT" sz="2000"/>
              <a:t>Sorgenti periodiche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536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CDB211-9F70-4998-A77F-D88C99BB42F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it-IT" sz="1400"/>
          </a:p>
        </p:txBody>
      </p: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it-IT"/>
              <a:t>Sorgenti impulsive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962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altLang="it-IT" sz="2400"/>
              <a:t>Si tratta essenzialmente di esplosioni (implosioni) di supernova.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2400"/>
              <a:t>Implosioni sfericamente simmetriche non producono GW, dobbiamo considerare stelle in rotazione.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2000"/>
              <a:t>Rotazione uniforme: l’energia emessa è ~(J/M</a:t>
            </a:r>
            <a:r>
              <a:rPr lang="it-IT" altLang="it-IT" sz="2000" baseline="30000"/>
              <a:t>2</a:t>
            </a:r>
            <a:r>
              <a:rPr lang="it-IT" altLang="it-IT" sz="2000"/>
              <a:t>)</a:t>
            </a:r>
            <a:r>
              <a:rPr lang="it-IT" altLang="it-IT" sz="2000" baseline="30000"/>
              <a:t>4</a:t>
            </a:r>
            <a:r>
              <a:rPr lang="it-IT" altLang="it-IT" sz="2000"/>
              <a:t>  =&gt; efficiente ad alto J.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2000"/>
              <a:t>Rotazione differenziale: per es. dovuta al collasso del nucleo di una binaria coalescente</a:t>
            </a:r>
          </a:p>
        </p:txBody>
      </p:sp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01738"/>
            <a:ext cx="3519488" cy="337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8" name="Text Box 6"/>
          <p:cNvSpPr txBox="1">
            <a:spLocks noChangeArrowheads="1"/>
          </p:cNvSpPr>
          <p:nvPr/>
        </p:nvSpPr>
        <p:spPr bwMode="auto">
          <a:xfrm>
            <a:off x="4724400" y="4648200"/>
            <a:ext cx="39624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h~10</a:t>
            </a:r>
            <a:r>
              <a:rPr lang="en-US" altLang="it-IT" sz="2000" b="0" baseline="30000"/>
              <a:t>-23 </a:t>
            </a:r>
            <a:r>
              <a:rPr lang="en-US" altLang="it-IT" sz="2000" b="0"/>
              <a:t>- 10</a:t>
            </a:r>
            <a:r>
              <a:rPr lang="en-US" altLang="it-IT" sz="2000" b="0" baseline="30000"/>
              <a:t>-24</a:t>
            </a:r>
            <a:r>
              <a:rPr lang="en-US" altLang="it-IT" sz="2000" b="0"/>
              <a:t> in in range di frequenze di 100Hz – 1kHz per distanze dell’ordine di 20 Mpc (virgo cluster)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Eventi ~1/secolo/galassia.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it-IT" sz="2000" b="0" baseline="30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638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BD4ABC-8C47-4780-B57A-9538DF490C28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it-IT" sz="1400"/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3897313" y="594836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16390" name="Text Box 3"/>
          <p:cNvSpPr txBox="1">
            <a:spLocks noChangeArrowheads="1"/>
          </p:cNvSpPr>
          <p:nvPr/>
        </p:nvSpPr>
        <p:spPr bwMode="auto">
          <a:xfrm>
            <a:off x="768350" y="1128713"/>
            <a:ext cx="32527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latin typeface="Comic Sans MS" panose="030F0702030302020204" pitchFamily="66" charset="0"/>
              </a:rPr>
              <a:t>Supernovae Type I e type II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12713" y="4448175"/>
            <a:ext cx="4678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 i="1">
                <a:latin typeface="Comic Sans MS" panose="030F0702030302020204" pitchFamily="66" charset="0"/>
              </a:rPr>
              <a:t>Many profiles hypothyzed (ms long pulses)</a:t>
            </a:r>
          </a:p>
        </p:txBody>
      </p:sp>
      <p:grpSp>
        <p:nvGrpSpPr>
          <p:cNvPr id="66565" name="Group 5"/>
          <p:cNvGrpSpPr>
            <a:grpSpLocks/>
          </p:cNvGrpSpPr>
          <p:nvPr/>
        </p:nvGrpSpPr>
        <p:grpSpPr bwMode="auto">
          <a:xfrm>
            <a:off x="4876800" y="4067175"/>
            <a:ext cx="3951288" cy="606425"/>
            <a:chOff x="3072" y="2834"/>
            <a:chExt cx="2489" cy="3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18" name="Object 6"/>
                <p:cNvSpPr txBox="1"/>
                <p:nvPr/>
              </p:nvSpPr>
              <p:spPr bwMode="auto">
                <a:xfrm>
                  <a:off x="3366" y="2880"/>
                  <a:ext cx="963" cy="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≈1</m:t>
                        </m:r>
                        <m:sSup>
                          <m:sSup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−21</m:t>
                            </m:r>
                          </m:sup>
                        </m:sSup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  <m:sSup>
                          <m:sSup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−19</m:t>
                            </m:r>
                          </m:sup>
                        </m:sSup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16418" name="Object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6" y="2880"/>
                  <a:ext cx="963" cy="20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419" name="Text Box 7"/>
            <p:cNvSpPr txBox="1">
              <a:spLocks noChangeArrowheads="1"/>
            </p:cNvSpPr>
            <p:nvPr/>
          </p:nvSpPr>
          <p:spPr bwMode="auto">
            <a:xfrm>
              <a:off x="4311" y="2834"/>
              <a:ext cx="12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latin typeface="Comic Sans MS" panose="030F0702030302020204" pitchFamily="66" charset="0"/>
                </a:rPr>
                <a:t>(Galactic center)</a:t>
              </a:r>
            </a:p>
          </p:txBody>
        </p:sp>
        <p:sp>
          <p:nvSpPr>
            <p:cNvPr id="16420" name="Line 8"/>
            <p:cNvSpPr>
              <a:spLocks noChangeShapeType="1"/>
            </p:cNvSpPr>
            <p:nvPr/>
          </p:nvSpPr>
          <p:spPr bwMode="auto">
            <a:xfrm flipV="1">
              <a:off x="3072" y="3024"/>
              <a:ext cx="240" cy="192"/>
            </a:xfrm>
            <a:prstGeom prst="line">
              <a:avLst/>
            </a:prstGeom>
            <a:noFill/>
            <a:ln w="28575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6569" name="Group 9"/>
          <p:cNvGrpSpPr>
            <a:grpSpLocks/>
          </p:cNvGrpSpPr>
          <p:nvPr/>
        </p:nvGrpSpPr>
        <p:grpSpPr bwMode="auto">
          <a:xfrm>
            <a:off x="4876800" y="4749800"/>
            <a:ext cx="3933825" cy="393700"/>
            <a:chOff x="3072" y="3264"/>
            <a:chExt cx="2478" cy="2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15" name="Object 10"/>
                <p:cNvSpPr txBox="1"/>
                <p:nvPr/>
              </p:nvSpPr>
              <p:spPr bwMode="auto">
                <a:xfrm>
                  <a:off x="3360" y="3312"/>
                  <a:ext cx="975" cy="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≈1</m:t>
                        </m:r>
                        <m:sSup>
                          <m:sSup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−24</m:t>
                            </m:r>
                          </m:sup>
                        </m:sSup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  <m:sSup>
                          <m:sSup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−22</m:t>
                            </m:r>
                          </m:sup>
                        </m:sSup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16415" name="Object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60" y="3312"/>
                  <a:ext cx="975" cy="20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416" name="Text Box 11"/>
            <p:cNvSpPr txBox="1">
              <a:spLocks noChangeArrowheads="1"/>
            </p:cNvSpPr>
            <p:nvPr/>
          </p:nvSpPr>
          <p:spPr bwMode="auto">
            <a:xfrm>
              <a:off x="4322" y="3266"/>
              <a:ext cx="12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latin typeface="Comic Sans MS" panose="030F0702030302020204" pitchFamily="66" charset="0"/>
                </a:rPr>
                <a:t>(VIRGO Cluster)</a:t>
              </a:r>
            </a:p>
          </p:txBody>
        </p:sp>
        <p:sp>
          <p:nvSpPr>
            <p:cNvPr id="16417" name="Line 12"/>
            <p:cNvSpPr>
              <a:spLocks noChangeShapeType="1"/>
            </p:cNvSpPr>
            <p:nvPr/>
          </p:nvSpPr>
          <p:spPr bwMode="auto">
            <a:xfrm>
              <a:off x="3072" y="3264"/>
              <a:ext cx="240" cy="144"/>
            </a:xfrm>
            <a:prstGeom prst="line">
              <a:avLst/>
            </a:prstGeom>
            <a:noFill/>
            <a:ln w="28575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66573" name="Group 13"/>
          <p:cNvGrpSpPr>
            <a:grpSpLocks/>
          </p:cNvGrpSpPr>
          <p:nvPr/>
        </p:nvGrpSpPr>
        <p:grpSpPr bwMode="auto">
          <a:xfrm>
            <a:off x="1689100" y="4521200"/>
            <a:ext cx="4102100" cy="1360488"/>
            <a:chOff x="1064" y="3120"/>
            <a:chExt cx="2584" cy="857"/>
          </a:xfrm>
        </p:grpSpPr>
        <p:sp>
          <p:nvSpPr>
            <p:cNvPr id="16413" name="Line 14"/>
            <p:cNvSpPr>
              <a:spLocks noChangeShapeType="1"/>
            </p:cNvSpPr>
            <p:nvPr/>
          </p:nvSpPr>
          <p:spPr bwMode="auto">
            <a:xfrm flipH="1">
              <a:off x="2304" y="3120"/>
              <a:ext cx="1344" cy="52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4" name="Text Box 15"/>
            <p:cNvSpPr txBox="1">
              <a:spLocks noChangeArrowheads="1"/>
            </p:cNvSpPr>
            <p:nvPr/>
          </p:nvSpPr>
          <p:spPr bwMode="auto">
            <a:xfrm>
              <a:off x="1064" y="3746"/>
              <a:ext cx="182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latin typeface="Comic Sans MS" panose="030F0702030302020204" pitchFamily="66" charset="0"/>
                </a:rPr>
                <a:t>A few events per century</a:t>
              </a:r>
            </a:p>
          </p:txBody>
        </p:sp>
      </p:grpSp>
      <p:grpSp>
        <p:nvGrpSpPr>
          <p:cNvPr id="66576" name="Group 16"/>
          <p:cNvGrpSpPr>
            <a:grpSpLocks/>
          </p:cNvGrpSpPr>
          <p:nvPr/>
        </p:nvGrpSpPr>
        <p:grpSpPr bwMode="auto">
          <a:xfrm>
            <a:off x="6024563" y="5207000"/>
            <a:ext cx="2913062" cy="1055688"/>
            <a:chOff x="3795" y="3552"/>
            <a:chExt cx="1835" cy="665"/>
          </a:xfrm>
        </p:grpSpPr>
        <p:sp>
          <p:nvSpPr>
            <p:cNvPr id="16411" name="Line 17"/>
            <p:cNvSpPr>
              <a:spLocks noChangeShapeType="1"/>
            </p:cNvSpPr>
            <p:nvPr/>
          </p:nvSpPr>
          <p:spPr bwMode="auto">
            <a:xfrm>
              <a:off x="4416" y="3552"/>
              <a:ext cx="288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412" name="Text Box 18"/>
            <p:cNvSpPr txBox="1">
              <a:spLocks noChangeArrowheads="1"/>
            </p:cNvSpPr>
            <p:nvPr/>
          </p:nvSpPr>
          <p:spPr bwMode="auto">
            <a:xfrm>
              <a:off x="3795" y="3986"/>
              <a:ext cx="18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latin typeface="Comic Sans MS" panose="030F0702030302020204" pitchFamily="66" charset="0"/>
                </a:rPr>
                <a:t>Several events per month</a:t>
              </a:r>
            </a:p>
          </p:txBody>
        </p:sp>
      </p:grp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4140200" y="2708275"/>
            <a:ext cx="47164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b="0" i="1">
                <a:latin typeface="Comic Sans MS" panose="030F0702030302020204" pitchFamily="66" charset="0"/>
                <a:sym typeface="Wingdings" panose="05000000000000000000" pitchFamily="2" charset="2"/>
              </a:rPr>
              <a:t>GW energy depends on sphericity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b="0" i="1">
                <a:latin typeface="Comic Sans MS" panose="030F0702030302020204" pitchFamily="66" charset="0"/>
                <a:sym typeface="Wingdings" panose="05000000000000000000" pitchFamily="2" charset="2"/>
              </a:rPr>
              <a:t>breaking during collapse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b="0" i="1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r>
              <a:rPr lang="it-IT" altLang="it-IT" sz="1600" b="0" i="1">
                <a:latin typeface="Symbol" panose="05050102010706020507" pitchFamily="18" charset="2"/>
                <a:sym typeface="Wingdings" panose="05000000000000000000" pitchFamily="2" charset="2"/>
              </a:rPr>
              <a:t>D </a:t>
            </a:r>
            <a:r>
              <a:rPr lang="it-IT" altLang="it-IT" sz="1600" b="0" i="1">
                <a:latin typeface="Comic Sans MS" panose="030F0702030302020204" pitchFamily="66" charset="0"/>
                <a:sym typeface="Wingdings" panose="05000000000000000000" pitchFamily="2" charset="2"/>
              </a:rPr>
              <a:t>E/Mc</a:t>
            </a:r>
            <a:r>
              <a:rPr lang="it-IT" altLang="it-IT" sz="1600" b="0" i="1" baseline="30000">
                <a:latin typeface="Comic Sans MS" panose="030F0702030302020204" pitchFamily="66" charset="0"/>
                <a:sym typeface="Wingdings" panose="05000000000000000000" pitchFamily="2" charset="2"/>
              </a:rPr>
              <a:t>2 </a:t>
            </a:r>
            <a:r>
              <a:rPr lang="it-IT" altLang="it-IT" sz="1600" b="0" i="1">
                <a:latin typeface="Comic Sans MS" panose="030F0702030302020204" pitchFamily="66" charset="0"/>
                <a:sym typeface="Wingdings" panose="05000000000000000000" pitchFamily="2" charset="2"/>
              </a:rPr>
              <a:t>da 10</a:t>
            </a:r>
            <a:r>
              <a:rPr lang="it-IT" altLang="it-IT" sz="1600" b="0" i="1" baseline="30000">
                <a:latin typeface="Comic Sans MS" panose="030F0702030302020204" pitchFamily="66" charset="0"/>
                <a:sym typeface="Wingdings" panose="05000000000000000000" pitchFamily="2" charset="2"/>
              </a:rPr>
              <a:t>-7</a:t>
            </a:r>
            <a:r>
              <a:rPr lang="it-IT" altLang="it-IT" sz="1600" b="0" i="1">
                <a:latin typeface="Comic Sans MS" panose="030F0702030302020204" pitchFamily="66" charset="0"/>
                <a:sym typeface="Wingdings" panose="05000000000000000000" pitchFamily="2" charset="2"/>
              </a:rPr>
              <a:t> a 10</a:t>
            </a:r>
            <a:r>
              <a:rPr lang="it-IT" altLang="it-IT" sz="1600" b="0" i="1" baseline="30000">
                <a:latin typeface="Comic Sans MS" panose="030F0702030302020204" pitchFamily="66" charset="0"/>
                <a:sym typeface="Wingdings" panose="05000000000000000000" pitchFamily="2" charset="2"/>
              </a:rPr>
              <a:t>-3</a:t>
            </a:r>
            <a:endParaRPr lang="it-IT" altLang="it-IT" sz="1600" b="0" i="1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16397" name="Rectangle 20"/>
          <p:cNvSpPr>
            <a:spLocks noChangeArrowheads="1"/>
          </p:cNvSpPr>
          <p:nvPr/>
        </p:nvSpPr>
        <p:spPr bwMode="auto">
          <a:xfrm>
            <a:off x="755650" y="188913"/>
            <a:ext cx="762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800" b="0" i="1"/>
              <a:t>Supernovae</a:t>
            </a:r>
          </a:p>
        </p:txBody>
      </p:sp>
      <p:grpSp>
        <p:nvGrpSpPr>
          <p:cNvPr id="66581" name="Group 21"/>
          <p:cNvGrpSpPr>
            <a:grpSpLocks/>
          </p:cNvGrpSpPr>
          <p:nvPr/>
        </p:nvGrpSpPr>
        <p:grpSpPr bwMode="auto">
          <a:xfrm>
            <a:off x="28575" y="1125538"/>
            <a:ext cx="3373438" cy="1711325"/>
            <a:chOff x="18" y="709"/>
            <a:chExt cx="2125" cy="1078"/>
          </a:xfrm>
        </p:grpSpPr>
        <p:grpSp>
          <p:nvGrpSpPr>
            <p:cNvPr id="16406" name="Group 22"/>
            <p:cNvGrpSpPr>
              <a:grpSpLocks/>
            </p:cNvGrpSpPr>
            <p:nvPr/>
          </p:nvGrpSpPr>
          <p:grpSpPr bwMode="auto">
            <a:xfrm>
              <a:off x="18" y="709"/>
              <a:ext cx="2125" cy="1078"/>
              <a:chOff x="982" y="1392"/>
              <a:chExt cx="2125" cy="1078"/>
            </a:xfrm>
          </p:grpSpPr>
          <p:sp>
            <p:nvSpPr>
              <p:cNvPr id="16408" name="Oval 23"/>
              <p:cNvSpPr>
                <a:spLocks noChangeArrowheads="1"/>
              </p:cNvSpPr>
              <p:nvPr/>
            </p:nvSpPr>
            <p:spPr bwMode="auto">
              <a:xfrm>
                <a:off x="2640" y="1392"/>
                <a:ext cx="192" cy="240"/>
              </a:xfrm>
              <a:prstGeom prst="ellips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hlink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it-IT" altLang="it-IT" sz="2000"/>
              </a:p>
            </p:txBody>
          </p:sp>
          <p:sp>
            <p:nvSpPr>
              <p:cNvPr id="16409" name="Line 24"/>
              <p:cNvSpPr>
                <a:spLocks noChangeShapeType="1"/>
              </p:cNvSpPr>
              <p:nvPr/>
            </p:nvSpPr>
            <p:spPr bwMode="auto">
              <a:xfrm flipH="1">
                <a:off x="2112" y="1632"/>
                <a:ext cx="576" cy="48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hlink"/>
                    </a:solidFill>
                    <a:round/>
                    <a:headEnd/>
                    <a:tailEnd type="triangl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6410" name="Text Box 25"/>
              <p:cNvSpPr txBox="1">
                <a:spLocks noChangeArrowheads="1"/>
              </p:cNvSpPr>
              <p:nvPr/>
            </p:nvSpPr>
            <p:spPr bwMode="auto">
              <a:xfrm>
                <a:off x="982" y="2066"/>
                <a:ext cx="2125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1800" b="0">
                    <a:latin typeface="Comic Sans MS" panose="030F0702030302020204" pitchFamily="66" charset="0"/>
                  </a:rPr>
                  <a:t>White Dwarf explosion</a:t>
                </a: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1800" b="0">
                    <a:latin typeface="Comic Sans MS" panose="030F0702030302020204" pitchFamily="66" charset="0"/>
                  </a:rPr>
                  <a:t>because of companion capture</a:t>
                </a:r>
              </a:p>
            </p:txBody>
          </p:sp>
        </p:grpSp>
        <p:sp>
          <p:nvSpPr>
            <p:cNvPr id="16407" name="Line 26"/>
            <p:cNvSpPr>
              <a:spLocks noChangeShapeType="1"/>
            </p:cNvSpPr>
            <p:nvPr/>
          </p:nvSpPr>
          <p:spPr bwMode="auto">
            <a:xfrm flipV="1">
              <a:off x="1292" y="1026"/>
              <a:ext cx="227" cy="31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66587" name="Group 27"/>
          <p:cNvGrpSpPr>
            <a:grpSpLocks/>
          </p:cNvGrpSpPr>
          <p:nvPr/>
        </p:nvGrpSpPr>
        <p:grpSpPr bwMode="auto">
          <a:xfrm>
            <a:off x="3657600" y="1143000"/>
            <a:ext cx="2749550" cy="1293813"/>
            <a:chOff x="2156" y="709"/>
            <a:chExt cx="1732" cy="815"/>
          </a:xfrm>
        </p:grpSpPr>
        <p:grpSp>
          <p:nvGrpSpPr>
            <p:cNvPr id="16400" name="Group 28"/>
            <p:cNvGrpSpPr>
              <a:grpSpLocks/>
            </p:cNvGrpSpPr>
            <p:nvPr/>
          </p:nvGrpSpPr>
          <p:grpSpPr bwMode="auto">
            <a:xfrm>
              <a:off x="2156" y="709"/>
              <a:ext cx="1732" cy="815"/>
              <a:chOff x="3120" y="1392"/>
              <a:chExt cx="1732" cy="815"/>
            </a:xfrm>
          </p:grpSpPr>
          <p:sp>
            <p:nvSpPr>
              <p:cNvPr id="16402" name="Text Box 29"/>
              <p:cNvSpPr txBox="1">
                <a:spLocks noChangeArrowheads="1"/>
              </p:cNvSpPr>
              <p:nvPr/>
            </p:nvSpPr>
            <p:spPr bwMode="auto">
              <a:xfrm>
                <a:off x="3461" y="1970"/>
                <a:ext cx="1391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1800" b="0">
                    <a:latin typeface="Comic Sans MS" panose="030F0702030302020204" pitchFamily="66" charset="0"/>
                  </a:rPr>
                  <a:t>Supermassive Star</a:t>
                </a:r>
              </a:p>
            </p:txBody>
          </p:sp>
          <p:grpSp>
            <p:nvGrpSpPr>
              <p:cNvPr id="16403" name="Group 30"/>
              <p:cNvGrpSpPr>
                <a:grpSpLocks/>
              </p:cNvGrpSpPr>
              <p:nvPr/>
            </p:nvGrpSpPr>
            <p:grpSpPr bwMode="auto">
              <a:xfrm>
                <a:off x="3120" y="1392"/>
                <a:ext cx="768" cy="576"/>
                <a:chOff x="3120" y="1392"/>
                <a:chExt cx="768" cy="576"/>
              </a:xfrm>
            </p:grpSpPr>
            <p:sp>
              <p:nvSpPr>
                <p:cNvPr id="16404" name="Line 31"/>
                <p:cNvSpPr>
                  <a:spLocks noChangeShapeType="1"/>
                </p:cNvSpPr>
                <p:nvPr/>
              </p:nvSpPr>
              <p:spPr bwMode="auto">
                <a:xfrm>
                  <a:off x="3312" y="1584"/>
                  <a:ext cx="576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16405" name="Oval 32"/>
                <p:cNvSpPr>
                  <a:spLocks noChangeArrowheads="1"/>
                </p:cNvSpPr>
                <p:nvPr/>
              </p:nvSpPr>
              <p:spPr bwMode="auto">
                <a:xfrm>
                  <a:off x="3120" y="1392"/>
                  <a:ext cx="192" cy="24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it-IT" altLang="it-IT" sz="2000"/>
                </a:p>
              </p:txBody>
            </p:sp>
          </p:grpSp>
        </p:grpSp>
        <p:sp>
          <p:nvSpPr>
            <p:cNvPr id="16401" name="Line 33"/>
            <p:cNvSpPr>
              <a:spLocks noChangeShapeType="1"/>
            </p:cNvSpPr>
            <p:nvPr/>
          </p:nvSpPr>
          <p:spPr bwMode="auto">
            <a:xfrm flipH="1" flipV="1">
              <a:off x="2517" y="935"/>
              <a:ext cx="317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autoUpdateAnimBg="0"/>
      <p:bldP spid="6657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7412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EDCA62A-367E-42AF-917B-46382C3188BF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it-IT" sz="1400"/>
          </a:p>
        </p:txBody>
      </p:sp>
      <p:sp>
        <p:nvSpPr>
          <p:cNvPr id="1741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it-IT"/>
              <a:t>Segnale tipico delle Supernovae</a:t>
            </a:r>
          </a:p>
        </p:txBody>
      </p:sp>
      <p:pic>
        <p:nvPicPr>
          <p:cNvPr id="174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6553200" cy="501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8436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43F742-4B1B-4F8F-B72C-0A518B2E7BDF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it-IT" sz="1400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84238"/>
          </a:xfrm>
        </p:spPr>
        <p:txBody>
          <a:bodyPr/>
          <a:lstStyle/>
          <a:p>
            <a:pPr eaLnBrk="1" hangingPunct="1"/>
            <a:r>
              <a:rPr lang="en-US" altLang="it-IT"/>
              <a:t>Sorgenti quasi periodiche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47244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altLang="it-IT" sz="2000"/>
              <a:t>Essenzialmente stelle binarie coalescenti: le sorgenti più studiate in assoluto. La prima prova (indiretta) di emissione di GW è una sorgente di questo tipo: PSR1913-16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2000"/>
              <a:t>Due stelle in rotazione reciproca perdono energia per emissione di GW, il periodo diminuisce e anche la distanza. L’ampiezza e la frequenza delle GW emesse aumenta con il tempo.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2000"/>
              <a:t>Nella fase finale le due stelle si fondono (merger) o, meglio, una delle due cade, spiraleggiando sull’altra (plunge).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2000"/>
              <a:t>Il segnale gravitazionale ha la forma di una sinusoide che aumenta di frequenza e di ampiezza verso il tempo di coalescenza e prende il nome di “chirp”</a:t>
            </a:r>
          </a:p>
        </p:txBody>
      </p:sp>
      <p:pic>
        <p:nvPicPr>
          <p:cNvPr id="18439" name="Picture 13" descr="image006.gif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5" y="1390650"/>
            <a:ext cx="3357563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1" descr="image001.emz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876800"/>
            <a:ext cx="1570038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 Box 6"/>
          <p:cNvSpPr txBox="1">
            <a:spLocks noChangeArrowheads="1"/>
          </p:cNvSpPr>
          <p:nvPr/>
        </p:nvSpPr>
        <p:spPr bwMode="auto">
          <a:xfrm>
            <a:off x="5434013" y="1128713"/>
            <a:ext cx="3135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400" b="0"/>
              <a:t>Hulse &amp; Taylor Nobel 1993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19460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82E81E-918B-455C-B5CE-17827405D07B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it-IT" sz="1400"/>
          </a:p>
        </p:txBody>
      </p:sp>
      <p:sp>
        <p:nvSpPr>
          <p:cNvPr id="1946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altLang="it-IT" sz="3600"/>
              <a:t>Evoluzione delle binarie coalescenti</a:t>
            </a:r>
          </a:p>
        </p:txBody>
      </p:sp>
      <p:pic>
        <p:nvPicPr>
          <p:cNvPr id="194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5867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38200"/>
            <a:ext cx="31654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029200"/>
            <a:ext cx="42672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53100"/>
            <a:ext cx="1538288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5676900"/>
            <a:ext cx="21510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048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27E137-1CAD-40FC-A625-9E10B2CA046F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it-IT" sz="140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9154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it-IT" sz="1800"/>
          </a:p>
          <a:p>
            <a:pPr eaLnBrk="1" hangingPunct="1">
              <a:lnSpc>
                <a:spcPct val="80000"/>
              </a:lnSpc>
            </a:pPr>
            <a:endParaRPr lang="en-US" altLang="it-IT" sz="1800"/>
          </a:p>
          <a:p>
            <a:pPr eaLnBrk="1" hangingPunct="1">
              <a:lnSpc>
                <a:spcPct val="80000"/>
              </a:lnSpc>
            </a:pPr>
            <a:r>
              <a:rPr lang="en-US" altLang="it-IT" sz="1800"/>
              <a:t>Galactic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CB rate in the Galaxy inferred from known systems, expected to reach coalescence in a time less than the age of the Universe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Only 3 such systems known today (including PSR 1913+16)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Estimate dominated by most recently discovered system (PSR J0737+3039)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Estimate depends on the modeled Galactic distribution of neutron stars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For preferred model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it-IT" sz="160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altLang="it-IT" sz="1600"/>
          </a:p>
          <a:p>
            <a:pPr eaLnBrk="1" hangingPunct="1">
              <a:lnSpc>
                <a:spcPct val="80000"/>
              </a:lnSpc>
            </a:pPr>
            <a:r>
              <a:rPr lang="en-US" altLang="it-IT" sz="1800"/>
              <a:t>Detected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Rate of detected events depends on number of galaxies probed by the detector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Related to detector horizon distance (distance at which an optimally located and oriented source would produce a SNR of 8)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For initial detectors (D</a:t>
            </a:r>
            <a:r>
              <a:rPr lang="en-US" altLang="it-IT" sz="1600" baseline="-25000"/>
              <a:t>horizon</a:t>
            </a:r>
            <a:r>
              <a:rPr lang="en-US" altLang="it-IT" sz="1600"/>
              <a:t>~ 30 Mpc)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it-IT" sz="1800"/>
              <a:t>		N ~ 2 10</a:t>
            </a:r>
            <a:r>
              <a:rPr lang="en-US" altLang="it-IT" sz="1800" baseline="30000"/>
              <a:t>-3 </a:t>
            </a:r>
            <a:r>
              <a:rPr lang="en-US" altLang="it-IT" sz="1800"/>
              <a:t>– 3 10</a:t>
            </a:r>
            <a:r>
              <a:rPr lang="en-US" altLang="it-IT" sz="1800" baseline="30000"/>
              <a:t>-2</a:t>
            </a:r>
            <a:r>
              <a:rPr lang="en-US" altLang="it-IT" sz="1800"/>
              <a:t>yr</a:t>
            </a:r>
            <a:r>
              <a:rPr lang="en-US" altLang="it-IT" sz="1800" baseline="30000"/>
              <a:t>-1</a:t>
            </a:r>
            <a:r>
              <a:rPr lang="en-US" altLang="it-IT" sz="1800"/>
              <a:t>, most probable N ~ 1 / (100 yr)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For advanced detectors (assuming 15 times improved horizon distance)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600"/>
              <a:t>most probable N ~ 40 / yr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it-IT"/>
              <a:t>Stelle di neutroni binarie</a:t>
            </a:r>
          </a:p>
        </p:txBody>
      </p:sp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29797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4419600" y="2667000"/>
            <a:ext cx="3048000" cy="685800"/>
          </a:xfrm>
          <a:prstGeom prst="wedgeEllipseCallout">
            <a:avLst>
              <a:gd name="adj1" fmla="val -50625"/>
              <a:gd name="adj2" fmla="val 5231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600" b="0"/>
              <a:t>Milky Way Equivalent Galaxies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GW170817 la prima coalescenza  NS-NS osservata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22</a:t>
            </a:fld>
            <a:endParaRPr lang="en-US" altLang="it-IT"/>
          </a:p>
        </p:txBody>
      </p:sp>
      <p:pic>
        <p:nvPicPr>
          <p:cNvPr id="7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8341" y="1469848"/>
            <a:ext cx="5408259" cy="531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205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 dirty="0"/>
              <a:t>Fabio Garufi</a:t>
            </a:r>
          </a:p>
        </p:txBody>
      </p:sp>
      <p:sp>
        <p:nvSpPr>
          <p:cNvPr id="2150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AC38C8-925E-4CDF-9224-49634D8D8A7B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it-IT" sz="1400"/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dirty="0" err="1"/>
              <a:t>Coalescenze</a:t>
            </a:r>
            <a:r>
              <a:rPr lang="en-US" altLang="it-IT" dirty="0"/>
              <a:t> BH-NS e BH-BH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it-IT" sz="2800" dirty="0"/>
              <a:t>Fino al 2015 non </a:t>
            </a:r>
            <a:r>
              <a:rPr lang="en-US" altLang="it-IT" sz="2800" dirty="0" err="1"/>
              <a:t>si</a:t>
            </a:r>
            <a:r>
              <a:rPr lang="en-US" altLang="it-IT" sz="2800" dirty="0"/>
              <a:t> </a:t>
            </a:r>
            <a:r>
              <a:rPr lang="en-US" altLang="it-IT" sz="2800" dirty="0" err="1"/>
              <a:t>conosconevano</a:t>
            </a:r>
            <a:r>
              <a:rPr lang="en-US" altLang="it-IT" sz="2800" dirty="0"/>
              <a:t> </a:t>
            </a:r>
            <a:r>
              <a:rPr lang="en-US" altLang="it-IT" sz="2800" dirty="0" err="1"/>
              <a:t>sistemi</a:t>
            </a:r>
            <a:r>
              <a:rPr lang="en-US" altLang="it-IT" sz="2800" dirty="0"/>
              <a:t> </a:t>
            </a:r>
            <a:r>
              <a:rPr lang="en-US" altLang="it-IT" sz="2800" dirty="0" err="1"/>
              <a:t>che</a:t>
            </a:r>
            <a:r>
              <a:rPr lang="en-US" altLang="it-IT" sz="2800" dirty="0"/>
              <a:t> </a:t>
            </a:r>
            <a:r>
              <a:rPr lang="en-US" altLang="it-IT" sz="2800" dirty="0" err="1"/>
              <a:t>coinvolgessero</a:t>
            </a:r>
            <a:r>
              <a:rPr lang="en-US" altLang="it-IT" sz="2800" dirty="0"/>
              <a:t> </a:t>
            </a:r>
            <a:r>
              <a:rPr lang="en-US" altLang="it-IT" sz="2800" dirty="0" err="1"/>
              <a:t>buchi</a:t>
            </a:r>
            <a:r>
              <a:rPr lang="en-US" altLang="it-IT" sz="2800" dirty="0"/>
              <a:t> </a:t>
            </a:r>
            <a:r>
              <a:rPr lang="en-US" altLang="it-IT" sz="2800" dirty="0" err="1"/>
              <a:t>neri</a:t>
            </a:r>
            <a:r>
              <a:rPr lang="en-US" altLang="it-IT" sz="2800" dirty="0"/>
              <a:t> (BH)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it-IT" sz="2400" dirty="0"/>
              <a:t>Per </a:t>
            </a:r>
            <a:r>
              <a:rPr lang="en-US" altLang="it-IT" sz="2400" dirty="0" err="1"/>
              <a:t>predire</a:t>
            </a:r>
            <a:r>
              <a:rPr lang="en-US" altLang="it-IT" sz="2400" dirty="0"/>
              <a:t> la rate ci </a:t>
            </a:r>
            <a:r>
              <a:rPr lang="en-US" altLang="it-IT" sz="2400" dirty="0" err="1"/>
              <a:t>si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basava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su</a:t>
            </a:r>
            <a:r>
              <a:rPr lang="en-US" altLang="it-IT" sz="2400" dirty="0"/>
              <a:t> </a:t>
            </a:r>
            <a:r>
              <a:rPr lang="en-US" altLang="it-IT" sz="2400" dirty="0" err="1"/>
              <a:t>quanto</a:t>
            </a:r>
            <a:r>
              <a:rPr lang="en-US" altLang="it-IT" sz="2400" dirty="0"/>
              <a:t> </a:t>
            </a:r>
            <a:r>
              <a:rPr lang="en-US" altLang="it-IT" sz="2400" dirty="0" err="1"/>
              <a:t>si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sapeva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dell’evoluzione</a:t>
            </a:r>
            <a:r>
              <a:rPr lang="en-US" altLang="it-IT" sz="2400" dirty="0"/>
              <a:t> </a:t>
            </a:r>
            <a:r>
              <a:rPr lang="en-US" altLang="it-IT" sz="2400" dirty="0" err="1"/>
              <a:t>stellare</a:t>
            </a:r>
            <a:endParaRPr lang="en-US" altLang="it-IT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it-IT" sz="2400" dirty="0"/>
              <a:t>La </a:t>
            </a:r>
            <a:r>
              <a:rPr lang="en-US" altLang="it-IT" sz="2400" dirty="0" err="1"/>
              <a:t>frequenza</a:t>
            </a:r>
            <a:r>
              <a:rPr lang="en-US" altLang="it-IT" sz="2400" dirty="0"/>
              <a:t> di </a:t>
            </a:r>
            <a:r>
              <a:rPr lang="en-US" altLang="it-IT" sz="2400" dirty="0" err="1"/>
              <a:t>questi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eventi</a:t>
            </a:r>
            <a:r>
              <a:rPr lang="en-US" altLang="it-IT" sz="2400" dirty="0"/>
              <a:t> è </a:t>
            </a:r>
            <a:r>
              <a:rPr lang="en-US" altLang="it-IT" sz="2400" dirty="0" err="1"/>
              <a:t>inferiore</a:t>
            </a:r>
            <a:r>
              <a:rPr lang="en-US" altLang="it-IT" sz="2400" dirty="0"/>
              <a:t> a </a:t>
            </a:r>
            <a:r>
              <a:rPr lang="en-US" altLang="it-IT" sz="2400" dirty="0" err="1"/>
              <a:t>quella</a:t>
            </a:r>
            <a:r>
              <a:rPr lang="en-US" altLang="it-IT" sz="2400" dirty="0"/>
              <a:t> NS-NS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it-IT" sz="2400" dirty="0" err="1"/>
              <a:t>Sistemi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coinvolgenti</a:t>
            </a:r>
            <a:r>
              <a:rPr lang="en-US" altLang="it-IT" sz="2400" dirty="0"/>
              <a:t> un BH </a:t>
            </a:r>
            <a:r>
              <a:rPr lang="en-US" altLang="it-IT" sz="2400" dirty="0" err="1"/>
              <a:t>si</a:t>
            </a:r>
            <a:r>
              <a:rPr lang="en-US" altLang="it-IT" sz="2400" dirty="0"/>
              <a:t> </a:t>
            </a:r>
            <a:r>
              <a:rPr lang="en-US" altLang="it-IT" sz="2400" dirty="0" err="1"/>
              <a:t>vedono</a:t>
            </a:r>
            <a:r>
              <a:rPr lang="en-US" altLang="it-IT" sz="2400" dirty="0"/>
              <a:t> a </a:t>
            </a:r>
            <a:r>
              <a:rPr lang="en-US" altLang="it-IT" sz="2400" dirty="0" err="1"/>
              <a:t>maggiore</a:t>
            </a:r>
            <a:r>
              <a:rPr lang="en-US" altLang="it-IT" sz="2400" dirty="0"/>
              <a:t> </a:t>
            </a:r>
            <a:r>
              <a:rPr lang="en-US" altLang="it-IT" sz="2400" dirty="0" err="1"/>
              <a:t>distanza</a:t>
            </a:r>
            <a:r>
              <a:rPr lang="en-US" altLang="it-IT" sz="2400" dirty="0"/>
              <a:t> =&gt; La </a:t>
            </a:r>
            <a:r>
              <a:rPr lang="en-US" altLang="it-IT" sz="2400" dirty="0" err="1"/>
              <a:t>frequenza</a:t>
            </a:r>
            <a:r>
              <a:rPr lang="en-US" altLang="it-IT" sz="2400" dirty="0"/>
              <a:t> </a:t>
            </a:r>
            <a:r>
              <a:rPr lang="en-US" altLang="it-IT" sz="2400" dirty="0" err="1"/>
              <a:t>totale</a:t>
            </a:r>
            <a:r>
              <a:rPr lang="en-US" altLang="it-IT" sz="2400" dirty="0"/>
              <a:t> è </a:t>
            </a:r>
            <a:r>
              <a:rPr lang="en-US" altLang="it-IT" sz="2400" dirty="0" err="1"/>
              <a:t>maggiore</a:t>
            </a:r>
            <a:r>
              <a:rPr lang="en-US" altLang="it-IT" sz="2400" dirty="0"/>
              <a:t>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it-IT" sz="2000" dirty="0" err="1"/>
              <a:t>Rivelatori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iniziali</a:t>
            </a:r>
            <a:r>
              <a:rPr lang="en-US" altLang="it-IT" sz="2000" dirty="0"/>
              <a:t>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it-IT" sz="2400" dirty="0"/>
              <a:t>		N</a:t>
            </a:r>
            <a:r>
              <a:rPr lang="en-US" altLang="it-IT" sz="2400" baseline="-25000" dirty="0"/>
              <a:t>BHBH</a:t>
            </a:r>
            <a:r>
              <a:rPr lang="en-US" altLang="it-IT" sz="2400" dirty="0"/>
              <a:t>~ 5.5 10</a:t>
            </a:r>
            <a:r>
              <a:rPr lang="en-US" altLang="it-IT" sz="2400" baseline="30000" dirty="0"/>
              <a:t>-3</a:t>
            </a:r>
            <a:r>
              <a:rPr lang="en-US" altLang="it-IT" sz="2400" dirty="0"/>
              <a:t> yr</a:t>
            </a:r>
            <a:r>
              <a:rPr lang="en-US" altLang="it-IT" sz="2400" baseline="30000" dirty="0"/>
              <a:t>-1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it-IT" sz="2400" dirty="0"/>
              <a:t>		N</a:t>
            </a:r>
            <a:r>
              <a:rPr lang="en-US" altLang="it-IT" sz="2400" baseline="-25000" dirty="0"/>
              <a:t>NSBH</a:t>
            </a:r>
            <a:r>
              <a:rPr lang="en-US" altLang="it-IT" sz="2400" dirty="0"/>
              <a:t>~ 8.0 10</a:t>
            </a:r>
            <a:r>
              <a:rPr lang="en-US" altLang="it-IT" sz="2400" baseline="30000" dirty="0"/>
              <a:t>-4</a:t>
            </a:r>
            <a:r>
              <a:rPr lang="en-US" altLang="it-IT" sz="2400" dirty="0"/>
              <a:t> yr</a:t>
            </a:r>
            <a:r>
              <a:rPr lang="en-US" altLang="it-IT" sz="2400" baseline="30000" dirty="0"/>
              <a:t>-1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769478-C21F-0D26-C8D1-C5E3C1DF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Numero di </a:t>
            </a:r>
            <a:r>
              <a:rPr lang="it-IT" dirty="0" err="1"/>
              <a:t>alert</a:t>
            </a:r>
            <a:r>
              <a:rPr lang="it-IT" dirty="0"/>
              <a:t> (to Apr.2024)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B87431C-94C0-98BD-BEB2-CE9114264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64288"/>
            <a:ext cx="8229600" cy="4397787"/>
          </a:xfrm>
        </p:spPr>
      </p:pic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0CCA34D-AEB1-7776-563B-0CFBE206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635A6F-5BB5-FC98-1C93-8F869320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24</a:t>
            </a:fld>
            <a:endParaRPr lang="en-US" alt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7537533-B0C8-57A8-2B7C-CF4E21A321DF}"/>
              </a:ext>
            </a:extLst>
          </p:cNvPr>
          <p:cNvSpPr txBox="1"/>
          <p:nvPr/>
        </p:nvSpPr>
        <p:spPr>
          <a:xfrm>
            <a:off x="6553200" y="5953595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Rate O4b 0.36/day</a:t>
            </a:r>
          </a:p>
        </p:txBody>
      </p:sp>
    </p:spTree>
    <p:extLst>
      <p:ext uri="{BB962C8B-B14F-4D97-AF65-F5344CB8AC3E}">
        <p14:creationId xmlns:p14="http://schemas.microsoft.com/office/powerpoint/2010/main" val="555860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Fabio Garufi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7512" y="411480"/>
            <a:ext cx="7711013" cy="595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80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Fabio Garufi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64" y="702752"/>
            <a:ext cx="9082630" cy="4172129"/>
          </a:xfrm>
          <a:prstGeom prst="rect">
            <a:avLst/>
          </a:prstGeom>
        </p:spPr>
      </p:pic>
      <p:sp>
        <p:nvSpPr>
          <p:cNvPr id="6" name="Ovale 5"/>
          <p:cNvSpPr/>
          <p:nvPr/>
        </p:nvSpPr>
        <p:spPr>
          <a:xfrm>
            <a:off x="795528" y="4187952"/>
            <a:ext cx="7351776" cy="8046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686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457200" y="149943"/>
            <a:ext cx="8229600" cy="1143000"/>
          </a:xfrm>
        </p:spPr>
        <p:txBody>
          <a:bodyPr/>
          <a:lstStyle/>
          <a:p>
            <a:r>
              <a:rPr lang="it-IT" dirty="0"/>
              <a:t>Un nobel preso ed uno mancato</a:t>
            </a: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Fabio Garufi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39266" name="Picture 2" descr="nobel 20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617" y="1010833"/>
            <a:ext cx="3907692" cy="3047999"/>
          </a:xfrm>
          <a:prstGeom prst="rect">
            <a:avLst/>
          </a:prstGeom>
          <a:noFill/>
        </p:spPr>
      </p:pic>
      <p:pic>
        <p:nvPicPr>
          <p:cNvPr id="139268" name="Picture 4" descr="Adalberto Giazot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572000"/>
            <a:ext cx="1952622" cy="1616772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5105400" y="4114800"/>
            <a:ext cx="37615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Adalberto </a:t>
            </a:r>
            <a:r>
              <a:rPr lang="it-IT" b="1" dirty="0" err="1"/>
              <a:t>Giazotto</a:t>
            </a:r>
            <a:r>
              <a:rPr lang="it-IT" b="1" dirty="0"/>
              <a:t> 1940-2017</a:t>
            </a:r>
          </a:p>
        </p:txBody>
      </p:sp>
      <p:pic>
        <p:nvPicPr>
          <p:cNvPr id="139270" name="Picture 6" descr="Ronald Drever Glasgow 2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964" y="4576902"/>
            <a:ext cx="2043545" cy="1606969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464262" y="4121569"/>
            <a:ext cx="3345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Ronald </a:t>
            </a:r>
            <a:r>
              <a:rPr lang="it-IT" b="1" dirty="0" err="1"/>
              <a:t>Drever</a:t>
            </a:r>
            <a:r>
              <a:rPr lang="it-IT" b="1" dirty="0"/>
              <a:t> 1931-2017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627418" y="914400"/>
            <a:ext cx="42394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premio Nobel si consegna a Ottobre e può essere condiviso al massimo da tre persone viventi. </a:t>
            </a:r>
            <a:r>
              <a:rPr lang="it-IT" dirty="0" err="1"/>
              <a:t>Drever</a:t>
            </a:r>
            <a:r>
              <a:rPr lang="it-IT" dirty="0"/>
              <a:t> si è spento  a Marzo ed </a:t>
            </a:r>
            <a:r>
              <a:rPr lang="it-IT" dirty="0" err="1"/>
              <a:t>èstato</a:t>
            </a:r>
            <a:r>
              <a:rPr lang="it-IT" dirty="0"/>
              <a:t> sostituito da </a:t>
            </a:r>
            <a:r>
              <a:rPr lang="it-IT" dirty="0" err="1"/>
              <a:t>Barish</a:t>
            </a:r>
            <a:r>
              <a:rPr lang="it-IT" dirty="0"/>
              <a:t>. </a:t>
            </a:r>
          </a:p>
          <a:p>
            <a:r>
              <a:rPr lang="it-IT" dirty="0" err="1"/>
              <a:t>Virgo</a:t>
            </a:r>
            <a:r>
              <a:rPr lang="it-IT" dirty="0"/>
              <a:t> era spento per aggiornamento  al momento della prima osservazione.</a:t>
            </a:r>
          </a:p>
        </p:txBody>
      </p:sp>
    </p:spTree>
    <p:extLst>
      <p:ext uri="{BB962C8B-B14F-4D97-AF65-F5344CB8AC3E}">
        <p14:creationId xmlns:p14="http://schemas.microsoft.com/office/powerpoint/2010/main" val="472551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Fabio Garufi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65387" y="765387"/>
            <a:ext cx="6123094" cy="459232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86293" y="765386"/>
            <a:ext cx="6123094" cy="459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684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2532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9C7139-68E8-4FBE-B404-98176427B8BE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it-IT" sz="140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EMRI</a:t>
            </a:r>
          </a:p>
        </p:txBody>
      </p:sp>
      <p:sp>
        <p:nvSpPr>
          <p:cNvPr id="225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Extreme Mass Ratio Inspirals</a:t>
            </a:r>
          </a:p>
          <a:p>
            <a:pPr lvl="1" eaLnBrk="1" hangingPunct="1"/>
            <a:r>
              <a:rPr lang="en-US" altLang="it-IT"/>
              <a:t>Sono oggetti compatti (WD, NS, o BH) che spiraleggiano attorno ad un buco nero supemassiccio</a:t>
            </a:r>
          </a:p>
          <a:p>
            <a:pPr lvl="1" eaLnBrk="1" hangingPunct="1"/>
            <a:r>
              <a:rPr lang="en-US" altLang="it-IT"/>
              <a:t>La banda di frequenza di queste sorgenti è nella regione dei mHz</a:t>
            </a:r>
          </a:p>
          <a:p>
            <a:pPr lvl="1" eaLnBrk="1" hangingPunct="1"/>
            <a:r>
              <a:rPr lang="en-US" altLang="it-IT"/>
              <a:t>La massa degli oggetti orbitanti è trascurabile =&gt; ottimi per studiare il BH “imperturbato”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3556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207B84-4E30-4304-BF6D-ABCA82D7FE8B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it-IT" sz="1400"/>
          </a:p>
        </p:txBody>
      </p:sp>
      <p:sp>
        <p:nvSpPr>
          <p:cNvPr id="23557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z="4000"/>
              <a:t>SgrA* il SMBH al centro della nostra galassia e orbite delle stelle</a:t>
            </a:r>
          </a:p>
        </p:txBody>
      </p:sp>
      <p:pic>
        <p:nvPicPr>
          <p:cNvPr id="23558" name="Picture 7" descr="2008orbits_anim_medRes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275" y="1600200"/>
            <a:ext cx="804545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458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F788A0-5100-400F-A9FE-4966716590E6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it-IT" sz="1400"/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1828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it-IT" sz="2800"/>
              <a:t>Stelle di neutroni rotanti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it-IT" sz="2800"/>
              <a:t>C’è emissione di GW solo se c’è un’asimmetria intorno all’asse di rotazione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it-IT" sz="2800"/>
              <a:t>Le ampiezze stimate sono dell’ordine di: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it-IT" sz="28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it-IT" sz="2800" baseline="30000"/>
          </a:p>
        </p:txBody>
      </p:sp>
      <p:sp>
        <p:nvSpPr>
          <p:cNvPr id="245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Sorgenti periodiche: le pulsar</a:t>
            </a:r>
          </a:p>
        </p:txBody>
      </p:sp>
      <p:pic>
        <p:nvPicPr>
          <p:cNvPr id="245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00400"/>
            <a:ext cx="27432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381000" y="4343400"/>
            <a:ext cx="8382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5738" indent="-1857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it-IT" sz="2000" b="0"/>
              <a:t>Si stima ci siano 10</a:t>
            </a:r>
            <a:r>
              <a:rPr lang="en-US" altLang="it-IT" sz="2000" b="0" baseline="30000"/>
              <a:t>9</a:t>
            </a:r>
            <a:r>
              <a:rPr lang="en-US" altLang="it-IT" sz="2000" b="0"/>
              <a:t> NS nella galassia, ma non è chiaro quante possano avere f ed </a:t>
            </a:r>
            <a:r>
              <a:rPr lang="en-US" altLang="it-IT" sz="2000" b="0">
                <a:latin typeface="Symbol" panose="05050102010706020507" pitchFamily="18" charset="2"/>
              </a:rPr>
              <a:t>e</a:t>
            </a:r>
            <a:r>
              <a:rPr lang="en-US" altLang="it-IT" sz="2000" b="0"/>
              <a:t> rilevanti</a:t>
            </a:r>
          </a:p>
          <a:p>
            <a:pPr>
              <a:spcBef>
                <a:spcPct val="0"/>
              </a:spcBef>
            </a:pPr>
            <a:r>
              <a:rPr lang="en-US" altLang="it-IT" sz="2000" b="0"/>
              <a:t>Con gli attuali rivelatori la Pulsar della Vela è nel range di frequenza osservabile (VIRGO).</a:t>
            </a:r>
          </a:p>
          <a:p>
            <a:pPr>
              <a:spcBef>
                <a:spcPct val="0"/>
              </a:spcBef>
            </a:pPr>
            <a:r>
              <a:rPr lang="en-US" altLang="it-IT" sz="2000" b="0"/>
              <a:t>Possibilità di integrare a lungo il segnale in modo da aumentare il rapporto segnale-rumore</a:t>
            </a:r>
          </a:p>
        </p:txBody>
      </p:sp>
      <p:sp>
        <p:nvSpPr>
          <p:cNvPr id="24585" name="Text Box 6"/>
          <p:cNvSpPr txBox="1">
            <a:spLocks noChangeArrowheads="1"/>
          </p:cNvSpPr>
          <p:nvPr/>
        </p:nvSpPr>
        <p:spPr bwMode="auto">
          <a:xfrm>
            <a:off x="3581400" y="3505200"/>
            <a:ext cx="1600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Per R=10R</a:t>
            </a:r>
            <a:r>
              <a:rPr lang="en-US" altLang="it-IT" sz="2000" b="0" baseline="-25000"/>
              <a:t>s</a:t>
            </a:r>
          </a:p>
        </p:txBody>
      </p:sp>
      <p:pic>
        <p:nvPicPr>
          <p:cNvPr id="2458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00400"/>
            <a:ext cx="36576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560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4568DD-902B-4D6A-8507-BD948596D250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it-IT" sz="1400"/>
          </a:p>
        </p:txBody>
      </p:sp>
      <p:pic>
        <p:nvPicPr>
          <p:cNvPr id="25605" name="Picture 2" descr="Pulsar_Peri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4608513" cy="420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663575" y="5497513"/>
            <a:ext cx="8064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0">
                <a:solidFill>
                  <a:schemeClr val="tx2"/>
                </a:solidFill>
                <a:latin typeface="Comic Sans MS" panose="030F0702030302020204" pitchFamily="66" charset="0"/>
              </a:rPr>
              <a:t>Importance of a low frequency sensitivity (Hz – tens of Hz region)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5141913" y="1031875"/>
            <a:ext cx="3902075" cy="152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it-IT" altLang="it-IT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Pulsar Rotational </a:t>
            </a:r>
          </a:p>
          <a:p>
            <a:pPr algn="ctr" eaLnBrk="1" hangingPunct="1">
              <a:defRPr/>
            </a:pPr>
            <a:r>
              <a:rPr lang="it-IT" altLang="it-IT" i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Period Distribution</a:t>
            </a:r>
          </a:p>
          <a:p>
            <a:pPr algn="ctr" eaLnBrk="1" hangingPunct="1">
              <a:defRPr/>
            </a:pPr>
            <a:endParaRPr lang="it-IT" altLang="it-IT" i="1"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algn="ctr" eaLnBrk="1" hangingPunct="1">
              <a:defRPr/>
            </a:pPr>
            <a:r>
              <a:rPr lang="it-IT" altLang="it-IT" sz="1600" b="0">
                <a:latin typeface="Comic Sans MS" panose="030F0702030302020204" pitchFamily="66" charset="0"/>
              </a:rPr>
              <a:t>AUSTRALIA TELESCOPE NATIONAL </a:t>
            </a:r>
          </a:p>
          <a:p>
            <a:pPr algn="ctr" eaLnBrk="1" hangingPunct="1">
              <a:defRPr/>
            </a:pPr>
            <a:r>
              <a:rPr lang="it-IT" altLang="it-IT" sz="1600" b="0">
                <a:latin typeface="Comic Sans MS" panose="030F0702030302020204" pitchFamily="66" charset="0"/>
              </a:rPr>
              <a:t>FACILITY PULSAR CATALOGUE</a:t>
            </a:r>
            <a:r>
              <a:rPr lang="it-IT" altLang="it-IT" sz="1800" b="0">
                <a:latin typeface="Comic Sans MS" panose="030F0702030302020204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662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EDC079-B286-4E1A-A8C4-67EA1967F00A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it-IT" sz="140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Il fondo stocastico</a:t>
            </a:r>
          </a:p>
        </p:txBody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129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it-IT" sz="2400"/>
              <a:t>Extragalattico: dovuto alla sovrapposizione di segnali provenienti da molte sorgenti a varie frequenze, polarizzazioni e posizioni nel cielo. E’ descritto, in genere, in termini di uno spettro delle GW</a:t>
            </a:r>
          </a:p>
          <a:p>
            <a:pPr eaLnBrk="1" hangingPunct="1">
              <a:lnSpc>
                <a:spcPct val="80000"/>
              </a:lnSpc>
            </a:pPr>
            <a:endParaRPr lang="en-US" altLang="it-IT" sz="2400"/>
          </a:p>
        </p:txBody>
      </p:sp>
      <p:pic>
        <p:nvPicPr>
          <p:cNvPr id="2663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514600"/>
            <a:ext cx="2590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609600" y="3946525"/>
            <a:ext cx="8001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5738" indent="-1857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it-IT" sz="2000" b="0"/>
              <a:t>Cosmologico: proveniente dalle prime fasi del big bang e poi “stirato” dall’espansione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it-IT" sz="2000" b="0"/>
              <a:t>Amplificazione di fluttuazioni quantistiche durante l’inflazione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it-IT" sz="2000" b="0"/>
              <a:t>Transizioni di fase e stringhe cosmiche</a:t>
            </a:r>
          </a:p>
          <a:p>
            <a:pPr lvl="1">
              <a:spcBef>
                <a:spcPct val="0"/>
              </a:spcBef>
              <a:buFontTx/>
              <a:buChar char="•"/>
            </a:pPr>
            <a:endParaRPr lang="en-US" altLang="it-IT" sz="2000" b="0"/>
          </a:p>
        </p:txBody>
      </p:sp>
      <p:sp>
        <p:nvSpPr>
          <p:cNvPr id="26633" name="Text Box 6"/>
          <p:cNvSpPr txBox="1">
            <a:spLocks noChangeArrowheads="1"/>
          </p:cNvSpPr>
          <p:nvPr/>
        </p:nvSpPr>
        <p:spPr bwMode="auto">
          <a:xfrm>
            <a:off x="838200" y="3352800"/>
            <a:ext cx="762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In cui </a:t>
            </a:r>
            <a:r>
              <a:rPr lang="en-US" altLang="it-IT" sz="2000" b="0">
                <a:latin typeface="Symbol" panose="05050102010706020507" pitchFamily="18" charset="2"/>
              </a:rPr>
              <a:t>r</a:t>
            </a:r>
            <a:r>
              <a:rPr lang="en-US" altLang="it-IT" sz="2000" b="0" baseline="-25000"/>
              <a:t>c</a:t>
            </a:r>
            <a:r>
              <a:rPr lang="en-US" altLang="it-IT" sz="2000" b="0"/>
              <a:t> è la densità critica dell’universo e </a:t>
            </a:r>
            <a:r>
              <a:rPr lang="en-US" altLang="it-IT" sz="2000" b="0">
                <a:latin typeface="Symbol" panose="05050102010706020507" pitchFamily="18" charset="2"/>
              </a:rPr>
              <a:t>r</a:t>
            </a:r>
            <a:r>
              <a:rPr lang="en-US" altLang="it-IT" sz="2000" b="0" baseline="-25000"/>
              <a:t>GW</a:t>
            </a:r>
            <a:r>
              <a:rPr lang="en-US" altLang="it-IT" sz="2000" b="0"/>
              <a:t> la densità di GW</a:t>
            </a:r>
            <a:endParaRPr lang="en-US" altLang="it-IT" sz="2000" b="0" baseline="-25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7652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E6B887-F6F3-4613-A50E-444E3049EF95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it-IT" sz="140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Rivelazione delle GW</a:t>
            </a:r>
          </a:p>
        </p:txBody>
      </p:sp>
      <p:pic>
        <p:nvPicPr>
          <p:cNvPr id="2765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3338513" cy="122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685800" y="1447800"/>
            <a:ext cx="754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Due corpi inizialmente in quiete: uno nell’origine, l’altro in (</a:t>
            </a:r>
            <a:r>
              <a:rPr lang="en-US" altLang="it-IT" sz="2000" b="0">
                <a:latin typeface="Symbol" panose="05050102010706020507" pitchFamily="18" charset="2"/>
              </a:rPr>
              <a:t>e</a:t>
            </a:r>
            <a:r>
              <a:rPr lang="en-US" altLang="it-IT" sz="2000" b="0"/>
              <a:t>,0,0)</a:t>
            </a:r>
          </a:p>
        </p:txBody>
      </p:sp>
      <p:pic>
        <p:nvPicPr>
          <p:cNvPr id="2765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2743200"/>
            <a:ext cx="5211762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3810000"/>
            <a:ext cx="4311650" cy="101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876800"/>
            <a:ext cx="4059238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867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9F0F32-426D-455D-B994-9B0785BC0E70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it-IT" sz="1400"/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381000" y="304800"/>
            <a:ext cx="8382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Dunque, se diciamo L la lunghezza iniziale di un rivelatore, un onda “+” polarizzata lungo la dimensione considerata lo allungherà di </a:t>
            </a:r>
            <a:r>
              <a:rPr lang="en-US" altLang="it-IT" sz="2000" b="0">
                <a:latin typeface="Symbol" panose="05050102010706020507" pitchFamily="18" charset="2"/>
              </a:rPr>
              <a:t>D</a:t>
            </a:r>
            <a:r>
              <a:rPr lang="en-US" altLang="it-IT" sz="2000" b="0"/>
              <a:t>L=1/2 h</a:t>
            </a:r>
            <a:r>
              <a:rPr lang="en-US" altLang="it-IT" sz="2000" b="0" baseline="-25000"/>
              <a:t>xx</a:t>
            </a:r>
            <a:r>
              <a:rPr lang="en-US" altLang="it-IT" sz="2000" b="0"/>
              <a:t>L</a:t>
            </a:r>
            <a:endParaRPr lang="en-US" altLang="it-IT" sz="2000" b="0" baseline="-25000"/>
          </a:p>
        </p:txBody>
      </p:sp>
      <p:pic>
        <p:nvPicPr>
          <p:cNvPr id="28678" name="Picture 6" descr="polrz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66800"/>
            <a:ext cx="5133975" cy="25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2286000" y="1676400"/>
            <a:ext cx="609600" cy="1524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3124200" y="1676400"/>
            <a:ext cx="762000" cy="762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4114800" y="1676400"/>
            <a:ext cx="609600" cy="1524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5105400" y="1600200"/>
            <a:ext cx="457200" cy="2286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5943600" y="1676400"/>
            <a:ext cx="609600" cy="1524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2286000" y="2895600"/>
            <a:ext cx="609600" cy="1524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37" name="Rectangle 13"/>
          <p:cNvSpPr>
            <a:spLocks noChangeArrowheads="1"/>
          </p:cNvSpPr>
          <p:nvPr/>
        </p:nvSpPr>
        <p:spPr bwMode="auto">
          <a:xfrm>
            <a:off x="3200400" y="2895600"/>
            <a:ext cx="609600" cy="152400"/>
          </a:xfrm>
          <a:prstGeom prst="rect">
            <a:avLst/>
          </a:prstGeom>
          <a:solidFill>
            <a:schemeClr val="tx2"/>
          </a:solidFill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D60093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2238" name="Group 14"/>
          <p:cNvGrpSpPr>
            <a:grpSpLocks/>
          </p:cNvGrpSpPr>
          <p:nvPr/>
        </p:nvGrpSpPr>
        <p:grpSpPr bwMode="auto">
          <a:xfrm>
            <a:off x="2590800" y="1447800"/>
            <a:ext cx="304800" cy="304800"/>
            <a:chOff x="1680" y="1056"/>
            <a:chExt cx="192" cy="192"/>
          </a:xfrm>
        </p:grpSpPr>
        <p:sp>
          <p:nvSpPr>
            <p:cNvPr id="28706" name="Line 15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707" name="Line 16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52241" name="Group 17"/>
          <p:cNvGrpSpPr>
            <a:grpSpLocks/>
          </p:cNvGrpSpPr>
          <p:nvPr/>
        </p:nvGrpSpPr>
        <p:grpSpPr bwMode="auto">
          <a:xfrm>
            <a:off x="3505200" y="1524000"/>
            <a:ext cx="381000" cy="228600"/>
            <a:chOff x="1680" y="1056"/>
            <a:chExt cx="192" cy="192"/>
          </a:xfrm>
        </p:grpSpPr>
        <p:sp>
          <p:nvSpPr>
            <p:cNvPr id="28704" name="Line 18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705" name="Line 19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52244" name="Group 20"/>
          <p:cNvGrpSpPr>
            <a:grpSpLocks/>
          </p:cNvGrpSpPr>
          <p:nvPr/>
        </p:nvGrpSpPr>
        <p:grpSpPr bwMode="auto">
          <a:xfrm>
            <a:off x="4419600" y="1447800"/>
            <a:ext cx="304800" cy="304800"/>
            <a:chOff x="1680" y="1056"/>
            <a:chExt cx="192" cy="192"/>
          </a:xfrm>
        </p:grpSpPr>
        <p:sp>
          <p:nvSpPr>
            <p:cNvPr id="28702" name="Line 21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703" name="Line 22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52247" name="Group 23"/>
          <p:cNvGrpSpPr>
            <a:grpSpLocks/>
          </p:cNvGrpSpPr>
          <p:nvPr/>
        </p:nvGrpSpPr>
        <p:grpSpPr bwMode="auto">
          <a:xfrm>
            <a:off x="5334000" y="1371600"/>
            <a:ext cx="228600" cy="381000"/>
            <a:chOff x="1680" y="1056"/>
            <a:chExt cx="192" cy="192"/>
          </a:xfrm>
        </p:grpSpPr>
        <p:sp>
          <p:nvSpPr>
            <p:cNvPr id="28700" name="Line 24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701" name="Line 25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52250" name="Group 26"/>
          <p:cNvGrpSpPr>
            <a:grpSpLocks/>
          </p:cNvGrpSpPr>
          <p:nvPr/>
        </p:nvGrpSpPr>
        <p:grpSpPr bwMode="auto">
          <a:xfrm>
            <a:off x="6248400" y="1447800"/>
            <a:ext cx="304800" cy="304800"/>
            <a:chOff x="1680" y="1056"/>
            <a:chExt cx="192" cy="192"/>
          </a:xfrm>
        </p:grpSpPr>
        <p:sp>
          <p:nvSpPr>
            <p:cNvPr id="28698" name="Line 27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699" name="Line 28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52253" name="Group 29"/>
          <p:cNvGrpSpPr>
            <a:grpSpLocks/>
          </p:cNvGrpSpPr>
          <p:nvPr/>
        </p:nvGrpSpPr>
        <p:grpSpPr bwMode="auto">
          <a:xfrm>
            <a:off x="2590800" y="2667000"/>
            <a:ext cx="304800" cy="304800"/>
            <a:chOff x="1680" y="1056"/>
            <a:chExt cx="192" cy="192"/>
          </a:xfrm>
        </p:grpSpPr>
        <p:sp>
          <p:nvSpPr>
            <p:cNvPr id="28696" name="Line 30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697" name="Line 31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grpSp>
        <p:nvGrpSpPr>
          <p:cNvPr id="52256" name="Group 32"/>
          <p:cNvGrpSpPr>
            <a:grpSpLocks/>
          </p:cNvGrpSpPr>
          <p:nvPr/>
        </p:nvGrpSpPr>
        <p:grpSpPr bwMode="auto">
          <a:xfrm>
            <a:off x="3505200" y="2667000"/>
            <a:ext cx="304800" cy="304800"/>
            <a:chOff x="1680" y="1056"/>
            <a:chExt cx="192" cy="192"/>
          </a:xfrm>
        </p:grpSpPr>
        <p:sp>
          <p:nvSpPr>
            <p:cNvPr id="28694" name="Line 33"/>
            <p:cNvSpPr>
              <a:spLocks noChangeShapeType="1"/>
            </p:cNvSpPr>
            <p:nvPr/>
          </p:nvSpPr>
          <p:spPr bwMode="auto">
            <a:xfrm>
              <a:off x="1680" y="1056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28695" name="Line 34"/>
            <p:cNvSpPr>
              <a:spLocks noChangeShapeType="1"/>
            </p:cNvSpPr>
            <p:nvPr/>
          </p:nvSpPr>
          <p:spPr bwMode="auto">
            <a:xfrm rot="5400000">
              <a:off x="1776" y="1152"/>
              <a:ext cx="0" cy="19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it-IT"/>
            </a:p>
          </p:txBody>
        </p:sp>
      </p:grpSp>
      <p:sp>
        <p:nvSpPr>
          <p:cNvPr id="28693" name="Text Box 36"/>
          <p:cNvSpPr txBox="1">
            <a:spLocks noChangeArrowheads="1"/>
          </p:cNvSpPr>
          <p:nvPr/>
        </p:nvSpPr>
        <p:spPr bwMode="auto">
          <a:xfrm>
            <a:off x="304800" y="3581400"/>
            <a:ext cx="8534400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L’allungamento è dell’ordine di 10</a:t>
            </a:r>
            <a:r>
              <a:rPr lang="en-US" altLang="it-IT" sz="2000" b="0" baseline="30000"/>
              <a:t>-21</a:t>
            </a:r>
            <a:r>
              <a:rPr lang="en-US" altLang="it-IT" sz="2000" b="0"/>
              <a:t> m (supernova) per un rivelatore di un metro =&gt; grandi lunghezze o amplificazione della deformazione.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Storicamente la seconda soluzione fu tentata per prima.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Una deformazione variabile periodicamente su una massa risonante (barra) viene amplificata alla frequenza di risonanza.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/>
              <a:t>WARNING: </a:t>
            </a:r>
            <a:r>
              <a:rPr lang="en-US" altLang="it-IT" sz="2000" b="0"/>
              <a:t>siccome osserviamo solo le variazioni di lunghezza le barre sono sensibili solo ai modi dispari di risonanza.</a:t>
            </a:r>
            <a:endParaRPr lang="en-US" altLang="it-IT" sz="2000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1" grpId="0" animBg="1" autoUpdateAnimBg="0"/>
      <p:bldP spid="52232" grpId="0" animBg="1" autoUpdateAnimBg="0"/>
      <p:bldP spid="52233" grpId="0" animBg="1" autoUpdateAnimBg="0"/>
      <p:bldP spid="52234" grpId="0" animBg="1" autoUpdateAnimBg="0"/>
      <p:bldP spid="52235" grpId="0" animBg="1" autoUpdateAnimBg="0"/>
      <p:bldP spid="52236" grpId="0" animBg="1" autoUpdateAnimBg="0"/>
      <p:bldP spid="52237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29700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7902C2-564F-4241-A980-87B7D6BF3D1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it-IT" sz="1400"/>
          </a:p>
        </p:txBody>
      </p:sp>
      <p:sp>
        <p:nvSpPr>
          <p:cNvPr id="2970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L’antenna a Barra (Weber 1960)</a:t>
            </a:r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562600" cy="469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839200" cy="425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072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1734C7-C084-498E-AC2C-4F5B9813CB1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it-IT" sz="1400"/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2166938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1981200" y="1981200"/>
            <a:ext cx="457200" cy="18288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grpSp>
        <p:nvGrpSpPr>
          <p:cNvPr id="30727" name="Group 4"/>
          <p:cNvGrpSpPr>
            <a:grpSpLocks/>
          </p:cNvGrpSpPr>
          <p:nvPr/>
        </p:nvGrpSpPr>
        <p:grpSpPr bwMode="auto">
          <a:xfrm>
            <a:off x="2438400" y="2667000"/>
            <a:ext cx="2133600" cy="457200"/>
            <a:chOff x="1296" y="1920"/>
            <a:chExt cx="1344" cy="288"/>
          </a:xfrm>
        </p:grpSpPr>
        <p:grpSp>
          <p:nvGrpSpPr>
            <p:cNvPr id="30737" name="Group 5"/>
            <p:cNvGrpSpPr>
              <a:grpSpLocks/>
            </p:cNvGrpSpPr>
            <p:nvPr/>
          </p:nvGrpSpPr>
          <p:grpSpPr bwMode="auto">
            <a:xfrm>
              <a:off x="1296" y="1920"/>
              <a:ext cx="1008" cy="240"/>
              <a:chOff x="1296" y="1920"/>
              <a:chExt cx="1728" cy="240"/>
            </a:xfrm>
          </p:grpSpPr>
          <p:sp>
            <p:nvSpPr>
              <p:cNvPr id="30740" name="Line 6"/>
              <p:cNvSpPr>
                <a:spLocks noChangeShapeType="1"/>
              </p:cNvSpPr>
              <p:nvPr/>
            </p:nvSpPr>
            <p:spPr bwMode="auto">
              <a:xfrm flipV="1">
                <a:off x="1296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1" name="Line 7"/>
              <p:cNvSpPr>
                <a:spLocks noChangeShapeType="1"/>
              </p:cNvSpPr>
              <p:nvPr/>
            </p:nvSpPr>
            <p:spPr bwMode="auto">
              <a:xfrm flipH="1" flipV="1">
                <a:off x="1440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2" name="Line 8"/>
              <p:cNvSpPr>
                <a:spLocks noChangeShapeType="1"/>
              </p:cNvSpPr>
              <p:nvPr/>
            </p:nvSpPr>
            <p:spPr bwMode="auto">
              <a:xfrm flipV="1">
                <a:off x="1584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3" name="Line 9"/>
              <p:cNvSpPr>
                <a:spLocks noChangeShapeType="1"/>
              </p:cNvSpPr>
              <p:nvPr/>
            </p:nvSpPr>
            <p:spPr bwMode="auto">
              <a:xfrm flipH="1" flipV="1">
                <a:off x="1728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4" name="Line 10"/>
              <p:cNvSpPr>
                <a:spLocks noChangeShapeType="1"/>
              </p:cNvSpPr>
              <p:nvPr/>
            </p:nvSpPr>
            <p:spPr bwMode="auto">
              <a:xfrm flipV="1">
                <a:off x="1872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5" name="Line 11"/>
              <p:cNvSpPr>
                <a:spLocks noChangeShapeType="1"/>
              </p:cNvSpPr>
              <p:nvPr/>
            </p:nvSpPr>
            <p:spPr bwMode="auto">
              <a:xfrm flipH="1" flipV="1">
                <a:off x="2016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6" name="Line 12"/>
              <p:cNvSpPr>
                <a:spLocks noChangeShapeType="1"/>
              </p:cNvSpPr>
              <p:nvPr/>
            </p:nvSpPr>
            <p:spPr bwMode="auto">
              <a:xfrm flipV="1">
                <a:off x="2160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7" name="Line 13"/>
              <p:cNvSpPr>
                <a:spLocks noChangeShapeType="1"/>
              </p:cNvSpPr>
              <p:nvPr/>
            </p:nvSpPr>
            <p:spPr bwMode="auto">
              <a:xfrm flipH="1" flipV="1">
                <a:off x="2304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8" name="Line 14"/>
              <p:cNvSpPr>
                <a:spLocks noChangeShapeType="1"/>
              </p:cNvSpPr>
              <p:nvPr/>
            </p:nvSpPr>
            <p:spPr bwMode="auto">
              <a:xfrm flipV="1">
                <a:off x="2448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49" name="Line 15"/>
              <p:cNvSpPr>
                <a:spLocks noChangeShapeType="1"/>
              </p:cNvSpPr>
              <p:nvPr/>
            </p:nvSpPr>
            <p:spPr bwMode="auto">
              <a:xfrm flipH="1" flipV="1">
                <a:off x="2592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50" name="Line 16"/>
              <p:cNvSpPr>
                <a:spLocks noChangeShapeType="1"/>
              </p:cNvSpPr>
              <p:nvPr/>
            </p:nvSpPr>
            <p:spPr bwMode="auto">
              <a:xfrm flipV="1">
                <a:off x="2736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0751" name="Line 17"/>
              <p:cNvSpPr>
                <a:spLocks noChangeShapeType="1"/>
              </p:cNvSpPr>
              <p:nvPr/>
            </p:nvSpPr>
            <p:spPr bwMode="auto">
              <a:xfrm flipH="1" flipV="1">
                <a:off x="2880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0738" name="Oval 18"/>
            <p:cNvSpPr>
              <a:spLocks noChangeArrowheads="1"/>
            </p:cNvSpPr>
            <p:nvPr/>
          </p:nvSpPr>
          <p:spPr bwMode="auto">
            <a:xfrm>
              <a:off x="2352" y="1920"/>
              <a:ext cx="288" cy="28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66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30739" name="Line 19"/>
            <p:cNvSpPr>
              <a:spLocks noChangeShapeType="1"/>
            </p:cNvSpPr>
            <p:nvPr/>
          </p:nvSpPr>
          <p:spPr bwMode="auto">
            <a:xfrm flipV="1">
              <a:off x="2304" y="2016"/>
              <a:ext cx="48" cy="144"/>
            </a:xfrm>
            <a:prstGeom prst="line">
              <a:avLst/>
            </a:prstGeom>
            <a:noFill/>
            <a:ln w="9525">
              <a:solidFill>
                <a:srgbClr val="66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0728" name="Text Box 20"/>
          <p:cNvSpPr txBox="1">
            <a:spLocks noChangeArrowheads="1"/>
          </p:cNvSpPr>
          <p:nvPr/>
        </p:nvSpPr>
        <p:spPr bwMode="auto">
          <a:xfrm>
            <a:off x="5449888" y="2214563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latin typeface="Comic Sans MS" panose="030F0702030302020204" pitchFamily="66" charset="0"/>
              </a:rPr>
              <a:t>m = M/2</a:t>
            </a:r>
          </a:p>
        </p:txBody>
      </p:sp>
      <p:sp>
        <p:nvSpPr>
          <p:cNvPr id="30729" name="Rectangle 21"/>
          <p:cNvSpPr>
            <a:spLocks noChangeArrowheads="1"/>
          </p:cNvSpPr>
          <p:nvPr/>
        </p:nvSpPr>
        <p:spPr bwMode="auto">
          <a:xfrm>
            <a:off x="4114800" y="2138363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30730" name="Rectangle 22"/>
          <p:cNvSpPr>
            <a:spLocks noChangeArrowheads="1"/>
          </p:cNvSpPr>
          <p:nvPr/>
        </p:nvSpPr>
        <p:spPr bwMode="auto">
          <a:xfrm>
            <a:off x="3276600" y="3052763"/>
            <a:ext cx="26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30731" name="Text Box 23"/>
          <p:cNvSpPr txBox="1">
            <a:spLocks noChangeArrowheads="1"/>
          </p:cNvSpPr>
          <p:nvPr/>
        </p:nvSpPr>
        <p:spPr bwMode="auto">
          <a:xfrm>
            <a:off x="5389563" y="2900363"/>
            <a:ext cx="175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latin typeface="Comic Sans MS" panose="030F0702030302020204" pitchFamily="66" charset="0"/>
              </a:rPr>
              <a:t>l </a:t>
            </a:r>
            <a:r>
              <a:rPr lang="it-IT" altLang="it-IT" sz="2400">
                <a:latin typeface="Comic Sans MS" panose="030F0702030302020204" pitchFamily="66" charset="0"/>
              </a:rPr>
              <a:t>= 4L /</a:t>
            </a:r>
            <a:r>
              <a:rPr lang="it-IT" altLang="it-IT" sz="2400">
                <a:latin typeface="Symbol" panose="05050102010706020507" pitchFamily="18" charset="2"/>
              </a:rPr>
              <a:t>p</a:t>
            </a:r>
            <a:r>
              <a:rPr lang="it-IT" altLang="it-IT" sz="2400" baseline="30000">
                <a:latin typeface="Symbol" panose="05050102010706020507" pitchFamily="18" charset="2"/>
              </a:rPr>
              <a:t>2</a:t>
            </a:r>
            <a:r>
              <a:rPr lang="it-IT" altLang="it-IT" sz="2400" i="1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59417" name="Group 25"/>
          <p:cNvGrpSpPr>
            <a:grpSpLocks/>
          </p:cNvGrpSpPr>
          <p:nvPr/>
        </p:nvGrpSpPr>
        <p:grpSpPr bwMode="auto">
          <a:xfrm>
            <a:off x="6756400" y="4224338"/>
            <a:ext cx="784225" cy="758825"/>
            <a:chOff x="4368" y="866"/>
            <a:chExt cx="494" cy="478"/>
          </a:xfrm>
        </p:grpSpPr>
        <p:sp>
          <p:nvSpPr>
            <p:cNvPr id="30735" name="Oval 26"/>
            <p:cNvSpPr>
              <a:spLocks noChangeArrowheads="1"/>
            </p:cNvSpPr>
            <p:nvPr/>
          </p:nvSpPr>
          <p:spPr bwMode="auto">
            <a:xfrm>
              <a:off x="4368" y="960"/>
              <a:ext cx="240" cy="384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800" b="0">
                <a:solidFill>
                  <a:schemeClr val="hlink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736" name="Text Box 27"/>
            <p:cNvSpPr txBox="1">
              <a:spLocks noChangeArrowheads="1"/>
            </p:cNvSpPr>
            <p:nvPr/>
          </p:nvSpPr>
          <p:spPr bwMode="auto">
            <a:xfrm>
              <a:off x="4550" y="866"/>
              <a:ext cx="3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0">
                  <a:solidFill>
                    <a:schemeClr val="hlink"/>
                  </a:solidFill>
                  <a:latin typeface="Comic Sans MS" panose="030F0702030302020204" pitchFamily="66" charset="0"/>
                </a:rPr>
                <a:t>TT</a:t>
              </a:r>
            </a:p>
          </p:txBody>
        </p:sp>
      </p:grpSp>
      <p:sp>
        <p:nvSpPr>
          <p:cNvPr id="30733" name="Rectangle 28"/>
          <p:cNvSpPr>
            <a:spLocks noGrp="1" noChangeArrowheads="1"/>
          </p:cNvSpPr>
          <p:nvPr>
            <p:ph type="title"/>
          </p:nvPr>
        </p:nvSpPr>
        <p:spPr>
          <a:xfrm>
            <a:off x="1692275" y="476250"/>
            <a:ext cx="5867400" cy="533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it-IT">
                <a:solidFill>
                  <a:schemeClr val="hlink"/>
                </a:solidFill>
              </a:rPr>
              <a:t>Bar Detectors</a:t>
            </a:r>
          </a:p>
        </p:txBody>
      </p:sp>
      <p:sp>
        <p:nvSpPr>
          <p:cNvPr id="3" name="Rettangolo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642593" y="4314647"/>
            <a:ext cx="1958357" cy="66851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174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D6E9F1-0445-4D8D-98E9-60C4D3AB4AFA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it-IT" sz="1400"/>
          </a:p>
        </p:txBody>
      </p:sp>
      <p:sp>
        <p:nvSpPr>
          <p:cNvPr id="31749" name="Rectangle 2"/>
          <p:cNvSpPr>
            <a:spLocks noChangeArrowheads="1"/>
          </p:cNvSpPr>
          <p:nvPr/>
        </p:nvSpPr>
        <p:spPr bwMode="auto">
          <a:xfrm>
            <a:off x="2166938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31750" name="Rectangle 3"/>
          <p:cNvSpPr>
            <a:spLocks noChangeArrowheads="1"/>
          </p:cNvSpPr>
          <p:nvPr/>
        </p:nvSpPr>
        <p:spPr bwMode="auto">
          <a:xfrm>
            <a:off x="1981200" y="1981200"/>
            <a:ext cx="457200" cy="1828800"/>
          </a:xfrm>
          <a:prstGeom prst="rect">
            <a:avLst/>
          </a:prstGeom>
          <a:solidFill>
            <a:srgbClr val="00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grpSp>
        <p:nvGrpSpPr>
          <p:cNvPr id="31751" name="Group 4"/>
          <p:cNvGrpSpPr>
            <a:grpSpLocks/>
          </p:cNvGrpSpPr>
          <p:nvPr/>
        </p:nvGrpSpPr>
        <p:grpSpPr bwMode="auto">
          <a:xfrm>
            <a:off x="2438400" y="2667000"/>
            <a:ext cx="2133600" cy="457200"/>
            <a:chOff x="1296" y="1920"/>
            <a:chExt cx="1344" cy="288"/>
          </a:xfrm>
        </p:grpSpPr>
        <p:grpSp>
          <p:nvGrpSpPr>
            <p:cNvPr id="31762" name="Group 5"/>
            <p:cNvGrpSpPr>
              <a:grpSpLocks/>
            </p:cNvGrpSpPr>
            <p:nvPr/>
          </p:nvGrpSpPr>
          <p:grpSpPr bwMode="auto">
            <a:xfrm>
              <a:off x="1296" y="1920"/>
              <a:ext cx="1008" cy="240"/>
              <a:chOff x="1296" y="1920"/>
              <a:chExt cx="1728" cy="240"/>
            </a:xfrm>
          </p:grpSpPr>
          <p:sp>
            <p:nvSpPr>
              <p:cNvPr id="31765" name="Line 6"/>
              <p:cNvSpPr>
                <a:spLocks noChangeShapeType="1"/>
              </p:cNvSpPr>
              <p:nvPr/>
            </p:nvSpPr>
            <p:spPr bwMode="auto">
              <a:xfrm flipV="1">
                <a:off x="1296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66" name="Line 7"/>
              <p:cNvSpPr>
                <a:spLocks noChangeShapeType="1"/>
              </p:cNvSpPr>
              <p:nvPr/>
            </p:nvSpPr>
            <p:spPr bwMode="auto">
              <a:xfrm flipH="1" flipV="1">
                <a:off x="1440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67" name="Line 8"/>
              <p:cNvSpPr>
                <a:spLocks noChangeShapeType="1"/>
              </p:cNvSpPr>
              <p:nvPr/>
            </p:nvSpPr>
            <p:spPr bwMode="auto">
              <a:xfrm flipV="1">
                <a:off x="1584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68" name="Line 9"/>
              <p:cNvSpPr>
                <a:spLocks noChangeShapeType="1"/>
              </p:cNvSpPr>
              <p:nvPr/>
            </p:nvSpPr>
            <p:spPr bwMode="auto">
              <a:xfrm flipH="1" flipV="1">
                <a:off x="1728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69" name="Line 10"/>
              <p:cNvSpPr>
                <a:spLocks noChangeShapeType="1"/>
              </p:cNvSpPr>
              <p:nvPr/>
            </p:nvSpPr>
            <p:spPr bwMode="auto">
              <a:xfrm flipV="1">
                <a:off x="1872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0" name="Line 11"/>
              <p:cNvSpPr>
                <a:spLocks noChangeShapeType="1"/>
              </p:cNvSpPr>
              <p:nvPr/>
            </p:nvSpPr>
            <p:spPr bwMode="auto">
              <a:xfrm flipH="1" flipV="1">
                <a:off x="2016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1" name="Line 12"/>
              <p:cNvSpPr>
                <a:spLocks noChangeShapeType="1"/>
              </p:cNvSpPr>
              <p:nvPr/>
            </p:nvSpPr>
            <p:spPr bwMode="auto">
              <a:xfrm flipV="1">
                <a:off x="2160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2" name="Line 13"/>
              <p:cNvSpPr>
                <a:spLocks noChangeShapeType="1"/>
              </p:cNvSpPr>
              <p:nvPr/>
            </p:nvSpPr>
            <p:spPr bwMode="auto">
              <a:xfrm flipH="1" flipV="1">
                <a:off x="2304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3" name="Line 14"/>
              <p:cNvSpPr>
                <a:spLocks noChangeShapeType="1"/>
              </p:cNvSpPr>
              <p:nvPr/>
            </p:nvSpPr>
            <p:spPr bwMode="auto">
              <a:xfrm flipV="1">
                <a:off x="2448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4" name="Line 15"/>
              <p:cNvSpPr>
                <a:spLocks noChangeShapeType="1"/>
              </p:cNvSpPr>
              <p:nvPr/>
            </p:nvSpPr>
            <p:spPr bwMode="auto">
              <a:xfrm flipH="1" flipV="1">
                <a:off x="2592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5" name="Line 16"/>
              <p:cNvSpPr>
                <a:spLocks noChangeShapeType="1"/>
              </p:cNvSpPr>
              <p:nvPr/>
            </p:nvSpPr>
            <p:spPr bwMode="auto">
              <a:xfrm flipV="1">
                <a:off x="2736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31776" name="Line 17"/>
              <p:cNvSpPr>
                <a:spLocks noChangeShapeType="1"/>
              </p:cNvSpPr>
              <p:nvPr/>
            </p:nvSpPr>
            <p:spPr bwMode="auto">
              <a:xfrm flipH="1" flipV="1">
                <a:off x="2880" y="1920"/>
                <a:ext cx="144" cy="240"/>
              </a:xfrm>
              <a:prstGeom prst="line">
                <a:avLst/>
              </a:prstGeom>
              <a:noFill/>
              <a:ln w="9525">
                <a:solidFill>
                  <a:srgbClr val="66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31763" name="Oval 18"/>
            <p:cNvSpPr>
              <a:spLocks noChangeArrowheads="1"/>
            </p:cNvSpPr>
            <p:nvPr/>
          </p:nvSpPr>
          <p:spPr bwMode="auto">
            <a:xfrm>
              <a:off x="2352" y="1920"/>
              <a:ext cx="288" cy="28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rgbClr val="66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31764" name="Line 19"/>
            <p:cNvSpPr>
              <a:spLocks noChangeShapeType="1"/>
            </p:cNvSpPr>
            <p:nvPr/>
          </p:nvSpPr>
          <p:spPr bwMode="auto">
            <a:xfrm flipV="1">
              <a:off x="2304" y="2016"/>
              <a:ext cx="48" cy="144"/>
            </a:xfrm>
            <a:prstGeom prst="line">
              <a:avLst/>
            </a:prstGeom>
            <a:noFill/>
            <a:ln w="9525">
              <a:solidFill>
                <a:srgbClr val="66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1752" name="Text Box 20"/>
          <p:cNvSpPr txBox="1">
            <a:spLocks noChangeArrowheads="1"/>
          </p:cNvSpPr>
          <p:nvPr/>
        </p:nvSpPr>
        <p:spPr bwMode="auto">
          <a:xfrm>
            <a:off x="5449888" y="2214563"/>
            <a:ext cx="1481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latin typeface="Comic Sans MS" panose="030F0702030302020204" pitchFamily="66" charset="0"/>
              </a:rPr>
              <a:t>m = M/2</a:t>
            </a:r>
          </a:p>
        </p:txBody>
      </p:sp>
      <p:sp>
        <p:nvSpPr>
          <p:cNvPr id="31753" name="Rectangle 21"/>
          <p:cNvSpPr>
            <a:spLocks noChangeArrowheads="1"/>
          </p:cNvSpPr>
          <p:nvPr/>
        </p:nvSpPr>
        <p:spPr bwMode="auto">
          <a:xfrm>
            <a:off x="4114800" y="2138363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</a:rPr>
              <a:t>m</a:t>
            </a:r>
          </a:p>
        </p:txBody>
      </p:sp>
      <p:sp>
        <p:nvSpPr>
          <p:cNvPr id="31754" name="Rectangle 22"/>
          <p:cNvSpPr>
            <a:spLocks noChangeArrowheads="1"/>
          </p:cNvSpPr>
          <p:nvPr/>
        </p:nvSpPr>
        <p:spPr bwMode="auto">
          <a:xfrm>
            <a:off x="3276600" y="3052763"/>
            <a:ext cx="26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solidFill>
                  <a:schemeClr val="hlink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31755" name="Text Box 23"/>
          <p:cNvSpPr txBox="1">
            <a:spLocks noChangeArrowheads="1"/>
          </p:cNvSpPr>
          <p:nvPr/>
        </p:nvSpPr>
        <p:spPr bwMode="auto">
          <a:xfrm>
            <a:off x="5389563" y="2900363"/>
            <a:ext cx="175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i="1">
                <a:latin typeface="Comic Sans MS" panose="030F0702030302020204" pitchFamily="66" charset="0"/>
              </a:rPr>
              <a:t>l </a:t>
            </a:r>
            <a:r>
              <a:rPr lang="it-IT" altLang="it-IT" sz="2400">
                <a:latin typeface="Comic Sans MS" panose="030F0702030302020204" pitchFamily="66" charset="0"/>
              </a:rPr>
              <a:t>= 4L /</a:t>
            </a:r>
            <a:r>
              <a:rPr lang="it-IT" altLang="it-IT" sz="2400">
                <a:latin typeface="Symbol" panose="05050102010706020507" pitchFamily="18" charset="2"/>
              </a:rPr>
              <a:t>p</a:t>
            </a:r>
            <a:r>
              <a:rPr lang="it-IT" altLang="it-IT" sz="2400" baseline="30000">
                <a:latin typeface="Symbol" panose="05050102010706020507" pitchFamily="18" charset="2"/>
              </a:rPr>
              <a:t>2</a:t>
            </a:r>
            <a:r>
              <a:rPr lang="it-IT" altLang="it-IT" sz="2400" i="1">
                <a:latin typeface="Comic Sans MS" panose="030F0702030302020204" pitchFamily="66" charset="0"/>
              </a:rPr>
              <a:t> </a:t>
            </a:r>
          </a:p>
        </p:txBody>
      </p:sp>
      <p:grpSp>
        <p:nvGrpSpPr>
          <p:cNvPr id="31756" name="Group 25"/>
          <p:cNvGrpSpPr>
            <a:grpSpLocks/>
          </p:cNvGrpSpPr>
          <p:nvPr/>
        </p:nvGrpSpPr>
        <p:grpSpPr bwMode="auto">
          <a:xfrm>
            <a:off x="4148138" y="3806825"/>
            <a:ext cx="1735137" cy="2438400"/>
            <a:chOff x="429" y="2448"/>
            <a:chExt cx="1093" cy="1392"/>
          </a:xfrm>
        </p:grpSpPr>
        <p:sp>
          <p:nvSpPr>
            <p:cNvPr id="31759" name="Oval 26"/>
            <p:cNvSpPr>
              <a:spLocks noChangeArrowheads="1"/>
            </p:cNvSpPr>
            <p:nvPr/>
          </p:nvSpPr>
          <p:spPr bwMode="auto">
            <a:xfrm>
              <a:off x="912" y="3504"/>
              <a:ext cx="384" cy="336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2400" b="0">
                <a:solidFill>
                  <a:schemeClr val="hlink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1760" name="Line 27"/>
            <p:cNvSpPr>
              <a:spLocks noChangeShapeType="1"/>
            </p:cNvSpPr>
            <p:nvPr/>
          </p:nvSpPr>
          <p:spPr bwMode="auto">
            <a:xfrm flipH="1" flipV="1">
              <a:off x="984" y="2964"/>
              <a:ext cx="120" cy="54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761" name="Object 28"/>
                <p:cNvSpPr txBox="1"/>
                <p:nvPr/>
              </p:nvSpPr>
              <p:spPr bwMode="auto">
                <a:xfrm>
                  <a:off x="429" y="2448"/>
                  <a:ext cx="1093" cy="516"/>
                </a:xfrm>
                <a:prstGeom prst="rect">
                  <a:avLst/>
                </a:prstGeom>
                <a:noFill/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31761" name="Object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9" y="2448"/>
                  <a:ext cx="1093" cy="51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9525">
                  <a:solidFill>
                    <a:schemeClr val="hlink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757" name="Rectangle 29"/>
          <p:cNvSpPr>
            <a:spLocks noGrp="1" noChangeArrowheads="1"/>
          </p:cNvSpPr>
          <p:nvPr>
            <p:ph type="title"/>
          </p:nvPr>
        </p:nvSpPr>
        <p:spPr>
          <a:xfrm>
            <a:off x="1692275" y="476250"/>
            <a:ext cx="5867400" cy="533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it-IT">
                <a:solidFill>
                  <a:schemeClr val="hlink"/>
                </a:solidFill>
              </a:rPr>
              <a:t>Bar Detectors</a:t>
            </a:r>
          </a:p>
        </p:txBody>
      </p:sp>
      <p:sp>
        <p:nvSpPr>
          <p:cNvPr id="2" name="CasellaDiTesto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148138" y="5580896"/>
            <a:ext cx="3810082" cy="57618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2772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2C9B52-70E2-418E-955B-D71525AAA29F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it-IT" sz="1400"/>
          </a:p>
        </p:txBody>
      </p:sp>
      <p:sp>
        <p:nvSpPr>
          <p:cNvPr id="32773" name="Rectangle 2"/>
          <p:cNvSpPr>
            <a:spLocks noChangeArrowheads="1"/>
          </p:cNvSpPr>
          <p:nvPr/>
        </p:nvSpPr>
        <p:spPr bwMode="auto">
          <a:xfrm>
            <a:off x="2166938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4" name="Object 4"/>
              <p:cNvSpPr txBox="1"/>
              <p:nvPr/>
            </p:nvSpPr>
            <p:spPr bwMode="auto">
              <a:xfrm>
                <a:off x="1676400" y="2514600"/>
                <a:ext cx="4441825" cy="919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𝜔𝛽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61444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2514600"/>
                <a:ext cx="4441825" cy="9191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445" name="Group 5"/>
          <p:cNvGrpSpPr>
            <a:grpSpLocks/>
          </p:cNvGrpSpPr>
          <p:nvPr/>
        </p:nvGrpSpPr>
        <p:grpSpPr bwMode="auto">
          <a:xfrm>
            <a:off x="3871913" y="2362200"/>
            <a:ext cx="3062287" cy="2181225"/>
            <a:chOff x="2439" y="1488"/>
            <a:chExt cx="1929" cy="1374"/>
          </a:xfrm>
        </p:grpSpPr>
        <p:sp>
          <p:nvSpPr>
            <p:cNvPr id="32784" name="Oval 6"/>
            <p:cNvSpPr>
              <a:spLocks noChangeArrowheads="1"/>
            </p:cNvSpPr>
            <p:nvPr/>
          </p:nvSpPr>
          <p:spPr bwMode="auto">
            <a:xfrm>
              <a:off x="2640" y="1488"/>
              <a:ext cx="480" cy="432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32785" name="Line 7"/>
            <p:cNvSpPr>
              <a:spLocks noChangeShapeType="1"/>
            </p:cNvSpPr>
            <p:nvPr/>
          </p:nvSpPr>
          <p:spPr bwMode="auto">
            <a:xfrm>
              <a:off x="2998" y="1968"/>
              <a:ext cx="218" cy="48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2786" name="Text Box 8"/>
            <p:cNvSpPr txBox="1">
              <a:spLocks noChangeArrowheads="1"/>
            </p:cNvSpPr>
            <p:nvPr/>
          </p:nvSpPr>
          <p:spPr bwMode="auto">
            <a:xfrm>
              <a:off x="2439" y="2496"/>
              <a:ext cx="192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i="1">
                  <a:latin typeface="Comic Sans MS" panose="030F0702030302020204" pitchFamily="66" charset="0"/>
                </a:rPr>
                <a:t>Fourier Transform of the Signal</a:t>
              </a:r>
            </a:p>
          </p:txBody>
        </p:sp>
      </p:grpSp>
      <p:grpSp>
        <p:nvGrpSpPr>
          <p:cNvPr id="61449" name="Group 9"/>
          <p:cNvGrpSpPr>
            <a:grpSpLocks/>
          </p:cNvGrpSpPr>
          <p:nvPr/>
        </p:nvGrpSpPr>
        <p:grpSpPr bwMode="auto">
          <a:xfrm>
            <a:off x="457200" y="4724400"/>
            <a:ext cx="3200400" cy="1455738"/>
            <a:chOff x="288" y="2976"/>
            <a:chExt cx="2016" cy="917"/>
          </a:xfrm>
        </p:grpSpPr>
        <p:sp>
          <p:nvSpPr>
            <p:cNvPr id="32782" name="Text Box 10"/>
            <p:cNvSpPr txBox="1">
              <a:spLocks noChangeArrowheads="1"/>
            </p:cNvSpPr>
            <p:nvPr/>
          </p:nvSpPr>
          <p:spPr bwMode="auto">
            <a:xfrm>
              <a:off x="288" y="2976"/>
              <a:ext cx="19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i="1">
                  <a:latin typeface="Comic Sans MS" panose="030F0702030302020204" pitchFamily="66" charset="0"/>
                </a:rPr>
                <a:t>Pulse Response h(t) = h</a:t>
              </a:r>
              <a:r>
                <a:rPr lang="it-IT" altLang="it-IT" sz="1600" i="1" baseline="-25000">
                  <a:latin typeface="Comic Sans MS" panose="030F0702030302020204" pitchFamily="66" charset="0"/>
                </a:rPr>
                <a:t>0</a:t>
              </a:r>
              <a:r>
                <a:rPr lang="it-IT" altLang="it-IT" sz="1600" i="1">
                  <a:latin typeface="Symbol" panose="05050102010706020507" pitchFamily="18" charset="2"/>
                </a:rPr>
                <a:t>d(</a:t>
              </a:r>
              <a:r>
                <a:rPr lang="it-IT" altLang="it-IT" sz="1600" i="1">
                  <a:latin typeface="Times" panose="02020603050405020304" pitchFamily="18" charset="0"/>
                </a:rPr>
                <a:t>t</a:t>
              </a:r>
              <a:r>
                <a:rPr lang="it-IT" altLang="it-IT" sz="1600" i="1">
                  <a:latin typeface="Symbol" panose="05050102010706020507" pitchFamily="18" charset="2"/>
                </a:rPr>
                <a:t>)</a:t>
              </a:r>
              <a:endParaRPr lang="it-IT" altLang="it-IT" sz="1200" i="1"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783" name="Object 11"/>
                <p:cNvSpPr txBox="1"/>
                <p:nvPr/>
              </p:nvSpPr>
              <p:spPr bwMode="auto">
                <a:xfrm>
                  <a:off x="367" y="3408"/>
                  <a:ext cx="1937" cy="4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)=−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func>
                          <m:func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it-IT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32783" name="Object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7" y="3408"/>
                  <a:ext cx="1937" cy="48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452" name="Group 12"/>
          <p:cNvGrpSpPr>
            <a:grpSpLocks/>
          </p:cNvGrpSpPr>
          <p:nvPr/>
        </p:nvGrpSpPr>
        <p:grpSpPr bwMode="auto">
          <a:xfrm>
            <a:off x="5181600" y="4724400"/>
            <a:ext cx="3352800" cy="1455738"/>
            <a:chOff x="3264" y="2976"/>
            <a:chExt cx="2112" cy="917"/>
          </a:xfrm>
        </p:grpSpPr>
        <p:sp>
          <p:nvSpPr>
            <p:cNvPr id="32780" name="Text Box 13"/>
            <p:cNvSpPr txBox="1">
              <a:spLocks noChangeArrowheads="1"/>
            </p:cNvSpPr>
            <p:nvPr/>
          </p:nvSpPr>
          <p:spPr bwMode="auto">
            <a:xfrm>
              <a:off x="3264" y="2976"/>
              <a:ext cx="21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i="1">
                  <a:latin typeface="Comic Sans MS" panose="030F0702030302020204" pitchFamily="66" charset="0"/>
                </a:rPr>
                <a:t>Monocromatic h(t) = h</a:t>
              </a:r>
              <a:r>
                <a:rPr lang="it-IT" altLang="it-IT" sz="1600" i="1" baseline="-25000">
                  <a:latin typeface="Comic Sans MS" panose="030F0702030302020204" pitchFamily="66" charset="0"/>
                </a:rPr>
                <a:t>0 </a:t>
              </a:r>
              <a:r>
                <a:rPr lang="it-IT" altLang="it-IT" sz="1600" i="1">
                  <a:latin typeface="Comic Sans MS" panose="030F0702030302020204" pitchFamily="66" charset="0"/>
                </a:rPr>
                <a:t>cos</a:t>
              </a:r>
              <a:r>
                <a:rPr lang="it-IT" altLang="it-IT" sz="1600" i="1">
                  <a:latin typeface="Symbol" panose="05050102010706020507" pitchFamily="18" charset="2"/>
                </a:rPr>
                <a:t>w</a:t>
              </a:r>
              <a:r>
                <a:rPr lang="it-IT" altLang="it-IT" sz="1600" i="1" baseline="-25000">
                  <a:latin typeface="Symbol" panose="05050102010706020507" pitchFamily="18" charset="2"/>
                </a:rPr>
                <a:t>0</a:t>
              </a:r>
              <a:r>
                <a:rPr lang="it-IT" altLang="it-IT" sz="1600" i="1">
                  <a:latin typeface="Comic Sans MS" panose="030F0702030302020204" pitchFamily="66" charset="0"/>
                </a:rPr>
                <a:t>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781" name="Object 14"/>
                <p:cNvSpPr txBox="1"/>
                <p:nvPr/>
              </p:nvSpPr>
              <p:spPr bwMode="auto">
                <a:xfrm>
                  <a:off x="3507" y="3408"/>
                  <a:ext cx="1610" cy="4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)=−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func>
                          <m:func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it-IT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func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32781" name="Object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507" y="3408"/>
                  <a:ext cx="1610" cy="48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2778" name="Rectangle 15"/>
          <p:cNvSpPr>
            <a:spLocks noGrp="1" noChangeArrowheads="1"/>
          </p:cNvSpPr>
          <p:nvPr>
            <p:ph type="title"/>
          </p:nvPr>
        </p:nvSpPr>
        <p:spPr>
          <a:xfrm>
            <a:off x="1692275" y="476250"/>
            <a:ext cx="5867400" cy="533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it-IT">
                <a:solidFill>
                  <a:schemeClr val="tx1"/>
                </a:solidFill>
              </a:rPr>
              <a:t>Bar Detectors</a:t>
            </a:r>
          </a:p>
        </p:txBody>
      </p:sp>
      <p:sp>
        <p:nvSpPr>
          <p:cNvPr id="19" name="CasellaDiTesto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15893" y="1378864"/>
            <a:ext cx="3810082" cy="57618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3796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5B35182-ECC6-4999-8825-86654F39FCB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it-IT" sz="1400"/>
          </a:p>
        </p:txBody>
      </p:sp>
      <p:sp>
        <p:nvSpPr>
          <p:cNvPr id="33797" name="Rectangle 2"/>
          <p:cNvSpPr>
            <a:spLocks noChangeArrowheads="1"/>
          </p:cNvSpPr>
          <p:nvPr/>
        </p:nvSpPr>
        <p:spPr bwMode="auto">
          <a:xfrm>
            <a:off x="2166938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Object 4"/>
              <p:cNvSpPr txBox="1"/>
              <p:nvPr/>
            </p:nvSpPr>
            <p:spPr bwMode="auto">
              <a:xfrm>
                <a:off x="1524000" y="1905000"/>
                <a:ext cx="4441825" cy="9191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𝜔𝛽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3798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1905000"/>
                <a:ext cx="4441825" cy="9191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799" name="Group 5"/>
          <p:cNvGrpSpPr>
            <a:grpSpLocks/>
          </p:cNvGrpSpPr>
          <p:nvPr/>
        </p:nvGrpSpPr>
        <p:grpSpPr bwMode="auto">
          <a:xfrm>
            <a:off x="3581400" y="1828800"/>
            <a:ext cx="3062288" cy="2181225"/>
            <a:chOff x="2439" y="1488"/>
            <a:chExt cx="1929" cy="1374"/>
          </a:xfrm>
        </p:grpSpPr>
        <p:sp>
          <p:nvSpPr>
            <p:cNvPr id="33820" name="Oval 6"/>
            <p:cNvSpPr>
              <a:spLocks noChangeArrowheads="1"/>
            </p:cNvSpPr>
            <p:nvPr/>
          </p:nvSpPr>
          <p:spPr bwMode="auto">
            <a:xfrm>
              <a:off x="2640" y="1488"/>
              <a:ext cx="480" cy="432"/>
            </a:xfrm>
            <a:prstGeom prst="ellips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33821" name="Line 7"/>
            <p:cNvSpPr>
              <a:spLocks noChangeShapeType="1"/>
            </p:cNvSpPr>
            <p:nvPr/>
          </p:nvSpPr>
          <p:spPr bwMode="auto">
            <a:xfrm>
              <a:off x="2998" y="1968"/>
              <a:ext cx="218" cy="48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33822" name="Text Box 8"/>
            <p:cNvSpPr txBox="1">
              <a:spLocks noChangeArrowheads="1"/>
            </p:cNvSpPr>
            <p:nvPr/>
          </p:nvSpPr>
          <p:spPr bwMode="auto">
            <a:xfrm>
              <a:off x="2439" y="2496"/>
              <a:ext cx="192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i="1">
                  <a:latin typeface="Comic Sans MS" panose="030F0702030302020204" pitchFamily="66" charset="0"/>
                </a:rPr>
                <a:t>Fourier Transform of the Signal</a:t>
              </a:r>
            </a:p>
          </p:txBody>
        </p:sp>
      </p:grpSp>
      <p:sp>
        <p:nvSpPr>
          <p:cNvPr id="33800" name="Line 9"/>
          <p:cNvSpPr>
            <a:spLocks noChangeShapeType="1"/>
          </p:cNvSpPr>
          <p:nvPr/>
        </p:nvSpPr>
        <p:spPr bwMode="auto">
          <a:xfrm flipH="1" flipV="1">
            <a:off x="3124200" y="-304800"/>
            <a:ext cx="685800" cy="21336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62474" name="Group 10"/>
          <p:cNvGrpSpPr>
            <a:grpSpLocks/>
          </p:cNvGrpSpPr>
          <p:nvPr/>
        </p:nvGrpSpPr>
        <p:grpSpPr bwMode="auto">
          <a:xfrm>
            <a:off x="381000" y="3810000"/>
            <a:ext cx="6323013" cy="695325"/>
            <a:chOff x="240" y="2882"/>
            <a:chExt cx="3983" cy="4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818" name="Object 11"/>
                <p:cNvSpPr txBox="1"/>
                <p:nvPr/>
              </p:nvSpPr>
              <p:spPr bwMode="auto">
                <a:xfrm>
                  <a:off x="240" y="2976"/>
                  <a:ext cx="3814" cy="34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subHide m:val="on"/>
                            <m:supHide m:val="on"/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≈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nary>
                          <m:naryPr>
                            <m:subHide m:val="on"/>
                            <m:supHide m:val="on"/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nary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𝑡𝑜𝑡</m:t>
                            </m:r>
                          </m:sub>
                        </m:sSub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33818" name="Object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0" y="2976"/>
                  <a:ext cx="3814" cy="344"/>
                </a:xfrm>
                <a:prstGeom prst="rect">
                  <a:avLst/>
                </a:prstGeom>
                <a:blipFill>
                  <a:blip r:embed="rId3"/>
                  <a:stretch>
                    <a:fillRect l="-5337" t="-158889" b="-22444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819" name="Rectangle 12"/>
            <p:cNvSpPr>
              <a:spLocks noChangeArrowheads="1"/>
            </p:cNvSpPr>
            <p:nvPr/>
          </p:nvSpPr>
          <p:spPr bwMode="auto">
            <a:xfrm>
              <a:off x="4107" y="2882"/>
              <a:ext cx="11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600" i="1">
                <a:latin typeface="Comic Sans MS" panose="030F0702030302020204" pitchFamily="66" charset="0"/>
              </a:endParaRPr>
            </a:p>
          </p:txBody>
        </p:sp>
      </p:grpSp>
      <p:sp>
        <p:nvSpPr>
          <p:cNvPr id="33802" name="Rectangle 25"/>
          <p:cNvSpPr>
            <a:spLocks noGrp="1" noChangeArrowheads="1"/>
          </p:cNvSpPr>
          <p:nvPr>
            <p:ph type="title"/>
          </p:nvPr>
        </p:nvSpPr>
        <p:spPr>
          <a:xfrm>
            <a:off x="1692275" y="476250"/>
            <a:ext cx="5867400" cy="5334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it-IT">
                <a:solidFill>
                  <a:schemeClr val="tx1"/>
                </a:solidFill>
              </a:rPr>
              <a:t>Bar Detectors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490" name="Object 26"/>
              <p:cNvSpPr txBox="1"/>
              <p:nvPr/>
            </p:nvSpPr>
            <p:spPr bwMode="auto">
              <a:xfrm>
                <a:off x="1295400" y="4495800"/>
                <a:ext cx="5597525" cy="1317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den>
                          </m:f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fName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62490" name="Object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4495800"/>
                <a:ext cx="5597525" cy="13176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491" name="Text Box 27"/>
          <p:cNvSpPr txBox="1">
            <a:spLocks noChangeArrowheads="1"/>
          </p:cNvSpPr>
          <p:nvPr/>
        </p:nvSpPr>
        <p:spPr bwMode="auto">
          <a:xfrm>
            <a:off x="747713" y="6019800"/>
            <a:ext cx="1004887" cy="639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Antenna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mass</a:t>
            </a:r>
          </a:p>
        </p:txBody>
      </p:sp>
      <p:sp>
        <p:nvSpPr>
          <p:cNvPr id="62492" name="Text Box 28"/>
          <p:cNvSpPr txBox="1">
            <a:spLocks noChangeArrowheads="1"/>
          </p:cNvSpPr>
          <p:nvPr/>
        </p:nvSpPr>
        <p:spPr bwMode="auto">
          <a:xfrm>
            <a:off x="2011363" y="5973763"/>
            <a:ext cx="1006475" cy="639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Sound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speed</a:t>
            </a:r>
          </a:p>
        </p:txBody>
      </p:sp>
      <p:sp>
        <p:nvSpPr>
          <p:cNvPr id="62493" name="Text Box 29"/>
          <p:cNvSpPr txBox="1">
            <a:spLocks noChangeArrowheads="1"/>
          </p:cNvSpPr>
          <p:nvPr/>
        </p:nvSpPr>
        <p:spPr bwMode="auto">
          <a:xfrm>
            <a:off x="3306763" y="5973763"/>
            <a:ext cx="1828800" cy="6397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Resonance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curve</a:t>
            </a:r>
          </a:p>
        </p:txBody>
      </p:sp>
      <p:sp>
        <p:nvSpPr>
          <p:cNvPr id="62494" name="Text Box 30"/>
          <p:cNvSpPr txBox="1">
            <a:spLocks noChangeArrowheads="1"/>
          </p:cNvSpPr>
          <p:nvPr/>
        </p:nvSpPr>
        <p:spPr bwMode="auto">
          <a:xfrm>
            <a:off x="5257800" y="6111875"/>
            <a:ext cx="1096963" cy="365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Direction</a:t>
            </a:r>
          </a:p>
        </p:txBody>
      </p:sp>
      <p:sp>
        <p:nvSpPr>
          <p:cNvPr id="62495" name="Text Box 31"/>
          <p:cNvSpPr txBox="1">
            <a:spLocks noChangeArrowheads="1"/>
          </p:cNvSpPr>
          <p:nvPr/>
        </p:nvSpPr>
        <p:spPr bwMode="auto">
          <a:xfrm>
            <a:off x="6811963" y="6111875"/>
            <a:ext cx="1371600" cy="365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000FF"/>
                </a:solidFill>
                <a:latin typeface="Times New Roman" panose="02020603050405020304" pitchFamily="18" charset="0"/>
              </a:rPr>
              <a:t>Polarization</a:t>
            </a:r>
          </a:p>
        </p:txBody>
      </p:sp>
      <p:sp>
        <p:nvSpPr>
          <p:cNvPr id="62496" name="Line 32"/>
          <p:cNvSpPr>
            <a:spLocks noChangeShapeType="1"/>
          </p:cNvSpPr>
          <p:nvPr/>
        </p:nvSpPr>
        <p:spPr bwMode="auto">
          <a:xfrm flipH="1">
            <a:off x="1295400" y="5257800"/>
            <a:ext cx="1295400" cy="7620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497" name="Line 33"/>
          <p:cNvSpPr>
            <a:spLocks noChangeShapeType="1"/>
          </p:cNvSpPr>
          <p:nvPr/>
        </p:nvSpPr>
        <p:spPr bwMode="auto">
          <a:xfrm flipH="1">
            <a:off x="2438400" y="5257800"/>
            <a:ext cx="533400" cy="7620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498" name="Line 34"/>
          <p:cNvSpPr>
            <a:spLocks noChangeShapeType="1"/>
          </p:cNvSpPr>
          <p:nvPr/>
        </p:nvSpPr>
        <p:spPr bwMode="auto">
          <a:xfrm flipH="1">
            <a:off x="4297363" y="5715000"/>
            <a:ext cx="0" cy="304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499" name="Line 35"/>
          <p:cNvSpPr>
            <a:spLocks noChangeShapeType="1"/>
          </p:cNvSpPr>
          <p:nvPr/>
        </p:nvSpPr>
        <p:spPr bwMode="auto">
          <a:xfrm flipH="1">
            <a:off x="5821363" y="5287963"/>
            <a:ext cx="46037" cy="7318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500" name="Line 36"/>
          <p:cNvSpPr>
            <a:spLocks noChangeShapeType="1"/>
          </p:cNvSpPr>
          <p:nvPr/>
        </p:nvSpPr>
        <p:spPr bwMode="auto">
          <a:xfrm>
            <a:off x="6705600" y="5257800"/>
            <a:ext cx="457200" cy="9144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62502" name="AutoShape 38"/>
          <p:cNvSpPr>
            <a:spLocks noChangeArrowheads="1"/>
          </p:cNvSpPr>
          <p:nvPr/>
        </p:nvSpPr>
        <p:spPr bwMode="auto">
          <a:xfrm>
            <a:off x="228600" y="2895600"/>
            <a:ext cx="1219200" cy="381000"/>
          </a:xfrm>
          <a:prstGeom prst="wedgeRoundRectCallout">
            <a:avLst>
              <a:gd name="adj1" fmla="val 32551"/>
              <a:gd name="adj2" fmla="val 26916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 b="0"/>
              <a:t>Flusso</a:t>
            </a:r>
          </a:p>
        </p:txBody>
      </p:sp>
      <p:sp>
        <p:nvSpPr>
          <p:cNvPr id="62503" name="AutoShape 39"/>
          <p:cNvSpPr>
            <a:spLocks noChangeArrowheads="1"/>
          </p:cNvSpPr>
          <p:nvPr/>
        </p:nvSpPr>
        <p:spPr bwMode="auto">
          <a:xfrm>
            <a:off x="1600200" y="3276600"/>
            <a:ext cx="1828800" cy="457200"/>
          </a:xfrm>
          <a:prstGeom prst="wedgeRoundRectCallout">
            <a:avLst>
              <a:gd name="adj1" fmla="val -39060"/>
              <a:gd name="adj2" fmla="val 12951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800" b="0"/>
              <a:t>Sezione d’urto</a:t>
            </a:r>
          </a:p>
        </p:txBody>
      </p:sp>
      <p:sp>
        <p:nvSpPr>
          <p:cNvPr id="33816" name="Text Box 40"/>
          <p:cNvSpPr txBox="1">
            <a:spLocks noChangeArrowheads="1"/>
          </p:cNvSpPr>
          <p:nvPr/>
        </p:nvSpPr>
        <p:spPr bwMode="auto">
          <a:xfrm>
            <a:off x="6781800" y="3962400"/>
            <a:ext cx="2133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Energia dissipata nella barra</a:t>
            </a:r>
          </a:p>
        </p:txBody>
      </p:sp>
      <p:sp>
        <p:nvSpPr>
          <p:cNvPr id="31" name="CasellaDiTesto 3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7200" y="1085850"/>
            <a:ext cx="3810082" cy="576183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it-IT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91" grpId="0" animBg="1"/>
      <p:bldP spid="62492" grpId="0" animBg="1"/>
      <p:bldP spid="62493" grpId="0" animBg="1"/>
      <p:bldP spid="62494" grpId="0" animBg="1"/>
      <p:bldP spid="62495" grpId="0" animBg="1"/>
      <p:bldP spid="62502" grpId="0" animBg="1"/>
      <p:bldP spid="6250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Segnaposto piè di pagina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4820" name="Segnaposto numero diapositiva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415DBA-4374-4748-9B67-34969C0192EC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it-IT" sz="1400"/>
          </a:p>
        </p:txBody>
      </p:sp>
      <p:sp>
        <p:nvSpPr>
          <p:cNvPr id="348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z="4000"/>
              <a:t>Sensibilità di un’antenna risonante</a:t>
            </a:r>
          </a:p>
        </p:txBody>
      </p:sp>
      <p:sp>
        <p:nvSpPr>
          <p:cNvPr id="3482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167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altLang="it-IT" sz="1800"/>
              <a:t>La sensibilità di un’antenna risonante rappresenta il minimo segnale che può essere rivelato al di sopra del rumore.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1800"/>
              <a:t>Il rumore è dato dal rumore termico, dal rumore elettronico e dai rumori ambientali</a:t>
            </a:r>
          </a:p>
          <a:p>
            <a:pPr eaLnBrk="1" hangingPunct="1">
              <a:lnSpc>
                <a:spcPct val="80000"/>
              </a:lnSpc>
            </a:pPr>
            <a:r>
              <a:rPr lang="it-IT" altLang="it-IT" sz="1800"/>
              <a:t>Se consideriamo la parte di rumore termico quella dominante, possiamo calcolare la lo spostamento quadratico medio dovuto all’agitazione termica usando il teorema di Fluttuazione-dissipazione: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3" name="Object 1"/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914400" y="3352800"/>
                <a:ext cx="2590800" cy="652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𝑡h𝑒𝑟𝑚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ℜ</m:t>
                      </m:r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4823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914400" y="3352800"/>
                <a:ext cx="2590800" cy="652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4" name="Object 0"/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4038600" y="3352800"/>
                <a:ext cx="1358900" cy="688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4824" name="Object 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4038600" y="3352800"/>
                <a:ext cx="1358900" cy="688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154" name="Object 2"/>
              <p:cNvSpPr txBox="1"/>
              <p:nvPr/>
            </p:nvSpPr>
            <p:spPr bwMode="auto">
              <a:xfrm>
                <a:off x="838200" y="4114800"/>
                <a:ext cx="5029200" cy="1354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  <m:d>
                                  <m:dPr>
                                    <m:ctrlP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≡</m:t>
                                </m:r>
                                <m:f>
                                  <m:fPr>
                                    <m:ctrlP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d>
                                      <m:dPr>
                                        <m:ctrlP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d>
                                      <m:dPr>
                                        <m:ctrlP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  <m:d>
                                  <m:dPr>
                                    <m:ctrlP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≡</m:t>
                                </m:r>
                                <m:f>
                                  <m:fPr>
                                    <m:ctrlP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num>
                                  <m:den>
                                    <m:acc>
                                      <m:accPr>
                                        <m:chr m:val="̇"/>
                                        <m:ctrlP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den>
                                </m:f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d>
                                      <m:dPr>
                                        <m:ctrlP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 </m:t>
                                    </m:r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d>
                                      <m:dPr>
                                        <m:ctrlP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it-IT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𝑡h𝑒𝑟𝑚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ℑ</m:t>
                      </m:r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177154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114800"/>
                <a:ext cx="5029200" cy="13541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337" name="AutoShape 17"/>
          <p:cNvSpPr>
            <a:spLocks noChangeArrowheads="1"/>
          </p:cNvSpPr>
          <p:nvPr/>
        </p:nvSpPr>
        <p:spPr bwMode="auto">
          <a:xfrm>
            <a:off x="5715000" y="3657600"/>
            <a:ext cx="1600200" cy="609600"/>
          </a:xfrm>
          <a:prstGeom prst="wedgeRoundRectCallout">
            <a:avLst>
              <a:gd name="adj1" fmla="val -321528"/>
              <a:gd name="adj2" fmla="val 6250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600" b="0"/>
              <a:t>Funzione di trasferimento</a:t>
            </a:r>
          </a:p>
        </p:txBody>
      </p:sp>
      <p:sp>
        <p:nvSpPr>
          <p:cNvPr id="56338" name="AutoShape 18"/>
          <p:cNvSpPr>
            <a:spLocks noChangeArrowheads="1"/>
          </p:cNvSpPr>
          <p:nvPr/>
        </p:nvSpPr>
        <p:spPr bwMode="auto">
          <a:xfrm>
            <a:off x="1295400" y="5715000"/>
            <a:ext cx="1600200" cy="381000"/>
          </a:xfrm>
          <a:prstGeom prst="wedgeRoundRectCallout">
            <a:avLst>
              <a:gd name="adj1" fmla="val -59625"/>
              <a:gd name="adj2" fmla="val -182083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it-IT" sz="1600" b="0"/>
              <a:t>impedenza</a:t>
            </a:r>
          </a:p>
        </p:txBody>
      </p:sp>
      <p:sp>
        <p:nvSpPr>
          <p:cNvPr id="34828" name="Text Box 19"/>
          <p:cNvSpPr txBox="1">
            <a:spLocks noChangeArrowheads="1"/>
          </p:cNvSpPr>
          <p:nvPr/>
        </p:nvSpPr>
        <p:spPr bwMode="auto">
          <a:xfrm>
            <a:off x="3657600" y="5181600"/>
            <a:ext cx="2438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Lontano dalla risonanza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9" name="Object 20"/>
              <p:cNvSpPr txBox="1"/>
              <p:nvPr/>
            </p:nvSpPr>
            <p:spPr bwMode="auto">
              <a:xfrm>
                <a:off x="6096000" y="4953000"/>
                <a:ext cx="1676400" cy="862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𝑡h𝑒𝑟𝑚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4829" name="Object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0" y="4953000"/>
                <a:ext cx="1676400" cy="862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7" grpId="0" animBg="1"/>
      <p:bldP spid="5633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Segnaposto piè di pagina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5844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517886-6E25-4357-BD42-61F387ED09DD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it-IT" sz="1400"/>
          </a:p>
        </p:txBody>
      </p:sp>
      <p:sp>
        <p:nvSpPr>
          <p:cNvPr id="35845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it-IT" sz="3600"/>
              <a:t>Sensibilità di un’antenna risonante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6" name="Object 8"/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3048000" y="1981200"/>
                <a:ext cx="1752600" cy="803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5846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3048000" y="1981200"/>
                <a:ext cx="1752600" cy="8032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457200" y="1279525"/>
            <a:ext cx="830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Il valore quadratico medio dello spostamento dovuto all’onda gravitazionale di ampiezza h costante e di durata t</a:t>
            </a:r>
            <a:r>
              <a:rPr lang="en-US" altLang="it-IT" sz="2000" b="0" baseline="-25000"/>
              <a:t>0</a:t>
            </a:r>
            <a:r>
              <a:rPr lang="en-US" altLang="it-IT" sz="2000" b="0"/>
              <a:t> è</a:t>
            </a:r>
            <a:endParaRPr lang="en-US" altLang="it-IT" sz="2000" b="0" baseline="-25000"/>
          </a:p>
        </p:txBody>
      </p:sp>
      <p:sp>
        <p:nvSpPr>
          <p:cNvPr id="35848" name="Text Box 10"/>
          <p:cNvSpPr txBox="1">
            <a:spLocks noChangeArrowheads="1"/>
          </p:cNvSpPr>
          <p:nvPr/>
        </p:nvSpPr>
        <p:spPr bwMode="auto">
          <a:xfrm>
            <a:off x="381000" y="2667000"/>
            <a:ext cx="8610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Dunque, il minimo segnale impulsivo rivelabile sarà quello per cui il rapporto tra gli spostamenti RMS del segnale e del rumore si equivalgono: SNR=1.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9" name="Object 11"/>
              <p:cNvSpPr txBox="1">
                <a:spLocks noGrp="1"/>
              </p:cNvSpPr>
              <p:nvPr>
                <p:ph sz="half" idx="2"/>
              </p:nvPr>
            </p:nvSpPr>
            <p:spPr bwMode="auto">
              <a:xfrm>
                <a:off x="1981200" y="3389313"/>
                <a:ext cx="4876800" cy="895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𝑡h𝑒𝑟𝑚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5849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 bwMode="auto">
              <a:xfrm>
                <a:off x="1981200" y="3389313"/>
                <a:ext cx="4876800" cy="895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850" name="Text Box 14"/>
          <p:cNvSpPr txBox="1">
            <a:spLocks noChangeArrowheads="1"/>
          </p:cNvSpPr>
          <p:nvPr/>
        </p:nvSpPr>
        <p:spPr bwMode="auto">
          <a:xfrm>
            <a:off x="228600" y="4343400"/>
            <a:ext cx="8305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Da cui si evince che per osservare un h molto piccolo, deve essere grande m, piccola T e piccolo t</a:t>
            </a:r>
            <a:r>
              <a:rPr lang="en-US" altLang="it-IT" sz="2000" b="0" baseline="-25000"/>
              <a:t>0</a:t>
            </a:r>
            <a:r>
              <a:rPr lang="en-US" altLang="it-IT" sz="2000" b="0"/>
              <a:t>. Per valori tipici di m=1000kg, </a:t>
            </a:r>
            <a:r>
              <a:rPr lang="en-US" altLang="it-IT" sz="2000" b="0">
                <a:latin typeface="Symbol" panose="05050102010706020507" pitchFamily="18" charset="2"/>
              </a:rPr>
              <a:t>w</a:t>
            </a:r>
            <a:r>
              <a:rPr lang="en-US" altLang="it-IT" sz="2000" b="0" baseline="-25000">
                <a:latin typeface="Symbol" panose="05050102010706020507" pitchFamily="18" charset="2"/>
              </a:rPr>
              <a:t>0</a:t>
            </a:r>
            <a:r>
              <a:rPr lang="en-US" altLang="it-IT" sz="2000" b="0"/>
              <a:t>=1kHz, T=100K, si ottiene h=10</a:t>
            </a:r>
            <a:r>
              <a:rPr lang="en-US" altLang="it-IT" sz="2000" b="0" baseline="30000"/>
              <a:t>-18</a:t>
            </a:r>
            <a:r>
              <a:rPr lang="en-US" altLang="it-IT" sz="2000" b="0"/>
              <a:t>/t</a:t>
            </a:r>
            <a:r>
              <a:rPr lang="en-US" altLang="it-IT" sz="2000" b="0" baseline="-25000"/>
              <a:t>0</a:t>
            </a:r>
            <a:endParaRPr lang="en-US" altLang="it-IT" sz="2000" b="0" baseline="-25000">
              <a:latin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686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CA3633-9379-4B53-A865-CC6642CB0E9D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it-IT" sz="1400"/>
          </a:p>
        </p:txBody>
      </p:sp>
      <p:pic>
        <p:nvPicPr>
          <p:cNvPr id="3686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2278063"/>
            <a:ext cx="6316662" cy="3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0" name="Rectangle 9"/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3600" b="0">
                <a:solidFill>
                  <a:schemeClr val="tx2"/>
                </a:solidFill>
              </a:rPr>
              <a:t>Sensibilità di un’antenna risonante 3</a:t>
            </a:r>
          </a:p>
        </p:txBody>
      </p:sp>
      <p:sp>
        <p:nvSpPr>
          <p:cNvPr id="36871" name="Text Box 10"/>
          <p:cNvSpPr txBox="1">
            <a:spLocks noChangeArrowheads="1"/>
          </p:cNvSpPr>
          <p:nvPr/>
        </p:nvSpPr>
        <p:spPr bwMode="auto">
          <a:xfrm>
            <a:off x="457200" y="1127125"/>
            <a:ext cx="8229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La sensibilità in funzione della frequenza è una curva risonante e in genere è data in termini della densità spettrale del rumore riferita al segnale di ingresso.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72" name="Object 11"/>
              <p:cNvSpPr txBox="1"/>
              <p:nvPr/>
            </p:nvSpPr>
            <p:spPr bwMode="auto">
              <a:xfrm>
                <a:off x="3200400" y="1676400"/>
                <a:ext cx="1600200" cy="855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̃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acc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rad>
                                <m:radPr>
                                  <m:degHide m:val="on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rad>
                            </m:den>
                          </m:f>
                        </m:e>
                        <m:sub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6872" name="Object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1676400"/>
                <a:ext cx="1600200" cy="85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873" name="Object 12"/>
              <p:cNvSpPr txBox="1"/>
              <p:nvPr/>
            </p:nvSpPr>
            <p:spPr bwMode="auto">
              <a:xfrm>
                <a:off x="3886200" y="5410200"/>
                <a:ext cx="609600" cy="422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𝑀𝑄</m:t>
                          </m:r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6873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00" y="5410200"/>
                <a:ext cx="609600" cy="4222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874" name="Line 13"/>
          <p:cNvSpPr>
            <a:spLocks noChangeShapeType="1"/>
          </p:cNvSpPr>
          <p:nvPr/>
        </p:nvSpPr>
        <p:spPr bwMode="auto">
          <a:xfrm flipH="1" flipV="1">
            <a:off x="3505200" y="5562600"/>
            <a:ext cx="304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6875" name="Line 14"/>
          <p:cNvSpPr>
            <a:spLocks noChangeShapeType="1"/>
          </p:cNvSpPr>
          <p:nvPr/>
        </p:nvSpPr>
        <p:spPr bwMode="auto">
          <a:xfrm>
            <a:off x="4495800" y="563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76" name="Object 15"/>
              <p:cNvSpPr txBox="1"/>
              <p:nvPr/>
            </p:nvSpPr>
            <p:spPr bwMode="auto">
              <a:xfrm>
                <a:off x="2362200" y="4876800"/>
                <a:ext cx="808038" cy="558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36876" name="Object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4876800"/>
                <a:ext cx="808038" cy="558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877" name="Line 16"/>
          <p:cNvSpPr>
            <a:spLocks noChangeShapeType="1"/>
          </p:cNvSpPr>
          <p:nvPr/>
        </p:nvSpPr>
        <p:spPr bwMode="auto">
          <a:xfrm>
            <a:off x="3276600" y="5257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Segnaposto piè di pagina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7892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D7DE1E-9A41-4BA5-8CF9-401DB8614B6A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it-IT" sz="1400"/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304800"/>
            <a:ext cx="5105400" cy="381000"/>
          </a:xfrm>
        </p:spPr>
        <p:txBody>
          <a:bodyPr/>
          <a:lstStyle/>
          <a:p>
            <a:pPr eaLnBrk="1" hangingPunct="1"/>
            <a:r>
              <a:rPr lang="en-US" altLang="it-IT"/>
              <a:t>Bar detectors (nel 2003)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191000" cy="4800600"/>
          </a:xfrm>
        </p:spPr>
        <p:txBody>
          <a:bodyPr/>
          <a:lstStyle/>
          <a:p>
            <a:pPr eaLnBrk="1" hangingPunct="1"/>
            <a:r>
              <a:rPr lang="en-US" altLang="it-IT" sz="2400"/>
              <a:t>The first detector was the Weber bar, operated at room temperature. </a:t>
            </a:r>
          </a:p>
          <a:p>
            <a:pPr eaLnBrk="1" hangingPunct="1"/>
            <a:r>
              <a:rPr lang="en-US" altLang="it-IT" sz="2400"/>
              <a:t>Currently there are five main cryogenic bars, including the ultra-cyrogenic Nautilus and Auriga. </a:t>
            </a:r>
          </a:p>
          <a:p>
            <a:pPr eaLnBrk="1" hangingPunct="1"/>
            <a:r>
              <a:rPr lang="en-US" altLang="it-IT" sz="2400"/>
              <a:t>They operate the ICEG collaboration for searching for coincident bursts.</a:t>
            </a:r>
          </a:p>
          <a:p>
            <a:pPr eaLnBrk="1" hangingPunct="1"/>
            <a:r>
              <a:rPr lang="en-US" altLang="it-IT" sz="2400"/>
              <a:t>Narrow-bandwidths at relatively high frequencies.</a:t>
            </a:r>
          </a:p>
        </p:txBody>
      </p:sp>
      <p:grpSp>
        <p:nvGrpSpPr>
          <p:cNvPr id="32772" name="Group 4"/>
          <p:cNvGrpSpPr>
            <a:grpSpLocks/>
          </p:cNvGrpSpPr>
          <p:nvPr/>
        </p:nvGrpSpPr>
        <p:grpSpPr bwMode="auto">
          <a:xfrm>
            <a:off x="152400" y="228600"/>
            <a:ext cx="3429000" cy="3314700"/>
            <a:chOff x="96" y="576"/>
            <a:chExt cx="2160" cy="2088"/>
          </a:xfrm>
        </p:grpSpPr>
        <p:pic>
          <p:nvPicPr>
            <p:cNvPr id="37907" name="Picture 5" descr="nautilus_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576"/>
              <a:ext cx="2160" cy="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8" name="Text Box 6"/>
            <p:cNvSpPr txBox="1">
              <a:spLocks noChangeArrowheads="1"/>
            </p:cNvSpPr>
            <p:nvPr/>
          </p:nvSpPr>
          <p:spPr bwMode="auto">
            <a:xfrm>
              <a:off x="144" y="2400"/>
              <a:ext cx="604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1800" b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Nautilus</a:t>
              </a:r>
            </a:p>
          </p:txBody>
        </p:sp>
      </p:grp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228600" y="1828800"/>
            <a:ext cx="3505200" cy="3581400"/>
            <a:chOff x="144" y="1152"/>
            <a:chExt cx="2208" cy="2256"/>
          </a:xfrm>
        </p:grpSpPr>
        <p:pic>
          <p:nvPicPr>
            <p:cNvPr id="37905" name="Picture 8" descr="pomp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152"/>
              <a:ext cx="2208" cy="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6" name="Text Box 9"/>
            <p:cNvSpPr txBox="1">
              <a:spLocks noChangeArrowheads="1"/>
            </p:cNvSpPr>
            <p:nvPr/>
          </p:nvSpPr>
          <p:spPr bwMode="auto">
            <a:xfrm>
              <a:off x="182" y="3144"/>
              <a:ext cx="51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1800" b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Auriga</a:t>
              </a:r>
            </a:p>
          </p:txBody>
        </p:sp>
      </p:grpSp>
      <p:grpSp>
        <p:nvGrpSpPr>
          <p:cNvPr id="32778" name="Group 10"/>
          <p:cNvGrpSpPr>
            <a:grpSpLocks/>
          </p:cNvGrpSpPr>
          <p:nvPr/>
        </p:nvGrpSpPr>
        <p:grpSpPr bwMode="auto">
          <a:xfrm>
            <a:off x="1600200" y="457200"/>
            <a:ext cx="2654300" cy="3967163"/>
            <a:chOff x="1248" y="336"/>
            <a:chExt cx="1672" cy="2499"/>
          </a:xfrm>
        </p:grpSpPr>
        <p:pic>
          <p:nvPicPr>
            <p:cNvPr id="37903" name="Picture 11" descr="open_dewar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336"/>
              <a:ext cx="1672" cy="2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4" name="Text Box 12"/>
            <p:cNvSpPr txBox="1">
              <a:spLocks noChangeArrowheads="1"/>
            </p:cNvSpPr>
            <p:nvPr/>
          </p:nvSpPr>
          <p:spPr bwMode="auto">
            <a:xfrm>
              <a:off x="1334" y="360"/>
              <a:ext cx="556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1800" b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Allegro</a:t>
              </a:r>
            </a:p>
          </p:txBody>
        </p:sp>
      </p:grpSp>
      <p:sp>
        <p:nvSpPr>
          <p:cNvPr id="37898" name="Rectangle 13"/>
          <p:cNvSpPr>
            <a:spLocks noChangeArrowheads="1"/>
          </p:cNvSpPr>
          <p:nvPr/>
        </p:nvSpPr>
        <p:spPr bwMode="auto">
          <a:xfrm>
            <a:off x="0" y="66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grpSp>
        <p:nvGrpSpPr>
          <p:cNvPr id="32782" name="Group 14"/>
          <p:cNvGrpSpPr>
            <a:grpSpLocks/>
          </p:cNvGrpSpPr>
          <p:nvPr/>
        </p:nvGrpSpPr>
        <p:grpSpPr bwMode="auto">
          <a:xfrm>
            <a:off x="381000" y="1524000"/>
            <a:ext cx="3276600" cy="4368800"/>
            <a:chOff x="106" y="1152"/>
            <a:chExt cx="2064" cy="2752"/>
          </a:xfrm>
        </p:grpSpPr>
        <p:pic>
          <p:nvPicPr>
            <p:cNvPr id="37901" name="Picture 15" descr="Bar_open_web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" y="1152"/>
              <a:ext cx="2064" cy="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2" name="Text Box 16"/>
            <p:cNvSpPr txBox="1">
              <a:spLocks noChangeArrowheads="1"/>
            </p:cNvSpPr>
            <p:nvPr/>
          </p:nvSpPr>
          <p:spPr bwMode="auto">
            <a:xfrm>
              <a:off x="144" y="3648"/>
              <a:ext cx="46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1800" b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Niobe</a:t>
              </a:r>
            </a:p>
          </p:txBody>
        </p:sp>
      </p:grpSp>
      <p:pic>
        <p:nvPicPr>
          <p:cNvPr id="32785" name="Picture 17" descr="worl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7075488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891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FB6AAA-CB78-426D-ACE2-89917C1F2782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it-IT" sz="1400"/>
          </a:p>
        </p:txBody>
      </p:sp>
      <p:pic>
        <p:nvPicPr>
          <p:cNvPr id="38917" name="Picture 2" descr="europaGW"/>
          <p:cNvPicPr>
            <a:picLocks noChangeAspect="1" noChangeArrowheads="1"/>
          </p:cNvPicPr>
          <p:nvPr/>
        </p:nvPicPr>
        <p:blipFill>
          <a:blip r:embed="rId2">
            <a:lum bright="10000" contras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91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3" descr="9006010_02-6-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25513"/>
            <a:ext cx="3733800" cy="25034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9" name="Text Box 4"/>
          <p:cNvSpPr txBox="1">
            <a:spLocks noChangeArrowheads="1"/>
          </p:cNvSpPr>
          <p:nvPr/>
        </p:nvSpPr>
        <p:spPr bwMode="auto">
          <a:xfrm>
            <a:off x="5791200" y="2819400"/>
            <a:ext cx="1265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600">
                <a:solidFill>
                  <a:schemeClr val="bg1"/>
                </a:solidFill>
              </a:rPr>
              <a:t>CERN RE 5</a:t>
            </a:r>
            <a:endParaRPr lang="en-US" altLang="it-IT" sz="2000"/>
          </a:p>
        </p:txBody>
      </p:sp>
      <p:pic>
        <p:nvPicPr>
          <p:cNvPr id="3892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733800"/>
            <a:ext cx="2995612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 Box 6"/>
          <p:cNvSpPr txBox="1">
            <a:spLocks noChangeArrowheads="1"/>
          </p:cNvSpPr>
          <p:nvPr/>
        </p:nvSpPr>
        <p:spPr bwMode="auto">
          <a:xfrm>
            <a:off x="7772400" y="3810000"/>
            <a:ext cx="1108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600">
                <a:solidFill>
                  <a:schemeClr val="bg1"/>
                </a:solidFill>
              </a:rPr>
              <a:t>LNF INFN</a:t>
            </a:r>
            <a:endParaRPr lang="en-US" altLang="it-IT" sz="2000"/>
          </a:p>
        </p:txBody>
      </p:sp>
      <p:sp>
        <p:nvSpPr>
          <p:cNvPr id="38922" name="Oval 7"/>
          <p:cNvSpPr>
            <a:spLocks noChangeArrowheads="1"/>
          </p:cNvSpPr>
          <p:nvPr/>
        </p:nvSpPr>
        <p:spPr bwMode="auto">
          <a:xfrm>
            <a:off x="2590800" y="3429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38923" name="Text Box 8"/>
          <p:cNvSpPr txBox="1">
            <a:spLocks noChangeArrowheads="1"/>
          </p:cNvSpPr>
          <p:nvPr/>
        </p:nvSpPr>
        <p:spPr bwMode="auto">
          <a:xfrm>
            <a:off x="1905000" y="3652838"/>
            <a:ext cx="942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>
                <a:solidFill>
                  <a:schemeClr val="accent1"/>
                </a:solidFill>
              </a:rPr>
              <a:t>MiniGrail</a:t>
            </a:r>
            <a:endParaRPr lang="en-US" altLang="it-IT" sz="1600" b="0">
              <a:solidFill>
                <a:schemeClr val="accent1"/>
              </a:solidFill>
            </a:endParaRPr>
          </a:p>
        </p:txBody>
      </p:sp>
      <p:sp>
        <p:nvSpPr>
          <p:cNvPr id="38924" name="Line 9"/>
          <p:cNvSpPr>
            <a:spLocks noChangeShapeType="1"/>
          </p:cNvSpPr>
          <p:nvPr/>
        </p:nvSpPr>
        <p:spPr bwMode="auto">
          <a:xfrm flipH="1">
            <a:off x="2895600" y="3124200"/>
            <a:ext cx="2362200" cy="1371600"/>
          </a:xfrm>
          <a:prstGeom prst="line">
            <a:avLst/>
          </a:prstGeom>
          <a:noFill/>
          <a:ln w="25400">
            <a:solidFill>
              <a:srgbClr val="FF12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5" name="Line 10"/>
          <p:cNvSpPr>
            <a:spLocks noChangeShapeType="1"/>
          </p:cNvSpPr>
          <p:nvPr/>
        </p:nvSpPr>
        <p:spPr bwMode="auto">
          <a:xfrm flipH="1" flipV="1">
            <a:off x="3505200" y="5410200"/>
            <a:ext cx="2514600" cy="152400"/>
          </a:xfrm>
          <a:prstGeom prst="line">
            <a:avLst/>
          </a:prstGeom>
          <a:noFill/>
          <a:ln w="25400">
            <a:solidFill>
              <a:srgbClr val="FF12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38926" name="Line 11"/>
          <p:cNvSpPr>
            <a:spLocks noChangeShapeType="1"/>
          </p:cNvSpPr>
          <p:nvPr/>
        </p:nvSpPr>
        <p:spPr bwMode="auto">
          <a:xfrm>
            <a:off x="0" y="2514600"/>
            <a:ext cx="0" cy="0"/>
          </a:xfrm>
          <a:prstGeom prst="line">
            <a:avLst/>
          </a:prstGeom>
          <a:noFill/>
          <a:ln w="25400">
            <a:solidFill>
              <a:srgbClr val="990C0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6748" name="Rectangle 12"/>
          <p:cNvSpPr>
            <a:spLocks noChangeArrowheads="1"/>
          </p:cNvSpPr>
          <p:nvPr/>
        </p:nvSpPr>
        <p:spPr bwMode="auto">
          <a:xfrm>
            <a:off x="76200" y="76200"/>
            <a:ext cx="1752600" cy="3276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38928" name="Rectangle 13"/>
          <p:cNvSpPr>
            <a:spLocks noChangeArrowheads="1"/>
          </p:cNvSpPr>
          <p:nvPr/>
        </p:nvSpPr>
        <p:spPr bwMode="auto">
          <a:xfrm>
            <a:off x="76200" y="196850"/>
            <a:ext cx="1747838" cy="330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Clr>
                <a:srgbClr val="FFFF00"/>
              </a:buClr>
              <a:buSzPct val="110000"/>
              <a:buFontTx/>
              <a:buNone/>
            </a:pPr>
            <a:r>
              <a:rPr lang="en-US" altLang="it-IT" sz="1400" i="1">
                <a:solidFill>
                  <a:schemeClr val="bg1"/>
                </a:solidFill>
              </a:rPr>
              <a:t>INFN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Frascati Labs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Genova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Gran Sasso Labs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L’Aquila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Roma 1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Roma 2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endParaRPr lang="en-US" altLang="it-IT" sz="1400" i="1">
              <a:solidFill>
                <a:schemeClr val="bg1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INAF - IFSI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CNR- IFN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CERN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r>
              <a:rPr lang="en-US" altLang="it-IT" sz="1400" i="1">
                <a:solidFill>
                  <a:schemeClr val="bg1"/>
                </a:solidFill>
              </a:rPr>
              <a:t> Geneva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SzPct val="110000"/>
            </a:pPr>
            <a:endParaRPr lang="en-US" altLang="it-IT" sz="1400" i="1">
              <a:solidFill>
                <a:schemeClr val="bg1"/>
              </a:solidFill>
            </a:endParaRPr>
          </a:p>
        </p:txBody>
      </p:sp>
      <p:grpSp>
        <p:nvGrpSpPr>
          <p:cNvPr id="116750" name="Group 14"/>
          <p:cNvGrpSpPr>
            <a:grpSpLocks/>
          </p:cNvGrpSpPr>
          <p:nvPr/>
        </p:nvGrpSpPr>
        <p:grpSpPr bwMode="auto">
          <a:xfrm>
            <a:off x="2713038" y="381000"/>
            <a:ext cx="1935162" cy="3048000"/>
            <a:chOff x="1728" y="144"/>
            <a:chExt cx="1273" cy="2016"/>
          </a:xfrm>
        </p:grpSpPr>
        <p:pic>
          <p:nvPicPr>
            <p:cNvPr id="38930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4" y="144"/>
              <a:ext cx="937" cy="1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31" name="Rectangle 16"/>
            <p:cNvSpPr>
              <a:spLocks noChangeArrowheads="1"/>
            </p:cNvSpPr>
            <p:nvPr/>
          </p:nvSpPr>
          <p:spPr bwMode="auto">
            <a:xfrm>
              <a:off x="2448" y="1440"/>
              <a:ext cx="551" cy="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it-IT" sz="1600">
                  <a:solidFill>
                    <a:schemeClr val="bg1"/>
                  </a:solidFill>
                </a:rPr>
                <a:t>Leiden</a:t>
              </a:r>
            </a:p>
          </p:txBody>
        </p:sp>
        <p:sp>
          <p:nvSpPr>
            <p:cNvPr id="38932" name="Line 17"/>
            <p:cNvSpPr>
              <a:spLocks noChangeShapeType="1"/>
            </p:cNvSpPr>
            <p:nvPr/>
          </p:nvSpPr>
          <p:spPr bwMode="auto">
            <a:xfrm flipH="1">
              <a:off x="1728" y="1680"/>
              <a:ext cx="336" cy="480"/>
            </a:xfrm>
            <a:prstGeom prst="line">
              <a:avLst/>
            </a:prstGeom>
            <a:noFill/>
            <a:ln w="25400">
              <a:solidFill>
                <a:srgbClr val="FF121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95008" presetClass="entr" presetSubtype="2055735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39940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61C290-B3CB-4B16-AA31-2CE483FCFC5E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it-IT" sz="1400"/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0850"/>
            <a:ext cx="3713163" cy="610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0964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552D98-8A01-4B9E-8902-64BA532A3A6C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it-IT" sz="1400"/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25450" y="228600"/>
            <a:ext cx="8610600" cy="313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 b="0" i="1">
                <a:solidFill>
                  <a:srgbClr val="FF0000"/>
                </a:solidFill>
              </a:rPr>
              <a:t>	</a:t>
            </a:r>
            <a:endParaRPr lang="en-US" altLang="it-IT" sz="1600" b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400" b="0">
                <a:solidFill>
                  <a:srgbClr val="6600CC"/>
                </a:solidFill>
                <a:latin typeface="Comic Sans MS" panose="030F0702030302020204" pitchFamily="66" charset="0"/>
              </a:rPr>
              <a:t>5 modi di quadrupolo degeneri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400" b="0">
              <a:solidFill>
                <a:srgbClr val="6600CC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400" b="0">
                <a:solidFill>
                  <a:srgbClr val="6600CC"/>
                </a:solidFill>
                <a:latin typeface="Comic Sans MS" panose="030F0702030302020204" pitchFamily="66" charset="0"/>
              </a:rPr>
              <a:t>Sezione d’urto omnidirezionale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it-IT" sz="2400" b="0">
              <a:solidFill>
                <a:srgbClr val="6600CC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400" b="0">
                <a:solidFill>
                  <a:srgbClr val="6600CC"/>
                </a:solidFill>
                <a:latin typeface="Comic Sans MS" panose="030F0702030302020204" pitchFamily="66" charset="0"/>
              </a:rPr>
              <a:t>5 outputs determinano i 5 parametetri</a:t>
            </a:r>
            <a:r>
              <a:rPr lang="en-US" altLang="it-IT" sz="2400" b="0">
                <a:solidFill>
                  <a:srgbClr val="6600CC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it-IT" sz="2400" b="0" i="1">
                <a:solidFill>
                  <a:srgbClr val="6600CC"/>
                </a:solidFill>
              </a:rPr>
              <a:t>h</a:t>
            </a:r>
            <a:r>
              <a:rPr lang="en-US" altLang="it-IT" sz="2400" b="0" i="1" baseline="-25000">
                <a:solidFill>
                  <a:srgbClr val="6600CC"/>
                </a:solidFill>
              </a:rPr>
              <a:t>+ </a:t>
            </a:r>
            <a:r>
              <a:rPr lang="en-US" altLang="it-IT" sz="2400" b="0" i="1">
                <a:solidFill>
                  <a:srgbClr val="6600CC"/>
                </a:solidFill>
              </a:rPr>
              <a:t>h</a:t>
            </a:r>
            <a:r>
              <a:rPr lang="en-US" altLang="it-IT" sz="2400" b="0" i="1" baseline="-25000">
                <a:solidFill>
                  <a:srgbClr val="6600CC"/>
                </a:solidFill>
              </a:rPr>
              <a:t>x  </a:t>
            </a:r>
            <a:r>
              <a:rPr lang="en-US" altLang="it-IT" sz="2400" i="1">
                <a:solidFill>
                  <a:srgbClr val="6600CC"/>
                </a:solidFill>
              </a:rPr>
              <a:t>H  </a:t>
            </a:r>
            <a:r>
              <a:rPr lang="en-US" altLang="it-IT" sz="2400" i="1">
                <a:solidFill>
                  <a:srgbClr val="6600CC"/>
                </a:solidFill>
                <a:sym typeface="Symbol" panose="05050102010706020507" pitchFamily="18" charset="2"/>
              </a:rPr>
              <a:t></a:t>
            </a:r>
            <a:r>
              <a:rPr lang="en-US" altLang="it-IT" sz="2400" b="0" i="1">
                <a:solidFill>
                  <a:srgbClr val="6600CC"/>
                </a:solidFill>
              </a:rPr>
              <a:t>h</a:t>
            </a:r>
            <a:r>
              <a:rPr lang="en-US" altLang="it-IT" sz="2400" b="0" i="1" baseline="-25000">
                <a:solidFill>
                  <a:srgbClr val="6600CC"/>
                </a:solidFill>
              </a:rPr>
              <a:t>s</a:t>
            </a:r>
            <a:endParaRPr lang="en-US" altLang="it-IT" sz="2400" b="0" i="1">
              <a:solidFill>
                <a:srgbClr val="66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it-IT" i="1">
              <a:solidFill>
                <a:srgbClr val="6600CC"/>
              </a:solidFill>
            </a:endParaRPr>
          </a:p>
        </p:txBody>
      </p:sp>
      <p:graphicFrame>
        <p:nvGraphicFramePr>
          <p:cNvPr id="40966" name="Object 3"/>
          <p:cNvGraphicFramePr>
            <a:graphicFrameLocks noChangeAspect="1"/>
          </p:cNvGraphicFramePr>
          <p:nvPr/>
        </p:nvGraphicFramePr>
        <p:xfrm>
          <a:off x="6156325" y="3213100"/>
          <a:ext cx="1360488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048000" imgH="7345680" progId="Word.Document.8">
                  <p:embed/>
                </p:oleObj>
              </mc:Choice>
              <mc:Fallback>
                <p:oleObj name="Document" r:id="rId2" imgW="3048000" imgH="7345680" progId="Word.Document.8">
                  <p:embed/>
                  <p:pic>
                    <p:nvPicPr>
                      <p:cNvPr id="4096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213100"/>
                        <a:ext cx="1360488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Segnaposto piè di pagina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1988" name="Segnaposto numero diapositiva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344E02B-9040-44B0-8E08-8FC9D719E838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it-IT" sz="1400"/>
          </a:p>
        </p:txBody>
      </p:sp>
      <p:sp>
        <p:nvSpPr>
          <p:cNvPr id="41989" name="Rectangle 2"/>
          <p:cNvSpPr>
            <a:spLocks noChangeArrowheads="1"/>
          </p:cNvSpPr>
          <p:nvPr/>
        </p:nvSpPr>
        <p:spPr bwMode="auto">
          <a:xfrm>
            <a:off x="0" y="0"/>
            <a:ext cx="9372600" cy="70866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1295400" y="533400"/>
            <a:ext cx="8229600" cy="762000"/>
          </a:xfrm>
        </p:spPr>
        <p:txBody>
          <a:bodyPr/>
          <a:lstStyle/>
          <a:p>
            <a:pPr algn="l" eaLnBrk="1" hangingPunct="1"/>
            <a:r>
              <a:rPr lang="en-US" altLang="it-IT" sz="2800">
                <a:solidFill>
                  <a:srgbClr val="F0D434"/>
                </a:solidFill>
              </a:rPr>
              <a:t>Sensitivity predicted for next run</a:t>
            </a:r>
            <a:endParaRPr lang="en-US" altLang="it-IT"/>
          </a:p>
        </p:txBody>
      </p:sp>
      <p:pic>
        <p:nvPicPr>
          <p:cNvPr id="41991" name="Picture 4" descr="mini-ball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96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xt Box 5"/>
          <p:cNvSpPr txBox="1">
            <a:spLocks noChangeArrowheads="1"/>
          </p:cNvSpPr>
          <p:nvPr/>
        </p:nvSpPr>
        <p:spPr bwMode="auto">
          <a:xfrm>
            <a:off x="7121525" y="0"/>
            <a:ext cx="2022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 b="0">
                <a:solidFill>
                  <a:srgbClr val="FFFF66"/>
                </a:solidFill>
              </a:rPr>
              <a:t>www.minigrail.nl</a:t>
            </a:r>
            <a:endParaRPr lang="en-GB" altLang="it-IT" sz="2000" b="0">
              <a:solidFill>
                <a:srgbClr val="FFFF66"/>
              </a:solidFill>
            </a:endParaRPr>
          </a:p>
        </p:txBody>
      </p:sp>
      <p:sp>
        <p:nvSpPr>
          <p:cNvPr id="41993" name="Rectangle 6"/>
          <p:cNvSpPr>
            <a:spLocks noChangeArrowheads="1"/>
          </p:cNvSpPr>
          <p:nvPr/>
        </p:nvSpPr>
        <p:spPr bwMode="auto">
          <a:xfrm>
            <a:off x="76200" y="1598613"/>
            <a:ext cx="9144000" cy="74612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rgbClr val="AA8800"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FF00"/>
                </a:solidFill>
                <a:miter lim="800000"/>
                <a:headEnd/>
                <a:tailEnd type="none" w="sm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pic>
        <p:nvPicPr>
          <p:cNvPr id="41994" name="Picture 7" descr="sens-run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908175"/>
            <a:ext cx="7077075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5" name="Picture 8" descr="Export Wizard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930400"/>
            <a:ext cx="7077075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Picture 9" descr="Export Wizard-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919288"/>
            <a:ext cx="7077075" cy="516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997" name="Group 10"/>
          <p:cNvGrpSpPr>
            <a:grpSpLocks/>
          </p:cNvGrpSpPr>
          <p:nvPr/>
        </p:nvGrpSpPr>
        <p:grpSpPr bwMode="auto">
          <a:xfrm>
            <a:off x="2206625" y="5630863"/>
            <a:ext cx="1363663" cy="876300"/>
            <a:chOff x="987" y="2448"/>
            <a:chExt cx="859" cy="552"/>
          </a:xfrm>
        </p:grpSpPr>
        <p:sp>
          <p:nvSpPr>
            <p:cNvPr id="41999" name="Text Box 11"/>
            <p:cNvSpPr txBox="1">
              <a:spLocks noChangeArrowheads="1"/>
            </p:cNvSpPr>
            <p:nvPr/>
          </p:nvSpPr>
          <p:spPr bwMode="auto">
            <a:xfrm>
              <a:off x="987" y="2688"/>
              <a:ext cx="859" cy="312"/>
            </a:xfrm>
            <a:prstGeom prst="rect">
              <a:avLst/>
            </a:prstGeom>
            <a:solidFill>
              <a:srgbClr val="CC0000"/>
            </a:solidFill>
            <a:ln w="38100">
              <a:solidFill>
                <a:srgbClr val="FFFF00"/>
              </a:solidFill>
              <a:miter lim="800000"/>
              <a:headEnd/>
              <a:tailEnd type="none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2400">
                  <a:solidFill>
                    <a:srgbClr val="FFFF00"/>
                  </a:solidFill>
                </a:rPr>
                <a:t>3 x 10</a:t>
              </a:r>
              <a:r>
                <a:rPr lang="en-US" altLang="it-IT" sz="2400" baseline="30000">
                  <a:solidFill>
                    <a:srgbClr val="FFFF00"/>
                  </a:solidFill>
                </a:rPr>
                <a:t>-22</a:t>
              </a:r>
              <a:endParaRPr lang="en-US" altLang="it-IT" sz="2400">
                <a:solidFill>
                  <a:srgbClr val="FFFF00"/>
                </a:solidFill>
              </a:endParaRPr>
            </a:p>
          </p:txBody>
        </p:sp>
        <p:sp>
          <p:nvSpPr>
            <p:cNvPr id="42000" name="Line 12"/>
            <p:cNvSpPr>
              <a:spLocks noChangeShapeType="1"/>
            </p:cNvSpPr>
            <p:nvPr/>
          </p:nvSpPr>
          <p:spPr bwMode="auto">
            <a:xfrm flipV="1">
              <a:off x="1344" y="2448"/>
              <a:ext cx="480" cy="24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1998" name="Line 13"/>
          <p:cNvSpPr>
            <a:spLocks noChangeShapeType="1"/>
          </p:cNvSpPr>
          <p:nvPr/>
        </p:nvSpPr>
        <p:spPr bwMode="auto">
          <a:xfrm>
            <a:off x="2209800" y="4114800"/>
            <a:ext cx="4953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3012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EFE626-879D-4EE5-B6CB-13CF25B30EB0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it-IT" sz="1400"/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251950" cy="688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4036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892560-D6DA-4B88-9BB4-955B7295FF52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it-IT" sz="1400"/>
          </a:p>
        </p:txBody>
      </p:sp>
      <p:pic>
        <p:nvPicPr>
          <p:cNvPr id="44037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6988"/>
            <a:ext cx="9144000" cy="7065963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5060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C7D4B5-5BC8-4ADA-A492-432656143DB6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it-IT" sz="1400"/>
          </a:p>
        </p:txBody>
      </p:sp>
      <p:pic>
        <p:nvPicPr>
          <p:cNvPr id="17" name="Picture 22" descr="layout animation"/>
          <p:cNvPicPr preferRelativeResize="0">
            <a:picLocks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4000500"/>
            <a:ext cx="320675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Rectangle 2"/>
          <p:cNvSpPr>
            <a:spLocks noChangeArrowheads="1"/>
          </p:cNvSpPr>
          <p:nvPr/>
        </p:nvSpPr>
        <p:spPr bwMode="auto">
          <a:xfrm>
            <a:off x="914400" y="4572000"/>
            <a:ext cx="7848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5F5F5F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FFFF00"/>
              </a:buClr>
              <a:buSzPct val="110000"/>
            </a:pPr>
            <a:endParaRPr lang="it-IT" altLang="it-IT" sz="2400" b="0" baseline="30000">
              <a:solidFill>
                <a:srgbClr val="080808"/>
              </a:solidFill>
              <a:latin typeface="Comic Sans MS" panose="030F0702030302020204" pitchFamily="66" charset="0"/>
            </a:endParaRPr>
          </a:p>
        </p:txBody>
      </p:sp>
      <p:pic>
        <p:nvPicPr>
          <p:cNvPr id="45063" name="Picture 3" descr="wav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9588"/>
            <a:ext cx="9144000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Oval 4"/>
          <p:cNvSpPr>
            <a:spLocks noChangeArrowheads="1"/>
          </p:cNvSpPr>
          <p:nvPr/>
        </p:nvSpPr>
        <p:spPr bwMode="auto">
          <a:xfrm>
            <a:off x="4486275" y="2219325"/>
            <a:ext cx="1120775" cy="10541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65" name="Oval 5"/>
          <p:cNvSpPr>
            <a:spLocks noChangeArrowheads="1"/>
          </p:cNvSpPr>
          <p:nvPr/>
        </p:nvSpPr>
        <p:spPr bwMode="auto">
          <a:xfrm rot="5447748">
            <a:off x="5851525" y="2228850"/>
            <a:ext cx="1581150" cy="103505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66" name="Oval 6"/>
          <p:cNvSpPr>
            <a:spLocks noChangeArrowheads="1"/>
          </p:cNvSpPr>
          <p:nvPr/>
        </p:nvSpPr>
        <p:spPr bwMode="auto">
          <a:xfrm>
            <a:off x="2416175" y="2219325"/>
            <a:ext cx="1552575" cy="10541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 b="0" i="1">
              <a:solidFill>
                <a:srgbClr val="080808"/>
              </a:solidFill>
              <a:latin typeface="Comic Sans MS" panose="030F0702030302020204" pitchFamily="66" charset="0"/>
            </a:endParaRPr>
          </a:p>
        </p:txBody>
      </p:sp>
      <p:sp>
        <p:nvSpPr>
          <p:cNvPr id="45067" name="Line 7"/>
          <p:cNvSpPr>
            <a:spLocks noChangeShapeType="1"/>
          </p:cNvSpPr>
          <p:nvPr/>
        </p:nvSpPr>
        <p:spPr bwMode="auto">
          <a:xfrm>
            <a:off x="3192463" y="2219325"/>
            <a:ext cx="0" cy="52705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8" name="Line 8"/>
          <p:cNvSpPr>
            <a:spLocks noChangeShapeType="1"/>
          </p:cNvSpPr>
          <p:nvPr/>
        </p:nvSpPr>
        <p:spPr bwMode="auto">
          <a:xfrm>
            <a:off x="3192463" y="2746375"/>
            <a:ext cx="776287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69" name="Text Box 9"/>
          <p:cNvSpPr txBox="1">
            <a:spLocks noChangeArrowheads="1"/>
          </p:cNvSpPr>
          <p:nvPr/>
        </p:nvSpPr>
        <p:spPr bwMode="auto">
          <a:xfrm>
            <a:off x="2674938" y="2378075"/>
            <a:ext cx="565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400" b="0">
                <a:solidFill>
                  <a:srgbClr val="FFFF00"/>
                </a:solidFill>
                <a:latin typeface="Comic Sans MS" panose="030F0702030302020204" pitchFamily="66" charset="0"/>
              </a:rPr>
              <a:t>L-</a:t>
            </a:r>
            <a:r>
              <a:rPr lang="en-US" altLang="it-IT" sz="1400" b="0">
                <a:solidFill>
                  <a:srgbClr val="FFFF00"/>
                </a:solidFill>
                <a:latin typeface="Symbol" panose="05050102010706020507" pitchFamily="18" charset="2"/>
              </a:rPr>
              <a:t>D</a:t>
            </a:r>
            <a:r>
              <a:rPr lang="en-US" altLang="it-IT" sz="1400" b="0">
                <a:solidFill>
                  <a:srgbClr val="FFFF00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45070" name="Text Box 10"/>
          <p:cNvSpPr txBox="1">
            <a:spLocks noChangeArrowheads="1"/>
          </p:cNvSpPr>
          <p:nvPr/>
        </p:nvSpPr>
        <p:spPr bwMode="auto">
          <a:xfrm>
            <a:off x="3192463" y="2728913"/>
            <a:ext cx="5762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1400" b="0">
                <a:solidFill>
                  <a:srgbClr val="FFFF00"/>
                </a:solidFill>
                <a:latin typeface="Comic Sans MS" panose="030F0702030302020204" pitchFamily="66" charset="0"/>
              </a:rPr>
              <a:t>L+</a:t>
            </a:r>
            <a:r>
              <a:rPr lang="en-US" altLang="it-IT" sz="1400" b="0">
                <a:solidFill>
                  <a:srgbClr val="FFFF00"/>
                </a:solidFill>
                <a:latin typeface="Symbol" panose="05050102010706020507" pitchFamily="18" charset="2"/>
              </a:rPr>
              <a:t>D</a:t>
            </a:r>
            <a:r>
              <a:rPr lang="en-US" altLang="it-IT" sz="1400" b="0">
                <a:solidFill>
                  <a:srgbClr val="FFFF00"/>
                </a:solidFill>
                <a:latin typeface="Comic Sans MS" panose="030F0702030302020204" pitchFamily="66" charset="0"/>
              </a:rPr>
              <a:t>L</a:t>
            </a:r>
          </a:p>
        </p:txBody>
      </p:sp>
      <p:sp>
        <p:nvSpPr>
          <p:cNvPr id="45071" name="Oval 11"/>
          <p:cNvSpPr>
            <a:spLocks noChangeArrowheads="1"/>
          </p:cNvSpPr>
          <p:nvPr/>
        </p:nvSpPr>
        <p:spPr bwMode="auto">
          <a:xfrm>
            <a:off x="7591425" y="2219325"/>
            <a:ext cx="1120775" cy="10541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72" name="Text Box 12"/>
          <p:cNvSpPr txBox="1">
            <a:spLocks noChangeArrowheads="1"/>
          </p:cNvSpPr>
          <p:nvPr/>
        </p:nvSpPr>
        <p:spPr bwMode="auto">
          <a:xfrm>
            <a:off x="1046163" y="3543300"/>
            <a:ext cx="849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Comic Sans MS" panose="030F0702030302020204" pitchFamily="66" charset="0"/>
              </a:rPr>
              <a:t>t = 0</a:t>
            </a:r>
          </a:p>
        </p:txBody>
      </p:sp>
      <p:sp>
        <p:nvSpPr>
          <p:cNvPr id="45073" name="Text Box 13"/>
          <p:cNvSpPr txBox="1">
            <a:spLocks noChangeArrowheads="1"/>
          </p:cNvSpPr>
          <p:nvPr/>
        </p:nvSpPr>
        <p:spPr bwMode="auto">
          <a:xfrm>
            <a:off x="2530475" y="3549650"/>
            <a:ext cx="1266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Comic Sans MS" panose="030F0702030302020204" pitchFamily="66" charset="0"/>
              </a:rPr>
              <a:t>t = </a:t>
            </a:r>
            <a:r>
              <a:rPr lang="en-US" altLang="it-IT" sz="2400" b="0">
                <a:latin typeface="Symbol" panose="05050102010706020507" pitchFamily="18" charset="2"/>
              </a:rPr>
              <a:t>T </a:t>
            </a:r>
            <a:r>
              <a:rPr lang="en-US" altLang="it-IT" sz="2400" b="0">
                <a:latin typeface="Comic Sans MS" panose="030F0702030302020204" pitchFamily="66" charset="0"/>
              </a:rPr>
              <a:t>/4</a:t>
            </a:r>
          </a:p>
        </p:txBody>
      </p:sp>
      <p:sp>
        <p:nvSpPr>
          <p:cNvPr id="45074" name="Text Box 14"/>
          <p:cNvSpPr txBox="1">
            <a:spLocks noChangeArrowheads="1"/>
          </p:cNvSpPr>
          <p:nvPr/>
        </p:nvSpPr>
        <p:spPr bwMode="auto">
          <a:xfrm>
            <a:off x="4478338" y="3549650"/>
            <a:ext cx="108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Comic Sans MS" panose="030F0702030302020204" pitchFamily="66" charset="0"/>
              </a:rPr>
              <a:t>t = </a:t>
            </a:r>
            <a:r>
              <a:rPr lang="en-US" altLang="it-IT" sz="2400" b="0">
                <a:latin typeface="Symbol" panose="05050102010706020507" pitchFamily="18" charset="2"/>
              </a:rPr>
              <a:t>T/2</a:t>
            </a:r>
            <a:endParaRPr lang="en-US" altLang="it-IT" sz="2400" b="0">
              <a:latin typeface="Comic Sans MS" panose="030F0702030302020204" pitchFamily="66" charset="0"/>
            </a:endParaRPr>
          </a:p>
        </p:txBody>
      </p:sp>
      <p:sp>
        <p:nvSpPr>
          <p:cNvPr id="45075" name="Text Box 15"/>
          <p:cNvSpPr txBox="1">
            <a:spLocks noChangeArrowheads="1"/>
          </p:cNvSpPr>
          <p:nvPr/>
        </p:nvSpPr>
        <p:spPr bwMode="auto">
          <a:xfrm>
            <a:off x="5934075" y="3549650"/>
            <a:ext cx="145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Comic Sans MS" panose="030F0702030302020204" pitchFamily="66" charset="0"/>
              </a:rPr>
              <a:t>t = 3</a:t>
            </a:r>
            <a:r>
              <a:rPr lang="en-US" altLang="it-IT" sz="2400" b="0">
                <a:latin typeface="Symbol" panose="05050102010706020507" pitchFamily="18" charset="2"/>
              </a:rPr>
              <a:t>T </a:t>
            </a:r>
            <a:r>
              <a:rPr lang="en-US" altLang="it-IT" sz="2400" b="0">
                <a:latin typeface="Comic Sans MS" panose="030F0702030302020204" pitchFamily="66" charset="0"/>
              </a:rPr>
              <a:t>/4</a:t>
            </a:r>
          </a:p>
        </p:txBody>
      </p:sp>
      <p:sp>
        <p:nvSpPr>
          <p:cNvPr id="45076" name="Text Box 16"/>
          <p:cNvSpPr txBox="1">
            <a:spLocks noChangeArrowheads="1"/>
          </p:cNvSpPr>
          <p:nvPr/>
        </p:nvSpPr>
        <p:spPr bwMode="auto">
          <a:xfrm>
            <a:off x="7753350" y="3543300"/>
            <a:ext cx="871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Comic Sans MS" panose="030F0702030302020204" pitchFamily="66" charset="0"/>
              </a:rPr>
              <a:t>t = T</a:t>
            </a:r>
          </a:p>
        </p:txBody>
      </p:sp>
      <p:sp>
        <p:nvSpPr>
          <p:cNvPr id="45077" name="Oval 17"/>
          <p:cNvSpPr>
            <a:spLocks noChangeArrowheads="1"/>
          </p:cNvSpPr>
          <p:nvPr/>
        </p:nvSpPr>
        <p:spPr bwMode="auto">
          <a:xfrm>
            <a:off x="862013" y="2219325"/>
            <a:ext cx="1122362" cy="10541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FF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grpSp>
        <p:nvGrpSpPr>
          <p:cNvPr id="45078" name="Group 18"/>
          <p:cNvGrpSpPr>
            <a:grpSpLocks/>
          </p:cNvGrpSpPr>
          <p:nvPr/>
        </p:nvGrpSpPr>
        <p:grpSpPr bwMode="auto">
          <a:xfrm>
            <a:off x="609600" y="2130425"/>
            <a:ext cx="1457325" cy="1401763"/>
            <a:chOff x="384" y="893"/>
            <a:chExt cx="918" cy="883"/>
          </a:xfrm>
        </p:grpSpPr>
        <p:sp>
          <p:nvSpPr>
            <p:cNvPr id="45095" name="Line 19"/>
            <p:cNvSpPr>
              <a:spLocks noChangeShapeType="1"/>
            </p:cNvSpPr>
            <p:nvPr/>
          </p:nvSpPr>
          <p:spPr bwMode="auto">
            <a:xfrm flipV="1">
              <a:off x="898" y="948"/>
              <a:ext cx="0" cy="77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45096" name="Group 20"/>
            <p:cNvGrpSpPr>
              <a:grpSpLocks/>
            </p:cNvGrpSpPr>
            <p:nvPr/>
          </p:nvGrpSpPr>
          <p:grpSpPr bwMode="auto">
            <a:xfrm>
              <a:off x="384" y="893"/>
              <a:ext cx="918" cy="883"/>
              <a:chOff x="384" y="893"/>
              <a:chExt cx="918" cy="883"/>
            </a:xfrm>
          </p:grpSpPr>
          <p:sp>
            <p:nvSpPr>
              <p:cNvPr id="45097" name="Rectangle 21"/>
              <p:cNvSpPr>
                <a:spLocks noChangeArrowheads="1"/>
              </p:cNvSpPr>
              <p:nvPr/>
            </p:nvSpPr>
            <p:spPr bwMode="auto">
              <a:xfrm>
                <a:off x="816" y="893"/>
                <a:ext cx="163" cy="5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it-IT" altLang="it-IT" sz="2000"/>
              </a:p>
            </p:txBody>
          </p:sp>
          <p:sp>
            <p:nvSpPr>
              <p:cNvPr id="45098" name="Rectangle 22"/>
              <p:cNvSpPr>
                <a:spLocks noChangeArrowheads="1"/>
              </p:cNvSpPr>
              <p:nvPr/>
            </p:nvSpPr>
            <p:spPr bwMode="auto">
              <a:xfrm rot="-3091265">
                <a:off x="829" y="1285"/>
                <a:ext cx="145" cy="25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it-IT" altLang="it-IT" sz="2000"/>
              </a:p>
            </p:txBody>
          </p:sp>
          <p:sp>
            <p:nvSpPr>
              <p:cNvPr id="45099" name="Line 23"/>
              <p:cNvSpPr>
                <a:spLocks noChangeShapeType="1"/>
              </p:cNvSpPr>
              <p:nvPr/>
            </p:nvSpPr>
            <p:spPr bwMode="auto">
              <a:xfrm>
                <a:off x="476" y="1298"/>
                <a:ext cx="773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5100" name="Rectangle 24"/>
              <p:cNvSpPr>
                <a:spLocks noChangeArrowheads="1"/>
              </p:cNvSpPr>
              <p:nvPr/>
            </p:nvSpPr>
            <p:spPr bwMode="auto">
              <a:xfrm>
                <a:off x="384" y="1271"/>
                <a:ext cx="106" cy="48"/>
              </a:xfrm>
              <a:prstGeom prst="rect">
                <a:avLst/>
              </a:prstGeom>
              <a:solidFill>
                <a:srgbClr val="FFFF66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it-IT" altLang="it-IT" sz="2400" b="0">
                  <a:solidFill>
                    <a:srgbClr val="FFFF66"/>
                  </a:solidFill>
                  <a:latin typeface="Comic Sans MS" panose="030F0702030302020204" pitchFamily="66" charset="0"/>
                </a:endParaRPr>
              </a:p>
            </p:txBody>
          </p:sp>
          <p:sp>
            <p:nvSpPr>
              <p:cNvPr id="45101" name="Oval 25"/>
              <p:cNvSpPr>
                <a:spLocks noChangeArrowheads="1"/>
              </p:cNvSpPr>
              <p:nvPr/>
            </p:nvSpPr>
            <p:spPr bwMode="auto">
              <a:xfrm>
                <a:off x="872" y="1724"/>
                <a:ext cx="48" cy="52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it-IT" altLang="it-IT" sz="2000"/>
              </a:p>
            </p:txBody>
          </p:sp>
          <p:sp>
            <p:nvSpPr>
              <p:cNvPr id="45102" name="Rectangle 26"/>
              <p:cNvSpPr>
                <a:spLocks noChangeArrowheads="1"/>
              </p:cNvSpPr>
              <p:nvPr/>
            </p:nvSpPr>
            <p:spPr bwMode="auto">
              <a:xfrm rot="-5400000">
                <a:off x="1204" y="1267"/>
                <a:ext cx="141" cy="54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it-IT" altLang="it-IT" sz="2000"/>
              </a:p>
            </p:txBody>
          </p:sp>
        </p:grpSp>
      </p:grpSp>
      <p:sp>
        <p:nvSpPr>
          <p:cNvPr id="45079" name="Text Box 27"/>
          <p:cNvSpPr txBox="1">
            <a:spLocks noChangeArrowheads="1"/>
          </p:cNvSpPr>
          <p:nvPr/>
        </p:nvSpPr>
        <p:spPr bwMode="auto">
          <a:xfrm>
            <a:off x="2070100" y="377825"/>
            <a:ext cx="50498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i="1">
                <a:solidFill>
                  <a:schemeClr val="tx2"/>
                </a:solidFill>
                <a:latin typeface="Comic Sans MS" panose="030F0702030302020204" pitchFamily="66" charset="0"/>
              </a:rPr>
              <a:t>Rivelazione interferometrica</a:t>
            </a:r>
          </a:p>
        </p:txBody>
      </p:sp>
      <p:sp>
        <p:nvSpPr>
          <p:cNvPr id="45080" name="Rectangle 28"/>
          <p:cNvSpPr>
            <a:spLocks noChangeArrowheads="1"/>
          </p:cNvSpPr>
          <p:nvPr/>
        </p:nvSpPr>
        <p:spPr bwMode="auto">
          <a:xfrm>
            <a:off x="3057525" y="2160588"/>
            <a:ext cx="258763" cy="87312"/>
          </a:xfrm>
          <a:prstGeom prst="rect">
            <a:avLst/>
          </a:prstGeom>
          <a:solidFill>
            <a:schemeClr val="tx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81" name="Rectangle 29"/>
          <p:cNvSpPr>
            <a:spLocks noChangeArrowheads="1"/>
          </p:cNvSpPr>
          <p:nvPr/>
        </p:nvSpPr>
        <p:spPr bwMode="auto">
          <a:xfrm rot="-3091265">
            <a:off x="3068638" y="2706688"/>
            <a:ext cx="230187" cy="39687"/>
          </a:xfrm>
          <a:prstGeom prst="rect">
            <a:avLst/>
          </a:prstGeom>
          <a:solidFill>
            <a:schemeClr val="tx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82" name="Rectangle 30"/>
          <p:cNvSpPr>
            <a:spLocks noChangeArrowheads="1"/>
          </p:cNvSpPr>
          <p:nvPr/>
        </p:nvSpPr>
        <p:spPr bwMode="auto">
          <a:xfrm>
            <a:off x="2362200" y="2701925"/>
            <a:ext cx="168275" cy="76200"/>
          </a:xfrm>
          <a:prstGeom prst="rect">
            <a:avLst/>
          </a:prstGeom>
          <a:solidFill>
            <a:srgbClr val="FFFF66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solidFill>
                <a:srgbClr val="FFFF66"/>
              </a:solidFill>
              <a:latin typeface="Comic Sans MS" panose="030F0702030302020204" pitchFamily="66" charset="0"/>
            </a:endParaRPr>
          </a:p>
        </p:txBody>
      </p:sp>
      <p:sp>
        <p:nvSpPr>
          <p:cNvPr id="45083" name="Oval 31"/>
          <p:cNvSpPr>
            <a:spLocks noChangeArrowheads="1"/>
          </p:cNvSpPr>
          <p:nvPr/>
        </p:nvSpPr>
        <p:spPr bwMode="auto">
          <a:xfrm>
            <a:off x="3165475" y="3403600"/>
            <a:ext cx="76200" cy="82550"/>
          </a:xfrm>
          <a:prstGeom prst="ellipse">
            <a:avLst/>
          </a:prstGeom>
          <a:solidFill>
            <a:schemeClr val="tx2"/>
          </a:solidFill>
          <a:ln w="9525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84" name="Rectangle 32"/>
          <p:cNvSpPr>
            <a:spLocks noChangeArrowheads="1"/>
          </p:cNvSpPr>
          <p:nvPr/>
        </p:nvSpPr>
        <p:spPr bwMode="auto">
          <a:xfrm rot="-5400000">
            <a:off x="3893344" y="2677319"/>
            <a:ext cx="223837" cy="85725"/>
          </a:xfrm>
          <a:prstGeom prst="rect">
            <a:avLst/>
          </a:prstGeom>
          <a:solidFill>
            <a:schemeClr val="tx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85" name="Line 33"/>
          <p:cNvSpPr>
            <a:spLocks noChangeShapeType="1"/>
          </p:cNvSpPr>
          <p:nvPr/>
        </p:nvSpPr>
        <p:spPr bwMode="auto">
          <a:xfrm>
            <a:off x="2438400" y="2741613"/>
            <a:ext cx="776288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86" name="Line 34"/>
          <p:cNvSpPr>
            <a:spLocks noChangeShapeType="1"/>
          </p:cNvSpPr>
          <p:nvPr/>
        </p:nvSpPr>
        <p:spPr bwMode="auto">
          <a:xfrm>
            <a:off x="3200400" y="2770188"/>
            <a:ext cx="0" cy="6858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87" name="Line 35"/>
          <p:cNvSpPr>
            <a:spLocks noChangeShapeType="1"/>
          </p:cNvSpPr>
          <p:nvPr/>
        </p:nvSpPr>
        <p:spPr bwMode="auto">
          <a:xfrm>
            <a:off x="3200400" y="2236788"/>
            <a:ext cx="0" cy="22860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45088" name="Line 36"/>
          <p:cNvSpPr>
            <a:spLocks noChangeShapeType="1"/>
          </p:cNvSpPr>
          <p:nvPr/>
        </p:nvSpPr>
        <p:spPr bwMode="auto">
          <a:xfrm rot="16200000" flipH="1">
            <a:off x="4152900" y="2619375"/>
            <a:ext cx="0" cy="228600"/>
          </a:xfrm>
          <a:prstGeom prst="line">
            <a:avLst/>
          </a:prstGeom>
          <a:noFill/>
          <a:ln w="28575">
            <a:solidFill>
              <a:srgbClr val="FF33CC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89" name="Object 37"/>
              <p:cNvSpPr txBox="1">
                <a:spLocks noGrp="1"/>
              </p:cNvSpPr>
              <p:nvPr>
                <p:ph/>
              </p:nvPr>
            </p:nvSpPr>
            <p:spPr bwMode="auto">
              <a:xfrm>
                <a:off x="2971800" y="4114800"/>
                <a:ext cx="3352800" cy="8810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sPre>
                        <m:sPre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  <m:sup/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sPre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45089" name="Object 3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/>
              </p:nvPr>
            </p:nvSpPr>
            <p:spPr bwMode="auto">
              <a:xfrm>
                <a:off x="2971800" y="4114800"/>
                <a:ext cx="3352800" cy="8810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90" name="Oval 39"/>
          <p:cNvSpPr>
            <a:spLocks noChangeArrowheads="1"/>
          </p:cNvSpPr>
          <p:nvPr/>
        </p:nvSpPr>
        <p:spPr bwMode="auto">
          <a:xfrm>
            <a:off x="5765800" y="4597400"/>
            <a:ext cx="5334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45091" name="Line 40"/>
          <p:cNvSpPr>
            <a:spLocks noChangeShapeType="1"/>
          </p:cNvSpPr>
          <p:nvPr/>
        </p:nvSpPr>
        <p:spPr bwMode="auto">
          <a:xfrm>
            <a:off x="6172200" y="50292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5092" name="Text Box 41"/>
          <p:cNvSpPr txBox="1">
            <a:spLocks noChangeArrowheads="1"/>
          </p:cNvSpPr>
          <p:nvPr/>
        </p:nvSpPr>
        <p:spPr bwMode="auto">
          <a:xfrm>
            <a:off x="6629400" y="5181600"/>
            <a:ext cx="1676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Grandi L per piccole h</a:t>
            </a:r>
          </a:p>
        </p:txBody>
      </p:sp>
      <p:sp>
        <p:nvSpPr>
          <p:cNvPr id="79915" name="Text Box 43"/>
          <p:cNvSpPr txBox="1">
            <a:spLocks noChangeArrowheads="1"/>
          </p:cNvSpPr>
          <p:nvPr/>
        </p:nvSpPr>
        <p:spPr bwMode="auto">
          <a:xfrm>
            <a:off x="3657600" y="5867400"/>
            <a:ext cx="4822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0">
                <a:latin typeface="Trebuchet MS" panose="020B0603020202020204" pitchFamily="34" charset="0"/>
              </a:rPr>
              <a:t>Bisogna misurare:</a:t>
            </a:r>
            <a:r>
              <a:rPr lang="en-US" altLang="it-IT" sz="2400" b="0">
                <a:latin typeface="Trebuchet MS" panose="020B0603020202020204" pitchFamily="34" charset="0"/>
              </a:rPr>
              <a:t> </a:t>
            </a:r>
            <a:r>
              <a:rPr lang="en-US" altLang="it-IT" sz="2400" b="0">
                <a:solidFill>
                  <a:srgbClr val="FF3300"/>
                </a:solidFill>
                <a:latin typeface="Symbol" panose="05050102010706020507" pitchFamily="18" charset="2"/>
              </a:rPr>
              <a:t>D</a:t>
            </a:r>
            <a:r>
              <a:rPr lang="en-US" altLang="it-IT" sz="2400" b="0">
                <a:solidFill>
                  <a:srgbClr val="FF3300"/>
                </a:solidFill>
                <a:latin typeface="Trebuchet MS" panose="020B0603020202020204" pitchFamily="34" charset="0"/>
              </a:rPr>
              <a:t>L </a:t>
            </a:r>
            <a:r>
              <a:rPr lang="en-US" altLang="it-IT" sz="2400" b="0">
                <a:solidFill>
                  <a:srgbClr val="FF3300"/>
                </a:solidFill>
                <a:latin typeface="Verdana" panose="020B0604030504040204" pitchFamily="34" charset="0"/>
              </a:rPr>
              <a:t>~ </a:t>
            </a:r>
            <a:r>
              <a:rPr lang="en-US" altLang="it-IT" sz="2400" b="0">
                <a:solidFill>
                  <a:srgbClr val="FF3300"/>
                </a:solidFill>
                <a:latin typeface="Trebuchet MS" panose="020B0603020202020204" pitchFamily="34" charset="0"/>
              </a:rPr>
              <a:t>10</a:t>
            </a:r>
            <a:r>
              <a:rPr lang="en-US" altLang="it-IT" sz="2400" b="0" baseline="30000">
                <a:solidFill>
                  <a:srgbClr val="FF3300"/>
                </a:solidFill>
                <a:latin typeface="Trebuchet MS" panose="020B0603020202020204" pitchFamily="34" charset="0"/>
              </a:rPr>
              <a:t>-18</a:t>
            </a:r>
            <a:r>
              <a:rPr lang="en-US" altLang="it-IT" sz="2400" b="0">
                <a:solidFill>
                  <a:srgbClr val="FF3300"/>
                </a:solidFill>
                <a:latin typeface="Trebuchet MS" panose="020B0603020202020204" pitchFamily="34" charset="0"/>
              </a:rPr>
              <a:t> m</a:t>
            </a:r>
            <a:endParaRPr lang="en-US" altLang="it-IT" sz="1800" b="0" u="sng">
              <a:solidFill>
                <a:srgbClr val="FF3300"/>
              </a:solidFill>
              <a:latin typeface="Trebuchet MS" panose="020B0603020202020204" pitchFamily="34" charset="0"/>
            </a:endParaRPr>
          </a:p>
        </p:txBody>
      </p:sp>
      <p:sp>
        <p:nvSpPr>
          <p:cNvPr id="79916" name="Rectangle 44"/>
          <p:cNvSpPr>
            <a:spLocks noChangeArrowheads="1"/>
          </p:cNvSpPr>
          <p:nvPr/>
        </p:nvSpPr>
        <p:spPr bwMode="auto">
          <a:xfrm>
            <a:off x="3505200" y="5257800"/>
            <a:ext cx="30019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000" b="0">
                <a:latin typeface="Trebuchet MS" panose="020B0603020202020204" pitchFamily="34" charset="0"/>
              </a:rPr>
              <a:t>Target h </a:t>
            </a:r>
            <a:r>
              <a:rPr lang="en-US" altLang="it-IT" sz="2000" b="0">
                <a:latin typeface="Verdana" panose="020B0604030504040204" pitchFamily="34" charset="0"/>
              </a:rPr>
              <a:t>~</a:t>
            </a:r>
            <a:r>
              <a:rPr lang="en-US" altLang="it-IT" sz="2000" b="0">
                <a:latin typeface="Trebuchet MS" panose="020B0603020202020204" pitchFamily="34" charset="0"/>
              </a:rPr>
              <a:t> 10</a:t>
            </a:r>
            <a:r>
              <a:rPr lang="en-US" altLang="it-IT" sz="2000" b="0" baseline="30000">
                <a:latin typeface="Trebuchet MS" panose="020B0603020202020204" pitchFamily="34" charset="0"/>
              </a:rPr>
              <a:t>-21</a:t>
            </a:r>
            <a:r>
              <a:rPr lang="en-US" altLang="it-IT" sz="2000" b="0">
                <a:latin typeface="Trebuchet MS" panose="020B0603020202020204" pitchFamily="34" charset="0"/>
              </a:rPr>
              <a:t>, L~10</a:t>
            </a:r>
            <a:r>
              <a:rPr lang="en-US" altLang="it-IT" sz="2000" b="0" baseline="30000">
                <a:latin typeface="Trebuchet MS" panose="020B0603020202020204" pitchFamily="34" charset="0"/>
              </a:rPr>
              <a:t>3</a:t>
            </a:r>
            <a:r>
              <a:rPr lang="en-US" altLang="it-IT" sz="2000" b="0">
                <a:latin typeface="Trebuchet MS" panose="020B0603020202020204" pitchFamily="34" charset="0"/>
              </a:rPr>
              <a:t>m</a:t>
            </a:r>
            <a:endParaRPr lang="en-US" altLang="it-IT" sz="2000" b="0" baseline="30000">
              <a:latin typeface="Trebuchet MS" panose="020B0603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000" b="0" i="1">
                <a:latin typeface="Trebuchet MS" panose="020B0603020202020204" pitchFamily="34" charset="0"/>
                <a:cs typeface="Times New Roman" panose="02020603050405020304" pitchFamily="18" charset="0"/>
              </a:rPr>
              <a:t>(NS/NS @Virgo Cluster)</a:t>
            </a:r>
            <a:r>
              <a:rPr lang="it-IT" altLang="it-IT" sz="2000" b="0" i="1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endParaRPr lang="en-US" altLang="it-IT" sz="2000" b="0" i="1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15" grpId="0" autoUpdateAnimBg="0"/>
      <p:bldP spid="79916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6084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2FDD35-DF82-4A34-8323-1E83BF84EB2C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it-IT" sz="1400"/>
          </a:p>
        </p:txBody>
      </p:sp>
      <p:pic>
        <p:nvPicPr>
          <p:cNvPr id="4608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85800"/>
            <a:ext cx="5426075" cy="343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8800"/>
            <a:ext cx="2798763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2871788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01875"/>
            <a:ext cx="351948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9875"/>
            <a:ext cx="4814888" cy="681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8200"/>
            <a:ext cx="5211763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1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2675"/>
            <a:ext cx="4814888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724400"/>
            <a:ext cx="1287463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3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486400"/>
            <a:ext cx="1106488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4" name="Text Box 13"/>
          <p:cNvSpPr txBox="1">
            <a:spLocks noChangeArrowheads="1"/>
          </p:cNvSpPr>
          <p:nvPr/>
        </p:nvSpPr>
        <p:spPr bwMode="auto">
          <a:xfrm>
            <a:off x="762000" y="5638800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se</a:t>
            </a:r>
          </a:p>
        </p:txBody>
      </p:sp>
      <p:pic>
        <p:nvPicPr>
          <p:cNvPr id="46095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486400"/>
            <a:ext cx="1106488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6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461000"/>
            <a:ext cx="1214438" cy="7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7" name="Text Box 16"/>
          <p:cNvSpPr txBox="1">
            <a:spLocks noChangeArrowheads="1"/>
          </p:cNvSpPr>
          <p:nvPr/>
        </p:nvSpPr>
        <p:spPr bwMode="auto">
          <a:xfrm>
            <a:off x="1447800" y="1524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it-IT" sz="2400" b="0"/>
              <a:t>Effetto di una GW su un interferometro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Segnaposto piè di pagina 7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7108" name="Segnaposto numero diapositiva 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14E2FB-AF0E-48DA-89D1-673C9EC8A725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it-IT" sz="1400"/>
          </a:p>
        </p:txBody>
      </p:sp>
      <p:pic>
        <p:nvPicPr>
          <p:cNvPr id="4710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228850"/>
            <a:ext cx="541020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0" name="Rectangle 21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it-IT" sz="4000" dirty="0" err="1"/>
              <a:t>Variazione</a:t>
            </a:r>
            <a:r>
              <a:rPr lang="en-US" altLang="it-IT" sz="4000" dirty="0"/>
              <a:t> di </a:t>
            </a:r>
            <a:r>
              <a:rPr lang="en-US" altLang="it-IT" sz="4000" dirty="0" err="1"/>
              <a:t>potenza</a:t>
            </a:r>
            <a:r>
              <a:rPr lang="en-US" altLang="it-IT" sz="4000" dirty="0"/>
              <a:t> </a:t>
            </a:r>
            <a:r>
              <a:rPr lang="en-US" altLang="it-IT" sz="4000" dirty="0" err="1"/>
              <a:t>dovuta</a:t>
            </a:r>
            <a:r>
              <a:rPr lang="en-US" altLang="it-IT" sz="4000" dirty="0"/>
              <a:t> </a:t>
            </a:r>
            <a:r>
              <a:rPr lang="en-US" altLang="it-IT" sz="4000" dirty="0" err="1"/>
              <a:t>alla</a:t>
            </a:r>
            <a:r>
              <a:rPr lang="en-US" altLang="it-IT" sz="4000" dirty="0"/>
              <a:t> GW</a:t>
            </a:r>
          </a:p>
        </p:txBody>
      </p:sp>
      <p:sp>
        <p:nvSpPr>
          <p:cNvPr id="47112" name="Object 14"/>
          <p:cNvSpPr txBox="1">
            <a:spLocks noGrp="1"/>
          </p:cNvSpPr>
          <p:nvPr>
            <p:ph sz="quarter" idx="2"/>
          </p:nvPr>
        </p:nvSpPr>
        <p:spPr bwMode="auto">
          <a:xfrm>
            <a:off x="6610350" y="25844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14" name="Text Box 13"/>
              <p:cNvSpPr txBox="1">
                <a:spLocks noChangeArrowheads="1"/>
              </p:cNvSpPr>
              <p:nvPr/>
            </p:nvSpPr>
            <p:spPr bwMode="auto">
              <a:xfrm>
                <a:off x="76200" y="2800350"/>
                <a:ext cx="5257800" cy="23139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it-IT" sz="1800" b="0" dirty="0"/>
                  <a:t>Al </a:t>
                </a:r>
                <a:r>
                  <a:rPr lang="en-US" altLang="it-IT" sz="1800" b="0" dirty="0" err="1"/>
                  <a:t>passaggio</a:t>
                </a:r>
                <a:r>
                  <a:rPr lang="en-US" altLang="it-IT" sz="1800" b="0" dirty="0"/>
                  <a:t> di </a:t>
                </a:r>
                <a:r>
                  <a:rPr lang="en-US" altLang="it-IT" sz="1800" b="0" dirty="0" err="1"/>
                  <a:t>una</a:t>
                </a:r>
                <a:r>
                  <a:rPr lang="en-US" altLang="it-IT" sz="1800" b="0" dirty="0"/>
                  <a:t> GW h</a:t>
                </a:r>
                <a:r>
                  <a:rPr lang="en-US" altLang="it-IT" sz="1800" b="0" baseline="-25000" dirty="0"/>
                  <a:t>+</a:t>
                </a:r>
                <a:r>
                  <a:rPr lang="en-US" altLang="it-IT" sz="18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altLang="it-IT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altLang="it-IT" sz="1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sSub>
                      <m:sSubPr>
                        <m:ctrlP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it-IT" altLang="it-IT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br>
                  <a:rPr lang="it-IT" altLang="it-IT" sz="18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altLang="it-IT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altLang="it-IT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sSub>
                        <m:sSubPr>
                          <m:ctrlP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it-IT" altLang="it-IT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it-IT" sz="1800" b="0" baseline="-25000" dirty="0"/>
              </a:p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𝒐𝒖𝒕</m:t>
                          </m:r>
                        </m:sub>
                      </m:sSub>
                      <m:r>
                        <a:rPr lang="it-IT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it-IT" sz="1800" b="1" i="1" smtClean="0">
                              <a:latin typeface="Cambria Math" panose="02040503050406030204" pitchFamily="18" charset="0"/>
                            </a:rPr>
                            <m:t>𝒎𝒊𝒄</m:t>
                          </m:r>
                        </m:sub>
                      </m:sSub>
                      <m:r>
                        <a:rPr lang="it-IT" sz="1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sSub>
                        <m:sSubPr>
                          <m:ctrlPr>
                            <a:rPr lang="it-IT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it-IT" sz="1800" b="1" i="1" smtClean="0">
                              <a:latin typeface="Cambria Math" panose="02040503050406030204" pitchFamily="18" charset="0"/>
                            </a:rPr>
                            <m:t>𝒈𝒓𝒂𝒗</m:t>
                          </m:r>
                        </m:sub>
                      </m:sSub>
                      <m:r>
                        <a:rPr lang="it-IT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it-IT" sz="1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it-IT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it-IT" sz="1800" b="1" i="1" smtClean="0">
                                <a:latin typeface="Cambria Math" panose="02040503050406030204" pitchFamily="18" charset="0"/>
                              </a:rPr>
                              <m:t>𝒊𝒏</m:t>
                            </m:r>
                          </m:sub>
                        </m:sSub>
                      </m:num>
                      <m:den>
                        <m:r>
                          <a:rPr lang="it-IT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it-IT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𝑪</m:t>
                        </m:r>
                        <m:func>
                          <m:funcPr>
                            <m:ctrlPr>
                              <a:rPr lang="it-IT" sz="18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it-IT" sz="180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it-IT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it-IT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𝑪𝒌</m:t>
                        </m:r>
                        <m:sSub>
                          <m:sSubPr>
                            <m:ctrlPr>
                              <a:rPr lang="it-IT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𝒉</m:t>
                            </m:r>
                          </m:e>
                          <m:sub>
                            <m:r>
                              <a:rPr lang="it-IT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  <m:func>
                          <m:funcPr>
                            <m:ctrlPr>
                              <a:rPr lang="it-IT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it-IT" altLang="it-IT" sz="18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altLang="it-IT" sz="1800" b="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it-IT" altLang="it-IT" sz="1800" b="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it-IT" altLang="it-IT" sz="18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it-IT" altLang="it-IT" sz="18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altLang="it-IT" sz="1800" b="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it-IT" altLang="it-IT" sz="1800" b="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it-IT" altLang="it-IT" sz="1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m:rPr>
                                <m:sty m:val="p"/>
                              </m:rPr>
                              <a:rPr lang="it-IT" sz="1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𝜹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𝒍</m:t>
                            </m:r>
                            <m:r>
                              <a:rPr lang="it-IT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it-IT" sz="1800" b="0" baseline="-25000" dirty="0"/>
                  <a:t> </a:t>
                </a:r>
                <a:r>
                  <a:rPr lang="en-US" altLang="it-IT" sz="1800" b="0" dirty="0"/>
                  <a:t>assumendo</a:t>
                </a:r>
                <a:r>
                  <a:rPr lang="en-US" altLang="it-IT" sz="1800" b="0" baseline="-25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  <m:sSub>
                      <m:sSubPr>
                        <m:ctrlPr>
                          <a:rPr lang="it-IT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𝒔</m:t>
                        </m:r>
                      </m:sub>
                    </m:sSub>
                    <m:r>
                      <a:rPr lang="it-IT" sz="1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1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18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it-IT" sz="1800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it-IT" sz="18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it-IT" sz="1800" b="0" baseline="-25000" dirty="0"/>
                  <a:t> </a:t>
                </a:r>
                <a:r>
                  <a:rPr lang="en-US" altLang="it-IT" sz="1800" b="0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it-IT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it-IT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it-IT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altLang="it-IT" sz="1800" b="0" dirty="0"/>
                  <a:t> </a:t>
                </a:r>
                <a:endParaRPr lang="en-US" altLang="it-IT" sz="1800" b="0" baseline="-25000" dirty="0"/>
              </a:p>
            </p:txBody>
          </p:sp>
        </mc:Choice>
        <mc:Fallback xmlns="">
          <p:sp>
            <p:nvSpPr>
              <p:cNvPr id="47114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2800350"/>
                <a:ext cx="5257800" cy="2313903"/>
              </a:xfrm>
              <a:prstGeom prst="rect">
                <a:avLst/>
              </a:prstGeom>
              <a:blipFill>
                <a:blip r:embed="rId6"/>
                <a:stretch>
                  <a:fillRect l="-104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116" name="Text Box 23"/>
          <p:cNvSpPr txBox="1">
            <a:spLocks noChangeArrowheads="1"/>
          </p:cNvSpPr>
          <p:nvPr/>
        </p:nvSpPr>
        <p:spPr bwMode="auto">
          <a:xfrm>
            <a:off x="152400" y="5105400"/>
            <a:ext cx="38100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 dirty="0" err="1"/>
              <a:t>Quindi</a:t>
            </a:r>
            <a:r>
              <a:rPr lang="en-US" altLang="it-IT" sz="1600" b="0" dirty="0"/>
              <a:t> la </a:t>
            </a:r>
            <a:r>
              <a:rPr lang="en-US" altLang="it-IT" sz="1600" b="0" dirty="0" err="1"/>
              <a:t>variazione</a:t>
            </a:r>
            <a:r>
              <a:rPr lang="en-US" altLang="it-IT" sz="1600" b="0" dirty="0"/>
              <a:t> di </a:t>
            </a:r>
            <a:r>
              <a:rPr lang="en-US" altLang="it-IT" sz="1600" b="0" dirty="0" err="1"/>
              <a:t>potenza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all’uscita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dovuta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alla</a:t>
            </a:r>
            <a:r>
              <a:rPr lang="en-US" altLang="it-IT" sz="1600" b="0" dirty="0"/>
              <a:t> GW è </a:t>
            </a:r>
            <a:r>
              <a:rPr lang="en-US" altLang="it-IT" sz="1600" b="0" dirty="0" err="1"/>
              <a:t>proporzionale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all’ampiezza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della</a:t>
            </a:r>
            <a:r>
              <a:rPr lang="en-US" altLang="it-IT" sz="1600" b="0" dirty="0"/>
              <a:t> GW e </a:t>
            </a:r>
            <a:r>
              <a:rPr lang="en-US" altLang="it-IT" sz="1600" b="0" dirty="0" err="1"/>
              <a:t>alla</a:t>
            </a:r>
            <a:r>
              <a:rPr lang="en-US" altLang="it-IT" sz="1600" b="0" dirty="0"/>
              <a:t> </a:t>
            </a:r>
            <a:r>
              <a:rPr lang="en-US" altLang="it-IT" sz="1600" dirty="0" err="1"/>
              <a:t>somma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dei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bracci</a:t>
            </a:r>
            <a:endParaRPr lang="en-US" altLang="it-IT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152400" y="1177567"/>
                <a:ext cx="5617500" cy="16870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𝚿</m:t>
                          </m:r>
                        </m:e>
                        <m:sub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𝒐𝒖𝒕</m:t>
                          </m:r>
                        </m:sub>
                      </m:sSub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it-IT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d>
                        <m:dPr>
                          <m:ctrlPr>
                            <a:rPr lang="it-IT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it-IT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it-IT" b="1" i="1" smtClean="0">
                                  <a:latin typeface="Cambria Math" panose="02040503050406030204" pitchFamily="18" charset="0"/>
                                </a:rPr>
                                <m:t>𝒊𝒌</m:t>
                              </m:r>
                              <m:sSub>
                                <m:sSubPr>
                                  <m:ctrlPr>
                                    <a:rPr lang="it-IT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1" i="1" smtClean="0">
                                      <a:latin typeface="Cambria Math" panose="02040503050406030204" pitchFamily="18" charset="0"/>
                                    </a:rPr>
                                    <m:t>𝒍</m:t>
                                  </m:r>
                                </m:e>
                                <m:sub>
                                  <m:r>
                                    <a:rPr lang="it-IT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sup>
                          </m:sSup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𝒊𝒌</m:t>
                              </m:r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𝒍</m:t>
                                  </m:r>
                                </m:e>
                                <m:sub>
                                  <m:r>
                                    <a:rPr lang="it-IT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𝚿</m:t>
                          </m:r>
                        </m:e>
                        <m:sub>
                          <m:r>
                            <a:rPr lang="it-IT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𝒊𝒏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𝒐𝒖𝒕</m:t>
                          </m:r>
                        </m:sub>
                      </m:sSub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it-IT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𝟐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func>
                            <m:func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𝜹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𝒍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</m:sSub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Sup>
                        <m:sSubSup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it-IT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begChr m:val="["/>
                          <m:endChr m:val="]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𝑪</m:t>
                          </m:r>
                          <m:func>
                            <m:func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𝜹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𝒍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𝒊𝒏</m:t>
                          </m:r>
                        </m:sub>
                      </m:sSub>
                    </m:oMath>
                  </m:oMathPara>
                </a14:m>
                <a:endParaRPr lang="it-IT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it-IT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it-IT" b="1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177567"/>
                <a:ext cx="5617500" cy="1687065"/>
              </a:xfrm>
              <a:prstGeom prst="rect">
                <a:avLst/>
              </a:prstGeom>
              <a:blipFill>
                <a:blip r:embed="rId7"/>
                <a:stretch>
                  <a:fillRect l="-1518" t="-3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8132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859CA1-3CA1-4557-90C5-FF050D7C5A44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it-IT" sz="1400"/>
          </a:p>
        </p:txBody>
      </p:sp>
      <p:pic>
        <p:nvPicPr>
          <p:cNvPr id="48133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05400"/>
            <a:ext cx="362743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/>
              <a:t>Shot Noise</a:t>
            </a:r>
          </a:p>
        </p:txBody>
      </p:sp>
      <p:sp>
        <p:nvSpPr>
          <p:cNvPr id="48135" name="Text Box 4"/>
          <p:cNvSpPr txBox="1">
            <a:spLocks noChangeArrowheads="1"/>
          </p:cNvSpPr>
          <p:nvPr/>
        </p:nvSpPr>
        <p:spPr bwMode="auto">
          <a:xfrm>
            <a:off x="304800" y="1219200"/>
            <a:ext cx="815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Il numero di fotoni rivelati dal fotodiodo con efficienza </a:t>
            </a:r>
            <a:r>
              <a:rPr lang="en-US" altLang="it-IT" sz="1800" b="0">
                <a:latin typeface="Symbol" panose="05050102010706020507" pitchFamily="18" charset="2"/>
              </a:rPr>
              <a:t>h</a:t>
            </a:r>
            <a:r>
              <a:rPr lang="en-US" altLang="it-IT" sz="1800" b="0"/>
              <a:t> è:</a:t>
            </a:r>
            <a:endParaRPr lang="en-US" altLang="it-IT" sz="1800" b="0">
              <a:latin typeface="Symbol" panose="05050102010706020507" pitchFamily="18" charset="2"/>
            </a:endParaRPr>
          </a:p>
        </p:txBody>
      </p:sp>
      <p:pic>
        <p:nvPicPr>
          <p:cNvPr id="4813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143000"/>
            <a:ext cx="2819400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7" name="Text Box 6"/>
          <p:cNvSpPr txBox="1">
            <a:spLocks noChangeArrowheads="1"/>
          </p:cNvSpPr>
          <p:nvPr/>
        </p:nvSpPr>
        <p:spPr bwMode="auto">
          <a:xfrm>
            <a:off x="457200" y="1752600"/>
            <a:ext cx="822960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 dirty="0"/>
              <a:t>Se </a:t>
            </a:r>
            <a:r>
              <a:rPr lang="en-US" altLang="it-IT" sz="1800" b="0" dirty="0" err="1"/>
              <a:t>assumiamo</a:t>
            </a:r>
            <a:r>
              <a:rPr lang="en-US" altLang="it-IT" sz="1800" b="0" dirty="0"/>
              <a:t> </a:t>
            </a:r>
            <a:r>
              <a:rPr lang="en-US" altLang="it-IT" sz="1800" b="0" dirty="0" err="1"/>
              <a:t>una</a:t>
            </a:r>
            <a:r>
              <a:rPr lang="en-US" altLang="it-IT" sz="1800" b="0" dirty="0"/>
              <a:t> </a:t>
            </a:r>
            <a:r>
              <a:rPr lang="en-US" altLang="it-IT" sz="1800" b="0" dirty="0" err="1"/>
              <a:t>statistica</a:t>
            </a:r>
            <a:r>
              <a:rPr lang="en-US" altLang="it-IT" sz="1800" b="0" dirty="0"/>
              <a:t> </a:t>
            </a:r>
            <a:r>
              <a:rPr lang="en-US" altLang="it-IT" sz="1800" b="0" dirty="0" err="1"/>
              <a:t>Poissoniana</a:t>
            </a:r>
            <a:r>
              <a:rPr lang="en-US" altLang="it-IT" sz="1800" b="0" dirty="0"/>
              <a:t>, la </a:t>
            </a:r>
            <a:r>
              <a:rPr lang="en-US" altLang="it-IT" sz="1800" b="0" dirty="0" err="1"/>
              <a:t>fluttuazione</a:t>
            </a:r>
            <a:r>
              <a:rPr lang="en-US" altLang="it-IT" sz="1800" b="0" dirty="0"/>
              <a:t> di </a:t>
            </a:r>
            <a:r>
              <a:rPr lang="en-US" altLang="it-IT" sz="1800" b="0" dirty="0" err="1"/>
              <a:t>potenza</a:t>
            </a:r>
            <a:r>
              <a:rPr lang="en-US" altLang="it-IT" sz="1800" b="0" dirty="0"/>
              <a:t> è </a:t>
            </a:r>
            <a:r>
              <a:rPr lang="en-US" altLang="it-IT" sz="1800" b="0" dirty="0">
                <a:cs typeface="Arial" panose="020B0604020202020204" pitchFamily="34" charset="0"/>
              </a:rPr>
              <a:t>√N, </a:t>
            </a:r>
            <a:r>
              <a:rPr lang="en-US" altLang="it-IT" sz="1800" b="0" dirty="0" err="1">
                <a:cs typeface="Arial" panose="020B0604020202020204" pitchFamily="34" charset="0"/>
              </a:rPr>
              <a:t>dunque</a:t>
            </a:r>
            <a:r>
              <a:rPr lang="en-US" altLang="it-IT" sz="1800" b="0" dirty="0">
                <a:cs typeface="Arial" panose="020B0604020202020204" pitchFamily="34" charset="0"/>
              </a:rPr>
              <a:t> </a:t>
            </a:r>
            <a:r>
              <a:rPr lang="en-US" altLang="it-IT" sz="1800" b="0" dirty="0" err="1">
                <a:cs typeface="Arial" panose="020B0604020202020204" pitchFamily="34" charset="0"/>
              </a:rPr>
              <a:t>il</a:t>
            </a:r>
            <a:r>
              <a:rPr lang="en-US" altLang="it-IT" sz="1800" b="0" dirty="0">
                <a:cs typeface="Arial" panose="020B0604020202020204" pitchFamily="34" charset="0"/>
              </a:rPr>
              <a:t> </a:t>
            </a:r>
            <a:r>
              <a:rPr lang="en-US" altLang="it-IT" sz="1800" b="0" dirty="0" err="1">
                <a:cs typeface="Arial" panose="020B0604020202020204" pitchFamily="34" charset="0"/>
              </a:rPr>
              <a:t>rapporto</a:t>
            </a:r>
            <a:r>
              <a:rPr lang="en-US" altLang="it-IT" sz="1800" b="0" dirty="0">
                <a:cs typeface="Arial" panose="020B0604020202020204" pitchFamily="34" charset="0"/>
              </a:rPr>
              <a:t> </a:t>
            </a:r>
            <a:r>
              <a:rPr lang="en-US" altLang="it-IT" sz="1800" b="0" dirty="0" err="1">
                <a:cs typeface="Arial" panose="020B0604020202020204" pitchFamily="34" charset="0"/>
              </a:rPr>
              <a:t>segnale-rumore</a:t>
            </a:r>
            <a:r>
              <a:rPr lang="en-US" altLang="it-IT" sz="1800" b="0" dirty="0">
                <a:cs typeface="Arial" panose="020B0604020202020204" pitchFamily="34" charset="0"/>
              </a:rPr>
              <a:t> </a:t>
            </a:r>
            <a:r>
              <a:rPr lang="en-US" altLang="it-IT" sz="1800" b="0" dirty="0" err="1">
                <a:cs typeface="Arial" panose="020B0604020202020204" pitchFamily="34" charset="0"/>
              </a:rPr>
              <a:t>sarà</a:t>
            </a:r>
            <a:r>
              <a:rPr lang="en-US" altLang="it-IT" sz="1800" b="0" dirty="0">
                <a:cs typeface="Arial" panose="020B0604020202020204" pitchFamily="34" charset="0"/>
              </a:rPr>
              <a:t>: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48139" name="Text Box 8"/>
          <p:cNvSpPr txBox="1">
            <a:spLocks noChangeArrowheads="1"/>
          </p:cNvSpPr>
          <p:nvPr/>
        </p:nvSpPr>
        <p:spPr bwMode="auto">
          <a:xfrm>
            <a:off x="381000" y="4059376"/>
            <a:ext cx="80772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Che ha un massimo per .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 b="0"/>
              <a:t> Dunque un interferometro reale massimizza il SNR leggermente sfasato dalla frangia scura. Nel caso ottimale di C=1, la sensibilità per una GW è data dal valore per cui S/N=1</a:t>
            </a:r>
            <a:endParaRPr lang="en-US" altLang="it-IT" sz="1800" b="0" dirty="0"/>
          </a:p>
        </p:txBody>
      </p:sp>
      <p:sp>
        <p:nvSpPr>
          <p:cNvPr id="89104" name="Oval 16"/>
          <p:cNvSpPr>
            <a:spLocks noChangeArrowheads="1"/>
          </p:cNvSpPr>
          <p:nvPr/>
        </p:nvSpPr>
        <p:spPr bwMode="auto">
          <a:xfrm>
            <a:off x="2781300" y="2645750"/>
            <a:ext cx="4572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89106" name="Text Box 18"/>
          <p:cNvSpPr txBox="1">
            <a:spLocks noChangeArrowheads="1"/>
          </p:cNvSpPr>
          <p:nvPr/>
        </p:nvSpPr>
        <p:spPr bwMode="auto">
          <a:xfrm>
            <a:off x="152400" y="3251200"/>
            <a:ext cx="1524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Sens. alle fluttuazioni di potenza</a:t>
            </a:r>
          </a:p>
        </p:txBody>
      </p:sp>
      <p:sp>
        <p:nvSpPr>
          <p:cNvPr id="89107" name="Oval 19"/>
          <p:cNvSpPr>
            <a:spLocks noChangeArrowheads="1"/>
          </p:cNvSpPr>
          <p:nvPr/>
        </p:nvSpPr>
        <p:spPr bwMode="auto">
          <a:xfrm>
            <a:off x="5562600" y="5613400"/>
            <a:ext cx="838200" cy="381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89109" name="Line 21"/>
          <p:cNvSpPr>
            <a:spLocks noChangeShapeType="1"/>
          </p:cNvSpPr>
          <p:nvPr/>
        </p:nvSpPr>
        <p:spPr bwMode="auto">
          <a:xfrm>
            <a:off x="6400800" y="5791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9110" name="Text Box 22"/>
          <p:cNvSpPr txBox="1">
            <a:spLocks noChangeArrowheads="1"/>
          </p:cNvSpPr>
          <p:nvPr/>
        </p:nvSpPr>
        <p:spPr bwMode="auto">
          <a:xfrm>
            <a:off x="7086600" y="5372100"/>
            <a:ext cx="1600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Aumentare la lunghezza dei bracci</a:t>
            </a:r>
          </a:p>
        </p:txBody>
      </p:sp>
      <p:sp>
        <p:nvSpPr>
          <p:cNvPr id="48147" name="Oval 23"/>
          <p:cNvSpPr>
            <a:spLocks noChangeArrowheads="1"/>
          </p:cNvSpPr>
          <p:nvPr/>
        </p:nvSpPr>
        <p:spPr bwMode="auto">
          <a:xfrm>
            <a:off x="4800600" y="5638800"/>
            <a:ext cx="4572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89112" name="Line 24"/>
          <p:cNvSpPr>
            <a:spLocks noChangeShapeType="1"/>
          </p:cNvSpPr>
          <p:nvPr/>
        </p:nvSpPr>
        <p:spPr bwMode="auto">
          <a:xfrm flipH="1">
            <a:off x="3276600" y="5867400"/>
            <a:ext cx="1524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9113" name="Text Box 25"/>
          <p:cNvSpPr txBox="1">
            <a:spLocks noChangeArrowheads="1"/>
          </p:cNvSpPr>
          <p:nvPr/>
        </p:nvSpPr>
        <p:spPr bwMode="auto">
          <a:xfrm>
            <a:off x="1981200" y="5715000"/>
            <a:ext cx="1600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Aumentare la potenza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tangolo 1"/>
              <p:cNvSpPr/>
              <p:nvPr/>
            </p:nvSpPr>
            <p:spPr>
              <a:xfrm>
                <a:off x="995269" y="2402724"/>
                <a:ext cx="6231258" cy="10016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it-IT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it-IT" altLang="it-IT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𝑆</m:t>
                          </m:r>
                        </m:num>
                        <m:den>
                          <m:r>
                            <a:rPr lang="it-IT" altLang="it-IT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𝑁</m:t>
                          </m:r>
                        </m:den>
                      </m:f>
                      <m:r>
                        <a:rPr lang="it-IT" altLang="it-IT" b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it-IT" altLang="it-IT" b="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it-IT" altLang="it-IT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alt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alt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t-IT" alt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𝑔𝑟𝑎𝑣</m:t>
                              </m:r>
                            </m:sub>
                          </m:sSub>
                        </m:num>
                        <m:den>
                          <m:r>
                            <a:rPr lang="it-IT" altLang="it-IT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alt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it-IT" alt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t-IT" altLang="it-IT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𝑆h𝑜𝑡</m:t>
                              </m:r>
                            </m:sub>
                          </m:sSub>
                        </m:den>
                      </m:f>
                      <m:r>
                        <a:rPr lang="it-IT" alt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𝑖𝑛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𝜆𝜂</m:t>
                              </m:r>
                              <m:r>
                                <m:rPr>
                                  <m:sty m:val="p"/>
                                </m:rPr>
                                <a:rPr lang="el-GR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Δ</m:t>
                              </m:r>
                              <m: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h𝑐</m:t>
                              </m:r>
                            </m:den>
                          </m:f>
                        </m:e>
                      </m:rad>
                      <m:f>
                        <m:fPr>
                          <m:ctrlP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  <m:func>
                            <m:funcPr>
                              <m:ctrlP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altLang="it-IT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  <m: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  <m: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𝛿</m:t>
                                  </m:r>
                                  <m: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𝑙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altLang="it-IT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it-IT" alt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it-IT" altLang="it-IT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C</m:t>
                                  </m:r>
                                  <m:r>
                                    <a:rPr lang="it-IT" altLang="it-IT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it-IT" altLang="it-IT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it-IT" alt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alt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2</m:t>
                                      </m:r>
                                      <m:r>
                                        <a:rPr lang="it-IT" alt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𝑘</m:t>
                                      </m:r>
                                      <m:r>
                                        <a:rPr lang="it-IT" alt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𝛿</m:t>
                                      </m:r>
                                      <m:r>
                                        <a:rPr lang="it-IT" altLang="it-IT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rad>
                        </m:den>
                      </m:f>
                      <m:r>
                        <a:rPr lang="it-IT" alt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𝑘</m:t>
                      </m:r>
                      <m:sSub>
                        <m:sSubPr>
                          <m:ctrlP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h</m:t>
                          </m:r>
                        </m:e>
                        <m:sub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</m:sub>
                      </m:sSub>
                      <m:r>
                        <a:rPr lang="it-IT" alt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sSub>
                        <m:sSubPr>
                          <m:ctrlP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𝑙</m:t>
                          </m:r>
                        </m:e>
                        <m:sub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it-IT" alt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𝑙</m:t>
                          </m:r>
                        </m:e>
                        <m:sub>
                          <m:r>
                            <a:rPr lang="it-IT" alt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it-IT" alt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it-IT" b="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ttango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69" y="2402724"/>
                <a:ext cx="6231258" cy="10016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ttore 2 3"/>
          <p:cNvCxnSpPr>
            <a:stCxn id="89104" idx="2"/>
            <a:endCxn id="89106" idx="3"/>
          </p:cNvCxnSpPr>
          <p:nvPr/>
        </p:nvCxnSpPr>
        <p:spPr bwMode="auto">
          <a:xfrm flipH="1">
            <a:off x="1676400" y="2798150"/>
            <a:ext cx="1104900" cy="865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7"/>
              <p:cNvSpPr/>
              <p:nvPr/>
            </p:nvSpPr>
            <p:spPr>
              <a:xfrm>
                <a:off x="2967806" y="3886200"/>
                <a:ext cx="2747194" cy="600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altLang="it-IT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it-IT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  <m: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</m:t>
                            </m:r>
                            <m: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𝛿</m:t>
                            </m:r>
                            <m: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𝑙</m:t>
                            </m:r>
                          </m:e>
                        </m:d>
                        <m:r>
                          <a:rPr lang="it-IT" altLang="it-IT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−1+</m:t>
                            </m:r>
                            <m:rad>
                              <m:radPr>
                                <m:degHide m:val="on"/>
                                <m:ctrlPr>
                                  <a:rPr lang="it-IT" altLang="it-IT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it-IT" altLang="it-IT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it-IT" altLang="it-IT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altLang="it-IT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𝐶</m:t>
                                    </m:r>
                                  </m:e>
                                  <m:sup>
                                    <m:r>
                                      <a:rPr lang="it-IT" altLang="it-IT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num>
                          <m:den>
                            <m:r>
                              <a:rPr lang="it-IT" altLang="it-IT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altLang="it-IT" b="0" dirty="0"/>
                  <a:t> </a:t>
                </a:r>
                <a:endParaRPr lang="it-IT" dirty="0"/>
              </a:p>
            </p:txBody>
          </p:sp>
        </mc:Choice>
        <mc:Fallback xmlns="">
          <p:sp>
            <p:nvSpPr>
              <p:cNvPr id="8" name="Rettango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806" y="3886200"/>
                <a:ext cx="2747194" cy="6001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89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9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89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106" grpId="0"/>
      <p:bldP spid="89110" grpId="0"/>
      <p:bldP spid="891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49156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72FA2-F405-4593-8F34-C033B66BE678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it-IT" sz="1400"/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/>
            <a:r>
              <a:rPr lang="en-US" altLang="it-IT" sz="4000"/>
              <a:t>Aumentare la potenza, ma quanto?</a:t>
            </a:r>
          </a:p>
        </p:txBody>
      </p:sp>
      <p:grpSp>
        <p:nvGrpSpPr>
          <p:cNvPr id="49158" name="Group 4"/>
          <p:cNvGrpSpPr>
            <a:grpSpLocks/>
          </p:cNvGrpSpPr>
          <p:nvPr/>
        </p:nvGrpSpPr>
        <p:grpSpPr bwMode="auto">
          <a:xfrm>
            <a:off x="558800" y="1600200"/>
            <a:ext cx="1981200" cy="1143000"/>
            <a:chOff x="864" y="1872"/>
            <a:chExt cx="1008" cy="528"/>
          </a:xfrm>
        </p:grpSpPr>
        <p:sp>
          <p:nvSpPr>
            <p:cNvPr id="49168" name="AutoShape 5"/>
            <p:cNvSpPr>
              <a:spLocks noChangeArrowheads="1"/>
            </p:cNvSpPr>
            <p:nvPr/>
          </p:nvSpPr>
          <p:spPr bwMode="auto">
            <a:xfrm>
              <a:off x="864" y="1872"/>
              <a:ext cx="1008" cy="528"/>
            </a:xfrm>
            <a:prstGeom prst="roundRect">
              <a:avLst>
                <a:gd name="adj" fmla="val 16667"/>
              </a:avLst>
            </a:prstGeom>
            <a:solidFill>
              <a:srgbClr val="33CC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169" name="Object 6"/>
                <p:cNvSpPr txBox="1"/>
                <p:nvPr/>
              </p:nvSpPr>
              <p:spPr bwMode="auto">
                <a:xfrm>
                  <a:off x="912" y="1920"/>
                  <a:ext cx="924" cy="4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𝑠h𝑜𝑡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  <m:rad>
                          <m:radPr>
                            <m:degHide m:val="on"/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num>
                              <m:den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𝜋𝜂</m:t>
                                </m:r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den>
                            </m:f>
                          </m:e>
                        </m:rad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49169" name="Object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2" y="1920"/>
                  <a:ext cx="924" cy="40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09600" y="1219200"/>
            <a:ext cx="190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it-IT" sz="2000"/>
              <a:t>Shot noise</a:t>
            </a:r>
          </a:p>
        </p:txBody>
      </p:sp>
      <p:grpSp>
        <p:nvGrpSpPr>
          <p:cNvPr id="49160" name="Group 8"/>
          <p:cNvGrpSpPr>
            <a:grpSpLocks/>
          </p:cNvGrpSpPr>
          <p:nvPr/>
        </p:nvGrpSpPr>
        <p:grpSpPr bwMode="auto">
          <a:xfrm>
            <a:off x="4686300" y="1627188"/>
            <a:ext cx="2209800" cy="1192212"/>
            <a:chOff x="3360" y="1872"/>
            <a:chExt cx="1164" cy="528"/>
          </a:xfrm>
        </p:grpSpPr>
        <p:sp>
          <p:nvSpPr>
            <p:cNvPr id="49166" name="AutoShape 9"/>
            <p:cNvSpPr>
              <a:spLocks noChangeArrowheads="1"/>
            </p:cNvSpPr>
            <p:nvPr/>
          </p:nvSpPr>
          <p:spPr bwMode="auto">
            <a:xfrm>
              <a:off x="3360" y="1872"/>
              <a:ext cx="1152" cy="52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167" name="Object 10"/>
                <p:cNvSpPr txBox="1"/>
                <p:nvPr/>
              </p:nvSpPr>
              <p:spPr bwMode="auto">
                <a:xfrm>
                  <a:off x="3379" y="1920"/>
                  <a:ext cx="1145" cy="3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𝑟𝑝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𝑚𝐿</m:t>
                            </m:r>
                            <m:sSup>
                              <m:sSup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ad>
                          <m:radPr>
                            <m:degHide m:val="on"/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num>
                              <m:den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it-IT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rad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49167" name="Object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79" y="1920"/>
                  <a:ext cx="1145" cy="38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161" name="Text Box 11"/>
          <p:cNvSpPr txBox="1">
            <a:spLocks noChangeArrowheads="1"/>
          </p:cNvSpPr>
          <p:nvPr/>
        </p:nvSpPr>
        <p:spPr bwMode="auto">
          <a:xfrm>
            <a:off x="3886200" y="990600"/>
            <a:ext cx="373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it-IT" sz="2000"/>
              <a:t>Fluttuazioni della pressione di radiazione</a:t>
            </a:r>
          </a:p>
        </p:txBody>
      </p:sp>
      <p:sp>
        <p:nvSpPr>
          <p:cNvPr id="49162" name="Text Box 12"/>
          <p:cNvSpPr txBox="1">
            <a:spLocks noChangeArrowheads="1"/>
          </p:cNvSpPr>
          <p:nvPr/>
        </p:nvSpPr>
        <p:spPr bwMode="auto">
          <a:xfrm>
            <a:off x="457200" y="3048000"/>
            <a:ext cx="81534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2000" b="0"/>
              <a:t>Limite quantistico: il miglior compromesso fra la diminuzione dello shot noise e l’aumento della pressione di radiazione. È il minimo rumore ottenibile. </a:t>
            </a:r>
          </a:p>
        </p:txBody>
      </p:sp>
      <p:grpSp>
        <p:nvGrpSpPr>
          <p:cNvPr id="49163" name="Group 16"/>
          <p:cNvGrpSpPr>
            <a:grpSpLocks/>
          </p:cNvGrpSpPr>
          <p:nvPr/>
        </p:nvGrpSpPr>
        <p:grpSpPr bwMode="auto">
          <a:xfrm>
            <a:off x="3379788" y="3962400"/>
            <a:ext cx="2640012" cy="1238250"/>
            <a:chOff x="2129" y="2496"/>
            <a:chExt cx="1663" cy="780"/>
          </a:xfrm>
        </p:grpSpPr>
        <p:sp>
          <p:nvSpPr>
            <p:cNvPr id="49164" name="AutoShape 14"/>
            <p:cNvSpPr>
              <a:spLocks noChangeArrowheads="1"/>
            </p:cNvSpPr>
            <p:nvPr/>
          </p:nvSpPr>
          <p:spPr bwMode="auto">
            <a:xfrm>
              <a:off x="2129" y="2496"/>
              <a:ext cx="1663" cy="780"/>
            </a:xfrm>
            <a:prstGeom prst="roundRect">
              <a:avLst>
                <a:gd name="adj" fmla="val 16667"/>
              </a:avLst>
            </a:prstGeom>
            <a:solidFill>
              <a:srgbClr val="FF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165" name="Object 15"/>
                <p:cNvSpPr txBox="1"/>
                <p:nvPr/>
              </p:nvSpPr>
              <p:spPr bwMode="auto">
                <a:xfrm>
                  <a:off x="2160" y="2568"/>
                  <a:ext cx="1556" cy="5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acc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𝑄𝐿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𝜋𝜔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  <m:rad>
                          <m:radPr>
                            <m:degHide m:val="on"/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ℏ</m:t>
                                </m:r>
                              </m:num>
                              <m:den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</m:e>
                        </m:rad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49165" name="Object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60" y="2568"/>
                  <a:ext cx="1556" cy="56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 può superare il limite quantistico?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No, ma possiamo diminuire il rumore di fase dovuto allo </a:t>
            </a:r>
            <a:r>
              <a:rPr lang="it-IT" dirty="0" err="1"/>
              <a:t>shot</a:t>
            </a:r>
            <a:r>
              <a:rPr lang="it-IT" dirty="0"/>
              <a:t> </a:t>
            </a:r>
            <a:r>
              <a:rPr lang="it-IT" dirty="0" err="1"/>
              <a:t>noise</a:t>
            </a:r>
            <a:r>
              <a:rPr lang="it-IT" dirty="0"/>
              <a:t> a scapito del rumore in ampiezza: </a:t>
            </a:r>
            <a:r>
              <a:rPr lang="it-IT" dirty="0" err="1"/>
              <a:t>Squeezed</a:t>
            </a:r>
            <a:r>
              <a:rPr lang="it-IT" dirty="0"/>
              <a:t> </a:t>
            </a:r>
            <a:r>
              <a:rPr lang="it-IT" dirty="0" err="1"/>
              <a:t>states</a:t>
            </a:r>
            <a:r>
              <a:rPr lang="it-IT" dirty="0"/>
              <a:t>.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56</a:t>
            </a:fld>
            <a:endParaRPr lang="en-US" alt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71491"/>
            <a:ext cx="7239000" cy="31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612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98D2-DF7D-4095-8CF1-9D49EFCD37CD}" type="slidenum">
              <a:rPr lang="en-US" altLang="it-IT" smtClean="0"/>
              <a:pPr>
                <a:defRPr/>
              </a:pPr>
              <a:t>57</a:t>
            </a:fld>
            <a:endParaRPr lang="en-US" alt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914399"/>
            <a:ext cx="8247156" cy="475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883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Segnaposto piè di pagina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 dirty="0"/>
              <a:t>Fabio Garufi</a:t>
            </a:r>
          </a:p>
        </p:txBody>
      </p:sp>
      <p:sp>
        <p:nvSpPr>
          <p:cNvPr id="50180" name="Segnaposto numero diapositiva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2934AA-EED2-4552-B5E6-D2D1A7AC1191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it-IT" sz="1400"/>
          </a:p>
        </p:txBody>
      </p:sp>
      <p:pic>
        <p:nvPicPr>
          <p:cNvPr id="5018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5334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it-IT" sz="3600"/>
              <a:t>Allungare I bracci: Cavità Fabry-Perot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77" name="Object 33"/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57150" y="3657600"/>
                <a:ext cx="6877050" cy="1633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it-I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𝑖𝑘𝐿</m:t>
                          </m:r>
                        </m:sup>
                      </m:sSup>
                      <m:nary>
                        <m:naryPr>
                          <m:chr m:val="∑"/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→∞</m:t>
                          </m:r>
                        </m:sup>
                        <m:e>
                          <m:sSup>
                            <m:sSupPr>
                              <m:ctrlP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it-IT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  <m:r>
                                        <a:rPr lang="it-IT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𝑖𝑘𝐿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  <m:sSub>
                        <m:sSub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𝑖𝑘𝐿</m:t>
                          </m:r>
                        </m:sup>
                      </m:sSup>
                      <m:f>
                        <m:f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𝑖𝑘𝐿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a:rPr lang="it-I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𝑎𝑙𝑙𝑎</m:t>
                      </m:r>
                      <m:r>
                        <a:rPr lang="it-IT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𝑟𝑖𝑠𝑜𝑛𝑎𝑛𝑧</m:t>
                      </m:r>
                      <m:r>
                        <a:rPr lang="it-I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it-I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: </m:t>
                      </m:r>
                      <m:sSub>
                        <m:sSub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Sup>
                        <m:sSubSup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sz="1800" dirty="0"/>
              </a:p>
            </p:txBody>
          </p:sp>
        </mc:Choice>
        <mc:Fallback xmlns="">
          <p:sp>
            <p:nvSpPr>
              <p:cNvPr id="6177" name="Object 3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57150" y="3657600"/>
                <a:ext cx="6877050" cy="16335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4" name="Object 19"/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6553200" y="1693863"/>
                <a:ext cx="2286000" cy="896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𝑘𝐿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0184" name="Object 1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6553200" y="1693863"/>
                <a:ext cx="2286000" cy="896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185" name="Text Box 7"/>
          <p:cNvSpPr txBox="1">
            <a:spLocks noChangeArrowheads="1"/>
          </p:cNvSpPr>
          <p:nvPr/>
        </p:nvSpPr>
        <p:spPr bwMode="auto">
          <a:xfrm>
            <a:off x="5029200" y="1614488"/>
            <a:ext cx="1676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800"/>
              <a:t>Risuona per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186" name="Object 21"/>
              <p:cNvSpPr txBox="1"/>
              <p:nvPr/>
            </p:nvSpPr>
            <p:spPr bwMode="auto">
              <a:xfrm>
                <a:off x="5334000" y="2487612"/>
                <a:ext cx="3810000" cy="1550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𝑏𝑎𝑛𝑑𝑎</m:t>
                      </m:r>
                      <m:r>
                        <a:rPr lang="it-IT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𝑝𝑎𝑠𝑠𝑎𝑛𝑡𝑒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≅±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rad>
                        </m:den>
                      </m:f>
                    </m:oMath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𝐹𝑖𝑛𝑒𝑠𝑠𝑒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rad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0186" name="Object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2487612"/>
                <a:ext cx="3810000" cy="1550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187" name="Object 25"/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4686300" y="4545012"/>
                <a:ext cx="2667000" cy="1633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𝑁𝑘𝐿</m:t>
                      </m:r>
                    </m:oMath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𝑘𝐿</m:t>
                      </m:r>
                    </m:oMath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𝑓𝑝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0187" name="Object 2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4686300" y="4545012"/>
                <a:ext cx="2667000" cy="1633538"/>
              </a:xfrm>
              <a:prstGeom prst="rect">
                <a:avLst/>
              </a:prstGeom>
              <a:blipFill>
                <a:blip r:embed="rId6"/>
                <a:stretch>
                  <a:fillRect l="-68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5120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853CE8-F6AE-4C22-8452-AD398112B8F8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it-IT" sz="1400"/>
          </a:p>
        </p:txBody>
      </p:sp>
      <p:grpSp>
        <p:nvGrpSpPr>
          <p:cNvPr id="51205" name="Group 2"/>
          <p:cNvGrpSpPr>
            <a:grpSpLocks/>
          </p:cNvGrpSpPr>
          <p:nvPr/>
        </p:nvGrpSpPr>
        <p:grpSpPr bwMode="auto">
          <a:xfrm>
            <a:off x="1447800" y="1524000"/>
            <a:ext cx="6048375" cy="4608513"/>
            <a:chOff x="249" y="436"/>
            <a:chExt cx="3810" cy="2903"/>
          </a:xfrm>
        </p:grpSpPr>
        <p:sp>
          <p:nvSpPr>
            <p:cNvPr id="51207" name="Rectangle 3"/>
            <p:cNvSpPr>
              <a:spLocks noChangeArrowheads="1"/>
            </p:cNvSpPr>
            <p:nvPr/>
          </p:nvSpPr>
          <p:spPr bwMode="auto">
            <a:xfrm>
              <a:off x="249" y="436"/>
              <a:ext cx="3810" cy="290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pic>
          <p:nvPicPr>
            <p:cNvPr id="5120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" y="572"/>
              <a:ext cx="3175" cy="2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206" name="Rectangle 5"/>
          <p:cNvSpPr>
            <a:spLocks noChangeArrowheads="1"/>
          </p:cNvSpPr>
          <p:nvPr/>
        </p:nvSpPr>
        <p:spPr bwMode="auto">
          <a:xfrm>
            <a:off x="1157288" y="476250"/>
            <a:ext cx="683101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400">
                <a:solidFill>
                  <a:srgbClr val="080808"/>
                </a:solidFill>
              </a:rPr>
              <a:t>Luce riflessa da una cavità FP</a:t>
            </a:r>
            <a:endParaRPr lang="en-GB" altLang="it-IT" sz="4400">
              <a:solidFill>
                <a:srgbClr val="080808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5222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74C898B-2CEE-4EB4-99DC-111A2A7C719F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it-IT" sz="1400"/>
          </a:p>
        </p:txBody>
      </p:sp>
      <p:sp>
        <p:nvSpPr>
          <p:cNvPr id="52229" name="Object 6"/>
          <p:cNvSpPr txBox="1"/>
          <p:nvPr/>
        </p:nvSpPr>
        <p:spPr bwMode="auto"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7500" lnSpcReduction="20000"/>
          </a:bodyPr>
          <a:lstStyle/>
          <a:p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0" name="Object 7"/>
              <p:cNvSpPr txBox="1"/>
              <p:nvPr/>
            </p:nvSpPr>
            <p:spPr bwMode="auto">
              <a:xfrm>
                <a:off x="120650" y="4086225"/>
                <a:ext cx="3341688" cy="1627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𝑓𝑝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𝑓𝑝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𝑓𝑝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h𝐿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2230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650" y="4086225"/>
                <a:ext cx="3341688" cy="1627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231" name="Picture 8" descr="FPph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5750"/>
            <a:ext cx="5105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2" name="Object 9"/>
          <p:cNvSpPr txBox="1"/>
          <p:nvPr/>
        </p:nvSpPr>
        <p:spPr bwMode="auto">
          <a:xfrm>
            <a:off x="4514850" y="33210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7500" lnSpcReduction="20000"/>
          </a:bodyPr>
          <a:lstStyle/>
          <a:p>
            <a:endParaRPr lang="it-IT"/>
          </a:p>
        </p:txBody>
      </p:sp>
      <p:sp>
        <p:nvSpPr>
          <p:cNvPr id="52233" name="Text Box 10"/>
          <p:cNvSpPr txBox="1">
            <a:spLocks noChangeArrowheads="1"/>
          </p:cNvSpPr>
          <p:nvPr/>
        </p:nvSpPr>
        <p:spPr bwMode="auto">
          <a:xfrm>
            <a:off x="3657600" y="4159250"/>
            <a:ext cx="4953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/>
              <a:t>Non possiamo aumentare indefinitamente la Finesse</a:t>
            </a:r>
            <a:r>
              <a:rPr lang="en-US" altLang="it-IT" sz="160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234" name="Object 18"/>
              <p:cNvSpPr txBox="1"/>
              <p:nvPr/>
            </p:nvSpPr>
            <p:spPr bwMode="auto">
              <a:xfrm>
                <a:off x="3733800" y="4572000"/>
                <a:ext cx="3200400" cy="822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func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𝑔𝑤</m:t>
                              </m:r>
                            </m:sub>
                          </m:sSub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𝑔𝑤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2234" name="Object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572000"/>
                <a:ext cx="3200400" cy="822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235" name="Text Box 22"/>
          <p:cNvSpPr txBox="1">
            <a:spLocks noChangeArrowheads="1"/>
          </p:cNvSpPr>
          <p:nvPr/>
        </p:nvSpPr>
        <p:spPr bwMode="auto">
          <a:xfrm>
            <a:off x="3505200" y="5410200"/>
            <a:ext cx="4343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it-IT" sz="1600" b="0" dirty="0"/>
              <a:t>Per </a:t>
            </a:r>
            <a:r>
              <a:rPr lang="en-US" altLang="it-IT" sz="1600" b="0" dirty="0" err="1"/>
              <a:t>frequenze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delle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onde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grav</a:t>
            </a:r>
            <a:r>
              <a:rPr lang="en-US" altLang="it-IT" sz="1600" b="0" dirty="0"/>
              <a:t>. </a:t>
            </a:r>
            <a:r>
              <a:rPr lang="en-US" altLang="it-IT" sz="1600" b="0" dirty="0" err="1"/>
              <a:t>maggiori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dell’inverso</a:t>
            </a:r>
            <a:r>
              <a:rPr lang="en-US" altLang="it-IT" sz="1600" b="0" dirty="0"/>
              <a:t> del tempo di round trip </a:t>
            </a:r>
            <a:r>
              <a:rPr lang="en-US" altLang="it-IT" sz="1600" b="0" dirty="0" err="1"/>
              <a:t>si</a:t>
            </a:r>
            <a:r>
              <a:rPr lang="en-US" altLang="it-IT" sz="1600" b="0" dirty="0"/>
              <a:t> ha </a:t>
            </a:r>
            <a:r>
              <a:rPr lang="en-US" altLang="it-IT" sz="1600" b="0" dirty="0" err="1"/>
              <a:t>una</a:t>
            </a:r>
            <a:r>
              <a:rPr lang="en-US" altLang="it-IT" sz="1600" b="0" dirty="0"/>
              <a:t> </a:t>
            </a:r>
            <a:r>
              <a:rPr lang="en-US" altLang="it-IT" sz="1600" b="0" dirty="0" err="1"/>
              <a:t>riduzione</a:t>
            </a:r>
            <a:r>
              <a:rPr lang="en-US" altLang="it-IT" sz="1600" b="0" dirty="0"/>
              <a:t> del </a:t>
            </a:r>
            <a:r>
              <a:rPr lang="en-US" altLang="it-IT" sz="1600" b="0" dirty="0" err="1"/>
              <a:t>rirardo</a:t>
            </a:r>
            <a:r>
              <a:rPr lang="en-US" altLang="it-IT" sz="1600" b="0" dirty="0"/>
              <a:t> di </a:t>
            </a:r>
            <a:r>
              <a:rPr lang="en-US" altLang="it-IT" sz="1600" b="0" dirty="0" err="1"/>
              <a:t>fase</a:t>
            </a:r>
            <a:endParaRPr lang="en-US" altLang="it-IT" sz="1600" b="0" dirty="0"/>
          </a:p>
        </p:txBody>
      </p: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5183188" y="1062038"/>
            <a:ext cx="3960812" cy="2444750"/>
            <a:chOff x="2971" y="2478"/>
            <a:chExt cx="2495" cy="1540"/>
          </a:xfrm>
        </p:grpSpPr>
        <p:pic>
          <p:nvPicPr>
            <p:cNvPr id="13" name="Picture 3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2478"/>
              <a:ext cx="2495" cy="1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 Box 31"/>
            <p:cNvSpPr txBox="1">
              <a:spLocks noChangeArrowheads="1"/>
            </p:cNvSpPr>
            <p:nvPr/>
          </p:nvSpPr>
          <p:spPr bwMode="auto">
            <a:xfrm>
              <a:off x="3141" y="2614"/>
              <a:ext cx="41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it-IT" altLang="it-IT">
                  <a:solidFill>
                    <a:srgbClr val="080808"/>
                  </a:solidFill>
                </a:rPr>
                <a:t>note</a:t>
              </a:r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53252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F57063-B560-44BC-B6A3-7E0C33450489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it-IT" sz="1400"/>
          </a:p>
        </p:txBody>
      </p:sp>
      <p:sp>
        <p:nvSpPr>
          <p:cNvPr id="53253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E5063AB-AE77-4812-AB91-C878E0C347FC}" type="slidenum">
              <a:rPr lang="en-US" altLang="it-IT" sz="1400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it-IT" sz="1400" b="0">
              <a:latin typeface="Times New Roman" panose="02020603050405020304" pitchFamily="18" charset="0"/>
            </a:endParaRPr>
          </a:p>
        </p:txBody>
      </p:sp>
      <p:sp>
        <p:nvSpPr>
          <p:cNvPr id="532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it-IT"/>
              <a:t>Why power recycled?</a:t>
            </a:r>
          </a:p>
        </p:txBody>
      </p:sp>
      <p:sp>
        <p:nvSpPr>
          <p:cNvPr id="532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990600"/>
            <a:ext cx="8610600" cy="1981200"/>
          </a:xfrm>
        </p:spPr>
        <p:txBody>
          <a:bodyPr/>
          <a:lstStyle/>
          <a:p>
            <a:pPr eaLnBrk="1" hangingPunct="1"/>
            <a:r>
              <a:rPr lang="en-US" altLang="it-IT" sz="2400"/>
              <a:t>The gray fringe working point is not the right choice:</a:t>
            </a:r>
          </a:p>
          <a:p>
            <a:pPr lvl="1" eaLnBrk="1" hangingPunct="1"/>
            <a:r>
              <a:rPr lang="en-US" altLang="it-IT" sz="2000"/>
              <a:t>The ITF is not a “Null Instrument”, that is the output is not null when the input is null: large DC</a:t>
            </a:r>
          </a:p>
          <a:p>
            <a:pPr lvl="1" eaLnBrk="1" hangingPunct="1"/>
            <a:r>
              <a:rPr lang="en-US" altLang="it-IT" sz="2000"/>
              <a:t>We want to operate in the dark fringe: no DC if zero input</a:t>
            </a:r>
          </a:p>
          <a:p>
            <a:pPr lvl="1" eaLnBrk="1" hangingPunct="1"/>
            <a:r>
              <a:rPr lang="en-US" altLang="it-IT" sz="2000"/>
              <a:t>What to do with the light wasted in the input port?</a:t>
            </a:r>
          </a:p>
        </p:txBody>
      </p:sp>
      <p:sp>
        <p:nvSpPr>
          <p:cNvPr id="53256" name="Rectangle 4"/>
          <p:cNvSpPr>
            <a:spLocks noChangeArrowheads="1"/>
          </p:cNvSpPr>
          <p:nvPr/>
        </p:nvSpPr>
        <p:spPr bwMode="auto">
          <a:xfrm>
            <a:off x="1447800" y="3124200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447800" y="4267200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53258" name="Rectangle 6"/>
          <p:cNvSpPr>
            <a:spLocks noChangeArrowheads="1"/>
          </p:cNvSpPr>
          <p:nvPr/>
        </p:nvSpPr>
        <p:spPr bwMode="auto">
          <a:xfrm rot="5400000">
            <a:off x="4113213" y="5561013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 rot="5400000">
            <a:off x="2970213" y="5561013"/>
            <a:ext cx="6096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grpSp>
        <p:nvGrpSpPr>
          <p:cNvPr id="53260" name="Group 8"/>
          <p:cNvGrpSpPr>
            <a:grpSpLocks/>
          </p:cNvGrpSpPr>
          <p:nvPr/>
        </p:nvGrpSpPr>
        <p:grpSpPr bwMode="auto">
          <a:xfrm>
            <a:off x="1524000" y="5410200"/>
            <a:ext cx="457200" cy="457200"/>
            <a:chOff x="720" y="3312"/>
            <a:chExt cx="288" cy="288"/>
          </a:xfrm>
        </p:grpSpPr>
        <p:sp>
          <p:nvSpPr>
            <p:cNvPr id="53275" name="Rectangle 9"/>
            <p:cNvSpPr>
              <a:spLocks noChangeArrowheads="1"/>
            </p:cNvSpPr>
            <p:nvPr/>
          </p:nvSpPr>
          <p:spPr bwMode="auto">
            <a:xfrm>
              <a:off x="720" y="3312"/>
              <a:ext cx="288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3276" name="Line 10"/>
            <p:cNvSpPr>
              <a:spLocks noChangeShapeType="1"/>
            </p:cNvSpPr>
            <p:nvPr/>
          </p:nvSpPr>
          <p:spPr bwMode="auto">
            <a:xfrm flipV="1">
              <a:off x="720" y="3312"/>
              <a:ext cx="288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53261" name="Rectangle 11"/>
          <p:cNvSpPr>
            <a:spLocks noChangeArrowheads="1"/>
          </p:cNvSpPr>
          <p:nvPr/>
        </p:nvSpPr>
        <p:spPr bwMode="auto">
          <a:xfrm>
            <a:off x="152400" y="5486400"/>
            <a:ext cx="457200" cy="304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>
            <a:off x="1066800" y="5638800"/>
            <a:ext cx="3276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V="1">
            <a:off x="1752600" y="3352800"/>
            <a:ext cx="0" cy="2286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V="1">
            <a:off x="1752600" y="3276600"/>
            <a:ext cx="0" cy="99060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3352800" y="5638800"/>
            <a:ext cx="990600" cy="0"/>
          </a:xfrm>
          <a:prstGeom prst="lin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266" name="Line 16"/>
          <p:cNvSpPr>
            <a:spLocks noChangeShapeType="1"/>
          </p:cNvSpPr>
          <p:nvPr/>
        </p:nvSpPr>
        <p:spPr bwMode="auto">
          <a:xfrm>
            <a:off x="1752600" y="5638800"/>
            <a:ext cx="0" cy="1066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990600" y="5486400"/>
            <a:ext cx="762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53268" name="Line 18"/>
          <p:cNvSpPr>
            <a:spLocks noChangeShapeType="1"/>
          </p:cNvSpPr>
          <p:nvPr/>
        </p:nvSpPr>
        <p:spPr bwMode="auto">
          <a:xfrm flipH="1">
            <a:off x="609600" y="5638800"/>
            <a:ext cx="457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269" name="Line 19"/>
          <p:cNvSpPr>
            <a:spLocks noChangeShapeType="1"/>
          </p:cNvSpPr>
          <p:nvPr/>
        </p:nvSpPr>
        <p:spPr bwMode="auto">
          <a:xfrm>
            <a:off x="1066800" y="5638800"/>
            <a:ext cx="32766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270" name="Line 20"/>
          <p:cNvSpPr>
            <a:spLocks noChangeShapeType="1"/>
          </p:cNvSpPr>
          <p:nvPr/>
        </p:nvSpPr>
        <p:spPr bwMode="auto">
          <a:xfrm>
            <a:off x="1752600" y="3276600"/>
            <a:ext cx="0" cy="2362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271" name="Text Box 21"/>
          <p:cNvSpPr txBox="1">
            <a:spLocks noChangeArrowheads="1"/>
          </p:cNvSpPr>
          <p:nvPr/>
        </p:nvSpPr>
        <p:spPr bwMode="auto">
          <a:xfrm>
            <a:off x="79375" y="4994275"/>
            <a:ext cx="758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0">
                <a:latin typeface="Times New Roman" panose="02020603050405020304" pitchFamily="18" charset="0"/>
              </a:rPr>
              <a:t>laser</a:t>
            </a:r>
            <a:endParaRPr lang="en-US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2651125" y="3013075"/>
            <a:ext cx="1509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Times New Roman" panose="02020603050405020304" pitchFamily="18" charset="0"/>
              </a:rPr>
              <a:t>Recycle it!</a:t>
            </a:r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2667000" y="3429000"/>
            <a:ext cx="6248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Times New Roman" panose="02020603050405020304" pitchFamily="18" charset="0"/>
              </a:rPr>
              <a:t>Shot noise reduced by the recycling factor, but how to extract the GW signal if we work at the dark fringe, where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92" name="Object 24"/>
              <p:cNvSpPr txBox="1"/>
              <p:nvPr/>
            </p:nvSpPr>
            <p:spPr bwMode="auto">
              <a:xfrm>
                <a:off x="5334000" y="4648200"/>
                <a:ext cx="1066800" cy="735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7192" name="Object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4648200"/>
                <a:ext cx="1066800" cy="735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  <p:bldP spid="7175" grpId="0" animBg="1"/>
      <p:bldP spid="7185" grpId="0" animBg="1"/>
      <p:bldP spid="7190" grpId="0" autoUpdateAnimBg="0"/>
      <p:bldP spid="7191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5530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D9F2C1-322A-41A5-B776-7C1CFE2EAD8A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it-IT" sz="1400"/>
          </a:p>
        </p:txBody>
      </p:sp>
      <p:sp>
        <p:nvSpPr>
          <p:cNvPr id="553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08038"/>
          </a:xfrm>
        </p:spPr>
        <p:txBody>
          <a:bodyPr/>
          <a:lstStyle/>
          <a:p>
            <a:pPr eaLnBrk="1" hangingPunct="1"/>
            <a:r>
              <a:rPr lang="en-US" altLang="it-IT"/>
              <a:t>Modulazione demodulazione</a:t>
            </a:r>
          </a:p>
        </p:txBody>
      </p:sp>
      <p:sp>
        <p:nvSpPr>
          <p:cNvPr id="553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14400"/>
            <a:ext cx="8229600" cy="1905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it-IT" sz="1800"/>
              <a:t>Si è visto che la rivelazione in DC è sensibile alle variazioni di potenza del laser. È mandatorio spostare la rivelazione a frequenze maggiori, tipicamente nella regione dei MHz, dove le fluttuazioni di potenza del laser sono minori.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it-IT" sz="1800"/>
              <a:t>Si adotta un schema in cui la luce viene modulata in fase a radiofrequenza, prima di entrare nell’interferometro ed il segnale della frangia scura è demodulato coerentemente.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it-IT" sz="1800"/>
              <a:t>Tecnica di Pound-Drever</a:t>
            </a:r>
          </a:p>
        </p:txBody>
      </p:sp>
      <p:sp>
        <p:nvSpPr>
          <p:cNvPr id="55303" name="Segnaposto piè di pagina 4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b="0">
                <a:latin typeface="Times New Roman" panose="02020603050405020304" pitchFamily="18" charset="0"/>
              </a:rPr>
              <a:t>3rd VESF school - Michele Punturo - Virgo</a:t>
            </a:r>
            <a:endParaRPr lang="en-US" altLang="it-IT" sz="1400" b="0">
              <a:latin typeface="Times New Roman" panose="02020603050405020304" pitchFamily="18" charset="0"/>
            </a:endParaRPr>
          </a:p>
        </p:txBody>
      </p:sp>
      <p:sp>
        <p:nvSpPr>
          <p:cNvPr id="55304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11C573A-A507-4CE7-A873-C27A3A720345}" type="slidenum">
              <a:rPr lang="en-US" altLang="it-IT" sz="1400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it-IT" sz="1400" b="0">
              <a:latin typeface="Times New Roman" panose="02020603050405020304" pitchFamily="18" charset="0"/>
            </a:endParaRPr>
          </a:p>
        </p:txBody>
      </p:sp>
      <p:sp>
        <p:nvSpPr>
          <p:cNvPr id="8251" name="Rectangle 59"/>
          <p:cNvSpPr>
            <a:spLocks noChangeArrowheads="1"/>
          </p:cNvSpPr>
          <p:nvPr/>
        </p:nvSpPr>
        <p:spPr bwMode="auto">
          <a:xfrm>
            <a:off x="2771775" y="6021388"/>
            <a:ext cx="3168650" cy="8366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grpSp>
        <p:nvGrpSpPr>
          <p:cNvPr id="55306" name="Group 59"/>
          <p:cNvGrpSpPr>
            <a:grpSpLocks/>
          </p:cNvGrpSpPr>
          <p:nvPr/>
        </p:nvGrpSpPr>
        <p:grpSpPr bwMode="auto">
          <a:xfrm>
            <a:off x="76200" y="2819400"/>
            <a:ext cx="5257800" cy="3167063"/>
            <a:chOff x="240" y="1413"/>
            <a:chExt cx="3312" cy="1995"/>
          </a:xfrm>
        </p:grpSpPr>
        <p:grpSp>
          <p:nvGrpSpPr>
            <p:cNvPr id="55316" name="Group 27"/>
            <p:cNvGrpSpPr>
              <a:grpSpLocks/>
            </p:cNvGrpSpPr>
            <p:nvPr/>
          </p:nvGrpSpPr>
          <p:grpSpPr bwMode="auto">
            <a:xfrm>
              <a:off x="956" y="1545"/>
              <a:ext cx="436" cy="471"/>
              <a:chOff x="956" y="1545"/>
              <a:chExt cx="436" cy="471"/>
            </a:xfrm>
          </p:grpSpPr>
          <p:grpSp>
            <p:nvGrpSpPr>
              <p:cNvPr id="55354" name="Group 25"/>
              <p:cNvGrpSpPr>
                <a:grpSpLocks/>
              </p:cNvGrpSpPr>
              <p:nvPr/>
            </p:nvGrpSpPr>
            <p:grpSpPr bwMode="auto">
              <a:xfrm>
                <a:off x="960" y="1776"/>
                <a:ext cx="432" cy="240"/>
                <a:chOff x="960" y="1776"/>
                <a:chExt cx="432" cy="240"/>
              </a:xfrm>
            </p:grpSpPr>
            <p:sp>
              <p:nvSpPr>
                <p:cNvPr id="55356" name="Rectangle 8"/>
                <p:cNvSpPr>
                  <a:spLocks noChangeArrowheads="1"/>
                </p:cNvSpPr>
                <p:nvPr/>
              </p:nvSpPr>
              <p:spPr bwMode="auto">
                <a:xfrm>
                  <a:off x="960" y="1824"/>
                  <a:ext cx="432" cy="144"/>
                </a:xfrm>
                <a:prstGeom prst="rect">
                  <a:avLst/>
                </a:prstGeom>
                <a:solidFill>
                  <a:srgbClr val="C0C0C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it-IT" altLang="it-IT" sz="2400" b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357" name="Line 9"/>
                <p:cNvSpPr>
                  <a:spLocks noChangeShapeType="1"/>
                </p:cNvSpPr>
                <p:nvPr/>
              </p:nvSpPr>
              <p:spPr bwMode="auto">
                <a:xfrm>
                  <a:off x="960" y="177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358" name="Line 10"/>
                <p:cNvSpPr>
                  <a:spLocks noChangeShapeType="1"/>
                </p:cNvSpPr>
                <p:nvPr/>
              </p:nvSpPr>
              <p:spPr bwMode="auto">
                <a:xfrm>
                  <a:off x="960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55355" name="Text Box 26"/>
              <p:cNvSpPr txBox="1">
                <a:spLocks noChangeArrowheads="1"/>
              </p:cNvSpPr>
              <p:nvPr/>
            </p:nvSpPr>
            <p:spPr bwMode="auto">
              <a:xfrm>
                <a:off x="956" y="1545"/>
                <a:ext cx="43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it-IT" sz="1800" b="0">
                    <a:latin typeface="Times New Roman" panose="02020603050405020304" pitchFamily="18" charset="0"/>
                  </a:rPr>
                  <a:t>EOM</a:t>
                </a:r>
              </a:p>
            </p:txBody>
          </p:sp>
        </p:grpSp>
        <p:sp>
          <p:nvSpPr>
            <p:cNvPr id="55317" name="Rectangle 4"/>
            <p:cNvSpPr>
              <a:spLocks noChangeArrowheads="1"/>
            </p:cNvSpPr>
            <p:nvPr/>
          </p:nvSpPr>
          <p:spPr bwMode="auto">
            <a:xfrm>
              <a:off x="2880" y="1632"/>
              <a:ext cx="144" cy="48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5318" name="Rectangle 5"/>
            <p:cNvSpPr>
              <a:spLocks noChangeArrowheads="1"/>
            </p:cNvSpPr>
            <p:nvPr/>
          </p:nvSpPr>
          <p:spPr bwMode="auto">
            <a:xfrm>
              <a:off x="3408" y="1632"/>
              <a:ext cx="144" cy="480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0">
                <a:latin typeface="Times New Roman" panose="02020603050405020304" pitchFamily="18" charset="0"/>
              </a:endParaRPr>
            </a:p>
          </p:txBody>
        </p:sp>
        <p:sp>
          <p:nvSpPr>
            <p:cNvPr id="55319" name="Line 6"/>
            <p:cNvSpPr>
              <a:spLocks noChangeShapeType="1"/>
            </p:cNvSpPr>
            <p:nvPr/>
          </p:nvSpPr>
          <p:spPr bwMode="auto">
            <a:xfrm>
              <a:off x="3024" y="1872"/>
              <a:ext cx="384" cy="0"/>
            </a:xfrm>
            <a:prstGeom prst="line">
              <a:avLst/>
            </a:prstGeom>
            <a:noFill/>
            <a:ln w="63500">
              <a:solidFill>
                <a:srgbClr val="FF3300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20" name="Line 11"/>
            <p:cNvSpPr>
              <a:spLocks noChangeShapeType="1"/>
            </p:cNvSpPr>
            <p:nvPr/>
          </p:nvSpPr>
          <p:spPr bwMode="auto">
            <a:xfrm>
              <a:off x="240" y="1872"/>
              <a:ext cx="2784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21" name="Line 12"/>
            <p:cNvSpPr>
              <a:spLocks noChangeShapeType="1"/>
            </p:cNvSpPr>
            <p:nvPr/>
          </p:nvSpPr>
          <p:spPr bwMode="auto">
            <a:xfrm>
              <a:off x="288" y="1872"/>
              <a:ext cx="192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22" name="Line 16"/>
            <p:cNvSpPr>
              <a:spLocks noChangeShapeType="1"/>
            </p:cNvSpPr>
            <p:nvPr/>
          </p:nvSpPr>
          <p:spPr bwMode="auto">
            <a:xfrm>
              <a:off x="576" y="1728"/>
              <a:ext cx="0" cy="288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55323" name="Group 18"/>
            <p:cNvGrpSpPr>
              <a:grpSpLocks/>
            </p:cNvGrpSpPr>
            <p:nvPr/>
          </p:nvGrpSpPr>
          <p:grpSpPr bwMode="auto">
            <a:xfrm>
              <a:off x="1670" y="1512"/>
              <a:ext cx="372" cy="552"/>
              <a:chOff x="1670" y="1512"/>
              <a:chExt cx="372" cy="552"/>
            </a:xfrm>
          </p:grpSpPr>
          <p:grpSp>
            <p:nvGrpSpPr>
              <p:cNvPr id="55350" name="Group 15"/>
              <p:cNvGrpSpPr>
                <a:grpSpLocks/>
              </p:cNvGrpSpPr>
              <p:nvPr/>
            </p:nvGrpSpPr>
            <p:grpSpPr bwMode="auto">
              <a:xfrm>
                <a:off x="1680" y="1728"/>
                <a:ext cx="336" cy="336"/>
                <a:chOff x="1680" y="1728"/>
                <a:chExt cx="336" cy="336"/>
              </a:xfrm>
            </p:grpSpPr>
            <p:sp>
              <p:nvSpPr>
                <p:cNvPr id="55352" name="Rectangle 13"/>
                <p:cNvSpPr>
                  <a:spLocks noChangeArrowheads="1"/>
                </p:cNvSpPr>
                <p:nvPr/>
              </p:nvSpPr>
              <p:spPr bwMode="auto">
                <a:xfrm>
                  <a:off x="1680" y="1728"/>
                  <a:ext cx="336" cy="33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it-IT" altLang="it-IT" sz="2400" b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5353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680" y="1728"/>
                  <a:ext cx="33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55351" name="Text Box 17"/>
              <p:cNvSpPr txBox="1">
                <a:spLocks noChangeArrowheads="1"/>
              </p:cNvSpPr>
              <p:nvPr/>
            </p:nvSpPr>
            <p:spPr bwMode="auto">
              <a:xfrm>
                <a:off x="1670" y="1512"/>
                <a:ext cx="3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it-IT" sz="1800" b="0">
                    <a:latin typeface="Times New Roman" panose="02020603050405020304" pitchFamily="18" charset="0"/>
                  </a:rPr>
                  <a:t>PBS</a:t>
                </a:r>
              </a:p>
            </p:txBody>
          </p:sp>
        </p:grpSp>
        <p:grpSp>
          <p:nvGrpSpPr>
            <p:cNvPr id="55324" name="Group 20"/>
            <p:cNvGrpSpPr>
              <a:grpSpLocks/>
            </p:cNvGrpSpPr>
            <p:nvPr/>
          </p:nvGrpSpPr>
          <p:grpSpPr bwMode="auto">
            <a:xfrm>
              <a:off x="2343" y="1413"/>
              <a:ext cx="393" cy="699"/>
              <a:chOff x="2256" y="1413"/>
              <a:chExt cx="393" cy="699"/>
            </a:xfrm>
          </p:grpSpPr>
          <p:sp>
            <p:nvSpPr>
              <p:cNvPr id="55348" name="Rectangle 7"/>
              <p:cNvSpPr>
                <a:spLocks noChangeArrowheads="1"/>
              </p:cNvSpPr>
              <p:nvPr/>
            </p:nvSpPr>
            <p:spPr bwMode="auto">
              <a:xfrm>
                <a:off x="2256" y="1632"/>
                <a:ext cx="96" cy="48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it-IT" altLang="it-IT" sz="24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349" name="Text Box 19"/>
              <p:cNvSpPr txBox="1">
                <a:spLocks noChangeArrowheads="1"/>
              </p:cNvSpPr>
              <p:nvPr/>
            </p:nvSpPr>
            <p:spPr bwMode="auto">
              <a:xfrm>
                <a:off x="2342" y="1413"/>
                <a:ext cx="30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it-IT" sz="1800" b="0">
                    <a:latin typeface="Symbol" panose="05050102010706020507" pitchFamily="18" charset="2"/>
                  </a:rPr>
                  <a:t>l</a:t>
                </a:r>
                <a:r>
                  <a:rPr lang="en-US" altLang="it-IT" sz="1800" b="0">
                    <a:latin typeface="Times New Roman" panose="02020603050405020304" pitchFamily="18" charset="0"/>
                  </a:rPr>
                  <a:t>/4</a:t>
                </a:r>
              </a:p>
            </p:txBody>
          </p:sp>
        </p:grpSp>
        <p:sp>
          <p:nvSpPr>
            <p:cNvPr id="55325" name="Line 22"/>
            <p:cNvSpPr>
              <a:spLocks noChangeShapeType="1"/>
            </p:cNvSpPr>
            <p:nvPr/>
          </p:nvSpPr>
          <p:spPr bwMode="auto">
            <a:xfrm rot="685439">
              <a:off x="2592" y="1728"/>
              <a:ext cx="1" cy="288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26" name="Line 23"/>
            <p:cNvSpPr>
              <a:spLocks noChangeShapeType="1"/>
            </p:cNvSpPr>
            <p:nvPr/>
          </p:nvSpPr>
          <p:spPr bwMode="auto">
            <a:xfrm rot="3656723">
              <a:off x="2159" y="1729"/>
              <a:ext cx="1" cy="288"/>
            </a:xfrm>
            <a:prstGeom prst="line">
              <a:avLst/>
            </a:prstGeom>
            <a:noFill/>
            <a:ln w="9525">
              <a:solidFill>
                <a:srgbClr val="003300"/>
              </a:solidFill>
              <a:prstDash val="sysDot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27" name="Line 24"/>
            <p:cNvSpPr>
              <a:spLocks noChangeShapeType="1"/>
            </p:cNvSpPr>
            <p:nvPr/>
          </p:nvSpPr>
          <p:spPr bwMode="auto">
            <a:xfrm>
              <a:off x="1872" y="1872"/>
              <a:ext cx="0" cy="72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grpSp>
          <p:nvGrpSpPr>
            <p:cNvPr id="55328" name="Group 33"/>
            <p:cNvGrpSpPr>
              <a:grpSpLocks/>
            </p:cNvGrpSpPr>
            <p:nvPr/>
          </p:nvGrpSpPr>
          <p:grpSpPr bwMode="auto">
            <a:xfrm>
              <a:off x="950" y="2865"/>
              <a:ext cx="442" cy="543"/>
              <a:chOff x="854" y="2352"/>
              <a:chExt cx="442" cy="543"/>
            </a:xfrm>
          </p:grpSpPr>
          <p:grpSp>
            <p:nvGrpSpPr>
              <p:cNvPr id="55344" name="Group 31"/>
              <p:cNvGrpSpPr>
                <a:grpSpLocks/>
              </p:cNvGrpSpPr>
              <p:nvPr/>
            </p:nvGrpSpPr>
            <p:grpSpPr bwMode="auto">
              <a:xfrm>
                <a:off x="912" y="2352"/>
                <a:ext cx="384" cy="288"/>
                <a:chOff x="912" y="2352"/>
                <a:chExt cx="384" cy="288"/>
              </a:xfrm>
            </p:grpSpPr>
            <p:sp>
              <p:nvSpPr>
                <p:cNvPr id="55346" name="Freeform 29"/>
                <p:cNvSpPr>
                  <a:spLocks/>
                </p:cNvSpPr>
                <p:nvPr/>
              </p:nvSpPr>
              <p:spPr bwMode="auto">
                <a:xfrm>
                  <a:off x="960" y="2392"/>
                  <a:ext cx="288" cy="208"/>
                </a:xfrm>
                <a:custGeom>
                  <a:avLst/>
                  <a:gdLst>
                    <a:gd name="T0" fmla="*/ 0 w 288"/>
                    <a:gd name="T1" fmla="*/ 152 h 208"/>
                    <a:gd name="T2" fmla="*/ 96 w 288"/>
                    <a:gd name="T3" fmla="*/ 8 h 208"/>
                    <a:gd name="T4" fmla="*/ 192 w 288"/>
                    <a:gd name="T5" fmla="*/ 200 h 208"/>
                    <a:gd name="T6" fmla="*/ 288 w 288"/>
                    <a:gd name="T7" fmla="*/ 56 h 20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8"/>
                    <a:gd name="T13" fmla="*/ 0 h 208"/>
                    <a:gd name="T14" fmla="*/ 288 w 288"/>
                    <a:gd name="T15" fmla="*/ 208 h 20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8" h="208">
                      <a:moveTo>
                        <a:pt x="0" y="152"/>
                      </a:moveTo>
                      <a:cubicBezTo>
                        <a:pt x="32" y="76"/>
                        <a:pt x="64" y="0"/>
                        <a:pt x="96" y="8"/>
                      </a:cubicBezTo>
                      <a:cubicBezTo>
                        <a:pt x="128" y="16"/>
                        <a:pt x="160" y="192"/>
                        <a:pt x="192" y="200"/>
                      </a:cubicBezTo>
                      <a:cubicBezTo>
                        <a:pt x="224" y="208"/>
                        <a:pt x="256" y="132"/>
                        <a:pt x="288" y="5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347" name="Oval 30"/>
                <p:cNvSpPr>
                  <a:spLocks noChangeArrowheads="1"/>
                </p:cNvSpPr>
                <p:nvPr/>
              </p:nvSpPr>
              <p:spPr bwMode="auto">
                <a:xfrm>
                  <a:off x="912" y="2352"/>
                  <a:ext cx="384" cy="288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it-IT" altLang="it-IT" sz="2400" b="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5345" name="Text Box 32"/>
              <p:cNvSpPr txBox="1">
                <a:spLocks noChangeArrowheads="1"/>
              </p:cNvSpPr>
              <p:nvPr/>
            </p:nvSpPr>
            <p:spPr bwMode="auto">
              <a:xfrm>
                <a:off x="854" y="2664"/>
                <a:ext cx="30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it-IT" sz="1800" b="0">
                    <a:latin typeface="Times New Roman" panose="02020603050405020304" pitchFamily="18" charset="0"/>
                  </a:rPr>
                  <a:t>LO</a:t>
                </a:r>
              </a:p>
            </p:txBody>
          </p:sp>
        </p:grpSp>
        <p:grpSp>
          <p:nvGrpSpPr>
            <p:cNvPr id="55329" name="Group 40"/>
            <p:cNvGrpSpPr>
              <a:grpSpLocks/>
            </p:cNvGrpSpPr>
            <p:nvPr/>
          </p:nvGrpSpPr>
          <p:grpSpPr bwMode="auto">
            <a:xfrm>
              <a:off x="1776" y="2568"/>
              <a:ext cx="634" cy="231"/>
              <a:chOff x="1776" y="2568"/>
              <a:chExt cx="634" cy="231"/>
            </a:xfrm>
          </p:grpSpPr>
          <p:grpSp>
            <p:nvGrpSpPr>
              <p:cNvPr id="55339" name="Group 38"/>
              <p:cNvGrpSpPr>
                <a:grpSpLocks/>
              </p:cNvGrpSpPr>
              <p:nvPr/>
            </p:nvGrpSpPr>
            <p:grpSpPr bwMode="auto">
              <a:xfrm>
                <a:off x="1776" y="2640"/>
                <a:ext cx="192" cy="144"/>
                <a:chOff x="1776" y="2640"/>
                <a:chExt cx="192" cy="144"/>
              </a:xfrm>
            </p:grpSpPr>
            <p:sp>
              <p:nvSpPr>
                <p:cNvPr id="55341" name="Line 34"/>
                <p:cNvSpPr>
                  <a:spLocks noChangeShapeType="1"/>
                </p:cNvSpPr>
                <p:nvPr/>
              </p:nvSpPr>
              <p:spPr bwMode="auto">
                <a:xfrm>
                  <a:off x="1776" y="2640"/>
                  <a:ext cx="96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342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872" y="2640"/>
                  <a:ext cx="96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  <p:sp>
              <p:nvSpPr>
                <p:cNvPr id="55343" name="Freeform 37"/>
                <p:cNvSpPr>
                  <a:spLocks/>
                </p:cNvSpPr>
                <p:nvPr/>
              </p:nvSpPr>
              <p:spPr bwMode="auto">
                <a:xfrm>
                  <a:off x="1801" y="2640"/>
                  <a:ext cx="146" cy="48"/>
                </a:xfrm>
                <a:custGeom>
                  <a:avLst/>
                  <a:gdLst>
                    <a:gd name="T0" fmla="*/ 0 w 146"/>
                    <a:gd name="T1" fmla="*/ 48 h 48"/>
                    <a:gd name="T2" fmla="*/ 73 w 146"/>
                    <a:gd name="T3" fmla="*/ 2 h 48"/>
                    <a:gd name="T4" fmla="*/ 146 w 146"/>
                    <a:gd name="T5" fmla="*/ 39 h 48"/>
                    <a:gd name="T6" fmla="*/ 0 60000 65536"/>
                    <a:gd name="T7" fmla="*/ 0 60000 65536"/>
                    <a:gd name="T8" fmla="*/ 0 60000 65536"/>
                    <a:gd name="T9" fmla="*/ 0 w 146"/>
                    <a:gd name="T10" fmla="*/ 0 h 48"/>
                    <a:gd name="T11" fmla="*/ 146 w 146"/>
                    <a:gd name="T12" fmla="*/ 48 h 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6" h="48">
                      <a:moveTo>
                        <a:pt x="0" y="48"/>
                      </a:moveTo>
                      <a:cubicBezTo>
                        <a:pt x="24" y="26"/>
                        <a:pt x="49" y="4"/>
                        <a:pt x="73" y="2"/>
                      </a:cubicBezTo>
                      <a:cubicBezTo>
                        <a:pt x="97" y="0"/>
                        <a:pt x="121" y="19"/>
                        <a:pt x="146" y="39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it-IT"/>
                </a:p>
              </p:txBody>
            </p:sp>
          </p:grpSp>
          <p:sp>
            <p:nvSpPr>
              <p:cNvPr id="55340" name="Text Box 39"/>
              <p:cNvSpPr txBox="1">
                <a:spLocks noChangeArrowheads="1"/>
              </p:cNvSpPr>
              <p:nvPr/>
            </p:nvSpPr>
            <p:spPr bwMode="auto">
              <a:xfrm>
                <a:off x="2006" y="2568"/>
                <a:ext cx="4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it-IT" sz="1800" b="0">
                    <a:latin typeface="Times New Roman" panose="02020603050405020304" pitchFamily="18" charset="0"/>
                  </a:rPr>
                  <a:t>PHD</a:t>
                </a:r>
              </a:p>
            </p:txBody>
          </p:sp>
        </p:grpSp>
        <p:grpSp>
          <p:nvGrpSpPr>
            <p:cNvPr id="55330" name="Group 44"/>
            <p:cNvGrpSpPr>
              <a:grpSpLocks/>
            </p:cNvGrpSpPr>
            <p:nvPr/>
          </p:nvGrpSpPr>
          <p:grpSpPr bwMode="auto">
            <a:xfrm>
              <a:off x="1776" y="2880"/>
              <a:ext cx="288" cy="288"/>
              <a:chOff x="1824" y="2880"/>
              <a:chExt cx="288" cy="288"/>
            </a:xfrm>
          </p:grpSpPr>
          <p:sp>
            <p:nvSpPr>
              <p:cNvPr id="55336" name="Oval 41"/>
              <p:cNvSpPr>
                <a:spLocks noChangeArrowheads="1"/>
              </p:cNvSpPr>
              <p:nvPr/>
            </p:nvSpPr>
            <p:spPr bwMode="auto">
              <a:xfrm>
                <a:off x="1824" y="2880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it-IT" altLang="it-IT" sz="24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5337" name="Line 42"/>
              <p:cNvSpPr>
                <a:spLocks noChangeShapeType="1"/>
              </p:cNvSpPr>
              <p:nvPr/>
            </p:nvSpPr>
            <p:spPr bwMode="auto">
              <a:xfrm>
                <a:off x="1872" y="2928"/>
                <a:ext cx="19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5338" name="Line 43"/>
              <p:cNvSpPr>
                <a:spLocks noChangeShapeType="1"/>
              </p:cNvSpPr>
              <p:nvPr/>
            </p:nvSpPr>
            <p:spPr bwMode="auto">
              <a:xfrm flipH="1">
                <a:off x="1872" y="2928"/>
                <a:ext cx="19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55331" name="Line 45"/>
            <p:cNvSpPr>
              <a:spLocks noChangeShapeType="1"/>
            </p:cNvSpPr>
            <p:nvPr/>
          </p:nvSpPr>
          <p:spPr bwMode="auto">
            <a:xfrm flipV="1">
              <a:off x="1200" y="2016"/>
              <a:ext cx="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32" name="Line 46"/>
            <p:cNvSpPr>
              <a:spLocks noChangeShapeType="1"/>
            </p:cNvSpPr>
            <p:nvPr/>
          </p:nvSpPr>
          <p:spPr bwMode="auto">
            <a:xfrm>
              <a:off x="1392" y="302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33" name="Line 47"/>
            <p:cNvSpPr>
              <a:spLocks noChangeShapeType="1"/>
            </p:cNvSpPr>
            <p:nvPr/>
          </p:nvSpPr>
          <p:spPr bwMode="auto">
            <a:xfrm>
              <a:off x="1872" y="2784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34" name="Line 48"/>
            <p:cNvSpPr>
              <a:spLocks noChangeShapeType="1"/>
            </p:cNvSpPr>
            <p:nvPr/>
          </p:nvSpPr>
          <p:spPr bwMode="auto">
            <a:xfrm>
              <a:off x="2064" y="3024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55335" name="Text Box 49"/>
            <p:cNvSpPr txBox="1">
              <a:spLocks noChangeArrowheads="1"/>
            </p:cNvSpPr>
            <p:nvPr/>
          </p:nvSpPr>
          <p:spPr bwMode="auto">
            <a:xfrm>
              <a:off x="2640" y="3024"/>
              <a:ext cx="4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2400" b="0">
                  <a:latin typeface="Times New Roman" panose="02020603050405020304" pitchFamily="18" charset="0"/>
                </a:rPr>
                <a:t>Out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42" name="Object 50"/>
              <p:cNvSpPr txBox="1"/>
              <p:nvPr/>
            </p:nvSpPr>
            <p:spPr bwMode="auto">
              <a:xfrm>
                <a:off x="5867400" y="3352800"/>
                <a:ext cx="3048000" cy="338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func>
                                <m:func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it-IT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mod</m:t>
                                          </m:r>
                                        </m:sub>
                                      </m:s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()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[]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8242" name="Object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3352800"/>
                <a:ext cx="3048000" cy="3381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43" name="Object 51"/>
              <p:cNvSpPr txBox="1"/>
              <p:nvPr/>
            </p:nvSpPr>
            <p:spPr bwMode="auto">
              <a:xfrm>
                <a:off x="3733800" y="3971925"/>
                <a:ext cx="5248275" cy="338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func>
                                    <m:func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𝜔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it-IT" i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mod</m:t>
                                              </m:r>
                                            </m:sub>
                                          </m:sSub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()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[]</m:t>
                                  </m:r>
                                  <m:func>
                                    <m:func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Ω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func>
                                  <m:func>
                                    <m:func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func>
                                            <m:funcPr>
                                              <m:ctrl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it-IT" i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cos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it-IT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it-IT" i="1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𝜔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it-IT" i="0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mod</m:t>
                                                      </m:r>
                                                    </m:sub>
                                                  </m:sSub>
                                                  <m: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()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[]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8243" name="Object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3971925"/>
                <a:ext cx="5248275" cy="338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44" name="Object 52"/>
              <p:cNvSpPr txBox="1"/>
              <p:nvPr/>
            </p:nvSpPr>
            <p:spPr bwMode="auto">
              <a:xfrm>
                <a:off x="5486400" y="4462463"/>
                <a:ext cx="3441700" cy="338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mod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()</m:t>
                                  </m:r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{}</m:t>
                          </m:r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8244" name="Object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6400" y="4462463"/>
                <a:ext cx="3441700" cy="3381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45" name="Object 53"/>
              <p:cNvSpPr txBox="1"/>
              <p:nvPr/>
            </p:nvSpPr>
            <p:spPr bwMode="auto">
              <a:xfrm>
                <a:off x="3405188" y="4724400"/>
                <a:ext cx="5586412" cy="639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it-IT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mod</m:t>
                                          </m:r>
                                        </m:sub>
                                      </m:s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()</m:t>
                                      </m:r>
                                    </m:e>
                                  </m:d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[]</m:t>
                                  </m:r>
                                  <m:f>
                                    <m:f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d>
                                            <m:dPr>
                                              <m:ctrl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Ω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𝜔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it-IT" i="0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mod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()</m:t>
                                              </m:r>
                                            </m:e>
                                          </m:d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[]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8245" name="Object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5188" y="4724400"/>
                <a:ext cx="5586412" cy="639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46" name="Line 54"/>
          <p:cNvSpPr>
            <a:spLocks noChangeShapeType="1"/>
          </p:cNvSpPr>
          <p:nvPr/>
        </p:nvSpPr>
        <p:spPr bwMode="auto">
          <a:xfrm flipV="1">
            <a:off x="4114800" y="5181600"/>
            <a:ext cx="152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47" name="Text Box 55"/>
          <p:cNvSpPr txBox="1">
            <a:spLocks noChangeArrowheads="1"/>
          </p:cNvSpPr>
          <p:nvPr/>
        </p:nvSpPr>
        <p:spPr bwMode="auto">
          <a:xfrm>
            <a:off x="3794125" y="6213475"/>
            <a:ext cx="977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Times New Roman" panose="02020603050405020304" pitchFamily="18" charset="0"/>
              </a:rPr>
              <a:t>carrier</a:t>
            </a:r>
          </a:p>
        </p:txBody>
      </p:sp>
      <p:sp>
        <p:nvSpPr>
          <p:cNvPr id="8248" name="Line 56"/>
          <p:cNvSpPr>
            <a:spLocks noChangeShapeType="1"/>
          </p:cNvSpPr>
          <p:nvPr/>
        </p:nvSpPr>
        <p:spPr bwMode="auto">
          <a:xfrm flipH="1" flipV="1">
            <a:off x="6019800" y="5334000"/>
            <a:ext cx="685800" cy="49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49" name="Line 57"/>
          <p:cNvSpPr>
            <a:spLocks noChangeShapeType="1"/>
          </p:cNvSpPr>
          <p:nvPr/>
        </p:nvSpPr>
        <p:spPr bwMode="auto">
          <a:xfrm flipV="1">
            <a:off x="6705600" y="5334000"/>
            <a:ext cx="838200" cy="492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8250" name="Text Box 58"/>
          <p:cNvSpPr txBox="1">
            <a:spLocks noChangeArrowheads="1"/>
          </p:cNvSpPr>
          <p:nvPr/>
        </p:nvSpPr>
        <p:spPr bwMode="auto">
          <a:xfrm>
            <a:off x="5927725" y="5867400"/>
            <a:ext cx="1385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sz="2400" b="0">
                <a:latin typeface="Times New Roman" panose="02020603050405020304" pitchFamily="18" charset="0"/>
              </a:rPr>
              <a:t>sidebands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1" grpId="0" animBg="1"/>
      <p:bldP spid="8247" grpId="0" autoUpdateAnimBg="0"/>
      <p:bldP spid="8250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56324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3363D8-F9FC-4E85-9240-68560D66E8C9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it-IT" sz="1400"/>
          </a:p>
        </p:txBody>
      </p:sp>
      <p:sp>
        <p:nvSpPr>
          <p:cNvPr id="56325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6797DA9-B5D2-495B-ABB0-F36DEE796BF9}" type="slidenum">
              <a:rPr lang="en-US" altLang="it-IT" sz="1400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63</a:t>
            </a:fld>
            <a:endParaRPr lang="en-US" altLang="it-IT" sz="1400" b="0">
              <a:latin typeface="Times New Roman" panose="02020603050405020304" pitchFamily="18" charset="0"/>
            </a:endParaRPr>
          </a:p>
        </p:txBody>
      </p:sp>
      <p:sp>
        <p:nvSpPr>
          <p:cNvPr id="563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457200"/>
          </a:xfrm>
        </p:spPr>
        <p:txBody>
          <a:bodyPr/>
          <a:lstStyle/>
          <a:p>
            <a:pPr eaLnBrk="1" hangingPunct="1"/>
            <a:r>
              <a:rPr lang="en-US" altLang="it-IT" sz="3600"/>
              <a:t>…modulation-demodulation</a:t>
            </a:r>
          </a:p>
        </p:txBody>
      </p:sp>
      <p:sp>
        <p:nvSpPr>
          <p:cNvPr id="563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14400"/>
            <a:ext cx="8534400" cy="762000"/>
          </a:xfrm>
        </p:spPr>
        <p:txBody>
          <a:bodyPr/>
          <a:lstStyle/>
          <a:p>
            <a:pPr eaLnBrk="1" hangingPunct="1"/>
            <a:r>
              <a:rPr lang="en-US" altLang="it-IT" sz="2000"/>
              <a:t>The carrier is resonant in the cavity, but not the sidebands (</a:t>
            </a:r>
            <a:r>
              <a:rPr lang="en-US" altLang="it-IT" sz="2000">
                <a:latin typeface="Symbol" panose="05050102010706020507" pitchFamily="18" charset="2"/>
              </a:rPr>
              <a:t>p</a:t>
            </a:r>
            <a:r>
              <a:rPr lang="en-US" altLang="it-IT" sz="2000"/>
              <a:t> shift). Hence, the reflected beam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328" name="Object 5"/>
              <p:cNvSpPr txBox="1"/>
              <p:nvPr/>
            </p:nvSpPr>
            <p:spPr bwMode="auto">
              <a:xfrm>
                <a:off x="2590800" y="1479550"/>
                <a:ext cx="4776788" cy="425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𝑟𝑒𝑓𝑙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mod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()</m:t>
                                  </m:r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{}</m:t>
                          </m:r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6328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1479550"/>
                <a:ext cx="4776788" cy="4254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28600" y="18288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2000" b="0">
                <a:latin typeface="Times New Roman" panose="02020603050405020304" pitchFamily="18" charset="0"/>
              </a:rPr>
              <a:t>Let suppose that there is a GW signal that modulates the phase of the incoming field. Its effect is present only in the carrier, because it is resonant in the cavity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3" name="Object 7"/>
              <p:cNvSpPr txBox="1"/>
              <p:nvPr/>
            </p:nvSpPr>
            <p:spPr bwMode="auto">
              <a:xfrm>
                <a:off x="1987550" y="2590800"/>
                <a:ext cx="5986463" cy="425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𝑟𝑒𝑓𝑙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Φ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𝐺𝑊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mod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()</m:t>
                                  </m:r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{}</m:t>
                          </m:r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9223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7550" y="2590800"/>
                <a:ext cx="5986463" cy="425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24" name="Object 8"/>
              <p:cNvSpPr txBox="1"/>
              <p:nvPr/>
            </p:nvSpPr>
            <p:spPr bwMode="auto">
              <a:xfrm>
                <a:off x="750888" y="3155950"/>
                <a:ext cx="8224837" cy="806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Φ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𝐺𝑊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Φ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𝐺𝑊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mod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()</m:t>
                              </m:r>
                            </m:e>
                          </m:d>
                        </m:e>
                      </m:func>
                    </m:oMath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/>
                      </m:func>
                      <m:d>
                        <m:dPr>
                          <m:begChr m:val="["/>
                          <m:endChr m:val="]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𝐺𝑊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mod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()</m:t>
                                  </m:r>
                                  <m:func>
                                    <m:func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it-IT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Φ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𝐺𝑊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it-IT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</m:func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{}</m:t>
                          </m:r>
                          <m:func>
                            <m:func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9224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888" y="3155950"/>
                <a:ext cx="8224837" cy="8064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28600" y="39624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2000" b="0">
                <a:latin typeface="Times New Roman" panose="02020603050405020304" pitchFamily="18" charset="0"/>
              </a:rPr>
              <a:t>At the output of the interferometer, the photodiode reads the power, averaged over </a:t>
            </a:r>
            <a:r>
              <a:rPr lang="en-US" altLang="it-IT" sz="2000" b="0">
                <a:latin typeface="Symbol" panose="05050102010706020507" pitchFamily="18" charset="2"/>
              </a:rPr>
              <a:t>W</a:t>
            </a:r>
            <a:r>
              <a:rPr lang="en-US" altLang="it-IT" sz="2000" b="0" baseline="-25000">
                <a:latin typeface="Times New Roman" panose="02020603050405020304" pitchFamily="18" charset="0"/>
              </a:rPr>
              <a:t>c</a:t>
            </a:r>
            <a:r>
              <a:rPr lang="en-US" altLang="it-IT" sz="2000" b="0">
                <a:latin typeface="Times New Roman" panose="02020603050405020304" pitchFamily="18" charset="0"/>
              </a:rPr>
              <a:t>, hence we must evaluate the square of</a:t>
            </a: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4114800" y="3505200"/>
            <a:ext cx="2819400" cy="533400"/>
          </a:xfrm>
          <a:prstGeom prst="ellipse">
            <a:avLst/>
          </a:prstGeom>
          <a:noFill/>
          <a:ln w="9525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 b="0">
              <a:latin typeface="Times New Roman" panose="02020603050405020304" pitchFamily="18" charset="0"/>
            </a:endParaRPr>
          </a:p>
        </p:txBody>
      </p:sp>
      <p:sp>
        <p:nvSpPr>
          <p:cNvPr id="9227" name="Freeform 11"/>
          <p:cNvSpPr>
            <a:spLocks/>
          </p:cNvSpPr>
          <p:nvPr/>
        </p:nvSpPr>
        <p:spPr bwMode="auto">
          <a:xfrm>
            <a:off x="5486400" y="4038600"/>
            <a:ext cx="431800" cy="533400"/>
          </a:xfrm>
          <a:custGeom>
            <a:avLst/>
            <a:gdLst>
              <a:gd name="T0" fmla="*/ 0 w 272"/>
              <a:gd name="T1" fmla="*/ 2147483646 h 336"/>
              <a:gd name="T2" fmla="*/ 2147483646 w 272"/>
              <a:gd name="T3" fmla="*/ 2147483646 h 336"/>
              <a:gd name="T4" fmla="*/ 2147483646 w 272"/>
              <a:gd name="T5" fmla="*/ 0 h 336"/>
              <a:gd name="T6" fmla="*/ 0 60000 65536"/>
              <a:gd name="T7" fmla="*/ 0 60000 65536"/>
              <a:gd name="T8" fmla="*/ 0 60000 65536"/>
              <a:gd name="T9" fmla="*/ 0 w 272"/>
              <a:gd name="T10" fmla="*/ 0 h 336"/>
              <a:gd name="T11" fmla="*/ 272 w 272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2" h="336">
                <a:moveTo>
                  <a:pt x="0" y="288"/>
                </a:moveTo>
                <a:cubicBezTo>
                  <a:pt x="104" y="312"/>
                  <a:pt x="208" y="336"/>
                  <a:pt x="240" y="288"/>
                </a:cubicBezTo>
                <a:cubicBezTo>
                  <a:pt x="272" y="240"/>
                  <a:pt x="232" y="120"/>
                  <a:pt x="192" y="0"/>
                </a:cubicBezTo>
              </a:path>
            </a:pathLst>
          </a:custGeom>
          <a:noFill/>
          <a:ln w="9525">
            <a:solidFill>
              <a:srgbClr val="FF0000"/>
            </a:solidFill>
            <a:prstDash val="sysDot"/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228600" y="4648200"/>
            <a:ext cx="8610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2000" b="0">
                <a:latin typeface="Times New Roman" panose="02020603050405020304" pitchFamily="18" charset="0"/>
              </a:rPr>
              <a:t>The mixed product term gives: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9" name="Object 13"/>
              <p:cNvSpPr txBox="1"/>
              <p:nvPr/>
            </p:nvSpPr>
            <p:spPr bwMode="auto">
              <a:xfrm>
                <a:off x="1993900" y="5102225"/>
                <a:ext cx="5778500" cy="460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Φ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𝐺𝑊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func>
                        <m:func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mod</m:t>
                                  </m:r>
                                </m:sub>
                              </m:s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]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𝐺𝑊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it-IT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it-IT" i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mod</m:t>
                                          </m:r>
                                        </m:sub>
                                      </m:s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[]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9229" name="Object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3900" y="5102225"/>
                <a:ext cx="5778500" cy="46037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228600" y="5562600"/>
            <a:ext cx="8610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2000" b="0">
                <a:latin typeface="Times New Roman" panose="02020603050405020304" pitchFamily="18" charset="0"/>
              </a:rPr>
              <a:t>Demodulating the </a:t>
            </a:r>
            <a:r>
              <a:rPr lang="en-US" altLang="it-IT" sz="2000" b="0">
                <a:latin typeface="Symbol" panose="05050102010706020507" pitchFamily="18" charset="2"/>
              </a:rPr>
              <a:t>w</a:t>
            </a:r>
            <a:r>
              <a:rPr lang="en-US" altLang="it-IT" sz="2000" b="0" baseline="-25000">
                <a:latin typeface="Times New Roman" panose="02020603050405020304" pitchFamily="18" charset="0"/>
              </a:rPr>
              <a:t>mod</a:t>
            </a:r>
            <a:r>
              <a:rPr lang="en-US" altLang="it-IT" sz="2000" b="0">
                <a:latin typeface="Times New Roman" panose="02020603050405020304" pitchFamily="18" charset="0"/>
              </a:rPr>
              <a:t> disappears and the output is proportional to the gravitational signal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utoUpdateAnimBg="0"/>
      <p:bldP spid="9225" grpId="0" autoUpdateAnimBg="0"/>
      <p:bldP spid="9226" grpId="0" animBg="1"/>
      <p:bldP spid="9228" grpId="0" autoUpdateAnimBg="0"/>
      <p:bldP spid="9230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58372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E846562-F621-40C1-B55C-3F4C49EE5FB9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it-IT" sz="1400"/>
          </a:p>
        </p:txBody>
      </p:sp>
      <p:sp>
        <p:nvSpPr>
          <p:cNvPr id="58373" name="Segnaposto numero diapositiva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AA9EC95-4C27-492A-B44C-7ECE70718441}" type="slidenum">
              <a:rPr lang="en-US" altLang="it-IT" sz="1400" b="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64</a:t>
            </a:fld>
            <a:endParaRPr lang="en-US" altLang="it-IT" sz="1400" b="0">
              <a:latin typeface="Times New Roman" panose="02020603050405020304" pitchFamily="18" charset="0"/>
            </a:endParaRPr>
          </a:p>
        </p:txBody>
      </p:sp>
      <p:sp>
        <p:nvSpPr>
          <p:cNvPr id="583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pPr eaLnBrk="1" hangingPunct="1"/>
            <a:r>
              <a:rPr lang="en-US" altLang="it-IT" sz="3600"/>
              <a:t>Rumore sismico</a:t>
            </a:r>
          </a:p>
        </p:txBody>
      </p:sp>
      <p:sp>
        <p:nvSpPr>
          <p:cNvPr id="583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685800"/>
            <a:ext cx="86106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it-IT" sz="2000"/>
              <a:t>The correct and usual way to realize an interferometer in a Lab is to rigidly clamp the optics to the table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it-IT" sz="2000"/>
              <a:t>We cannot adopt this solution, mainly,  because of the seismic noise: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6" name="Object 0"/>
              <p:cNvSpPr txBox="1"/>
              <p:nvPr/>
            </p:nvSpPr>
            <p:spPr bwMode="auto">
              <a:xfrm>
                <a:off x="1984375" y="1600200"/>
                <a:ext cx="4111625" cy="677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𝑠𝑒𝑖𝑠𝑚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f>
                        <m:fPr>
                          <m:type m:val="lin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 ,  </m:t>
                      </m:r>
                      <m:m>
                        <m:mPr>
                          <m:plcHide m:val="on"/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&gt;0.1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𝐻𝑧</m:t>
                            </m:r>
                          </m:e>
                        </m:mr>
                        <m:m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≈1</m:t>
                            </m:r>
                            <m:sSup>
                              <m:sSup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sup>
                            </m:sSup>
                          </m:e>
                        </m:mr>
                      </m:m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8376" name="Object 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4375" y="1600200"/>
                <a:ext cx="4111625" cy="6778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377" name="Object 1"/>
              <p:cNvSpPr txBox="1"/>
              <p:nvPr/>
            </p:nvSpPr>
            <p:spPr bwMode="auto">
              <a:xfrm>
                <a:off x="1905000" y="2133600"/>
                <a:ext cx="4148138" cy="498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𝑠𝑒𝑖𝑠𝑚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)&lt;</m:t>
                      </m:r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𝐺𝑊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 ⇒ 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8377" name="Object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2133600"/>
                <a:ext cx="4148138" cy="4984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8" name="Rectangle 6"/>
          <p:cNvSpPr>
            <a:spLocks noChangeArrowheads="1"/>
          </p:cNvSpPr>
          <p:nvPr/>
        </p:nvSpPr>
        <p:spPr bwMode="auto">
          <a:xfrm>
            <a:off x="228600" y="2667000"/>
            <a:ext cx="7239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it-IT" sz="2000" b="0">
                <a:latin typeface="Times New Roman" panose="02020603050405020304" pitchFamily="18" charset="0"/>
              </a:rPr>
              <a:t>The simplest seismic filter is an harmonic oscillator, for frequencies larger than the resonant one: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9" name="Object 2"/>
              <p:cNvSpPr txBox="1"/>
              <p:nvPr/>
            </p:nvSpPr>
            <p:spPr bwMode="auto">
              <a:xfrm>
                <a:off x="2071688" y="3276600"/>
                <a:ext cx="4316412" cy="673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𝑠𝑒𝑖𝑠𝑚</m:t>
                              </m:r>
                            </m:sub>
                          </m:sSub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=0⇒</m:t>
                      </m:r>
                      <m:acc>
                        <m:accPr>
                          <m:chr m:val="̃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𝑠𝑒𝑖𝑠𝑚</m:t>
                          </m:r>
                        </m:sub>
                      </m:sSub>
                      <m:d>
                        <m:d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8379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1688" y="3276600"/>
                <a:ext cx="4316412" cy="673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80" name="Rectangle 8"/>
          <p:cNvSpPr>
            <a:spLocks noChangeArrowheads="1"/>
          </p:cNvSpPr>
          <p:nvPr/>
        </p:nvSpPr>
        <p:spPr bwMode="auto">
          <a:xfrm>
            <a:off x="228600" y="3962400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it-IT" sz="2000" b="0">
                <a:latin typeface="Times New Roman" panose="02020603050405020304" pitchFamily="18" charset="0"/>
              </a:rPr>
              <a:t>A pendulum is an harmonic oscillator of natural frequency: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81" name="Object 3"/>
              <p:cNvSpPr txBox="1"/>
              <p:nvPr/>
            </p:nvSpPr>
            <p:spPr bwMode="auto">
              <a:xfrm>
                <a:off x="3429000" y="4267200"/>
                <a:ext cx="1219200" cy="676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8381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267200"/>
                <a:ext cx="1219200" cy="6762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82" name="Rectangle 10"/>
          <p:cNvSpPr>
            <a:spLocks noChangeArrowheads="1"/>
          </p:cNvSpPr>
          <p:nvPr/>
        </p:nvSpPr>
        <p:spPr bwMode="auto">
          <a:xfrm>
            <a:off x="228600" y="48768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it-IT" sz="2000" b="0">
                <a:latin typeface="Times New Roman" panose="02020603050405020304" pitchFamily="18" charset="0"/>
              </a:rPr>
              <a:t>A cascade of N pendulums is a multistage filter whose transfer function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83" name="Object 4"/>
              <p:cNvSpPr txBox="1"/>
              <p:nvPr/>
            </p:nvSpPr>
            <p:spPr bwMode="auto">
              <a:xfrm>
                <a:off x="3440113" y="5105400"/>
                <a:ext cx="2198687" cy="941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̃"/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𝑠𝑒𝑖𝑠𝑚</m:t>
                              </m:r>
                            </m:sub>
                          </m:sSub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den>
                      </m:f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it-IT"/>
              </a:p>
            </p:txBody>
          </p:sp>
        </mc:Choice>
        <mc:Fallback xmlns="">
          <p:sp>
            <p:nvSpPr>
              <p:cNvPr id="58383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0113" y="5105400"/>
                <a:ext cx="2198687" cy="9413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384" name="Group 21"/>
          <p:cNvGrpSpPr>
            <a:grpSpLocks/>
          </p:cNvGrpSpPr>
          <p:nvPr/>
        </p:nvGrpSpPr>
        <p:grpSpPr bwMode="auto">
          <a:xfrm>
            <a:off x="7000875" y="2571750"/>
            <a:ext cx="1828800" cy="1892300"/>
            <a:chOff x="4464" y="1784"/>
            <a:chExt cx="1152" cy="1192"/>
          </a:xfrm>
        </p:grpSpPr>
        <p:grpSp>
          <p:nvGrpSpPr>
            <p:cNvPr id="58385" name="Group 17"/>
            <p:cNvGrpSpPr>
              <a:grpSpLocks/>
            </p:cNvGrpSpPr>
            <p:nvPr/>
          </p:nvGrpSpPr>
          <p:grpSpPr bwMode="auto">
            <a:xfrm>
              <a:off x="4464" y="2832"/>
              <a:ext cx="1152" cy="144"/>
              <a:chOff x="3168" y="3696"/>
              <a:chExt cx="1152" cy="144"/>
            </a:xfrm>
          </p:grpSpPr>
          <p:sp>
            <p:nvSpPr>
              <p:cNvPr id="58396" name="Rectangle 6"/>
              <p:cNvSpPr>
                <a:spLocks noChangeArrowheads="1"/>
              </p:cNvSpPr>
              <p:nvPr/>
            </p:nvSpPr>
            <p:spPr bwMode="auto">
              <a:xfrm>
                <a:off x="3168" y="3696"/>
                <a:ext cx="1152" cy="144"/>
              </a:xfrm>
              <a:prstGeom prst="rect">
                <a:avLst/>
              </a:prstGeom>
              <a:solidFill>
                <a:srgbClr val="99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it-IT" altLang="it-IT" sz="24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97" name="Line 7"/>
              <p:cNvSpPr>
                <a:spLocks noChangeShapeType="1"/>
              </p:cNvSpPr>
              <p:nvPr/>
            </p:nvSpPr>
            <p:spPr bwMode="auto">
              <a:xfrm>
                <a:off x="3168" y="3696"/>
                <a:ext cx="1152" cy="0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grpSp>
          <p:nvGrpSpPr>
            <p:cNvPr id="58386" name="Group 16"/>
            <p:cNvGrpSpPr>
              <a:grpSpLocks/>
            </p:cNvGrpSpPr>
            <p:nvPr/>
          </p:nvGrpSpPr>
          <p:grpSpPr bwMode="auto">
            <a:xfrm>
              <a:off x="4800" y="1968"/>
              <a:ext cx="288" cy="864"/>
              <a:chOff x="1008" y="2640"/>
              <a:chExt cx="288" cy="864"/>
            </a:xfrm>
          </p:grpSpPr>
          <p:sp>
            <p:nvSpPr>
              <p:cNvPr id="58390" name="Line 8"/>
              <p:cNvSpPr>
                <a:spLocks noChangeShapeType="1"/>
              </p:cNvSpPr>
              <p:nvPr/>
            </p:nvSpPr>
            <p:spPr bwMode="auto">
              <a:xfrm flipV="1">
                <a:off x="1152" y="3360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391" name="Line 9"/>
              <p:cNvSpPr>
                <a:spLocks noChangeShapeType="1"/>
              </p:cNvSpPr>
              <p:nvPr/>
            </p:nvSpPr>
            <p:spPr bwMode="auto">
              <a:xfrm flipV="1">
                <a:off x="1152" y="3264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392" name="Line 12"/>
              <p:cNvSpPr>
                <a:spLocks noChangeShapeType="1"/>
              </p:cNvSpPr>
              <p:nvPr/>
            </p:nvSpPr>
            <p:spPr bwMode="auto">
              <a:xfrm flipH="1" flipV="1">
                <a:off x="1008" y="3072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393" name="Line 13"/>
              <p:cNvSpPr>
                <a:spLocks noChangeShapeType="1"/>
              </p:cNvSpPr>
              <p:nvPr/>
            </p:nvSpPr>
            <p:spPr bwMode="auto">
              <a:xfrm flipV="1">
                <a:off x="1008" y="2880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394" name="Line 14"/>
              <p:cNvSpPr>
                <a:spLocks noChangeShapeType="1"/>
              </p:cNvSpPr>
              <p:nvPr/>
            </p:nvSpPr>
            <p:spPr bwMode="auto">
              <a:xfrm>
                <a:off x="1152" y="2784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58395" name="Line 15"/>
              <p:cNvSpPr>
                <a:spLocks noChangeShapeType="1"/>
              </p:cNvSpPr>
              <p:nvPr/>
            </p:nvSpPr>
            <p:spPr bwMode="auto">
              <a:xfrm flipV="1">
                <a:off x="1152" y="2640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58387" name="Oval 18"/>
            <p:cNvSpPr>
              <a:spLocks noChangeArrowheads="1"/>
            </p:cNvSpPr>
            <p:nvPr/>
          </p:nvSpPr>
          <p:spPr bwMode="auto">
            <a:xfrm>
              <a:off x="4896" y="1920"/>
              <a:ext cx="96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b="0"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388" name="Object 5"/>
                <p:cNvSpPr txBox="1"/>
                <p:nvPr/>
              </p:nvSpPr>
              <p:spPr bwMode="auto">
                <a:xfrm>
                  <a:off x="5100" y="2503"/>
                  <a:ext cx="366" cy="2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𝑠𝑒𝑖𝑠𝑚</m:t>
                            </m:r>
                          </m:sub>
                        </m:sSub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58388" name="Object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00" y="2503"/>
                  <a:ext cx="366" cy="254"/>
                </a:xfrm>
                <a:prstGeom prst="rect">
                  <a:avLst/>
                </a:prstGeom>
                <a:blipFill>
                  <a:blip r:embed="rId8"/>
                  <a:stretch>
                    <a:fillRect r="-210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389" name="Object 6"/>
                <p:cNvSpPr txBox="1"/>
                <p:nvPr/>
              </p:nvSpPr>
              <p:spPr bwMode="auto">
                <a:xfrm>
                  <a:off x="5068" y="1784"/>
                  <a:ext cx="141" cy="1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58389" name="Object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68" y="1784"/>
                  <a:ext cx="141" cy="15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6042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0992B2-A75C-4DC3-8E76-212C78F1F950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it-IT" sz="1400"/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1196975"/>
            <a:ext cx="3937000" cy="3876675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it-IT" altLang="it-IT" sz="4200" b="1" i="1"/>
              <a:t>Rumore sismico</a:t>
            </a:r>
            <a:endParaRPr lang="en-GB" altLang="it-IT" sz="4200" b="1" i="1"/>
          </a:p>
        </p:txBody>
      </p:sp>
      <p:sp>
        <p:nvSpPr>
          <p:cNvPr id="60423" name="Line 4"/>
          <p:cNvSpPr>
            <a:spLocks noChangeShapeType="1"/>
          </p:cNvSpPr>
          <p:nvPr/>
        </p:nvSpPr>
        <p:spPr bwMode="auto">
          <a:xfrm>
            <a:off x="1763713" y="1111250"/>
            <a:ext cx="0" cy="4419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grpSp>
        <p:nvGrpSpPr>
          <p:cNvPr id="60424" name="Group 5"/>
          <p:cNvGrpSpPr>
            <a:grpSpLocks/>
          </p:cNvGrpSpPr>
          <p:nvPr/>
        </p:nvGrpSpPr>
        <p:grpSpPr bwMode="auto">
          <a:xfrm>
            <a:off x="1692275" y="1052513"/>
            <a:ext cx="152400" cy="4495800"/>
            <a:chOff x="1008" y="1968"/>
            <a:chExt cx="96" cy="2832"/>
          </a:xfrm>
        </p:grpSpPr>
        <p:grpSp>
          <p:nvGrpSpPr>
            <p:cNvPr id="60448" name="Group 6"/>
            <p:cNvGrpSpPr>
              <a:grpSpLocks/>
            </p:cNvGrpSpPr>
            <p:nvPr/>
          </p:nvGrpSpPr>
          <p:grpSpPr bwMode="auto">
            <a:xfrm>
              <a:off x="1008" y="1968"/>
              <a:ext cx="96" cy="288"/>
              <a:chOff x="2112" y="4464"/>
              <a:chExt cx="96" cy="576"/>
            </a:xfrm>
          </p:grpSpPr>
          <p:sp>
            <p:nvSpPr>
              <p:cNvPr id="60514" name="Line 7"/>
              <p:cNvSpPr>
                <a:spLocks noChangeShapeType="1"/>
              </p:cNvSpPr>
              <p:nvPr/>
            </p:nvSpPr>
            <p:spPr bwMode="auto">
              <a:xfrm flipH="1">
                <a:off x="2112" y="446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5" name="Line 8"/>
              <p:cNvSpPr>
                <a:spLocks noChangeShapeType="1"/>
              </p:cNvSpPr>
              <p:nvPr/>
            </p:nvSpPr>
            <p:spPr bwMode="auto">
              <a:xfrm flipH="1" flipV="1">
                <a:off x="2112" y="451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6" name="Line 9"/>
              <p:cNvSpPr>
                <a:spLocks noChangeShapeType="1"/>
              </p:cNvSpPr>
              <p:nvPr/>
            </p:nvSpPr>
            <p:spPr bwMode="auto">
              <a:xfrm flipH="1">
                <a:off x="2112" y="456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7" name="Line 10"/>
              <p:cNvSpPr>
                <a:spLocks noChangeShapeType="1"/>
              </p:cNvSpPr>
              <p:nvPr/>
            </p:nvSpPr>
            <p:spPr bwMode="auto">
              <a:xfrm flipH="1" flipV="1">
                <a:off x="2112" y="460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8" name="Line 11"/>
              <p:cNvSpPr>
                <a:spLocks noChangeShapeType="1"/>
              </p:cNvSpPr>
              <p:nvPr/>
            </p:nvSpPr>
            <p:spPr bwMode="auto">
              <a:xfrm flipH="1">
                <a:off x="2112" y="465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9" name="Line 12"/>
              <p:cNvSpPr>
                <a:spLocks noChangeShapeType="1"/>
              </p:cNvSpPr>
              <p:nvPr/>
            </p:nvSpPr>
            <p:spPr bwMode="auto">
              <a:xfrm flipH="1" flipV="1">
                <a:off x="2112" y="470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20" name="Line 13"/>
              <p:cNvSpPr>
                <a:spLocks noChangeShapeType="1"/>
              </p:cNvSpPr>
              <p:nvPr/>
            </p:nvSpPr>
            <p:spPr bwMode="auto">
              <a:xfrm flipH="1">
                <a:off x="2112" y="475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21" name="Line 14"/>
              <p:cNvSpPr>
                <a:spLocks noChangeShapeType="1"/>
              </p:cNvSpPr>
              <p:nvPr/>
            </p:nvSpPr>
            <p:spPr bwMode="auto">
              <a:xfrm flipH="1" flipV="1">
                <a:off x="2112" y="480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22" name="Line 15"/>
              <p:cNvSpPr>
                <a:spLocks noChangeShapeType="1"/>
              </p:cNvSpPr>
              <p:nvPr/>
            </p:nvSpPr>
            <p:spPr bwMode="auto">
              <a:xfrm flipH="1">
                <a:off x="2112" y="484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23" name="Line 16"/>
              <p:cNvSpPr>
                <a:spLocks noChangeShapeType="1"/>
              </p:cNvSpPr>
              <p:nvPr/>
            </p:nvSpPr>
            <p:spPr bwMode="auto">
              <a:xfrm flipH="1" flipV="1">
                <a:off x="2112" y="489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24" name="Line 17"/>
              <p:cNvSpPr>
                <a:spLocks noChangeShapeType="1"/>
              </p:cNvSpPr>
              <p:nvPr/>
            </p:nvSpPr>
            <p:spPr bwMode="auto">
              <a:xfrm flipH="1">
                <a:off x="2112" y="494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25" name="Line 18"/>
              <p:cNvSpPr>
                <a:spLocks noChangeShapeType="1"/>
              </p:cNvSpPr>
              <p:nvPr/>
            </p:nvSpPr>
            <p:spPr bwMode="auto">
              <a:xfrm flipH="1" flipV="1">
                <a:off x="2112" y="499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60449" name="Group 19"/>
            <p:cNvGrpSpPr>
              <a:grpSpLocks/>
            </p:cNvGrpSpPr>
            <p:nvPr/>
          </p:nvGrpSpPr>
          <p:grpSpPr bwMode="auto">
            <a:xfrm>
              <a:off x="1008" y="2544"/>
              <a:ext cx="96" cy="288"/>
              <a:chOff x="2112" y="4464"/>
              <a:chExt cx="96" cy="576"/>
            </a:xfrm>
          </p:grpSpPr>
          <p:sp>
            <p:nvSpPr>
              <p:cNvPr id="60502" name="Line 20"/>
              <p:cNvSpPr>
                <a:spLocks noChangeShapeType="1"/>
              </p:cNvSpPr>
              <p:nvPr/>
            </p:nvSpPr>
            <p:spPr bwMode="auto">
              <a:xfrm flipH="1">
                <a:off x="2112" y="446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3" name="Line 21"/>
              <p:cNvSpPr>
                <a:spLocks noChangeShapeType="1"/>
              </p:cNvSpPr>
              <p:nvPr/>
            </p:nvSpPr>
            <p:spPr bwMode="auto">
              <a:xfrm flipH="1" flipV="1">
                <a:off x="2112" y="451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4" name="Line 22"/>
              <p:cNvSpPr>
                <a:spLocks noChangeShapeType="1"/>
              </p:cNvSpPr>
              <p:nvPr/>
            </p:nvSpPr>
            <p:spPr bwMode="auto">
              <a:xfrm flipH="1">
                <a:off x="2112" y="456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5" name="Line 23"/>
              <p:cNvSpPr>
                <a:spLocks noChangeShapeType="1"/>
              </p:cNvSpPr>
              <p:nvPr/>
            </p:nvSpPr>
            <p:spPr bwMode="auto">
              <a:xfrm flipH="1" flipV="1">
                <a:off x="2112" y="460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6" name="Line 24"/>
              <p:cNvSpPr>
                <a:spLocks noChangeShapeType="1"/>
              </p:cNvSpPr>
              <p:nvPr/>
            </p:nvSpPr>
            <p:spPr bwMode="auto">
              <a:xfrm flipH="1">
                <a:off x="2112" y="465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7" name="Line 25"/>
              <p:cNvSpPr>
                <a:spLocks noChangeShapeType="1"/>
              </p:cNvSpPr>
              <p:nvPr/>
            </p:nvSpPr>
            <p:spPr bwMode="auto">
              <a:xfrm flipH="1" flipV="1">
                <a:off x="2112" y="470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8" name="Line 26"/>
              <p:cNvSpPr>
                <a:spLocks noChangeShapeType="1"/>
              </p:cNvSpPr>
              <p:nvPr/>
            </p:nvSpPr>
            <p:spPr bwMode="auto">
              <a:xfrm flipH="1">
                <a:off x="2112" y="475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9" name="Line 27"/>
              <p:cNvSpPr>
                <a:spLocks noChangeShapeType="1"/>
              </p:cNvSpPr>
              <p:nvPr/>
            </p:nvSpPr>
            <p:spPr bwMode="auto">
              <a:xfrm flipH="1" flipV="1">
                <a:off x="2112" y="480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0" name="Line 28"/>
              <p:cNvSpPr>
                <a:spLocks noChangeShapeType="1"/>
              </p:cNvSpPr>
              <p:nvPr/>
            </p:nvSpPr>
            <p:spPr bwMode="auto">
              <a:xfrm flipH="1">
                <a:off x="2112" y="484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1" name="Line 29"/>
              <p:cNvSpPr>
                <a:spLocks noChangeShapeType="1"/>
              </p:cNvSpPr>
              <p:nvPr/>
            </p:nvSpPr>
            <p:spPr bwMode="auto">
              <a:xfrm flipH="1" flipV="1">
                <a:off x="2112" y="489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2" name="Line 30"/>
              <p:cNvSpPr>
                <a:spLocks noChangeShapeType="1"/>
              </p:cNvSpPr>
              <p:nvPr/>
            </p:nvSpPr>
            <p:spPr bwMode="auto">
              <a:xfrm flipH="1">
                <a:off x="2112" y="494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13" name="Line 31"/>
              <p:cNvSpPr>
                <a:spLocks noChangeShapeType="1"/>
              </p:cNvSpPr>
              <p:nvPr/>
            </p:nvSpPr>
            <p:spPr bwMode="auto">
              <a:xfrm flipH="1" flipV="1">
                <a:off x="2112" y="499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60450" name="Group 32"/>
            <p:cNvGrpSpPr>
              <a:grpSpLocks/>
            </p:cNvGrpSpPr>
            <p:nvPr/>
          </p:nvGrpSpPr>
          <p:grpSpPr bwMode="auto">
            <a:xfrm>
              <a:off x="1008" y="3072"/>
              <a:ext cx="96" cy="288"/>
              <a:chOff x="2112" y="4464"/>
              <a:chExt cx="96" cy="576"/>
            </a:xfrm>
          </p:grpSpPr>
          <p:sp>
            <p:nvSpPr>
              <p:cNvPr id="60490" name="Line 33"/>
              <p:cNvSpPr>
                <a:spLocks noChangeShapeType="1"/>
              </p:cNvSpPr>
              <p:nvPr/>
            </p:nvSpPr>
            <p:spPr bwMode="auto">
              <a:xfrm flipH="1">
                <a:off x="2112" y="446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1" name="Line 34"/>
              <p:cNvSpPr>
                <a:spLocks noChangeShapeType="1"/>
              </p:cNvSpPr>
              <p:nvPr/>
            </p:nvSpPr>
            <p:spPr bwMode="auto">
              <a:xfrm flipH="1" flipV="1">
                <a:off x="2112" y="451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2" name="Line 35"/>
              <p:cNvSpPr>
                <a:spLocks noChangeShapeType="1"/>
              </p:cNvSpPr>
              <p:nvPr/>
            </p:nvSpPr>
            <p:spPr bwMode="auto">
              <a:xfrm flipH="1">
                <a:off x="2112" y="456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3" name="Line 36"/>
              <p:cNvSpPr>
                <a:spLocks noChangeShapeType="1"/>
              </p:cNvSpPr>
              <p:nvPr/>
            </p:nvSpPr>
            <p:spPr bwMode="auto">
              <a:xfrm flipH="1" flipV="1">
                <a:off x="2112" y="460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4" name="Line 37"/>
              <p:cNvSpPr>
                <a:spLocks noChangeShapeType="1"/>
              </p:cNvSpPr>
              <p:nvPr/>
            </p:nvSpPr>
            <p:spPr bwMode="auto">
              <a:xfrm flipH="1">
                <a:off x="2112" y="465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5" name="Line 38"/>
              <p:cNvSpPr>
                <a:spLocks noChangeShapeType="1"/>
              </p:cNvSpPr>
              <p:nvPr/>
            </p:nvSpPr>
            <p:spPr bwMode="auto">
              <a:xfrm flipH="1" flipV="1">
                <a:off x="2112" y="470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6" name="Line 39"/>
              <p:cNvSpPr>
                <a:spLocks noChangeShapeType="1"/>
              </p:cNvSpPr>
              <p:nvPr/>
            </p:nvSpPr>
            <p:spPr bwMode="auto">
              <a:xfrm flipH="1">
                <a:off x="2112" y="475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7" name="Line 40"/>
              <p:cNvSpPr>
                <a:spLocks noChangeShapeType="1"/>
              </p:cNvSpPr>
              <p:nvPr/>
            </p:nvSpPr>
            <p:spPr bwMode="auto">
              <a:xfrm flipH="1" flipV="1">
                <a:off x="2112" y="480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8" name="Line 41"/>
              <p:cNvSpPr>
                <a:spLocks noChangeShapeType="1"/>
              </p:cNvSpPr>
              <p:nvPr/>
            </p:nvSpPr>
            <p:spPr bwMode="auto">
              <a:xfrm flipH="1">
                <a:off x="2112" y="484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99" name="Line 42"/>
              <p:cNvSpPr>
                <a:spLocks noChangeShapeType="1"/>
              </p:cNvSpPr>
              <p:nvPr/>
            </p:nvSpPr>
            <p:spPr bwMode="auto">
              <a:xfrm flipH="1" flipV="1">
                <a:off x="2112" y="489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0" name="Line 43"/>
              <p:cNvSpPr>
                <a:spLocks noChangeShapeType="1"/>
              </p:cNvSpPr>
              <p:nvPr/>
            </p:nvSpPr>
            <p:spPr bwMode="auto">
              <a:xfrm flipH="1">
                <a:off x="2112" y="494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501" name="Line 44"/>
              <p:cNvSpPr>
                <a:spLocks noChangeShapeType="1"/>
              </p:cNvSpPr>
              <p:nvPr/>
            </p:nvSpPr>
            <p:spPr bwMode="auto">
              <a:xfrm flipH="1" flipV="1">
                <a:off x="2112" y="499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60451" name="Group 45"/>
            <p:cNvGrpSpPr>
              <a:grpSpLocks/>
            </p:cNvGrpSpPr>
            <p:nvPr/>
          </p:nvGrpSpPr>
          <p:grpSpPr bwMode="auto">
            <a:xfrm>
              <a:off x="1008" y="3552"/>
              <a:ext cx="96" cy="288"/>
              <a:chOff x="2112" y="4464"/>
              <a:chExt cx="96" cy="576"/>
            </a:xfrm>
          </p:grpSpPr>
          <p:sp>
            <p:nvSpPr>
              <p:cNvPr id="60478" name="Line 46"/>
              <p:cNvSpPr>
                <a:spLocks noChangeShapeType="1"/>
              </p:cNvSpPr>
              <p:nvPr/>
            </p:nvSpPr>
            <p:spPr bwMode="auto">
              <a:xfrm flipH="1">
                <a:off x="2112" y="446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9" name="Line 47"/>
              <p:cNvSpPr>
                <a:spLocks noChangeShapeType="1"/>
              </p:cNvSpPr>
              <p:nvPr/>
            </p:nvSpPr>
            <p:spPr bwMode="auto">
              <a:xfrm flipH="1" flipV="1">
                <a:off x="2112" y="451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0" name="Line 48"/>
              <p:cNvSpPr>
                <a:spLocks noChangeShapeType="1"/>
              </p:cNvSpPr>
              <p:nvPr/>
            </p:nvSpPr>
            <p:spPr bwMode="auto">
              <a:xfrm flipH="1">
                <a:off x="2112" y="456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1" name="Line 49"/>
              <p:cNvSpPr>
                <a:spLocks noChangeShapeType="1"/>
              </p:cNvSpPr>
              <p:nvPr/>
            </p:nvSpPr>
            <p:spPr bwMode="auto">
              <a:xfrm flipH="1" flipV="1">
                <a:off x="2112" y="460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2" name="Line 50"/>
              <p:cNvSpPr>
                <a:spLocks noChangeShapeType="1"/>
              </p:cNvSpPr>
              <p:nvPr/>
            </p:nvSpPr>
            <p:spPr bwMode="auto">
              <a:xfrm flipH="1">
                <a:off x="2112" y="465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3" name="Line 51"/>
              <p:cNvSpPr>
                <a:spLocks noChangeShapeType="1"/>
              </p:cNvSpPr>
              <p:nvPr/>
            </p:nvSpPr>
            <p:spPr bwMode="auto">
              <a:xfrm flipH="1" flipV="1">
                <a:off x="2112" y="470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4" name="Line 52"/>
              <p:cNvSpPr>
                <a:spLocks noChangeShapeType="1"/>
              </p:cNvSpPr>
              <p:nvPr/>
            </p:nvSpPr>
            <p:spPr bwMode="auto">
              <a:xfrm flipH="1">
                <a:off x="2112" y="475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5" name="Line 53"/>
              <p:cNvSpPr>
                <a:spLocks noChangeShapeType="1"/>
              </p:cNvSpPr>
              <p:nvPr/>
            </p:nvSpPr>
            <p:spPr bwMode="auto">
              <a:xfrm flipH="1" flipV="1">
                <a:off x="2112" y="480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6" name="Line 54"/>
              <p:cNvSpPr>
                <a:spLocks noChangeShapeType="1"/>
              </p:cNvSpPr>
              <p:nvPr/>
            </p:nvSpPr>
            <p:spPr bwMode="auto">
              <a:xfrm flipH="1">
                <a:off x="2112" y="484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7" name="Line 55"/>
              <p:cNvSpPr>
                <a:spLocks noChangeShapeType="1"/>
              </p:cNvSpPr>
              <p:nvPr/>
            </p:nvSpPr>
            <p:spPr bwMode="auto">
              <a:xfrm flipH="1" flipV="1">
                <a:off x="2112" y="489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8" name="Line 56"/>
              <p:cNvSpPr>
                <a:spLocks noChangeShapeType="1"/>
              </p:cNvSpPr>
              <p:nvPr/>
            </p:nvSpPr>
            <p:spPr bwMode="auto">
              <a:xfrm flipH="1">
                <a:off x="2112" y="494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89" name="Line 57"/>
              <p:cNvSpPr>
                <a:spLocks noChangeShapeType="1"/>
              </p:cNvSpPr>
              <p:nvPr/>
            </p:nvSpPr>
            <p:spPr bwMode="auto">
              <a:xfrm flipH="1" flipV="1">
                <a:off x="2112" y="499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60452" name="Group 58"/>
            <p:cNvGrpSpPr>
              <a:grpSpLocks/>
            </p:cNvGrpSpPr>
            <p:nvPr/>
          </p:nvGrpSpPr>
          <p:grpSpPr bwMode="auto">
            <a:xfrm>
              <a:off x="1008" y="4032"/>
              <a:ext cx="96" cy="288"/>
              <a:chOff x="2112" y="4464"/>
              <a:chExt cx="96" cy="576"/>
            </a:xfrm>
          </p:grpSpPr>
          <p:sp>
            <p:nvSpPr>
              <p:cNvPr id="60466" name="Line 59"/>
              <p:cNvSpPr>
                <a:spLocks noChangeShapeType="1"/>
              </p:cNvSpPr>
              <p:nvPr/>
            </p:nvSpPr>
            <p:spPr bwMode="auto">
              <a:xfrm flipH="1">
                <a:off x="2112" y="446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7" name="Line 60"/>
              <p:cNvSpPr>
                <a:spLocks noChangeShapeType="1"/>
              </p:cNvSpPr>
              <p:nvPr/>
            </p:nvSpPr>
            <p:spPr bwMode="auto">
              <a:xfrm flipH="1" flipV="1">
                <a:off x="2112" y="451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8" name="Line 61"/>
              <p:cNvSpPr>
                <a:spLocks noChangeShapeType="1"/>
              </p:cNvSpPr>
              <p:nvPr/>
            </p:nvSpPr>
            <p:spPr bwMode="auto">
              <a:xfrm flipH="1">
                <a:off x="2112" y="456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9" name="Line 62"/>
              <p:cNvSpPr>
                <a:spLocks noChangeShapeType="1"/>
              </p:cNvSpPr>
              <p:nvPr/>
            </p:nvSpPr>
            <p:spPr bwMode="auto">
              <a:xfrm flipH="1" flipV="1">
                <a:off x="2112" y="460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0" name="Line 63"/>
              <p:cNvSpPr>
                <a:spLocks noChangeShapeType="1"/>
              </p:cNvSpPr>
              <p:nvPr/>
            </p:nvSpPr>
            <p:spPr bwMode="auto">
              <a:xfrm flipH="1">
                <a:off x="2112" y="465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1" name="Line 64"/>
              <p:cNvSpPr>
                <a:spLocks noChangeShapeType="1"/>
              </p:cNvSpPr>
              <p:nvPr/>
            </p:nvSpPr>
            <p:spPr bwMode="auto">
              <a:xfrm flipH="1" flipV="1">
                <a:off x="2112" y="470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2" name="Line 65"/>
              <p:cNvSpPr>
                <a:spLocks noChangeShapeType="1"/>
              </p:cNvSpPr>
              <p:nvPr/>
            </p:nvSpPr>
            <p:spPr bwMode="auto">
              <a:xfrm flipH="1">
                <a:off x="2112" y="475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3" name="Line 66"/>
              <p:cNvSpPr>
                <a:spLocks noChangeShapeType="1"/>
              </p:cNvSpPr>
              <p:nvPr/>
            </p:nvSpPr>
            <p:spPr bwMode="auto">
              <a:xfrm flipH="1" flipV="1">
                <a:off x="2112" y="480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4" name="Line 67"/>
              <p:cNvSpPr>
                <a:spLocks noChangeShapeType="1"/>
              </p:cNvSpPr>
              <p:nvPr/>
            </p:nvSpPr>
            <p:spPr bwMode="auto">
              <a:xfrm flipH="1">
                <a:off x="2112" y="484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5" name="Line 68"/>
              <p:cNvSpPr>
                <a:spLocks noChangeShapeType="1"/>
              </p:cNvSpPr>
              <p:nvPr/>
            </p:nvSpPr>
            <p:spPr bwMode="auto">
              <a:xfrm flipH="1" flipV="1">
                <a:off x="2112" y="489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6" name="Line 69"/>
              <p:cNvSpPr>
                <a:spLocks noChangeShapeType="1"/>
              </p:cNvSpPr>
              <p:nvPr/>
            </p:nvSpPr>
            <p:spPr bwMode="auto">
              <a:xfrm flipH="1">
                <a:off x="2112" y="494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77" name="Line 70"/>
              <p:cNvSpPr>
                <a:spLocks noChangeShapeType="1"/>
              </p:cNvSpPr>
              <p:nvPr/>
            </p:nvSpPr>
            <p:spPr bwMode="auto">
              <a:xfrm flipH="1" flipV="1">
                <a:off x="2112" y="499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60453" name="Group 71"/>
            <p:cNvGrpSpPr>
              <a:grpSpLocks/>
            </p:cNvGrpSpPr>
            <p:nvPr/>
          </p:nvGrpSpPr>
          <p:grpSpPr bwMode="auto">
            <a:xfrm>
              <a:off x="1008" y="4512"/>
              <a:ext cx="96" cy="288"/>
              <a:chOff x="2112" y="4464"/>
              <a:chExt cx="96" cy="576"/>
            </a:xfrm>
          </p:grpSpPr>
          <p:sp>
            <p:nvSpPr>
              <p:cNvPr id="60454" name="Line 72"/>
              <p:cNvSpPr>
                <a:spLocks noChangeShapeType="1"/>
              </p:cNvSpPr>
              <p:nvPr/>
            </p:nvSpPr>
            <p:spPr bwMode="auto">
              <a:xfrm flipH="1">
                <a:off x="2112" y="446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55" name="Line 73"/>
              <p:cNvSpPr>
                <a:spLocks noChangeShapeType="1"/>
              </p:cNvSpPr>
              <p:nvPr/>
            </p:nvSpPr>
            <p:spPr bwMode="auto">
              <a:xfrm flipH="1" flipV="1">
                <a:off x="2112" y="451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56" name="Line 74"/>
              <p:cNvSpPr>
                <a:spLocks noChangeShapeType="1"/>
              </p:cNvSpPr>
              <p:nvPr/>
            </p:nvSpPr>
            <p:spPr bwMode="auto">
              <a:xfrm flipH="1">
                <a:off x="2112" y="456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57" name="Line 75"/>
              <p:cNvSpPr>
                <a:spLocks noChangeShapeType="1"/>
              </p:cNvSpPr>
              <p:nvPr/>
            </p:nvSpPr>
            <p:spPr bwMode="auto">
              <a:xfrm flipH="1" flipV="1">
                <a:off x="2112" y="460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58" name="Line 76"/>
              <p:cNvSpPr>
                <a:spLocks noChangeShapeType="1"/>
              </p:cNvSpPr>
              <p:nvPr/>
            </p:nvSpPr>
            <p:spPr bwMode="auto">
              <a:xfrm flipH="1">
                <a:off x="2112" y="465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59" name="Line 77"/>
              <p:cNvSpPr>
                <a:spLocks noChangeShapeType="1"/>
              </p:cNvSpPr>
              <p:nvPr/>
            </p:nvSpPr>
            <p:spPr bwMode="auto">
              <a:xfrm flipH="1" flipV="1">
                <a:off x="2112" y="470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0" name="Line 78"/>
              <p:cNvSpPr>
                <a:spLocks noChangeShapeType="1"/>
              </p:cNvSpPr>
              <p:nvPr/>
            </p:nvSpPr>
            <p:spPr bwMode="auto">
              <a:xfrm flipH="1">
                <a:off x="2112" y="475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1" name="Line 79"/>
              <p:cNvSpPr>
                <a:spLocks noChangeShapeType="1"/>
              </p:cNvSpPr>
              <p:nvPr/>
            </p:nvSpPr>
            <p:spPr bwMode="auto">
              <a:xfrm flipH="1" flipV="1">
                <a:off x="2112" y="4800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2" name="Line 80"/>
              <p:cNvSpPr>
                <a:spLocks noChangeShapeType="1"/>
              </p:cNvSpPr>
              <p:nvPr/>
            </p:nvSpPr>
            <p:spPr bwMode="auto">
              <a:xfrm flipH="1">
                <a:off x="2112" y="4848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3" name="Line 81"/>
              <p:cNvSpPr>
                <a:spLocks noChangeShapeType="1"/>
              </p:cNvSpPr>
              <p:nvPr/>
            </p:nvSpPr>
            <p:spPr bwMode="auto">
              <a:xfrm flipH="1" flipV="1">
                <a:off x="2112" y="4896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4" name="Line 82"/>
              <p:cNvSpPr>
                <a:spLocks noChangeShapeType="1"/>
              </p:cNvSpPr>
              <p:nvPr/>
            </p:nvSpPr>
            <p:spPr bwMode="auto">
              <a:xfrm flipH="1">
                <a:off x="2112" y="4944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0465" name="Line 83"/>
              <p:cNvSpPr>
                <a:spLocks noChangeShapeType="1"/>
              </p:cNvSpPr>
              <p:nvPr/>
            </p:nvSpPr>
            <p:spPr bwMode="auto">
              <a:xfrm flipH="1" flipV="1">
                <a:off x="2112" y="4992"/>
                <a:ext cx="96" cy="4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60425" name="Text Box 84"/>
          <p:cNvSpPr txBox="1">
            <a:spLocks noChangeArrowheads="1"/>
          </p:cNvSpPr>
          <p:nvPr/>
        </p:nvSpPr>
        <p:spPr bwMode="auto">
          <a:xfrm>
            <a:off x="1331913" y="514350"/>
            <a:ext cx="1027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omic Sans MS" panose="030F0702030302020204" pitchFamily="66" charset="0"/>
              </a:rPr>
              <a:t>Ground</a:t>
            </a:r>
          </a:p>
        </p:txBody>
      </p:sp>
      <p:sp>
        <p:nvSpPr>
          <p:cNvPr id="60426" name="Line 85"/>
          <p:cNvSpPr>
            <a:spLocks noChangeShapeType="1"/>
          </p:cNvSpPr>
          <p:nvPr/>
        </p:nvSpPr>
        <p:spPr bwMode="auto">
          <a:xfrm>
            <a:off x="1920875" y="5702300"/>
            <a:ext cx="19224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427" name="Text Box 86"/>
          <p:cNvSpPr txBox="1">
            <a:spLocks noChangeArrowheads="1"/>
          </p:cNvSpPr>
          <p:nvPr/>
        </p:nvSpPr>
        <p:spPr bwMode="auto">
          <a:xfrm>
            <a:off x="1006475" y="6034088"/>
            <a:ext cx="1655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>
                <a:latin typeface="Comic Sans MS" panose="030F0702030302020204" pitchFamily="66" charset="0"/>
              </a:rPr>
              <a:t>Mirror</a:t>
            </a:r>
          </a:p>
        </p:txBody>
      </p:sp>
      <p:sp>
        <p:nvSpPr>
          <p:cNvPr id="60428" name="Oval 87"/>
          <p:cNvSpPr>
            <a:spLocks noChangeArrowheads="1"/>
          </p:cNvSpPr>
          <p:nvPr/>
        </p:nvSpPr>
        <p:spPr bwMode="auto">
          <a:xfrm>
            <a:off x="1525588" y="1500188"/>
            <a:ext cx="481012" cy="441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60429" name="Oval 88"/>
          <p:cNvSpPr>
            <a:spLocks noChangeArrowheads="1"/>
          </p:cNvSpPr>
          <p:nvPr/>
        </p:nvSpPr>
        <p:spPr bwMode="auto">
          <a:xfrm>
            <a:off x="1522413" y="2330450"/>
            <a:ext cx="481012" cy="442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60430" name="Oval 89"/>
          <p:cNvSpPr>
            <a:spLocks noChangeArrowheads="1"/>
          </p:cNvSpPr>
          <p:nvPr/>
        </p:nvSpPr>
        <p:spPr bwMode="auto">
          <a:xfrm>
            <a:off x="1525588" y="3159125"/>
            <a:ext cx="481012" cy="4413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60431" name="Oval 90"/>
          <p:cNvSpPr>
            <a:spLocks noChangeArrowheads="1"/>
          </p:cNvSpPr>
          <p:nvPr/>
        </p:nvSpPr>
        <p:spPr bwMode="auto">
          <a:xfrm>
            <a:off x="1525588" y="3932238"/>
            <a:ext cx="481012" cy="442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60432" name="Oval 91"/>
          <p:cNvSpPr>
            <a:spLocks noChangeArrowheads="1"/>
          </p:cNvSpPr>
          <p:nvPr/>
        </p:nvSpPr>
        <p:spPr bwMode="auto">
          <a:xfrm>
            <a:off x="1525588" y="4706938"/>
            <a:ext cx="481012" cy="442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60433" name="Line 92"/>
          <p:cNvSpPr>
            <a:spLocks noChangeShapeType="1"/>
          </p:cNvSpPr>
          <p:nvPr/>
        </p:nvSpPr>
        <p:spPr bwMode="auto">
          <a:xfrm>
            <a:off x="684213" y="1057275"/>
            <a:ext cx="22828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434" name="Rectangle 93"/>
          <p:cNvSpPr>
            <a:spLocks noChangeArrowheads="1"/>
          </p:cNvSpPr>
          <p:nvPr/>
        </p:nvSpPr>
        <p:spPr bwMode="auto">
          <a:xfrm>
            <a:off x="1646238" y="5481638"/>
            <a:ext cx="239712" cy="441325"/>
          </a:xfrm>
          <a:prstGeom prst="rect">
            <a:avLst/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sp>
        <p:nvSpPr>
          <p:cNvPr id="60435" name="Line 94"/>
          <p:cNvSpPr>
            <a:spLocks noChangeShapeType="1"/>
          </p:cNvSpPr>
          <p:nvPr/>
        </p:nvSpPr>
        <p:spPr bwMode="auto">
          <a:xfrm flipH="1">
            <a:off x="6203950" y="2525713"/>
            <a:ext cx="280988" cy="42545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436" name="Text Box 95"/>
          <p:cNvSpPr txBox="1">
            <a:spLocks noChangeArrowheads="1"/>
          </p:cNvSpPr>
          <p:nvPr/>
        </p:nvSpPr>
        <p:spPr bwMode="auto">
          <a:xfrm>
            <a:off x="7094538" y="2774950"/>
            <a:ext cx="11112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6600"/>
                </a:solidFill>
                <a:latin typeface="Comic Sans MS" panose="030F0702030302020204" pitchFamily="66" charset="0"/>
              </a:rPr>
              <a:t>f</a:t>
            </a:r>
            <a:r>
              <a:rPr lang="en-US" altLang="en-US" sz="1800" b="0">
                <a:solidFill>
                  <a:srgbClr val="FF6600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2800" baseline="30000">
                <a:solidFill>
                  <a:srgbClr val="FF6600"/>
                </a:solidFill>
                <a:latin typeface="Comic Sans MS" panose="030F0702030302020204" pitchFamily="66" charset="0"/>
              </a:rPr>
              <a:t>-2N</a:t>
            </a:r>
            <a:endParaRPr lang="en-US" altLang="en-US" sz="1800" b="0">
              <a:latin typeface="Comic Sans MS" panose="030F0702030302020204" pitchFamily="66" charset="0"/>
            </a:endParaRPr>
          </a:p>
        </p:txBody>
      </p:sp>
      <p:sp>
        <p:nvSpPr>
          <p:cNvPr id="60437" name="Text Box 96"/>
          <p:cNvSpPr txBox="1">
            <a:spLocks noChangeArrowheads="1"/>
          </p:cNvSpPr>
          <p:nvPr/>
        </p:nvSpPr>
        <p:spPr bwMode="auto">
          <a:xfrm>
            <a:off x="6962775" y="4797425"/>
            <a:ext cx="22177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80808"/>
                </a:solidFill>
                <a:latin typeface="Comic Sans MS" panose="030F0702030302020204" pitchFamily="66" charset="0"/>
              </a:rPr>
              <a:t>Frequency (Hz)</a:t>
            </a:r>
          </a:p>
        </p:txBody>
      </p:sp>
      <p:sp>
        <p:nvSpPr>
          <p:cNvPr id="60438" name="Text Box 97"/>
          <p:cNvSpPr txBox="1">
            <a:spLocks noChangeArrowheads="1"/>
          </p:cNvSpPr>
          <p:nvPr/>
        </p:nvSpPr>
        <p:spPr bwMode="auto">
          <a:xfrm>
            <a:off x="6227763" y="5516563"/>
            <a:ext cx="2232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 i="1">
                <a:latin typeface="Comic Sans MS" panose="030F0702030302020204" pitchFamily="66" charset="0"/>
              </a:rPr>
              <a:t>Long Pendula</a:t>
            </a:r>
          </a:p>
        </p:txBody>
      </p:sp>
      <p:sp>
        <p:nvSpPr>
          <p:cNvPr id="60439" name="Rectangle 98"/>
          <p:cNvSpPr>
            <a:spLocks noChangeArrowheads="1"/>
          </p:cNvSpPr>
          <p:nvPr/>
        </p:nvSpPr>
        <p:spPr bwMode="auto">
          <a:xfrm>
            <a:off x="6227763" y="6119813"/>
            <a:ext cx="162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000" i="1">
                <a:latin typeface="Comic Sans MS" panose="030F0702030302020204" pitchFamily="66" charset="0"/>
              </a:rPr>
              <a:t>Soft Spring</a:t>
            </a:r>
          </a:p>
        </p:txBody>
      </p:sp>
      <p:grpSp>
        <p:nvGrpSpPr>
          <p:cNvPr id="60440" name="Group 99"/>
          <p:cNvGrpSpPr>
            <a:grpSpLocks/>
          </p:cNvGrpSpPr>
          <p:nvPr/>
        </p:nvGrpSpPr>
        <p:grpSpPr bwMode="auto">
          <a:xfrm>
            <a:off x="6945313" y="1512888"/>
            <a:ext cx="1371600" cy="3140075"/>
            <a:chOff x="3216" y="2046"/>
            <a:chExt cx="864" cy="2130"/>
          </a:xfrm>
        </p:grpSpPr>
        <p:sp>
          <p:nvSpPr>
            <p:cNvPr id="60445" name="AutoShape 100"/>
            <p:cNvSpPr>
              <a:spLocks noChangeArrowheads="1"/>
            </p:cNvSpPr>
            <p:nvPr/>
          </p:nvSpPr>
          <p:spPr bwMode="auto">
            <a:xfrm>
              <a:off x="3360" y="2640"/>
              <a:ext cx="720" cy="192"/>
            </a:xfrm>
            <a:prstGeom prst="leftArrow">
              <a:avLst>
                <a:gd name="adj1" fmla="val 50000"/>
                <a:gd name="adj2" fmla="val 93750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60446" name="Line 101"/>
            <p:cNvSpPr>
              <a:spLocks noChangeShapeType="1"/>
            </p:cNvSpPr>
            <p:nvPr/>
          </p:nvSpPr>
          <p:spPr bwMode="auto">
            <a:xfrm>
              <a:off x="3216" y="2112"/>
              <a:ext cx="0" cy="206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60447" name="Text Box 102"/>
            <p:cNvSpPr txBox="1">
              <a:spLocks noChangeArrowheads="1"/>
            </p:cNvSpPr>
            <p:nvPr/>
          </p:nvSpPr>
          <p:spPr bwMode="auto">
            <a:xfrm>
              <a:off x="3302" y="2046"/>
              <a:ext cx="540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it-IT" sz="2400" b="0">
                  <a:solidFill>
                    <a:srgbClr val="FF0000"/>
                  </a:solidFill>
                  <a:latin typeface="Comic Sans MS" panose="030F0702030302020204" pitchFamily="66" charset="0"/>
                </a:rPr>
                <a:t>2 Hz</a:t>
              </a:r>
              <a:endParaRPr lang="en-US" altLang="it-IT" sz="2400" b="0">
                <a:latin typeface="Comic Sans MS" panose="030F0702030302020204" pitchFamily="66" charset="0"/>
              </a:endParaRPr>
            </a:p>
          </p:txBody>
        </p:sp>
      </p:grpSp>
      <p:sp>
        <p:nvSpPr>
          <p:cNvPr id="60441" name="Text Box 103"/>
          <p:cNvSpPr txBox="1">
            <a:spLocks noChangeArrowheads="1"/>
          </p:cNvSpPr>
          <p:nvPr/>
        </p:nvSpPr>
        <p:spPr bwMode="auto">
          <a:xfrm>
            <a:off x="5343525" y="14366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latin typeface="Comic Sans MS" panose="030F0702030302020204" pitchFamily="66" charset="0"/>
            </a:endParaRPr>
          </a:p>
        </p:txBody>
      </p:sp>
      <p:sp>
        <p:nvSpPr>
          <p:cNvPr id="60442" name="Text Box 104"/>
          <p:cNvSpPr txBox="1">
            <a:spLocks noChangeArrowheads="1"/>
          </p:cNvSpPr>
          <p:nvPr/>
        </p:nvSpPr>
        <p:spPr bwMode="auto">
          <a:xfrm>
            <a:off x="4872038" y="1344613"/>
            <a:ext cx="15763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i="1">
                <a:solidFill>
                  <a:srgbClr val="080808"/>
                </a:solidFill>
                <a:latin typeface="Comic Sans MS" panose="030F0702030302020204" pitchFamily="66" charset="0"/>
              </a:rPr>
              <a:t>Chain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i="1">
                <a:solidFill>
                  <a:srgbClr val="080808"/>
                </a:solidFill>
                <a:latin typeface="Comic Sans MS" panose="030F0702030302020204" pitchFamily="66" charset="0"/>
              </a:rPr>
              <a:t>Transmission</a:t>
            </a:r>
          </a:p>
        </p:txBody>
      </p:sp>
      <p:sp>
        <p:nvSpPr>
          <p:cNvPr id="60443" name="Line 105"/>
          <p:cNvSpPr>
            <a:spLocks noChangeShapeType="1"/>
          </p:cNvSpPr>
          <p:nvPr/>
        </p:nvSpPr>
        <p:spPr bwMode="auto">
          <a:xfrm flipV="1">
            <a:off x="6372225" y="2492375"/>
            <a:ext cx="215900" cy="504825"/>
          </a:xfrm>
          <a:prstGeom prst="line">
            <a:avLst/>
          </a:prstGeom>
          <a:noFill/>
          <a:ln w="28575">
            <a:solidFill>
              <a:srgbClr val="080808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60444" name="Text Box 106"/>
          <p:cNvSpPr txBox="1">
            <a:spLocks noChangeArrowheads="1"/>
          </p:cNvSpPr>
          <p:nvPr/>
        </p:nvSpPr>
        <p:spPr bwMode="auto">
          <a:xfrm>
            <a:off x="5475288" y="2949575"/>
            <a:ext cx="1393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chemeClr val="bg1"/>
                </a:solidFill>
                <a:latin typeface="Comic Sans MS" panose="030F0702030302020204" pitchFamily="66" charset="0"/>
              </a:rPr>
              <a:t>Resonances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egnaposto piè di pagina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61444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9004E7-6215-4570-91F1-C0B7757F32D2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it-IT" sz="1400"/>
          </a:p>
        </p:txBody>
      </p:sp>
      <p:sp>
        <p:nvSpPr>
          <p:cNvPr id="61445" name="Rectangle 2"/>
          <p:cNvSpPr>
            <a:spLocks noChangeArrowheads="1"/>
          </p:cNvSpPr>
          <p:nvPr/>
        </p:nvSpPr>
        <p:spPr bwMode="auto">
          <a:xfrm>
            <a:off x="225425" y="1239838"/>
            <a:ext cx="8667750" cy="50847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pic>
        <p:nvPicPr>
          <p:cNvPr id="61446" name="Picture 4" descr="Senza titolo-1 cop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076700"/>
            <a:ext cx="5975350" cy="223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7525" name="Picture 5" descr="de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4197350"/>
            <a:ext cx="615632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990600" y="4267200"/>
            <a:ext cx="6172200" cy="205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pic>
        <p:nvPicPr>
          <p:cNvPr id="107527" name="Picture 7" descr="pendolo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221163"/>
            <a:ext cx="6192838" cy="203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7528" name="Group 8"/>
          <p:cNvGrpSpPr>
            <a:grpSpLocks/>
          </p:cNvGrpSpPr>
          <p:nvPr/>
        </p:nvGrpSpPr>
        <p:grpSpPr bwMode="auto">
          <a:xfrm>
            <a:off x="1828800" y="1371600"/>
            <a:ext cx="2879725" cy="3733800"/>
            <a:chOff x="1152" y="864"/>
            <a:chExt cx="1814" cy="2352"/>
          </a:xfrm>
        </p:grpSpPr>
        <p:grpSp>
          <p:nvGrpSpPr>
            <p:cNvPr id="61462" name="Group 9"/>
            <p:cNvGrpSpPr>
              <a:grpSpLocks/>
            </p:cNvGrpSpPr>
            <p:nvPr/>
          </p:nvGrpSpPr>
          <p:grpSpPr bwMode="auto">
            <a:xfrm>
              <a:off x="1152" y="912"/>
              <a:ext cx="1344" cy="2304"/>
              <a:chOff x="1152" y="912"/>
              <a:chExt cx="1344" cy="2304"/>
            </a:xfrm>
          </p:grpSpPr>
          <p:sp>
            <p:nvSpPr>
              <p:cNvPr id="61464" name="Line 10"/>
              <p:cNvSpPr>
                <a:spLocks noChangeShapeType="1"/>
              </p:cNvSpPr>
              <p:nvPr/>
            </p:nvSpPr>
            <p:spPr bwMode="auto">
              <a:xfrm flipV="1">
                <a:off x="1152" y="912"/>
                <a:ext cx="0" cy="2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1465" name="Line 11"/>
              <p:cNvSpPr>
                <a:spLocks noChangeShapeType="1"/>
              </p:cNvSpPr>
              <p:nvPr/>
            </p:nvSpPr>
            <p:spPr bwMode="auto">
              <a:xfrm>
                <a:off x="1152" y="912"/>
                <a:ext cx="13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  <p:pic>
          <p:nvPicPr>
            <p:cNvPr id="61463" name="Picture 12" descr="gu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" y="864"/>
              <a:ext cx="518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7533" name="Group 13"/>
          <p:cNvGrpSpPr>
            <a:grpSpLocks/>
          </p:cNvGrpSpPr>
          <p:nvPr/>
        </p:nvGrpSpPr>
        <p:grpSpPr bwMode="auto">
          <a:xfrm>
            <a:off x="76200" y="2286000"/>
            <a:ext cx="3429000" cy="1676400"/>
            <a:chOff x="48" y="1440"/>
            <a:chExt cx="2160" cy="1056"/>
          </a:xfrm>
        </p:grpSpPr>
        <p:sp>
          <p:nvSpPr>
            <p:cNvPr id="61459" name="Rectangle 14"/>
            <p:cNvSpPr>
              <a:spLocks noChangeArrowheads="1"/>
            </p:cNvSpPr>
            <p:nvPr/>
          </p:nvSpPr>
          <p:spPr bwMode="auto">
            <a:xfrm>
              <a:off x="48" y="1440"/>
              <a:ext cx="2160" cy="1056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  <p:sp>
          <p:nvSpPr>
            <p:cNvPr id="61460" name="Text Box 15"/>
            <p:cNvSpPr txBox="1">
              <a:spLocks noChangeArrowheads="1"/>
            </p:cNvSpPr>
            <p:nvPr/>
          </p:nvSpPr>
          <p:spPr bwMode="auto">
            <a:xfrm>
              <a:off x="325" y="1542"/>
              <a:ext cx="1561" cy="518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0">
                  <a:solidFill>
                    <a:srgbClr val="000099"/>
                  </a:solidFill>
                  <a:latin typeface="Comic Sans MS" panose="030F0702030302020204" pitchFamily="66" charset="0"/>
                </a:rPr>
                <a:t>Newtonian noise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it-IT" sz="2400" b="0">
                <a:solidFill>
                  <a:srgbClr val="000099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461" name="Object 16"/>
                <p:cNvSpPr txBox="1"/>
                <p:nvPr/>
              </p:nvSpPr>
              <p:spPr bwMode="auto">
                <a:xfrm>
                  <a:off x="144" y="1872"/>
                  <a:ext cx="1872" cy="435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̃"/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acc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𝑐𝑜𝑛𝑠𝑡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.×</m:t>
                        </m:r>
                        <m:f>
                          <m:f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  <m:sSub>
                              <m:sSubPr>
                                <m:ctrlP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it-IT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it-IT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it-IT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it-IT"/>
                </a:p>
              </p:txBody>
            </p:sp>
          </mc:Choice>
          <mc:Fallback xmlns="">
            <p:sp>
              <p:nvSpPr>
                <p:cNvPr id="61461" name="Object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4" y="1872"/>
                  <a:ext cx="1872" cy="43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1452" name="Text Box 17"/>
          <p:cNvSpPr txBox="1">
            <a:spLocks noChangeArrowheads="1"/>
          </p:cNvSpPr>
          <p:nvPr/>
        </p:nvSpPr>
        <p:spPr bwMode="auto">
          <a:xfrm>
            <a:off x="7162800" y="5956300"/>
            <a:ext cx="17033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b="0">
                <a:latin typeface="Microsoft Sans Serif" panose="020B0604020202020204" pitchFamily="34" charset="0"/>
              </a:rPr>
              <a:t>Figure: M.Lorenzini</a:t>
            </a:r>
            <a:endParaRPr lang="en-US" altLang="it-IT" sz="1400" b="0">
              <a:latin typeface="Microsoft Sans Serif" panose="020B0604020202020204" pitchFamily="34" charset="0"/>
            </a:endParaRPr>
          </a:p>
        </p:txBody>
      </p:sp>
      <p:grpSp>
        <p:nvGrpSpPr>
          <p:cNvPr id="107538" name="Group 18"/>
          <p:cNvGrpSpPr>
            <a:grpSpLocks/>
          </p:cNvGrpSpPr>
          <p:nvPr/>
        </p:nvGrpSpPr>
        <p:grpSpPr bwMode="auto">
          <a:xfrm>
            <a:off x="1893888" y="3048000"/>
            <a:ext cx="1881187" cy="1560513"/>
            <a:chOff x="1193" y="1920"/>
            <a:chExt cx="1185" cy="983"/>
          </a:xfrm>
        </p:grpSpPr>
        <p:sp>
          <p:nvSpPr>
            <p:cNvPr id="61456" name="Text Box 19"/>
            <p:cNvSpPr txBox="1">
              <a:spLocks noChangeArrowheads="1"/>
            </p:cNvSpPr>
            <p:nvPr/>
          </p:nvSpPr>
          <p:spPr bwMode="auto">
            <a:xfrm>
              <a:off x="1193" y="2691"/>
              <a:ext cx="118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0">
                  <a:latin typeface="Comic Sans MS" panose="030F0702030302020204" pitchFamily="66" charset="0"/>
                </a:rPr>
                <a:t>SEISMIC NOISE</a:t>
              </a:r>
              <a:endParaRPr lang="en-US" altLang="it-IT" sz="1600" b="0">
                <a:latin typeface="Comic Sans MS" panose="030F0702030302020204" pitchFamily="66" charset="0"/>
              </a:endParaRPr>
            </a:p>
          </p:txBody>
        </p:sp>
        <p:sp>
          <p:nvSpPr>
            <p:cNvPr id="61457" name="Line 20"/>
            <p:cNvSpPr>
              <a:spLocks noChangeShapeType="1"/>
            </p:cNvSpPr>
            <p:nvPr/>
          </p:nvSpPr>
          <p:spPr bwMode="auto">
            <a:xfrm>
              <a:off x="1728" y="2304"/>
              <a:ext cx="48" cy="384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 type="triangl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1458" name="Oval 21"/>
            <p:cNvSpPr>
              <a:spLocks noChangeArrowheads="1"/>
            </p:cNvSpPr>
            <p:nvPr/>
          </p:nvSpPr>
          <p:spPr bwMode="auto">
            <a:xfrm>
              <a:off x="1536" y="1920"/>
              <a:ext cx="480" cy="384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/>
            </a:p>
          </p:txBody>
        </p:sp>
      </p:grpSp>
      <p:sp>
        <p:nvSpPr>
          <p:cNvPr id="107542" name="Text Box 22"/>
          <p:cNvSpPr txBox="1">
            <a:spLocks noChangeArrowheads="1"/>
          </p:cNvSpPr>
          <p:nvPr/>
        </p:nvSpPr>
        <p:spPr bwMode="auto">
          <a:xfrm>
            <a:off x="5410200" y="1630363"/>
            <a:ext cx="3048000" cy="3122612"/>
          </a:xfrm>
          <a:prstGeom prst="rect">
            <a:avLst/>
          </a:prstGeom>
          <a:solidFill>
            <a:srgbClr val="F8F8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  <a:t>The Newtonian noise</a:t>
            </a:r>
            <a:b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</a:br>
            <a: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  <a:t>will be dominant below 10 Hz for cryogenic detectors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080808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080808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080808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  <a:t>Surface waves die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0">
                <a:solidFill>
                  <a:srgbClr val="080808"/>
                </a:solidFill>
                <a:latin typeface="Comic Sans MS" panose="030F0702030302020204" pitchFamily="66" charset="0"/>
              </a:rPr>
              <a:t>exponentially with depth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800" b="0">
              <a:solidFill>
                <a:srgbClr val="080808"/>
              </a:solidFill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>
                <a:solidFill>
                  <a:srgbClr val="080808"/>
                </a:solidFill>
                <a:latin typeface="Comic Sans MS" panose="030F0702030302020204" pitchFamily="66" charset="0"/>
              </a:rPr>
              <a:t>GO UNDERGROUND!</a:t>
            </a:r>
            <a:endParaRPr lang="en-US" altLang="it-IT" sz="1800">
              <a:solidFill>
                <a:srgbClr val="080808"/>
              </a:solidFill>
              <a:latin typeface="Comic Sans MS" panose="030F0702030302020204" pitchFamily="66" charset="0"/>
            </a:endParaRPr>
          </a:p>
        </p:txBody>
      </p:sp>
      <p:sp>
        <p:nvSpPr>
          <p:cNvPr id="61455" name="Rectangle 25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it-IT" altLang="it-IT" b="1" i="1"/>
              <a:t>Newtonian Noise</a:t>
            </a:r>
            <a:endParaRPr lang="en-GB" altLang="it-IT" b="1" i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2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Segnaposto piè di pagina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400"/>
              <a:t>Fabio Garufi</a:t>
            </a:r>
          </a:p>
        </p:txBody>
      </p:sp>
      <p:sp>
        <p:nvSpPr>
          <p:cNvPr id="6246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D93B89D-FC23-4382-A642-8074981E46FB}" type="slidenum">
              <a:rPr lang="en-US" altLang="it-IT" sz="1400" smtClean="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it-IT" sz="1400"/>
          </a:p>
        </p:txBody>
      </p:sp>
      <p:pic>
        <p:nvPicPr>
          <p:cNvPr id="6246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152525"/>
            <a:ext cx="6896100" cy="51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70" name="Rectangle 3"/>
          <p:cNvSpPr>
            <a:spLocks noChangeArrowheads="1"/>
          </p:cNvSpPr>
          <p:nvPr/>
        </p:nvSpPr>
        <p:spPr bwMode="auto">
          <a:xfrm>
            <a:off x="1752600" y="228600"/>
            <a:ext cx="586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2500" b="0" i="1">
                <a:solidFill>
                  <a:schemeClr val="tx2"/>
                </a:solidFill>
                <a:latin typeface="Comic Sans MS" panose="030F0702030302020204" pitchFamily="66" charset="0"/>
              </a:rPr>
              <a:t>La curva di sensibilità</a:t>
            </a:r>
            <a:endParaRPr lang="it-IT" altLang="it-IT" sz="2500" b="0" i="1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62471" name="Rectangle 4"/>
          <p:cNvSpPr>
            <a:spLocks noChangeArrowheads="1"/>
          </p:cNvSpPr>
          <p:nvPr/>
        </p:nvSpPr>
        <p:spPr bwMode="auto">
          <a:xfrm>
            <a:off x="4114800" y="1295400"/>
            <a:ext cx="1676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000"/>
          </a:p>
        </p:txBody>
      </p:sp>
      <p:grpSp>
        <p:nvGrpSpPr>
          <p:cNvPr id="111621" name="Group 5"/>
          <p:cNvGrpSpPr>
            <a:grpSpLocks/>
          </p:cNvGrpSpPr>
          <p:nvPr/>
        </p:nvGrpSpPr>
        <p:grpSpPr bwMode="auto">
          <a:xfrm>
            <a:off x="2819400" y="2819400"/>
            <a:ext cx="2971800" cy="1863725"/>
            <a:chOff x="1776" y="1776"/>
            <a:chExt cx="1872" cy="1174"/>
          </a:xfrm>
        </p:grpSpPr>
        <p:sp>
          <p:nvSpPr>
            <p:cNvPr id="62479" name="Rectangle 6"/>
            <p:cNvSpPr>
              <a:spLocks noChangeArrowheads="1"/>
            </p:cNvSpPr>
            <p:nvPr/>
          </p:nvSpPr>
          <p:spPr bwMode="auto">
            <a:xfrm>
              <a:off x="2544" y="2355"/>
              <a:ext cx="861" cy="29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0">
                  <a:solidFill>
                    <a:srgbClr val="009900"/>
                  </a:solidFill>
                  <a:latin typeface="Comic Sans MS" panose="030F0702030302020204" pitchFamily="66" charset="0"/>
                </a:rPr>
                <a:t>Thermal</a:t>
              </a:r>
            </a:p>
          </p:txBody>
        </p:sp>
        <p:grpSp>
          <p:nvGrpSpPr>
            <p:cNvPr id="62480" name="Group 7"/>
            <p:cNvGrpSpPr>
              <a:grpSpLocks/>
            </p:cNvGrpSpPr>
            <p:nvPr/>
          </p:nvGrpSpPr>
          <p:grpSpPr bwMode="auto">
            <a:xfrm>
              <a:off x="1776" y="1776"/>
              <a:ext cx="1872" cy="1174"/>
              <a:chOff x="1776" y="1776"/>
              <a:chExt cx="1872" cy="1174"/>
            </a:xfrm>
          </p:grpSpPr>
          <p:sp>
            <p:nvSpPr>
              <p:cNvPr id="62481" name="Line 8"/>
              <p:cNvSpPr>
                <a:spLocks noChangeShapeType="1"/>
              </p:cNvSpPr>
              <p:nvPr/>
            </p:nvSpPr>
            <p:spPr bwMode="auto">
              <a:xfrm>
                <a:off x="1776" y="1776"/>
                <a:ext cx="1056" cy="1056"/>
              </a:xfrm>
              <a:prstGeom prst="line">
                <a:avLst/>
              </a:prstGeom>
              <a:noFill/>
              <a:ln w="76200">
                <a:solidFill>
                  <a:srgbClr val="66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2482" name="Line 9"/>
              <p:cNvSpPr>
                <a:spLocks noChangeShapeType="1"/>
              </p:cNvSpPr>
              <p:nvPr/>
            </p:nvSpPr>
            <p:spPr bwMode="auto">
              <a:xfrm>
                <a:off x="2832" y="2854"/>
                <a:ext cx="816" cy="96"/>
              </a:xfrm>
              <a:prstGeom prst="line">
                <a:avLst/>
              </a:prstGeom>
              <a:noFill/>
              <a:ln w="76200">
                <a:solidFill>
                  <a:srgbClr val="66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grpSp>
        <p:nvGrpSpPr>
          <p:cNvPr id="111626" name="Group 10"/>
          <p:cNvGrpSpPr>
            <a:grpSpLocks/>
          </p:cNvGrpSpPr>
          <p:nvPr/>
        </p:nvGrpSpPr>
        <p:grpSpPr bwMode="auto">
          <a:xfrm>
            <a:off x="5791200" y="3814763"/>
            <a:ext cx="1600200" cy="833437"/>
            <a:chOff x="3648" y="2403"/>
            <a:chExt cx="1008" cy="525"/>
          </a:xfrm>
        </p:grpSpPr>
        <p:sp>
          <p:nvSpPr>
            <p:cNvPr id="62477" name="Rectangle 11"/>
            <p:cNvSpPr>
              <a:spLocks noChangeArrowheads="1"/>
            </p:cNvSpPr>
            <p:nvPr/>
          </p:nvSpPr>
          <p:spPr bwMode="auto">
            <a:xfrm>
              <a:off x="3853" y="2403"/>
              <a:ext cx="557" cy="29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0">
                  <a:solidFill>
                    <a:srgbClr val="6600CC"/>
                  </a:solidFill>
                  <a:latin typeface="Comic Sans MS" panose="030F0702030302020204" pitchFamily="66" charset="0"/>
                </a:rPr>
                <a:t>Shot</a:t>
              </a:r>
            </a:p>
          </p:txBody>
        </p:sp>
        <p:sp>
          <p:nvSpPr>
            <p:cNvPr id="62478" name="Line 12"/>
            <p:cNvSpPr>
              <a:spLocks noChangeShapeType="1"/>
            </p:cNvSpPr>
            <p:nvPr/>
          </p:nvSpPr>
          <p:spPr bwMode="auto">
            <a:xfrm flipV="1">
              <a:off x="3648" y="2544"/>
              <a:ext cx="1008" cy="384"/>
            </a:xfrm>
            <a:prstGeom prst="line">
              <a:avLst/>
            </a:prstGeom>
            <a:noFill/>
            <a:ln w="76200">
              <a:solidFill>
                <a:srgbClr val="66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1629" name="Group 13"/>
          <p:cNvGrpSpPr>
            <a:grpSpLocks/>
          </p:cNvGrpSpPr>
          <p:nvPr/>
        </p:nvGrpSpPr>
        <p:grpSpPr bwMode="auto">
          <a:xfrm>
            <a:off x="1460500" y="1752600"/>
            <a:ext cx="1358900" cy="1066800"/>
            <a:chOff x="920" y="1104"/>
            <a:chExt cx="856" cy="672"/>
          </a:xfrm>
        </p:grpSpPr>
        <p:sp>
          <p:nvSpPr>
            <p:cNvPr id="62475" name="Line 14"/>
            <p:cNvSpPr>
              <a:spLocks noChangeShapeType="1"/>
            </p:cNvSpPr>
            <p:nvPr/>
          </p:nvSpPr>
          <p:spPr bwMode="auto">
            <a:xfrm>
              <a:off x="1728" y="1104"/>
              <a:ext cx="48" cy="672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2476" name="Rectangle 15"/>
            <p:cNvSpPr>
              <a:spLocks noChangeArrowheads="1"/>
            </p:cNvSpPr>
            <p:nvPr/>
          </p:nvSpPr>
          <p:spPr bwMode="auto">
            <a:xfrm>
              <a:off x="920" y="1203"/>
              <a:ext cx="809" cy="294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0">
                  <a:solidFill>
                    <a:schemeClr val="hlink"/>
                  </a:solidFill>
                  <a:latin typeface="Comic Sans MS" panose="030F0702030302020204" pitchFamily="66" charset="0"/>
                </a:rPr>
                <a:t>Seismic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618BAF8-78D4-80B7-0C63-4E05DBD2A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it-IT"/>
              <a:t>Fabio Garufi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1EE0A37-783A-0C31-468F-96B8CB3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492922-C34E-4514-8866-5FF3A559468B}" type="slidenum">
              <a:rPr lang="en-US" altLang="it-IT" smtClean="0"/>
              <a:pPr>
                <a:defRPr/>
              </a:pPr>
              <a:t>68</a:t>
            </a:fld>
            <a:endParaRPr lang="en-US" altLang="it-IT"/>
          </a:p>
        </p:txBody>
      </p:sp>
      <p:pic>
        <p:nvPicPr>
          <p:cNvPr id="4" name="Immagine 3" descr="Immagine che contiene testo, linea, schermata, diagramma&#10;&#10;Descrizione generata automaticamente">
            <a:extLst>
              <a:ext uri="{FF2B5EF4-FFF2-40B4-BE49-F238E27FC236}">
                <a16:creationId xmlns:a16="http://schemas.microsoft.com/office/drawing/2014/main" id="{82A35FB9-4B98-0CC9-0A6D-E9F87BE28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33400"/>
            <a:ext cx="7315200" cy="5486400"/>
          </a:xfrm>
          <a:prstGeom prst="rect">
            <a:avLst/>
          </a:prstGeom>
        </p:spPr>
      </p:pic>
      <p:pic>
        <p:nvPicPr>
          <p:cNvPr id="6" name="Immagine 5" descr="Immagine che contiene testo, linea, diagramma, schermata&#10;&#10;Descrizione generata automaticamente">
            <a:extLst>
              <a:ext uri="{FF2B5EF4-FFF2-40B4-BE49-F238E27FC236}">
                <a16:creationId xmlns:a16="http://schemas.microsoft.com/office/drawing/2014/main" id="{CABA5B92-AA7D-89E6-7766-A8922A2D0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14350"/>
            <a:ext cx="7696199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1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3890</Words>
  <Application>Microsoft Office PowerPoint</Application>
  <PresentationFormat>Presentazione su schermo (4:3)</PresentationFormat>
  <Paragraphs>604</Paragraphs>
  <Slides>68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68</vt:i4>
      </vt:variant>
    </vt:vector>
  </HeadingPairs>
  <TitlesOfParts>
    <vt:vector size="82" baseType="lpstr">
      <vt:lpstr>Arial</vt:lpstr>
      <vt:lpstr>Calibri</vt:lpstr>
      <vt:lpstr>Cambria Math</vt:lpstr>
      <vt:lpstr>Comic Sans MS</vt:lpstr>
      <vt:lpstr>ItalicC</vt:lpstr>
      <vt:lpstr>Math1</vt:lpstr>
      <vt:lpstr>Microsoft Sans Serif</vt:lpstr>
      <vt:lpstr>Symbol</vt:lpstr>
      <vt:lpstr>Times</vt:lpstr>
      <vt:lpstr>Times New Roman</vt:lpstr>
      <vt:lpstr>Trebuchet MS</vt:lpstr>
      <vt:lpstr>Verdana</vt:lpstr>
      <vt:lpstr>Default Design</vt:lpstr>
      <vt:lpstr>Document</vt:lpstr>
      <vt:lpstr>La ricerca delle onde gravitazionali</vt:lpstr>
      <vt:lpstr>GW: Starting point and conventions</vt:lpstr>
      <vt:lpstr>GW: Starting point and conventions</vt:lpstr>
      <vt:lpstr>Einstein’s Equations</vt:lpstr>
      <vt:lpstr>Linarized equations</vt:lpstr>
      <vt:lpstr>Presentazione standard di PowerPoint</vt:lpstr>
      <vt:lpstr>Un po’ di teoria</vt:lpstr>
      <vt:lpstr>Quanti gradi di libertà?</vt:lpstr>
      <vt:lpstr>Polarizzazione delle GW</vt:lpstr>
      <vt:lpstr>Polarizzazione delle GW</vt:lpstr>
      <vt:lpstr>Generazione delle GW*</vt:lpstr>
      <vt:lpstr>Generazione delle GW</vt:lpstr>
      <vt:lpstr>Ordini di grandezza</vt:lpstr>
      <vt:lpstr>Presentazione standard di PowerPoint</vt:lpstr>
      <vt:lpstr>Sorgenti astrofisiche di GW</vt:lpstr>
      <vt:lpstr>Sorgenti impulsive</vt:lpstr>
      <vt:lpstr>Presentazione standard di PowerPoint</vt:lpstr>
      <vt:lpstr>Segnale tipico delle Supernovae</vt:lpstr>
      <vt:lpstr>Sorgenti quasi periodiche</vt:lpstr>
      <vt:lpstr>Evoluzione delle binarie coalescenti</vt:lpstr>
      <vt:lpstr>Stelle di neutroni binarie</vt:lpstr>
      <vt:lpstr>GW170817 la prima coalescenza  NS-NS osservata</vt:lpstr>
      <vt:lpstr>Coalescenze BH-NS e BH-BH</vt:lpstr>
      <vt:lpstr>Numero di alert (to Apr.2024)</vt:lpstr>
      <vt:lpstr>Presentazione standard di PowerPoint</vt:lpstr>
      <vt:lpstr>Presentazione standard di PowerPoint</vt:lpstr>
      <vt:lpstr>Un nobel preso ed uno mancato</vt:lpstr>
      <vt:lpstr>Presentazione standard di PowerPoint</vt:lpstr>
      <vt:lpstr>EMRI</vt:lpstr>
      <vt:lpstr>SgrA* il SMBH al centro della nostra galassia e orbite delle stelle</vt:lpstr>
      <vt:lpstr>Sorgenti periodiche: le pulsar</vt:lpstr>
      <vt:lpstr>Presentazione standard di PowerPoint</vt:lpstr>
      <vt:lpstr>Il fondo stocastico</vt:lpstr>
      <vt:lpstr>Rivelazione delle GW</vt:lpstr>
      <vt:lpstr>Presentazione standard di PowerPoint</vt:lpstr>
      <vt:lpstr>L’antenna a Barra (Weber 1960)</vt:lpstr>
      <vt:lpstr>Bar Detectors</vt:lpstr>
      <vt:lpstr>Bar Detectors</vt:lpstr>
      <vt:lpstr>Bar Detectors</vt:lpstr>
      <vt:lpstr>Bar Detectors</vt:lpstr>
      <vt:lpstr>Sensibilità di un’antenna risonante</vt:lpstr>
      <vt:lpstr>Sensibilità di un’antenna risonante 2</vt:lpstr>
      <vt:lpstr>Presentazione standard di PowerPoint</vt:lpstr>
      <vt:lpstr>Bar detectors (nel 2003)</vt:lpstr>
      <vt:lpstr>Presentazione standard di PowerPoint</vt:lpstr>
      <vt:lpstr>Presentazione standard di PowerPoint</vt:lpstr>
      <vt:lpstr>Presentazione standard di PowerPoint</vt:lpstr>
      <vt:lpstr>Sensitivity predicted for next run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Variazione di potenza dovuta alla GW</vt:lpstr>
      <vt:lpstr>Shot Noise</vt:lpstr>
      <vt:lpstr>Aumentare la potenza, ma quanto?</vt:lpstr>
      <vt:lpstr>Si può superare il limite quantistico?</vt:lpstr>
      <vt:lpstr>Presentazione standard di PowerPoint</vt:lpstr>
      <vt:lpstr>Allungare I bracci: Cavità Fabry-Perot</vt:lpstr>
      <vt:lpstr>Presentazione standard di PowerPoint</vt:lpstr>
      <vt:lpstr>Presentazione standard di PowerPoint</vt:lpstr>
      <vt:lpstr>Why power recycled?</vt:lpstr>
      <vt:lpstr>Modulazione demodulazione</vt:lpstr>
      <vt:lpstr>…modulation-demodulation</vt:lpstr>
      <vt:lpstr>Rumore sismico</vt:lpstr>
      <vt:lpstr>Rumore sismico</vt:lpstr>
      <vt:lpstr>Newtonian Noise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Fabio Garufi</dc:creator>
  <cp:lastModifiedBy>FABIO GARUFI</cp:lastModifiedBy>
  <cp:revision>69</cp:revision>
  <cp:lastPrinted>1601-01-01T00:00:00Z</cp:lastPrinted>
  <dcterms:created xsi:type="dcterms:W3CDTF">1601-01-01T00:00:00Z</dcterms:created>
  <dcterms:modified xsi:type="dcterms:W3CDTF">2024-05-21T16:54:29Z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MSIP_Label_2ad0b24d-6422-44b0-b3de-abb3a9e8c81a_Enabled">
    <vt:lpwstr>true</vt:lpwstr>
  </property>
  <property fmtid="{D5CDD505-2E9C-101B-9397-08002B2CF9AE}" pid="4" name="MSIP_Label_2ad0b24d-6422-44b0-b3de-abb3a9e8c81a_SetDate">
    <vt:lpwstr>2024-05-05T17:03:06Z</vt:lpwstr>
  </property>
  <property fmtid="{D5CDD505-2E9C-101B-9397-08002B2CF9AE}" pid="5" name="MSIP_Label_2ad0b24d-6422-44b0-b3de-abb3a9e8c81a_Method">
    <vt:lpwstr>Standard</vt:lpwstr>
  </property>
  <property fmtid="{D5CDD505-2E9C-101B-9397-08002B2CF9AE}" pid="6" name="MSIP_Label_2ad0b24d-6422-44b0-b3de-abb3a9e8c81a_Name">
    <vt:lpwstr>defa4170-0d19-0005-0004-bc88714345d2</vt:lpwstr>
  </property>
  <property fmtid="{D5CDD505-2E9C-101B-9397-08002B2CF9AE}" pid="7" name="MSIP_Label_2ad0b24d-6422-44b0-b3de-abb3a9e8c81a_SiteId">
    <vt:lpwstr>2fcfe26a-bb62-46b0-b1e3-28f9da0c45fd</vt:lpwstr>
  </property>
  <property fmtid="{D5CDD505-2E9C-101B-9397-08002B2CF9AE}" pid="8" name="MSIP_Label_2ad0b24d-6422-44b0-b3de-abb3a9e8c81a_ActionId">
    <vt:lpwstr>98bfcfe8-4bdd-47a6-846d-8887c46924df</vt:lpwstr>
  </property>
  <property fmtid="{D5CDD505-2E9C-101B-9397-08002B2CF9AE}" pid="9" name="MSIP_Label_2ad0b24d-6422-44b0-b3de-abb3a9e8c81a_ContentBits">
    <vt:lpwstr>0</vt:lpwstr>
  </property>
</Properties>
</file>