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56" r:id="rId2"/>
    <p:sldId id="257" r:id="rId3"/>
    <p:sldId id="300" r:id="rId4"/>
    <p:sldId id="301" r:id="rId5"/>
    <p:sldId id="271" r:id="rId6"/>
    <p:sldId id="307" r:id="rId7"/>
    <p:sldId id="320" r:id="rId8"/>
    <p:sldId id="302" r:id="rId9"/>
    <p:sldId id="308" r:id="rId10"/>
    <p:sldId id="335" r:id="rId11"/>
    <p:sldId id="339" r:id="rId12"/>
    <p:sldId id="305" r:id="rId13"/>
    <p:sldId id="267" r:id="rId14"/>
    <p:sldId id="323" r:id="rId15"/>
    <p:sldId id="263" r:id="rId16"/>
    <p:sldId id="275" r:id="rId17"/>
    <p:sldId id="294" r:id="rId18"/>
    <p:sldId id="341" r:id="rId19"/>
    <p:sldId id="343" r:id="rId20"/>
    <p:sldId id="352" r:id="rId21"/>
    <p:sldId id="344" r:id="rId22"/>
    <p:sldId id="345" r:id="rId23"/>
    <p:sldId id="346" r:id="rId24"/>
    <p:sldId id="347" r:id="rId25"/>
    <p:sldId id="348" r:id="rId26"/>
    <p:sldId id="349" r:id="rId27"/>
    <p:sldId id="350" r:id="rId28"/>
    <p:sldId id="351" r:id="rId29"/>
    <p:sldId id="259" r:id="rId30"/>
    <p:sldId id="1804" r:id="rId31"/>
    <p:sldId id="1805" r:id="rId32"/>
    <p:sldId id="1807" r:id="rId33"/>
    <p:sldId id="1806" r:id="rId34"/>
    <p:sldId id="1813" r:id="rId35"/>
    <p:sldId id="1784" r:id="rId36"/>
    <p:sldId id="1815" r:id="rId37"/>
    <p:sldId id="295" r:id="rId38"/>
    <p:sldId id="297" r:id="rId39"/>
    <p:sldId id="319" r:id="rId40"/>
    <p:sldId id="316" r:id="rId41"/>
    <p:sldId id="317" r:id="rId42"/>
    <p:sldId id="318" r:id="rId43"/>
    <p:sldId id="1816" r:id="rId44"/>
    <p:sldId id="1817" r:id="rId45"/>
    <p:sldId id="1818" r:id="rId46"/>
    <p:sldId id="1819" r:id="rId47"/>
    <p:sldId id="312" r:id="rId48"/>
    <p:sldId id="313" r:id="rId49"/>
    <p:sldId id="314" r:id="rId50"/>
    <p:sldId id="315" r:id="rId51"/>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05" autoAdjust="0"/>
    <p:restoredTop sz="94660"/>
  </p:normalViewPr>
  <p:slideViewPr>
    <p:cSldViewPr snapToGrid="0">
      <p:cViewPr varScale="1">
        <p:scale>
          <a:sx n="65" d="100"/>
          <a:sy n="65" d="100"/>
        </p:scale>
        <p:origin x="1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BB7767-9ECF-479A-841B-9E9FD0B91681}" type="datetimeFigureOut">
              <a:rPr lang="it-IT" smtClean="0"/>
              <a:t>28/05/2025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11F8A7-E470-4BAF-83D1-D1FF473FF73D}" type="slidenum">
              <a:rPr lang="it-IT" smtClean="0"/>
              <a:t>‹N›</a:t>
            </a:fld>
            <a:endParaRPr lang="it-IT"/>
          </a:p>
        </p:txBody>
      </p:sp>
    </p:spTree>
    <p:extLst>
      <p:ext uri="{BB962C8B-B14F-4D97-AF65-F5344CB8AC3E}">
        <p14:creationId xmlns:p14="http://schemas.microsoft.com/office/powerpoint/2010/main" val="2814648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211F8A7-E470-4BAF-83D1-D1FF473FF73D}" type="slidenum">
              <a:rPr lang="it-IT" smtClean="0"/>
              <a:t>1</a:t>
            </a:fld>
            <a:endParaRPr lang="it-IT"/>
          </a:p>
        </p:txBody>
      </p:sp>
    </p:spTree>
    <p:extLst>
      <p:ext uri="{BB962C8B-B14F-4D97-AF65-F5344CB8AC3E}">
        <p14:creationId xmlns:p14="http://schemas.microsoft.com/office/powerpoint/2010/main" val="3832054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18</a:t>
            </a:fld>
            <a:endParaRPr lang="it-IT"/>
          </a:p>
        </p:txBody>
      </p:sp>
    </p:spTree>
    <p:extLst>
      <p:ext uri="{BB962C8B-B14F-4D97-AF65-F5344CB8AC3E}">
        <p14:creationId xmlns:p14="http://schemas.microsoft.com/office/powerpoint/2010/main" val="1167100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19</a:t>
            </a:fld>
            <a:endParaRPr lang="it-IT"/>
          </a:p>
        </p:txBody>
      </p:sp>
    </p:spTree>
    <p:extLst>
      <p:ext uri="{BB962C8B-B14F-4D97-AF65-F5344CB8AC3E}">
        <p14:creationId xmlns:p14="http://schemas.microsoft.com/office/powerpoint/2010/main" val="4040101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20</a:t>
            </a:fld>
            <a:endParaRPr lang="it-IT"/>
          </a:p>
        </p:txBody>
      </p:sp>
    </p:spTree>
    <p:extLst>
      <p:ext uri="{BB962C8B-B14F-4D97-AF65-F5344CB8AC3E}">
        <p14:creationId xmlns:p14="http://schemas.microsoft.com/office/powerpoint/2010/main" val="1214524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21</a:t>
            </a:fld>
            <a:endParaRPr lang="it-IT"/>
          </a:p>
        </p:txBody>
      </p:sp>
    </p:spTree>
    <p:extLst>
      <p:ext uri="{BB962C8B-B14F-4D97-AF65-F5344CB8AC3E}">
        <p14:creationId xmlns:p14="http://schemas.microsoft.com/office/powerpoint/2010/main" val="4282751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22</a:t>
            </a:fld>
            <a:endParaRPr lang="it-IT"/>
          </a:p>
        </p:txBody>
      </p:sp>
    </p:spTree>
    <p:extLst>
      <p:ext uri="{BB962C8B-B14F-4D97-AF65-F5344CB8AC3E}">
        <p14:creationId xmlns:p14="http://schemas.microsoft.com/office/powerpoint/2010/main" val="186477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23</a:t>
            </a:fld>
            <a:endParaRPr lang="it-IT"/>
          </a:p>
        </p:txBody>
      </p:sp>
    </p:spTree>
    <p:extLst>
      <p:ext uri="{BB962C8B-B14F-4D97-AF65-F5344CB8AC3E}">
        <p14:creationId xmlns:p14="http://schemas.microsoft.com/office/powerpoint/2010/main" val="2405280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24</a:t>
            </a:fld>
            <a:endParaRPr lang="it-IT"/>
          </a:p>
        </p:txBody>
      </p:sp>
    </p:spTree>
    <p:extLst>
      <p:ext uri="{BB962C8B-B14F-4D97-AF65-F5344CB8AC3E}">
        <p14:creationId xmlns:p14="http://schemas.microsoft.com/office/powerpoint/2010/main" val="1482231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25</a:t>
            </a:fld>
            <a:endParaRPr lang="it-IT"/>
          </a:p>
        </p:txBody>
      </p:sp>
    </p:spTree>
    <p:extLst>
      <p:ext uri="{BB962C8B-B14F-4D97-AF65-F5344CB8AC3E}">
        <p14:creationId xmlns:p14="http://schemas.microsoft.com/office/powerpoint/2010/main" val="3972762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26</a:t>
            </a:fld>
            <a:endParaRPr lang="it-IT"/>
          </a:p>
        </p:txBody>
      </p:sp>
    </p:spTree>
    <p:extLst>
      <p:ext uri="{BB962C8B-B14F-4D97-AF65-F5344CB8AC3E}">
        <p14:creationId xmlns:p14="http://schemas.microsoft.com/office/powerpoint/2010/main" val="2767913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27</a:t>
            </a:fld>
            <a:endParaRPr lang="it-IT"/>
          </a:p>
        </p:txBody>
      </p:sp>
    </p:spTree>
    <p:extLst>
      <p:ext uri="{BB962C8B-B14F-4D97-AF65-F5344CB8AC3E}">
        <p14:creationId xmlns:p14="http://schemas.microsoft.com/office/powerpoint/2010/main" val="427743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E0DC1758-57F4-45F4-987C-50BF67BAC5E6}" type="slidenum">
              <a:rPr lang="en-US" altLang="it-IT" sz="1200" b="0" smtClean="0"/>
              <a:pPr/>
              <a:t>3</a:t>
            </a:fld>
            <a:endParaRPr lang="en-US" altLang="it-IT" sz="1200" b="0"/>
          </a:p>
        </p:txBody>
      </p:sp>
      <p:sp>
        <p:nvSpPr>
          <p:cNvPr id="5939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973" tIns="39987" rIns="79973" bIns="39987" anchor="b"/>
          <a:lstStyle>
            <a:lvl1pPr defTabSz="800100">
              <a:defRPr sz="2000" b="1">
                <a:solidFill>
                  <a:schemeClr val="tx1"/>
                </a:solidFill>
                <a:latin typeface="Arial" panose="020B0604020202020204" pitchFamily="34" charset="0"/>
              </a:defRPr>
            </a:lvl1pPr>
            <a:lvl2pPr marL="649288" indent="-249238" defTabSz="800100">
              <a:defRPr sz="2000" b="1">
                <a:solidFill>
                  <a:schemeClr val="tx1"/>
                </a:solidFill>
                <a:latin typeface="Arial" panose="020B0604020202020204" pitchFamily="34" charset="0"/>
              </a:defRPr>
            </a:lvl2pPr>
            <a:lvl3pPr marL="1000125" indent="-200025" defTabSz="800100">
              <a:defRPr sz="2000" b="1">
                <a:solidFill>
                  <a:schemeClr val="tx1"/>
                </a:solidFill>
                <a:latin typeface="Arial" panose="020B0604020202020204" pitchFamily="34" charset="0"/>
              </a:defRPr>
            </a:lvl3pPr>
            <a:lvl4pPr marL="1400175" indent="-200025" defTabSz="800100">
              <a:defRPr sz="2000" b="1">
                <a:solidFill>
                  <a:schemeClr val="tx1"/>
                </a:solidFill>
                <a:latin typeface="Arial" panose="020B0604020202020204" pitchFamily="34" charset="0"/>
              </a:defRPr>
            </a:lvl4pPr>
            <a:lvl5pPr marL="1798638" indent="-198438" defTabSz="800100">
              <a:defRPr sz="2000" b="1">
                <a:solidFill>
                  <a:schemeClr val="tx1"/>
                </a:solidFill>
                <a:latin typeface="Arial" panose="020B0604020202020204" pitchFamily="34" charset="0"/>
              </a:defRPr>
            </a:lvl5pPr>
            <a:lvl6pPr marL="2255838" indent="-198438" defTabSz="800100" eaLnBrk="0" fontAlgn="base" hangingPunct="0">
              <a:spcBef>
                <a:spcPct val="0"/>
              </a:spcBef>
              <a:spcAft>
                <a:spcPct val="0"/>
              </a:spcAft>
              <a:defRPr sz="2000" b="1">
                <a:solidFill>
                  <a:schemeClr val="tx1"/>
                </a:solidFill>
                <a:latin typeface="Arial" panose="020B0604020202020204" pitchFamily="34" charset="0"/>
              </a:defRPr>
            </a:lvl6pPr>
            <a:lvl7pPr marL="2713038" indent="-198438" defTabSz="800100" eaLnBrk="0" fontAlgn="base" hangingPunct="0">
              <a:spcBef>
                <a:spcPct val="0"/>
              </a:spcBef>
              <a:spcAft>
                <a:spcPct val="0"/>
              </a:spcAft>
              <a:defRPr sz="2000" b="1">
                <a:solidFill>
                  <a:schemeClr val="tx1"/>
                </a:solidFill>
                <a:latin typeface="Arial" panose="020B0604020202020204" pitchFamily="34" charset="0"/>
              </a:defRPr>
            </a:lvl7pPr>
            <a:lvl8pPr marL="3170238" indent="-198438" defTabSz="800100" eaLnBrk="0" fontAlgn="base" hangingPunct="0">
              <a:spcBef>
                <a:spcPct val="0"/>
              </a:spcBef>
              <a:spcAft>
                <a:spcPct val="0"/>
              </a:spcAft>
              <a:defRPr sz="2000" b="1">
                <a:solidFill>
                  <a:schemeClr val="tx1"/>
                </a:solidFill>
                <a:latin typeface="Arial" panose="020B0604020202020204" pitchFamily="34" charset="0"/>
              </a:defRPr>
            </a:lvl8pPr>
            <a:lvl9pPr marL="3627438" indent="-198438" defTabSz="800100" eaLnBrk="0" fontAlgn="base" hangingPunct="0">
              <a:spcBef>
                <a:spcPct val="0"/>
              </a:spcBef>
              <a:spcAft>
                <a:spcPct val="0"/>
              </a:spcAft>
              <a:defRPr sz="2000" b="1">
                <a:solidFill>
                  <a:schemeClr val="tx1"/>
                </a:solidFill>
                <a:latin typeface="Arial" panose="020B0604020202020204" pitchFamily="34" charset="0"/>
              </a:defRPr>
            </a:lvl9pPr>
          </a:lstStyle>
          <a:p>
            <a:pPr algn="r" eaLnBrk="1" hangingPunct="1"/>
            <a:fld id="{B342B806-E75C-4A29-BDEB-4C9067DF754E}" type="slidenum">
              <a:rPr lang="en-US" altLang="it-IT" sz="1000" b="0">
                <a:latin typeface="Times New Roman" panose="02020603050405020304" pitchFamily="18" charset="0"/>
              </a:rPr>
              <a:pPr algn="r" eaLnBrk="1" hangingPunct="1"/>
              <a:t>3</a:t>
            </a:fld>
            <a:endParaRPr lang="en-US" altLang="it-IT" sz="1000" b="0">
              <a:latin typeface="Times New Roman" panose="02020603050405020304" pitchFamily="18" charset="0"/>
            </a:endParaRPr>
          </a:p>
        </p:txBody>
      </p:sp>
      <p:sp>
        <p:nvSpPr>
          <p:cNvPr id="59396" name="Rectangle 2"/>
          <p:cNvSpPr>
            <a:spLocks noGrp="1" noRot="1" noChangeAspect="1" noChangeArrowheads="1" noTextEdit="1"/>
          </p:cNvSpPr>
          <p:nvPr>
            <p:ph type="sldImg"/>
          </p:nvPr>
        </p:nvSpPr>
        <p:spPr>
          <a:ln/>
        </p:spPr>
      </p:sp>
      <p:sp>
        <p:nvSpPr>
          <p:cNvPr id="59397" name="Rectangle 3"/>
          <p:cNvSpPr>
            <a:spLocks noGrp="1" noChangeArrowheads="1"/>
          </p:cNvSpPr>
          <p:nvPr>
            <p:ph type="body" idx="1"/>
          </p:nvPr>
        </p:nvSpPr>
        <p:spPr>
          <a:noFill/>
        </p:spPr>
        <p:txBody>
          <a:bodyPr lIns="79973" tIns="39987" rIns="79973" bIns="39987"/>
          <a:lstStyle/>
          <a:p>
            <a:pPr eaLnBrk="1" hangingPunct="1"/>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4155379-D394-4E82-84A4-BCBD0D6D6A12}" type="slidenum">
              <a:rPr lang="it-IT" smtClean="0"/>
              <a:t>28</a:t>
            </a:fld>
            <a:endParaRPr lang="it-IT"/>
          </a:p>
        </p:txBody>
      </p:sp>
    </p:spTree>
    <p:extLst>
      <p:ext uri="{BB962C8B-B14F-4D97-AF65-F5344CB8AC3E}">
        <p14:creationId xmlns:p14="http://schemas.microsoft.com/office/powerpoint/2010/main" val="39033339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intestazione 3"/>
          <p:cNvSpPr>
            <a:spLocks noGrp="1"/>
          </p:cNvSpPr>
          <p:nvPr>
            <p:ph type="hdr" sz="quarter"/>
          </p:nvPr>
        </p:nvSpPr>
        <p:spPr/>
        <p:txBody>
          <a:bodyPr/>
          <a:lstStyle/>
          <a:p>
            <a:endParaRPr lang="it-IT"/>
          </a:p>
        </p:txBody>
      </p:sp>
      <p:sp>
        <p:nvSpPr>
          <p:cNvPr id="5" name="Segnaposto numero diapositiva 4"/>
          <p:cNvSpPr>
            <a:spLocks noGrp="1"/>
          </p:cNvSpPr>
          <p:nvPr>
            <p:ph type="sldNum" sz="quarter" idx="5"/>
          </p:nvPr>
        </p:nvSpPr>
        <p:spPr/>
        <p:txBody>
          <a:bodyPr/>
          <a:lstStyle/>
          <a:p>
            <a:fld id="{1B6E1EA1-3F01-4268-A568-944585082E6C}" type="slidenum">
              <a:rPr lang="it-IT" smtClean="0"/>
              <a:t>29</a:t>
            </a:fld>
            <a:endParaRPr lang="it-IT"/>
          </a:p>
        </p:txBody>
      </p:sp>
    </p:spTree>
    <p:extLst>
      <p:ext uri="{BB962C8B-B14F-4D97-AF65-F5344CB8AC3E}">
        <p14:creationId xmlns:p14="http://schemas.microsoft.com/office/powerpoint/2010/main" val="9120184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Multiple Interferometers</a:t>
            </a:r>
            <a:r>
              <a:rPr lang="en-US" dirty="0"/>
              <a:t> per Detector (MIPD) or </a:t>
            </a:r>
            <a:r>
              <a:rPr lang="en-US" b="1" dirty="0"/>
              <a:t>Xylophone design,</a:t>
            </a:r>
            <a:r>
              <a:rPr lang="en-US" dirty="0"/>
              <a:t> two interferometers, one </a:t>
            </a:r>
            <a:r>
              <a:rPr lang="en-US" dirty="0" err="1"/>
              <a:t>specialised</a:t>
            </a:r>
            <a:r>
              <a:rPr lang="en-US" dirty="0"/>
              <a:t> in the low frequency band (ET-LF, from 3Hz to about 30-40 Hz), and one </a:t>
            </a:r>
            <a:r>
              <a:rPr lang="en-US" dirty="0" err="1"/>
              <a:t>specialised</a:t>
            </a:r>
            <a:r>
              <a:rPr lang="en-US" dirty="0"/>
              <a:t> in the high frequency (ET-HF, from 30 Hz to almost 10 kHz) are contributing to the implementation of a single ET detector.</a:t>
            </a:r>
            <a:endParaRPr lang="en-US" b="1" dirty="0"/>
          </a:p>
          <a:p>
            <a:r>
              <a:rPr lang="en-US" b="1" dirty="0"/>
              <a:t>Underground infrastructure,</a:t>
            </a:r>
            <a:r>
              <a:rPr lang="en-US" dirty="0"/>
              <a:t> (~-200m) to reduce the impact of seismic noise, gravity gradient noise wind and acoustic disturbances impacting on the low frequency range</a:t>
            </a:r>
          </a:p>
          <a:p>
            <a:r>
              <a:rPr lang="en-US" b="1" dirty="0"/>
              <a:t>Longer arms</a:t>
            </a:r>
            <a:r>
              <a:rPr lang="en-US" dirty="0"/>
              <a:t>, to increase the signal-to-noise (SNR) ratio with respect to all the displacement noises limiting the sensitivity of the current detectors. In the ET reference design ET has 10km long arms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Triangular geometry:</a:t>
            </a:r>
            <a:r>
              <a:rPr lang="en-GB" sz="1200" dirty="0"/>
              <a:t> to satisfy the localisation capability, the polarisation disentanglement, the sky coverage and the high reliability requirements, a multiple detector configuration is needed: each detector is composed by two interferometers with 10km long arms. </a:t>
            </a:r>
          </a:p>
          <a:p>
            <a:r>
              <a:rPr lang="en-US" dirty="0"/>
              <a:t> </a:t>
            </a:r>
          </a:p>
          <a:p>
            <a:endParaRPr lang="en-US" dirty="0"/>
          </a:p>
        </p:txBody>
      </p:sp>
      <p:sp>
        <p:nvSpPr>
          <p:cNvPr id="4" name="Slide Number Placeholder 3"/>
          <p:cNvSpPr>
            <a:spLocks noGrp="1"/>
          </p:cNvSpPr>
          <p:nvPr>
            <p:ph type="sldNum" sz="quarter" idx="5"/>
          </p:nvPr>
        </p:nvSpPr>
        <p:spPr/>
        <p:txBody>
          <a:bodyPr/>
          <a:lstStyle/>
          <a:p>
            <a:fld id="{3AB484D7-918D-F54C-96CC-45F4D3F00816}" type="slidenum">
              <a:rPr lang="en-US" smtClean="0"/>
              <a:t>32</a:t>
            </a:fld>
            <a:endParaRPr lang="en-US"/>
          </a:p>
        </p:txBody>
      </p:sp>
    </p:spTree>
    <p:extLst>
      <p:ext uri="{BB962C8B-B14F-4D97-AF65-F5344CB8AC3E}">
        <p14:creationId xmlns:p14="http://schemas.microsoft.com/office/powerpoint/2010/main" val="2709750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fld id="{894E2881-B000-4EE6-9217-50FEE01588A7}" type="slidenum">
              <a:rPr lang="en-US" altLang="it-IT" sz="1200">
                <a:solidFill>
                  <a:schemeClr val="tx1"/>
                </a:solidFill>
                <a:latin typeface="Arial" panose="020B0604020202020204" pitchFamily="34" charset="0"/>
              </a:rPr>
              <a:pPr eaLnBrk="1" hangingPunct="1"/>
              <a:t>47</a:t>
            </a:fld>
            <a:endParaRPr lang="en-US" altLang="it-IT" sz="1200">
              <a:solidFill>
                <a:schemeClr val="tx1"/>
              </a:solidFill>
              <a:latin typeface="Arial" panose="020B0604020202020204" pitchFamily="34" charset="0"/>
            </a:endParaRPr>
          </a:p>
        </p:txBody>
      </p:sp>
      <p:sp>
        <p:nvSpPr>
          <p:cNvPr id="73731" name="Rectangle 2"/>
          <p:cNvSpPr>
            <a:spLocks noGrp="1" noRot="1" noChangeAspect="1" noChangeArrowheads="1" noTextEdit="1"/>
          </p:cNvSpPr>
          <p:nvPr>
            <p:ph type="sldImg"/>
          </p:nvPr>
        </p:nvSpPr>
        <p:spPr>
          <a:xfrm>
            <a:off x="381000" y="685800"/>
            <a:ext cx="6096000" cy="3429000"/>
          </a:xfrm>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211F8A7-E470-4BAF-83D1-D1FF473FF73D}" type="slidenum">
              <a:rPr lang="it-IT" smtClean="0"/>
              <a:t>5</a:t>
            </a:fld>
            <a:endParaRPr lang="it-IT"/>
          </a:p>
        </p:txBody>
      </p:sp>
    </p:spTree>
    <p:extLst>
      <p:ext uri="{BB962C8B-B14F-4D97-AF65-F5344CB8AC3E}">
        <p14:creationId xmlns:p14="http://schemas.microsoft.com/office/powerpoint/2010/main" val="2127204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fld id="{7A79F739-32FE-4D59-AF5B-144008802280}" type="slidenum">
              <a:rPr lang="en-US" altLang="it-IT" sz="1200">
                <a:solidFill>
                  <a:schemeClr val="tx1"/>
                </a:solidFill>
                <a:latin typeface="Arial" panose="020B0604020202020204" pitchFamily="34" charset="0"/>
              </a:rPr>
              <a:pPr eaLnBrk="1" hangingPunct="1"/>
              <a:t>6</a:t>
            </a:fld>
            <a:endParaRPr lang="en-US" altLang="it-IT" sz="1200">
              <a:solidFill>
                <a:schemeClr val="tx1"/>
              </a:solidFill>
              <a:latin typeface="Arial" panose="020B0604020202020204" pitchFamily="34" charset="0"/>
            </a:endParaRPr>
          </a:p>
        </p:txBody>
      </p:sp>
      <p:sp>
        <p:nvSpPr>
          <p:cNvPr id="7065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973" tIns="39987" rIns="79973" bIns="39987" anchor="b"/>
          <a:lstStyle>
            <a:lvl1pPr defTabSz="800100" eaLnBrk="0" hangingPunct="0">
              <a:defRPr sz="2400">
                <a:solidFill>
                  <a:schemeClr val="bg1"/>
                </a:solidFill>
                <a:latin typeface="Times New Roman" panose="02020603050405020304" pitchFamily="18" charset="0"/>
              </a:defRPr>
            </a:lvl1pPr>
            <a:lvl2pPr marL="742950" indent="-285750" defTabSz="800100" eaLnBrk="0" hangingPunct="0">
              <a:defRPr sz="2400">
                <a:solidFill>
                  <a:schemeClr val="bg1"/>
                </a:solidFill>
                <a:latin typeface="Times New Roman" panose="02020603050405020304" pitchFamily="18" charset="0"/>
              </a:defRPr>
            </a:lvl2pPr>
            <a:lvl3pPr marL="1143000" indent="-228600" defTabSz="800100" eaLnBrk="0" hangingPunct="0">
              <a:defRPr sz="2400">
                <a:solidFill>
                  <a:schemeClr val="bg1"/>
                </a:solidFill>
                <a:latin typeface="Times New Roman" panose="02020603050405020304" pitchFamily="18" charset="0"/>
              </a:defRPr>
            </a:lvl3pPr>
            <a:lvl4pPr marL="1600200" indent="-228600" defTabSz="800100" eaLnBrk="0" hangingPunct="0">
              <a:defRPr sz="2400">
                <a:solidFill>
                  <a:schemeClr val="bg1"/>
                </a:solidFill>
                <a:latin typeface="Times New Roman" panose="02020603050405020304" pitchFamily="18" charset="0"/>
              </a:defRPr>
            </a:lvl4pPr>
            <a:lvl5pPr marL="2057400" indent="-228600" defTabSz="800100" eaLnBrk="0" hangingPunct="0">
              <a:defRPr sz="2400">
                <a:solidFill>
                  <a:schemeClr val="bg1"/>
                </a:solidFill>
                <a:latin typeface="Times New Roman" panose="02020603050405020304" pitchFamily="18" charset="0"/>
              </a:defRPr>
            </a:lvl5pPr>
            <a:lvl6pPr marL="2514600" indent="-228600" defTabSz="8001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defTabSz="8001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defTabSz="8001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defTabSz="8001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r" eaLnBrk="1" hangingPunct="1">
              <a:lnSpc>
                <a:spcPct val="100000"/>
              </a:lnSpc>
              <a:buClrTx/>
              <a:buSzTx/>
              <a:buFontTx/>
              <a:buNone/>
            </a:pPr>
            <a:fld id="{4ECFA604-8CFD-4942-9872-679FE5DA9061}" type="slidenum">
              <a:rPr lang="en-US" altLang="it-IT" sz="1000">
                <a:solidFill>
                  <a:schemeClr val="tx1"/>
                </a:solidFill>
              </a:rPr>
              <a:pPr algn="r" eaLnBrk="1" hangingPunct="1">
                <a:lnSpc>
                  <a:spcPct val="100000"/>
                </a:lnSpc>
                <a:buClrTx/>
                <a:buSzTx/>
                <a:buFontTx/>
                <a:buNone/>
              </a:pPr>
              <a:t>6</a:t>
            </a:fld>
            <a:endParaRPr lang="en-US" altLang="it-IT" sz="1000">
              <a:solidFill>
                <a:schemeClr val="tx1"/>
              </a:solidFill>
            </a:endParaRPr>
          </a:p>
        </p:txBody>
      </p:sp>
      <p:sp>
        <p:nvSpPr>
          <p:cNvPr id="70660" name="Rectangle 2"/>
          <p:cNvSpPr>
            <a:spLocks noGrp="1" noRot="1" noChangeAspect="1" noChangeArrowheads="1" noTextEdit="1"/>
          </p:cNvSpPr>
          <p:nvPr>
            <p:ph type="sldImg"/>
          </p:nvPr>
        </p:nvSpPr>
        <p:spPr>
          <a:xfrm>
            <a:off x="381000" y="685800"/>
            <a:ext cx="6096000" cy="3429000"/>
          </a:xfrm>
          <a:ln/>
        </p:spPr>
      </p:sp>
      <p:sp>
        <p:nvSpPr>
          <p:cNvPr id="706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973" tIns="39987" rIns="79973" bIns="39987"/>
          <a:lstStyle/>
          <a:p>
            <a:pPr eaLnBrk="1" hangingPunct="1"/>
            <a:endParaRPr lang="it-IT" altLang="it-IT"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023EAC5-BED4-4A36-A68C-5E162587BB92}" type="slidenum">
              <a:rPr lang="en-US" altLang="it-IT" smtClean="0"/>
              <a:pPr/>
              <a:t>7</a:t>
            </a:fld>
            <a:endParaRPr lang="en-US" altLang="it-IT"/>
          </a:p>
        </p:txBody>
      </p:sp>
    </p:spTree>
    <p:extLst>
      <p:ext uri="{BB962C8B-B14F-4D97-AF65-F5344CB8AC3E}">
        <p14:creationId xmlns:p14="http://schemas.microsoft.com/office/powerpoint/2010/main" val="2378908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fld id="{DE1B9617-BE7E-47CA-9D8C-29F07284998E}" type="slidenum">
              <a:rPr lang="en-US" altLang="it-IT" sz="1200">
                <a:solidFill>
                  <a:schemeClr val="tx1"/>
                </a:solidFill>
                <a:latin typeface="Arial" panose="020B0604020202020204" pitchFamily="34" charset="0"/>
              </a:rPr>
              <a:pPr eaLnBrk="1" hangingPunct="1"/>
              <a:t>9</a:t>
            </a:fld>
            <a:endParaRPr lang="en-US" altLang="it-IT" sz="1200">
              <a:solidFill>
                <a:schemeClr val="tx1"/>
              </a:solidFill>
              <a:latin typeface="Arial" panose="020B0604020202020204" pitchFamily="34" charset="0"/>
            </a:endParaRPr>
          </a:p>
        </p:txBody>
      </p:sp>
      <p:sp>
        <p:nvSpPr>
          <p:cNvPr id="716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973" tIns="39987" rIns="79973" bIns="39987" anchor="b"/>
          <a:lstStyle>
            <a:lvl1pPr defTabSz="800100" eaLnBrk="0" hangingPunct="0">
              <a:defRPr sz="2400">
                <a:solidFill>
                  <a:schemeClr val="bg1"/>
                </a:solidFill>
                <a:latin typeface="Times New Roman" panose="02020603050405020304" pitchFamily="18" charset="0"/>
              </a:defRPr>
            </a:lvl1pPr>
            <a:lvl2pPr marL="742950" indent="-285750" defTabSz="800100" eaLnBrk="0" hangingPunct="0">
              <a:defRPr sz="2400">
                <a:solidFill>
                  <a:schemeClr val="bg1"/>
                </a:solidFill>
                <a:latin typeface="Times New Roman" panose="02020603050405020304" pitchFamily="18" charset="0"/>
              </a:defRPr>
            </a:lvl2pPr>
            <a:lvl3pPr marL="1143000" indent="-228600" defTabSz="800100" eaLnBrk="0" hangingPunct="0">
              <a:defRPr sz="2400">
                <a:solidFill>
                  <a:schemeClr val="bg1"/>
                </a:solidFill>
                <a:latin typeface="Times New Roman" panose="02020603050405020304" pitchFamily="18" charset="0"/>
              </a:defRPr>
            </a:lvl3pPr>
            <a:lvl4pPr marL="1600200" indent="-228600" defTabSz="800100" eaLnBrk="0" hangingPunct="0">
              <a:defRPr sz="2400">
                <a:solidFill>
                  <a:schemeClr val="bg1"/>
                </a:solidFill>
                <a:latin typeface="Times New Roman" panose="02020603050405020304" pitchFamily="18" charset="0"/>
              </a:defRPr>
            </a:lvl4pPr>
            <a:lvl5pPr marL="2057400" indent="-228600" defTabSz="800100" eaLnBrk="0" hangingPunct="0">
              <a:defRPr sz="2400">
                <a:solidFill>
                  <a:schemeClr val="bg1"/>
                </a:solidFill>
                <a:latin typeface="Times New Roman" panose="02020603050405020304" pitchFamily="18" charset="0"/>
              </a:defRPr>
            </a:lvl5pPr>
            <a:lvl6pPr marL="2514600" indent="-228600" defTabSz="8001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defTabSz="8001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defTabSz="8001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defTabSz="8001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r" eaLnBrk="1" hangingPunct="1">
              <a:lnSpc>
                <a:spcPct val="100000"/>
              </a:lnSpc>
              <a:buClrTx/>
              <a:buSzTx/>
              <a:buFontTx/>
              <a:buNone/>
            </a:pPr>
            <a:fld id="{C51811F0-D2A3-4452-9170-A72F231EC3D2}" type="slidenum">
              <a:rPr lang="en-US" altLang="it-IT" sz="1000">
                <a:solidFill>
                  <a:schemeClr val="tx1"/>
                </a:solidFill>
              </a:rPr>
              <a:pPr algn="r" eaLnBrk="1" hangingPunct="1">
                <a:lnSpc>
                  <a:spcPct val="100000"/>
                </a:lnSpc>
                <a:buClrTx/>
                <a:buSzTx/>
                <a:buFontTx/>
                <a:buNone/>
              </a:pPr>
              <a:t>9</a:t>
            </a:fld>
            <a:endParaRPr lang="en-US" altLang="it-IT" sz="1000">
              <a:solidFill>
                <a:schemeClr val="tx1"/>
              </a:solidFill>
            </a:endParaRPr>
          </a:p>
        </p:txBody>
      </p:sp>
      <p:sp>
        <p:nvSpPr>
          <p:cNvPr id="71684" name="Rectangle 2"/>
          <p:cNvSpPr>
            <a:spLocks noGrp="1" noRot="1" noChangeAspect="1" noChangeArrowheads="1" noTextEdit="1"/>
          </p:cNvSpPr>
          <p:nvPr>
            <p:ph type="sldImg"/>
          </p:nvPr>
        </p:nvSpPr>
        <p:spPr>
          <a:xfrm>
            <a:off x="381000" y="685800"/>
            <a:ext cx="6096000" cy="3429000"/>
          </a:xfrm>
          <a:ln/>
        </p:spPr>
      </p:sp>
      <p:sp>
        <p:nvSpPr>
          <p:cNvPr id="716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973" tIns="39987" rIns="79973" bIns="39987"/>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211F8A7-E470-4BAF-83D1-D1FF473FF73D}" type="slidenum">
              <a:rPr lang="it-IT" smtClean="0"/>
              <a:t>12</a:t>
            </a:fld>
            <a:endParaRPr lang="it-IT"/>
          </a:p>
        </p:txBody>
      </p:sp>
    </p:spTree>
    <p:extLst>
      <p:ext uri="{BB962C8B-B14F-4D97-AF65-F5344CB8AC3E}">
        <p14:creationId xmlns:p14="http://schemas.microsoft.com/office/powerpoint/2010/main" val="3605927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211F8A7-E470-4BAF-83D1-D1FF473FF73D}" type="slidenum">
              <a:rPr lang="it-IT" smtClean="0"/>
              <a:t>13</a:t>
            </a:fld>
            <a:endParaRPr lang="it-IT"/>
          </a:p>
        </p:txBody>
      </p:sp>
    </p:spTree>
    <p:extLst>
      <p:ext uri="{BB962C8B-B14F-4D97-AF65-F5344CB8AC3E}">
        <p14:creationId xmlns:p14="http://schemas.microsoft.com/office/powerpoint/2010/main" val="4028277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C57E29F0-C3BD-4405-BC0F-297BB6B748B2}" type="slidenum">
              <a:rPr lang="en-US" altLang="it-IT" smtClean="0"/>
              <a:pPr>
                <a:defRPr/>
              </a:pPr>
              <a:t>14</a:t>
            </a:fld>
            <a:endParaRPr lang="en-US" altLang="it-IT"/>
          </a:p>
        </p:txBody>
      </p:sp>
    </p:spTree>
    <p:extLst>
      <p:ext uri="{BB962C8B-B14F-4D97-AF65-F5344CB8AC3E}">
        <p14:creationId xmlns:p14="http://schemas.microsoft.com/office/powerpoint/2010/main" val="3250206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D3C6F-688D-A324-4F86-8B0E58F2D8B9}"/>
              </a:ext>
            </a:extLst>
          </p:cNvPr>
          <p:cNvSpPr>
            <a:spLocks noGrp="1"/>
          </p:cNvSpPr>
          <p:nvPr>
            <p:ph type="ctrTitle" hasCustomPrompt="1"/>
          </p:nvPr>
        </p:nvSpPr>
        <p:spPr>
          <a:xfrm>
            <a:off x="274035" y="2601119"/>
            <a:ext cx="9144000" cy="1655762"/>
          </a:xfrm>
        </p:spPr>
        <p:txBody>
          <a:bodyPr anchor="ctr">
            <a:normAutofit/>
          </a:bodyPr>
          <a:lstStyle>
            <a:lvl1pPr algn="l">
              <a:defRPr sz="4800" b="1">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51B221B0-679E-0304-2770-95B94C46603F}"/>
              </a:ext>
            </a:extLst>
          </p:cNvPr>
          <p:cNvSpPr>
            <a:spLocks noGrp="1"/>
          </p:cNvSpPr>
          <p:nvPr>
            <p:ph type="subTitle" idx="1"/>
          </p:nvPr>
        </p:nvSpPr>
        <p:spPr>
          <a:xfrm>
            <a:off x="274035" y="4473575"/>
            <a:ext cx="9144000" cy="1655762"/>
          </a:xfrm>
        </p:spPr>
        <p:txBody>
          <a:bodyPr>
            <a:normAutofit/>
          </a:bodyPr>
          <a:lstStyle>
            <a:lvl1pPr marL="0" indent="0" algn="ctr">
              <a:lnSpc>
                <a:spcPct val="150000"/>
              </a:lnSpc>
              <a:buNone/>
              <a:defRPr sz="2000">
                <a:latin typeface="Garamond" panose="020204040303010108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5" name="Footer Placeholder 4">
            <a:extLst>
              <a:ext uri="{FF2B5EF4-FFF2-40B4-BE49-F238E27FC236}">
                <a16:creationId xmlns:a16="http://schemas.microsoft.com/office/drawing/2014/main" id="{492B2692-A370-E43E-D822-54661A5B052C}"/>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64F6FF20-4A2C-D5B6-CF52-FDAAAC7A128B}"/>
              </a:ext>
            </a:extLst>
          </p:cNvPr>
          <p:cNvSpPr>
            <a:spLocks noGrp="1"/>
          </p:cNvSpPr>
          <p:nvPr>
            <p:ph type="sldNum" sz="quarter" idx="12"/>
          </p:nvPr>
        </p:nvSpPr>
        <p:spPr/>
        <p:txBody>
          <a:bodyPr/>
          <a:lstStyle/>
          <a:p>
            <a:fld id="{7D50BFF1-73AF-40B6-9DBC-7359CF13B4F2}" type="slidenum">
              <a:rPr lang="it-IT" smtClean="0"/>
              <a:t>‹N›</a:t>
            </a:fld>
            <a:endParaRPr lang="it-IT"/>
          </a:p>
        </p:txBody>
      </p:sp>
    </p:spTree>
    <p:extLst>
      <p:ext uri="{BB962C8B-B14F-4D97-AF65-F5344CB8AC3E}">
        <p14:creationId xmlns:p14="http://schemas.microsoft.com/office/powerpoint/2010/main" val="2854979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4CAC6-B816-EE6B-DDDA-74326DA61E86}"/>
              </a:ext>
            </a:extLst>
          </p:cNvPr>
          <p:cNvSpPr>
            <a:spLocks noGrp="1"/>
          </p:cNvSpPr>
          <p:nvPr>
            <p:ph type="title"/>
          </p:nvPr>
        </p:nvSpPr>
        <p:spPr/>
        <p:txBody>
          <a:bodyPr/>
          <a:lstStyle/>
          <a:p>
            <a:r>
              <a:rPr lang="it-IT"/>
              <a:t>Fare clic per modificare lo stile del titolo dello schema</a:t>
            </a:r>
            <a:endParaRPr lang="en-US"/>
          </a:p>
        </p:txBody>
      </p:sp>
      <p:sp>
        <p:nvSpPr>
          <p:cNvPr id="3" name="Vertical Text Placeholder 2">
            <a:extLst>
              <a:ext uri="{FF2B5EF4-FFF2-40B4-BE49-F238E27FC236}">
                <a16:creationId xmlns:a16="http://schemas.microsoft.com/office/drawing/2014/main" id="{90B4CA10-852A-EE13-CB77-87D1479604C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Footer Placeholder 4">
            <a:extLst>
              <a:ext uri="{FF2B5EF4-FFF2-40B4-BE49-F238E27FC236}">
                <a16:creationId xmlns:a16="http://schemas.microsoft.com/office/drawing/2014/main" id="{018A1CB6-D7DD-BE75-E7B0-BC016C78E9D8}"/>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B5046B82-E654-DDD9-EAFD-179DFEE54B5B}"/>
              </a:ext>
            </a:extLst>
          </p:cNvPr>
          <p:cNvSpPr>
            <a:spLocks noGrp="1"/>
          </p:cNvSpPr>
          <p:nvPr>
            <p:ph type="sldNum" sz="quarter" idx="12"/>
          </p:nvPr>
        </p:nvSpPr>
        <p:spPr/>
        <p:txBody>
          <a:bodyPr/>
          <a:lstStyle/>
          <a:p>
            <a:fld id="{7D50BFF1-73AF-40B6-9DBC-7359CF13B4F2}" type="slidenum">
              <a:rPr lang="it-IT" smtClean="0"/>
              <a:t>‹N›</a:t>
            </a:fld>
            <a:endParaRPr lang="it-IT"/>
          </a:p>
        </p:txBody>
      </p:sp>
    </p:spTree>
    <p:extLst>
      <p:ext uri="{BB962C8B-B14F-4D97-AF65-F5344CB8AC3E}">
        <p14:creationId xmlns:p14="http://schemas.microsoft.com/office/powerpoint/2010/main" val="523144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C9FC48-98CF-01E2-0FC0-1828173915D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Vertical Text Placeholder 2">
            <a:extLst>
              <a:ext uri="{FF2B5EF4-FFF2-40B4-BE49-F238E27FC236}">
                <a16:creationId xmlns:a16="http://schemas.microsoft.com/office/drawing/2014/main" id="{6D5C0DAE-E1E7-AD7E-C269-C91ECF1C68D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Footer Placeholder 4">
            <a:extLst>
              <a:ext uri="{FF2B5EF4-FFF2-40B4-BE49-F238E27FC236}">
                <a16:creationId xmlns:a16="http://schemas.microsoft.com/office/drawing/2014/main" id="{188DE886-9DD1-F5EA-E05C-965F27F19DFE}"/>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829D92AE-2DB8-41CD-FE4E-26967A669F6D}"/>
              </a:ext>
            </a:extLst>
          </p:cNvPr>
          <p:cNvSpPr>
            <a:spLocks noGrp="1"/>
          </p:cNvSpPr>
          <p:nvPr>
            <p:ph type="sldNum" sz="quarter" idx="12"/>
          </p:nvPr>
        </p:nvSpPr>
        <p:spPr/>
        <p:txBody>
          <a:bodyPr/>
          <a:lstStyle/>
          <a:p>
            <a:fld id="{7D50BFF1-73AF-40B6-9DBC-7359CF13B4F2}" type="slidenum">
              <a:rPr lang="it-IT" smtClean="0"/>
              <a:t>‹N›</a:t>
            </a:fld>
            <a:endParaRPr lang="it-IT"/>
          </a:p>
        </p:txBody>
      </p:sp>
    </p:spTree>
    <p:extLst>
      <p:ext uri="{BB962C8B-B14F-4D97-AF65-F5344CB8AC3E}">
        <p14:creationId xmlns:p14="http://schemas.microsoft.com/office/powerpoint/2010/main" val="867499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pic>
        <p:nvPicPr>
          <p:cNvPr id="2" name="Picture 1" descr="A starry sky with many stars&#10;&#10;Description automatically generated">
            <a:extLst>
              <a:ext uri="{FF2B5EF4-FFF2-40B4-BE49-F238E27FC236}">
                <a16:creationId xmlns:a16="http://schemas.microsoft.com/office/drawing/2014/main" id="{6400CBD4-5F08-3F02-B335-F317A5F395B0}"/>
              </a:ext>
            </a:extLst>
          </p:cNvPr>
          <p:cNvPicPr>
            <a:picLocks noChangeAspect="1"/>
          </p:cNvPicPr>
          <p:nvPr/>
        </p:nvPicPr>
        <p:blipFill rotWithShape="1">
          <a:blip r:embed="rId2"/>
          <a:srcRect b="61469"/>
          <a:stretch/>
        </p:blipFill>
        <p:spPr>
          <a:xfrm>
            <a:off x="0" y="296863"/>
            <a:ext cx="12192000" cy="3132137"/>
          </a:xfrm>
          <a:prstGeom prst="rect">
            <a:avLst/>
          </a:prstGeom>
        </p:spPr>
      </p:pic>
      <p:sp>
        <p:nvSpPr>
          <p:cNvPr id="3" name="Footer Placeholder 2">
            <a:extLst>
              <a:ext uri="{FF2B5EF4-FFF2-40B4-BE49-F238E27FC236}">
                <a16:creationId xmlns:a16="http://schemas.microsoft.com/office/drawing/2014/main" id="{016C791B-1384-90BC-82BD-01146C87B078}"/>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68FA6D06-5561-45A4-A2C9-8A20B5057414}"/>
              </a:ext>
            </a:extLst>
          </p:cNvPr>
          <p:cNvSpPr>
            <a:spLocks noGrp="1"/>
          </p:cNvSpPr>
          <p:nvPr>
            <p:ph type="sldNum" sz="quarter" idx="12"/>
          </p:nvPr>
        </p:nvSpPr>
        <p:spPr/>
        <p:txBody>
          <a:bodyPr/>
          <a:lstStyle/>
          <a:p>
            <a:fld id="{7D50BFF1-73AF-40B6-9DBC-7359CF13B4F2}" type="slidenum">
              <a:rPr lang="it-IT" smtClean="0"/>
              <a:t>‹N›</a:t>
            </a:fld>
            <a:endParaRPr lang="it-IT"/>
          </a:p>
        </p:txBody>
      </p:sp>
      <p:sp>
        <p:nvSpPr>
          <p:cNvPr id="5" name="Title 1">
            <a:extLst>
              <a:ext uri="{FF2B5EF4-FFF2-40B4-BE49-F238E27FC236}">
                <a16:creationId xmlns:a16="http://schemas.microsoft.com/office/drawing/2014/main" id="{1BD1F25E-6C61-D2AE-382A-8C0910C04F35}"/>
              </a:ext>
            </a:extLst>
          </p:cNvPr>
          <p:cNvSpPr>
            <a:spLocks noGrp="1"/>
          </p:cNvSpPr>
          <p:nvPr>
            <p:ph type="title" hasCustomPrompt="1"/>
          </p:nvPr>
        </p:nvSpPr>
        <p:spPr>
          <a:xfrm>
            <a:off x="273269" y="463768"/>
            <a:ext cx="11080531" cy="791013"/>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845830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3DC0CB-695D-A9D2-098D-B30FE770238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AF39E5C-7130-EDBF-A432-00298F2673AB}"/>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1534D88-19FD-169B-D8F0-446D5BD1872A}"/>
              </a:ext>
            </a:extLst>
          </p:cNvPr>
          <p:cNvSpPr>
            <a:spLocks noGrp="1"/>
          </p:cNvSpPr>
          <p:nvPr>
            <p:ph type="dt" sz="half" idx="10"/>
          </p:nvPr>
        </p:nvSpPr>
        <p:spPr/>
        <p:txBody>
          <a:bodyPr/>
          <a:lstStyle/>
          <a:p>
            <a:fld id="{141DB43B-C232-4F9C-A332-1EFD520948C5}" type="datetimeFigureOut">
              <a:rPr lang="it-IT" smtClean="0"/>
              <a:t>28/05/2025</a:t>
            </a:fld>
            <a:endParaRPr lang="it-IT"/>
          </a:p>
        </p:txBody>
      </p:sp>
      <p:sp>
        <p:nvSpPr>
          <p:cNvPr id="5" name="Segnaposto piè di pagina 4">
            <a:extLst>
              <a:ext uri="{FF2B5EF4-FFF2-40B4-BE49-F238E27FC236}">
                <a16:creationId xmlns:a16="http://schemas.microsoft.com/office/drawing/2014/main" id="{FD35E6B0-90A7-3748-9127-13D33846C1C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0795996-7E56-F633-1E2A-0F8DFD6FC8D6}"/>
              </a:ext>
            </a:extLst>
          </p:cNvPr>
          <p:cNvSpPr>
            <a:spLocks noGrp="1"/>
          </p:cNvSpPr>
          <p:nvPr>
            <p:ph type="sldNum" sz="quarter" idx="12"/>
          </p:nvPr>
        </p:nvSpPr>
        <p:spPr/>
        <p:txBody>
          <a:bodyPr/>
          <a:lstStyle/>
          <a:p>
            <a:fld id="{7D50BFF1-73AF-40B6-9DBC-7359CF13B4F2}" type="slidenum">
              <a:rPr lang="it-IT" smtClean="0"/>
              <a:t>‹N›</a:t>
            </a:fld>
            <a:endParaRPr lang="it-IT"/>
          </a:p>
        </p:txBody>
      </p:sp>
    </p:spTree>
    <p:extLst>
      <p:ext uri="{BB962C8B-B14F-4D97-AF65-F5344CB8AC3E}">
        <p14:creationId xmlns:p14="http://schemas.microsoft.com/office/powerpoint/2010/main" val="3043948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 dello schema</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6197600" y="1600200"/>
            <a:ext cx="53848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197600" y="3938589"/>
            <a:ext cx="53848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fld id="{141DB43B-C232-4F9C-A332-1EFD520948C5}" type="datetimeFigureOut">
              <a:rPr lang="it-IT" smtClean="0"/>
              <a:t>28/05/2025</a:t>
            </a:fld>
            <a:endParaRPr lang="it-IT"/>
          </a:p>
        </p:txBody>
      </p:sp>
      <p:sp>
        <p:nvSpPr>
          <p:cNvPr id="7" name="Rectangle 5"/>
          <p:cNvSpPr>
            <a:spLocks noGrp="1" noChangeArrowheads="1"/>
          </p:cNvSpPr>
          <p:nvPr>
            <p:ph type="ftr" sz="quarter" idx="11"/>
          </p:nvPr>
        </p:nvSpPr>
        <p:spPr>
          <a:ln/>
        </p:spPr>
        <p:txBody>
          <a:bodyPr/>
          <a:lstStyle>
            <a:lvl1pPr>
              <a:defRPr/>
            </a:lvl1pPr>
          </a:lstStyle>
          <a:p>
            <a:endParaRPr lang="it-IT"/>
          </a:p>
        </p:txBody>
      </p:sp>
      <p:sp>
        <p:nvSpPr>
          <p:cNvPr id="8" name="Rectangle 6"/>
          <p:cNvSpPr>
            <a:spLocks noGrp="1" noChangeArrowheads="1"/>
          </p:cNvSpPr>
          <p:nvPr>
            <p:ph type="sldNum" sz="quarter" idx="12"/>
          </p:nvPr>
        </p:nvSpPr>
        <p:spPr>
          <a:ln/>
        </p:spPr>
        <p:txBody>
          <a:bodyPr/>
          <a:lstStyle>
            <a:lvl1pPr>
              <a:defRPr/>
            </a:lvl1pPr>
          </a:lstStyle>
          <a:p>
            <a:fld id="{7D50BFF1-73AF-40B6-9DBC-7359CF13B4F2}" type="slidenum">
              <a:rPr lang="it-IT" smtClean="0"/>
              <a:t>‹N›</a:t>
            </a:fld>
            <a:endParaRPr lang="it-IT"/>
          </a:p>
        </p:txBody>
      </p:sp>
    </p:spTree>
    <p:extLst>
      <p:ext uri="{BB962C8B-B14F-4D97-AF65-F5344CB8AC3E}">
        <p14:creationId xmlns:p14="http://schemas.microsoft.com/office/powerpoint/2010/main" val="3834478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39"/>
            <a:ext cx="10972800" cy="58515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p:cNvSpPr>
            <a:spLocks noGrp="1" noChangeArrowheads="1"/>
          </p:cNvSpPr>
          <p:nvPr>
            <p:ph type="dt" sz="half" idx="10"/>
          </p:nvPr>
        </p:nvSpPr>
        <p:spPr>
          <a:ln/>
        </p:spPr>
        <p:txBody>
          <a:bodyPr/>
          <a:lstStyle>
            <a:lvl1pPr>
              <a:defRPr/>
            </a:lvl1pPr>
          </a:lstStyle>
          <a:p>
            <a:fld id="{141DB43B-C232-4F9C-A332-1EFD520948C5}" type="datetimeFigureOut">
              <a:rPr lang="it-IT" smtClean="0"/>
              <a:t>28/05/2025</a:t>
            </a:fld>
            <a:endParaRPr lang="it-IT"/>
          </a:p>
        </p:txBody>
      </p:sp>
      <p:sp>
        <p:nvSpPr>
          <p:cNvPr id="4" name="Rectangle 5"/>
          <p:cNvSpPr>
            <a:spLocks noGrp="1" noChangeArrowheads="1"/>
          </p:cNvSpPr>
          <p:nvPr>
            <p:ph type="ftr" sz="quarter" idx="11"/>
          </p:nvPr>
        </p:nvSpPr>
        <p:spPr>
          <a:ln/>
        </p:spPr>
        <p:txBody>
          <a:bodyPr/>
          <a:lstStyle>
            <a:lvl1pPr>
              <a:defRPr/>
            </a:lvl1pPr>
          </a:lstStyle>
          <a:p>
            <a:endParaRPr lang="it-IT"/>
          </a:p>
        </p:txBody>
      </p:sp>
      <p:sp>
        <p:nvSpPr>
          <p:cNvPr id="5" name="Rectangle 6"/>
          <p:cNvSpPr>
            <a:spLocks noGrp="1" noChangeArrowheads="1"/>
          </p:cNvSpPr>
          <p:nvPr>
            <p:ph type="sldNum" sz="quarter" idx="12"/>
          </p:nvPr>
        </p:nvSpPr>
        <p:spPr>
          <a:ln/>
        </p:spPr>
        <p:txBody>
          <a:bodyPr/>
          <a:lstStyle>
            <a:lvl1pPr>
              <a:defRPr/>
            </a:lvl1pPr>
          </a:lstStyle>
          <a:p>
            <a:fld id="{7D50BFF1-73AF-40B6-9DBC-7359CF13B4F2}" type="slidenum">
              <a:rPr lang="it-IT" smtClean="0"/>
              <a:t>‹N›</a:t>
            </a:fld>
            <a:endParaRPr lang="it-IT"/>
          </a:p>
        </p:txBody>
      </p:sp>
    </p:spTree>
    <p:extLst>
      <p:ext uri="{BB962C8B-B14F-4D97-AF65-F5344CB8AC3E}">
        <p14:creationId xmlns:p14="http://schemas.microsoft.com/office/powerpoint/2010/main" val="3967533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09600" y="274638"/>
            <a:ext cx="10972800" cy="1143000"/>
          </a:xfrm>
        </p:spPr>
        <p:txBody>
          <a:bodyPr/>
          <a:lstStyle/>
          <a:p>
            <a:r>
              <a:rPr lang="it-IT"/>
              <a:t>Fare clic per modificare lo stile del titolo dello schema</a:t>
            </a:r>
          </a:p>
        </p:txBody>
      </p:sp>
      <p:sp>
        <p:nvSpPr>
          <p:cNvPr id="3" name="Segnaposto contenuto 2"/>
          <p:cNvSpPr>
            <a:spLocks noGrp="1"/>
          </p:cNvSpPr>
          <p:nvPr>
            <p:ph sz="quarter" idx="1"/>
          </p:nvPr>
        </p:nvSpPr>
        <p:spPr>
          <a:xfrm>
            <a:off x="609600" y="1600200"/>
            <a:ext cx="53848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6197600" y="1600200"/>
            <a:ext cx="53848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09600" y="3938589"/>
            <a:ext cx="53848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6197600" y="3938589"/>
            <a:ext cx="53848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fld id="{141DB43B-C232-4F9C-A332-1EFD520948C5}" type="datetimeFigureOut">
              <a:rPr lang="it-IT" smtClean="0"/>
              <a:t>28/05/2025</a:t>
            </a:fld>
            <a:endParaRPr lang="it-IT"/>
          </a:p>
        </p:txBody>
      </p:sp>
      <p:sp>
        <p:nvSpPr>
          <p:cNvPr id="8" name="Rectangle 5"/>
          <p:cNvSpPr>
            <a:spLocks noGrp="1" noChangeArrowheads="1"/>
          </p:cNvSpPr>
          <p:nvPr>
            <p:ph type="ftr" sz="quarter" idx="11"/>
          </p:nvPr>
        </p:nvSpPr>
        <p:spPr>
          <a:ln/>
        </p:spPr>
        <p:txBody>
          <a:bodyPr/>
          <a:lstStyle>
            <a:lvl1pPr>
              <a:defRPr/>
            </a:lvl1pPr>
          </a:lstStyle>
          <a:p>
            <a:endParaRPr lang="it-IT"/>
          </a:p>
        </p:txBody>
      </p:sp>
      <p:sp>
        <p:nvSpPr>
          <p:cNvPr id="9" name="Rectangle 6"/>
          <p:cNvSpPr>
            <a:spLocks noGrp="1" noChangeArrowheads="1"/>
          </p:cNvSpPr>
          <p:nvPr>
            <p:ph type="sldNum" sz="quarter" idx="12"/>
          </p:nvPr>
        </p:nvSpPr>
        <p:spPr>
          <a:ln/>
        </p:spPr>
        <p:txBody>
          <a:bodyPr/>
          <a:lstStyle>
            <a:lvl1pPr>
              <a:defRPr/>
            </a:lvl1pPr>
          </a:lstStyle>
          <a:p>
            <a:fld id="{7D50BFF1-73AF-40B6-9DBC-7359CF13B4F2}" type="slidenum">
              <a:rPr lang="it-IT" smtClean="0"/>
              <a:t>‹N›</a:t>
            </a:fld>
            <a:endParaRPr lang="it-IT"/>
          </a:p>
        </p:txBody>
      </p:sp>
    </p:spTree>
    <p:extLst>
      <p:ext uri="{BB962C8B-B14F-4D97-AF65-F5344CB8AC3E}">
        <p14:creationId xmlns:p14="http://schemas.microsoft.com/office/powerpoint/2010/main" val="3469479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woObj">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 dello schema</a:t>
            </a:r>
          </a:p>
        </p:txBody>
      </p:sp>
      <p:sp>
        <p:nvSpPr>
          <p:cNvPr id="3" name="Segnaposto contenuto 2"/>
          <p:cNvSpPr>
            <a:spLocks noGrp="1"/>
          </p:cNvSpPr>
          <p:nvPr>
            <p:ph sz="half" idx="1"/>
          </p:nvPr>
        </p:nvSpPr>
        <p:spPr>
          <a:xfrm>
            <a:off x="609600" y="1600201"/>
            <a:ext cx="53848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6197600" y="1600200"/>
            <a:ext cx="53848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197600" y="3938589"/>
            <a:ext cx="53848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fld id="{141DB43B-C232-4F9C-A332-1EFD520948C5}" type="datetimeFigureOut">
              <a:rPr lang="it-IT" smtClean="0"/>
              <a:t>28/05/2025</a:t>
            </a:fld>
            <a:endParaRPr lang="it-IT"/>
          </a:p>
        </p:txBody>
      </p:sp>
      <p:sp>
        <p:nvSpPr>
          <p:cNvPr id="7" name="Rectangle 5"/>
          <p:cNvSpPr>
            <a:spLocks noGrp="1" noChangeArrowheads="1"/>
          </p:cNvSpPr>
          <p:nvPr>
            <p:ph type="ftr" sz="quarter" idx="11"/>
          </p:nvPr>
        </p:nvSpPr>
        <p:spPr>
          <a:ln/>
        </p:spPr>
        <p:txBody>
          <a:bodyPr/>
          <a:lstStyle>
            <a:lvl1pPr>
              <a:defRPr/>
            </a:lvl1pPr>
          </a:lstStyle>
          <a:p>
            <a:endParaRPr lang="it-IT"/>
          </a:p>
        </p:txBody>
      </p:sp>
      <p:sp>
        <p:nvSpPr>
          <p:cNvPr id="8" name="Rectangle 6"/>
          <p:cNvSpPr>
            <a:spLocks noGrp="1" noChangeArrowheads="1"/>
          </p:cNvSpPr>
          <p:nvPr>
            <p:ph type="sldNum" sz="quarter" idx="12"/>
          </p:nvPr>
        </p:nvSpPr>
        <p:spPr>
          <a:ln/>
        </p:spPr>
        <p:txBody>
          <a:bodyPr/>
          <a:lstStyle>
            <a:lvl1pPr>
              <a:defRPr/>
            </a:lvl1pPr>
          </a:lstStyle>
          <a:p>
            <a:fld id="{7D50BFF1-73AF-40B6-9DBC-7359CF13B4F2}" type="slidenum">
              <a:rPr lang="it-IT" smtClean="0"/>
              <a:t>‹N›</a:t>
            </a:fld>
            <a:endParaRPr lang="it-IT"/>
          </a:p>
        </p:txBody>
      </p:sp>
    </p:spTree>
    <p:extLst>
      <p:ext uri="{BB962C8B-B14F-4D97-AF65-F5344CB8AC3E}">
        <p14:creationId xmlns:p14="http://schemas.microsoft.com/office/powerpoint/2010/main" val="1499358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cSld name="1_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679BC9-5A62-14AB-4A44-69FCED99DCB7}"/>
              </a:ext>
            </a:extLst>
          </p:cNvPr>
          <p:cNvSpPr>
            <a:spLocks noGrp="1"/>
          </p:cNvSpPr>
          <p:nvPr>
            <p:ph type="title"/>
          </p:nvPr>
        </p:nvSpPr>
        <p:spPr>
          <a:xfrm>
            <a:off x="838200" y="962524"/>
            <a:ext cx="10515600" cy="667454"/>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CD7510B-8B6C-4A22-A31A-0EDFD7407AB3}"/>
              </a:ext>
            </a:extLst>
          </p:cNvPr>
          <p:cNvSpPr>
            <a:spLocks noGrp="1"/>
          </p:cNvSpPr>
          <p:nvPr>
            <p:ph type="body" idx="1"/>
          </p:nvPr>
        </p:nvSpPr>
        <p:spPr>
          <a:xfrm>
            <a:off x="839788" y="17966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97E9018-BE0D-E975-1827-6B514B05BFCA}"/>
              </a:ext>
            </a:extLst>
          </p:cNvPr>
          <p:cNvSpPr>
            <a:spLocks noGrp="1"/>
          </p:cNvSpPr>
          <p:nvPr>
            <p:ph sz="half" idx="2"/>
          </p:nvPr>
        </p:nvSpPr>
        <p:spPr>
          <a:xfrm>
            <a:off x="839788" y="2593909"/>
            <a:ext cx="5157787" cy="3684588"/>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6AE75284-FB30-A38E-BB7E-F204CE35497D}"/>
              </a:ext>
            </a:extLst>
          </p:cNvPr>
          <p:cNvSpPr>
            <a:spLocks noGrp="1"/>
          </p:cNvSpPr>
          <p:nvPr>
            <p:ph type="body" sz="quarter" idx="3"/>
          </p:nvPr>
        </p:nvSpPr>
        <p:spPr>
          <a:xfrm>
            <a:off x="6172200" y="17966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29EA0A6-FD7B-A4B7-B0EB-2F49498DD3A1}"/>
              </a:ext>
            </a:extLst>
          </p:cNvPr>
          <p:cNvSpPr>
            <a:spLocks noGrp="1"/>
          </p:cNvSpPr>
          <p:nvPr>
            <p:ph sz="quarter" idx="4"/>
          </p:nvPr>
        </p:nvSpPr>
        <p:spPr>
          <a:xfrm>
            <a:off x="6172200" y="2620576"/>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291B3C6-9E96-7E6E-9C35-3CE6588864B3}"/>
              </a:ext>
            </a:extLst>
          </p:cNvPr>
          <p:cNvSpPr>
            <a:spLocks noGrp="1"/>
          </p:cNvSpPr>
          <p:nvPr>
            <p:ph type="dt" sz="half" idx="10"/>
          </p:nvPr>
        </p:nvSpPr>
        <p:spPr/>
        <p:txBody>
          <a:bodyPr/>
          <a:lstStyle/>
          <a:p>
            <a:r>
              <a:rPr lang="it-IT"/>
              <a:t>19/06/2024</a:t>
            </a:r>
            <a:endParaRPr lang="it-IT" dirty="0"/>
          </a:p>
        </p:txBody>
      </p:sp>
      <p:sp>
        <p:nvSpPr>
          <p:cNvPr id="8" name="Segnaposto piè di pagina 7">
            <a:extLst>
              <a:ext uri="{FF2B5EF4-FFF2-40B4-BE49-F238E27FC236}">
                <a16:creationId xmlns:a16="http://schemas.microsoft.com/office/drawing/2014/main" id="{473EAD39-2839-3F0A-122D-392A56DC28F0}"/>
              </a:ext>
            </a:extLst>
          </p:cNvPr>
          <p:cNvSpPr>
            <a:spLocks noGrp="1"/>
          </p:cNvSpPr>
          <p:nvPr>
            <p:ph type="ftr" sz="quarter" idx="11"/>
          </p:nvPr>
        </p:nvSpPr>
        <p:spPr/>
        <p:txBody>
          <a:bodyPr/>
          <a:lstStyle/>
          <a:p>
            <a:r>
              <a:rPr lang="en-US"/>
              <a:t>Fabio Garufi - SPIE Astr. Telescopes and instr. 2024 - Yokohama</a:t>
            </a:r>
            <a:endParaRPr lang="it-IT" dirty="0"/>
          </a:p>
        </p:txBody>
      </p:sp>
      <p:sp>
        <p:nvSpPr>
          <p:cNvPr id="9" name="Segnaposto numero diapositiva 8">
            <a:extLst>
              <a:ext uri="{FF2B5EF4-FFF2-40B4-BE49-F238E27FC236}">
                <a16:creationId xmlns:a16="http://schemas.microsoft.com/office/drawing/2014/main" id="{ED8C25A1-ED40-FE77-C98A-2391738062BE}"/>
              </a:ext>
            </a:extLst>
          </p:cNvPr>
          <p:cNvSpPr>
            <a:spLocks noGrp="1"/>
          </p:cNvSpPr>
          <p:nvPr>
            <p:ph type="sldNum" sz="quarter" idx="12"/>
          </p:nvPr>
        </p:nvSpPr>
        <p:spPr/>
        <p:txBody>
          <a:bodyPr/>
          <a:lstStyle/>
          <a:p>
            <a:fld id="{1980F75D-B04F-4377-8320-55DE5D3778B6}" type="slidenum">
              <a:rPr lang="it-IT" smtClean="0"/>
              <a:t>‹N›</a:t>
            </a:fld>
            <a:endParaRPr lang="it-IT" dirty="0"/>
          </a:p>
        </p:txBody>
      </p:sp>
      <p:pic>
        <p:nvPicPr>
          <p:cNvPr id="10" name="Picture 37" descr="advlogo_final">
            <a:extLst>
              <a:ext uri="{FF2B5EF4-FFF2-40B4-BE49-F238E27FC236}">
                <a16:creationId xmlns:a16="http://schemas.microsoft.com/office/drawing/2014/main" id="{DA930F1A-0836-2CAC-AD9D-BE7E7F4A06EB}"/>
              </a:ext>
            </a:extLst>
          </p:cNvPr>
          <p:cNvPicPr>
            <a:picLocks noChangeAspect="1" noChangeArrowheads="1"/>
          </p:cNvPicPr>
          <p:nvPr userDrawn="1"/>
        </p:nvPicPr>
        <p:blipFill>
          <a:blip r:embed="rId2" cstate="screen"/>
          <a:srcRect/>
          <a:stretch>
            <a:fillRect/>
          </a:stretch>
        </p:blipFill>
        <p:spPr bwMode="auto">
          <a:xfrm>
            <a:off x="209752" y="92019"/>
            <a:ext cx="1597659" cy="608410"/>
          </a:xfrm>
          <a:prstGeom prst="rect">
            <a:avLst/>
          </a:prstGeom>
          <a:noFill/>
          <a:ln w="9525">
            <a:noFill/>
            <a:miter lim="800000"/>
            <a:headEnd/>
            <a:tailEnd/>
          </a:ln>
        </p:spPr>
      </p:pic>
      <p:cxnSp>
        <p:nvCxnSpPr>
          <p:cNvPr id="11" name="Connettore diritto 10">
            <a:extLst>
              <a:ext uri="{FF2B5EF4-FFF2-40B4-BE49-F238E27FC236}">
                <a16:creationId xmlns:a16="http://schemas.microsoft.com/office/drawing/2014/main" id="{777F2C9C-A773-6FC6-BFCC-F1DF9A05EBFE}"/>
              </a:ext>
            </a:extLst>
          </p:cNvPr>
          <p:cNvCxnSpPr>
            <a:cxnSpLocks/>
          </p:cNvCxnSpPr>
          <p:nvPr userDrawn="1"/>
        </p:nvCxnSpPr>
        <p:spPr>
          <a:xfrm>
            <a:off x="209752" y="748554"/>
            <a:ext cx="6373928" cy="0"/>
          </a:xfrm>
          <a:prstGeom prst="line">
            <a:avLst/>
          </a:prstGeom>
          <a:ln w="57150">
            <a:solidFill>
              <a:srgbClr val="0FA1A1"/>
            </a:solidFill>
          </a:ln>
          <a:effectLst>
            <a:softEdge rad="1270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6143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33494-FD17-3E3F-10DB-7A6C55FC8866}"/>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164D9810-E343-C5AA-545E-97FB329CA6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DECD7C30-6F4D-D7B1-DD54-073C65C5B0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95A8997A-AA7D-90B2-E605-D7AAED061197}"/>
              </a:ext>
            </a:extLst>
          </p:cNvPr>
          <p:cNvSpPr>
            <a:spLocks noGrp="1"/>
          </p:cNvSpPr>
          <p:nvPr>
            <p:ph type="dt" sz="half" idx="10"/>
          </p:nvPr>
        </p:nvSpPr>
        <p:spPr/>
        <p:txBody>
          <a:bodyPr/>
          <a:lstStyle/>
          <a:p>
            <a:fld id="{73267EBB-F032-4E01-A2DC-ACA14089F91F}" type="datetime1">
              <a:rPr lang="it-IT" smtClean="0"/>
              <a:t>28/05/2025</a:t>
            </a:fld>
            <a:endParaRPr lang="it-IT"/>
          </a:p>
        </p:txBody>
      </p:sp>
      <p:sp>
        <p:nvSpPr>
          <p:cNvPr id="6" name="Footer Placeholder 5">
            <a:extLst>
              <a:ext uri="{FF2B5EF4-FFF2-40B4-BE49-F238E27FC236}">
                <a16:creationId xmlns:a16="http://schemas.microsoft.com/office/drawing/2014/main" id="{28DEEE11-88D5-FF00-0099-D4301651C982}"/>
              </a:ext>
            </a:extLst>
          </p:cNvPr>
          <p:cNvSpPr>
            <a:spLocks noGrp="1"/>
          </p:cNvSpPr>
          <p:nvPr>
            <p:ph type="ftr" sz="quarter" idx="11"/>
          </p:nvPr>
        </p:nvSpPr>
        <p:spPr/>
        <p:txBody>
          <a:bodyPr/>
          <a:lstStyle/>
          <a:p>
            <a:r>
              <a:rPr lang="it-IT"/>
              <a:t>A. Allocca - Alcalà 26-28 May</a:t>
            </a:r>
          </a:p>
        </p:txBody>
      </p:sp>
      <p:sp>
        <p:nvSpPr>
          <p:cNvPr id="7" name="Slide Number Placeholder 6">
            <a:extLst>
              <a:ext uri="{FF2B5EF4-FFF2-40B4-BE49-F238E27FC236}">
                <a16:creationId xmlns:a16="http://schemas.microsoft.com/office/drawing/2014/main" id="{E9D290A6-1D6D-CDB0-1A93-F7CD9536E7AF}"/>
              </a:ext>
            </a:extLst>
          </p:cNvPr>
          <p:cNvSpPr>
            <a:spLocks noGrp="1"/>
          </p:cNvSpPr>
          <p:nvPr>
            <p:ph type="sldNum" sz="quarter" idx="12"/>
          </p:nvPr>
        </p:nvSpPr>
        <p:spPr/>
        <p:txBody>
          <a:bodyPr/>
          <a:lstStyle/>
          <a:p>
            <a:fld id="{4C4E4C8D-D7F5-4078-9369-687ACEE62CFD}" type="slidenum">
              <a:rPr lang="it-IT" smtClean="0"/>
              <a:t>‹N›</a:t>
            </a:fld>
            <a:endParaRPr lang="it-IT"/>
          </a:p>
        </p:txBody>
      </p:sp>
      <p:pic>
        <p:nvPicPr>
          <p:cNvPr id="8" name="Immagine 2" descr="Immagine che contiene schermata, arte, design&#10;&#10;Descrizione generata automaticamente">
            <a:extLst>
              <a:ext uri="{FF2B5EF4-FFF2-40B4-BE49-F238E27FC236}">
                <a16:creationId xmlns:a16="http://schemas.microsoft.com/office/drawing/2014/main" id="{92907082-836B-AAC6-B620-1B4D24854AA4}"/>
              </a:ext>
            </a:extLst>
          </p:cNvPr>
          <p:cNvPicPr>
            <a:picLocks noChangeAspect="1"/>
          </p:cNvPicPr>
          <p:nvPr userDrawn="1"/>
        </p:nvPicPr>
        <p:blipFill>
          <a:blip r:embed="rId2">
            <a:alphaModFix amt="50000"/>
            <a:extLst>
              <a:ext uri="{BEBA8EAE-BF5A-486C-A8C5-ECC9F3942E4B}">
                <a14:imgProps xmlns:a14="http://schemas.microsoft.com/office/drawing/2010/main">
                  <a14:imgLayer r:embed="rId3">
                    <a14:imgEffect>
                      <a14:artisticTexturizer/>
                    </a14:imgEffect>
                    <a14:imgEffect>
                      <a14:colorTemperature colorTemp="5300"/>
                    </a14:imgEffect>
                    <a14:imgEffect>
                      <a14:saturation sat="193000"/>
                    </a14:imgEffect>
                  </a14:imgLayer>
                </a14:imgProps>
              </a:ext>
            </a:extLst>
          </a:blip>
          <a:srcRect r="1" b="11547"/>
          <a:stretch>
            <a:fillRect/>
          </a:stretch>
        </p:blipFill>
        <p:spPr>
          <a:xfrm rot="530540">
            <a:off x="378373" y="-802204"/>
            <a:ext cx="12893895" cy="10464247"/>
          </a:xfrm>
          <a:prstGeom prst="rect">
            <a:avLst/>
          </a:prstGeom>
        </p:spPr>
      </p:pic>
      <p:pic>
        <p:nvPicPr>
          <p:cNvPr id="9" name="Immagine 4" descr="Immagine che contiene testo, Carattere, Elementi grafici, Blu elettrico&#10;&#10;Descrizione generata automaticamente">
            <a:extLst>
              <a:ext uri="{FF2B5EF4-FFF2-40B4-BE49-F238E27FC236}">
                <a16:creationId xmlns:a16="http://schemas.microsoft.com/office/drawing/2014/main" id="{30653C2A-6F0B-B4C3-FFDA-C309AC65031C}"/>
              </a:ext>
            </a:extLst>
          </p:cNvPr>
          <p:cNvPicPr>
            <a:picLocks noChangeAspect="1"/>
          </p:cNvPicPr>
          <p:nvPr userDrawn="1"/>
        </p:nvPicPr>
        <p:blipFill>
          <a:blip r:embed="rId4">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432774" y="0"/>
            <a:ext cx="1759226" cy="483874"/>
          </a:xfrm>
          <a:prstGeom prst="rect">
            <a:avLst/>
          </a:prstGeom>
        </p:spPr>
      </p:pic>
      <p:cxnSp>
        <p:nvCxnSpPr>
          <p:cNvPr id="10" name="Straight Connector 9">
            <a:extLst>
              <a:ext uri="{FF2B5EF4-FFF2-40B4-BE49-F238E27FC236}">
                <a16:creationId xmlns:a16="http://schemas.microsoft.com/office/drawing/2014/main" id="{D620C598-47E0-15F8-ACA6-7ABC9C09F368}"/>
              </a:ext>
            </a:extLst>
          </p:cNvPr>
          <p:cNvCxnSpPr/>
          <p:nvPr userDrawn="1"/>
        </p:nvCxnSpPr>
        <p:spPr>
          <a:xfrm>
            <a:off x="838200" y="1511786"/>
            <a:ext cx="10515600" cy="0"/>
          </a:xfrm>
          <a:prstGeom prst="line">
            <a:avLst/>
          </a:prstGeom>
          <a:ln>
            <a:solidFill>
              <a:schemeClr val="tx1">
                <a:lumMod val="9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8919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5BFDE5C-F399-3422-5D0A-1CB4C9EAEFFE}"/>
              </a:ext>
            </a:extLst>
          </p:cNvPr>
          <p:cNvSpPr>
            <a:spLocks noGrp="1"/>
          </p:cNvSpPr>
          <p:nvPr>
            <p:ph sz="half" idx="2"/>
          </p:nvPr>
        </p:nvSpPr>
        <p:spPr>
          <a:xfrm>
            <a:off x="273269" y="1440133"/>
            <a:ext cx="7767419" cy="49540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8" name="Footer Placeholder 7">
            <a:extLst>
              <a:ext uri="{FF2B5EF4-FFF2-40B4-BE49-F238E27FC236}">
                <a16:creationId xmlns:a16="http://schemas.microsoft.com/office/drawing/2014/main" id="{782258C4-6363-DA5F-EEF7-66C6729AE9CA}"/>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8FC268B6-FF6D-A655-C2B3-AA06A2F76EE4}"/>
              </a:ext>
            </a:extLst>
          </p:cNvPr>
          <p:cNvSpPr>
            <a:spLocks noGrp="1"/>
          </p:cNvSpPr>
          <p:nvPr>
            <p:ph type="sldNum" sz="quarter" idx="12"/>
          </p:nvPr>
        </p:nvSpPr>
        <p:spPr/>
        <p:txBody>
          <a:bodyPr/>
          <a:lstStyle/>
          <a:p>
            <a:fld id="{7D50BFF1-73AF-40B6-9DBC-7359CF13B4F2}" type="slidenum">
              <a:rPr lang="it-IT" smtClean="0"/>
              <a:t>‹N›</a:t>
            </a:fld>
            <a:endParaRPr lang="it-IT"/>
          </a:p>
        </p:txBody>
      </p:sp>
      <p:sp>
        <p:nvSpPr>
          <p:cNvPr id="7" name="Title 1">
            <a:extLst>
              <a:ext uri="{FF2B5EF4-FFF2-40B4-BE49-F238E27FC236}">
                <a16:creationId xmlns:a16="http://schemas.microsoft.com/office/drawing/2014/main" id="{95C098CD-E467-E101-AC68-BF1CC3C7B633}"/>
              </a:ext>
            </a:extLst>
          </p:cNvPr>
          <p:cNvSpPr>
            <a:spLocks noGrp="1"/>
          </p:cNvSpPr>
          <p:nvPr>
            <p:ph type="title"/>
          </p:nvPr>
        </p:nvSpPr>
        <p:spPr>
          <a:xfrm>
            <a:off x="273269" y="463768"/>
            <a:ext cx="11080531" cy="791013"/>
          </a:xfrm>
        </p:spPr>
        <p:txBody>
          <a:bodyPr/>
          <a:lstStyle/>
          <a:p>
            <a:r>
              <a:rPr lang="it-IT"/>
              <a:t>Fare clic per modificare lo stile del titolo dello schema</a:t>
            </a:r>
            <a:endParaRPr lang="en-US"/>
          </a:p>
        </p:txBody>
      </p:sp>
    </p:spTree>
    <p:extLst>
      <p:ext uri="{BB962C8B-B14F-4D97-AF65-F5344CB8AC3E}">
        <p14:creationId xmlns:p14="http://schemas.microsoft.com/office/powerpoint/2010/main" val="4121066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8CA89-933F-C68E-C3C4-3352FB881475}"/>
              </a:ext>
            </a:extLst>
          </p:cNvPr>
          <p:cNvSpPr>
            <a:spLocks noGrp="1"/>
          </p:cNvSpPr>
          <p:nvPr>
            <p:ph type="title"/>
          </p:nvPr>
        </p:nvSpPr>
        <p:spPr/>
        <p:txBody>
          <a:bodyPr/>
          <a:lstStyle/>
          <a:p>
            <a:r>
              <a:rPr lang="it-IT"/>
              <a:t>Fare clic per modificare lo stile del titolo dello schema</a:t>
            </a:r>
            <a:endParaRPr lang="en-US"/>
          </a:p>
        </p:txBody>
      </p:sp>
      <p:sp>
        <p:nvSpPr>
          <p:cNvPr id="4" name="Footer Placeholder 3">
            <a:extLst>
              <a:ext uri="{FF2B5EF4-FFF2-40B4-BE49-F238E27FC236}">
                <a16:creationId xmlns:a16="http://schemas.microsoft.com/office/drawing/2014/main" id="{4B78EC11-800F-1DE0-819D-C63ADC9DBC2A}"/>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AEBA5AE4-046C-8682-1959-0D8FBD401E14}"/>
              </a:ext>
            </a:extLst>
          </p:cNvPr>
          <p:cNvSpPr>
            <a:spLocks noGrp="1"/>
          </p:cNvSpPr>
          <p:nvPr>
            <p:ph type="sldNum" sz="quarter" idx="12"/>
          </p:nvPr>
        </p:nvSpPr>
        <p:spPr/>
        <p:txBody>
          <a:bodyPr/>
          <a:lstStyle/>
          <a:p>
            <a:fld id="{7D50BFF1-73AF-40B6-9DBC-7359CF13B4F2}" type="slidenum">
              <a:rPr lang="it-IT" smtClean="0"/>
              <a:t>‹N›</a:t>
            </a:fld>
            <a:endParaRPr lang="it-IT"/>
          </a:p>
        </p:txBody>
      </p:sp>
      <p:sp>
        <p:nvSpPr>
          <p:cNvPr id="6" name="Content Placeholder 3">
            <a:extLst>
              <a:ext uri="{FF2B5EF4-FFF2-40B4-BE49-F238E27FC236}">
                <a16:creationId xmlns:a16="http://schemas.microsoft.com/office/drawing/2014/main" id="{B41CA12F-AE78-D2AF-5680-37B55CE2E8D1}"/>
              </a:ext>
            </a:extLst>
          </p:cNvPr>
          <p:cNvSpPr>
            <a:spLocks noGrp="1"/>
          </p:cNvSpPr>
          <p:nvPr>
            <p:ph sz="half" idx="13"/>
          </p:nvPr>
        </p:nvSpPr>
        <p:spPr>
          <a:xfrm>
            <a:off x="4345069" y="3958460"/>
            <a:ext cx="3490531" cy="2435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p:txBody>
      </p:sp>
      <p:sp>
        <p:nvSpPr>
          <p:cNvPr id="8" name="Picture Placeholder 2">
            <a:extLst>
              <a:ext uri="{FF2B5EF4-FFF2-40B4-BE49-F238E27FC236}">
                <a16:creationId xmlns:a16="http://schemas.microsoft.com/office/drawing/2014/main" id="{1C013D6D-4C62-5BD3-AFF2-CA4C82B423E8}"/>
              </a:ext>
            </a:extLst>
          </p:cNvPr>
          <p:cNvSpPr>
            <a:spLocks noGrp="1"/>
          </p:cNvSpPr>
          <p:nvPr>
            <p:ph type="pic" idx="1"/>
          </p:nvPr>
        </p:nvSpPr>
        <p:spPr>
          <a:xfrm>
            <a:off x="4345070" y="1562045"/>
            <a:ext cx="3490530" cy="20891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10" name="Picture Placeholder 2">
            <a:extLst>
              <a:ext uri="{FF2B5EF4-FFF2-40B4-BE49-F238E27FC236}">
                <a16:creationId xmlns:a16="http://schemas.microsoft.com/office/drawing/2014/main" id="{C79630E1-BDA7-B831-8589-1E7732D3B2B8}"/>
              </a:ext>
            </a:extLst>
          </p:cNvPr>
          <p:cNvSpPr>
            <a:spLocks noGrp="1"/>
          </p:cNvSpPr>
          <p:nvPr>
            <p:ph type="pic" idx="14"/>
          </p:nvPr>
        </p:nvSpPr>
        <p:spPr>
          <a:xfrm>
            <a:off x="462948" y="1562045"/>
            <a:ext cx="3490530" cy="20891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11" name="Picture Placeholder 2">
            <a:extLst>
              <a:ext uri="{FF2B5EF4-FFF2-40B4-BE49-F238E27FC236}">
                <a16:creationId xmlns:a16="http://schemas.microsoft.com/office/drawing/2014/main" id="{12B4A846-DAA6-F0D5-A408-9A03A37B4512}"/>
              </a:ext>
            </a:extLst>
          </p:cNvPr>
          <p:cNvSpPr>
            <a:spLocks noGrp="1"/>
          </p:cNvSpPr>
          <p:nvPr>
            <p:ph type="pic" idx="15"/>
          </p:nvPr>
        </p:nvSpPr>
        <p:spPr>
          <a:xfrm>
            <a:off x="8238523" y="1562045"/>
            <a:ext cx="3490530" cy="20891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14" name="Content Placeholder 3">
            <a:extLst>
              <a:ext uri="{FF2B5EF4-FFF2-40B4-BE49-F238E27FC236}">
                <a16:creationId xmlns:a16="http://schemas.microsoft.com/office/drawing/2014/main" id="{32B109D6-9FBB-C1E6-6655-334C434BC092}"/>
              </a:ext>
            </a:extLst>
          </p:cNvPr>
          <p:cNvSpPr>
            <a:spLocks noGrp="1"/>
          </p:cNvSpPr>
          <p:nvPr>
            <p:ph sz="half" idx="16"/>
          </p:nvPr>
        </p:nvSpPr>
        <p:spPr>
          <a:xfrm>
            <a:off x="462948" y="3958459"/>
            <a:ext cx="3490531" cy="2435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p:txBody>
      </p:sp>
      <p:sp>
        <p:nvSpPr>
          <p:cNvPr id="15" name="Content Placeholder 3">
            <a:extLst>
              <a:ext uri="{FF2B5EF4-FFF2-40B4-BE49-F238E27FC236}">
                <a16:creationId xmlns:a16="http://schemas.microsoft.com/office/drawing/2014/main" id="{3CE6438C-4EC8-1883-8791-44F10169FFB6}"/>
              </a:ext>
            </a:extLst>
          </p:cNvPr>
          <p:cNvSpPr>
            <a:spLocks noGrp="1"/>
          </p:cNvSpPr>
          <p:nvPr>
            <p:ph sz="half" idx="17"/>
          </p:nvPr>
        </p:nvSpPr>
        <p:spPr>
          <a:xfrm>
            <a:off x="8238523" y="3958459"/>
            <a:ext cx="3490531" cy="2435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p:txBody>
      </p:sp>
    </p:spTree>
    <p:extLst>
      <p:ext uri="{BB962C8B-B14F-4D97-AF65-F5344CB8AC3E}">
        <p14:creationId xmlns:p14="http://schemas.microsoft.com/office/powerpoint/2010/main" val="1908781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8CA89-933F-C68E-C3C4-3352FB881475}"/>
              </a:ext>
            </a:extLst>
          </p:cNvPr>
          <p:cNvSpPr>
            <a:spLocks noGrp="1"/>
          </p:cNvSpPr>
          <p:nvPr>
            <p:ph type="title"/>
          </p:nvPr>
        </p:nvSpPr>
        <p:spPr/>
        <p:txBody>
          <a:bodyPr/>
          <a:lstStyle/>
          <a:p>
            <a:r>
              <a:rPr lang="it-IT"/>
              <a:t>Fare clic per modificare lo stile del titolo dello schema</a:t>
            </a:r>
            <a:endParaRPr lang="en-US"/>
          </a:p>
        </p:txBody>
      </p:sp>
      <p:sp>
        <p:nvSpPr>
          <p:cNvPr id="4" name="Footer Placeholder 3">
            <a:extLst>
              <a:ext uri="{FF2B5EF4-FFF2-40B4-BE49-F238E27FC236}">
                <a16:creationId xmlns:a16="http://schemas.microsoft.com/office/drawing/2014/main" id="{4B78EC11-800F-1DE0-819D-C63ADC9DBC2A}"/>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AEBA5AE4-046C-8682-1959-0D8FBD401E14}"/>
              </a:ext>
            </a:extLst>
          </p:cNvPr>
          <p:cNvSpPr>
            <a:spLocks noGrp="1"/>
          </p:cNvSpPr>
          <p:nvPr>
            <p:ph type="sldNum" sz="quarter" idx="12"/>
          </p:nvPr>
        </p:nvSpPr>
        <p:spPr/>
        <p:txBody>
          <a:bodyPr/>
          <a:lstStyle/>
          <a:p>
            <a:fld id="{7D50BFF1-73AF-40B6-9DBC-7359CF13B4F2}" type="slidenum">
              <a:rPr lang="it-IT" smtClean="0"/>
              <a:t>‹N›</a:t>
            </a:fld>
            <a:endParaRPr lang="it-IT"/>
          </a:p>
        </p:txBody>
      </p:sp>
    </p:spTree>
    <p:extLst>
      <p:ext uri="{BB962C8B-B14F-4D97-AF65-F5344CB8AC3E}">
        <p14:creationId xmlns:p14="http://schemas.microsoft.com/office/powerpoint/2010/main" val="218722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8CA89-933F-C68E-C3C4-3352FB881475}"/>
              </a:ext>
            </a:extLst>
          </p:cNvPr>
          <p:cNvSpPr>
            <a:spLocks noGrp="1"/>
          </p:cNvSpPr>
          <p:nvPr>
            <p:ph type="title"/>
          </p:nvPr>
        </p:nvSpPr>
        <p:spPr/>
        <p:txBody>
          <a:bodyPr/>
          <a:lstStyle/>
          <a:p>
            <a:r>
              <a:rPr lang="it-IT"/>
              <a:t>Fare clic per modificare lo stile del titolo dello schema</a:t>
            </a:r>
            <a:endParaRPr lang="en-US"/>
          </a:p>
        </p:txBody>
      </p:sp>
      <p:sp>
        <p:nvSpPr>
          <p:cNvPr id="4" name="Footer Placeholder 3">
            <a:extLst>
              <a:ext uri="{FF2B5EF4-FFF2-40B4-BE49-F238E27FC236}">
                <a16:creationId xmlns:a16="http://schemas.microsoft.com/office/drawing/2014/main" id="{4B78EC11-800F-1DE0-819D-C63ADC9DBC2A}"/>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AEBA5AE4-046C-8682-1959-0D8FBD401E14}"/>
              </a:ext>
            </a:extLst>
          </p:cNvPr>
          <p:cNvSpPr>
            <a:spLocks noGrp="1"/>
          </p:cNvSpPr>
          <p:nvPr>
            <p:ph type="sldNum" sz="quarter" idx="12"/>
          </p:nvPr>
        </p:nvSpPr>
        <p:spPr/>
        <p:txBody>
          <a:bodyPr/>
          <a:lstStyle/>
          <a:p>
            <a:fld id="{7D50BFF1-73AF-40B6-9DBC-7359CF13B4F2}" type="slidenum">
              <a:rPr lang="it-IT" smtClean="0"/>
              <a:t>‹N›</a:t>
            </a:fld>
            <a:endParaRPr lang="it-IT"/>
          </a:p>
        </p:txBody>
      </p:sp>
      <p:sp>
        <p:nvSpPr>
          <p:cNvPr id="3" name="Rectangle 2">
            <a:extLst>
              <a:ext uri="{FF2B5EF4-FFF2-40B4-BE49-F238E27FC236}">
                <a16:creationId xmlns:a16="http://schemas.microsoft.com/office/drawing/2014/main" id="{858E4499-2DF1-14FE-A2A0-06C60F5DAC41}"/>
              </a:ext>
            </a:extLst>
          </p:cNvPr>
          <p:cNvSpPr/>
          <p:nvPr/>
        </p:nvSpPr>
        <p:spPr>
          <a:xfrm>
            <a:off x="0" y="1526632"/>
            <a:ext cx="12192000" cy="3033441"/>
          </a:xfrm>
          <a:prstGeom prst="rect">
            <a:avLst/>
          </a:prstGeom>
          <a:gradFill flip="none" rotWithShape="1">
            <a:gsLst>
              <a:gs pos="0">
                <a:schemeClr val="accent6"/>
              </a:gs>
              <a:gs pos="34000">
                <a:schemeClr val="accent5"/>
              </a:gs>
              <a:gs pos="68000">
                <a:schemeClr val="accent4"/>
              </a:gs>
              <a:gs pos="100000">
                <a:schemeClr val="accent3"/>
              </a:gs>
            </a:gsLst>
            <a:path path="circle">
              <a:fillToRect l="100000" t="100000"/>
            </a:path>
            <a:tileRect r="-100000" b="-100000"/>
          </a:gra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2974156C-3C85-B388-B89A-21C9C5667F69}"/>
              </a:ext>
            </a:extLst>
          </p:cNvPr>
          <p:cNvCxnSpPr>
            <a:cxnSpLocks/>
          </p:cNvCxnSpPr>
          <p:nvPr/>
        </p:nvCxnSpPr>
        <p:spPr>
          <a:xfrm>
            <a:off x="4151313" y="1875639"/>
            <a:ext cx="0" cy="2335427"/>
          </a:xfrm>
          <a:prstGeom prst="line">
            <a:avLst/>
          </a:prstGeom>
          <a:ln w="76200">
            <a:solidFill>
              <a:schemeClr val="bg1"/>
            </a:solidFill>
            <a:prstDash val="dash"/>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E9D1D4FD-BB6C-05F8-041D-573131436B3F}"/>
              </a:ext>
            </a:extLst>
          </p:cNvPr>
          <p:cNvCxnSpPr>
            <a:cxnSpLocks/>
          </p:cNvCxnSpPr>
          <p:nvPr/>
        </p:nvCxnSpPr>
        <p:spPr>
          <a:xfrm>
            <a:off x="8040688" y="1875639"/>
            <a:ext cx="0" cy="2335427"/>
          </a:xfrm>
          <a:prstGeom prst="line">
            <a:avLst/>
          </a:prstGeom>
          <a:ln w="76200">
            <a:solidFill>
              <a:schemeClr val="bg1"/>
            </a:solidFill>
            <a:prstDash val="dash"/>
          </a:ln>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0777C25D-8CA2-B247-4866-BB9ADAC30383}"/>
              </a:ext>
            </a:extLst>
          </p:cNvPr>
          <p:cNvSpPr>
            <a:spLocks noGrp="1"/>
          </p:cNvSpPr>
          <p:nvPr>
            <p:ph sz="half" idx="16"/>
          </p:nvPr>
        </p:nvSpPr>
        <p:spPr>
          <a:xfrm>
            <a:off x="459340" y="1891728"/>
            <a:ext cx="3490531" cy="24357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it-IT"/>
              <a:t>Fare clic per modificare gli stili del testo dello schema</a:t>
            </a:r>
          </a:p>
        </p:txBody>
      </p:sp>
      <p:sp>
        <p:nvSpPr>
          <p:cNvPr id="10" name="Content Placeholder 3">
            <a:extLst>
              <a:ext uri="{FF2B5EF4-FFF2-40B4-BE49-F238E27FC236}">
                <a16:creationId xmlns:a16="http://schemas.microsoft.com/office/drawing/2014/main" id="{A05FD9B5-A6A2-6A09-B3B7-711D0D3C23B4}"/>
              </a:ext>
            </a:extLst>
          </p:cNvPr>
          <p:cNvSpPr>
            <a:spLocks noGrp="1"/>
          </p:cNvSpPr>
          <p:nvPr>
            <p:ph sz="half" idx="17"/>
          </p:nvPr>
        </p:nvSpPr>
        <p:spPr>
          <a:xfrm>
            <a:off x="4348714" y="1885406"/>
            <a:ext cx="3490531" cy="2435772"/>
          </a:xfrm>
        </p:spPr>
        <p:txBody>
          <a:bodyPr anchor="b"/>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stStyle>
          <a:p>
            <a:pPr lvl="0"/>
            <a:r>
              <a:rPr lang="it-IT"/>
              <a:t>Fare clic per modificare gli stili del testo dello schema</a:t>
            </a:r>
          </a:p>
        </p:txBody>
      </p:sp>
      <p:sp>
        <p:nvSpPr>
          <p:cNvPr id="11" name="Content Placeholder 3">
            <a:extLst>
              <a:ext uri="{FF2B5EF4-FFF2-40B4-BE49-F238E27FC236}">
                <a16:creationId xmlns:a16="http://schemas.microsoft.com/office/drawing/2014/main" id="{1725CC2A-9D3A-4FE5-AD0C-4F660CB6345D}"/>
              </a:ext>
            </a:extLst>
          </p:cNvPr>
          <p:cNvSpPr>
            <a:spLocks noGrp="1"/>
          </p:cNvSpPr>
          <p:nvPr>
            <p:ph sz="half" idx="18"/>
          </p:nvPr>
        </p:nvSpPr>
        <p:spPr>
          <a:xfrm>
            <a:off x="8238522" y="1895173"/>
            <a:ext cx="3490531" cy="24357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it-IT"/>
              <a:t>Fare clic per modificare gli stili del testo dello schema</a:t>
            </a:r>
          </a:p>
        </p:txBody>
      </p:sp>
      <p:sp>
        <p:nvSpPr>
          <p:cNvPr id="12" name="Oval 11">
            <a:extLst>
              <a:ext uri="{FF2B5EF4-FFF2-40B4-BE49-F238E27FC236}">
                <a16:creationId xmlns:a16="http://schemas.microsoft.com/office/drawing/2014/main" id="{2EA2A65B-7B3F-BC37-6913-60A7ACB25D20}"/>
              </a:ext>
            </a:extLst>
          </p:cNvPr>
          <p:cNvSpPr/>
          <p:nvPr/>
        </p:nvSpPr>
        <p:spPr>
          <a:xfrm>
            <a:off x="1831332" y="1717162"/>
            <a:ext cx="753762" cy="753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58A1D22-EF3F-B4BD-3EB6-E5834CA4E864}"/>
              </a:ext>
            </a:extLst>
          </p:cNvPr>
          <p:cNvSpPr/>
          <p:nvPr/>
        </p:nvSpPr>
        <p:spPr>
          <a:xfrm>
            <a:off x="5717098" y="1717162"/>
            <a:ext cx="753762" cy="753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6C1825E-AB27-C0E2-6EA0-2C9C6FEC59BB}"/>
              </a:ext>
            </a:extLst>
          </p:cNvPr>
          <p:cNvSpPr/>
          <p:nvPr/>
        </p:nvSpPr>
        <p:spPr>
          <a:xfrm>
            <a:off x="9602864" y="1717162"/>
            <a:ext cx="753762" cy="753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3">
            <a:extLst>
              <a:ext uri="{FF2B5EF4-FFF2-40B4-BE49-F238E27FC236}">
                <a16:creationId xmlns:a16="http://schemas.microsoft.com/office/drawing/2014/main" id="{24A1F56C-AE63-AEF7-9048-07DBE396876C}"/>
              </a:ext>
            </a:extLst>
          </p:cNvPr>
          <p:cNvSpPr>
            <a:spLocks noGrp="1"/>
          </p:cNvSpPr>
          <p:nvPr>
            <p:ph sz="half" idx="19"/>
          </p:nvPr>
        </p:nvSpPr>
        <p:spPr>
          <a:xfrm>
            <a:off x="275409" y="4822581"/>
            <a:ext cx="11653066" cy="1499661"/>
          </a:xfrm>
        </p:spPr>
        <p:txBody>
          <a:bodyPr/>
          <a:lstStyle>
            <a:lvl1pPr marL="0" indent="0">
              <a:buNone/>
              <a:defRPr/>
            </a:lvl1pPr>
            <a:lvl2pPr marL="457200" indent="0">
              <a:buNone/>
              <a:defRPr/>
            </a:lvl2pPr>
          </a:lstStyle>
          <a:p>
            <a:pPr lvl="0"/>
            <a:r>
              <a:rPr lang="it-IT"/>
              <a:t>Fare clic per modificare gli stili del testo dello schema</a:t>
            </a:r>
          </a:p>
        </p:txBody>
      </p:sp>
    </p:spTree>
    <p:extLst>
      <p:ext uri="{BB962C8B-B14F-4D97-AF65-F5344CB8AC3E}">
        <p14:creationId xmlns:p14="http://schemas.microsoft.com/office/powerpoint/2010/main" val="437461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16C791B-1384-90BC-82BD-01146C87B078}"/>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68FA6D06-5561-45A4-A2C9-8A20B5057414}"/>
              </a:ext>
            </a:extLst>
          </p:cNvPr>
          <p:cNvSpPr>
            <a:spLocks noGrp="1"/>
          </p:cNvSpPr>
          <p:nvPr>
            <p:ph type="sldNum" sz="quarter" idx="12"/>
          </p:nvPr>
        </p:nvSpPr>
        <p:spPr/>
        <p:txBody>
          <a:bodyPr/>
          <a:lstStyle/>
          <a:p>
            <a:fld id="{7D50BFF1-73AF-40B6-9DBC-7359CF13B4F2}" type="slidenum">
              <a:rPr lang="it-IT" smtClean="0"/>
              <a:t>‹N›</a:t>
            </a:fld>
            <a:endParaRPr lang="it-IT"/>
          </a:p>
        </p:txBody>
      </p:sp>
    </p:spTree>
    <p:extLst>
      <p:ext uri="{BB962C8B-B14F-4D97-AF65-F5344CB8AC3E}">
        <p14:creationId xmlns:p14="http://schemas.microsoft.com/office/powerpoint/2010/main" val="2231343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21" name="Content Placeholder 3">
            <a:extLst>
              <a:ext uri="{FF2B5EF4-FFF2-40B4-BE49-F238E27FC236}">
                <a16:creationId xmlns:a16="http://schemas.microsoft.com/office/drawing/2014/main" id="{E46616D4-E570-6060-D955-FDC58A7D5A46}"/>
              </a:ext>
            </a:extLst>
          </p:cNvPr>
          <p:cNvSpPr>
            <a:spLocks noGrp="1"/>
          </p:cNvSpPr>
          <p:nvPr>
            <p:ph sz="half" idx="13"/>
          </p:nvPr>
        </p:nvSpPr>
        <p:spPr>
          <a:xfrm>
            <a:off x="1757365" y="1448618"/>
            <a:ext cx="4038595" cy="1193800"/>
          </a:xfrm>
        </p:spPr>
        <p:txBody>
          <a:bodyPr>
            <a:normAutofit/>
          </a:bodyPr>
          <a:lstStyle>
            <a:lvl1pPr>
              <a:defRPr sz="1800"/>
            </a:lvl1pPr>
            <a:lvl2pPr>
              <a:defRPr sz="1800"/>
            </a:lvl2pPr>
            <a:lvl3pPr>
              <a:defRPr sz="1800"/>
            </a:lvl3pPr>
            <a:lvl4pPr>
              <a:defRPr sz="1800"/>
            </a:lvl4pPr>
          </a:lstStyle>
          <a:p>
            <a:pPr lvl="0"/>
            <a:r>
              <a:rPr lang="it-IT"/>
              <a:t>Fare clic per modificare gli stili del testo dello schema</a:t>
            </a:r>
          </a:p>
          <a:p>
            <a:pPr lvl="1"/>
            <a:r>
              <a:rPr lang="it-IT"/>
              <a:t>Secondo livello</a:t>
            </a:r>
          </a:p>
        </p:txBody>
      </p:sp>
      <p:sp>
        <p:nvSpPr>
          <p:cNvPr id="3" name="Footer Placeholder 2">
            <a:extLst>
              <a:ext uri="{FF2B5EF4-FFF2-40B4-BE49-F238E27FC236}">
                <a16:creationId xmlns:a16="http://schemas.microsoft.com/office/drawing/2014/main" id="{016C791B-1384-90BC-82BD-01146C87B078}"/>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68FA6D06-5561-45A4-A2C9-8A20B5057414}"/>
              </a:ext>
            </a:extLst>
          </p:cNvPr>
          <p:cNvSpPr>
            <a:spLocks noGrp="1"/>
          </p:cNvSpPr>
          <p:nvPr>
            <p:ph type="sldNum" sz="quarter" idx="12"/>
          </p:nvPr>
        </p:nvSpPr>
        <p:spPr/>
        <p:txBody>
          <a:bodyPr/>
          <a:lstStyle/>
          <a:p>
            <a:fld id="{7D50BFF1-73AF-40B6-9DBC-7359CF13B4F2}" type="slidenum">
              <a:rPr lang="it-IT" smtClean="0"/>
              <a:t>‹N›</a:t>
            </a:fld>
            <a:endParaRPr lang="it-IT"/>
          </a:p>
        </p:txBody>
      </p:sp>
      <p:sp>
        <p:nvSpPr>
          <p:cNvPr id="2" name="Rounded Rectangle 1">
            <a:extLst>
              <a:ext uri="{FF2B5EF4-FFF2-40B4-BE49-F238E27FC236}">
                <a16:creationId xmlns:a16="http://schemas.microsoft.com/office/drawing/2014/main" id="{14553D6C-68B0-EE59-4F44-4E366C6DD9C4}"/>
              </a:ext>
            </a:extLst>
          </p:cNvPr>
          <p:cNvSpPr/>
          <p:nvPr/>
        </p:nvSpPr>
        <p:spPr>
          <a:xfrm>
            <a:off x="373061" y="1534342"/>
            <a:ext cx="1193800" cy="1193800"/>
          </a:xfrm>
          <a:prstGeom prst="roundRect">
            <a:avLst/>
          </a:prstGeom>
          <a:solidFill>
            <a:schemeClr val="accent2"/>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000" b="1" dirty="0">
              <a:solidFill>
                <a:schemeClr val="tx1"/>
              </a:solidFill>
              <a:latin typeface="Helvetica" pitchFamily="2" charset="0"/>
              <a:ea typeface="Helvetica Neue" panose="02000503000000020004" pitchFamily="2" charset="0"/>
              <a:cs typeface="Helvetica Neue" panose="02000503000000020004" pitchFamily="2" charset="0"/>
            </a:endParaRPr>
          </a:p>
        </p:txBody>
      </p:sp>
      <p:sp>
        <p:nvSpPr>
          <p:cNvPr id="5" name="Rounded Rectangle 4">
            <a:extLst>
              <a:ext uri="{FF2B5EF4-FFF2-40B4-BE49-F238E27FC236}">
                <a16:creationId xmlns:a16="http://schemas.microsoft.com/office/drawing/2014/main" id="{11E6D04C-7836-E094-03BC-266D25717EE6}"/>
              </a:ext>
            </a:extLst>
          </p:cNvPr>
          <p:cNvSpPr/>
          <p:nvPr/>
        </p:nvSpPr>
        <p:spPr>
          <a:xfrm>
            <a:off x="373061" y="3175817"/>
            <a:ext cx="1193800" cy="1193800"/>
          </a:xfrm>
          <a:prstGeom prst="roundRect">
            <a:avLst/>
          </a:prstGeom>
          <a:solidFill>
            <a:schemeClr val="accent3"/>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000" b="1" dirty="0">
              <a:solidFill>
                <a:schemeClr val="tx1"/>
              </a:solidFill>
              <a:latin typeface="Helvetica" pitchFamily="2" charset="0"/>
              <a:ea typeface="Helvetica Neue" panose="02000503000000020004" pitchFamily="2" charset="0"/>
              <a:cs typeface="Helvetica Neue" panose="02000503000000020004" pitchFamily="2" charset="0"/>
            </a:endParaRPr>
          </a:p>
        </p:txBody>
      </p:sp>
      <p:sp>
        <p:nvSpPr>
          <p:cNvPr id="6" name="Rounded Rectangle 5">
            <a:extLst>
              <a:ext uri="{FF2B5EF4-FFF2-40B4-BE49-F238E27FC236}">
                <a16:creationId xmlns:a16="http://schemas.microsoft.com/office/drawing/2014/main" id="{1DC4CCFA-F63B-652C-4C5F-B7A05EFD0B72}"/>
              </a:ext>
            </a:extLst>
          </p:cNvPr>
          <p:cNvSpPr/>
          <p:nvPr/>
        </p:nvSpPr>
        <p:spPr>
          <a:xfrm>
            <a:off x="373061" y="4817292"/>
            <a:ext cx="1193800" cy="1193800"/>
          </a:xfrm>
          <a:prstGeom prst="roundRect">
            <a:avLst/>
          </a:prstGeom>
          <a:solidFill>
            <a:schemeClr val="accent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000" b="1" dirty="0">
              <a:solidFill>
                <a:schemeClr val="tx1"/>
              </a:solidFill>
              <a:latin typeface="Helvetica" pitchFamily="2" charset="0"/>
              <a:ea typeface="Helvetica Neue" panose="02000503000000020004" pitchFamily="2" charset="0"/>
              <a:cs typeface="Helvetica Neue" panose="02000503000000020004" pitchFamily="2" charset="0"/>
            </a:endParaRPr>
          </a:p>
        </p:txBody>
      </p:sp>
      <p:sp>
        <p:nvSpPr>
          <p:cNvPr id="7" name="Rounded Rectangle 6">
            <a:extLst>
              <a:ext uri="{FF2B5EF4-FFF2-40B4-BE49-F238E27FC236}">
                <a16:creationId xmlns:a16="http://schemas.microsoft.com/office/drawing/2014/main" id="{D409A277-500B-9C66-BFCD-67E636E8DBB5}"/>
              </a:ext>
            </a:extLst>
          </p:cNvPr>
          <p:cNvSpPr/>
          <p:nvPr/>
        </p:nvSpPr>
        <p:spPr>
          <a:xfrm>
            <a:off x="6205536" y="1534342"/>
            <a:ext cx="1193800" cy="1193800"/>
          </a:xfrm>
          <a:prstGeom prst="roundRect">
            <a:avLst/>
          </a:prstGeom>
          <a:solidFill>
            <a:schemeClr val="accent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000" b="1" dirty="0">
              <a:solidFill>
                <a:schemeClr val="tx1"/>
              </a:solidFill>
              <a:latin typeface="Helvetica" pitchFamily="2" charset="0"/>
              <a:ea typeface="Helvetica Neue" panose="02000503000000020004" pitchFamily="2" charset="0"/>
              <a:cs typeface="Helvetica Neue" panose="02000503000000020004" pitchFamily="2" charset="0"/>
            </a:endParaRPr>
          </a:p>
        </p:txBody>
      </p:sp>
      <p:sp>
        <p:nvSpPr>
          <p:cNvPr id="8" name="Rounded Rectangle 7">
            <a:extLst>
              <a:ext uri="{FF2B5EF4-FFF2-40B4-BE49-F238E27FC236}">
                <a16:creationId xmlns:a16="http://schemas.microsoft.com/office/drawing/2014/main" id="{FD2C5B57-CA9B-3AFF-2BE2-3D5AF2CA6EA2}"/>
              </a:ext>
            </a:extLst>
          </p:cNvPr>
          <p:cNvSpPr/>
          <p:nvPr/>
        </p:nvSpPr>
        <p:spPr>
          <a:xfrm>
            <a:off x="6205536" y="3175817"/>
            <a:ext cx="1193800" cy="1193800"/>
          </a:xfrm>
          <a:prstGeom prst="roundRect">
            <a:avLst/>
          </a:prstGeom>
          <a:solidFill>
            <a:schemeClr val="accent6"/>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000" b="1" dirty="0">
              <a:solidFill>
                <a:schemeClr val="tx1"/>
              </a:solidFill>
              <a:latin typeface="Helvetica" pitchFamily="2" charset="0"/>
              <a:ea typeface="Helvetica Neue" panose="02000503000000020004" pitchFamily="2" charset="0"/>
              <a:cs typeface="Helvetica Neue" panose="02000503000000020004" pitchFamily="2" charset="0"/>
            </a:endParaRPr>
          </a:p>
        </p:txBody>
      </p:sp>
      <p:sp>
        <p:nvSpPr>
          <p:cNvPr id="10" name="Rounded Rectangle 9">
            <a:extLst>
              <a:ext uri="{FF2B5EF4-FFF2-40B4-BE49-F238E27FC236}">
                <a16:creationId xmlns:a16="http://schemas.microsoft.com/office/drawing/2014/main" id="{5215C129-2900-3DC4-7020-2BC45DA594D6}"/>
              </a:ext>
            </a:extLst>
          </p:cNvPr>
          <p:cNvSpPr/>
          <p:nvPr/>
        </p:nvSpPr>
        <p:spPr>
          <a:xfrm>
            <a:off x="263525" y="1453382"/>
            <a:ext cx="1193800" cy="1193800"/>
          </a:xfrm>
          <a:prstGeom prst="round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Helvetica" pitchFamily="2" charset="0"/>
                <a:ea typeface="Helvetica Neue" panose="02000503000000020004" pitchFamily="2" charset="0"/>
                <a:cs typeface="Helvetica Neue" panose="02000503000000020004" pitchFamily="2" charset="0"/>
              </a:rPr>
              <a:t>01</a:t>
            </a:r>
          </a:p>
        </p:txBody>
      </p:sp>
      <p:sp>
        <p:nvSpPr>
          <p:cNvPr id="11" name="Rounded Rectangle 10">
            <a:extLst>
              <a:ext uri="{FF2B5EF4-FFF2-40B4-BE49-F238E27FC236}">
                <a16:creationId xmlns:a16="http://schemas.microsoft.com/office/drawing/2014/main" id="{6BEE20C9-0034-901A-ED43-DEC77992CCF3}"/>
              </a:ext>
            </a:extLst>
          </p:cNvPr>
          <p:cNvSpPr/>
          <p:nvPr/>
        </p:nvSpPr>
        <p:spPr>
          <a:xfrm>
            <a:off x="263525" y="3094857"/>
            <a:ext cx="1193800" cy="1193800"/>
          </a:xfrm>
          <a:prstGeom prst="round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Helvetica" pitchFamily="2" charset="0"/>
                <a:ea typeface="Helvetica Neue" panose="02000503000000020004" pitchFamily="2" charset="0"/>
                <a:cs typeface="Helvetica Neue" panose="02000503000000020004" pitchFamily="2" charset="0"/>
              </a:rPr>
              <a:t>02</a:t>
            </a:r>
          </a:p>
        </p:txBody>
      </p:sp>
      <p:sp>
        <p:nvSpPr>
          <p:cNvPr id="12" name="Rounded Rectangle 11">
            <a:extLst>
              <a:ext uri="{FF2B5EF4-FFF2-40B4-BE49-F238E27FC236}">
                <a16:creationId xmlns:a16="http://schemas.microsoft.com/office/drawing/2014/main" id="{0F1A6414-579E-BC38-A1DA-0E1A478124F9}"/>
              </a:ext>
            </a:extLst>
          </p:cNvPr>
          <p:cNvSpPr/>
          <p:nvPr/>
        </p:nvSpPr>
        <p:spPr>
          <a:xfrm>
            <a:off x="263525" y="4736332"/>
            <a:ext cx="1193800" cy="1193800"/>
          </a:xfrm>
          <a:prstGeom prst="round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Helvetica" pitchFamily="2" charset="0"/>
                <a:ea typeface="Helvetica Neue" panose="02000503000000020004" pitchFamily="2" charset="0"/>
                <a:cs typeface="Helvetica Neue" panose="02000503000000020004" pitchFamily="2" charset="0"/>
              </a:rPr>
              <a:t>03</a:t>
            </a:r>
          </a:p>
        </p:txBody>
      </p:sp>
      <p:sp>
        <p:nvSpPr>
          <p:cNvPr id="13" name="Rounded Rectangle 12">
            <a:extLst>
              <a:ext uri="{FF2B5EF4-FFF2-40B4-BE49-F238E27FC236}">
                <a16:creationId xmlns:a16="http://schemas.microsoft.com/office/drawing/2014/main" id="{614838DF-116B-6B2A-B757-90143AFF6F1A}"/>
              </a:ext>
            </a:extLst>
          </p:cNvPr>
          <p:cNvSpPr/>
          <p:nvPr/>
        </p:nvSpPr>
        <p:spPr>
          <a:xfrm>
            <a:off x="6096000" y="1453382"/>
            <a:ext cx="1193800" cy="1193800"/>
          </a:xfrm>
          <a:prstGeom prst="round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Helvetica" pitchFamily="2" charset="0"/>
                <a:ea typeface="Helvetica Neue" panose="02000503000000020004" pitchFamily="2" charset="0"/>
                <a:cs typeface="Helvetica Neue" panose="02000503000000020004" pitchFamily="2" charset="0"/>
              </a:rPr>
              <a:t>04</a:t>
            </a:r>
          </a:p>
        </p:txBody>
      </p:sp>
      <p:sp>
        <p:nvSpPr>
          <p:cNvPr id="14" name="Rounded Rectangle 13">
            <a:extLst>
              <a:ext uri="{FF2B5EF4-FFF2-40B4-BE49-F238E27FC236}">
                <a16:creationId xmlns:a16="http://schemas.microsoft.com/office/drawing/2014/main" id="{7CE21047-DB35-B5CD-099A-DB6141EE2798}"/>
              </a:ext>
            </a:extLst>
          </p:cNvPr>
          <p:cNvSpPr/>
          <p:nvPr/>
        </p:nvSpPr>
        <p:spPr>
          <a:xfrm>
            <a:off x="6096000" y="3094857"/>
            <a:ext cx="1193800" cy="1193800"/>
          </a:xfrm>
          <a:prstGeom prst="round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Helvetica" pitchFamily="2" charset="0"/>
                <a:ea typeface="Helvetica Neue" panose="02000503000000020004" pitchFamily="2" charset="0"/>
                <a:cs typeface="Helvetica Neue" panose="02000503000000020004" pitchFamily="2" charset="0"/>
              </a:rPr>
              <a:t>05</a:t>
            </a:r>
          </a:p>
        </p:txBody>
      </p:sp>
      <p:sp>
        <p:nvSpPr>
          <p:cNvPr id="20" name="Title 1">
            <a:extLst>
              <a:ext uri="{FF2B5EF4-FFF2-40B4-BE49-F238E27FC236}">
                <a16:creationId xmlns:a16="http://schemas.microsoft.com/office/drawing/2014/main" id="{2EBBE775-AB41-092E-FEE0-7DAEC44EA03A}"/>
              </a:ext>
            </a:extLst>
          </p:cNvPr>
          <p:cNvSpPr>
            <a:spLocks noGrp="1"/>
          </p:cNvSpPr>
          <p:nvPr>
            <p:ph type="title"/>
          </p:nvPr>
        </p:nvSpPr>
        <p:spPr>
          <a:xfrm>
            <a:off x="273269" y="463768"/>
            <a:ext cx="11080531" cy="791013"/>
          </a:xfrm>
        </p:spPr>
        <p:txBody>
          <a:bodyPr/>
          <a:lstStyle/>
          <a:p>
            <a:r>
              <a:rPr lang="it-IT"/>
              <a:t>Fare clic per modificare lo stile del titolo dello schema</a:t>
            </a:r>
            <a:endParaRPr lang="en-US"/>
          </a:p>
        </p:txBody>
      </p:sp>
      <p:sp>
        <p:nvSpPr>
          <p:cNvPr id="22" name="Content Placeholder 3">
            <a:extLst>
              <a:ext uri="{FF2B5EF4-FFF2-40B4-BE49-F238E27FC236}">
                <a16:creationId xmlns:a16="http://schemas.microsoft.com/office/drawing/2014/main" id="{09D790BB-647B-E6D9-5327-61C3A2A8776E}"/>
              </a:ext>
            </a:extLst>
          </p:cNvPr>
          <p:cNvSpPr>
            <a:spLocks noGrp="1"/>
          </p:cNvSpPr>
          <p:nvPr>
            <p:ph sz="half" idx="14"/>
          </p:nvPr>
        </p:nvSpPr>
        <p:spPr>
          <a:xfrm>
            <a:off x="7589840" y="1451327"/>
            <a:ext cx="4038595" cy="1193800"/>
          </a:xfrm>
        </p:spPr>
        <p:txBody>
          <a:bodyPr>
            <a:normAutofit/>
          </a:bodyPr>
          <a:lstStyle>
            <a:lvl1pPr>
              <a:defRPr sz="1800"/>
            </a:lvl1pPr>
            <a:lvl2pPr>
              <a:defRPr sz="1800"/>
            </a:lvl2pPr>
            <a:lvl3pPr>
              <a:defRPr sz="1800"/>
            </a:lvl3pPr>
            <a:lvl4pPr>
              <a:defRPr sz="1800"/>
            </a:lvl4pPr>
          </a:lstStyle>
          <a:p>
            <a:pPr lvl="0"/>
            <a:r>
              <a:rPr lang="it-IT"/>
              <a:t>Fare clic per modificare gli stili del testo dello schema</a:t>
            </a:r>
          </a:p>
          <a:p>
            <a:pPr lvl="1"/>
            <a:r>
              <a:rPr lang="it-IT"/>
              <a:t>Secondo livello</a:t>
            </a:r>
          </a:p>
        </p:txBody>
      </p:sp>
      <p:sp>
        <p:nvSpPr>
          <p:cNvPr id="24" name="Content Placeholder 3">
            <a:extLst>
              <a:ext uri="{FF2B5EF4-FFF2-40B4-BE49-F238E27FC236}">
                <a16:creationId xmlns:a16="http://schemas.microsoft.com/office/drawing/2014/main" id="{41A350E5-268C-E481-EBF1-A9910EB3328C}"/>
              </a:ext>
            </a:extLst>
          </p:cNvPr>
          <p:cNvSpPr>
            <a:spLocks noGrp="1"/>
          </p:cNvSpPr>
          <p:nvPr>
            <p:ph sz="half" idx="15"/>
          </p:nvPr>
        </p:nvSpPr>
        <p:spPr>
          <a:xfrm>
            <a:off x="1757365" y="3089532"/>
            <a:ext cx="4038595" cy="1193800"/>
          </a:xfrm>
        </p:spPr>
        <p:txBody>
          <a:bodyPr>
            <a:normAutofit/>
          </a:bodyPr>
          <a:lstStyle>
            <a:lvl1pPr>
              <a:defRPr sz="1800"/>
            </a:lvl1pPr>
            <a:lvl2pPr>
              <a:defRPr sz="1800"/>
            </a:lvl2pPr>
            <a:lvl3pPr>
              <a:defRPr sz="1800"/>
            </a:lvl3pPr>
            <a:lvl4pPr>
              <a:defRPr sz="1800"/>
            </a:lvl4pPr>
          </a:lstStyle>
          <a:p>
            <a:pPr lvl="0"/>
            <a:r>
              <a:rPr lang="it-IT"/>
              <a:t>Fare clic per modificare gli stili del testo dello schema</a:t>
            </a:r>
          </a:p>
          <a:p>
            <a:pPr lvl="1"/>
            <a:r>
              <a:rPr lang="it-IT"/>
              <a:t>Secondo livello</a:t>
            </a:r>
          </a:p>
        </p:txBody>
      </p:sp>
      <p:sp>
        <p:nvSpPr>
          <p:cNvPr id="25" name="Content Placeholder 3">
            <a:extLst>
              <a:ext uri="{FF2B5EF4-FFF2-40B4-BE49-F238E27FC236}">
                <a16:creationId xmlns:a16="http://schemas.microsoft.com/office/drawing/2014/main" id="{0FB7C4FE-C548-0366-242A-635D299ACDC6}"/>
              </a:ext>
            </a:extLst>
          </p:cNvPr>
          <p:cNvSpPr>
            <a:spLocks noGrp="1"/>
          </p:cNvSpPr>
          <p:nvPr>
            <p:ph sz="half" idx="16"/>
          </p:nvPr>
        </p:nvSpPr>
        <p:spPr>
          <a:xfrm>
            <a:off x="7589840" y="3092241"/>
            <a:ext cx="4038595" cy="1193800"/>
          </a:xfrm>
        </p:spPr>
        <p:txBody>
          <a:bodyPr>
            <a:normAutofit/>
          </a:bodyPr>
          <a:lstStyle>
            <a:lvl1pPr>
              <a:defRPr sz="1800"/>
            </a:lvl1pPr>
            <a:lvl2pPr>
              <a:defRPr sz="1800"/>
            </a:lvl2pPr>
            <a:lvl3pPr>
              <a:defRPr sz="1800"/>
            </a:lvl3pPr>
            <a:lvl4pPr>
              <a:defRPr sz="1800"/>
            </a:lvl4pPr>
          </a:lstStyle>
          <a:p>
            <a:pPr lvl="0"/>
            <a:r>
              <a:rPr lang="it-IT"/>
              <a:t>Fare clic per modificare gli stili del testo dello schema</a:t>
            </a:r>
          </a:p>
          <a:p>
            <a:pPr lvl="1"/>
            <a:r>
              <a:rPr lang="it-IT"/>
              <a:t>Secondo livello</a:t>
            </a:r>
          </a:p>
        </p:txBody>
      </p:sp>
      <p:sp>
        <p:nvSpPr>
          <p:cNvPr id="27" name="Content Placeholder 3">
            <a:extLst>
              <a:ext uri="{FF2B5EF4-FFF2-40B4-BE49-F238E27FC236}">
                <a16:creationId xmlns:a16="http://schemas.microsoft.com/office/drawing/2014/main" id="{AC49E74A-740A-78A0-BCFC-572FAD833E04}"/>
              </a:ext>
            </a:extLst>
          </p:cNvPr>
          <p:cNvSpPr>
            <a:spLocks noGrp="1"/>
          </p:cNvSpPr>
          <p:nvPr>
            <p:ph sz="half" idx="17"/>
          </p:nvPr>
        </p:nvSpPr>
        <p:spPr>
          <a:xfrm>
            <a:off x="1757364" y="4730446"/>
            <a:ext cx="4038595" cy="1193800"/>
          </a:xfrm>
        </p:spPr>
        <p:txBody>
          <a:bodyPr>
            <a:normAutofit/>
          </a:bodyPr>
          <a:lstStyle>
            <a:lvl1pPr>
              <a:defRPr sz="1800"/>
            </a:lvl1pPr>
            <a:lvl2pPr>
              <a:defRPr sz="1800"/>
            </a:lvl2pPr>
            <a:lvl3pPr>
              <a:defRPr sz="1800"/>
            </a:lvl3pPr>
            <a:lvl4pPr>
              <a:defRPr sz="1800"/>
            </a:lvl4pPr>
          </a:lstStyle>
          <a:p>
            <a:pPr lvl="0"/>
            <a:r>
              <a:rPr lang="it-IT"/>
              <a:t>Fare clic per modificare gli stili del testo dello schema</a:t>
            </a:r>
          </a:p>
          <a:p>
            <a:pPr lvl="1"/>
            <a:r>
              <a:rPr lang="it-IT"/>
              <a:t>Secondo livello</a:t>
            </a:r>
          </a:p>
        </p:txBody>
      </p:sp>
    </p:spTree>
    <p:extLst>
      <p:ext uri="{BB962C8B-B14F-4D97-AF65-F5344CB8AC3E}">
        <p14:creationId xmlns:p14="http://schemas.microsoft.com/office/powerpoint/2010/main" val="4220682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198B2A-9CB6-68C3-7F5C-A8BBF22A933B}"/>
              </a:ext>
            </a:extLst>
          </p:cNvPr>
          <p:cNvSpPr>
            <a:spLocks noGrp="1"/>
          </p:cNvSpPr>
          <p:nvPr>
            <p:ph type="pic" idx="1"/>
          </p:nvPr>
        </p:nvSpPr>
        <p:spPr>
          <a:xfrm>
            <a:off x="4151313" y="1"/>
            <a:ext cx="3889375"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6" name="Footer Placeholder 5">
            <a:extLst>
              <a:ext uri="{FF2B5EF4-FFF2-40B4-BE49-F238E27FC236}">
                <a16:creationId xmlns:a16="http://schemas.microsoft.com/office/drawing/2014/main" id="{3379EEE1-8B66-5676-26A7-81F638FF9F7F}"/>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688333B4-AB2D-D05C-355E-BA6CD6F5B2AA}"/>
              </a:ext>
            </a:extLst>
          </p:cNvPr>
          <p:cNvSpPr>
            <a:spLocks noGrp="1"/>
          </p:cNvSpPr>
          <p:nvPr>
            <p:ph type="sldNum" sz="quarter" idx="12"/>
          </p:nvPr>
        </p:nvSpPr>
        <p:spPr/>
        <p:txBody>
          <a:bodyPr/>
          <a:lstStyle/>
          <a:p>
            <a:fld id="{7D50BFF1-73AF-40B6-9DBC-7359CF13B4F2}" type="slidenum">
              <a:rPr lang="it-IT" smtClean="0"/>
              <a:t>‹N›</a:t>
            </a:fld>
            <a:endParaRPr lang="it-IT"/>
          </a:p>
        </p:txBody>
      </p:sp>
      <p:sp>
        <p:nvSpPr>
          <p:cNvPr id="5" name="Title 1">
            <a:extLst>
              <a:ext uri="{FF2B5EF4-FFF2-40B4-BE49-F238E27FC236}">
                <a16:creationId xmlns:a16="http://schemas.microsoft.com/office/drawing/2014/main" id="{21AAEC69-EF1F-88C2-3026-5F9F6ADFD664}"/>
              </a:ext>
            </a:extLst>
          </p:cNvPr>
          <p:cNvSpPr>
            <a:spLocks noGrp="1"/>
          </p:cNvSpPr>
          <p:nvPr>
            <p:ph type="title"/>
          </p:nvPr>
        </p:nvSpPr>
        <p:spPr>
          <a:xfrm>
            <a:off x="273269" y="2384426"/>
            <a:ext cx="3878044" cy="2089150"/>
          </a:xfrm>
        </p:spPr>
        <p:txBody>
          <a:bodyPr/>
          <a:lstStyle/>
          <a:p>
            <a:r>
              <a:rPr lang="it-IT"/>
              <a:t>Fare clic per modificare lo stile del titolo dello schema</a:t>
            </a:r>
            <a:endParaRPr lang="en-US"/>
          </a:p>
        </p:txBody>
      </p:sp>
      <p:sp>
        <p:nvSpPr>
          <p:cNvPr id="8" name="Text Placeholder 3">
            <a:extLst>
              <a:ext uri="{FF2B5EF4-FFF2-40B4-BE49-F238E27FC236}">
                <a16:creationId xmlns:a16="http://schemas.microsoft.com/office/drawing/2014/main" id="{C05710A6-5802-9789-DFC4-E49413842F10}"/>
              </a:ext>
            </a:extLst>
          </p:cNvPr>
          <p:cNvSpPr>
            <a:spLocks noGrp="1"/>
          </p:cNvSpPr>
          <p:nvPr>
            <p:ph type="body" sz="half" idx="2"/>
          </p:nvPr>
        </p:nvSpPr>
        <p:spPr>
          <a:xfrm>
            <a:off x="8040688" y="1523206"/>
            <a:ext cx="3878043"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9" name="Rectangle 8">
            <a:extLst>
              <a:ext uri="{FF2B5EF4-FFF2-40B4-BE49-F238E27FC236}">
                <a16:creationId xmlns:a16="http://schemas.microsoft.com/office/drawing/2014/main" id="{055D17EE-5AAF-3721-9952-756527244FE9}"/>
              </a:ext>
            </a:extLst>
          </p:cNvPr>
          <p:cNvSpPr/>
          <p:nvPr/>
        </p:nvSpPr>
        <p:spPr>
          <a:xfrm>
            <a:off x="9744" y="2041634"/>
            <a:ext cx="263525" cy="2774731"/>
          </a:xfrm>
          <a:prstGeom prst="rect">
            <a:avLst/>
          </a:prstGeom>
          <a:solidFill>
            <a:schemeClr val="accent4"/>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753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198B2A-9CB6-68C3-7F5C-A8BBF22A933B}"/>
              </a:ext>
            </a:extLst>
          </p:cNvPr>
          <p:cNvSpPr>
            <a:spLocks noGrp="1"/>
          </p:cNvSpPr>
          <p:nvPr>
            <p:ph type="pic" idx="1"/>
          </p:nvPr>
        </p:nvSpPr>
        <p:spPr>
          <a:xfrm>
            <a:off x="4161058" y="849195"/>
            <a:ext cx="7767417" cy="515960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6" name="Footer Placeholder 5">
            <a:extLst>
              <a:ext uri="{FF2B5EF4-FFF2-40B4-BE49-F238E27FC236}">
                <a16:creationId xmlns:a16="http://schemas.microsoft.com/office/drawing/2014/main" id="{3379EEE1-8B66-5676-26A7-81F638FF9F7F}"/>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688333B4-AB2D-D05C-355E-BA6CD6F5B2AA}"/>
              </a:ext>
            </a:extLst>
          </p:cNvPr>
          <p:cNvSpPr>
            <a:spLocks noGrp="1"/>
          </p:cNvSpPr>
          <p:nvPr>
            <p:ph type="sldNum" sz="quarter" idx="12"/>
          </p:nvPr>
        </p:nvSpPr>
        <p:spPr/>
        <p:txBody>
          <a:bodyPr/>
          <a:lstStyle/>
          <a:p>
            <a:fld id="{7D50BFF1-73AF-40B6-9DBC-7359CF13B4F2}" type="slidenum">
              <a:rPr lang="it-IT" smtClean="0"/>
              <a:t>‹N›</a:t>
            </a:fld>
            <a:endParaRPr lang="it-IT"/>
          </a:p>
        </p:txBody>
      </p:sp>
      <p:sp>
        <p:nvSpPr>
          <p:cNvPr id="5" name="Title 1">
            <a:extLst>
              <a:ext uri="{FF2B5EF4-FFF2-40B4-BE49-F238E27FC236}">
                <a16:creationId xmlns:a16="http://schemas.microsoft.com/office/drawing/2014/main" id="{21AAEC69-EF1F-88C2-3026-5F9F6ADFD664}"/>
              </a:ext>
            </a:extLst>
          </p:cNvPr>
          <p:cNvSpPr>
            <a:spLocks noGrp="1"/>
          </p:cNvSpPr>
          <p:nvPr>
            <p:ph type="title"/>
          </p:nvPr>
        </p:nvSpPr>
        <p:spPr>
          <a:xfrm>
            <a:off x="273269" y="2384426"/>
            <a:ext cx="3878044" cy="2089150"/>
          </a:xfrm>
        </p:spPr>
        <p:txBody>
          <a:bodyPr/>
          <a:lstStyle/>
          <a:p>
            <a:r>
              <a:rPr lang="it-IT"/>
              <a:t>Fare clic per modificare lo stile del titolo dello schema</a:t>
            </a:r>
            <a:endParaRPr lang="en-US"/>
          </a:p>
        </p:txBody>
      </p:sp>
      <p:sp>
        <p:nvSpPr>
          <p:cNvPr id="8" name="Text Placeholder 3">
            <a:extLst>
              <a:ext uri="{FF2B5EF4-FFF2-40B4-BE49-F238E27FC236}">
                <a16:creationId xmlns:a16="http://schemas.microsoft.com/office/drawing/2014/main" id="{C05710A6-5802-9789-DFC4-E49413842F10}"/>
              </a:ext>
            </a:extLst>
          </p:cNvPr>
          <p:cNvSpPr>
            <a:spLocks noGrp="1"/>
          </p:cNvSpPr>
          <p:nvPr>
            <p:ph type="body" sz="half" idx="2"/>
          </p:nvPr>
        </p:nvSpPr>
        <p:spPr>
          <a:xfrm>
            <a:off x="263525" y="6021456"/>
            <a:ext cx="11655205" cy="539682"/>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9" name="Rectangle 8">
            <a:extLst>
              <a:ext uri="{FF2B5EF4-FFF2-40B4-BE49-F238E27FC236}">
                <a16:creationId xmlns:a16="http://schemas.microsoft.com/office/drawing/2014/main" id="{055D17EE-5AAF-3721-9952-756527244FE9}"/>
              </a:ext>
            </a:extLst>
          </p:cNvPr>
          <p:cNvSpPr/>
          <p:nvPr/>
        </p:nvSpPr>
        <p:spPr>
          <a:xfrm>
            <a:off x="9744" y="2041634"/>
            <a:ext cx="263525" cy="2774731"/>
          </a:xfrm>
          <a:prstGeom prst="rect">
            <a:avLst/>
          </a:prstGeom>
          <a:solidFill>
            <a:schemeClr val="accent4"/>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8799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109192-2070-B958-7415-ABD204B781F2}"/>
              </a:ext>
            </a:extLst>
          </p:cNvPr>
          <p:cNvSpPr>
            <a:spLocks noGrp="1"/>
          </p:cNvSpPr>
          <p:nvPr>
            <p:ph type="title"/>
          </p:nvPr>
        </p:nvSpPr>
        <p:spPr>
          <a:xfrm>
            <a:off x="273269" y="463768"/>
            <a:ext cx="11080531" cy="79101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a:extLst>
              <a:ext uri="{FF2B5EF4-FFF2-40B4-BE49-F238E27FC236}">
                <a16:creationId xmlns:a16="http://schemas.microsoft.com/office/drawing/2014/main" id="{75829A62-F3F5-6B16-23DA-3F59B8DCCC54}"/>
              </a:ext>
            </a:extLst>
          </p:cNvPr>
          <p:cNvSpPr>
            <a:spLocks noGrp="1"/>
          </p:cNvSpPr>
          <p:nvPr>
            <p:ph type="body" idx="1"/>
          </p:nvPr>
        </p:nvSpPr>
        <p:spPr>
          <a:xfrm>
            <a:off x="273269" y="1564917"/>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Rectangle 6">
            <a:extLst>
              <a:ext uri="{FF2B5EF4-FFF2-40B4-BE49-F238E27FC236}">
                <a16:creationId xmlns:a16="http://schemas.microsoft.com/office/drawing/2014/main" id="{BC8479E9-681A-2B2A-5A7F-7D5E84C5D2DA}"/>
              </a:ext>
            </a:extLst>
          </p:cNvPr>
          <p:cNvSpPr/>
          <p:nvPr/>
        </p:nvSpPr>
        <p:spPr>
          <a:xfrm>
            <a:off x="0" y="0"/>
            <a:ext cx="12192000" cy="29686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B4AB83F-696B-F8E2-4936-9315340408EC}"/>
              </a:ext>
            </a:extLst>
          </p:cNvPr>
          <p:cNvSpPr/>
          <p:nvPr/>
        </p:nvSpPr>
        <p:spPr>
          <a:xfrm>
            <a:off x="0" y="6561137"/>
            <a:ext cx="12192000" cy="29686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517E3AF2-052B-863F-52BD-83FB821A647D}"/>
              </a:ext>
            </a:extLst>
          </p:cNvPr>
          <p:cNvSpPr>
            <a:spLocks noGrp="1"/>
          </p:cNvSpPr>
          <p:nvPr>
            <p:ph type="ftr" sz="quarter" idx="3"/>
          </p:nvPr>
        </p:nvSpPr>
        <p:spPr>
          <a:xfrm>
            <a:off x="0" y="6561137"/>
            <a:ext cx="4114800" cy="296863"/>
          </a:xfrm>
          <a:prstGeom prst="rect">
            <a:avLst/>
          </a:prstGeom>
        </p:spPr>
        <p:txBody>
          <a:bodyPr vert="horz" lIns="91440" tIns="45720" rIns="91440" bIns="45720" rtlCol="0" anchor="ctr"/>
          <a:lstStyle>
            <a:lvl1pPr algn="l">
              <a:defRPr sz="2000" b="1">
                <a:solidFill>
                  <a:schemeClr val="tx1"/>
                </a:solidFill>
                <a:latin typeface="Garamond" panose="02020404030301010803" pitchFamily="18" charset="0"/>
              </a:defRPr>
            </a:lvl1pPr>
          </a:lstStyle>
          <a:p>
            <a:endParaRPr lang="it-IT"/>
          </a:p>
        </p:txBody>
      </p:sp>
      <p:sp>
        <p:nvSpPr>
          <p:cNvPr id="6" name="Slide Number Placeholder 5">
            <a:extLst>
              <a:ext uri="{FF2B5EF4-FFF2-40B4-BE49-F238E27FC236}">
                <a16:creationId xmlns:a16="http://schemas.microsoft.com/office/drawing/2014/main" id="{E3C042F7-A737-6907-8977-04A302832BDA}"/>
              </a:ext>
            </a:extLst>
          </p:cNvPr>
          <p:cNvSpPr>
            <a:spLocks noGrp="1"/>
          </p:cNvSpPr>
          <p:nvPr>
            <p:ph type="sldNum" sz="quarter" idx="4"/>
          </p:nvPr>
        </p:nvSpPr>
        <p:spPr>
          <a:xfrm>
            <a:off x="9448800" y="5226"/>
            <a:ext cx="2743200" cy="273190"/>
          </a:xfrm>
          <a:prstGeom prst="rect">
            <a:avLst/>
          </a:prstGeom>
        </p:spPr>
        <p:txBody>
          <a:bodyPr vert="horz" lIns="91440" tIns="45720" rIns="91440" bIns="45720" rtlCol="0" anchor="ctr"/>
          <a:lstStyle>
            <a:lvl1pPr algn="r">
              <a:defRPr sz="2000">
                <a:solidFill>
                  <a:schemeClr val="bg1"/>
                </a:solidFill>
                <a:latin typeface="Garamond" panose="02020404030301010803" pitchFamily="18" charset="0"/>
              </a:defRPr>
            </a:lvl1pPr>
          </a:lstStyle>
          <a:p>
            <a:fld id="{7D50BFF1-73AF-40B6-9DBC-7359CF13B4F2}" type="slidenum">
              <a:rPr lang="it-IT" smtClean="0"/>
              <a:t>‹N›</a:t>
            </a:fld>
            <a:endParaRPr lang="it-IT"/>
          </a:p>
        </p:txBody>
      </p:sp>
    </p:spTree>
    <p:extLst>
      <p:ext uri="{BB962C8B-B14F-4D97-AF65-F5344CB8AC3E}">
        <p14:creationId xmlns:p14="http://schemas.microsoft.com/office/powerpoint/2010/main" val="41077443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4000" b="1"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150000"/>
        </a:lnSpc>
        <a:spcBef>
          <a:spcPts val="1000"/>
        </a:spcBef>
        <a:buClr>
          <a:schemeClr val="accent1"/>
        </a:buClr>
        <a:buFont typeface="System Font Regular"/>
        <a:buChar char="★"/>
        <a:defRPr sz="2000" kern="1200">
          <a:solidFill>
            <a:schemeClr val="tx1"/>
          </a:solidFill>
          <a:latin typeface="Garamond" panose="02020404030301010803" pitchFamily="18" charset="0"/>
          <a:ea typeface="+mn-ea"/>
          <a:cs typeface="+mn-cs"/>
        </a:defRPr>
      </a:lvl1pPr>
      <a:lvl2pPr marL="685800" indent="-228600" algn="l" defTabSz="914400" rtl="0" eaLnBrk="1" latinLnBrk="0" hangingPunct="1">
        <a:lnSpc>
          <a:spcPct val="150000"/>
        </a:lnSpc>
        <a:spcBef>
          <a:spcPts val="500"/>
        </a:spcBef>
        <a:buClr>
          <a:schemeClr val="accent1"/>
        </a:buClr>
        <a:buFont typeface="Courier New" panose="02070309020205020404" pitchFamily="49" charset="0"/>
        <a:buChar char="o"/>
        <a:defRPr sz="2000" kern="1200">
          <a:solidFill>
            <a:schemeClr val="tx1"/>
          </a:solidFill>
          <a:latin typeface="Garamond" panose="02020404030301010803" pitchFamily="18" charset="0"/>
          <a:ea typeface="+mn-ea"/>
          <a:cs typeface="+mn-cs"/>
        </a:defRPr>
      </a:lvl2pPr>
      <a:lvl3pPr marL="1143000" indent="-228600" algn="l" defTabSz="914400" rtl="0" eaLnBrk="1" latinLnBrk="0" hangingPunct="1">
        <a:lnSpc>
          <a:spcPct val="150000"/>
        </a:lnSpc>
        <a:spcBef>
          <a:spcPts val="500"/>
        </a:spcBef>
        <a:buClr>
          <a:schemeClr val="accent1"/>
        </a:buClr>
        <a:buFont typeface="Arial" panose="020B0604020202020204" pitchFamily="34" charset="0"/>
        <a:buChar char="•"/>
        <a:defRPr sz="2000" kern="1200">
          <a:solidFill>
            <a:schemeClr val="tx1"/>
          </a:solidFill>
          <a:latin typeface="Garamond" panose="02020404030301010803" pitchFamily="18" charset="0"/>
          <a:ea typeface="+mn-ea"/>
          <a:cs typeface="+mn-cs"/>
        </a:defRPr>
      </a:lvl3pPr>
      <a:lvl4pPr marL="1600200" indent="-228600" algn="l" defTabSz="914400" rtl="0" eaLnBrk="1" latinLnBrk="0" hangingPunct="1">
        <a:lnSpc>
          <a:spcPct val="150000"/>
        </a:lnSpc>
        <a:spcBef>
          <a:spcPts val="500"/>
        </a:spcBef>
        <a:buClr>
          <a:schemeClr val="accent1"/>
        </a:buClr>
        <a:buFont typeface="Arial" panose="020B0604020202020204" pitchFamily="34" charset="0"/>
        <a:buChar char="•"/>
        <a:defRPr sz="2000" kern="1200">
          <a:solidFill>
            <a:schemeClr val="tx1"/>
          </a:solidFill>
          <a:latin typeface="Garamond" panose="02020404030301010803" pitchFamily="18" charset="0"/>
          <a:ea typeface="+mn-ea"/>
          <a:cs typeface="+mn-cs"/>
        </a:defRPr>
      </a:lvl4pPr>
      <a:lvl5pPr marL="2057400" indent="-228600" algn="l" defTabSz="914400" rtl="0" eaLnBrk="1" latinLnBrk="0" hangingPunct="1">
        <a:lnSpc>
          <a:spcPct val="150000"/>
        </a:lnSpc>
        <a:spcBef>
          <a:spcPts val="500"/>
        </a:spcBef>
        <a:buClr>
          <a:schemeClr val="accent1"/>
        </a:buClr>
        <a:buFont typeface="Arial" panose="020B0604020202020204" pitchFamily="34" charset="0"/>
        <a:buChar char="•"/>
        <a:defRPr sz="2000" kern="1200">
          <a:solidFill>
            <a:schemeClr val="tx1"/>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orient="horz" pos="187">
          <p15:clr>
            <a:srgbClr val="547EBF"/>
          </p15:clr>
        </p15:guide>
        <p15:guide id="4" orient="horz" pos="4133">
          <p15:clr>
            <a:srgbClr val="547EBF"/>
          </p15:clr>
        </p15:guide>
        <p15:guide id="5" orient="horz" pos="1502">
          <p15:clr>
            <a:srgbClr val="F26B43"/>
          </p15:clr>
        </p15:guide>
        <p15:guide id="6" orient="horz" pos="2818">
          <p15:clr>
            <a:srgbClr val="F26B43"/>
          </p15:clr>
        </p15:guide>
        <p15:guide id="7" pos="166">
          <p15:clr>
            <a:srgbClr val="547EBF"/>
          </p15:clr>
        </p15:guide>
        <p15:guide id="8" pos="7514">
          <p15:clr>
            <a:srgbClr val="547EBF"/>
          </p15:clr>
        </p15:guide>
        <p15:guide id="9" pos="2615">
          <p15:clr>
            <a:srgbClr val="F26B43"/>
          </p15:clr>
        </p15:guide>
        <p15:guide id="10" pos="5065">
          <p15:clr>
            <a:srgbClr val="F26B43"/>
          </p15:clr>
        </p15:guide>
        <p15:guide id="11" pos="1391">
          <p15:clr>
            <a:srgbClr val="A4A3A4"/>
          </p15:clr>
        </p15:guide>
        <p15:guide id="12" pos="6289">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230.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37.emf"/></Relationships>
</file>

<file path=ppt/slides/_rels/slide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mailto:ressick@mit.edu"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hyperlink" Target="https://gcn.gsfc.nasa.gov/gcn3/21511.gcn3" TargetMode="External"/><Relationship Id="rId13" Type="http://schemas.openxmlformats.org/officeDocument/2006/relationships/hyperlink" Target="https://gcn.gsfc.nasa.gov/gcn3/21506.gcn3" TargetMode="External"/><Relationship Id="rId3" Type="http://schemas.openxmlformats.org/officeDocument/2006/relationships/hyperlink" Target="https://gcn.gsfc.nasa.gov/gcn3/21516.gcn3" TargetMode="External"/><Relationship Id="rId7" Type="http://schemas.openxmlformats.org/officeDocument/2006/relationships/hyperlink" Target="https://gcn.gsfc.nasa.gov/gcn3/21512.gcn3" TargetMode="External"/><Relationship Id="rId12" Type="http://schemas.openxmlformats.org/officeDocument/2006/relationships/hyperlink" Target="https://gcn.gsfc.nasa.gov/gcn3/21507.gcn3"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hyperlink" Target="https://gcn.gsfc.nasa.gov/gcn3/21513.gcn3" TargetMode="External"/><Relationship Id="rId11" Type="http://schemas.openxmlformats.org/officeDocument/2006/relationships/hyperlink" Target="https://gcn.gsfc.nasa.gov/gcn3/21508.gcn3" TargetMode="External"/><Relationship Id="rId5" Type="http://schemas.openxmlformats.org/officeDocument/2006/relationships/hyperlink" Target="https://gcn.gsfc.nasa.gov/gcn3/21514.gcn3" TargetMode="External"/><Relationship Id="rId10" Type="http://schemas.openxmlformats.org/officeDocument/2006/relationships/hyperlink" Target="https://gcn.gsfc.nasa.gov/gcn3/21509.gcn3" TargetMode="External"/><Relationship Id="rId4" Type="http://schemas.openxmlformats.org/officeDocument/2006/relationships/hyperlink" Target="https://gcn.gsfc.nasa.gov/gcn3/21515.gcn3" TargetMode="External"/><Relationship Id="rId9" Type="http://schemas.openxmlformats.org/officeDocument/2006/relationships/hyperlink" Target="https://gcn.gsfc.nasa.gov/gcn3/21510.gcn3"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5.emf"/><Relationship Id="rId7"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47.gif"/><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5.png"/></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55.png"/><Relationship Id="rId5" Type="http://schemas.openxmlformats.org/officeDocument/2006/relationships/image" Target="../media/image54.emf"/><Relationship Id="rId4" Type="http://schemas.openxmlformats.org/officeDocument/2006/relationships/image" Target="../media/image53.jpe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 Id="rId5" Type="http://schemas.openxmlformats.org/officeDocument/2006/relationships/image" Target="../media/image59.png"/><Relationship Id="rId4" Type="http://schemas.openxmlformats.org/officeDocument/2006/relationships/image" Target="../media/image58.emf"/></Relationships>
</file>

<file path=ppt/slides/_rels/slide3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 Id="rId5" Type="http://schemas.openxmlformats.org/officeDocument/2006/relationships/image" Target="../media/image70.png"/><Relationship Id="rId4" Type="http://schemas.openxmlformats.org/officeDocument/2006/relationships/image" Target="../media/image69.png"/></Relationships>
</file>

<file path=ppt/slides/_rels/slide4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80.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79.wmf"/><Relationship Id="rId5" Type="http://schemas.openxmlformats.org/officeDocument/2006/relationships/oleObject" Target="../embeddings/oleObject3.bin"/><Relationship Id="rId4" Type="http://schemas.openxmlformats.org/officeDocument/2006/relationships/image" Target="../media/image78.wmf"/></Relationships>
</file>

<file path=ppt/slides/_rels/slide48.xml.rels><?xml version="1.0" encoding="UTF-8" standalone="yes"?>
<Relationships xmlns="http://schemas.openxmlformats.org/package/2006/relationships"><Relationship Id="rId2" Type="http://schemas.openxmlformats.org/officeDocument/2006/relationships/image" Target="../media/image81.wmf"/><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wmf"/><Relationship Id="rId1" Type="http://schemas.openxmlformats.org/officeDocument/2006/relationships/slideLayout" Target="../slideLayouts/slideLayout6.xml"/><Relationship Id="rId6" Type="http://schemas.openxmlformats.org/officeDocument/2006/relationships/image" Target="../media/image86.png"/><Relationship Id="rId5" Type="http://schemas.openxmlformats.org/officeDocument/2006/relationships/image" Target="../media/image85.jpeg"/><Relationship Id="rId4" Type="http://schemas.openxmlformats.org/officeDocument/2006/relationships/image" Target="../media/image84.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3.xml"/><Relationship Id="rId5" Type="http://schemas.openxmlformats.org/officeDocument/2006/relationships/image" Target="../media/image89.wmf"/><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70.png"/><Relationship Id="rId5" Type="http://schemas.openxmlformats.org/officeDocument/2006/relationships/image" Target="../media/image17.png"/><Relationship Id="rId4" Type="http://schemas.openxmlformats.org/officeDocument/2006/relationships/image" Target="../media/image16.gif"/></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66AA47-3C20-4A55-B39D-A94ED7E993AD}"/>
              </a:ext>
            </a:extLst>
          </p:cNvPr>
          <p:cNvSpPr>
            <a:spLocks noGrp="1"/>
          </p:cNvSpPr>
          <p:nvPr>
            <p:ph type="ctrTitle"/>
          </p:nvPr>
        </p:nvSpPr>
        <p:spPr/>
        <p:txBody>
          <a:bodyPr/>
          <a:lstStyle/>
          <a:p>
            <a:r>
              <a:rPr lang="en-GB" noProof="0" dirty="0"/>
              <a:t>All you need to know about Gravitational Waves – Vol. II</a:t>
            </a:r>
          </a:p>
        </p:txBody>
      </p:sp>
      <p:sp>
        <p:nvSpPr>
          <p:cNvPr id="3" name="Sottotitolo 2">
            <a:extLst>
              <a:ext uri="{FF2B5EF4-FFF2-40B4-BE49-F238E27FC236}">
                <a16:creationId xmlns:a16="http://schemas.microsoft.com/office/drawing/2014/main" id="{5490D483-EFAC-5125-4A8D-CC4C551387A0}"/>
              </a:ext>
            </a:extLst>
          </p:cNvPr>
          <p:cNvSpPr>
            <a:spLocks noGrp="1"/>
          </p:cNvSpPr>
          <p:nvPr>
            <p:ph type="subTitle" idx="1"/>
          </p:nvPr>
        </p:nvSpPr>
        <p:spPr/>
        <p:txBody>
          <a:bodyPr/>
          <a:lstStyle/>
          <a:p>
            <a:r>
              <a:rPr lang="en-GB" noProof="0" dirty="0"/>
              <a:t>Fabio Garufi 2025</a:t>
            </a:r>
          </a:p>
          <a:p>
            <a:endParaRPr lang="en-GB" noProof="0" dirty="0"/>
          </a:p>
        </p:txBody>
      </p:sp>
    </p:spTree>
    <p:extLst>
      <p:ext uri="{BB962C8B-B14F-4D97-AF65-F5344CB8AC3E}">
        <p14:creationId xmlns:p14="http://schemas.microsoft.com/office/powerpoint/2010/main" val="2724181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noChangeArrowheads="1"/>
          </p:cNvSpPr>
          <p:nvPr>
            <p:ph type="title" idx="4294967295"/>
          </p:nvPr>
        </p:nvSpPr>
        <p:spPr>
          <a:xfrm>
            <a:off x="1981200" y="112713"/>
            <a:ext cx="7496175" cy="649287"/>
          </a:xfrm>
        </p:spPr>
        <p:txBody>
          <a:bodyPr vert="horz" wrap="square" lIns="91440" tIns="45720" rIns="91440" bIns="45720" numCol="1" anchor="ctr" anchorCtr="0" compatLnSpc="1">
            <a:prstTxWarp prst="textNoShape">
              <a:avLst/>
            </a:prstTxWarp>
          </a:bodyPr>
          <a:lstStyle/>
          <a:p>
            <a:pPr eaLnBrk="1" hangingPunct="1"/>
            <a:r>
              <a:rPr lang="en-GB" sz="2800" noProof="0" dirty="0"/>
              <a:t>Mirrors’ Thermal compensation</a:t>
            </a:r>
          </a:p>
        </p:txBody>
      </p:sp>
      <p:sp>
        <p:nvSpPr>
          <p:cNvPr id="40964" name="Rectangle 4"/>
          <p:cNvSpPr>
            <a:spLocks noChangeArrowheads="1"/>
          </p:cNvSpPr>
          <p:nvPr/>
        </p:nvSpPr>
        <p:spPr bwMode="auto">
          <a:xfrm>
            <a:off x="1981200" y="762000"/>
            <a:ext cx="8001000" cy="5665788"/>
          </a:xfrm>
          <a:prstGeom prst="rect">
            <a:avLst/>
          </a:prstGeom>
          <a:noFill/>
          <a:ln w="9525">
            <a:solidFill>
              <a:srgbClr val="006699"/>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55600" indent="-355600" defTabSz="457200" eaLnBrk="0" hangingPunct="0">
              <a:defRPr sz="2400">
                <a:solidFill>
                  <a:schemeClr val="bg1"/>
                </a:solidFill>
                <a:latin typeface="Times New Roman" panose="02020603050405020304" pitchFamily="18" charset="0"/>
              </a:defRPr>
            </a:lvl1pPr>
            <a:lvl2pPr marL="812800" indent="-277813" defTabSz="457200" eaLnBrk="0" hangingPunct="0">
              <a:defRPr sz="2400">
                <a:solidFill>
                  <a:schemeClr val="bg1"/>
                </a:solidFill>
                <a:latin typeface="Times New Roman" panose="02020603050405020304" pitchFamily="18" charset="0"/>
              </a:defRPr>
            </a:lvl2pPr>
            <a:lvl3pPr marL="1143000" indent="-228600" defTabSz="457200" eaLnBrk="0" hangingPunct="0">
              <a:defRPr sz="2400">
                <a:solidFill>
                  <a:schemeClr val="bg1"/>
                </a:solidFill>
                <a:latin typeface="Times New Roman" panose="02020603050405020304" pitchFamily="18" charset="0"/>
              </a:defRPr>
            </a:lvl3pPr>
            <a:lvl4pPr marL="1600200" indent="-228600" defTabSz="457200" eaLnBrk="0" hangingPunct="0">
              <a:defRPr sz="2400">
                <a:solidFill>
                  <a:schemeClr val="bg1"/>
                </a:solidFill>
                <a:latin typeface="Times New Roman" panose="02020603050405020304" pitchFamily="18" charset="0"/>
              </a:defRPr>
            </a:lvl4pPr>
            <a:lvl5pPr marL="2057400" indent="-228600" defTabSz="457200" eaLnBrk="0" hangingPunct="0">
              <a:defRPr sz="2400">
                <a:solidFill>
                  <a:schemeClr val="bg1"/>
                </a:solidFill>
                <a:latin typeface="Times New Roman" panose="02020603050405020304" pitchFamily="18" charset="0"/>
              </a:defRPr>
            </a:lvl5pPr>
            <a:lvl6pPr marL="25146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lnSpc>
                <a:spcPct val="120000"/>
              </a:lnSpc>
              <a:spcBef>
                <a:spcPct val="20000"/>
              </a:spcBef>
              <a:buClr>
                <a:srgbClr val="336699"/>
              </a:buClr>
              <a:buSzPct val="70000"/>
              <a:buFontTx/>
              <a:buNone/>
            </a:pPr>
            <a:r>
              <a:rPr lang="en-GB" b="1" noProof="0" dirty="0">
                <a:solidFill>
                  <a:schemeClr val="bg1">
                    <a:lumMod val="10000"/>
                  </a:schemeClr>
                </a:solidFill>
                <a:latin typeface="Calibri (Body)" charset="0"/>
                <a:ea typeface="ＭＳ Ｐゴシック" panose="020B0600070205080204" pitchFamily="34" charset="-128"/>
              </a:rPr>
              <a:t>Need</a:t>
            </a:r>
            <a:r>
              <a:rPr lang="en-GB" noProof="0" dirty="0">
                <a:solidFill>
                  <a:schemeClr val="bg1">
                    <a:lumMod val="10000"/>
                  </a:schemeClr>
                </a:solidFill>
                <a:latin typeface="Calibri (Body)" charset="0"/>
                <a:ea typeface="ＭＳ Ｐゴシック" panose="020B0600070205080204" pitchFamily="34" charset="-128"/>
              </a:rPr>
              <a:t>: </a:t>
            </a:r>
          </a:p>
          <a:p>
            <a:pPr eaLnBrk="1" hangingPunct="1">
              <a:lnSpc>
                <a:spcPct val="120000"/>
              </a:lnSpc>
              <a:spcBef>
                <a:spcPct val="20000"/>
              </a:spcBef>
              <a:buClr>
                <a:srgbClr val="336699"/>
              </a:buClr>
              <a:buSzPct val="70000"/>
              <a:buFontTx/>
              <a:buNone/>
            </a:pPr>
            <a:r>
              <a:rPr lang="en-GB" noProof="0" dirty="0">
                <a:solidFill>
                  <a:schemeClr val="bg1">
                    <a:lumMod val="10000"/>
                  </a:schemeClr>
                </a:solidFill>
                <a:latin typeface="Calibri (Body)" charset="0"/>
                <a:ea typeface="ＭＳ Ｐゴシック" panose="020B0600070205080204" pitchFamily="34" charset="-128"/>
              </a:rPr>
              <a:t>Compensate beam wavefront deformation due to  mirrors’ deformation as a consequence of high power in the cavities</a:t>
            </a:r>
          </a:p>
          <a:p>
            <a:pPr eaLnBrk="1" hangingPunct="1">
              <a:lnSpc>
                <a:spcPct val="120000"/>
              </a:lnSpc>
              <a:spcBef>
                <a:spcPct val="20000"/>
              </a:spcBef>
              <a:buClr>
                <a:srgbClr val="336699"/>
              </a:buClr>
              <a:buSzPct val="70000"/>
              <a:buFontTx/>
              <a:buNone/>
            </a:pPr>
            <a:r>
              <a:rPr lang="en-GB" b="1" noProof="0" dirty="0">
                <a:solidFill>
                  <a:schemeClr val="bg1">
                    <a:lumMod val="10000"/>
                  </a:schemeClr>
                </a:solidFill>
                <a:latin typeface="Calibri (Body)" charset="0"/>
                <a:ea typeface="ＭＳ Ｐゴシック" panose="020B0600070205080204" pitchFamily="34" charset="-128"/>
              </a:rPr>
              <a:t>Solution</a:t>
            </a:r>
            <a:r>
              <a:rPr lang="en-GB" noProof="0" dirty="0">
                <a:solidFill>
                  <a:schemeClr val="bg1">
                    <a:lumMod val="10000"/>
                  </a:schemeClr>
                </a:solidFill>
                <a:latin typeface="Calibri (Body)" charset="0"/>
                <a:ea typeface="ＭＳ Ｐゴシック" panose="020B0600070205080204" pitchFamily="34" charset="-128"/>
              </a:rPr>
              <a:t>:</a:t>
            </a:r>
          </a:p>
          <a:p>
            <a:pPr lvl="1" eaLnBrk="1" hangingPunct="1">
              <a:lnSpc>
                <a:spcPct val="120000"/>
              </a:lnSpc>
              <a:spcBef>
                <a:spcPct val="20000"/>
              </a:spcBef>
              <a:buClr>
                <a:srgbClr val="336699"/>
              </a:buClr>
              <a:buSzTx/>
              <a:buFontTx/>
              <a:buNone/>
            </a:pPr>
            <a:r>
              <a:rPr lang="en-GB" noProof="0" dirty="0">
                <a:solidFill>
                  <a:schemeClr val="bg1">
                    <a:lumMod val="10000"/>
                  </a:schemeClr>
                </a:solidFill>
                <a:latin typeface="Calibri (Body)" charset="0"/>
                <a:ea typeface="ＭＳ Ｐゴシック" panose="020B0600070205080204" pitchFamily="34" charset="-128"/>
              </a:rPr>
              <a:t>- Heating rings around test masses </a:t>
            </a:r>
          </a:p>
          <a:p>
            <a:pPr lvl="1" eaLnBrk="1" hangingPunct="1">
              <a:lnSpc>
                <a:spcPct val="120000"/>
              </a:lnSpc>
              <a:spcBef>
                <a:spcPct val="20000"/>
              </a:spcBef>
              <a:buClr>
                <a:srgbClr val="336699"/>
              </a:buClr>
              <a:buSzTx/>
              <a:buFontTx/>
              <a:buNone/>
            </a:pPr>
            <a:r>
              <a:rPr lang="en-GB" noProof="0" dirty="0">
                <a:solidFill>
                  <a:schemeClr val="bg1">
                    <a:lumMod val="10000"/>
                  </a:schemeClr>
                </a:solidFill>
                <a:latin typeface="Calibri (Body)" charset="0"/>
                <a:ea typeface="ＭＳ Ｐゴシック" panose="020B0600070205080204" pitchFamily="34" charset="-128"/>
              </a:rPr>
              <a:t>-  CO</a:t>
            </a:r>
            <a:r>
              <a:rPr lang="en-GB" baseline="-25000" noProof="0" dirty="0">
                <a:solidFill>
                  <a:schemeClr val="bg1">
                    <a:lumMod val="10000"/>
                  </a:schemeClr>
                </a:solidFill>
                <a:latin typeface="Calibri (Body)" charset="0"/>
                <a:ea typeface="ＭＳ Ｐゴシック" panose="020B0600070205080204" pitchFamily="34" charset="-128"/>
              </a:rPr>
              <a:t>2 </a:t>
            </a:r>
            <a:r>
              <a:rPr lang="en-GB" noProof="0" dirty="0">
                <a:solidFill>
                  <a:schemeClr val="bg1">
                    <a:lumMod val="10000"/>
                  </a:schemeClr>
                </a:solidFill>
                <a:latin typeface="Calibri (Body)" charset="0"/>
                <a:ea typeface="ＭＳ Ｐゴシック" panose="020B0600070205080204" pitchFamily="34" charset="-128"/>
              </a:rPr>
              <a:t>laser (almost all absorbed)  to correct  punctually the deformation of recycling mirrors</a:t>
            </a:r>
          </a:p>
          <a:p>
            <a:pPr lvl="1" eaLnBrk="1" hangingPunct="1">
              <a:lnSpc>
                <a:spcPct val="120000"/>
              </a:lnSpc>
              <a:spcBef>
                <a:spcPct val="20000"/>
              </a:spcBef>
              <a:buClr>
                <a:srgbClr val="336699"/>
              </a:buClr>
              <a:buSzTx/>
              <a:buFontTx/>
              <a:buChar char="-"/>
            </a:pPr>
            <a:r>
              <a:rPr lang="en-GB" noProof="0" dirty="0">
                <a:solidFill>
                  <a:schemeClr val="bg1">
                    <a:lumMod val="10000"/>
                  </a:schemeClr>
                </a:solidFill>
                <a:latin typeface="Calibri (Body)" charset="0"/>
                <a:ea typeface="ＭＳ Ｐゴシック" panose="020B0600070205080204" pitchFamily="34" charset="-128"/>
              </a:rPr>
              <a:t>Extra optical element (</a:t>
            </a:r>
            <a:r>
              <a:rPr lang="en-GB" i="1" noProof="0" dirty="0">
                <a:solidFill>
                  <a:schemeClr val="bg1">
                    <a:lumMod val="10000"/>
                  </a:schemeClr>
                </a:solidFill>
                <a:latin typeface="Calibri (Body)" charset="0"/>
                <a:ea typeface="ＭＳ Ｐゴシック" panose="020B0600070205080204" pitchFamily="34" charset="-128"/>
              </a:rPr>
              <a:t>compensation plate</a:t>
            </a:r>
            <a:r>
              <a:rPr lang="en-GB" noProof="0" dirty="0">
                <a:solidFill>
                  <a:schemeClr val="bg1">
                    <a:lumMod val="10000"/>
                  </a:schemeClr>
                </a:solidFill>
                <a:latin typeface="Calibri (Body)" charset="0"/>
                <a:ea typeface="ＭＳ Ｐゴシック" panose="020B0600070205080204" pitchFamily="34" charset="-128"/>
              </a:rPr>
              <a:t>) upstream test masses</a:t>
            </a:r>
          </a:p>
        </p:txBody>
      </p:sp>
    </p:spTree>
    <p:extLst>
      <p:ext uri="{BB962C8B-B14F-4D97-AF65-F5344CB8AC3E}">
        <p14:creationId xmlns:p14="http://schemas.microsoft.com/office/powerpoint/2010/main" val="274568043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ChangeArrowheads="1"/>
          </p:cNvSpPr>
          <p:nvPr>
            <p:ph type="title" idx="4294967295"/>
          </p:nvPr>
        </p:nvSpPr>
        <p:spPr>
          <a:xfrm>
            <a:off x="406401" y="230293"/>
            <a:ext cx="6121400" cy="649287"/>
          </a:xfrm>
        </p:spPr>
        <p:txBody>
          <a:bodyPr vert="horz" wrap="square" lIns="91440" tIns="45720" rIns="91440" bIns="45720" numCol="1" anchor="ctr" anchorCtr="0" compatLnSpc="1">
            <a:prstTxWarp prst="textNoShape">
              <a:avLst/>
            </a:prstTxWarp>
          </a:bodyPr>
          <a:lstStyle/>
          <a:p>
            <a:pPr eaLnBrk="1" hangingPunct="1"/>
            <a:r>
              <a:rPr lang="en-GB" sz="2800" noProof="0" dirty="0"/>
              <a:t>Vacuum</a:t>
            </a:r>
          </a:p>
        </p:txBody>
      </p:sp>
      <p:sp>
        <p:nvSpPr>
          <p:cNvPr id="47107" name="Rectangle 4"/>
          <p:cNvSpPr>
            <a:spLocks noChangeArrowheads="1"/>
          </p:cNvSpPr>
          <p:nvPr/>
        </p:nvSpPr>
        <p:spPr bwMode="auto">
          <a:xfrm>
            <a:off x="320425" y="760264"/>
            <a:ext cx="11429120" cy="2262188"/>
          </a:xfrm>
          <a:prstGeom prst="rect">
            <a:avLst/>
          </a:prstGeom>
          <a:solidFill>
            <a:schemeClr val="bg1"/>
          </a:solidFill>
          <a:ln w="9525">
            <a:solidFill>
              <a:srgbClr val="006699"/>
            </a:solidFill>
            <a:miter lim="800000"/>
            <a:headEnd/>
            <a:tailEnd/>
          </a:ln>
        </p:spPr>
        <p:txBody>
          <a:bodyPr/>
          <a:lstStyle/>
          <a:p>
            <a:pPr marL="266700" indent="-266700" defTabSz="457200">
              <a:lnSpc>
                <a:spcPct val="120000"/>
              </a:lnSpc>
              <a:spcBef>
                <a:spcPct val="20000"/>
              </a:spcBef>
              <a:buClr>
                <a:srgbClr val="336699"/>
              </a:buClr>
              <a:buSzPct val="70000"/>
              <a:defRPr/>
            </a:pPr>
            <a:r>
              <a:rPr lang="en-GB" sz="1800" noProof="0" dirty="0">
                <a:solidFill>
                  <a:schemeClr val="tx1"/>
                </a:solidFill>
                <a:latin typeface="Calibri" pitchFamily="-65" charset="0"/>
                <a:ea typeface="ＭＳ Ｐゴシック" pitchFamily="-65" charset="-128"/>
                <a:cs typeface="ＭＳ Ｐゴシック" pitchFamily="-65" charset="-128"/>
              </a:rPr>
              <a:t>Residual pressure in VIRGO is 10</a:t>
            </a:r>
            <a:r>
              <a:rPr lang="en-GB" sz="1800" baseline="30000" noProof="0" dirty="0">
                <a:solidFill>
                  <a:schemeClr val="tx1"/>
                </a:solidFill>
                <a:latin typeface="Calibri" pitchFamily="-65" charset="0"/>
                <a:ea typeface="ＭＳ Ｐゴシック" pitchFamily="-65" charset="-128"/>
                <a:cs typeface="ＭＳ Ｐゴシック" pitchFamily="-65" charset="-128"/>
              </a:rPr>
              <a:t>-7 </a:t>
            </a:r>
            <a:r>
              <a:rPr lang="en-GB" sz="1800" noProof="0" dirty="0">
                <a:solidFill>
                  <a:schemeClr val="tx1"/>
                </a:solidFill>
                <a:latin typeface="Calibri" pitchFamily="-65" charset="0"/>
                <a:ea typeface="ＭＳ Ｐゴシック" pitchFamily="-65" charset="-128"/>
                <a:cs typeface="ＭＳ Ｐゴシック" pitchFamily="-65" charset="-128"/>
              </a:rPr>
              <a:t>mbar (H</a:t>
            </a:r>
            <a:r>
              <a:rPr lang="en-GB" sz="1800" baseline="-25000" noProof="0" dirty="0">
                <a:solidFill>
                  <a:schemeClr val="tx1"/>
                </a:solidFill>
                <a:latin typeface="Calibri" pitchFamily="-65" charset="0"/>
                <a:ea typeface="ＭＳ Ｐゴシック" pitchFamily="-65" charset="-128"/>
                <a:cs typeface="ＭＳ Ｐゴシック" pitchFamily="-65" charset="-128"/>
              </a:rPr>
              <a:t>2</a:t>
            </a:r>
            <a:r>
              <a:rPr lang="en-GB" sz="1800" noProof="0" dirty="0">
                <a:solidFill>
                  <a:schemeClr val="tx1"/>
                </a:solidFill>
                <a:latin typeface="Calibri" pitchFamily="-65" charset="0"/>
                <a:ea typeface="ＭＳ Ｐゴシック" pitchFamily="-65" charset="-128"/>
                <a:cs typeface="ＭＳ Ｐゴシック" pitchFamily="-65" charset="-128"/>
              </a:rPr>
              <a:t>O+H</a:t>
            </a:r>
            <a:r>
              <a:rPr lang="en-GB" sz="1800" baseline="-25000" noProof="0" dirty="0">
                <a:solidFill>
                  <a:schemeClr val="tx1"/>
                </a:solidFill>
                <a:latin typeface="Calibri" pitchFamily="-65" charset="0"/>
                <a:ea typeface="ＭＳ Ｐゴシック" pitchFamily="-65" charset="-128"/>
                <a:cs typeface="ＭＳ Ｐゴシック" pitchFamily="-65" charset="-128"/>
              </a:rPr>
              <a:t>2</a:t>
            </a:r>
            <a:r>
              <a:rPr lang="en-GB" sz="1800" noProof="0" dirty="0">
                <a:solidFill>
                  <a:schemeClr val="tx1"/>
                </a:solidFill>
                <a:latin typeface="Calibri" pitchFamily="-65" charset="0"/>
                <a:ea typeface="ＭＳ Ｐゴシック" pitchFamily="-65" charset="-128"/>
                <a:cs typeface="ＭＳ Ｐゴシック" pitchFamily="-65" charset="-128"/>
              </a:rPr>
              <a:t>+HC) without bake-out, </a:t>
            </a:r>
            <a:endParaRPr lang="en-GB" sz="1800" noProof="0" dirty="0">
              <a:noFill/>
              <a:latin typeface="Calibri" pitchFamily="-65" charset="0"/>
              <a:ea typeface="ＭＳ Ｐゴシック" pitchFamily="-65" charset="-128"/>
              <a:cs typeface="ＭＳ Ｐゴシック" pitchFamily="-65" charset="-128"/>
            </a:endParaRPr>
          </a:p>
          <a:p>
            <a:pPr marL="266700" indent="-266700" defTabSz="457200">
              <a:lnSpc>
                <a:spcPct val="120000"/>
              </a:lnSpc>
              <a:spcBef>
                <a:spcPct val="20000"/>
              </a:spcBef>
              <a:buClr>
                <a:srgbClr val="336699"/>
              </a:buClr>
              <a:buSzPct val="70000"/>
              <a:defRPr/>
            </a:pPr>
            <a:r>
              <a:rPr lang="en-GB" sz="1800" noProof="0" dirty="0">
                <a:solidFill>
                  <a:schemeClr val="tx1"/>
                </a:solidFill>
                <a:latin typeface="Calibri" pitchFamily="-65" charset="0"/>
                <a:ea typeface="ＭＳ Ｐゴシック" pitchFamily="-65" charset="-128"/>
                <a:cs typeface="ＭＳ Ｐゴシック" pitchFamily="-65" charset="-128"/>
              </a:rPr>
              <a:t>In  Advanced VIRGO the requirement is 10</a:t>
            </a:r>
            <a:r>
              <a:rPr lang="en-GB" sz="1800" baseline="30000" noProof="0" dirty="0">
                <a:solidFill>
                  <a:schemeClr val="tx1"/>
                </a:solidFill>
                <a:latin typeface="Calibri" pitchFamily="-65" charset="0"/>
                <a:ea typeface="ＭＳ Ｐゴシック" pitchFamily="-65" charset="-128"/>
                <a:cs typeface="ＭＳ Ｐゴシック" pitchFamily="-65" charset="-128"/>
              </a:rPr>
              <a:t>-9 </a:t>
            </a:r>
            <a:r>
              <a:rPr lang="en-GB" sz="1800" noProof="0" dirty="0">
                <a:solidFill>
                  <a:schemeClr val="tx1"/>
                </a:solidFill>
                <a:latin typeface="Calibri" pitchFamily="-65" charset="0"/>
                <a:ea typeface="ＭＳ Ｐゴシック" pitchFamily="-65" charset="-128"/>
                <a:cs typeface="ＭＳ Ｐゴシック" pitchFamily="-65" charset="-128"/>
              </a:rPr>
              <a:t>mbar (bake-out necessary) </a:t>
            </a:r>
          </a:p>
          <a:p>
            <a:pPr marL="266700" indent="-266700" defTabSz="457200">
              <a:lnSpc>
                <a:spcPct val="120000"/>
              </a:lnSpc>
              <a:spcBef>
                <a:spcPct val="20000"/>
              </a:spcBef>
              <a:buClr>
                <a:srgbClr val="336699"/>
              </a:buClr>
              <a:buSzPct val="70000"/>
              <a:defRPr/>
            </a:pPr>
            <a:r>
              <a:rPr lang="en-GB" sz="1800" noProof="0" dirty="0">
                <a:solidFill>
                  <a:schemeClr val="tx1"/>
                </a:solidFill>
                <a:latin typeface="Calibri" pitchFamily="-65" charset="0"/>
                <a:ea typeface="ＭＳ Ｐゴシック" pitchFamily="-65" charset="-128"/>
                <a:cs typeface="ＭＳ Ｐゴシック" pitchFamily="-65" charset="-128"/>
              </a:rPr>
              <a:t>The noise due to residual pressure can limit </a:t>
            </a:r>
            <a:r>
              <a:rPr lang="en-GB" sz="1800" noProof="0" dirty="0" err="1">
                <a:solidFill>
                  <a:schemeClr val="tx1"/>
                </a:solidFill>
                <a:latin typeface="Calibri" pitchFamily="-65" charset="0"/>
                <a:ea typeface="ＭＳ Ｐゴシック" pitchFamily="-65" charset="-128"/>
                <a:cs typeface="ＭＳ Ｐゴシック" pitchFamily="-65" charset="-128"/>
              </a:rPr>
              <a:t>AdV</a:t>
            </a:r>
            <a:r>
              <a:rPr lang="en-GB" sz="1800" noProof="0" dirty="0">
                <a:solidFill>
                  <a:schemeClr val="tx1"/>
                </a:solidFill>
                <a:latin typeface="Calibri" pitchFamily="-65" charset="0"/>
                <a:ea typeface="ＭＳ Ｐゴシック" pitchFamily="-65" charset="-128"/>
                <a:cs typeface="ＭＳ Ｐゴシック" pitchFamily="-65" charset="-128"/>
              </a:rPr>
              <a:t> sensitivity</a:t>
            </a:r>
          </a:p>
          <a:p>
            <a:pPr marL="266700" indent="-266700" defTabSz="457200">
              <a:lnSpc>
                <a:spcPct val="120000"/>
              </a:lnSpc>
              <a:spcBef>
                <a:spcPct val="20000"/>
              </a:spcBef>
              <a:buClr>
                <a:srgbClr val="336699"/>
              </a:buClr>
              <a:buSzPct val="70000"/>
              <a:defRPr/>
            </a:pPr>
            <a:r>
              <a:rPr lang="en-GB" sz="1800" b="1" noProof="0" dirty="0" err="1">
                <a:solidFill>
                  <a:schemeClr val="tx1"/>
                </a:solidFill>
                <a:latin typeface="Calibri" pitchFamily="-65" charset="0"/>
                <a:ea typeface="ＭＳ Ｐゴシック" pitchFamily="-65" charset="-128"/>
                <a:cs typeface="ＭＳ Ｐゴシック" pitchFamily="-65" charset="-128"/>
              </a:rPr>
              <a:t>Therfore</a:t>
            </a:r>
            <a:r>
              <a:rPr lang="en-GB" sz="1800" b="1" noProof="0" dirty="0">
                <a:solidFill>
                  <a:schemeClr val="tx1"/>
                </a:solidFill>
                <a:latin typeface="Calibri" pitchFamily="-65" charset="0"/>
                <a:ea typeface="ＭＳ Ｐゴシック" pitchFamily="-65" charset="-128"/>
                <a:cs typeface="ＭＳ Ｐゴシック" pitchFamily="-65" charset="-128"/>
              </a:rPr>
              <a:t> :</a:t>
            </a:r>
          </a:p>
          <a:p>
            <a:pPr marL="266700" indent="-266700" defTabSz="457200">
              <a:lnSpc>
                <a:spcPct val="120000"/>
              </a:lnSpc>
              <a:spcBef>
                <a:spcPct val="20000"/>
              </a:spcBef>
              <a:buClr>
                <a:srgbClr val="336699"/>
              </a:buClr>
              <a:buSzPct val="70000"/>
              <a:defRPr/>
            </a:pPr>
            <a:r>
              <a:rPr lang="en-GB" sz="1800" i="1" noProof="0" dirty="0">
                <a:solidFill>
                  <a:schemeClr val="tx1"/>
                </a:solidFill>
                <a:latin typeface="Calibri" pitchFamily="-65" charset="0"/>
                <a:ea typeface="ＭＳ Ｐゴシック" pitchFamily="-65" charset="-128"/>
                <a:cs typeface="ＭＳ Ｐゴシック" pitchFamily="-65" charset="-128"/>
              </a:rPr>
              <a:t>Every time from atmospheric pressure we pass to vacuum, the bake-out  is needed </a:t>
            </a:r>
          </a:p>
          <a:p>
            <a:pPr marL="266700" indent="-266700" defTabSz="457200">
              <a:lnSpc>
                <a:spcPct val="120000"/>
              </a:lnSpc>
              <a:spcBef>
                <a:spcPct val="20000"/>
              </a:spcBef>
              <a:buClr>
                <a:srgbClr val="336699"/>
              </a:buClr>
              <a:buSzPct val="70000"/>
              <a:defRPr/>
            </a:pPr>
            <a:r>
              <a:rPr lang="en-GB" i="1" noProof="0" dirty="0">
                <a:solidFill>
                  <a:srgbClr val="FF0000"/>
                </a:solidFill>
                <a:latin typeface="Calibri" pitchFamily="-65" charset="0"/>
                <a:ea typeface="ＭＳ Ｐゴシック" pitchFamily="-65" charset="-128"/>
                <a:cs typeface="ＭＳ Ｐゴシック" pitchFamily="-65" charset="-128"/>
              </a:rPr>
              <a:t>6 km of vacuum </a:t>
            </a:r>
            <a:r>
              <a:rPr lang="en-GB" i="1" noProof="0" dirty="0" err="1">
                <a:solidFill>
                  <a:srgbClr val="FF0000"/>
                </a:solidFill>
                <a:latin typeface="Calibri" pitchFamily="-65" charset="0"/>
                <a:ea typeface="ＭＳ Ｐゴシック" pitchFamily="-65" charset="-128"/>
                <a:cs typeface="ＭＳ Ｐゴシック" pitchFamily="-65" charset="-128"/>
              </a:rPr>
              <a:t>pipr</a:t>
            </a:r>
            <a:r>
              <a:rPr lang="en-GB" i="1" noProof="0" dirty="0">
                <a:solidFill>
                  <a:srgbClr val="FF0000"/>
                </a:solidFill>
                <a:latin typeface="Calibri" pitchFamily="-65" charset="0"/>
                <a:ea typeface="ＭＳ Ｐゴシック" pitchFamily="-65" charset="-128"/>
                <a:cs typeface="ＭＳ Ｐゴシック" pitchFamily="-65" charset="-128"/>
              </a:rPr>
              <a:t> </a:t>
            </a:r>
            <a:r>
              <a:rPr lang="en-GB" sz="1800" i="1" noProof="0" dirty="0">
                <a:solidFill>
                  <a:srgbClr val="FF0000"/>
                </a:solidFill>
                <a:latin typeface="Calibri" pitchFamily="-65" charset="0"/>
                <a:ea typeface="ＭＳ Ｐゴシック" pitchFamily="-65" charset="-128"/>
                <a:cs typeface="ＭＳ Ｐゴシック" pitchFamily="-65" charset="-128"/>
              </a:rPr>
              <a:t>bake-out is quite expensive!!</a:t>
            </a:r>
          </a:p>
          <a:p>
            <a:pPr marL="266700" indent="-266700" defTabSz="457200">
              <a:lnSpc>
                <a:spcPct val="120000"/>
              </a:lnSpc>
              <a:spcBef>
                <a:spcPct val="20000"/>
              </a:spcBef>
              <a:buClr>
                <a:srgbClr val="336699"/>
              </a:buClr>
              <a:buSzPct val="70000"/>
              <a:defRPr/>
            </a:pPr>
            <a:endParaRPr lang="en-GB" sz="1800" noProof="0" dirty="0">
              <a:solidFill>
                <a:schemeClr val="tx1"/>
              </a:solidFill>
              <a:latin typeface="Calibri" pitchFamily="-65" charset="0"/>
              <a:ea typeface="ＭＳ Ｐゴシック" pitchFamily="-65" charset="-128"/>
              <a:cs typeface="ＭＳ Ｐゴシック" pitchFamily="-65" charset="-128"/>
            </a:endParaRPr>
          </a:p>
        </p:txBody>
      </p:sp>
      <p:pic>
        <p:nvPicPr>
          <p:cNvPr id="45061" name="Picture 9" descr="actu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4989" y="2614177"/>
            <a:ext cx="4595060" cy="408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Rectangle 10"/>
          <p:cNvSpPr>
            <a:spLocks noChangeArrowheads="1"/>
          </p:cNvSpPr>
          <p:nvPr/>
        </p:nvSpPr>
        <p:spPr bwMode="auto">
          <a:xfrm>
            <a:off x="406401" y="3027363"/>
            <a:ext cx="6026149" cy="1219200"/>
          </a:xfrm>
          <a:prstGeom prst="rect">
            <a:avLst/>
          </a:prstGeom>
          <a:solidFill>
            <a:srgbClr val="F8F8F8"/>
          </a:solidFill>
          <a:ln w="9525">
            <a:solidFill>
              <a:srgbClr val="006699"/>
            </a:solidFill>
            <a:miter lim="800000"/>
            <a:headEnd/>
            <a:tailEnd/>
          </a:ln>
        </p:spPr>
        <p:txBody>
          <a:bodyPr/>
          <a:lstStyle>
            <a:lvl1pPr marL="266700" indent="-266700" defTabSz="457200" eaLnBrk="0" hangingPunct="0">
              <a:defRPr sz="2400">
                <a:solidFill>
                  <a:schemeClr val="bg1"/>
                </a:solidFill>
                <a:latin typeface="Times New Roman" panose="02020603050405020304" pitchFamily="18" charset="0"/>
              </a:defRPr>
            </a:lvl1pPr>
            <a:lvl2pPr marL="742950" indent="-285750" defTabSz="457200" eaLnBrk="0" hangingPunct="0">
              <a:defRPr sz="2400">
                <a:solidFill>
                  <a:schemeClr val="bg1"/>
                </a:solidFill>
                <a:latin typeface="Times New Roman" panose="02020603050405020304" pitchFamily="18" charset="0"/>
              </a:defRPr>
            </a:lvl2pPr>
            <a:lvl3pPr marL="1143000" indent="-228600" defTabSz="457200" eaLnBrk="0" hangingPunct="0">
              <a:defRPr sz="2400">
                <a:solidFill>
                  <a:schemeClr val="bg1"/>
                </a:solidFill>
                <a:latin typeface="Times New Roman" panose="02020603050405020304" pitchFamily="18" charset="0"/>
              </a:defRPr>
            </a:lvl3pPr>
            <a:lvl4pPr marL="1600200" indent="-228600" defTabSz="457200" eaLnBrk="0" hangingPunct="0">
              <a:defRPr sz="2400">
                <a:solidFill>
                  <a:schemeClr val="bg1"/>
                </a:solidFill>
                <a:latin typeface="Times New Roman" panose="02020603050405020304" pitchFamily="18" charset="0"/>
              </a:defRPr>
            </a:lvl4pPr>
            <a:lvl5pPr marL="2057400" indent="-228600" defTabSz="457200" eaLnBrk="0" hangingPunct="0">
              <a:defRPr sz="2400">
                <a:solidFill>
                  <a:schemeClr val="bg1"/>
                </a:solidFill>
                <a:latin typeface="Times New Roman" panose="02020603050405020304" pitchFamily="18" charset="0"/>
              </a:defRPr>
            </a:lvl5pPr>
            <a:lvl6pPr marL="25146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20000"/>
              </a:lnSpc>
              <a:spcBef>
                <a:spcPct val="20000"/>
              </a:spcBef>
              <a:buClr>
                <a:srgbClr val="336699"/>
              </a:buClr>
              <a:buSzPct val="70000"/>
              <a:buFont typeface="Wingdings" panose="05000000000000000000" pitchFamily="2" charset="2"/>
              <a:buNone/>
            </a:pPr>
            <a:r>
              <a:rPr lang="en-GB" sz="1800" b="1" noProof="0" dirty="0">
                <a:solidFill>
                  <a:srgbClr val="000000"/>
                </a:solidFill>
                <a:latin typeface="Calibri" panose="020F0502020204030204" pitchFamily="34" charset="0"/>
                <a:ea typeface="ＭＳ Ｐゴシック" panose="020B0600070205080204" pitchFamily="34" charset="-128"/>
              </a:rPr>
              <a:t>Solution</a:t>
            </a:r>
          </a:p>
          <a:p>
            <a:pPr eaLnBrk="1" hangingPunct="1">
              <a:spcBef>
                <a:spcPct val="20000"/>
              </a:spcBef>
              <a:buClr>
                <a:srgbClr val="336699"/>
              </a:buClr>
              <a:buSzPct val="70000"/>
              <a:buFont typeface="Wingdings" panose="05000000000000000000" pitchFamily="2" charset="2"/>
              <a:buNone/>
            </a:pPr>
            <a:r>
              <a:rPr lang="en-GB" sz="1800" noProof="0" dirty="0">
                <a:solidFill>
                  <a:srgbClr val="000000"/>
                </a:solidFill>
                <a:latin typeface="Calibri" panose="020F0502020204030204" pitchFamily="34" charset="0"/>
                <a:ea typeface="ＭＳ Ｐゴシック" panose="020B0600070205080204" pitchFamily="34" charset="-128"/>
              </a:rPr>
              <a:t>High vacuum in Towers is separated from lower vacuum in the pipe, introducing cryogenic traps</a:t>
            </a:r>
          </a:p>
        </p:txBody>
      </p:sp>
      <p:pic>
        <p:nvPicPr>
          <p:cNvPr id="45063" name="Picture 20" descr="Immagin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246563"/>
            <a:ext cx="4344988"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668158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Segnaposto piè di pagina 2"/>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1400" noProof="0" dirty="0"/>
              <a:t>Fabio Garufi</a:t>
            </a:r>
          </a:p>
        </p:txBody>
      </p:sp>
      <p:sp>
        <p:nvSpPr>
          <p:cNvPr id="62468" name="Segnaposto numero diapositiva 3"/>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D93B89D-FC23-4382-A642-8074981E46FB}" type="slidenum">
              <a:rPr lang="en-GB" sz="1400" noProof="0" smtClean="0"/>
              <a:pPr>
                <a:spcBef>
                  <a:spcPct val="0"/>
                </a:spcBef>
                <a:buFontTx/>
                <a:buNone/>
              </a:pPr>
              <a:t>12</a:t>
            </a:fld>
            <a:endParaRPr lang="en-GB" sz="1400" noProof="0" dirty="0"/>
          </a:p>
        </p:txBody>
      </p:sp>
      <p:pic>
        <p:nvPicPr>
          <p:cNvPr id="624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850" y="1152526"/>
            <a:ext cx="6896100" cy="517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70" name="Rectangle 3"/>
          <p:cNvSpPr>
            <a:spLocks noChangeArrowheads="1"/>
          </p:cNvSpPr>
          <p:nvPr/>
        </p:nvSpPr>
        <p:spPr bwMode="auto">
          <a:xfrm>
            <a:off x="378619" y="334964"/>
            <a:ext cx="5867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sz="2500" noProof="0" dirty="0">
                <a:solidFill>
                  <a:schemeClr val="bg1">
                    <a:lumMod val="10000"/>
                  </a:schemeClr>
                </a:solidFill>
                <a:latin typeface="Comic Sans MS" panose="030F0702030302020204" pitchFamily="66" charset="0"/>
              </a:rPr>
              <a:t>Sensitivity Curve</a:t>
            </a:r>
          </a:p>
        </p:txBody>
      </p:sp>
      <p:grpSp>
        <p:nvGrpSpPr>
          <p:cNvPr id="111621" name="Group 5"/>
          <p:cNvGrpSpPr>
            <a:grpSpLocks/>
          </p:cNvGrpSpPr>
          <p:nvPr/>
        </p:nvGrpSpPr>
        <p:grpSpPr bwMode="auto">
          <a:xfrm>
            <a:off x="4343400" y="2819401"/>
            <a:ext cx="2971800" cy="1863725"/>
            <a:chOff x="1776" y="1776"/>
            <a:chExt cx="1872" cy="1174"/>
          </a:xfrm>
        </p:grpSpPr>
        <p:sp>
          <p:nvSpPr>
            <p:cNvPr id="62479" name="Rectangle 6"/>
            <p:cNvSpPr>
              <a:spLocks noChangeArrowheads="1"/>
            </p:cNvSpPr>
            <p:nvPr/>
          </p:nvSpPr>
          <p:spPr bwMode="auto">
            <a:xfrm>
              <a:off x="2544" y="2355"/>
              <a:ext cx="861" cy="294"/>
            </a:xfrm>
            <a:prstGeom prst="rect">
              <a:avLst/>
            </a:prstGeom>
            <a:no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sz="2400" noProof="0" dirty="0">
                  <a:solidFill>
                    <a:srgbClr val="009900"/>
                  </a:solidFill>
                  <a:latin typeface="Comic Sans MS" panose="030F0702030302020204" pitchFamily="66" charset="0"/>
                </a:rPr>
                <a:t>Thermal</a:t>
              </a:r>
            </a:p>
          </p:txBody>
        </p:sp>
        <p:grpSp>
          <p:nvGrpSpPr>
            <p:cNvPr id="62480" name="Group 7"/>
            <p:cNvGrpSpPr>
              <a:grpSpLocks/>
            </p:cNvGrpSpPr>
            <p:nvPr/>
          </p:nvGrpSpPr>
          <p:grpSpPr bwMode="auto">
            <a:xfrm>
              <a:off x="1776" y="1776"/>
              <a:ext cx="1872" cy="1174"/>
              <a:chOff x="1776" y="1776"/>
              <a:chExt cx="1872" cy="1174"/>
            </a:xfrm>
          </p:grpSpPr>
          <p:sp>
            <p:nvSpPr>
              <p:cNvPr id="62481" name="Line 8"/>
              <p:cNvSpPr>
                <a:spLocks noChangeShapeType="1"/>
              </p:cNvSpPr>
              <p:nvPr/>
            </p:nvSpPr>
            <p:spPr bwMode="auto">
              <a:xfrm>
                <a:off x="1776" y="1776"/>
                <a:ext cx="1056" cy="1056"/>
              </a:xfrm>
              <a:prstGeom prst="line">
                <a:avLst/>
              </a:prstGeom>
              <a:noFill/>
              <a:ln w="76200">
                <a:solidFill>
                  <a:srgbClr val="66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noProof="0" dirty="0"/>
              </a:p>
            </p:txBody>
          </p:sp>
          <p:sp>
            <p:nvSpPr>
              <p:cNvPr id="62482" name="Line 9"/>
              <p:cNvSpPr>
                <a:spLocks noChangeShapeType="1"/>
              </p:cNvSpPr>
              <p:nvPr/>
            </p:nvSpPr>
            <p:spPr bwMode="auto">
              <a:xfrm>
                <a:off x="2832" y="2854"/>
                <a:ext cx="816" cy="96"/>
              </a:xfrm>
              <a:prstGeom prst="line">
                <a:avLst/>
              </a:prstGeom>
              <a:noFill/>
              <a:ln w="76200">
                <a:solidFill>
                  <a:srgbClr val="66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noProof="0" dirty="0"/>
              </a:p>
            </p:txBody>
          </p:sp>
        </p:grpSp>
      </p:grpSp>
      <p:grpSp>
        <p:nvGrpSpPr>
          <p:cNvPr id="111626" name="Group 10"/>
          <p:cNvGrpSpPr>
            <a:grpSpLocks/>
          </p:cNvGrpSpPr>
          <p:nvPr/>
        </p:nvGrpSpPr>
        <p:grpSpPr bwMode="auto">
          <a:xfrm>
            <a:off x="7315200" y="3814764"/>
            <a:ext cx="1600200" cy="833437"/>
            <a:chOff x="3648" y="2403"/>
            <a:chExt cx="1008" cy="525"/>
          </a:xfrm>
        </p:grpSpPr>
        <p:sp>
          <p:nvSpPr>
            <p:cNvPr id="62477" name="Rectangle 11"/>
            <p:cNvSpPr>
              <a:spLocks noChangeArrowheads="1"/>
            </p:cNvSpPr>
            <p:nvPr/>
          </p:nvSpPr>
          <p:spPr bwMode="auto">
            <a:xfrm>
              <a:off x="3853" y="2403"/>
              <a:ext cx="557" cy="294"/>
            </a:xfrm>
            <a:prstGeom prst="rect">
              <a:avLst/>
            </a:prstGeom>
            <a:no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sz="2400" noProof="0" dirty="0">
                  <a:solidFill>
                    <a:srgbClr val="6600CC"/>
                  </a:solidFill>
                  <a:latin typeface="Comic Sans MS" panose="030F0702030302020204" pitchFamily="66" charset="0"/>
                </a:rPr>
                <a:t>Shot</a:t>
              </a:r>
            </a:p>
          </p:txBody>
        </p:sp>
        <p:sp>
          <p:nvSpPr>
            <p:cNvPr id="62478" name="Line 12"/>
            <p:cNvSpPr>
              <a:spLocks noChangeShapeType="1"/>
            </p:cNvSpPr>
            <p:nvPr/>
          </p:nvSpPr>
          <p:spPr bwMode="auto">
            <a:xfrm flipV="1">
              <a:off x="3648" y="2544"/>
              <a:ext cx="1008" cy="384"/>
            </a:xfrm>
            <a:prstGeom prst="line">
              <a:avLst/>
            </a:prstGeom>
            <a:noFill/>
            <a:ln w="76200">
              <a:solidFill>
                <a:srgbClr val="66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noProof="0" dirty="0"/>
            </a:p>
          </p:txBody>
        </p:sp>
      </p:grpSp>
      <p:grpSp>
        <p:nvGrpSpPr>
          <p:cNvPr id="111629" name="Group 13"/>
          <p:cNvGrpSpPr>
            <a:grpSpLocks/>
          </p:cNvGrpSpPr>
          <p:nvPr/>
        </p:nvGrpSpPr>
        <p:grpSpPr bwMode="auto">
          <a:xfrm>
            <a:off x="3177647" y="1275822"/>
            <a:ext cx="1284288" cy="1519238"/>
            <a:chOff x="967" y="819"/>
            <a:chExt cx="809" cy="957"/>
          </a:xfrm>
        </p:grpSpPr>
        <p:sp>
          <p:nvSpPr>
            <p:cNvPr id="62475" name="Line 14"/>
            <p:cNvSpPr>
              <a:spLocks noChangeShapeType="1"/>
            </p:cNvSpPr>
            <p:nvPr/>
          </p:nvSpPr>
          <p:spPr bwMode="auto">
            <a:xfrm>
              <a:off x="1728" y="1104"/>
              <a:ext cx="48" cy="672"/>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noProof="0" dirty="0"/>
            </a:p>
          </p:txBody>
        </p:sp>
        <p:sp>
          <p:nvSpPr>
            <p:cNvPr id="62476" name="Rectangle 15"/>
            <p:cNvSpPr>
              <a:spLocks noChangeArrowheads="1"/>
            </p:cNvSpPr>
            <p:nvPr/>
          </p:nvSpPr>
          <p:spPr bwMode="auto">
            <a:xfrm>
              <a:off x="967" y="819"/>
              <a:ext cx="809" cy="294"/>
            </a:xfrm>
            <a:prstGeom prst="rect">
              <a:avLst/>
            </a:prstGeom>
            <a:no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sz="2400" noProof="0" dirty="0">
                  <a:solidFill>
                    <a:schemeClr val="hlink"/>
                  </a:solidFill>
                  <a:latin typeface="Comic Sans MS" panose="030F0702030302020204" pitchFamily="66" charset="0"/>
                </a:rPr>
                <a:t>Seismic</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11629"/>
                                        </p:tgtEl>
                                        <p:attrNameLst>
                                          <p:attrName>style.visibility</p:attrName>
                                        </p:attrNameLst>
                                      </p:cBhvr>
                                      <p:to>
                                        <p:strVal val="visible"/>
                                      </p:to>
                                    </p:set>
                                    <p:anim calcmode="lin" valueType="num">
                                      <p:cBhvr additive="base">
                                        <p:cTn id="7" dur="500" fill="hold"/>
                                        <p:tgtEl>
                                          <p:spTgt spid="111629"/>
                                        </p:tgtEl>
                                        <p:attrNameLst>
                                          <p:attrName>ppt_x</p:attrName>
                                        </p:attrNameLst>
                                      </p:cBhvr>
                                      <p:tavLst>
                                        <p:tav tm="0">
                                          <p:val>
                                            <p:strVal val="0-#ppt_w/2"/>
                                          </p:val>
                                        </p:tav>
                                        <p:tav tm="100000">
                                          <p:val>
                                            <p:strVal val="#ppt_x"/>
                                          </p:val>
                                        </p:tav>
                                      </p:tavLst>
                                    </p:anim>
                                    <p:anim calcmode="lin" valueType="num">
                                      <p:cBhvr additive="base">
                                        <p:cTn id="8" dur="500" fill="hold"/>
                                        <p:tgtEl>
                                          <p:spTgt spid="11162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nodeType="clickEffect">
                                  <p:stCondLst>
                                    <p:cond delay="0"/>
                                  </p:stCondLst>
                                  <p:childTnLst>
                                    <p:set>
                                      <p:cBhvr>
                                        <p:cTn id="12" dur="1" fill="hold">
                                          <p:stCondLst>
                                            <p:cond delay="0"/>
                                          </p:stCondLst>
                                        </p:cTn>
                                        <p:tgtEl>
                                          <p:spTgt spid="111621"/>
                                        </p:tgtEl>
                                        <p:attrNameLst>
                                          <p:attrName>style.visibility</p:attrName>
                                        </p:attrNameLst>
                                      </p:cBhvr>
                                      <p:to>
                                        <p:strVal val="visible"/>
                                      </p:to>
                                    </p:set>
                                    <p:anim calcmode="lin" valueType="num">
                                      <p:cBhvr additive="base">
                                        <p:cTn id="13" dur="500" fill="hold"/>
                                        <p:tgtEl>
                                          <p:spTgt spid="111621"/>
                                        </p:tgtEl>
                                        <p:attrNameLst>
                                          <p:attrName>ppt_x</p:attrName>
                                        </p:attrNameLst>
                                      </p:cBhvr>
                                      <p:tavLst>
                                        <p:tav tm="0">
                                          <p:val>
                                            <p:strVal val="1+#ppt_w/2"/>
                                          </p:val>
                                        </p:tav>
                                        <p:tav tm="100000">
                                          <p:val>
                                            <p:strVal val="#ppt_x"/>
                                          </p:val>
                                        </p:tav>
                                      </p:tavLst>
                                    </p:anim>
                                    <p:anim calcmode="lin" valueType="num">
                                      <p:cBhvr additive="base">
                                        <p:cTn id="14" dur="500" fill="hold"/>
                                        <p:tgtEl>
                                          <p:spTgt spid="111621"/>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1626"/>
                                        </p:tgtEl>
                                        <p:attrNameLst>
                                          <p:attrName>style.visibility</p:attrName>
                                        </p:attrNameLst>
                                      </p:cBhvr>
                                      <p:to>
                                        <p:strVal val="visible"/>
                                      </p:to>
                                    </p:set>
                                    <p:anim calcmode="lin" valueType="num">
                                      <p:cBhvr additive="base">
                                        <p:cTn id="19" dur="500" fill="hold"/>
                                        <p:tgtEl>
                                          <p:spTgt spid="111626"/>
                                        </p:tgtEl>
                                        <p:attrNameLst>
                                          <p:attrName>ppt_x</p:attrName>
                                        </p:attrNameLst>
                                      </p:cBhvr>
                                      <p:tavLst>
                                        <p:tav tm="0">
                                          <p:val>
                                            <p:strVal val="#ppt_x"/>
                                          </p:val>
                                        </p:tav>
                                        <p:tav tm="100000">
                                          <p:val>
                                            <p:strVal val="#ppt_x"/>
                                          </p:val>
                                        </p:tav>
                                      </p:tavLst>
                                    </p:anim>
                                    <p:anim calcmode="lin" valueType="num">
                                      <p:cBhvr additive="base">
                                        <p:cTn id="20" dur="500" fill="hold"/>
                                        <p:tgtEl>
                                          <p:spTgt spid="1116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piè di pagina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5pPr>
            <a:lvl6pPr marL="25146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6pPr>
            <a:lvl7pPr marL="29718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7pPr>
            <a:lvl8pPr marL="34290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8pPr>
            <a:lvl9pPr marL="38862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9pPr>
          </a:lstStyle>
          <a:p>
            <a:pPr eaLnBrk="1" hangingPunct="1"/>
            <a:endParaRPr lang="en-GB" sz="1400" noProof="0" dirty="0">
              <a:solidFill>
                <a:srgbClr val="FFFF00"/>
              </a:solidFill>
            </a:endParaRPr>
          </a:p>
        </p:txBody>
      </p:sp>
      <p:sp>
        <p:nvSpPr>
          <p:cNvPr id="21507" name="Rectangle 7"/>
          <p:cNvSpPr>
            <a:spLocks noGrp="1" noChangeArrowheads="1"/>
          </p:cNvSpPr>
          <p:nvPr>
            <p:ph type="title"/>
          </p:nvPr>
        </p:nvSpPr>
        <p:spPr>
          <a:xfrm>
            <a:off x="239028" y="326453"/>
            <a:ext cx="8229600" cy="762683"/>
          </a:xfrm>
        </p:spPr>
        <p:txBody>
          <a:bodyPr>
            <a:normAutofit/>
          </a:bodyPr>
          <a:lstStyle/>
          <a:p>
            <a:pPr eaLnBrk="1" hangingPunct="1"/>
            <a:r>
              <a:rPr lang="en-GB" noProof="0" dirty="0"/>
              <a:t>The path to detection</a:t>
            </a:r>
          </a:p>
        </p:txBody>
      </p:sp>
      <p:pic>
        <p:nvPicPr>
          <p:cNvPr id="21508" name="Picture 14" descr="sensVirgoHistory_AdV"/>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06401" y="1066800"/>
            <a:ext cx="7526338" cy="5268913"/>
          </a:xfrm>
          <a:solidFill>
            <a:schemeClr val="bg1"/>
          </a:solidFill>
        </p:spPr>
      </p:pic>
      <p:pic>
        <p:nvPicPr>
          <p:cNvPr id="2" name="Immagine 1">
            <a:extLst>
              <a:ext uri="{FF2B5EF4-FFF2-40B4-BE49-F238E27FC236}">
                <a16:creationId xmlns:a16="http://schemas.microsoft.com/office/drawing/2014/main" id="{074A665B-510A-C5DA-F2B5-97483BC315FA}"/>
              </a:ext>
            </a:extLst>
          </p:cNvPr>
          <p:cNvPicPr>
            <a:picLocks noChangeAspect="1"/>
          </p:cNvPicPr>
          <p:nvPr/>
        </p:nvPicPr>
        <p:blipFill>
          <a:blip r:embed="rId4"/>
          <a:stretch>
            <a:fillRect/>
          </a:stretch>
        </p:blipFill>
        <p:spPr>
          <a:xfrm>
            <a:off x="381000" y="1141947"/>
            <a:ext cx="10203069" cy="5335056"/>
          </a:xfrm>
          <a:prstGeom prst="rect">
            <a:avLst/>
          </a:prstGeom>
        </p:spPr>
      </p:pic>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05CDC05F-7820-D108-12C9-C4308A619CDB}"/>
                  </a:ext>
                </a:extLst>
              </p:cNvPr>
              <p:cNvSpPr txBox="1"/>
              <p:nvPr/>
            </p:nvSpPr>
            <p:spPr>
              <a:xfrm>
                <a:off x="10584069" y="1434164"/>
                <a:ext cx="1414914" cy="2565318"/>
              </a:xfrm>
              <a:prstGeom prst="rect">
                <a:avLst/>
              </a:prstGeom>
              <a:noFill/>
            </p:spPr>
            <p:txBody>
              <a:bodyPr wrap="square" rtlCol="0">
                <a:spAutoFit/>
              </a:bodyPr>
              <a:lstStyle/>
              <a:p>
                <a:r>
                  <a:rPr lang="en-GB" sz="1600" noProof="0" dirty="0" err="1"/>
                  <a:t>Mesurement</a:t>
                </a:r>
                <a:r>
                  <a:rPr lang="en-GB" sz="1600" noProof="0" dirty="0"/>
                  <a:t> unit: </a:t>
                </a:r>
              </a:p>
              <a:p>
                <a:r>
                  <a:rPr lang="en-GB" sz="1600" b="1" noProof="0" dirty="0"/>
                  <a:t>BNS range</a:t>
                </a:r>
              </a:p>
              <a:p>
                <a:r>
                  <a:rPr lang="en-GB" sz="1600" noProof="0" dirty="0"/>
                  <a:t>the distance  for a binary NS-NS 1.4+1.4</a:t>
                </a:r>
                <a14:m>
                  <m:oMath xmlns:m="http://schemas.openxmlformats.org/officeDocument/2006/math">
                    <m:sSub>
                      <m:sSubPr>
                        <m:ctrlPr>
                          <a:rPr lang="en-GB" sz="1600" b="0" i="1" noProof="0" smtClean="0">
                            <a:latin typeface="Cambria Math" panose="02040503050406030204" pitchFamily="18" charset="0"/>
                          </a:rPr>
                        </m:ctrlPr>
                      </m:sSubPr>
                      <m:e>
                        <m:r>
                          <a:rPr lang="en-GB" sz="1600" b="0" i="1" noProof="0" smtClean="0">
                            <a:latin typeface="Cambria Math" panose="02040503050406030204" pitchFamily="18" charset="0"/>
                          </a:rPr>
                          <m:t>𝑀</m:t>
                        </m:r>
                      </m:e>
                      <m:sub>
                        <m:r>
                          <a:rPr lang="en-GB" sz="1600" b="0" i="1" noProof="0" smtClean="0">
                            <a:latin typeface="Cambria Math" panose="02040503050406030204" pitchFamily="18" charset="0"/>
                          </a:rPr>
                          <m:t>⊙</m:t>
                        </m:r>
                      </m:sub>
                    </m:sSub>
                  </m:oMath>
                </a14:m>
                <a:r>
                  <a:rPr lang="en-GB" sz="1600" noProof="0" dirty="0"/>
                  <a:t> coalescence </a:t>
                </a:r>
                <a:r>
                  <a:rPr lang="en-GB" sz="1600" dirty="0"/>
                  <a:t>to be</a:t>
                </a:r>
                <a:r>
                  <a:rPr lang="en-GB" sz="1600" noProof="0" dirty="0"/>
                  <a:t> seen with a SNR=8</a:t>
                </a:r>
              </a:p>
            </p:txBody>
          </p:sp>
        </mc:Choice>
        <mc:Fallback xmlns="">
          <p:sp>
            <p:nvSpPr>
              <p:cNvPr id="3" name="CasellaDiTesto 2">
                <a:extLst>
                  <a:ext uri="{FF2B5EF4-FFF2-40B4-BE49-F238E27FC236}">
                    <a16:creationId xmlns:a16="http://schemas.microsoft.com/office/drawing/2014/main" id="{05CDC05F-7820-D108-12C9-C4308A619CDB}"/>
                  </a:ext>
                </a:extLst>
              </p:cNvPr>
              <p:cNvSpPr txBox="1">
                <a:spLocks noRot="1" noChangeAspect="1" noMove="1" noResize="1" noEditPoints="1" noAdjustHandles="1" noChangeArrowheads="1" noChangeShapeType="1" noTextEdit="1"/>
              </p:cNvSpPr>
              <p:nvPr/>
            </p:nvSpPr>
            <p:spPr>
              <a:xfrm>
                <a:off x="10584069" y="1434164"/>
                <a:ext cx="1414914" cy="2565318"/>
              </a:xfrm>
              <a:prstGeom prst="rect">
                <a:avLst/>
              </a:prstGeom>
              <a:blipFill>
                <a:blip r:embed="rId5"/>
                <a:stretch>
                  <a:fillRect l="-2155" t="-475" b="-2138"/>
                </a:stretch>
              </a:blipFill>
            </p:spPr>
            <p:txBody>
              <a:bodyPr/>
              <a:lstStyle/>
              <a:p>
                <a:r>
                  <a:rPr lang="it-IT">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C1EE0A37-783A-0C31-468F-96B8CB320233}"/>
              </a:ext>
            </a:extLst>
          </p:cNvPr>
          <p:cNvSpPr>
            <a:spLocks noGrp="1"/>
          </p:cNvSpPr>
          <p:nvPr>
            <p:ph type="sldNum" sz="quarter" idx="12"/>
          </p:nvPr>
        </p:nvSpPr>
        <p:spPr/>
        <p:txBody>
          <a:bodyPr/>
          <a:lstStyle/>
          <a:p>
            <a:pPr>
              <a:defRPr/>
            </a:pPr>
            <a:fld id="{6E492922-C34E-4514-8866-5FF3A559468B}" type="slidenum">
              <a:rPr lang="en-GB" noProof="0" smtClean="0"/>
              <a:pPr>
                <a:defRPr/>
              </a:pPr>
              <a:t>14</a:t>
            </a:fld>
            <a:endParaRPr lang="en-GB" noProof="0" dirty="0"/>
          </a:p>
        </p:txBody>
      </p:sp>
      <p:pic>
        <p:nvPicPr>
          <p:cNvPr id="4" name="Immagine 3" descr="Immagine che contiene testo, linea, schermata, diagramma&#10;&#10;Descrizione generata automaticamente">
            <a:extLst>
              <a:ext uri="{FF2B5EF4-FFF2-40B4-BE49-F238E27FC236}">
                <a16:creationId xmlns:a16="http://schemas.microsoft.com/office/drawing/2014/main" id="{82A35FB9-4B98-0CC9-0A6D-E9F87BE28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533400"/>
            <a:ext cx="7315200" cy="5486400"/>
          </a:xfrm>
          <a:prstGeom prst="rect">
            <a:avLst/>
          </a:prstGeom>
        </p:spPr>
      </p:pic>
      <p:pic>
        <p:nvPicPr>
          <p:cNvPr id="6" name="Immagine 5" descr="Immagine che contiene testo, linea, diagramma, schermata&#10;&#10;Descrizione generata automaticamente">
            <a:extLst>
              <a:ext uri="{FF2B5EF4-FFF2-40B4-BE49-F238E27FC236}">
                <a16:creationId xmlns:a16="http://schemas.microsoft.com/office/drawing/2014/main" id="{CABA5B92-AA7D-89E6-7766-A8922A2D00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1" y="514349"/>
            <a:ext cx="7992806" cy="5994605"/>
          </a:xfrm>
          <a:prstGeom prst="rect">
            <a:avLst/>
          </a:prstGeom>
        </p:spPr>
      </p:pic>
    </p:spTree>
    <p:extLst>
      <p:ext uri="{BB962C8B-B14F-4D97-AF65-F5344CB8AC3E}">
        <p14:creationId xmlns:p14="http://schemas.microsoft.com/office/powerpoint/2010/main" val="4099218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4" descr="HiResHanford_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11253"/>
            <a:ext cx="2916238"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5"/>
          <p:cNvSpPr>
            <a:spLocks noChangeArrowheads="1"/>
          </p:cNvSpPr>
          <p:nvPr/>
        </p:nvSpPr>
        <p:spPr bwMode="auto">
          <a:xfrm>
            <a:off x="244374" y="246862"/>
            <a:ext cx="56197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49263" eaLnBrk="0" hangingPunct="0">
              <a:defRPr sz="2400">
                <a:solidFill>
                  <a:schemeClr val="bg1"/>
                </a:solidFill>
                <a:latin typeface="Times New Roman" panose="02020603050405020304" pitchFamily="18" charset="0"/>
              </a:defRPr>
            </a:lvl1pPr>
            <a:lvl2pPr marL="742950" indent="-285750" defTabSz="449263" eaLnBrk="0" hangingPunct="0">
              <a:defRPr sz="2400">
                <a:solidFill>
                  <a:schemeClr val="bg1"/>
                </a:solidFill>
                <a:latin typeface="Times New Roman" panose="02020603050405020304" pitchFamily="18" charset="0"/>
              </a:defRPr>
            </a:lvl2pPr>
            <a:lvl3pPr marL="1143000" indent="-228600" defTabSz="449263" eaLnBrk="0" hangingPunct="0">
              <a:defRPr sz="2400">
                <a:solidFill>
                  <a:schemeClr val="bg1"/>
                </a:solidFill>
                <a:latin typeface="Times New Roman" panose="02020603050405020304" pitchFamily="18" charset="0"/>
              </a:defRPr>
            </a:lvl3pPr>
            <a:lvl4pPr marL="1600200" indent="-228600" defTabSz="449263" eaLnBrk="0" hangingPunct="0">
              <a:defRPr sz="2400">
                <a:solidFill>
                  <a:schemeClr val="bg1"/>
                </a:solidFill>
                <a:latin typeface="Times New Roman" panose="02020603050405020304" pitchFamily="18" charset="0"/>
              </a:defRPr>
            </a:lvl4pPr>
            <a:lvl5pPr marL="2057400" indent="-228600" defTabSz="449263" eaLnBrk="0" hangingPunct="0">
              <a:defRPr sz="2400">
                <a:solidFill>
                  <a:schemeClr val="bg1"/>
                </a:solidFill>
                <a:latin typeface="Times New Roman" panose="02020603050405020304" pitchFamily="18" charset="0"/>
              </a:defRPr>
            </a:lvl5pPr>
            <a:lvl6pPr marL="25146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buClr>
                <a:srgbClr val="0033CC"/>
              </a:buClr>
              <a:buFont typeface="Microsoft Sans Serif" panose="020B0604020202020204" pitchFamily="34" charset="0"/>
              <a:buNone/>
            </a:pPr>
            <a:r>
              <a:rPr lang="it-IT" altLang="it-IT" sz="3200" dirty="0">
                <a:solidFill>
                  <a:schemeClr val="bg1">
                    <a:lumMod val="10000"/>
                  </a:schemeClr>
                </a:solidFill>
                <a:latin typeface="Microsoft Sans Serif" panose="020B0604020202020204" pitchFamily="34" charset="0"/>
              </a:rPr>
              <a:t>GW NETWORK</a:t>
            </a:r>
          </a:p>
        </p:txBody>
      </p:sp>
      <p:pic>
        <p:nvPicPr>
          <p:cNvPr id="22533" name="Picture 6" descr="LLOaer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141666"/>
            <a:ext cx="2914650" cy="202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
        <p:nvSpPr>
          <p:cNvPr id="22534" name="Text Box 7"/>
          <p:cNvSpPr txBox="1">
            <a:spLocks noChangeArrowheads="1"/>
          </p:cNvSpPr>
          <p:nvPr/>
        </p:nvSpPr>
        <p:spPr bwMode="auto">
          <a:xfrm>
            <a:off x="1682750" y="3133725"/>
            <a:ext cx="20955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buClrTx/>
              <a:buSzTx/>
              <a:buFontTx/>
              <a:buNone/>
            </a:pPr>
            <a:r>
              <a:rPr lang="it-IT" altLang="it-IT" sz="1600">
                <a:latin typeface="Trebuchet MS" panose="020B0603020202020204" pitchFamily="34" charset="0"/>
              </a:rPr>
              <a:t>LIGO – Livingston, LA</a:t>
            </a:r>
          </a:p>
        </p:txBody>
      </p:sp>
      <p:pic>
        <p:nvPicPr>
          <p:cNvPr id="22535" name="Picture 8" descr="aeri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1766" y="2979741"/>
            <a:ext cx="2916237" cy="203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9"/>
          <p:cNvSpPr txBox="1">
            <a:spLocks noChangeArrowheads="1"/>
          </p:cNvSpPr>
          <p:nvPr/>
        </p:nvSpPr>
        <p:spPr bwMode="auto">
          <a:xfrm>
            <a:off x="8304216" y="3116263"/>
            <a:ext cx="17922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buClrTx/>
              <a:buSzTx/>
              <a:buFontTx/>
              <a:buNone/>
            </a:pPr>
            <a:r>
              <a:rPr lang="it-IT" altLang="it-IT" sz="1600">
                <a:solidFill>
                  <a:schemeClr val="tx1"/>
                </a:solidFill>
                <a:latin typeface="Trebuchet MS" panose="020B0603020202020204" pitchFamily="34" charset="0"/>
              </a:rPr>
              <a:t>VIRGO, Pisa, Italy</a:t>
            </a:r>
          </a:p>
        </p:txBody>
      </p:sp>
      <p:pic>
        <p:nvPicPr>
          <p:cNvPr id="22537" name="Picture 10" descr="Luftb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51766" y="1000128"/>
            <a:ext cx="2916237"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Text Box 11"/>
          <p:cNvSpPr txBox="1">
            <a:spLocks noChangeArrowheads="1"/>
          </p:cNvSpPr>
          <p:nvPr/>
        </p:nvSpPr>
        <p:spPr bwMode="auto">
          <a:xfrm>
            <a:off x="8077200" y="1143000"/>
            <a:ext cx="21478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buClrTx/>
              <a:buSzTx/>
              <a:buFontTx/>
              <a:buNone/>
            </a:pPr>
            <a:r>
              <a:rPr lang="it-IT" altLang="it-IT" sz="1600">
                <a:solidFill>
                  <a:schemeClr val="tx1"/>
                </a:solidFill>
                <a:latin typeface="Trebuchet MS" panose="020B0603020202020204" pitchFamily="34" charset="0"/>
              </a:rPr>
              <a:t>GEO600, Hannover, D</a:t>
            </a:r>
          </a:p>
        </p:txBody>
      </p:sp>
      <p:pic>
        <p:nvPicPr>
          <p:cNvPr id="22539" name="Picture 12" descr="networ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2141" y="1341441"/>
            <a:ext cx="3349625"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 Box 13"/>
          <p:cNvSpPr txBox="1">
            <a:spLocks noChangeArrowheads="1"/>
          </p:cNvSpPr>
          <p:nvPr/>
        </p:nvSpPr>
        <p:spPr bwMode="auto">
          <a:xfrm>
            <a:off x="1785938" y="1154113"/>
            <a:ext cx="1974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buClrTx/>
              <a:buSzTx/>
              <a:buFontTx/>
              <a:buNone/>
            </a:pPr>
            <a:r>
              <a:rPr lang="it-IT" altLang="it-IT" sz="1600">
                <a:solidFill>
                  <a:schemeClr val="tx1"/>
                </a:solidFill>
                <a:latin typeface="Trebuchet MS" panose="020B0603020202020204" pitchFamily="34" charset="0"/>
              </a:rPr>
              <a:t>LIGO – Hanford, WA</a:t>
            </a:r>
          </a:p>
        </p:txBody>
      </p:sp>
      <p:sp>
        <p:nvSpPr>
          <p:cNvPr id="22541" name="Text Box 14"/>
          <p:cNvSpPr txBox="1">
            <a:spLocks noChangeArrowheads="1"/>
          </p:cNvSpPr>
          <p:nvPr/>
        </p:nvSpPr>
        <p:spPr bwMode="auto">
          <a:xfrm>
            <a:off x="4295778" y="995366"/>
            <a:ext cx="3744913" cy="346075"/>
          </a:xfrm>
          <a:prstGeom prst="rect">
            <a:avLst/>
          </a:prstGeom>
          <a:solidFill>
            <a:srgbClr val="FFFFFF">
              <a:alpha val="70195"/>
            </a:srgbClr>
          </a:solidFill>
          <a:ln w="9525">
            <a:solidFill>
              <a:srgbClr val="000099"/>
            </a:solidFill>
            <a:miter lim="800000"/>
            <a:headEnd/>
            <a:tailEnd/>
          </a:ln>
        </p:spPr>
        <p:txBody>
          <a:bodyPr>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lnSpc>
                <a:spcPct val="100000"/>
              </a:lnSpc>
              <a:buClrTx/>
              <a:buSzTx/>
              <a:buFontTx/>
              <a:buNone/>
            </a:pPr>
            <a:r>
              <a:rPr lang="it-IT" altLang="it-IT" sz="1600" b="1">
                <a:solidFill>
                  <a:schemeClr val="bg2"/>
                </a:solidFill>
                <a:latin typeface="Trebuchet MS" panose="020B0603020202020204" pitchFamily="34" charset="0"/>
              </a:rPr>
              <a:t>Un network di 4 (5) rivelatori di GW</a:t>
            </a:r>
          </a:p>
        </p:txBody>
      </p:sp>
      <p:sp>
        <p:nvSpPr>
          <p:cNvPr id="22542" name="Text Box 15"/>
          <p:cNvSpPr txBox="1">
            <a:spLocks noChangeArrowheads="1"/>
          </p:cNvSpPr>
          <p:nvPr/>
        </p:nvSpPr>
        <p:spPr bwMode="auto">
          <a:xfrm>
            <a:off x="1558928" y="5410200"/>
            <a:ext cx="9109075" cy="590550"/>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lnSpc>
                <a:spcPct val="100000"/>
              </a:lnSpc>
              <a:buClrTx/>
              <a:buSzTx/>
              <a:buFontTx/>
              <a:buNone/>
            </a:pPr>
            <a:r>
              <a:rPr lang="it-IT" altLang="it-IT" sz="1600" dirty="0">
                <a:solidFill>
                  <a:schemeClr val="bg1">
                    <a:lumMod val="10000"/>
                  </a:schemeClr>
                </a:solidFill>
                <a:latin typeface="Trebuchet MS" panose="020B0603020202020204" pitchFamily="34" charset="0"/>
              </a:rPr>
              <a:t>Virgo and the LIGO Scientific Collaboration (LSC) </a:t>
            </a:r>
            <a:r>
              <a:rPr lang="it-IT" altLang="it-IT" sz="1600" dirty="0" err="1">
                <a:solidFill>
                  <a:schemeClr val="bg1">
                    <a:lumMod val="10000"/>
                  </a:schemeClr>
                </a:solidFill>
                <a:latin typeface="Trebuchet MS" panose="020B0603020202020204" pitchFamily="34" charset="0"/>
              </a:rPr>
              <a:t>signed</a:t>
            </a:r>
            <a:r>
              <a:rPr lang="it-IT" altLang="it-IT" sz="1600" dirty="0">
                <a:solidFill>
                  <a:schemeClr val="bg1">
                    <a:lumMod val="10000"/>
                  </a:schemeClr>
                </a:solidFill>
                <a:latin typeface="Trebuchet MS" panose="020B0603020202020204" pitchFamily="34" charset="0"/>
              </a:rPr>
              <a:t> an </a:t>
            </a:r>
            <a:r>
              <a:rPr lang="it-IT" altLang="it-IT" sz="1600" dirty="0" err="1">
                <a:solidFill>
                  <a:schemeClr val="bg1">
                    <a:lumMod val="10000"/>
                  </a:schemeClr>
                </a:solidFill>
                <a:latin typeface="Trebuchet MS" panose="020B0603020202020204" pitchFamily="34" charset="0"/>
              </a:rPr>
              <a:t>MoU</a:t>
            </a:r>
            <a:r>
              <a:rPr lang="it-IT" altLang="it-IT" sz="1600" dirty="0">
                <a:solidFill>
                  <a:schemeClr val="bg1">
                    <a:lumMod val="10000"/>
                  </a:schemeClr>
                </a:solidFill>
                <a:latin typeface="Trebuchet MS" panose="020B0603020202020204" pitchFamily="34" charset="0"/>
              </a:rPr>
              <a:t> to </a:t>
            </a:r>
            <a:r>
              <a:rPr lang="it-IT" altLang="it-IT" sz="1600" dirty="0" err="1">
                <a:solidFill>
                  <a:schemeClr val="bg1">
                    <a:lumMod val="10000"/>
                  </a:schemeClr>
                </a:solidFill>
                <a:latin typeface="Trebuchet MS" panose="020B0603020202020204" pitchFamily="34" charset="0"/>
              </a:rPr>
              <a:t>exchange</a:t>
            </a:r>
            <a:r>
              <a:rPr lang="it-IT" altLang="it-IT" sz="1600" dirty="0">
                <a:solidFill>
                  <a:schemeClr val="bg1">
                    <a:lumMod val="10000"/>
                  </a:schemeClr>
                </a:solidFill>
                <a:latin typeface="Trebuchet MS" panose="020B0603020202020204" pitchFamily="34" charset="0"/>
              </a:rPr>
              <a:t> data, joint data </a:t>
            </a:r>
            <a:r>
              <a:rPr lang="it-IT" altLang="it-IT" sz="1600" dirty="0" err="1">
                <a:solidFill>
                  <a:schemeClr val="bg1">
                    <a:lumMod val="10000"/>
                  </a:schemeClr>
                </a:solidFill>
                <a:latin typeface="Trebuchet MS" panose="020B0603020202020204" pitchFamily="34" charset="0"/>
              </a:rPr>
              <a:t>analysis</a:t>
            </a:r>
            <a:r>
              <a:rPr lang="it-IT" altLang="it-IT" sz="1600" dirty="0">
                <a:solidFill>
                  <a:schemeClr val="bg1">
                    <a:lumMod val="10000"/>
                  </a:schemeClr>
                </a:solidFill>
                <a:latin typeface="Trebuchet MS" panose="020B0603020202020204" pitchFamily="34" charset="0"/>
              </a:rPr>
              <a:t> and </a:t>
            </a:r>
            <a:r>
              <a:rPr lang="it-IT" altLang="it-IT" sz="1600" dirty="0" err="1">
                <a:solidFill>
                  <a:schemeClr val="bg1">
                    <a:lumMod val="10000"/>
                  </a:schemeClr>
                </a:solidFill>
                <a:latin typeface="Trebuchet MS" panose="020B0603020202020204" pitchFamily="34" charset="0"/>
              </a:rPr>
              <a:t>pubblication</a:t>
            </a:r>
            <a:r>
              <a:rPr lang="it-IT" altLang="it-IT" sz="1600" dirty="0">
                <a:solidFill>
                  <a:schemeClr val="bg1">
                    <a:lumMod val="10000"/>
                  </a:schemeClr>
                </a:solidFill>
                <a:latin typeface="Trebuchet MS" panose="020B0603020202020204" pitchFamily="34" charset="0"/>
              </a:rPr>
              <a:t> policy. First common papers in – 2008-09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1"/>
          <p:cNvSpPr>
            <a:spLocks noChangeArrowheads="1"/>
          </p:cNvSpPr>
          <p:nvPr/>
        </p:nvSpPr>
        <p:spPr bwMode="auto">
          <a:xfrm>
            <a:off x="242096" y="151603"/>
            <a:ext cx="7159731"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1pPr>
            <a:lvl2pPr marL="742950" indent="-28575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2pPr>
            <a:lvl3pPr marL="11430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3pPr>
            <a:lvl4pPr marL="16002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4pPr>
            <a:lvl5pPr marL="20574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5pPr>
            <a:lvl6pPr marL="25146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6pPr>
            <a:lvl7pPr marL="29718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7pPr>
            <a:lvl8pPr marL="34290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8pPr>
            <a:lvl9pPr marL="38862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9pPr>
          </a:lstStyle>
          <a:p>
            <a:pPr eaLnBrk="1" hangingPunct="1">
              <a:buClr>
                <a:srgbClr val="0033CC"/>
              </a:buClr>
              <a:buFont typeface="Microsoft Sans Serif" panose="020B0604020202020204" pitchFamily="34" charset="0"/>
              <a:buNone/>
            </a:pPr>
            <a:r>
              <a:rPr lang="en-GB" altLang="it-IT" sz="2800" dirty="0">
                <a:solidFill>
                  <a:schemeClr val="bg1">
                    <a:lumMod val="10000"/>
                  </a:schemeClr>
                </a:solidFill>
                <a:latin typeface="Microsoft Sans Serif" panose="020B0604020202020204" pitchFamily="34" charset="0"/>
              </a:rPr>
              <a:t>Antenna patterns and the network</a:t>
            </a:r>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884235"/>
            <a:ext cx="3081338"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458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5300" y="-98425"/>
            <a:ext cx="2552700" cy="389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458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0078" y="2420938"/>
            <a:ext cx="3698875" cy="270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3" name="Text Box 5"/>
          <p:cNvSpPr txBox="1">
            <a:spLocks noChangeArrowheads="1"/>
          </p:cNvSpPr>
          <p:nvPr/>
        </p:nvSpPr>
        <p:spPr bwMode="auto">
          <a:xfrm>
            <a:off x="4281488" y="1306513"/>
            <a:ext cx="8255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1pPr>
            <a:lvl2pPr marL="742950" indent="-28575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2pPr>
            <a:lvl3pPr marL="11430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3pPr>
            <a:lvl4pPr marL="16002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4pPr>
            <a:lvl5pPr marL="20574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5pPr>
            <a:lvl6pPr marL="25146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6pPr>
            <a:lvl7pPr marL="29718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7pPr>
            <a:lvl8pPr marL="34290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8pPr>
            <a:lvl9pPr marL="38862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9pPr>
          </a:lstStyle>
          <a:p>
            <a:pPr eaLnBrk="1" hangingPunct="1">
              <a:lnSpc>
                <a:spcPct val="100000"/>
              </a:lnSpc>
              <a:buClrTx/>
              <a:buSzTx/>
              <a:buFontTx/>
              <a:buNone/>
            </a:pPr>
            <a:r>
              <a:rPr lang="en-GB" altLang="it-IT" sz="1800">
                <a:solidFill>
                  <a:srgbClr val="000000"/>
                </a:solidFill>
                <a:latin typeface="Calibri" panose="020F0502020204030204" pitchFamily="34" charset="0"/>
                <a:ea typeface="ＭＳ Ｐゴシック" panose="020B0600070205080204" pitchFamily="34" charset="-128"/>
                <a:cs typeface="Arial" panose="020B0604020202020204" pitchFamily="34" charset="0"/>
              </a:rPr>
              <a:t>LIGO</a:t>
            </a:r>
          </a:p>
        </p:txBody>
      </p:sp>
      <p:sp>
        <p:nvSpPr>
          <p:cNvPr id="24584" name="Text Box 6"/>
          <p:cNvSpPr txBox="1">
            <a:spLocks noChangeArrowheads="1"/>
          </p:cNvSpPr>
          <p:nvPr/>
        </p:nvSpPr>
        <p:spPr bwMode="auto">
          <a:xfrm>
            <a:off x="9034463" y="1936750"/>
            <a:ext cx="1039812"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1pPr>
            <a:lvl2pPr marL="742950" indent="-28575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2pPr>
            <a:lvl3pPr marL="11430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3pPr>
            <a:lvl4pPr marL="16002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4pPr>
            <a:lvl5pPr marL="20574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5pPr>
            <a:lvl6pPr marL="25146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6pPr>
            <a:lvl7pPr marL="29718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7pPr>
            <a:lvl8pPr marL="34290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8pPr>
            <a:lvl9pPr marL="38862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9pPr>
          </a:lstStyle>
          <a:p>
            <a:pPr eaLnBrk="1" hangingPunct="1">
              <a:lnSpc>
                <a:spcPct val="100000"/>
              </a:lnSpc>
              <a:buClrTx/>
              <a:buSzTx/>
              <a:buFontTx/>
              <a:buNone/>
            </a:pPr>
            <a:r>
              <a:rPr lang="en-GB" altLang="it-IT" sz="1800">
                <a:solidFill>
                  <a:srgbClr val="000000"/>
                </a:solidFill>
                <a:latin typeface="Calibri" panose="020F0502020204030204" pitchFamily="34" charset="0"/>
                <a:ea typeface="ＭＳ Ｐゴシック" panose="020B0600070205080204" pitchFamily="34" charset="-128"/>
                <a:cs typeface="Arial" panose="020B0604020202020204" pitchFamily="34" charset="0"/>
              </a:rPr>
              <a:t>VIRGO</a:t>
            </a:r>
          </a:p>
        </p:txBody>
      </p:sp>
      <p:sp>
        <p:nvSpPr>
          <p:cNvPr id="24585" name="Text Box 7"/>
          <p:cNvSpPr txBox="1">
            <a:spLocks noChangeArrowheads="1"/>
          </p:cNvSpPr>
          <p:nvPr/>
        </p:nvSpPr>
        <p:spPr bwMode="auto">
          <a:xfrm>
            <a:off x="6259516" y="4718050"/>
            <a:ext cx="185578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1pPr>
            <a:lvl2pPr marL="742950" indent="-28575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2pPr>
            <a:lvl3pPr marL="11430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3pPr>
            <a:lvl4pPr marL="16002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4pPr>
            <a:lvl5pPr marL="2057400" indent="-228600" defTabSz="4572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5pPr>
            <a:lvl6pPr marL="25146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6pPr>
            <a:lvl7pPr marL="29718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7pPr>
            <a:lvl8pPr marL="34290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8pPr>
            <a:lvl9pPr marL="38862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400">
                <a:solidFill>
                  <a:schemeClr val="bg1"/>
                </a:solidFill>
                <a:latin typeface="Times New Roman" panose="02020603050405020304" pitchFamily="18" charset="0"/>
              </a:defRPr>
            </a:lvl9pPr>
          </a:lstStyle>
          <a:p>
            <a:pPr eaLnBrk="1" hangingPunct="1">
              <a:lnSpc>
                <a:spcPct val="100000"/>
              </a:lnSpc>
              <a:buClrTx/>
              <a:buSzTx/>
              <a:buFontTx/>
              <a:buNone/>
            </a:pPr>
            <a:r>
              <a:rPr lang="en-GB" altLang="it-IT" sz="1800">
                <a:solidFill>
                  <a:srgbClr val="000000"/>
                </a:solidFill>
                <a:latin typeface="Calibri" panose="020F0502020204030204" pitchFamily="34" charset="0"/>
                <a:ea typeface="ＭＳ Ｐゴシック" panose="020B0600070205080204" pitchFamily="34" charset="-128"/>
                <a:cs typeface="Arial" panose="020B0604020202020204" pitchFamily="34" charset="0"/>
              </a:rPr>
              <a:t>LIGO+VIRGO</a:t>
            </a:r>
          </a:p>
        </p:txBody>
      </p:sp>
      <p:sp>
        <p:nvSpPr>
          <p:cNvPr id="24586" name="TextBox 8"/>
          <p:cNvSpPr txBox="1">
            <a:spLocks noChangeArrowheads="1"/>
          </p:cNvSpPr>
          <p:nvPr/>
        </p:nvSpPr>
        <p:spPr bwMode="auto">
          <a:xfrm>
            <a:off x="1752600" y="5410203"/>
            <a:ext cx="87391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bg1"/>
                </a:solidFill>
                <a:latin typeface="Times New Roman" panose="02020603050405020304" pitchFamily="18" charset="0"/>
              </a:defRPr>
            </a:lvl1pPr>
            <a:lvl2pPr marL="742950" indent="-285750" defTabSz="457200" eaLnBrk="0" hangingPunct="0">
              <a:defRPr sz="2400">
                <a:solidFill>
                  <a:schemeClr val="bg1"/>
                </a:solidFill>
                <a:latin typeface="Times New Roman" panose="02020603050405020304" pitchFamily="18" charset="0"/>
              </a:defRPr>
            </a:lvl2pPr>
            <a:lvl3pPr marL="1143000" indent="-228600" defTabSz="457200" eaLnBrk="0" hangingPunct="0">
              <a:defRPr sz="2400">
                <a:solidFill>
                  <a:schemeClr val="bg1"/>
                </a:solidFill>
                <a:latin typeface="Times New Roman" panose="02020603050405020304" pitchFamily="18" charset="0"/>
              </a:defRPr>
            </a:lvl3pPr>
            <a:lvl4pPr marL="1600200" indent="-228600" defTabSz="457200" eaLnBrk="0" hangingPunct="0">
              <a:defRPr sz="2400">
                <a:solidFill>
                  <a:schemeClr val="bg1"/>
                </a:solidFill>
                <a:latin typeface="Times New Roman" panose="02020603050405020304" pitchFamily="18" charset="0"/>
              </a:defRPr>
            </a:lvl4pPr>
            <a:lvl5pPr marL="2057400" indent="-228600" defTabSz="457200" eaLnBrk="0" hangingPunct="0">
              <a:defRPr sz="2400">
                <a:solidFill>
                  <a:schemeClr val="bg1"/>
                </a:solidFill>
                <a:latin typeface="Times New Roman" panose="02020603050405020304" pitchFamily="18" charset="0"/>
              </a:defRPr>
            </a:lvl5pPr>
            <a:lvl6pPr marL="25146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lnSpc>
                <a:spcPct val="100000"/>
              </a:lnSpc>
              <a:buClrTx/>
              <a:buSzTx/>
              <a:buFontTx/>
              <a:buNone/>
            </a:pPr>
            <a:r>
              <a:rPr lang="en-US" altLang="it-IT" sz="2000" b="1" i="1" dirty="0">
                <a:solidFill>
                  <a:srgbClr val="FF0000"/>
                </a:solidFill>
                <a:latin typeface="Arial" panose="020B0604020202020204" pitchFamily="34" charset="0"/>
                <a:ea typeface="ＭＳ Ｐゴシック" panose="020B0600070205080204" pitchFamily="34" charset="-128"/>
              </a:rPr>
              <a:t>In principle, by combining LIGO-Virgo data coherently the observation range for BNS goes up to </a:t>
            </a:r>
            <a:r>
              <a:rPr lang="en-US" altLang="it-IT" sz="2000" b="1" i="1" u="sng" dirty="0">
                <a:solidFill>
                  <a:srgbClr val="FF0000"/>
                </a:solidFill>
                <a:latin typeface="Arial" panose="020B0604020202020204" pitchFamily="34" charset="0"/>
                <a:ea typeface="ＭＳ Ｐゴシック" panose="020B0600070205080204" pitchFamily="34" charset="-128"/>
              </a:rPr>
              <a:t>300Mpc</a:t>
            </a:r>
          </a:p>
        </p:txBody>
      </p:sp>
      <p:sp>
        <p:nvSpPr>
          <p:cNvPr id="24587" name="TextBox 9"/>
          <p:cNvSpPr txBox="1">
            <a:spLocks noChangeArrowheads="1"/>
          </p:cNvSpPr>
          <p:nvPr/>
        </p:nvSpPr>
        <p:spPr bwMode="auto">
          <a:xfrm>
            <a:off x="1752603" y="3376613"/>
            <a:ext cx="265747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bg1"/>
                </a:solidFill>
                <a:latin typeface="Times New Roman" panose="02020603050405020304" pitchFamily="18" charset="0"/>
              </a:defRPr>
            </a:lvl1pPr>
            <a:lvl2pPr marL="742950" indent="-285750" defTabSz="457200" eaLnBrk="0" hangingPunct="0">
              <a:defRPr sz="2400">
                <a:solidFill>
                  <a:schemeClr val="bg1"/>
                </a:solidFill>
                <a:latin typeface="Times New Roman" panose="02020603050405020304" pitchFamily="18" charset="0"/>
              </a:defRPr>
            </a:lvl2pPr>
            <a:lvl3pPr marL="1143000" indent="-228600" defTabSz="457200" eaLnBrk="0" hangingPunct="0">
              <a:defRPr sz="2400">
                <a:solidFill>
                  <a:schemeClr val="bg1"/>
                </a:solidFill>
                <a:latin typeface="Times New Roman" panose="02020603050405020304" pitchFamily="18" charset="0"/>
              </a:defRPr>
            </a:lvl3pPr>
            <a:lvl4pPr marL="1600200" indent="-228600" defTabSz="457200" eaLnBrk="0" hangingPunct="0">
              <a:defRPr sz="2400">
                <a:solidFill>
                  <a:schemeClr val="bg1"/>
                </a:solidFill>
                <a:latin typeface="Times New Roman" panose="02020603050405020304" pitchFamily="18" charset="0"/>
              </a:defRPr>
            </a:lvl4pPr>
            <a:lvl5pPr marL="2057400" indent="-228600" defTabSz="457200" eaLnBrk="0" hangingPunct="0">
              <a:defRPr sz="2400">
                <a:solidFill>
                  <a:schemeClr val="bg1"/>
                </a:solidFill>
                <a:latin typeface="Times New Roman" panose="02020603050405020304" pitchFamily="18" charset="0"/>
              </a:defRPr>
            </a:lvl5pPr>
            <a:lvl6pPr marL="25146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defTabSz="4572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lnSpc>
                <a:spcPct val="100000"/>
              </a:lnSpc>
              <a:buClrTx/>
              <a:buSzTx/>
              <a:buFontTx/>
              <a:buNone/>
            </a:pPr>
            <a:r>
              <a:rPr lang="en-US" altLang="it-IT" sz="1800" dirty="0">
                <a:solidFill>
                  <a:schemeClr val="tx1"/>
                </a:solidFill>
                <a:latin typeface="Arial" panose="020B0604020202020204" pitchFamily="34" charset="0"/>
                <a:ea typeface="ＭＳ Ｐゴシック" panose="020B0600070205080204" pitchFamily="34" charset="-128"/>
              </a:rPr>
              <a:t>Spurious event rejection :</a:t>
            </a:r>
          </a:p>
          <a:p>
            <a:pPr eaLnBrk="1" hangingPunct="1">
              <a:lnSpc>
                <a:spcPct val="100000"/>
              </a:lnSpc>
              <a:buClrTx/>
              <a:buSzTx/>
              <a:buFontTx/>
              <a:buNone/>
            </a:pPr>
            <a:r>
              <a:rPr lang="en-US" altLang="it-IT" sz="1800" dirty="0">
                <a:solidFill>
                  <a:schemeClr val="tx1"/>
                </a:solidFill>
                <a:latin typeface="Arial" panose="020B0604020202020204" pitchFamily="34" charset="0"/>
                <a:ea typeface="ＭＳ Ｐゴシック" panose="020B0600070205080204" pitchFamily="34" charset="-128"/>
              </a:rPr>
              <a:t>LIGO H1+L1</a:t>
            </a:r>
          </a:p>
          <a:p>
            <a:pPr eaLnBrk="1" hangingPunct="1">
              <a:lnSpc>
                <a:spcPct val="100000"/>
              </a:lnSpc>
              <a:buClrTx/>
              <a:buSzTx/>
              <a:buFontTx/>
              <a:buNone/>
            </a:pPr>
            <a:endParaRPr lang="en-US" altLang="it-IT" sz="1800" dirty="0">
              <a:solidFill>
                <a:schemeClr val="tx1"/>
              </a:solidFill>
              <a:latin typeface="Arial" panose="020B0604020202020204" pitchFamily="34" charset="0"/>
              <a:ea typeface="ＭＳ Ｐゴシック" panose="020B0600070205080204" pitchFamily="34" charset="-128"/>
            </a:endParaRPr>
          </a:p>
          <a:p>
            <a:pPr eaLnBrk="1" hangingPunct="1">
              <a:lnSpc>
                <a:spcPct val="100000"/>
              </a:lnSpc>
              <a:buClrTx/>
              <a:buSzTx/>
              <a:buFontTx/>
              <a:buNone/>
            </a:pPr>
            <a:r>
              <a:rPr lang="en-US" altLang="it-IT" sz="1800" dirty="0">
                <a:solidFill>
                  <a:schemeClr val="tx1"/>
                </a:solidFill>
                <a:latin typeface="Arial" panose="020B0604020202020204" pitchFamily="34" charset="0"/>
                <a:ea typeface="ＭＳ Ｐゴシック" panose="020B0600070205080204" pitchFamily="34" charset="-128"/>
              </a:rPr>
              <a:t>LIGO+VIRGO</a:t>
            </a:r>
          </a:p>
          <a:p>
            <a:pPr eaLnBrk="1" hangingPunct="1">
              <a:lnSpc>
                <a:spcPct val="100000"/>
              </a:lnSpc>
              <a:buClrTx/>
              <a:buSzTx/>
              <a:buFontTx/>
              <a:buNone/>
            </a:pPr>
            <a:endParaRPr lang="en-US" altLang="it-IT" sz="1800" dirty="0">
              <a:solidFill>
                <a:schemeClr val="tx1"/>
              </a:solidFill>
              <a:latin typeface="Arial" panose="020B0604020202020204" pitchFamily="34" charset="0"/>
              <a:ea typeface="ＭＳ Ｐゴシック" panose="020B0600070205080204"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piè di pagina 1"/>
          <p:cNvSpPr>
            <a:spLocks noGrp="1"/>
          </p:cNvSpPr>
          <p:nvPr>
            <p:ph type="ftr" sz="quarter" idx="10"/>
          </p:nvPr>
        </p:nvSpPr>
        <p:spPr bwMode="auto">
          <a:xfrm>
            <a:off x="406401" y="6477003"/>
            <a:ext cx="11779251" cy="519113"/>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defPPr>
              <a:defRPr lang="en-US"/>
            </a:defPPr>
            <a:lvl1pPr algn="l" rtl="0" fontAlgn="base">
              <a:lnSpc>
                <a:spcPct val="100000"/>
              </a:lnSpc>
              <a:spcBef>
                <a:spcPct val="0"/>
              </a:spcBef>
              <a:spcAft>
                <a:spcPct val="0"/>
              </a:spcAft>
              <a:buClr>
                <a:srgbClr val="5F5F5F"/>
              </a:buClr>
              <a:buSzPct val="100000"/>
              <a:buFont typeface="Times New Roman" panose="02020603050405020304" pitchFamily="18" charset="0"/>
              <a:defRPr sz="1400" kern="1200">
                <a:solidFill>
                  <a:srgbClr val="FFFF00"/>
                </a:solidFill>
                <a:latin typeface="Times New Roman" panose="02020603050405020304" pitchFamily="18" charset="0"/>
                <a:ea typeface="+mn-ea"/>
                <a:cs typeface="+mn-cs"/>
              </a:defRPr>
            </a:lvl1pPr>
            <a:lvl2pPr marL="4572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2pPr>
            <a:lvl3pPr marL="9144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3pPr>
            <a:lvl4pPr marL="13716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4pPr>
            <a:lvl5pPr marL="18288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5pPr>
            <a:lvl6pPr marL="2286000" algn="l" defTabSz="914400" rtl="0" eaLnBrk="1" latinLnBrk="0" hangingPunct="1">
              <a:defRPr sz="2400" kern="1200">
                <a:solidFill>
                  <a:schemeClr val="bg1"/>
                </a:solidFill>
                <a:latin typeface="Times New Roman" panose="02020603050405020304" pitchFamily="18" charset="0"/>
                <a:ea typeface="+mn-ea"/>
                <a:cs typeface="+mn-cs"/>
              </a:defRPr>
            </a:lvl6pPr>
            <a:lvl7pPr marL="2743200" algn="l" defTabSz="914400" rtl="0" eaLnBrk="1" latinLnBrk="0" hangingPunct="1">
              <a:defRPr sz="2400" kern="1200">
                <a:solidFill>
                  <a:schemeClr val="bg1"/>
                </a:solidFill>
                <a:latin typeface="Times New Roman" panose="02020603050405020304" pitchFamily="18" charset="0"/>
                <a:ea typeface="+mn-ea"/>
                <a:cs typeface="+mn-cs"/>
              </a:defRPr>
            </a:lvl7pPr>
            <a:lvl8pPr marL="3200400" algn="l" defTabSz="914400" rtl="0" eaLnBrk="1" latinLnBrk="0" hangingPunct="1">
              <a:defRPr sz="2400" kern="1200">
                <a:solidFill>
                  <a:schemeClr val="bg1"/>
                </a:solidFill>
                <a:latin typeface="Times New Roman" panose="02020603050405020304" pitchFamily="18" charset="0"/>
                <a:ea typeface="+mn-ea"/>
                <a:cs typeface="+mn-cs"/>
              </a:defRPr>
            </a:lvl8pPr>
            <a:lvl9pPr marL="3657600" algn="l" defTabSz="914400" rtl="0" eaLnBrk="1" latinLnBrk="0" hangingPunct="1">
              <a:defRPr sz="2400" kern="1200">
                <a:solidFill>
                  <a:schemeClr val="bg1"/>
                </a:solidFill>
                <a:latin typeface="Times New Roman" panose="02020603050405020304" pitchFamily="18" charset="0"/>
                <a:ea typeface="+mn-ea"/>
                <a:cs typeface="+mn-cs"/>
              </a:defRPr>
            </a:lvl9pPr>
          </a:lstStyle>
          <a:p>
            <a:pPr eaLnBrk="1" hangingPunct="1"/>
            <a:r>
              <a:rPr lang="it-IT" altLang="it-IT"/>
              <a:t>Fabio Garufi – Università di Napoli &amp; INFN </a:t>
            </a:r>
            <a:endParaRPr lang="en-GB" altLang="it-IT" sz="1400">
              <a:solidFill>
                <a:srgbClr val="FFFF00"/>
              </a:solidFill>
            </a:endParaRPr>
          </a:p>
        </p:txBody>
      </p:sp>
      <p:pic>
        <p:nvPicPr>
          <p:cNvPr id="47107" name="Picture 3" descr="Astroparticell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9712" y="228600"/>
            <a:ext cx="9172575"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itle 1"/>
          <p:cNvSpPr>
            <a:spLocks noGrp="1"/>
          </p:cNvSpPr>
          <p:nvPr>
            <p:ph type="title" idx="4294967295"/>
          </p:nvPr>
        </p:nvSpPr>
        <p:spPr>
          <a:xfrm>
            <a:off x="4876800" y="3124200"/>
            <a:ext cx="2286000" cy="2209800"/>
          </a:xfrm>
        </p:spPr>
        <p:txBody>
          <a:bodyPr vert="horz" wrap="square" lIns="91440" tIns="45720" rIns="91440" bIns="45720" numCol="1" anchor="ctr" anchorCtr="0" compatLnSpc="1">
            <a:prstTxWarp prst="textNoShape">
              <a:avLst/>
            </a:prstTxWarp>
          </a:bodyPr>
          <a:lstStyle/>
          <a:p>
            <a:pPr eaLnBrk="1" hangingPunct="1"/>
            <a:r>
              <a:rPr lang="en-US" altLang="it-IT" sz="2000" b="1" i="1" dirty="0"/>
              <a:t>Ad VIRGO:</a:t>
            </a:r>
            <a:br>
              <a:rPr lang="en-US" altLang="it-IT" sz="2000" b="1" i="1" dirty="0"/>
            </a:br>
            <a:r>
              <a:rPr lang="en-US" altLang="it-IT" sz="2000" b="1" i="1" dirty="0"/>
              <a:t> a  project coordinated with </a:t>
            </a:r>
            <a:r>
              <a:rPr lang="en-US" altLang="it-IT" sz="2000" b="1" i="1" dirty="0" err="1"/>
              <a:t>Astroparticle</a:t>
            </a:r>
            <a:r>
              <a:rPr lang="en-US" altLang="it-IT" sz="2000" b="1" i="1" dirty="0"/>
              <a:t>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609" y="342641"/>
            <a:ext cx="9658350" cy="994172"/>
          </a:xfrm>
        </p:spPr>
        <p:txBody>
          <a:bodyPr>
            <a:normAutofit/>
          </a:bodyPr>
          <a:lstStyle/>
          <a:p>
            <a:r>
              <a:rPr lang="it-IT" sz="3000" dirty="0"/>
              <a:t>GW170814  The first BH-BH network </a:t>
            </a:r>
            <a:r>
              <a:rPr lang="it-IT" sz="3000" dirty="0" err="1"/>
              <a:t>observation</a:t>
            </a:r>
            <a:r>
              <a:rPr lang="it-IT" sz="3000" dirty="0"/>
              <a:t> </a:t>
            </a:r>
          </a:p>
        </p:txBody>
      </p:sp>
      <p:pic>
        <p:nvPicPr>
          <p:cNvPr id="4" name="Segnaposto contenut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17839" y="3298443"/>
            <a:ext cx="5804617" cy="3263504"/>
          </a:xfrm>
        </p:spPr>
      </p:pic>
      <p:grpSp>
        <p:nvGrpSpPr>
          <p:cNvPr id="6" name="Gruppo 5">
            <a:extLst>
              <a:ext uri="{FF2B5EF4-FFF2-40B4-BE49-F238E27FC236}">
                <a16:creationId xmlns:a16="http://schemas.microsoft.com/office/drawing/2014/main" id="{A8F7BB5F-B73F-BD76-E25C-E1310AF3AEC5}"/>
              </a:ext>
            </a:extLst>
          </p:cNvPr>
          <p:cNvGrpSpPr/>
          <p:nvPr/>
        </p:nvGrpSpPr>
        <p:grpSpPr>
          <a:xfrm>
            <a:off x="451196" y="1172787"/>
            <a:ext cx="4565307" cy="1885125"/>
            <a:chOff x="1530696" y="1782387"/>
            <a:chExt cx="4565307" cy="1885125"/>
          </a:xfrm>
        </p:grpSpPr>
        <p:pic>
          <p:nvPicPr>
            <p:cNvPr id="5" name="Immagine 4"/>
            <p:cNvPicPr>
              <a:picLocks noChangeAspect="1"/>
            </p:cNvPicPr>
            <p:nvPr/>
          </p:nvPicPr>
          <p:blipFill>
            <a:blip r:embed="rId4"/>
            <a:stretch>
              <a:fillRect/>
            </a:stretch>
          </p:blipFill>
          <p:spPr>
            <a:xfrm>
              <a:off x="1530696" y="1782387"/>
              <a:ext cx="4565307" cy="1885125"/>
            </a:xfrm>
            <a:prstGeom prst="rect">
              <a:avLst/>
            </a:prstGeom>
          </p:spPr>
        </p:pic>
        <p:sp>
          <p:nvSpPr>
            <p:cNvPr id="7" name="CasellaDiTesto 6"/>
            <p:cNvSpPr txBox="1"/>
            <p:nvPr/>
          </p:nvSpPr>
          <p:spPr>
            <a:xfrm>
              <a:off x="1763547" y="2016315"/>
              <a:ext cx="778213" cy="552202"/>
            </a:xfrm>
            <a:prstGeom prst="rect">
              <a:avLst/>
            </a:prstGeom>
            <a:noFill/>
          </p:spPr>
          <p:txBody>
            <a:bodyPr wrap="square" rtlCol="0">
              <a:spAutoFit/>
            </a:bodyPr>
            <a:lstStyle/>
            <a:p>
              <a:r>
                <a:rPr lang="it-IT" sz="1800" dirty="0"/>
                <a:t>SNR=7.3</a:t>
              </a:r>
            </a:p>
          </p:txBody>
        </p:sp>
        <p:sp>
          <p:nvSpPr>
            <p:cNvPr id="8" name="CasellaDiTesto 7"/>
            <p:cNvSpPr txBox="1"/>
            <p:nvPr/>
          </p:nvSpPr>
          <p:spPr>
            <a:xfrm>
              <a:off x="3108712" y="2009608"/>
              <a:ext cx="847202" cy="552202"/>
            </a:xfrm>
            <a:prstGeom prst="rect">
              <a:avLst/>
            </a:prstGeom>
            <a:noFill/>
          </p:spPr>
          <p:txBody>
            <a:bodyPr wrap="square" rtlCol="0">
              <a:spAutoFit/>
            </a:bodyPr>
            <a:lstStyle/>
            <a:p>
              <a:r>
                <a:rPr lang="it-IT" sz="1800" dirty="0"/>
                <a:t>SNR=13.7</a:t>
              </a:r>
            </a:p>
          </p:txBody>
        </p:sp>
        <p:sp>
          <p:nvSpPr>
            <p:cNvPr id="9" name="CasellaDiTesto 8"/>
            <p:cNvSpPr txBox="1"/>
            <p:nvPr/>
          </p:nvSpPr>
          <p:spPr>
            <a:xfrm>
              <a:off x="4448698" y="1987741"/>
              <a:ext cx="762086" cy="552202"/>
            </a:xfrm>
            <a:prstGeom prst="rect">
              <a:avLst/>
            </a:prstGeom>
            <a:noFill/>
          </p:spPr>
          <p:txBody>
            <a:bodyPr wrap="square" rtlCol="0">
              <a:spAutoFit/>
            </a:bodyPr>
            <a:lstStyle/>
            <a:p>
              <a:r>
                <a:rPr lang="it-IT" sz="1800" dirty="0"/>
                <a:t>SNR=4.4</a:t>
              </a:r>
            </a:p>
          </p:txBody>
        </p:sp>
      </p:grpSp>
      <p:sp>
        <p:nvSpPr>
          <p:cNvPr id="10" name="Rettangolo 9"/>
          <p:cNvSpPr/>
          <p:nvPr/>
        </p:nvSpPr>
        <p:spPr>
          <a:xfrm>
            <a:off x="6172556" y="1921539"/>
            <a:ext cx="4079155" cy="1012072"/>
          </a:xfrm>
          <a:prstGeom prst="rect">
            <a:avLst/>
          </a:prstGeom>
        </p:spPr>
        <p:txBody>
          <a:bodyPr wrap="square">
            <a:spAutoFit/>
          </a:bodyPr>
          <a:lstStyle/>
          <a:p>
            <a:r>
              <a:rPr lang="en-US" sz="1800" dirty="0">
                <a:latin typeface="Arial" panose="020B0604020202020204" pitchFamily="34" charset="0"/>
              </a:rPr>
              <a:t>The sky region for GW170814 has a size of only 60 square degrees, more than 10 times better than for the two LIGO interferometers alone</a:t>
            </a:r>
          </a:p>
        </p:txBody>
      </p:sp>
      <p:sp>
        <p:nvSpPr>
          <p:cNvPr id="11" name="Rettangolo 10"/>
          <p:cNvSpPr/>
          <p:nvPr/>
        </p:nvSpPr>
        <p:spPr>
          <a:xfrm>
            <a:off x="381000" y="3803823"/>
            <a:ext cx="5422900" cy="2308324"/>
          </a:xfrm>
          <a:prstGeom prst="rect">
            <a:avLst/>
          </a:prstGeom>
        </p:spPr>
        <p:txBody>
          <a:bodyPr wrap="square">
            <a:spAutoFit/>
          </a:bodyPr>
          <a:lstStyle/>
          <a:p>
            <a:pPr algn="just"/>
            <a:r>
              <a:rPr lang="en-US" sz="1800" b="1" dirty="0">
                <a:latin typeface="Arial" panose="020B0604020202020204" pitchFamily="34" charset="0"/>
              </a:rPr>
              <a:t>Polarization</a:t>
            </a:r>
          </a:p>
          <a:p>
            <a:pPr algn="just"/>
            <a:r>
              <a:rPr lang="en-US" sz="1800" dirty="0">
                <a:latin typeface="Arial" panose="020B0604020202020204" pitchFamily="34" charset="0"/>
              </a:rPr>
              <a:t>Virgo doesn’t respond in the exactly same way to passing gravitational waves as the LIGO detectors because of its orientation on Earth, meaning that one can test polarizations of gravitational waves. </a:t>
            </a:r>
          </a:p>
          <a:p>
            <a:r>
              <a:rPr lang="en-US" sz="1800" dirty="0">
                <a:latin typeface="Arial" panose="020B0604020202020204" pitchFamily="34" charset="0"/>
                <a:cs typeface="Arial" panose="020B0604020202020204" pitchFamily="34" charset="0"/>
              </a:rPr>
              <a:t>The analysis of the data shows that Einstein’s prediction is strongly favored</a:t>
            </a:r>
          </a:p>
          <a:p>
            <a:pPr algn="just"/>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645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627" y="314881"/>
            <a:ext cx="7886700" cy="994172"/>
          </a:xfrm>
        </p:spPr>
        <p:txBody>
          <a:bodyPr>
            <a:normAutofit fontScale="90000"/>
          </a:bodyPr>
          <a:lstStyle/>
          <a:p>
            <a:r>
              <a:rPr lang="en-GB" dirty="0"/>
              <a:t>GW170817 – NS-NS coalescence</a:t>
            </a:r>
          </a:p>
        </p:txBody>
      </p:sp>
      <p:pic>
        <p:nvPicPr>
          <p:cNvPr id="4" name="Segnaposto contenuto 3"/>
          <p:cNvPicPr>
            <a:picLocks noGrp="1" noChangeAspect="1"/>
          </p:cNvPicPr>
          <p:nvPr>
            <p:ph idx="1"/>
          </p:nvPr>
        </p:nvPicPr>
        <p:blipFill>
          <a:blip r:embed="rId3"/>
          <a:stretch>
            <a:fillRect/>
          </a:stretch>
        </p:blipFill>
        <p:spPr>
          <a:xfrm>
            <a:off x="576027" y="1318884"/>
            <a:ext cx="3759999" cy="5118395"/>
          </a:xfrm>
          <a:prstGeom prst="rect">
            <a:avLst/>
          </a:prstGeom>
        </p:spPr>
      </p:pic>
      <p:sp>
        <p:nvSpPr>
          <p:cNvPr id="5" name="Segnaposto testo 2"/>
          <p:cNvSpPr txBox="1">
            <a:spLocks/>
          </p:cNvSpPr>
          <p:nvPr/>
        </p:nvSpPr>
        <p:spPr>
          <a:xfrm>
            <a:off x="4784912" y="1859719"/>
            <a:ext cx="5883088" cy="4060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dirty="0"/>
              <a:t>The signal is clearly visible in the time-frequency plane for the three detectors with different SNR:</a:t>
            </a:r>
          </a:p>
          <a:p>
            <a:pPr lvl="1"/>
            <a:r>
              <a:rPr lang="en-GB" sz="1800" dirty="0"/>
              <a:t>H1: 18.8;</a:t>
            </a:r>
          </a:p>
          <a:p>
            <a:pPr lvl="1"/>
            <a:r>
              <a:rPr lang="en-GB" sz="1800" dirty="0"/>
              <a:t>L1: 26.4;</a:t>
            </a:r>
          </a:p>
          <a:p>
            <a:pPr lvl="1"/>
            <a:r>
              <a:rPr lang="en-GB" sz="1800" dirty="0"/>
              <a:t>V1: 2.0;</a:t>
            </a:r>
          </a:p>
          <a:p>
            <a:r>
              <a:rPr lang="en-GB" sz="2100" dirty="0"/>
              <a:t>Combined SNR: 32.4</a:t>
            </a:r>
          </a:p>
          <a:p>
            <a:pPr lvl="1"/>
            <a:r>
              <a:rPr lang="en-GB" sz="1800" dirty="0"/>
              <a:t>It is the strongest signal detected so far:</a:t>
            </a:r>
          </a:p>
          <a:p>
            <a:pPr lvl="2"/>
            <a:r>
              <a:rPr lang="en-GB" sz="1500" dirty="0"/>
              <a:t>GW150914: 24;</a:t>
            </a:r>
          </a:p>
          <a:p>
            <a:pPr lvl="2"/>
            <a:r>
              <a:rPr lang="en-GB" sz="1500" dirty="0"/>
              <a:t>GW161226: 13;</a:t>
            </a:r>
          </a:p>
          <a:p>
            <a:pPr lvl="2"/>
            <a:r>
              <a:rPr lang="en-GB" sz="1500" dirty="0"/>
              <a:t>GW170114: 13;</a:t>
            </a:r>
          </a:p>
          <a:p>
            <a:pPr lvl="2"/>
            <a:r>
              <a:rPr lang="en-GB" sz="1500" dirty="0"/>
              <a:t>GW170814: 18;</a:t>
            </a:r>
          </a:p>
          <a:p>
            <a:pPr lvl="1"/>
            <a:r>
              <a:rPr lang="en-GB" sz="1800" dirty="0"/>
              <a:t>It is also the longest</a:t>
            </a:r>
          </a:p>
          <a:p>
            <a:pPr lvl="2"/>
            <a:r>
              <a:rPr lang="en-GB" sz="1500" dirty="0"/>
              <a:t>About 100 s vs 0.2 – 1 s;</a:t>
            </a:r>
          </a:p>
        </p:txBody>
      </p:sp>
    </p:spTree>
    <p:extLst>
      <p:ext uri="{BB962C8B-B14F-4D97-AF65-F5344CB8AC3E}">
        <p14:creationId xmlns:p14="http://schemas.microsoft.com/office/powerpoint/2010/main" val="182722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B7D0850-FAFD-691F-C610-63B2F98B1446}"/>
              </a:ext>
            </a:extLst>
          </p:cNvPr>
          <p:cNvSpPr>
            <a:spLocks noGrp="1"/>
          </p:cNvSpPr>
          <p:nvPr>
            <p:ph sz="half" idx="2"/>
          </p:nvPr>
        </p:nvSpPr>
        <p:spPr>
          <a:xfrm>
            <a:off x="273269" y="1440133"/>
            <a:ext cx="10571712" cy="4954099"/>
          </a:xfrm>
        </p:spPr>
        <p:txBody>
          <a:bodyPr/>
          <a:lstStyle/>
          <a:p>
            <a:pPr>
              <a:lnSpc>
                <a:spcPct val="100000"/>
              </a:lnSpc>
            </a:pPr>
            <a:r>
              <a:rPr lang="en-GB" noProof="0" dirty="0"/>
              <a:t>The sensitivity to expected signal is determined by the noises affecting the measurement</a:t>
            </a:r>
          </a:p>
          <a:p>
            <a:pPr>
              <a:lnSpc>
                <a:spcPct val="100000"/>
              </a:lnSpc>
            </a:pPr>
            <a:r>
              <a:rPr lang="en-GB" noProof="0" dirty="0"/>
              <a:t>The more we reduce the effect of known sources of noise, the smaller is the signal we can recognize as our target</a:t>
            </a:r>
          </a:p>
          <a:p>
            <a:pPr>
              <a:lnSpc>
                <a:spcPct val="100000"/>
              </a:lnSpc>
            </a:pPr>
            <a:r>
              <a:rPr lang="en-GB" noProof="0" dirty="0"/>
              <a:t>At different frequencies different noise source prevail, e.g.</a:t>
            </a:r>
          </a:p>
          <a:p>
            <a:pPr lvl="1">
              <a:lnSpc>
                <a:spcPct val="100000"/>
              </a:lnSpc>
            </a:pPr>
            <a:r>
              <a:rPr lang="en-GB" noProof="0" dirty="0"/>
              <a:t>Low </a:t>
            </a:r>
            <a:r>
              <a:rPr lang="en-GB" noProof="0" dirty="0" err="1"/>
              <a:t>freqs</a:t>
            </a:r>
            <a:r>
              <a:rPr lang="en-GB" noProof="0" dirty="0"/>
              <a:t> (</a:t>
            </a:r>
            <a:r>
              <a:rPr lang="en-GB" noProof="0" dirty="0" err="1"/>
              <a:t>mHz</a:t>
            </a:r>
            <a:r>
              <a:rPr lang="en-GB" noProof="0" dirty="0"/>
              <a:t> – 10Hz): Newtonian, Seismic, radiation pressure on mirrors, environmental and control noises</a:t>
            </a:r>
          </a:p>
          <a:p>
            <a:pPr lvl="1">
              <a:lnSpc>
                <a:spcPct val="100000"/>
              </a:lnSpc>
            </a:pPr>
            <a:r>
              <a:rPr lang="en-GB" noProof="0" dirty="0"/>
              <a:t>Medium </a:t>
            </a:r>
            <a:r>
              <a:rPr lang="en-GB" noProof="0" dirty="0" err="1"/>
              <a:t>freqs</a:t>
            </a:r>
            <a:r>
              <a:rPr lang="en-GB" noProof="0" dirty="0"/>
              <a:t> (10Hz – 10 kHz): Electromagnetic (e.g. from power line), Acoustic, suspension wires vibration (violin modes), thermal vibrations of mirrors</a:t>
            </a:r>
          </a:p>
          <a:p>
            <a:pPr lvl="1">
              <a:lnSpc>
                <a:spcPct val="100000"/>
              </a:lnSpc>
            </a:pPr>
            <a:r>
              <a:rPr lang="en-GB" noProof="0" dirty="0"/>
              <a:t>High </a:t>
            </a:r>
            <a:r>
              <a:rPr lang="en-GB" noProof="0" dirty="0" err="1"/>
              <a:t>freqs</a:t>
            </a:r>
            <a:r>
              <a:rPr lang="en-GB" noProof="0" dirty="0"/>
              <a:t> (&gt; 10 kHz): Shot Noise, electromagnetic noises (lightning, radiofrequency) </a:t>
            </a:r>
          </a:p>
          <a:p>
            <a:pPr>
              <a:lnSpc>
                <a:spcPct val="100000"/>
              </a:lnSpc>
            </a:pPr>
            <a:r>
              <a:rPr lang="en-GB" noProof="0" dirty="0"/>
              <a:t>After mitigation of all known sources, a curve describing the mirror displacement’s spectral density in absence of signal is determined as a function of frequency: the </a:t>
            </a:r>
            <a:r>
              <a:rPr lang="en-GB" b="1" noProof="0" dirty="0"/>
              <a:t>Sensitivity Curve</a:t>
            </a:r>
          </a:p>
        </p:txBody>
      </p:sp>
      <p:sp>
        <p:nvSpPr>
          <p:cNvPr id="3" name="Titolo 2">
            <a:extLst>
              <a:ext uri="{FF2B5EF4-FFF2-40B4-BE49-F238E27FC236}">
                <a16:creationId xmlns:a16="http://schemas.microsoft.com/office/drawing/2014/main" id="{A59C15AC-E62A-7934-2636-E22C169CE95B}"/>
              </a:ext>
            </a:extLst>
          </p:cNvPr>
          <p:cNvSpPr>
            <a:spLocks noGrp="1"/>
          </p:cNvSpPr>
          <p:nvPr>
            <p:ph type="title"/>
          </p:nvPr>
        </p:nvSpPr>
        <p:spPr/>
        <p:txBody>
          <a:bodyPr/>
          <a:lstStyle/>
          <a:p>
            <a:r>
              <a:rPr lang="en-GB" noProof="0" dirty="0"/>
              <a:t>The (long) struggle against noise(s)</a:t>
            </a:r>
          </a:p>
        </p:txBody>
      </p:sp>
    </p:spTree>
    <p:extLst>
      <p:ext uri="{BB962C8B-B14F-4D97-AF65-F5344CB8AC3E}">
        <p14:creationId xmlns:p14="http://schemas.microsoft.com/office/powerpoint/2010/main" val="2307445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3200514" y="357729"/>
            <a:ext cx="5782810" cy="6151226"/>
          </a:xfrm>
          <a:prstGeom prst="rect">
            <a:avLst/>
          </a:prstGeom>
        </p:spPr>
      </p:pic>
    </p:spTree>
    <p:extLst>
      <p:ext uri="{BB962C8B-B14F-4D97-AF65-F5344CB8AC3E}">
        <p14:creationId xmlns:p14="http://schemas.microsoft.com/office/powerpoint/2010/main" val="1433041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GW170817 – the </a:t>
            </a:r>
            <a:r>
              <a:rPr lang="it-IT" dirty="0" err="1"/>
              <a:t>role</a:t>
            </a:r>
            <a:r>
              <a:rPr lang="it-IT" dirty="0"/>
              <a:t> of VIRGO</a:t>
            </a:r>
          </a:p>
        </p:txBody>
      </p:sp>
      <p:sp>
        <p:nvSpPr>
          <p:cNvPr id="4" name="Segnaposto testo 2"/>
          <p:cNvSpPr>
            <a:spLocks noGrp="1"/>
          </p:cNvSpPr>
          <p:nvPr>
            <p:ph idx="1"/>
          </p:nvPr>
        </p:nvSpPr>
        <p:spPr/>
        <p:txBody>
          <a:bodyPr>
            <a:normAutofit/>
          </a:bodyPr>
          <a:lstStyle/>
          <a:p>
            <a:r>
              <a:rPr lang="en-GB" dirty="0"/>
              <a:t>The signal is scarcely visible in Virgo data;</a:t>
            </a:r>
          </a:p>
          <a:p>
            <a:r>
              <a:rPr lang="en-GB" dirty="0"/>
              <a:t>Nonetheless, Virgo horizon, at the event date was about 58 </a:t>
            </a:r>
            <a:r>
              <a:rPr lang="en-GB" dirty="0" err="1"/>
              <a:t>Mpc</a:t>
            </a:r>
            <a:r>
              <a:rPr lang="en-GB" dirty="0"/>
              <a:t> (L1: 218 </a:t>
            </a:r>
            <a:r>
              <a:rPr lang="en-GB" dirty="0" err="1"/>
              <a:t>Mpc</a:t>
            </a:r>
            <a:r>
              <a:rPr lang="en-GB" dirty="0"/>
              <a:t> and H1: 107 </a:t>
            </a:r>
            <a:r>
              <a:rPr lang="en-GB" dirty="0" err="1"/>
              <a:t>Mpc</a:t>
            </a:r>
            <a:r>
              <a:rPr lang="en-GB" dirty="0"/>
              <a:t>);</a:t>
            </a:r>
          </a:p>
          <a:p>
            <a:r>
              <a:rPr lang="en-GB" dirty="0"/>
              <a:t>From waveform analysis, the source distance can be estimated to be around 40 </a:t>
            </a:r>
            <a:r>
              <a:rPr lang="en-GB" dirty="0" err="1"/>
              <a:t>Mpc</a:t>
            </a:r>
            <a:endParaRPr lang="en-GB" dirty="0"/>
          </a:p>
          <a:p>
            <a:r>
              <a:rPr lang="en-GB" dirty="0"/>
              <a:t>This contradiction can be explained with the source position with respect to the interferometer’s antenna pattern</a:t>
            </a:r>
          </a:p>
          <a:p>
            <a:r>
              <a:rPr lang="en-GB" dirty="0"/>
              <a:t>As we have seen before, interferometers are not </a:t>
            </a:r>
            <a:r>
              <a:rPr lang="en-GB" dirty="0" err="1"/>
              <a:t>isotropically</a:t>
            </a:r>
            <a:r>
              <a:rPr lang="en-GB" dirty="0"/>
              <a:t> sensitive</a:t>
            </a:r>
          </a:p>
          <a:p>
            <a:endParaRPr lang="en-GB" dirty="0"/>
          </a:p>
        </p:txBody>
      </p:sp>
    </p:spTree>
    <p:extLst>
      <p:ext uri="{BB962C8B-B14F-4D97-AF65-F5344CB8AC3E}">
        <p14:creationId xmlns:p14="http://schemas.microsoft.com/office/powerpoint/2010/main" val="4026331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858505"/>
            <a:ext cx="9144000" cy="5140990"/>
          </a:xfrm>
          <a:prstGeom prst="rect">
            <a:avLst/>
          </a:prstGeom>
        </p:spPr>
      </p:pic>
    </p:spTree>
    <p:extLst>
      <p:ext uri="{BB962C8B-B14F-4D97-AF65-F5344CB8AC3E}">
        <p14:creationId xmlns:p14="http://schemas.microsoft.com/office/powerpoint/2010/main" val="2954981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859761"/>
            <a:ext cx="9144000" cy="5140990"/>
          </a:xfrm>
          <a:prstGeom prst="rect">
            <a:avLst/>
          </a:prstGeom>
        </p:spPr>
      </p:pic>
    </p:spTree>
    <p:extLst>
      <p:ext uri="{BB962C8B-B14F-4D97-AF65-F5344CB8AC3E}">
        <p14:creationId xmlns:p14="http://schemas.microsoft.com/office/powerpoint/2010/main" val="1317704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857250"/>
            <a:ext cx="9144000" cy="5140990"/>
          </a:xfrm>
          <a:prstGeom prst="rect">
            <a:avLst/>
          </a:prstGeom>
        </p:spPr>
      </p:pic>
    </p:spTree>
    <p:extLst>
      <p:ext uri="{BB962C8B-B14F-4D97-AF65-F5344CB8AC3E}">
        <p14:creationId xmlns:p14="http://schemas.microsoft.com/office/powerpoint/2010/main" val="1550888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GW170817 – the </a:t>
            </a:r>
            <a:r>
              <a:rPr lang="it-IT" dirty="0" err="1"/>
              <a:t>role</a:t>
            </a:r>
            <a:r>
              <a:rPr lang="it-IT" dirty="0"/>
              <a:t> of Virgo: source </a:t>
            </a:r>
            <a:r>
              <a:rPr lang="it-IT" dirty="0" err="1"/>
              <a:t>localization</a:t>
            </a:r>
            <a:endParaRPr lang="it-IT" dirty="0"/>
          </a:p>
        </p:txBody>
      </p:sp>
      <p:sp>
        <p:nvSpPr>
          <p:cNvPr id="3" name="Segnaposto contenuto 2"/>
          <p:cNvSpPr>
            <a:spLocks noGrp="1"/>
          </p:cNvSpPr>
          <p:nvPr>
            <p:ph idx="1"/>
          </p:nvPr>
        </p:nvSpPr>
        <p:spPr>
          <a:xfrm>
            <a:off x="273269" y="1941336"/>
            <a:ext cx="6082726" cy="3564728"/>
          </a:xfrm>
        </p:spPr>
        <p:txBody>
          <a:bodyPr>
            <a:normAutofit fontScale="85000" lnSpcReduction="10000"/>
          </a:bodyPr>
          <a:lstStyle/>
          <a:p>
            <a:r>
              <a:rPr lang="en-GB" dirty="0"/>
              <a:t>Although the Virgo signal has not been used to estimate the source physical parameters, its role has been fundamental in the source localization.</a:t>
            </a:r>
          </a:p>
          <a:p>
            <a:r>
              <a:rPr lang="en-GB" dirty="0"/>
              <a:t>The localization with LIGO data only, determines an area of 190 deg</a:t>
            </a:r>
            <a:r>
              <a:rPr lang="en-GB" baseline="30000" dirty="0"/>
              <a:t>2</a:t>
            </a:r>
            <a:r>
              <a:rPr lang="en-GB" dirty="0"/>
              <a:t>;</a:t>
            </a:r>
          </a:p>
          <a:p>
            <a:r>
              <a:rPr lang="en-GB" dirty="0"/>
              <a:t>With the inclusion of Virgo information, this area is reduced to 28 deg</a:t>
            </a:r>
            <a:r>
              <a:rPr lang="en-GB" baseline="30000" dirty="0"/>
              <a:t>2</a:t>
            </a:r>
            <a:r>
              <a:rPr lang="en-GB" dirty="0"/>
              <a:t>;</a:t>
            </a:r>
          </a:p>
          <a:p>
            <a:r>
              <a:rPr lang="en-GB" dirty="0"/>
              <a:t>The distance to source is  40 </a:t>
            </a:r>
            <a:r>
              <a:rPr lang="en-GB" dirty="0" err="1"/>
              <a:t>Mpc</a:t>
            </a:r>
            <a:r>
              <a:rPr lang="en-GB" dirty="0"/>
              <a:t> (130 millions of light years);</a:t>
            </a:r>
          </a:p>
        </p:txBody>
      </p:sp>
      <p:pic>
        <p:nvPicPr>
          <p:cNvPr id="4" name="Immagine 3"/>
          <p:cNvPicPr>
            <a:picLocks noChangeAspect="1"/>
          </p:cNvPicPr>
          <p:nvPr/>
        </p:nvPicPr>
        <p:blipFill>
          <a:blip r:embed="rId3"/>
          <a:stretch>
            <a:fillRect/>
          </a:stretch>
        </p:blipFill>
        <p:spPr>
          <a:xfrm>
            <a:off x="6206216" y="1188143"/>
            <a:ext cx="5758806" cy="4013122"/>
          </a:xfrm>
          <a:prstGeom prst="rect">
            <a:avLst/>
          </a:prstGeom>
        </p:spPr>
      </p:pic>
      <p:sp>
        <p:nvSpPr>
          <p:cNvPr id="6" name="CasellaDiTesto 5"/>
          <p:cNvSpPr txBox="1"/>
          <p:nvPr/>
        </p:nvSpPr>
        <p:spPr>
          <a:xfrm>
            <a:off x="6355994" y="5373438"/>
            <a:ext cx="5609027" cy="646331"/>
          </a:xfrm>
          <a:prstGeom prst="rect">
            <a:avLst/>
          </a:prstGeom>
          <a:noFill/>
        </p:spPr>
        <p:txBody>
          <a:bodyPr wrap="square" rtlCol="0">
            <a:spAutoFit/>
          </a:bodyPr>
          <a:lstStyle/>
          <a:p>
            <a:r>
              <a:rPr lang="it-IT" sz="1800" dirty="0" err="1"/>
              <a:t>We</a:t>
            </a:r>
            <a:r>
              <a:rPr lang="it-IT" sz="1800" dirty="0"/>
              <a:t> </a:t>
            </a:r>
            <a:r>
              <a:rPr lang="it-IT" sz="1800" dirty="0" err="1"/>
              <a:t>have</a:t>
            </a:r>
            <a:r>
              <a:rPr lang="it-IT" sz="1800" dirty="0"/>
              <a:t> </a:t>
            </a:r>
            <a:r>
              <a:rPr lang="it-IT" sz="1800" dirty="0" err="1"/>
              <a:t>seen</a:t>
            </a:r>
            <a:r>
              <a:rPr lang="it-IT" sz="1800" dirty="0"/>
              <a:t> that the </a:t>
            </a:r>
            <a:r>
              <a:rPr lang="it-IT" sz="1800" dirty="0" err="1"/>
              <a:t>distance</a:t>
            </a:r>
            <a:r>
              <a:rPr lang="it-IT" sz="1800" dirty="0"/>
              <a:t> can be </a:t>
            </a:r>
            <a:r>
              <a:rPr lang="it-IT" sz="1800" dirty="0" err="1"/>
              <a:t>found</a:t>
            </a:r>
            <a:r>
              <a:rPr lang="it-IT" sz="1800" dirty="0"/>
              <a:t> by GW data </a:t>
            </a:r>
            <a:r>
              <a:rPr lang="it-IT" sz="1800" dirty="0" err="1"/>
              <a:t>only</a:t>
            </a:r>
            <a:endParaRPr lang="it-IT" sz="1800" dirty="0"/>
          </a:p>
        </p:txBody>
      </p:sp>
      <p:cxnSp>
        <p:nvCxnSpPr>
          <p:cNvPr id="10" name="Connettore 2 9"/>
          <p:cNvCxnSpPr>
            <a:cxnSpLocks/>
          </p:cNvCxnSpPr>
          <p:nvPr/>
        </p:nvCxnSpPr>
        <p:spPr>
          <a:xfrm flipH="1" flipV="1">
            <a:off x="5712542" y="5284153"/>
            <a:ext cx="643453" cy="358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39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GW170817 – Source characteristics</a:t>
            </a:r>
          </a:p>
        </p:txBody>
      </p:sp>
      <p:sp>
        <p:nvSpPr>
          <p:cNvPr id="4" name="Segnaposto testo 2"/>
          <p:cNvSpPr>
            <a:spLocks noGrp="1"/>
          </p:cNvSpPr>
          <p:nvPr>
            <p:ph idx="1"/>
          </p:nvPr>
        </p:nvSpPr>
        <p:spPr>
          <a:xfrm>
            <a:off x="433138" y="1259536"/>
            <a:ext cx="6336630" cy="4833102"/>
          </a:xfrm>
        </p:spPr>
        <p:txBody>
          <a:bodyPr>
            <a:normAutofit/>
          </a:bodyPr>
          <a:lstStyle/>
          <a:p>
            <a:r>
              <a:rPr lang="en-GB" dirty="0"/>
              <a:t>Source characteristics have been extracted using different pipelines, based on the matched filtering technique, with a template bench with a combined mass ranging from 2 to 100 solar masses;</a:t>
            </a:r>
          </a:p>
          <a:p>
            <a:r>
              <a:rPr lang="en-GB" dirty="0"/>
              <a:t>The total mass of the system is between 2.73 and 3.29 M</a:t>
            </a:r>
            <a:r>
              <a:rPr lang="en-GB" baseline="-25000" dirty="0"/>
              <a:t>S</a:t>
            </a:r>
            <a:r>
              <a:rPr lang="en-GB" dirty="0"/>
              <a:t>;</a:t>
            </a:r>
          </a:p>
          <a:p>
            <a:r>
              <a:rPr lang="en-GB" dirty="0"/>
              <a:t>Each component mass is between 0.86 and 2.26 M</a:t>
            </a:r>
            <a:r>
              <a:rPr lang="en-GB" baseline="-25000" dirty="0"/>
              <a:t>S</a:t>
            </a:r>
            <a:r>
              <a:rPr lang="en-GB" dirty="0"/>
              <a:t>;</a:t>
            </a:r>
          </a:p>
          <a:p>
            <a:r>
              <a:rPr lang="en-GB" dirty="0"/>
              <a:t>A strong correlation between mass ratio and the spin of the components does not allow to identify the individual components masses</a:t>
            </a:r>
          </a:p>
          <a:p>
            <a:endParaRPr lang="en-GB" dirty="0"/>
          </a:p>
        </p:txBody>
      </p:sp>
      <p:pic>
        <p:nvPicPr>
          <p:cNvPr id="5" name="Immagine 4"/>
          <p:cNvPicPr>
            <a:picLocks noChangeAspect="1"/>
          </p:cNvPicPr>
          <p:nvPr/>
        </p:nvPicPr>
        <p:blipFill>
          <a:blip r:embed="rId3"/>
          <a:stretch>
            <a:fillRect/>
          </a:stretch>
        </p:blipFill>
        <p:spPr>
          <a:xfrm>
            <a:off x="6649581" y="1294748"/>
            <a:ext cx="5425276" cy="4833102"/>
          </a:xfrm>
          <a:prstGeom prst="rect">
            <a:avLst/>
          </a:prstGeom>
        </p:spPr>
      </p:pic>
    </p:spTree>
    <p:extLst>
      <p:ext uri="{BB962C8B-B14F-4D97-AF65-F5344CB8AC3E}">
        <p14:creationId xmlns:p14="http://schemas.microsoft.com/office/powerpoint/2010/main" val="3341582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64170" y="270641"/>
            <a:ext cx="11839072" cy="6186309"/>
          </a:xfrm>
          <a:prstGeom prst="rect">
            <a:avLst/>
          </a:prstGeom>
        </p:spPr>
        <p:txBody>
          <a:bodyPr wrap="square">
            <a:spAutoFit/>
          </a:bodyPr>
          <a:lstStyle/>
          <a:p>
            <a:r>
              <a:rPr lang="it-IT" sz="1800" dirty="0"/>
              <a:t>TITLE:   GCN CIRCULAR</a:t>
            </a:r>
          </a:p>
          <a:p>
            <a:r>
              <a:rPr lang="it-IT" sz="1800" dirty="0"/>
              <a:t>NUMBER:  21505</a:t>
            </a:r>
          </a:p>
          <a:p>
            <a:r>
              <a:rPr lang="it-IT" sz="1800" dirty="0"/>
              <a:t>SUBJECT: LIGO/Virgo G298048: Fermi GBM trigger 524666471/170817529: LIGO/Virgo </a:t>
            </a:r>
            <a:r>
              <a:rPr lang="it-IT" sz="1800" dirty="0" err="1"/>
              <a:t>Identification</a:t>
            </a:r>
            <a:r>
              <a:rPr lang="it-IT" sz="1800" dirty="0"/>
              <a:t> of a </a:t>
            </a:r>
            <a:r>
              <a:rPr lang="it-IT" sz="1800" dirty="0" err="1"/>
              <a:t>possible</a:t>
            </a:r>
            <a:r>
              <a:rPr lang="it-IT" sz="1800" dirty="0"/>
              <a:t>  </a:t>
            </a:r>
            <a:r>
              <a:rPr lang="it-IT" sz="1800" dirty="0" err="1"/>
              <a:t>gravitational-wave</a:t>
            </a:r>
            <a:r>
              <a:rPr lang="it-IT" sz="1800" dirty="0"/>
              <a:t> </a:t>
            </a:r>
            <a:r>
              <a:rPr lang="it-IT" sz="1800" dirty="0" err="1"/>
              <a:t>counterpart</a:t>
            </a:r>
            <a:endParaRPr lang="it-IT" sz="1800" dirty="0"/>
          </a:p>
          <a:p>
            <a:r>
              <a:rPr lang="it-IT" sz="1800" dirty="0"/>
              <a:t>DATE:    17/08/17 13:21:42 GMT</a:t>
            </a:r>
          </a:p>
          <a:p>
            <a:r>
              <a:rPr lang="it-IT" sz="1800" dirty="0"/>
              <a:t>FROM:    </a:t>
            </a:r>
            <a:r>
              <a:rPr lang="it-IT" sz="1800" dirty="0" err="1"/>
              <a:t>Reed</a:t>
            </a:r>
            <a:r>
              <a:rPr lang="it-IT" sz="1800" dirty="0"/>
              <a:t> </a:t>
            </a:r>
            <a:r>
              <a:rPr lang="it-IT" sz="1800" dirty="0" err="1"/>
              <a:t>Clasey</a:t>
            </a:r>
            <a:r>
              <a:rPr lang="it-IT" sz="1800" dirty="0"/>
              <a:t> </a:t>
            </a:r>
            <a:r>
              <a:rPr lang="it-IT" sz="1800" dirty="0" err="1"/>
              <a:t>Essick</a:t>
            </a:r>
            <a:r>
              <a:rPr lang="it-IT" sz="1800" dirty="0"/>
              <a:t> </a:t>
            </a:r>
            <a:r>
              <a:rPr lang="it-IT" sz="1800" dirty="0" err="1"/>
              <a:t>at</a:t>
            </a:r>
            <a:r>
              <a:rPr lang="it-IT" sz="1800" dirty="0"/>
              <a:t> MIT  </a:t>
            </a:r>
            <a:r>
              <a:rPr lang="it-IT" sz="1800" dirty="0">
                <a:hlinkClick r:id="rId3"/>
              </a:rPr>
              <a:t>ressick@mit.edu</a:t>
            </a:r>
            <a:endParaRPr lang="it-IT" sz="1800" dirty="0"/>
          </a:p>
          <a:p>
            <a:endParaRPr lang="it-IT" sz="1800" dirty="0"/>
          </a:p>
          <a:p>
            <a:r>
              <a:rPr lang="it-IT" sz="1800" dirty="0"/>
              <a:t>The LIGO </a:t>
            </a:r>
            <a:r>
              <a:rPr lang="it-IT" sz="1800" dirty="0" err="1"/>
              <a:t>Scientific</a:t>
            </a:r>
            <a:r>
              <a:rPr lang="it-IT" sz="1800" dirty="0"/>
              <a:t> Collaboration and the Virgo Collaboration report:</a:t>
            </a:r>
          </a:p>
          <a:p>
            <a:endParaRPr lang="it-IT" sz="1800" dirty="0"/>
          </a:p>
          <a:p>
            <a:r>
              <a:rPr lang="it-IT" sz="1800" dirty="0"/>
              <a:t>The online CBC pipeline (</a:t>
            </a:r>
            <a:r>
              <a:rPr lang="it-IT" sz="1800" dirty="0" err="1"/>
              <a:t>gstlal</a:t>
            </a:r>
            <a:r>
              <a:rPr lang="it-IT" sz="1800" dirty="0"/>
              <a:t>) </a:t>
            </a:r>
            <a:r>
              <a:rPr lang="it-IT" sz="1800" dirty="0" err="1"/>
              <a:t>has</a:t>
            </a:r>
            <a:r>
              <a:rPr lang="it-IT" sz="1800" dirty="0"/>
              <a:t> made a </a:t>
            </a:r>
            <a:r>
              <a:rPr lang="it-IT" sz="1800" dirty="0" err="1"/>
              <a:t>preliminary</a:t>
            </a:r>
            <a:endParaRPr lang="it-IT" sz="1800" dirty="0"/>
          </a:p>
          <a:p>
            <a:r>
              <a:rPr lang="it-IT" sz="1800" dirty="0" err="1"/>
              <a:t>identification</a:t>
            </a:r>
            <a:r>
              <a:rPr lang="it-IT" sz="1800" dirty="0"/>
              <a:t> of a GW candidate </a:t>
            </a:r>
            <a:r>
              <a:rPr lang="it-IT" sz="1800" dirty="0" err="1"/>
              <a:t>associated</a:t>
            </a:r>
            <a:r>
              <a:rPr lang="it-IT" sz="1800" dirty="0"/>
              <a:t> with the time of Fermi </a:t>
            </a:r>
          </a:p>
          <a:p>
            <a:r>
              <a:rPr lang="it-IT" sz="1800" dirty="0"/>
              <a:t>GBM trigger 524666471/170817529 </a:t>
            </a:r>
            <a:r>
              <a:rPr lang="it-IT" sz="1800" dirty="0" err="1"/>
              <a:t>at</a:t>
            </a:r>
            <a:r>
              <a:rPr lang="it-IT" sz="1800" dirty="0"/>
              <a:t> </a:t>
            </a:r>
            <a:r>
              <a:rPr lang="it-IT" sz="1800" dirty="0" err="1"/>
              <a:t>gps</a:t>
            </a:r>
            <a:r>
              <a:rPr lang="it-IT" sz="1800" dirty="0"/>
              <a:t> time 1187008884.47 </a:t>
            </a:r>
          </a:p>
          <a:p>
            <a:r>
              <a:rPr lang="it-IT" sz="1800" dirty="0"/>
              <a:t>(</a:t>
            </a:r>
            <a:r>
              <a:rPr lang="it-IT" sz="1800" dirty="0" err="1"/>
              <a:t>Thu</a:t>
            </a:r>
            <a:r>
              <a:rPr lang="it-IT" sz="1800" dirty="0"/>
              <a:t> </a:t>
            </a:r>
            <a:r>
              <a:rPr lang="it-IT" sz="1800" dirty="0" err="1"/>
              <a:t>Aug</a:t>
            </a:r>
            <a:r>
              <a:rPr lang="it-IT" sz="1800" dirty="0"/>
              <a:t> 17 12:41:06 GMT 2017) with RA=186.62deg </a:t>
            </a:r>
            <a:r>
              <a:rPr lang="it-IT" sz="1800" dirty="0" err="1"/>
              <a:t>Dec</a:t>
            </a:r>
            <a:r>
              <a:rPr lang="it-IT" sz="1800" dirty="0"/>
              <a:t>=-48.84deg and an </a:t>
            </a:r>
            <a:r>
              <a:rPr lang="it-IT" sz="1800" dirty="0" err="1"/>
              <a:t>error</a:t>
            </a:r>
            <a:r>
              <a:rPr lang="it-IT" sz="1800" dirty="0"/>
              <a:t> </a:t>
            </a:r>
            <a:r>
              <a:rPr lang="it-IT" sz="1800" dirty="0" err="1"/>
              <a:t>radius</a:t>
            </a:r>
            <a:r>
              <a:rPr lang="it-IT" sz="1800" dirty="0"/>
              <a:t> of 17.45deg.</a:t>
            </a:r>
          </a:p>
          <a:p>
            <a:endParaRPr lang="it-IT" sz="1800" dirty="0"/>
          </a:p>
          <a:p>
            <a:r>
              <a:rPr lang="it-IT" sz="1800" dirty="0"/>
              <a:t>The candidate </a:t>
            </a:r>
            <a:r>
              <a:rPr lang="it-IT" sz="1800" dirty="0" err="1"/>
              <a:t>is</a:t>
            </a:r>
            <a:r>
              <a:rPr lang="it-IT" sz="1800" dirty="0"/>
              <a:t> </a:t>
            </a:r>
            <a:r>
              <a:rPr lang="it-IT" sz="1800" dirty="0" err="1"/>
              <a:t>consistent</a:t>
            </a:r>
            <a:r>
              <a:rPr lang="it-IT" sz="1800" dirty="0"/>
              <a:t> with a </a:t>
            </a:r>
            <a:r>
              <a:rPr lang="it-IT" sz="1800" dirty="0" err="1"/>
              <a:t>neutron</a:t>
            </a:r>
            <a:r>
              <a:rPr lang="it-IT" sz="1800" dirty="0"/>
              <a:t> star </a:t>
            </a:r>
            <a:r>
              <a:rPr lang="it-IT" sz="1800" dirty="0" err="1"/>
              <a:t>binary</a:t>
            </a:r>
            <a:r>
              <a:rPr lang="it-IT" sz="1800" dirty="0"/>
              <a:t> </a:t>
            </a:r>
            <a:r>
              <a:rPr lang="it-IT" sz="1800" dirty="0" err="1"/>
              <a:t>coalescence</a:t>
            </a:r>
            <a:r>
              <a:rPr lang="it-IT" sz="1800" dirty="0"/>
              <a:t> with False </a:t>
            </a:r>
            <a:r>
              <a:rPr lang="it-IT" sz="1800" dirty="0" err="1"/>
              <a:t>Alarm</a:t>
            </a:r>
            <a:r>
              <a:rPr lang="it-IT" sz="1800" dirty="0"/>
              <a:t> Rate of </a:t>
            </a:r>
          </a:p>
          <a:p>
            <a:r>
              <a:rPr lang="it-IT" sz="1800" dirty="0"/>
              <a:t> ~1/10,000 </a:t>
            </a:r>
            <a:r>
              <a:rPr lang="it-IT" sz="1800" dirty="0" err="1"/>
              <a:t>years</a:t>
            </a:r>
            <a:r>
              <a:rPr lang="it-IT" sz="1800" dirty="0"/>
              <a:t>. </a:t>
            </a:r>
          </a:p>
          <a:p>
            <a:endParaRPr lang="it-IT" sz="1800" dirty="0"/>
          </a:p>
          <a:p>
            <a:r>
              <a:rPr lang="it-IT" sz="1800" dirty="0"/>
              <a:t>An offline </a:t>
            </a:r>
            <a:r>
              <a:rPr lang="it-IT" sz="1800" dirty="0" err="1"/>
              <a:t>analysis</a:t>
            </a:r>
            <a:r>
              <a:rPr lang="it-IT" sz="1800" dirty="0"/>
              <a:t> </a:t>
            </a:r>
            <a:r>
              <a:rPr lang="it-IT" sz="1800" dirty="0" err="1"/>
              <a:t>is</a:t>
            </a:r>
            <a:r>
              <a:rPr lang="it-IT" sz="1800" dirty="0"/>
              <a:t> </a:t>
            </a:r>
            <a:r>
              <a:rPr lang="it-IT" sz="1800" dirty="0" err="1"/>
              <a:t>ongoing</a:t>
            </a:r>
            <a:r>
              <a:rPr lang="it-IT" sz="1800" dirty="0"/>
              <a:t>. </a:t>
            </a:r>
            <a:r>
              <a:rPr lang="it-IT" sz="1800" dirty="0" err="1"/>
              <a:t>Any</a:t>
            </a:r>
            <a:r>
              <a:rPr lang="it-IT" sz="1800" dirty="0"/>
              <a:t> </a:t>
            </a:r>
            <a:r>
              <a:rPr lang="it-IT" sz="1800" dirty="0" err="1"/>
              <a:t>significant</a:t>
            </a:r>
            <a:r>
              <a:rPr lang="it-IT" sz="1800" dirty="0"/>
              <a:t> </a:t>
            </a:r>
            <a:r>
              <a:rPr lang="it-IT" sz="1800" dirty="0" err="1"/>
              <a:t>updates</a:t>
            </a:r>
            <a:r>
              <a:rPr lang="it-IT" sz="1800" dirty="0"/>
              <a:t> </a:t>
            </a:r>
            <a:r>
              <a:rPr lang="it-IT" sz="1800" dirty="0" err="1"/>
              <a:t>will</a:t>
            </a:r>
            <a:r>
              <a:rPr lang="it-IT" sz="1800" dirty="0"/>
              <a:t> be </a:t>
            </a:r>
            <a:r>
              <a:rPr lang="it-IT" sz="1800" dirty="0" err="1"/>
              <a:t>provided</a:t>
            </a:r>
            <a:endParaRPr lang="it-IT" sz="1800" dirty="0"/>
          </a:p>
          <a:p>
            <a:r>
              <a:rPr lang="it-IT" sz="1800" dirty="0"/>
              <a:t>by a new </a:t>
            </a:r>
            <a:r>
              <a:rPr lang="it-IT" sz="1800" dirty="0" err="1"/>
              <a:t>Circular</a:t>
            </a:r>
            <a:r>
              <a:rPr lang="it-IT" sz="1800" dirty="0"/>
              <a:t>.</a:t>
            </a:r>
          </a:p>
          <a:p>
            <a:endParaRPr lang="it-IT" sz="1800" dirty="0"/>
          </a:p>
          <a:p>
            <a:r>
              <a:rPr lang="it-IT" sz="1800" dirty="0"/>
              <a:t>[GCN OPS NOTE(17aug17): Per </a:t>
            </a:r>
            <a:r>
              <a:rPr lang="it-IT" sz="1800" dirty="0" err="1"/>
              <a:t>author's</a:t>
            </a:r>
            <a:r>
              <a:rPr lang="it-IT" sz="1800" dirty="0"/>
              <a:t> </a:t>
            </a:r>
            <a:r>
              <a:rPr lang="it-IT" sz="1800" dirty="0" err="1"/>
              <a:t>request</a:t>
            </a:r>
            <a:r>
              <a:rPr lang="it-IT" sz="1800" dirty="0"/>
              <a:t>, the LIGO/VIRGO ID</a:t>
            </a:r>
          </a:p>
          <a:p>
            <a:r>
              <a:rPr lang="it-IT" sz="1800" dirty="0" err="1"/>
              <a:t>was</a:t>
            </a:r>
            <a:r>
              <a:rPr lang="it-IT" sz="1800" dirty="0"/>
              <a:t> </a:t>
            </a:r>
            <a:r>
              <a:rPr lang="it-IT" sz="1800" dirty="0" err="1"/>
              <a:t>added</a:t>
            </a:r>
            <a:r>
              <a:rPr lang="it-IT" sz="1800" dirty="0"/>
              <a:t> to the </a:t>
            </a:r>
            <a:r>
              <a:rPr lang="it-IT" sz="1800" dirty="0" err="1"/>
              <a:t>beginning</a:t>
            </a:r>
            <a:r>
              <a:rPr lang="it-IT" sz="1800" dirty="0"/>
              <a:t> of the </a:t>
            </a:r>
            <a:r>
              <a:rPr lang="it-IT" sz="1800" dirty="0" err="1"/>
              <a:t>Subject</a:t>
            </a:r>
            <a:r>
              <a:rPr lang="it-IT" sz="1800" dirty="0"/>
              <a:t>-line.]</a:t>
            </a:r>
          </a:p>
        </p:txBody>
      </p:sp>
    </p:spTree>
    <p:extLst>
      <p:ext uri="{BB962C8B-B14F-4D97-AF65-F5344CB8AC3E}">
        <p14:creationId xmlns:p14="http://schemas.microsoft.com/office/powerpoint/2010/main" val="2274406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Coincidences</a:t>
            </a:r>
            <a:r>
              <a:rPr lang="it-IT" dirty="0"/>
              <a:t> with </a:t>
            </a:r>
            <a:r>
              <a:rPr lang="it-IT" dirty="0" err="1"/>
              <a:t>other</a:t>
            </a:r>
            <a:r>
              <a:rPr lang="it-IT" dirty="0"/>
              <a:t> </a:t>
            </a:r>
            <a:r>
              <a:rPr lang="it-IT" dirty="0" err="1"/>
              <a:t>observatories</a:t>
            </a:r>
            <a:endParaRPr lang="it-IT" dirty="0"/>
          </a:p>
        </p:txBody>
      </p:sp>
      <p:sp>
        <p:nvSpPr>
          <p:cNvPr id="4" name="Rectangle 1"/>
          <p:cNvSpPr>
            <a:spLocks noGrp="1" noChangeArrowheads="1"/>
          </p:cNvSpPr>
          <p:nvPr>
            <p:ph idx="1"/>
          </p:nvPr>
        </p:nvSpPr>
        <p:spPr bwMode="auto">
          <a:xfrm>
            <a:off x="786063" y="1286865"/>
            <a:ext cx="11080531" cy="5139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normAutofit lnSpcReduction="10000"/>
          </a:bodyPr>
          <a:lstStyle/>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3"/>
              </a:rPr>
              <a:t>21516</a:t>
            </a:r>
            <a:r>
              <a:rPr lang="it-IT" altLang="it-IT" sz="1350" dirty="0">
                <a:solidFill>
                  <a:schemeClr val="tx1"/>
                </a:solidFill>
                <a:latin typeface="Arial" panose="020B0604020202020204" pitchFamily="34" charset="0"/>
              </a:rPr>
              <a:t> LIGO/Virgo G298048: </a:t>
            </a:r>
            <a:r>
              <a:rPr lang="it-IT" altLang="it-IT" sz="1350" dirty="0" err="1">
                <a:solidFill>
                  <a:schemeClr val="tx1"/>
                </a:solidFill>
                <a:latin typeface="Arial" panose="020B0604020202020204" pitchFamily="34" charset="0"/>
              </a:rPr>
              <a:t>Potential</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host</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galaxies</a:t>
            </a:r>
            <a:r>
              <a:rPr lang="it-IT" altLang="it-IT" sz="1350" dirty="0">
                <a:solidFill>
                  <a:schemeClr val="tx1"/>
                </a:solidFill>
                <a:latin typeface="Arial" panose="020B0604020202020204" pitchFamily="34" charset="0"/>
              </a:rPr>
              <a:t> from the GLADE </a:t>
            </a:r>
            <a:r>
              <a:rPr lang="it-IT" altLang="it-IT" sz="1350" dirty="0" err="1">
                <a:solidFill>
                  <a:schemeClr val="tx1"/>
                </a:solidFill>
                <a:latin typeface="Arial" panose="020B0604020202020204" pitchFamily="34" charset="0"/>
              </a:rPr>
              <a:t>catalog</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4"/>
              </a:rPr>
              <a:t>21515</a:t>
            </a:r>
            <a:r>
              <a:rPr lang="it-IT" altLang="it-IT" sz="1350" dirty="0">
                <a:solidFill>
                  <a:schemeClr val="tx1"/>
                </a:solidFill>
                <a:latin typeface="Arial" panose="020B0604020202020204" pitchFamily="34" charset="0"/>
              </a:rPr>
              <a:t> LIGO/Virgo G298048: IPN </a:t>
            </a:r>
            <a:r>
              <a:rPr lang="it-IT" altLang="it-IT" sz="1350" dirty="0" err="1">
                <a:solidFill>
                  <a:schemeClr val="tx1"/>
                </a:solidFill>
                <a:latin typeface="Arial" panose="020B0604020202020204" pitchFamily="34" charset="0"/>
              </a:rPr>
              <a:t>triangulation</a:t>
            </a:r>
            <a:r>
              <a:rPr lang="it-IT" altLang="it-IT" sz="1350" dirty="0">
                <a:solidFill>
                  <a:schemeClr val="tx1"/>
                </a:solidFill>
                <a:latin typeface="Arial" panose="020B0604020202020204" pitchFamily="34" charset="0"/>
              </a:rPr>
              <a:t> of Fermi/GBM trigger 524666471/170817529</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5"/>
              </a:rPr>
              <a:t>21514</a:t>
            </a:r>
            <a:r>
              <a:rPr lang="it-IT" altLang="it-IT" sz="1350" dirty="0">
                <a:solidFill>
                  <a:schemeClr val="tx1"/>
                </a:solidFill>
                <a:latin typeface="Arial" panose="020B0604020202020204" pitchFamily="34" charset="0"/>
              </a:rPr>
              <a:t> LIGO/Virgo G298048: </a:t>
            </a:r>
            <a:r>
              <a:rPr lang="it-IT" altLang="it-IT" sz="1350" dirty="0" err="1">
                <a:solidFill>
                  <a:schemeClr val="tx1"/>
                </a:solidFill>
                <a:latin typeface="Arial" panose="020B0604020202020204" pitchFamily="34" charset="0"/>
              </a:rPr>
              <a:t>Astrosat</a:t>
            </a:r>
            <a:r>
              <a:rPr lang="it-IT" altLang="it-IT" sz="1350" dirty="0">
                <a:solidFill>
                  <a:schemeClr val="tx1"/>
                </a:solidFill>
                <a:latin typeface="Arial" panose="020B0604020202020204" pitchFamily="34" charset="0"/>
              </a:rPr>
              <a:t> CZTI </a:t>
            </a:r>
            <a:r>
              <a:rPr lang="it-IT" altLang="it-IT" sz="1350" dirty="0" err="1">
                <a:solidFill>
                  <a:schemeClr val="tx1"/>
                </a:solidFill>
                <a:latin typeface="Arial" panose="020B0604020202020204" pitchFamily="34" charset="0"/>
              </a:rPr>
              <a:t>upper</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limits</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6"/>
              </a:rPr>
              <a:t>21513</a:t>
            </a:r>
            <a:r>
              <a:rPr lang="it-IT" altLang="it-IT" sz="1350" dirty="0">
                <a:solidFill>
                  <a:schemeClr val="tx1"/>
                </a:solidFill>
                <a:latin typeface="Arial" panose="020B0604020202020204" pitchFamily="34" charset="0"/>
              </a:rPr>
              <a:t> LIGO/Virgo G298048: </a:t>
            </a:r>
            <a:r>
              <a:rPr lang="it-IT" altLang="it-IT" sz="1350" dirty="0" err="1">
                <a:solidFill>
                  <a:schemeClr val="tx1"/>
                </a:solidFill>
                <a:latin typeface="Arial" panose="020B0604020202020204" pitchFamily="34" charset="0"/>
              </a:rPr>
              <a:t>Further</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analysis</a:t>
            </a:r>
            <a:r>
              <a:rPr lang="it-IT" altLang="it-IT" sz="1350" dirty="0">
                <a:solidFill>
                  <a:schemeClr val="tx1"/>
                </a:solidFill>
                <a:latin typeface="Arial" panose="020B0604020202020204" pitchFamily="34" charset="0"/>
              </a:rPr>
              <a:t> of a </a:t>
            </a:r>
            <a:r>
              <a:rPr lang="it-IT" altLang="it-IT" sz="1350" dirty="0" err="1">
                <a:solidFill>
                  <a:schemeClr val="tx1"/>
                </a:solidFill>
                <a:latin typeface="Arial" panose="020B0604020202020204" pitchFamily="34" charset="0"/>
              </a:rPr>
              <a:t>binary</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neutron</a:t>
            </a:r>
            <a:r>
              <a:rPr lang="it-IT" altLang="it-IT" sz="1350" dirty="0">
                <a:solidFill>
                  <a:schemeClr val="tx1"/>
                </a:solidFill>
                <a:latin typeface="Arial" panose="020B0604020202020204" pitchFamily="34" charset="0"/>
              </a:rPr>
              <a:t> star candidate with </a:t>
            </a:r>
            <a:r>
              <a:rPr lang="it-IT" altLang="it-IT" sz="1350" dirty="0" err="1">
                <a:solidFill>
                  <a:schemeClr val="tx1"/>
                </a:solidFill>
                <a:latin typeface="Arial" panose="020B0604020202020204" pitchFamily="34" charset="0"/>
              </a:rPr>
              <a:t>updated</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sky</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localization</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7"/>
              </a:rPr>
              <a:t>21512</a:t>
            </a:r>
            <a:r>
              <a:rPr lang="it-IT" altLang="it-IT" sz="1350" dirty="0">
                <a:solidFill>
                  <a:schemeClr val="tx1"/>
                </a:solidFill>
                <a:latin typeface="Arial" panose="020B0604020202020204" pitchFamily="34" charset="0"/>
              </a:rPr>
              <a:t> LIGO/Virgo G297595: Liverpool </a:t>
            </a:r>
            <a:r>
              <a:rPr lang="it-IT" altLang="it-IT" sz="1350" dirty="0" err="1">
                <a:solidFill>
                  <a:schemeClr val="tx1"/>
                </a:solidFill>
                <a:latin typeface="Arial" panose="020B0604020202020204" pitchFamily="34" charset="0"/>
              </a:rPr>
              <a:t>Telescope</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observations</a:t>
            </a:r>
            <a:r>
              <a:rPr lang="it-IT" altLang="it-IT" sz="1350" dirty="0">
                <a:solidFill>
                  <a:schemeClr val="tx1"/>
                </a:solidFill>
                <a:latin typeface="Arial" panose="020B0604020202020204" pitchFamily="34" charset="0"/>
              </a:rPr>
              <a:t> of MASTER </a:t>
            </a:r>
            <a:r>
              <a:rPr lang="it-IT" altLang="it-IT" sz="1350" dirty="0" err="1">
                <a:solidFill>
                  <a:schemeClr val="tx1"/>
                </a:solidFill>
                <a:latin typeface="Arial" panose="020B0604020202020204" pitchFamily="34" charset="0"/>
              </a:rPr>
              <a:t>transients</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8"/>
              </a:rPr>
              <a:t>21511</a:t>
            </a:r>
            <a:r>
              <a:rPr lang="it-IT" altLang="it-IT" sz="1350" dirty="0">
                <a:solidFill>
                  <a:schemeClr val="tx1"/>
                </a:solidFill>
                <a:latin typeface="Arial" panose="020B0604020202020204" pitchFamily="34" charset="0"/>
              </a:rPr>
              <a:t> LIGO/Virgo G298048: COINCIDENT </a:t>
            </a:r>
            <a:r>
              <a:rPr lang="it-IT" altLang="it-IT" sz="1350" dirty="0" err="1">
                <a:solidFill>
                  <a:schemeClr val="tx1"/>
                </a:solidFill>
                <a:latin typeface="Arial" panose="020B0604020202020204" pitchFamily="34" charset="0"/>
              </a:rPr>
              <a:t>IceCube</a:t>
            </a:r>
            <a:r>
              <a:rPr lang="it-IT" altLang="it-IT" sz="1350" dirty="0">
                <a:solidFill>
                  <a:schemeClr val="tx1"/>
                </a:solidFill>
                <a:latin typeface="Arial" panose="020B0604020202020204" pitchFamily="34" charset="0"/>
              </a:rPr>
              <a:t> neutrino candidate with Fermi GBM trigger 524666471/170817529</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9"/>
              </a:rPr>
              <a:t>21510</a:t>
            </a:r>
            <a:r>
              <a:rPr lang="it-IT" altLang="it-IT" sz="1350" dirty="0">
                <a:solidFill>
                  <a:schemeClr val="tx1"/>
                </a:solidFill>
                <a:latin typeface="Arial" panose="020B0604020202020204" pitchFamily="34" charset="0"/>
              </a:rPr>
              <a:t> LIGO/Virgo G298048: </a:t>
            </a:r>
            <a:r>
              <a:rPr lang="it-IT" altLang="it-IT" sz="1350" dirty="0" err="1">
                <a:solidFill>
                  <a:schemeClr val="tx1"/>
                </a:solidFill>
                <a:latin typeface="Arial" panose="020B0604020202020204" pitchFamily="34" charset="0"/>
              </a:rPr>
              <a:t>correction</a:t>
            </a:r>
            <a:r>
              <a:rPr lang="it-IT" altLang="it-IT" sz="1350" dirty="0">
                <a:solidFill>
                  <a:schemeClr val="tx1"/>
                </a:solidFill>
                <a:latin typeface="Arial" panose="020B0604020202020204" pitchFamily="34" charset="0"/>
              </a:rPr>
              <a:t> to the </a:t>
            </a:r>
            <a:r>
              <a:rPr lang="it-IT" altLang="it-IT" sz="1350" dirty="0" err="1">
                <a:solidFill>
                  <a:schemeClr val="tx1"/>
                </a:solidFill>
                <a:latin typeface="Arial" panose="020B0604020202020204" pitchFamily="34" charset="0"/>
              </a:rPr>
              <a:t>luminosity</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distance</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reported</a:t>
            </a:r>
            <a:r>
              <a:rPr lang="it-IT" altLang="it-IT" sz="1350" dirty="0">
                <a:solidFill>
                  <a:schemeClr val="tx1"/>
                </a:solidFill>
                <a:latin typeface="Arial" panose="020B0604020202020204" pitchFamily="34" charset="0"/>
              </a:rPr>
              <a:t> in GCN 21509</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10"/>
              </a:rPr>
              <a:t>21509</a:t>
            </a:r>
            <a:r>
              <a:rPr lang="it-IT" altLang="it-IT" sz="1350" dirty="0">
                <a:solidFill>
                  <a:schemeClr val="tx1"/>
                </a:solidFill>
                <a:latin typeface="Arial" panose="020B0604020202020204" pitchFamily="34" charset="0"/>
              </a:rPr>
              <a:t> LIGO/Virgo G298048: </a:t>
            </a:r>
            <a:r>
              <a:rPr lang="it-IT" altLang="it-IT" sz="1350" dirty="0" err="1">
                <a:solidFill>
                  <a:schemeClr val="tx1"/>
                </a:solidFill>
                <a:latin typeface="Arial" panose="020B0604020202020204" pitchFamily="34" charset="0"/>
              </a:rPr>
              <a:t>Identification</a:t>
            </a:r>
            <a:r>
              <a:rPr lang="it-IT" altLang="it-IT" sz="1350" dirty="0">
                <a:solidFill>
                  <a:schemeClr val="tx1"/>
                </a:solidFill>
                <a:latin typeface="Arial" panose="020B0604020202020204" pitchFamily="34" charset="0"/>
              </a:rPr>
              <a:t> of a </a:t>
            </a:r>
            <a:r>
              <a:rPr lang="it-IT" altLang="it-IT" sz="1350" dirty="0" err="1">
                <a:solidFill>
                  <a:schemeClr val="tx1"/>
                </a:solidFill>
                <a:latin typeface="Arial" panose="020B0604020202020204" pitchFamily="34" charset="0"/>
              </a:rPr>
              <a:t>binary</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neutron</a:t>
            </a:r>
            <a:r>
              <a:rPr lang="it-IT" altLang="it-IT" sz="1350" dirty="0">
                <a:solidFill>
                  <a:schemeClr val="tx1"/>
                </a:solidFill>
                <a:latin typeface="Arial" panose="020B0604020202020204" pitchFamily="34" charset="0"/>
              </a:rPr>
              <a:t> star candidate </a:t>
            </a:r>
            <a:r>
              <a:rPr lang="it-IT" altLang="it-IT" sz="1350" dirty="0" err="1">
                <a:solidFill>
                  <a:schemeClr val="tx1"/>
                </a:solidFill>
                <a:latin typeface="Arial" panose="020B0604020202020204" pitchFamily="34" charset="0"/>
              </a:rPr>
              <a:t>coincident</a:t>
            </a:r>
            <a:r>
              <a:rPr lang="it-IT" altLang="it-IT" sz="1350" dirty="0">
                <a:solidFill>
                  <a:schemeClr val="tx1"/>
                </a:solidFill>
                <a:latin typeface="Arial" panose="020B0604020202020204" pitchFamily="34" charset="0"/>
              </a:rPr>
              <a:t> with Fermi GBM trigger 524666471/170817529</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11"/>
              </a:rPr>
              <a:t>21508</a:t>
            </a:r>
            <a:r>
              <a:rPr lang="it-IT" altLang="it-IT" sz="1350" dirty="0">
                <a:solidFill>
                  <a:schemeClr val="tx1"/>
                </a:solidFill>
                <a:latin typeface="Arial" panose="020B0604020202020204" pitchFamily="34" charset="0"/>
              </a:rPr>
              <a:t> LIGO/Virgo G298048: FOUND COINCIDENT </a:t>
            </a:r>
            <a:r>
              <a:rPr lang="it-IT" altLang="it-IT" sz="1350" dirty="0" err="1">
                <a:solidFill>
                  <a:schemeClr val="tx1"/>
                </a:solidFill>
                <a:latin typeface="Arial" panose="020B0604020202020204" pitchFamily="34" charset="0"/>
              </a:rPr>
              <a:t>IceCube</a:t>
            </a:r>
            <a:r>
              <a:rPr lang="it-IT" altLang="it-IT" sz="1350" dirty="0">
                <a:solidFill>
                  <a:schemeClr val="tx1"/>
                </a:solidFill>
                <a:latin typeface="Arial" panose="020B0604020202020204" pitchFamily="34" charset="0"/>
              </a:rPr>
              <a:t> neutrino </a:t>
            </a:r>
            <a:r>
              <a:rPr lang="it-IT" altLang="it-IT" sz="1350" dirty="0" err="1">
                <a:solidFill>
                  <a:schemeClr val="tx1"/>
                </a:solidFill>
                <a:latin typeface="Arial" panose="020B0604020202020204" pitchFamily="34" charset="0"/>
              </a:rPr>
              <a:t>observation</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12"/>
              </a:rPr>
              <a:t>21507</a:t>
            </a:r>
            <a:r>
              <a:rPr lang="it-IT" altLang="it-IT" sz="1350" dirty="0">
                <a:solidFill>
                  <a:schemeClr val="tx1"/>
                </a:solidFill>
                <a:latin typeface="Arial" panose="020B0604020202020204" pitchFamily="34" charset="0"/>
              </a:rPr>
              <a:t> LIGO/Virgo G298048: INTEGRAL </a:t>
            </a:r>
            <a:r>
              <a:rPr lang="it-IT" altLang="it-IT" sz="1350" dirty="0" err="1">
                <a:solidFill>
                  <a:schemeClr val="tx1"/>
                </a:solidFill>
                <a:latin typeface="Arial" panose="020B0604020202020204" pitchFamily="34" charset="0"/>
              </a:rPr>
              <a:t>detection</a:t>
            </a:r>
            <a:r>
              <a:rPr lang="it-IT" altLang="it-IT" sz="1350" dirty="0">
                <a:solidFill>
                  <a:schemeClr val="tx1"/>
                </a:solidFill>
                <a:latin typeface="Arial" panose="020B0604020202020204" pitchFamily="34" charset="0"/>
              </a:rPr>
              <a:t> of a </a:t>
            </a:r>
            <a:r>
              <a:rPr lang="it-IT" altLang="it-IT" sz="1350" dirty="0" err="1">
                <a:solidFill>
                  <a:schemeClr val="tx1"/>
                </a:solidFill>
                <a:latin typeface="Arial" panose="020B0604020202020204" pitchFamily="34" charset="0"/>
              </a:rPr>
              <a:t>prompt</a:t>
            </a:r>
            <a:r>
              <a:rPr lang="it-IT" altLang="it-IT" sz="1350" dirty="0">
                <a:solidFill>
                  <a:schemeClr val="tx1"/>
                </a:solidFill>
                <a:latin typeface="Arial" panose="020B0604020202020204" pitchFamily="34" charset="0"/>
              </a:rPr>
              <a:t> gamma-</a:t>
            </a:r>
            <a:r>
              <a:rPr lang="it-IT" altLang="it-IT" sz="1350" dirty="0" err="1">
                <a:solidFill>
                  <a:schemeClr val="tx1"/>
                </a:solidFill>
                <a:latin typeface="Arial" panose="020B0604020202020204" pitchFamily="34" charset="0"/>
              </a:rPr>
              <a:t>ray</a:t>
            </a:r>
            <a:r>
              <a:rPr lang="it-IT" altLang="it-IT" sz="1350" dirty="0">
                <a:solidFill>
                  <a:schemeClr val="tx1"/>
                </a:solidFill>
                <a:latin typeface="Arial" panose="020B0604020202020204" pitchFamily="34" charset="0"/>
              </a:rPr>
              <a:t> </a:t>
            </a:r>
            <a:r>
              <a:rPr lang="it-IT" altLang="it-IT" sz="1350" dirty="0" err="1">
                <a:solidFill>
                  <a:schemeClr val="tx1"/>
                </a:solidFill>
                <a:latin typeface="Arial" panose="020B0604020202020204" pitchFamily="34" charset="0"/>
              </a:rPr>
              <a:t>counterpart</a:t>
            </a: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r>
              <a:rPr lang="it-IT" altLang="it-IT" sz="1350" dirty="0">
                <a:solidFill>
                  <a:schemeClr val="tx1"/>
                </a:solidFill>
                <a:latin typeface="Arial" panose="020B0604020202020204" pitchFamily="34" charset="0"/>
                <a:hlinkClick r:id="rId13"/>
              </a:rPr>
              <a:t>21506</a:t>
            </a:r>
            <a:r>
              <a:rPr lang="it-IT" altLang="it-IT" sz="1350" dirty="0">
                <a:solidFill>
                  <a:schemeClr val="tx1"/>
                </a:solidFill>
                <a:latin typeface="Arial" panose="020B0604020202020204" pitchFamily="34" charset="0"/>
              </a:rPr>
              <a:t> LIGO/Virgo G298048: Fermi GBM trigger 170817.529 and LIGO single IFO trigger</a:t>
            </a:r>
          </a:p>
          <a:p>
            <a:pPr marL="0" indent="0" defTabSz="685800">
              <a:lnSpc>
                <a:spcPct val="100000"/>
              </a:lnSpc>
              <a:spcBef>
                <a:spcPct val="0"/>
              </a:spcBef>
              <a:buClrTx/>
              <a:buSzTx/>
              <a:buFontTx/>
              <a:buChar char="•"/>
            </a:pPr>
            <a:endParaRPr lang="it-IT" altLang="it-IT" sz="1350" dirty="0">
              <a:solidFill>
                <a:schemeClr val="tx1"/>
              </a:solidFill>
              <a:latin typeface="Arial" panose="020B0604020202020204" pitchFamily="34" charset="0"/>
            </a:endParaRPr>
          </a:p>
          <a:p>
            <a:pPr marL="0" indent="0">
              <a:lnSpc>
                <a:spcPct val="100000"/>
              </a:lnSpc>
              <a:spcBef>
                <a:spcPct val="0"/>
              </a:spcBef>
              <a:buFontTx/>
              <a:buChar char="•"/>
            </a:pPr>
            <a:r>
              <a:rPr lang="en-US" altLang="it-IT" sz="1350" dirty="0">
                <a:latin typeface="Arial" panose="020B0604020202020204" pitchFamily="34" charset="0"/>
              </a:rPr>
              <a:t>21505 LIGO/Virgo G298048: Fermi GBM trigger 524666471/170817529: LIGO/Virgo Identification of a possible gravitational-wave counterpart</a:t>
            </a:r>
          </a:p>
          <a:p>
            <a:pPr marL="0" indent="0" defTabSz="685800">
              <a:lnSpc>
                <a:spcPct val="100000"/>
              </a:lnSpc>
              <a:spcBef>
                <a:spcPct val="0"/>
              </a:spcBef>
              <a:buClrTx/>
              <a:buSzTx/>
              <a:buNone/>
            </a:pPr>
            <a:br>
              <a:rPr lang="it-IT" altLang="it-IT" sz="1350" dirty="0">
                <a:solidFill>
                  <a:schemeClr val="tx1"/>
                </a:solidFill>
                <a:latin typeface="Arial" panose="020B0604020202020204" pitchFamily="34" charset="0"/>
              </a:rPr>
            </a:br>
            <a:endParaRPr lang="it-IT" altLang="it-IT" sz="1350" dirty="0">
              <a:solidFill>
                <a:schemeClr val="tx1"/>
              </a:solidFill>
              <a:latin typeface="Arial" panose="020B0604020202020204" pitchFamily="34" charset="0"/>
            </a:endParaRPr>
          </a:p>
          <a:p>
            <a:pPr marL="0" indent="0" defTabSz="685800">
              <a:lnSpc>
                <a:spcPct val="100000"/>
              </a:lnSpc>
              <a:spcBef>
                <a:spcPct val="0"/>
              </a:spcBef>
              <a:buClrTx/>
              <a:buSzTx/>
              <a:buFontTx/>
              <a:buChar char="•"/>
            </a:pPr>
            <a:endParaRPr lang="it-IT" altLang="it-IT" sz="1350" dirty="0">
              <a:solidFill>
                <a:schemeClr val="tx1"/>
              </a:solidFill>
              <a:latin typeface="Arial" panose="020B0604020202020204" pitchFamily="34" charset="0"/>
            </a:endParaRPr>
          </a:p>
        </p:txBody>
      </p:sp>
    </p:spTree>
    <p:extLst>
      <p:ext uri="{BB962C8B-B14F-4D97-AF65-F5344CB8AC3E}">
        <p14:creationId xmlns:p14="http://schemas.microsoft.com/office/powerpoint/2010/main" val="1487006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5">
            <a:extLst>
              <a:ext uri="{FF2B5EF4-FFF2-40B4-BE49-F238E27FC236}">
                <a16:creationId xmlns:a16="http://schemas.microsoft.com/office/drawing/2014/main" id="{490A3629-0C68-56C6-C04E-BE2600FC90E8}"/>
              </a:ext>
            </a:extLst>
          </p:cNvPr>
          <p:cNvSpPr>
            <a:spLocks noGrp="1"/>
          </p:cNvSpPr>
          <p:nvPr>
            <p:ph type="title"/>
          </p:nvPr>
        </p:nvSpPr>
        <p:spPr/>
        <p:txBody>
          <a:bodyPr>
            <a:normAutofit/>
          </a:bodyPr>
          <a:lstStyle/>
          <a:p>
            <a:r>
              <a:rPr lang="en-GB" noProof="0" dirty="0"/>
              <a:t>Previous observation runs</a:t>
            </a:r>
          </a:p>
        </p:txBody>
      </p:sp>
      <p:sp>
        <p:nvSpPr>
          <p:cNvPr id="17" name="Segnaposto testo 16">
            <a:extLst>
              <a:ext uri="{FF2B5EF4-FFF2-40B4-BE49-F238E27FC236}">
                <a16:creationId xmlns:a16="http://schemas.microsoft.com/office/drawing/2014/main" id="{8ED287B5-2B78-2502-3326-B123A344ED37}"/>
              </a:ext>
            </a:extLst>
          </p:cNvPr>
          <p:cNvSpPr>
            <a:spLocks noGrp="1"/>
          </p:cNvSpPr>
          <p:nvPr>
            <p:ph type="body" idx="1"/>
          </p:nvPr>
        </p:nvSpPr>
        <p:spPr/>
        <p:txBody>
          <a:bodyPr/>
          <a:lstStyle/>
          <a:p>
            <a:r>
              <a:rPr lang="en-GB" noProof="0" dirty="0"/>
              <a:t>Adv Virgo and O3 run</a:t>
            </a:r>
          </a:p>
        </p:txBody>
      </p:sp>
      <p:sp>
        <p:nvSpPr>
          <p:cNvPr id="18" name="Segnaposto contenuto 17">
            <a:extLst>
              <a:ext uri="{FF2B5EF4-FFF2-40B4-BE49-F238E27FC236}">
                <a16:creationId xmlns:a16="http://schemas.microsoft.com/office/drawing/2014/main" id="{6D9F2B18-D7B9-3562-96BA-8F545E502193}"/>
              </a:ext>
            </a:extLst>
          </p:cNvPr>
          <p:cNvSpPr>
            <a:spLocks noGrp="1"/>
          </p:cNvSpPr>
          <p:nvPr>
            <p:ph sz="half" idx="2"/>
          </p:nvPr>
        </p:nvSpPr>
        <p:spPr>
          <a:xfrm>
            <a:off x="519764" y="2593909"/>
            <a:ext cx="5477811" cy="3684588"/>
          </a:xfrm>
        </p:spPr>
        <p:txBody>
          <a:bodyPr>
            <a:normAutofit fontScale="77500" lnSpcReduction="20000"/>
          </a:bodyPr>
          <a:lstStyle/>
          <a:p>
            <a:r>
              <a:rPr lang="en-GB" sz="1800" b="1" i="0" u="none" strike="noStrike" baseline="0" noProof="0" dirty="0">
                <a:latin typeface="Calibri-Bold"/>
              </a:rPr>
              <a:t>O3 ended on March 2020</a:t>
            </a:r>
          </a:p>
          <a:p>
            <a:r>
              <a:rPr lang="en-GB" sz="1800" b="0" i="0" u="none" strike="noStrike" baseline="0" noProof="0" dirty="0">
                <a:latin typeface="Calibri" panose="020F0502020204030204" pitchFamily="34" charset="0"/>
              </a:rPr>
              <a:t>Several exceptional events</a:t>
            </a:r>
            <a:endParaRPr lang="en-GB" sz="1400" b="0" i="0" u="none" strike="noStrike" baseline="0" noProof="0" dirty="0">
              <a:latin typeface="Calibri" panose="020F0502020204030204" pitchFamily="34" charset="0"/>
            </a:endParaRPr>
          </a:p>
          <a:p>
            <a:r>
              <a:rPr lang="en-GB" sz="1800" b="1" i="0" u="none" strike="noStrike" baseline="0" noProof="0" dirty="0">
                <a:latin typeface="Calibri-Bold"/>
              </a:rPr>
              <a:t>NS-BH coalescences </a:t>
            </a:r>
          </a:p>
          <a:p>
            <a:pPr lvl="1">
              <a:buFontTx/>
              <a:buChar char="-"/>
            </a:pPr>
            <a:r>
              <a:rPr lang="en-GB" sz="1800" b="1" i="0" u="none" strike="noStrike" baseline="0" noProof="0" dirty="0">
                <a:latin typeface="Calibri-Bold"/>
              </a:rPr>
              <a:t>GW191219_163120 </a:t>
            </a:r>
            <a:r>
              <a:rPr lang="en-GB" sz="1800" b="0" i="0" u="none" strike="noStrike" baseline="0" noProof="0" dirty="0">
                <a:latin typeface="Calibri" panose="020F0502020204030204" pitchFamily="34" charset="0"/>
              </a:rPr>
              <a:t>: extremely unequal mass components: 31M</a:t>
            </a:r>
            <a:r>
              <a:rPr lang="en-GB" sz="1800" b="0" i="0" u="none" strike="noStrike" baseline="-25000" noProof="0" dirty="0">
                <a:latin typeface="SegoeUISymbol"/>
              </a:rPr>
              <a:t>☉</a:t>
            </a:r>
            <a:r>
              <a:rPr lang="en-GB" sz="1800" b="0" i="0" u="none" strike="noStrike" baseline="0" noProof="0" dirty="0">
                <a:latin typeface="SegoeUISymbol"/>
              </a:rPr>
              <a:t> </a:t>
            </a:r>
            <a:r>
              <a:rPr lang="en-GB" sz="1800" b="0" i="0" u="none" strike="noStrike" baseline="0" noProof="0" dirty="0">
                <a:latin typeface="Calibri" panose="020F0502020204030204" pitchFamily="34" charset="0"/>
              </a:rPr>
              <a:t>+ 1.2 M</a:t>
            </a:r>
            <a:r>
              <a:rPr lang="en-GB" sz="1800" b="0" i="0" u="none" strike="noStrike" baseline="-25000" noProof="0" dirty="0">
                <a:latin typeface="SegoeUISymbol"/>
              </a:rPr>
              <a:t>☉</a:t>
            </a:r>
            <a:r>
              <a:rPr lang="en-GB" sz="1800" b="0" i="0" u="none" strike="noStrike" baseline="0" noProof="0" dirty="0">
                <a:latin typeface="Calibri" panose="020F0502020204030204" pitchFamily="34" charset="0"/>
              </a:rPr>
              <a:t>, and the lightest NS ever observed</a:t>
            </a:r>
          </a:p>
          <a:p>
            <a:pPr lvl="1">
              <a:buFontTx/>
              <a:buChar char="-"/>
            </a:pPr>
            <a:r>
              <a:rPr lang="en-GB" sz="1800" b="0" i="0" u="none" strike="noStrike" baseline="0" noProof="0" dirty="0">
                <a:latin typeface="ArialMT"/>
              </a:rPr>
              <a:t> </a:t>
            </a:r>
            <a:r>
              <a:rPr lang="en-GB" sz="1800" b="1" i="0" u="none" strike="noStrike" baseline="0" noProof="0" dirty="0">
                <a:latin typeface="Calibri-Bold"/>
              </a:rPr>
              <a:t>GW200115_042309</a:t>
            </a:r>
            <a:r>
              <a:rPr lang="en-GB" sz="1800" b="0" i="0" u="none" strike="noStrike" baseline="0" noProof="0" dirty="0">
                <a:latin typeface="Calibri" panose="020F0502020204030204" pitchFamily="34" charset="0"/>
              </a:rPr>
              <a:t>: the brightest BH-NS coalescence detected up to now 6 M</a:t>
            </a:r>
            <a:r>
              <a:rPr lang="en-GB" sz="1800" b="0" i="0" u="none" strike="noStrike" baseline="-25000" noProof="0" dirty="0">
                <a:latin typeface="SegoeUISymbol"/>
              </a:rPr>
              <a:t>☉</a:t>
            </a:r>
            <a:r>
              <a:rPr lang="en-GB" sz="1800" b="0" i="0" u="none" strike="noStrike" baseline="0" noProof="0" dirty="0">
                <a:latin typeface="SegoeUISymbol"/>
              </a:rPr>
              <a:t> </a:t>
            </a:r>
            <a:r>
              <a:rPr lang="en-GB" sz="1800" b="0" i="0" u="none" strike="noStrike" baseline="0" noProof="0" dirty="0">
                <a:latin typeface="Calibri" panose="020F0502020204030204" pitchFamily="34" charset="0"/>
              </a:rPr>
              <a:t>+ 1.4 M</a:t>
            </a:r>
            <a:r>
              <a:rPr lang="en-GB" sz="1800" b="0" i="0" u="none" strike="noStrike" baseline="-25000" noProof="0" dirty="0">
                <a:latin typeface="SegoeUISymbol"/>
              </a:rPr>
              <a:t>☉</a:t>
            </a:r>
            <a:endParaRPr lang="en-GB" sz="1800" baseline="-25000" noProof="0" dirty="0">
              <a:latin typeface="SegoeUISymbol"/>
            </a:endParaRPr>
          </a:p>
          <a:p>
            <a:r>
              <a:rPr lang="en-GB" sz="1800" b="1" i="0" u="none" strike="noStrike" baseline="0" noProof="0" dirty="0">
                <a:latin typeface="Calibri-Bold"/>
              </a:rPr>
              <a:t>BH-BH coalescences with IMBH</a:t>
            </a:r>
          </a:p>
          <a:p>
            <a:pPr lvl="1">
              <a:buFontTx/>
              <a:buChar char="-"/>
            </a:pPr>
            <a:r>
              <a:rPr lang="en-GB" sz="1800" b="1" i="0" u="none" strike="noStrike" baseline="0" noProof="0" dirty="0">
                <a:latin typeface="Calibri-Bold"/>
              </a:rPr>
              <a:t>GW190521_030229</a:t>
            </a:r>
            <a:r>
              <a:rPr lang="en-GB" sz="1800" b="0" i="0" u="none" strike="noStrike" baseline="0" noProof="0" dirty="0">
                <a:latin typeface="Calibri" panose="020F0502020204030204" pitchFamily="34" charset="0"/>
              </a:rPr>
              <a:t>: 85 M</a:t>
            </a:r>
            <a:r>
              <a:rPr lang="en-GB" sz="1800" b="0" i="0" u="none" strike="noStrike" baseline="-25000" noProof="0" dirty="0">
                <a:latin typeface="SegoeUISymbol"/>
              </a:rPr>
              <a:t>☉</a:t>
            </a:r>
            <a:r>
              <a:rPr lang="en-GB" sz="1800" b="0" i="0" u="none" strike="noStrike" baseline="0" noProof="0" dirty="0">
                <a:latin typeface="SegoeUISymbol"/>
              </a:rPr>
              <a:t> </a:t>
            </a:r>
            <a:r>
              <a:rPr lang="en-GB" sz="1800" b="0" i="0" u="none" strike="noStrike" baseline="0" noProof="0" dirty="0">
                <a:latin typeface="Calibri" panose="020F0502020204030204" pitchFamily="34" charset="0"/>
              </a:rPr>
              <a:t>+ 66 M</a:t>
            </a:r>
            <a:r>
              <a:rPr lang="en-GB" sz="1800" b="0" i="0" u="none" strike="noStrike" baseline="-25000" noProof="0" dirty="0">
                <a:latin typeface="SegoeUISymbol"/>
              </a:rPr>
              <a:t>☉ </a:t>
            </a:r>
            <a:r>
              <a:rPr lang="en-GB" sz="1800" b="0" i="0" u="none" strike="noStrike" baseline="0" noProof="0" dirty="0">
                <a:latin typeface="Calibri" panose="020F0502020204030204" pitchFamily="34" charset="0"/>
              </a:rPr>
              <a:t>-&gt; 142 M</a:t>
            </a:r>
            <a:r>
              <a:rPr lang="en-GB" sz="1800" b="0" i="0" u="none" strike="noStrike" baseline="-25000" noProof="0" dirty="0">
                <a:latin typeface="SegoeUISymbol"/>
              </a:rPr>
              <a:t>☉</a:t>
            </a:r>
          </a:p>
          <a:p>
            <a:pPr lvl="1">
              <a:buFontTx/>
              <a:buChar char="-"/>
            </a:pPr>
            <a:r>
              <a:rPr lang="en-GB" sz="1800" b="1" i="0" u="none" strike="noStrike" baseline="0" noProof="0" dirty="0">
                <a:latin typeface="Calibri-Bold"/>
              </a:rPr>
              <a:t>GW200220_061928</a:t>
            </a:r>
            <a:r>
              <a:rPr lang="en-GB" sz="1800" b="0" i="0" u="none" strike="noStrike" baseline="0" noProof="0" dirty="0">
                <a:latin typeface="Calibri" panose="020F0502020204030204" pitchFamily="34" charset="0"/>
              </a:rPr>
              <a:t>: 87 M</a:t>
            </a:r>
            <a:r>
              <a:rPr lang="en-GB" sz="1800" b="0" i="0" u="none" strike="noStrike" baseline="-25000" noProof="0" dirty="0">
                <a:latin typeface="SegoeUISymbol"/>
              </a:rPr>
              <a:t>☉</a:t>
            </a:r>
            <a:r>
              <a:rPr lang="en-GB" sz="1800" b="0" i="0" u="none" strike="noStrike" baseline="0" noProof="0" dirty="0">
                <a:latin typeface="SegoeUISymbol"/>
              </a:rPr>
              <a:t> </a:t>
            </a:r>
            <a:r>
              <a:rPr lang="en-GB" sz="1800" b="0" i="0" u="none" strike="noStrike" baseline="0" noProof="0" dirty="0">
                <a:latin typeface="Calibri" panose="020F0502020204030204" pitchFamily="34" charset="0"/>
              </a:rPr>
              <a:t>+ 61 M</a:t>
            </a:r>
            <a:r>
              <a:rPr lang="en-GB" sz="1800" b="0" i="0" u="none" strike="noStrike" baseline="-25000" noProof="0" dirty="0">
                <a:latin typeface="SegoeUISymbol"/>
              </a:rPr>
              <a:t>☉</a:t>
            </a:r>
            <a:r>
              <a:rPr lang="en-GB" sz="1800" b="0" i="0" u="none" strike="noStrike" baseline="0" noProof="0" dirty="0">
                <a:latin typeface="SegoeUISymbol"/>
              </a:rPr>
              <a:t> </a:t>
            </a:r>
            <a:r>
              <a:rPr lang="en-GB" sz="1800" b="0" i="0" u="none" strike="noStrike" baseline="0" noProof="0" dirty="0">
                <a:latin typeface="Calibri" panose="020F0502020204030204" pitchFamily="34" charset="0"/>
              </a:rPr>
              <a:t>-&gt; 148 M</a:t>
            </a:r>
            <a:r>
              <a:rPr lang="en-GB" sz="1800" b="0" i="0" u="none" strike="noStrike" baseline="-25000" noProof="0" dirty="0">
                <a:latin typeface="SegoeUISymbol"/>
              </a:rPr>
              <a:t>☉</a:t>
            </a:r>
            <a:endParaRPr lang="en-GB" sz="1800" b="1" i="0" u="none" strike="noStrike" baseline="0" noProof="0" dirty="0">
              <a:latin typeface="Calibri-Bold"/>
            </a:endParaRPr>
          </a:p>
          <a:p>
            <a:endParaRPr lang="en-GB" noProof="0" dirty="0"/>
          </a:p>
        </p:txBody>
      </p:sp>
      <p:sp>
        <p:nvSpPr>
          <p:cNvPr id="5" name="Segnaposto numero diapositiva 4">
            <a:extLst>
              <a:ext uri="{FF2B5EF4-FFF2-40B4-BE49-F238E27FC236}">
                <a16:creationId xmlns:a16="http://schemas.microsoft.com/office/drawing/2014/main" id="{64E056CC-1B0C-8FDC-968C-40869E215E13}"/>
              </a:ext>
            </a:extLst>
          </p:cNvPr>
          <p:cNvSpPr>
            <a:spLocks noGrp="1"/>
          </p:cNvSpPr>
          <p:nvPr>
            <p:ph type="sldNum" sz="quarter" idx="12"/>
          </p:nvPr>
        </p:nvSpPr>
        <p:spPr>
          <a:xfrm>
            <a:off x="8610600" y="6420391"/>
            <a:ext cx="2743200" cy="365125"/>
          </a:xfrm>
        </p:spPr>
        <p:txBody>
          <a:bodyPr/>
          <a:lstStyle/>
          <a:p>
            <a:fld id="{1980F75D-B04F-4377-8320-55DE5D3778B6}" type="slidenum">
              <a:rPr lang="it-IT" smtClean="0"/>
              <a:t>29</a:t>
            </a:fld>
            <a:endParaRPr lang="it-IT" dirty="0"/>
          </a:p>
        </p:txBody>
      </p:sp>
      <p:pic>
        <p:nvPicPr>
          <p:cNvPr id="27" name="Immagine 26">
            <a:extLst>
              <a:ext uri="{FF2B5EF4-FFF2-40B4-BE49-F238E27FC236}">
                <a16:creationId xmlns:a16="http://schemas.microsoft.com/office/drawing/2014/main" id="{14AE3257-ED44-3C69-379A-60DD69C91621}"/>
              </a:ext>
            </a:extLst>
          </p:cNvPr>
          <p:cNvPicPr>
            <a:picLocks noChangeAspect="1"/>
          </p:cNvPicPr>
          <p:nvPr/>
        </p:nvPicPr>
        <p:blipFill>
          <a:blip r:embed="rId3"/>
          <a:stretch>
            <a:fillRect/>
          </a:stretch>
        </p:blipFill>
        <p:spPr>
          <a:xfrm>
            <a:off x="6317599" y="1513477"/>
            <a:ext cx="5189422" cy="4867988"/>
          </a:xfrm>
          <a:prstGeom prst="rect">
            <a:avLst/>
          </a:prstGeom>
        </p:spPr>
      </p:pic>
      <p:sp>
        <p:nvSpPr>
          <p:cNvPr id="30" name="CasellaDiTesto 29">
            <a:extLst>
              <a:ext uri="{FF2B5EF4-FFF2-40B4-BE49-F238E27FC236}">
                <a16:creationId xmlns:a16="http://schemas.microsoft.com/office/drawing/2014/main" id="{1B352576-D447-D5ED-8A1C-8A15FEE2BC20}"/>
              </a:ext>
            </a:extLst>
          </p:cNvPr>
          <p:cNvSpPr txBox="1"/>
          <p:nvPr/>
        </p:nvSpPr>
        <p:spPr>
          <a:xfrm>
            <a:off x="7690879" y="4877675"/>
            <a:ext cx="1136421" cy="553998"/>
          </a:xfrm>
          <a:prstGeom prst="rect">
            <a:avLst/>
          </a:prstGeom>
          <a:noFill/>
        </p:spPr>
        <p:txBody>
          <a:bodyPr wrap="square" rtlCol="0">
            <a:spAutoFit/>
          </a:bodyPr>
          <a:lstStyle/>
          <a:p>
            <a:r>
              <a:rPr lang="it-IT" sz="1000" b="1" dirty="0" err="1"/>
              <a:t>Aug</a:t>
            </a:r>
            <a:r>
              <a:rPr lang="it-IT" sz="1000" b="1" dirty="0"/>
              <a:t>. 1. 2017 </a:t>
            </a:r>
            <a:r>
              <a:rPr lang="it-IT" sz="1000" dirty="0"/>
              <a:t>Virgo joins the network</a:t>
            </a:r>
          </a:p>
        </p:txBody>
      </p:sp>
      <p:cxnSp>
        <p:nvCxnSpPr>
          <p:cNvPr id="34" name="Connettore 2 33">
            <a:extLst>
              <a:ext uri="{FF2B5EF4-FFF2-40B4-BE49-F238E27FC236}">
                <a16:creationId xmlns:a16="http://schemas.microsoft.com/office/drawing/2014/main" id="{D2E47219-D888-F1BF-EFF1-8BE4A5A854EF}"/>
              </a:ext>
            </a:extLst>
          </p:cNvPr>
          <p:cNvCxnSpPr>
            <a:cxnSpLocks/>
          </p:cNvCxnSpPr>
          <p:nvPr/>
        </p:nvCxnSpPr>
        <p:spPr>
          <a:xfrm>
            <a:off x="8610600" y="5171544"/>
            <a:ext cx="216700" cy="2519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CasellaDiTesto 36">
            <a:extLst>
              <a:ext uri="{FF2B5EF4-FFF2-40B4-BE49-F238E27FC236}">
                <a16:creationId xmlns:a16="http://schemas.microsoft.com/office/drawing/2014/main" id="{7E27D9A3-B65C-27E7-B22B-AA4566EADB69}"/>
              </a:ext>
            </a:extLst>
          </p:cNvPr>
          <p:cNvSpPr txBox="1"/>
          <p:nvPr/>
        </p:nvSpPr>
        <p:spPr>
          <a:xfrm>
            <a:off x="9795150" y="4668519"/>
            <a:ext cx="1136421" cy="553998"/>
          </a:xfrm>
          <a:prstGeom prst="rect">
            <a:avLst/>
          </a:prstGeom>
          <a:noFill/>
        </p:spPr>
        <p:txBody>
          <a:bodyPr wrap="square" rtlCol="0">
            <a:spAutoFit/>
          </a:bodyPr>
          <a:lstStyle/>
          <a:p>
            <a:r>
              <a:rPr lang="it-IT" sz="1000" b="1" dirty="0"/>
              <a:t>August  17, 2017: </a:t>
            </a:r>
            <a:r>
              <a:rPr lang="it-IT" sz="1000" dirty="0"/>
              <a:t>first </a:t>
            </a:r>
            <a:r>
              <a:rPr lang="it-IT" sz="1000" dirty="0" err="1"/>
              <a:t>neutron</a:t>
            </a:r>
            <a:r>
              <a:rPr lang="it-IT" sz="1000" dirty="0"/>
              <a:t>-star merger </a:t>
            </a:r>
            <a:r>
              <a:rPr lang="it-IT" sz="1000" dirty="0" err="1"/>
              <a:t>detected</a:t>
            </a:r>
            <a:endParaRPr lang="it-IT" sz="1000" dirty="0"/>
          </a:p>
        </p:txBody>
      </p:sp>
      <p:cxnSp>
        <p:nvCxnSpPr>
          <p:cNvPr id="39" name="Connettore 2 38">
            <a:extLst>
              <a:ext uri="{FF2B5EF4-FFF2-40B4-BE49-F238E27FC236}">
                <a16:creationId xmlns:a16="http://schemas.microsoft.com/office/drawing/2014/main" id="{E55F70D9-4E73-AC54-E81E-AFC04E039EF7}"/>
              </a:ext>
            </a:extLst>
          </p:cNvPr>
          <p:cNvCxnSpPr>
            <a:cxnSpLocks/>
            <a:stCxn id="37" idx="1"/>
          </p:cNvCxnSpPr>
          <p:nvPr/>
        </p:nvCxnSpPr>
        <p:spPr>
          <a:xfrm flipH="1">
            <a:off x="8954473" y="4945518"/>
            <a:ext cx="840677" cy="28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CasellaDiTesto 45">
            <a:extLst>
              <a:ext uri="{FF2B5EF4-FFF2-40B4-BE49-F238E27FC236}">
                <a16:creationId xmlns:a16="http://schemas.microsoft.com/office/drawing/2014/main" id="{C0480813-EED7-47A1-C060-4F7FCA246DC0}"/>
              </a:ext>
            </a:extLst>
          </p:cNvPr>
          <p:cNvSpPr txBox="1"/>
          <p:nvPr/>
        </p:nvSpPr>
        <p:spPr>
          <a:xfrm>
            <a:off x="6754519" y="4580943"/>
            <a:ext cx="936360" cy="553998"/>
          </a:xfrm>
          <a:prstGeom prst="rect">
            <a:avLst/>
          </a:prstGeom>
          <a:noFill/>
        </p:spPr>
        <p:txBody>
          <a:bodyPr wrap="square" rtlCol="0">
            <a:spAutoFit/>
          </a:bodyPr>
          <a:lstStyle/>
          <a:p>
            <a:r>
              <a:rPr lang="it-IT" sz="1000" b="1" dirty="0" err="1"/>
              <a:t>Sept</a:t>
            </a:r>
            <a:r>
              <a:rPr lang="it-IT" sz="1000" b="1" dirty="0"/>
              <a:t>. 14, 2015 </a:t>
            </a:r>
            <a:r>
              <a:rPr lang="it-IT" sz="1000" dirty="0"/>
              <a:t>first GW </a:t>
            </a:r>
            <a:r>
              <a:rPr lang="it-IT" sz="1000" dirty="0" err="1"/>
              <a:t>observation</a:t>
            </a:r>
            <a:endParaRPr lang="it-IT" sz="1000" dirty="0"/>
          </a:p>
        </p:txBody>
      </p:sp>
      <p:cxnSp>
        <p:nvCxnSpPr>
          <p:cNvPr id="48" name="Connettore 2 47">
            <a:extLst>
              <a:ext uri="{FF2B5EF4-FFF2-40B4-BE49-F238E27FC236}">
                <a16:creationId xmlns:a16="http://schemas.microsoft.com/office/drawing/2014/main" id="{1E2FBE46-306A-8917-54D7-BC2F5677C92F}"/>
              </a:ext>
            </a:extLst>
          </p:cNvPr>
          <p:cNvCxnSpPr/>
          <p:nvPr/>
        </p:nvCxnSpPr>
        <p:spPr>
          <a:xfrm flipH="1">
            <a:off x="6756935" y="5149516"/>
            <a:ext cx="471638" cy="51013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CasellaDiTesto 48">
            <a:extLst>
              <a:ext uri="{FF2B5EF4-FFF2-40B4-BE49-F238E27FC236}">
                <a16:creationId xmlns:a16="http://schemas.microsoft.com/office/drawing/2014/main" id="{583974F0-093B-0A03-7CF0-A5FF24230F13}"/>
              </a:ext>
            </a:extLst>
          </p:cNvPr>
          <p:cNvSpPr txBox="1"/>
          <p:nvPr/>
        </p:nvSpPr>
        <p:spPr>
          <a:xfrm>
            <a:off x="8276575" y="2623861"/>
            <a:ext cx="1136421" cy="553998"/>
          </a:xfrm>
          <a:prstGeom prst="rect">
            <a:avLst/>
          </a:prstGeom>
          <a:noFill/>
        </p:spPr>
        <p:txBody>
          <a:bodyPr wrap="square" rtlCol="0">
            <a:spAutoFit/>
          </a:bodyPr>
          <a:lstStyle/>
          <a:p>
            <a:r>
              <a:rPr lang="it-IT" sz="1000" b="1" dirty="0" err="1"/>
              <a:t>May</a:t>
            </a:r>
            <a:r>
              <a:rPr lang="it-IT" sz="1000" b="1" dirty="0"/>
              <a:t> 21, 2019: </a:t>
            </a:r>
            <a:r>
              <a:rPr lang="it-IT" sz="1000" dirty="0"/>
              <a:t>BH-BH merger to IMBH</a:t>
            </a:r>
          </a:p>
        </p:txBody>
      </p:sp>
      <p:cxnSp>
        <p:nvCxnSpPr>
          <p:cNvPr id="51" name="Connettore 2 50">
            <a:extLst>
              <a:ext uri="{FF2B5EF4-FFF2-40B4-BE49-F238E27FC236}">
                <a16:creationId xmlns:a16="http://schemas.microsoft.com/office/drawing/2014/main" id="{EEDB057E-A2CD-BAAF-B70F-A1A0AAEBD5DE}"/>
              </a:ext>
            </a:extLst>
          </p:cNvPr>
          <p:cNvCxnSpPr>
            <a:cxnSpLocks/>
            <a:stCxn id="49" idx="2"/>
          </p:cNvCxnSpPr>
          <p:nvPr/>
        </p:nvCxnSpPr>
        <p:spPr>
          <a:xfrm>
            <a:off x="8844786" y="3177859"/>
            <a:ext cx="1098914" cy="2721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9" name="CasellaDiTesto 58">
            <a:extLst>
              <a:ext uri="{FF2B5EF4-FFF2-40B4-BE49-F238E27FC236}">
                <a16:creationId xmlns:a16="http://schemas.microsoft.com/office/drawing/2014/main" id="{126DBD2A-9E04-8826-4D0E-603CF7980585}"/>
              </a:ext>
            </a:extLst>
          </p:cNvPr>
          <p:cNvSpPr txBox="1"/>
          <p:nvPr/>
        </p:nvSpPr>
        <p:spPr>
          <a:xfrm>
            <a:off x="8994126" y="2155101"/>
            <a:ext cx="1136421" cy="553998"/>
          </a:xfrm>
          <a:prstGeom prst="rect">
            <a:avLst/>
          </a:prstGeom>
          <a:noFill/>
        </p:spPr>
        <p:txBody>
          <a:bodyPr wrap="square" rtlCol="0">
            <a:spAutoFit/>
          </a:bodyPr>
          <a:lstStyle/>
          <a:p>
            <a:r>
              <a:rPr lang="it-IT" sz="1000" b="1" dirty="0" err="1"/>
              <a:t>Jan</a:t>
            </a:r>
            <a:r>
              <a:rPr lang="it-IT" sz="1000" b="1" dirty="0"/>
              <a:t>. 15, 2001 </a:t>
            </a:r>
            <a:r>
              <a:rPr lang="it-IT" sz="1000" dirty="0"/>
              <a:t>: </a:t>
            </a:r>
            <a:r>
              <a:rPr lang="it-IT" sz="1000" dirty="0" err="1"/>
              <a:t>brightest</a:t>
            </a:r>
            <a:r>
              <a:rPr lang="it-IT" sz="1000" dirty="0"/>
              <a:t> N</a:t>
            </a:r>
            <a:r>
              <a:rPr lang="it-IT" sz="1000" b="1" dirty="0"/>
              <a:t>S-</a:t>
            </a:r>
            <a:r>
              <a:rPr lang="it-IT" sz="1000" dirty="0"/>
              <a:t>BH merger</a:t>
            </a:r>
          </a:p>
        </p:txBody>
      </p:sp>
      <p:cxnSp>
        <p:nvCxnSpPr>
          <p:cNvPr id="61" name="Connettore 2 60">
            <a:extLst>
              <a:ext uri="{FF2B5EF4-FFF2-40B4-BE49-F238E27FC236}">
                <a16:creationId xmlns:a16="http://schemas.microsoft.com/office/drawing/2014/main" id="{A5D031EC-B126-5F69-6997-FB09C7006DCC}"/>
              </a:ext>
            </a:extLst>
          </p:cNvPr>
          <p:cNvCxnSpPr>
            <a:cxnSpLocks/>
            <a:stCxn id="59" idx="3"/>
          </p:cNvCxnSpPr>
          <p:nvPr/>
        </p:nvCxnSpPr>
        <p:spPr>
          <a:xfrm flipV="1">
            <a:off x="10130547" y="2432100"/>
            <a:ext cx="389866" cy="635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CasellaDiTesto 62">
            <a:extLst>
              <a:ext uri="{FF2B5EF4-FFF2-40B4-BE49-F238E27FC236}">
                <a16:creationId xmlns:a16="http://schemas.microsoft.com/office/drawing/2014/main" id="{F711916E-8631-6569-57D1-51E384D675B0}"/>
              </a:ext>
            </a:extLst>
          </p:cNvPr>
          <p:cNvSpPr txBox="1"/>
          <p:nvPr/>
        </p:nvSpPr>
        <p:spPr>
          <a:xfrm>
            <a:off x="8037613" y="4146736"/>
            <a:ext cx="1136421" cy="553998"/>
          </a:xfrm>
          <a:prstGeom prst="rect">
            <a:avLst/>
          </a:prstGeom>
          <a:noFill/>
        </p:spPr>
        <p:txBody>
          <a:bodyPr wrap="square" rtlCol="0">
            <a:spAutoFit/>
          </a:bodyPr>
          <a:lstStyle/>
          <a:p>
            <a:r>
              <a:rPr lang="it-IT" sz="1000" b="1" dirty="0" err="1"/>
              <a:t>Aug</a:t>
            </a:r>
            <a:r>
              <a:rPr lang="it-IT" sz="1000" b="1" dirty="0"/>
              <a:t>. 14, 2017</a:t>
            </a:r>
            <a:r>
              <a:rPr lang="it-IT" sz="1000" dirty="0"/>
              <a:t>:first triple </a:t>
            </a:r>
            <a:r>
              <a:rPr lang="it-IT" sz="1000" dirty="0" err="1"/>
              <a:t>detection</a:t>
            </a:r>
            <a:r>
              <a:rPr lang="it-IT" sz="1000" b="1" dirty="0"/>
              <a:t> </a:t>
            </a:r>
            <a:endParaRPr lang="it-IT" sz="1000" dirty="0"/>
          </a:p>
        </p:txBody>
      </p:sp>
      <p:cxnSp>
        <p:nvCxnSpPr>
          <p:cNvPr id="66" name="Connettore 2 65">
            <a:extLst>
              <a:ext uri="{FF2B5EF4-FFF2-40B4-BE49-F238E27FC236}">
                <a16:creationId xmlns:a16="http://schemas.microsoft.com/office/drawing/2014/main" id="{CD4DEF2A-7F97-A824-920E-9B2366F2E3DC}"/>
              </a:ext>
            </a:extLst>
          </p:cNvPr>
          <p:cNvCxnSpPr>
            <a:cxnSpLocks/>
            <a:stCxn id="63" idx="1"/>
            <a:endCxn id="63" idx="1"/>
          </p:cNvCxnSpPr>
          <p:nvPr/>
        </p:nvCxnSpPr>
        <p:spPr>
          <a:xfrm>
            <a:off x="8037613" y="4423735"/>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1" name="Picture 26" descr="450px-GW170814_signal.png">
            <a:extLst>
              <a:ext uri="{FF2B5EF4-FFF2-40B4-BE49-F238E27FC236}">
                <a16:creationId xmlns:a16="http://schemas.microsoft.com/office/drawing/2014/main" id="{5269FCCB-64E6-F002-19B5-81E5EA7B8A27}"/>
              </a:ext>
            </a:extLst>
          </p:cNvPr>
          <p:cNvPicPr>
            <a:picLocks noChangeAspect="1"/>
          </p:cNvPicPr>
          <p:nvPr/>
        </p:nvPicPr>
        <p:blipFill>
          <a:blip r:embed="rId4"/>
          <a:stretch>
            <a:fillRect/>
          </a:stretch>
        </p:blipFill>
        <p:spPr>
          <a:xfrm>
            <a:off x="6651042" y="2791559"/>
            <a:ext cx="2237123" cy="1382045"/>
          </a:xfrm>
          <a:prstGeom prst="rect">
            <a:avLst/>
          </a:prstGeom>
        </p:spPr>
      </p:pic>
      <p:pic>
        <p:nvPicPr>
          <p:cNvPr id="83" name="Picture 27" descr="330px-NGC_4993_and_GRB170817A_after_glow.gif">
            <a:extLst>
              <a:ext uri="{FF2B5EF4-FFF2-40B4-BE49-F238E27FC236}">
                <a16:creationId xmlns:a16="http://schemas.microsoft.com/office/drawing/2014/main" id="{887F9B1D-A615-DAC5-BE53-7EADE71BEB15}"/>
              </a:ext>
            </a:extLst>
          </p:cNvPr>
          <p:cNvPicPr>
            <a:picLocks noChangeAspect="1"/>
          </p:cNvPicPr>
          <p:nvPr/>
        </p:nvPicPr>
        <p:blipFill>
          <a:blip r:embed="rId5"/>
          <a:stretch>
            <a:fillRect/>
          </a:stretch>
        </p:blipFill>
        <p:spPr>
          <a:xfrm>
            <a:off x="9351984" y="936228"/>
            <a:ext cx="1151443" cy="1228206"/>
          </a:xfrm>
          <a:prstGeom prst="rect">
            <a:avLst/>
          </a:prstGeom>
        </p:spPr>
      </p:pic>
      <p:pic>
        <p:nvPicPr>
          <p:cNvPr id="84" name="Picture 28" descr="800px-GW170817_spectrograms.svg.png">
            <a:extLst>
              <a:ext uri="{FF2B5EF4-FFF2-40B4-BE49-F238E27FC236}">
                <a16:creationId xmlns:a16="http://schemas.microsoft.com/office/drawing/2014/main" id="{DFAF44A0-5B59-9A47-B4EB-B65108091CE1}"/>
              </a:ext>
            </a:extLst>
          </p:cNvPr>
          <p:cNvPicPr>
            <a:picLocks noChangeAspect="1"/>
          </p:cNvPicPr>
          <p:nvPr/>
        </p:nvPicPr>
        <p:blipFill>
          <a:blip r:embed="rId6"/>
          <a:stretch>
            <a:fillRect/>
          </a:stretch>
        </p:blipFill>
        <p:spPr>
          <a:xfrm>
            <a:off x="10379895" y="1831347"/>
            <a:ext cx="1645152" cy="2358736"/>
          </a:xfrm>
          <a:prstGeom prst="rect">
            <a:avLst/>
          </a:prstGeom>
        </p:spPr>
      </p:pic>
      <p:pic>
        <p:nvPicPr>
          <p:cNvPr id="85" name="Picture 2">
            <a:extLst>
              <a:ext uri="{FF2B5EF4-FFF2-40B4-BE49-F238E27FC236}">
                <a16:creationId xmlns:a16="http://schemas.microsoft.com/office/drawing/2014/main" id="{8BC84D90-D98D-CC2D-ABF7-0E0C88ACC0FE}"/>
              </a:ext>
            </a:extLst>
          </p:cNvPr>
          <p:cNvPicPr>
            <a:picLocks noChangeAspect="1" noChangeArrowheads="1"/>
          </p:cNvPicPr>
          <p:nvPr/>
        </p:nvPicPr>
        <p:blipFill>
          <a:blip r:embed="rId7"/>
          <a:srcRect/>
          <a:stretch>
            <a:fillRect/>
          </a:stretch>
        </p:blipFill>
        <p:spPr bwMode="auto">
          <a:xfrm>
            <a:off x="9510232" y="3714916"/>
            <a:ext cx="1403736" cy="782349"/>
          </a:xfrm>
          <a:prstGeom prst="rect">
            <a:avLst/>
          </a:prstGeom>
          <a:noFill/>
          <a:ln w="9525">
            <a:noFill/>
            <a:miter lim="800000"/>
            <a:headEnd/>
            <a:tailEnd/>
          </a:ln>
        </p:spPr>
      </p:pic>
      <p:cxnSp>
        <p:nvCxnSpPr>
          <p:cNvPr id="90" name="Connettore 2 89">
            <a:extLst>
              <a:ext uri="{FF2B5EF4-FFF2-40B4-BE49-F238E27FC236}">
                <a16:creationId xmlns:a16="http://schemas.microsoft.com/office/drawing/2014/main" id="{01CDD953-7CC1-3460-6B45-26C9C41C6E2F}"/>
              </a:ext>
            </a:extLst>
          </p:cNvPr>
          <p:cNvCxnSpPr>
            <a:cxnSpLocks/>
            <a:stCxn id="63" idx="2"/>
          </p:cNvCxnSpPr>
          <p:nvPr/>
        </p:nvCxnSpPr>
        <p:spPr>
          <a:xfrm>
            <a:off x="8605824" y="4700734"/>
            <a:ext cx="319515" cy="6465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Segnaposto data 1">
            <a:extLst>
              <a:ext uri="{FF2B5EF4-FFF2-40B4-BE49-F238E27FC236}">
                <a16:creationId xmlns:a16="http://schemas.microsoft.com/office/drawing/2014/main" id="{59E68EC9-E3E4-DD8A-5D62-0BBB3066EF35}"/>
              </a:ext>
            </a:extLst>
          </p:cNvPr>
          <p:cNvSpPr>
            <a:spLocks noGrp="1"/>
          </p:cNvSpPr>
          <p:nvPr>
            <p:ph type="dt" sz="half" idx="10"/>
          </p:nvPr>
        </p:nvSpPr>
        <p:spPr/>
        <p:txBody>
          <a:bodyPr/>
          <a:lstStyle/>
          <a:p>
            <a:r>
              <a:rPr lang="it-IT"/>
              <a:t>19/06/2024</a:t>
            </a:r>
            <a:endParaRPr lang="it-IT" dirty="0"/>
          </a:p>
        </p:txBody>
      </p:sp>
    </p:spTree>
    <p:extLst>
      <p:ext uri="{BB962C8B-B14F-4D97-AF65-F5344CB8AC3E}">
        <p14:creationId xmlns:p14="http://schemas.microsoft.com/office/powerpoint/2010/main" val="298040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fade">
                                      <p:cBhvr>
                                        <p:cTn id="10" dur="500"/>
                                        <p:tgtEl>
                                          <p:spTgt spid="63"/>
                                        </p:tgtEl>
                                      </p:cBhvr>
                                    </p:animEffect>
                                  </p:childTnLst>
                                </p:cTn>
                              </p:par>
                              <p:par>
                                <p:cTn id="11" presetID="2" presetClass="entr" presetSubtype="4" fill="hold" nodeType="withEffect">
                                  <p:stCondLst>
                                    <p:cond delay="0"/>
                                  </p:stCondLst>
                                  <p:childTnLst>
                                    <p:set>
                                      <p:cBhvr>
                                        <p:cTn id="12" dur="1" fill="hold">
                                          <p:stCondLst>
                                            <p:cond delay="0"/>
                                          </p:stCondLst>
                                        </p:cTn>
                                        <p:tgtEl>
                                          <p:spTgt spid="90"/>
                                        </p:tgtEl>
                                        <p:attrNameLst>
                                          <p:attrName>style.visibility</p:attrName>
                                        </p:attrNameLst>
                                      </p:cBhvr>
                                      <p:to>
                                        <p:strVal val="visible"/>
                                      </p:to>
                                    </p:set>
                                    <p:anim calcmode="lin" valueType="num">
                                      <p:cBhvr additive="base">
                                        <p:cTn id="13" dur="500" fill="hold"/>
                                        <p:tgtEl>
                                          <p:spTgt spid="90"/>
                                        </p:tgtEl>
                                        <p:attrNameLst>
                                          <p:attrName>ppt_x</p:attrName>
                                        </p:attrNameLst>
                                      </p:cBhvr>
                                      <p:tavLst>
                                        <p:tav tm="0">
                                          <p:val>
                                            <p:strVal val="#ppt_x"/>
                                          </p:val>
                                        </p:tav>
                                        <p:tav tm="100000">
                                          <p:val>
                                            <p:strVal val="#ppt_x"/>
                                          </p:val>
                                        </p:tav>
                                      </p:tavLst>
                                    </p:anim>
                                    <p:anim calcmode="lin" valueType="num">
                                      <p:cBhvr additive="base">
                                        <p:cTn id="14"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4"/>
                                        </p:tgtEl>
                                        <p:attrNameLst>
                                          <p:attrName>style.visibility</p:attrName>
                                        </p:attrNameLst>
                                      </p:cBhvr>
                                      <p:to>
                                        <p:strVal val="visible"/>
                                      </p:to>
                                    </p:set>
                                    <p:anim calcmode="lin" valueType="num">
                                      <p:cBhvr additive="base">
                                        <p:cTn id="19" dur="500" fill="hold"/>
                                        <p:tgtEl>
                                          <p:spTgt spid="84"/>
                                        </p:tgtEl>
                                        <p:attrNameLst>
                                          <p:attrName>ppt_x</p:attrName>
                                        </p:attrNameLst>
                                      </p:cBhvr>
                                      <p:tavLst>
                                        <p:tav tm="0">
                                          <p:val>
                                            <p:strVal val="1+#ppt_w/2"/>
                                          </p:val>
                                        </p:tav>
                                        <p:tav tm="100000">
                                          <p:val>
                                            <p:strVal val="#ppt_x"/>
                                          </p:val>
                                        </p:tav>
                                      </p:tavLst>
                                    </p:anim>
                                    <p:anim calcmode="lin" valueType="num">
                                      <p:cBhvr additive="base">
                                        <p:cTn id="20" dur="500" fill="hold"/>
                                        <p:tgtEl>
                                          <p:spTgt spid="84"/>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83"/>
                                        </p:tgtEl>
                                        <p:attrNameLst>
                                          <p:attrName>style.visibility</p:attrName>
                                        </p:attrNameLst>
                                      </p:cBhvr>
                                      <p:to>
                                        <p:strVal val="visible"/>
                                      </p:to>
                                    </p:set>
                                    <p:anim calcmode="lin" valueType="num">
                                      <p:cBhvr additive="base">
                                        <p:cTn id="23" dur="500" fill="hold"/>
                                        <p:tgtEl>
                                          <p:spTgt spid="83"/>
                                        </p:tgtEl>
                                        <p:attrNameLst>
                                          <p:attrName>ppt_x</p:attrName>
                                        </p:attrNameLst>
                                      </p:cBhvr>
                                      <p:tavLst>
                                        <p:tav tm="0">
                                          <p:val>
                                            <p:strVal val="1+#ppt_w/2"/>
                                          </p:val>
                                        </p:tav>
                                        <p:tav tm="100000">
                                          <p:val>
                                            <p:strVal val="#ppt_x"/>
                                          </p:val>
                                        </p:tav>
                                      </p:tavLst>
                                    </p:anim>
                                    <p:anim calcmode="lin" valueType="num">
                                      <p:cBhvr additive="base">
                                        <p:cTn id="24" dur="500" fill="hold"/>
                                        <p:tgtEl>
                                          <p:spTgt spid="83"/>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85"/>
                                        </p:tgtEl>
                                        <p:attrNameLst>
                                          <p:attrName>style.visibility</p:attrName>
                                        </p:attrNameLst>
                                      </p:cBhvr>
                                      <p:to>
                                        <p:strVal val="visible"/>
                                      </p:to>
                                    </p:set>
                                    <p:anim calcmode="lin" valueType="num">
                                      <p:cBhvr additive="base">
                                        <p:cTn id="27" dur="500" fill="hold"/>
                                        <p:tgtEl>
                                          <p:spTgt spid="85"/>
                                        </p:tgtEl>
                                        <p:attrNameLst>
                                          <p:attrName>ppt_x</p:attrName>
                                        </p:attrNameLst>
                                      </p:cBhvr>
                                      <p:tavLst>
                                        <p:tav tm="0">
                                          <p:val>
                                            <p:strVal val="1+#ppt_w/2"/>
                                          </p:val>
                                        </p:tav>
                                        <p:tav tm="100000">
                                          <p:val>
                                            <p:strVal val="#ppt_x"/>
                                          </p:val>
                                        </p:tav>
                                      </p:tavLst>
                                    </p:anim>
                                    <p:anim calcmode="lin" valueType="num">
                                      <p:cBhvr additive="base">
                                        <p:cTn id="28" dur="500" fill="hold"/>
                                        <p:tgtEl>
                                          <p:spTgt spid="85"/>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1+#ppt_w/2"/>
                                          </p:val>
                                        </p:tav>
                                        <p:tav tm="100000">
                                          <p:val>
                                            <p:strVal val="#ppt_x"/>
                                          </p:val>
                                        </p:tav>
                                      </p:tavLst>
                                    </p:anim>
                                    <p:anim calcmode="lin" valueType="num">
                                      <p:cBhvr additive="base">
                                        <p:cTn id="32" dur="500" fill="hold"/>
                                        <p:tgtEl>
                                          <p:spTgt spid="37"/>
                                        </p:tgtEl>
                                        <p:attrNameLst>
                                          <p:attrName>ppt_y</p:attrName>
                                        </p:attrNameLst>
                                      </p:cBhvr>
                                      <p:tavLst>
                                        <p:tav tm="0">
                                          <p:val>
                                            <p:strVal val="#ppt_y"/>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500" fill="hold"/>
                                        <p:tgtEl>
                                          <p:spTgt spid="39"/>
                                        </p:tgtEl>
                                        <p:attrNameLst>
                                          <p:attrName>ppt_x</p:attrName>
                                        </p:attrNameLst>
                                      </p:cBhvr>
                                      <p:tavLst>
                                        <p:tav tm="0">
                                          <p:val>
                                            <p:strVal val="#ppt_x"/>
                                          </p:val>
                                        </p:tav>
                                        <p:tav tm="100000">
                                          <p:val>
                                            <p:strVal val="#ppt_x"/>
                                          </p:val>
                                        </p:tav>
                                      </p:tavLst>
                                    </p:anim>
                                    <p:anim calcmode="lin" valueType="num">
                                      <p:cBhvr additive="base">
                                        <p:cTn id="36" dur="500" fill="hold"/>
                                        <p:tgtEl>
                                          <p:spTgt spid="39"/>
                                        </p:tgtEl>
                                        <p:attrNameLst>
                                          <p:attrName>ppt_y</p:attrName>
                                        </p:attrNameLst>
                                      </p:cBhvr>
                                      <p:tavLst>
                                        <p:tav tm="0">
                                          <p:val>
                                            <p:strVal val="1+#ppt_h/2"/>
                                          </p:val>
                                        </p:tav>
                                        <p:tav tm="100000">
                                          <p:val>
                                            <p:strVal val="#ppt_y"/>
                                          </p:val>
                                        </p:tav>
                                      </p:tavLst>
                                    </p:anim>
                                  </p:childTnLst>
                                </p:cTn>
                              </p:par>
                              <p:par>
                                <p:cTn id="37" presetID="16" presetClass="exit" presetSubtype="21" fill="hold" nodeType="withEffect">
                                  <p:stCondLst>
                                    <p:cond delay="0"/>
                                  </p:stCondLst>
                                  <p:childTnLst>
                                    <p:animEffect transition="out" filter="barn(inVertical)">
                                      <p:cBhvr>
                                        <p:cTn id="38" dur="500"/>
                                        <p:tgtEl>
                                          <p:spTgt spid="81"/>
                                        </p:tgtEl>
                                      </p:cBhvr>
                                    </p:animEffect>
                                    <p:set>
                                      <p:cBhvr>
                                        <p:cTn id="39" dur="1" fill="hold">
                                          <p:stCondLst>
                                            <p:cond delay="499"/>
                                          </p:stCondLst>
                                        </p:cTn>
                                        <p:tgtEl>
                                          <p:spTgt spid="81"/>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 presetClass="exit" presetSubtype="10" fill="hold" nodeType="clickEffect">
                                  <p:stCondLst>
                                    <p:cond delay="0"/>
                                  </p:stCondLst>
                                  <p:childTnLst>
                                    <p:animEffect transition="out" filter="checkerboard(across)">
                                      <p:cBhvr>
                                        <p:cTn id="43" dur="500"/>
                                        <p:tgtEl>
                                          <p:spTgt spid="84"/>
                                        </p:tgtEl>
                                      </p:cBhvr>
                                    </p:animEffect>
                                    <p:set>
                                      <p:cBhvr>
                                        <p:cTn id="44" dur="1" fill="hold">
                                          <p:stCondLst>
                                            <p:cond delay="499"/>
                                          </p:stCondLst>
                                        </p:cTn>
                                        <p:tgtEl>
                                          <p:spTgt spid="84"/>
                                        </p:tgtEl>
                                        <p:attrNameLst>
                                          <p:attrName>style.visibility</p:attrName>
                                        </p:attrNameLst>
                                      </p:cBhvr>
                                      <p:to>
                                        <p:strVal val="hidden"/>
                                      </p:to>
                                    </p:set>
                                  </p:childTnLst>
                                </p:cTn>
                              </p:par>
                              <p:par>
                                <p:cTn id="45" presetID="5" presetClass="exit" presetSubtype="10" fill="hold" nodeType="withEffect">
                                  <p:stCondLst>
                                    <p:cond delay="0"/>
                                  </p:stCondLst>
                                  <p:childTnLst>
                                    <p:animEffect transition="out" filter="checkerboard(across)">
                                      <p:cBhvr>
                                        <p:cTn id="46" dur="500"/>
                                        <p:tgtEl>
                                          <p:spTgt spid="83"/>
                                        </p:tgtEl>
                                      </p:cBhvr>
                                    </p:animEffect>
                                    <p:set>
                                      <p:cBhvr>
                                        <p:cTn id="47" dur="1" fill="hold">
                                          <p:stCondLst>
                                            <p:cond delay="499"/>
                                          </p:stCondLst>
                                        </p:cTn>
                                        <p:tgtEl>
                                          <p:spTgt spid="83"/>
                                        </p:tgtEl>
                                        <p:attrNameLst>
                                          <p:attrName>style.visibility</p:attrName>
                                        </p:attrNameLst>
                                      </p:cBhvr>
                                      <p:to>
                                        <p:strVal val="hidden"/>
                                      </p:to>
                                    </p:set>
                                  </p:childTnLst>
                                </p:cTn>
                              </p:par>
                              <p:par>
                                <p:cTn id="48" presetID="5" presetClass="exit" presetSubtype="10" fill="hold" nodeType="withEffect">
                                  <p:stCondLst>
                                    <p:cond delay="0"/>
                                  </p:stCondLst>
                                  <p:childTnLst>
                                    <p:animEffect transition="out" filter="checkerboard(across)">
                                      <p:cBhvr>
                                        <p:cTn id="49" dur="500"/>
                                        <p:tgtEl>
                                          <p:spTgt spid="85"/>
                                        </p:tgtEl>
                                      </p:cBhvr>
                                    </p:animEffect>
                                    <p:set>
                                      <p:cBhvr>
                                        <p:cTn id="50" dur="1" fill="hold">
                                          <p:stCondLst>
                                            <p:cond delay="499"/>
                                          </p:stCondLst>
                                        </p:cTn>
                                        <p:tgtEl>
                                          <p:spTgt spid="85"/>
                                        </p:tgtEl>
                                        <p:attrNameLst>
                                          <p:attrName>style.visibility</p:attrName>
                                        </p:attrNameLst>
                                      </p:cBhvr>
                                      <p:to>
                                        <p:strVal val="hidden"/>
                                      </p:to>
                                    </p:set>
                                  </p:childTnLst>
                                </p:cTn>
                              </p:par>
                              <p:par>
                                <p:cTn id="51" presetID="42" presetClass="entr" presetSubtype="0" fill="hold" grpId="0" nodeType="withEffect">
                                  <p:stCondLst>
                                    <p:cond delay="0"/>
                                  </p:stCondLst>
                                  <p:childTnLst>
                                    <p:set>
                                      <p:cBhvr>
                                        <p:cTn id="52" dur="1" fill="hold">
                                          <p:stCondLst>
                                            <p:cond delay="0"/>
                                          </p:stCondLst>
                                        </p:cTn>
                                        <p:tgtEl>
                                          <p:spTgt spid="49"/>
                                        </p:tgtEl>
                                        <p:attrNameLst>
                                          <p:attrName>style.visibility</p:attrName>
                                        </p:attrNameLst>
                                      </p:cBhvr>
                                      <p:to>
                                        <p:strVal val="visible"/>
                                      </p:to>
                                    </p:set>
                                    <p:animEffect transition="in" filter="fade">
                                      <p:cBhvr>
                                        <p:cTn id="53" dur="1000"/>
                                        <p:tgtEl>
                                          <p:spTgt spid="49"/>
                                        </p:tgtEl>
                                      </p:cBhvr>
                                    </p:animEffect>
                                    <p:anim calcmode="lin" valueType="num">
                                      <p:cBhvr>
                                        <p:cTn id="54" dur="1000" fill="hold"/>
                                        <p:tgtEl>
                                          <p:spTgt spid="49"/>
                                        </p:tgtEl>
                                        <p:attrNameLst>
                                          <p:attrName>ppt_x</p:attrName>
                                        </p:attrNameLst>
                                      </p:cBhvr>
                                      <p:tavLst>
                                        <p:tav tm="0">
                                          <p:val>
                                            <p:strVal val="#ppt_x"/>
                                          </p:val>
                                        </p:tav>
                                        <p:tav tm="100000">
                                          <p:val>
                                            <p:strVal val="#ppt_x"/>
                                          </p:val>
                                        </p:tav>
                                      </p:tavLst>
                                    </p:anim>
                                    <p:anim calcmode="lin" valueType="num">
                                      <p:cBhvr>
                                        <p:cTn id="55" dur="1000" fill="hold"/>
                                        <p:tgtEl>
                                          <p:spTgt spid="49"/>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fade">
                                      <p:cBhvr>
                                        <p:cTn id="58" dur="1000"/>
                                        <p:tgtEl>
                                          <p:spTgt spid="51"/>
                                        </p:tgtEl>
                                      </p:cBhvr>
                                    </p:animEffect>
                                    <p:anim calcmode="lin" valueType="num">
                                      <p:cBhvr>
                                        <p:cTn id="59" dur="1000" fill="hold"/>
                                        <p:tgtEl>
                                          <p:spTgt spid="51"/>
                                        </p:tgtEl>
                                        <p:attrNameLst>
                                          <p:attrName>ppt_x</p:attrName>
                                        </p:attrNameLst>
                                      </p:cBhvr>
                                      <p:tavLst>
                                        <p:tav tm="0">
                                          <p:val>
                                            <p:strVal val="#ppt_x"/>
                                          </p:val>
                                        </p:tav>
                                        <p:tav tm="100000">
                                          <p:val>
                                            <p:strVal val="#ppt_x"/>
                                          </p:val>
                                        </p:tav>
                                      </p:tavLst>
                                    </p:anim>
                                    <p:anim calcmode="lin" valueType="num">
                                      <p:cBhvr>
                                        <p:cTn id="60"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59"/>
                                        </p:tgtEl>
                                        <p:attrNameLst>
                                          <p:attrName>style.visibility</p:attrName>
                                        </p:attrNameLst>
                                      </p:cBhvr>
                                      <p:to>
                                        <p:strVal val="visible"/>
                                      </p:to>
                                    </p:set>
                                    <p:anim calcmode="lin" valueType="num">
                                      <p:cBhvr additive="base">
                                        <p:cTn id="65" dur="500" fill="hold"/>
                                        <p:tgtEl>
                                          <p:spTgt spid="59"/>
                                        </p:tgtEl>
                                        <p:attrNameLst>
                                          <p:attrName>ppt_x</p:attrName>
                                        </p:attrNameLst>
                                      </p:cBhvr>
                                      <p:tavLst>
                                        <p:tav tm="0">
                                          <p:val>
                                            <p:strVal val="1+#ppt_w/2"/>
                                          </p:val>
                                        </p:tav>
                                        <p:tav tm="100000">
                                          <p:val>
                                            <p:strVal val="#ppt_x"/>
                                          </p:val>
                                        </p:tav>
                                      </p:tavLst>
                                    </p:anim>
                                    <p:anim calcmode="lin" valueType="num">
                                      <p:cBhvr additive="base">
                                        <p:cTn id="66" dur="500" fill="hold"/>
                                        <p:tgtEl>
                                          <p:spTgt spid="59"/>
                                        </p:tgtEl>
                                        <p:attrNameLst>
                                          <p:attrName>ppt_y</p:attrName>
                                        </p:attrNameLst>
                                      </p:cBhvr>
                                      <p:tavLst>
                                        <p:tav tm="0">
                                          <p:val>
                                            <p:strVal val="#ppt_y"/>
                                          </p:val>
                                        </p:tav>
                                        <p:tav tm="100000">
                                          <p:val>
                                            <p:strVal val="#ppt_y"/>
                                          </p:val>
                                        </p:tav>
                                      </p:tavLst>
                                    </p:anim>
                                  </p:childTnLst>
                                </p:cTn>
                              </p:par>
                              <p:par>
                                <p:cTn id="67" presetID="2" presetClass="entr" presetSubtype="2" fill="hold" nodeType="withEffect">
                                  <p:stCondLst>
                                    <p:cond delay="0"/>
                                  </p:stCondLst>
                                  <p:childTnLst>
                                    <p:set>
                                      <p:cBhvr>
                                        <p:cTn id="68" dur="1" fill="hold">
                                          <p:stCondLst>
                                            <p:cond delay="0"/>
                                          </p:stCondLst>
                                        </p:cTn>
                                        <p:tgtEl>
                                          <p:spTgt spid="61"/>
                                        </p:tgtEl>
                                        <p:attrNameLst>
                                          <p:attrName>style.visibility</p:attrName>
                                        </p:attrNameLst>
                                      </p:cBhvr>
                                      <p:to>
                                        <p:strVal val="visible"/>
                                      </p:to>
                                    </p:set>
                                    <p:anim calcmode="lin" valueType="num">
                                      <p:cBhvr additive="base">
                                        <p:cTn id="69" dur="500" fill="hold"/>
                                        <p:tgtEl>
                                          <p:spTgt spid="61"/>
                                        </p:tgtEl>
                                        <p:attrNameLst>
                                          <p:attrName>ppt_x</p:attrName>
                                        </p:attrNameLst>
                                      </p:cBhvr>
                                      <p:tavLst>
                                        <p:tav tm="0">
                                          <p:val>
                                            <p:strVal val="1+#ppt_w/2"/>
                                          </p:val>
                                        </p:tav>
                                        <p:tav tm="100000">
                                          <p:val>
                                            <p:strVal val="#ppt_x"/>
                                          </p:val>
                                        </p:tav>
                                      </p:tavLst>
                                    </p:anim>
                                    <p:anim calcmode="lin" valueType="num">
                                      <p:cBhvr additive="base">
                                        <p:cTn id="70" dur="50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9" grpId="0"/>
      <p:bldP spid="59" grpId="0"/>
      <p:bldP spid="6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Segnaposto piè di pagina 2"/>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1400" noProof="0" dirty="0"/>
              <a:t>Fabio Garufi</a:t>
            </a:r>
          </a:p>
        </p:txBody>
      </p:sp>
      <p:sp>
        <p:nvSpPr>
          <p:cNvPr id="58372" name="Segnaposto numero diapositiva 3"/>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E846562-F621-40C1-B55C-3F4C49EE5FB9}" type="slidenum">
              <a:rPr lang="en-GB" sz="1400" noProof="0" smtClean="0"/>
              <a:pPr>
                <a:spcBef>
                  <a:spcPct val="0"/>
                </a:spcBef>
                <a:buFontTx/>
                <a:buNone/>
              </a:pPr>
              <a:t>3</a:t>
            </a:fld>
            <a:endParaRPr lang="en-GB" sz="1400" noProof="0" dirty="0"/>
          </a:p>
        </p:txBody>
      </p:sp>
      <p:sp>
        <p:nvSpPr>
          <p:cNvPr id="58373" name="Segnaposto numero diapositiva 5"/>
          <p:cNvSpPr txBox="1">
            <a:spLocks noGrp="1"/>
          </p:cNvSpPr>
          <p:nvPr/>
        </p:nvSpPr>
        <p:spPr bwMode="auto">
          <a:xfrm>
            <a:off x="8077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fld id="{FAA9EC95-4C27-492A-B44C-7ECE70718441}" type="slidenum">
              <a:rPr lang="en-GB" sz="1400" noProof="0" smtClean="0">
                <a:latin typeface="Times New Roman" panose="02020603050405020304" pitchFamily="18" charset="0"/>
              </a:rPr>
              <a:pPr algn="r" eaLnBrk="1" hangingPunct="1">
                <a:spcBef>
                  <a:spcPct val="0"/>
                </a:spcBef>
                <a:buFontTx/>
                <a:buNone/>
              </a:pPr>
              <a:t>3</a:t>
            </a:fld>
            <a:endParaRPr lang="en-GB" sz="1400" noProof="0" dirty="0">
              <a:latin typeface="Times New Roman" panose="02020603050405020304" pitchFamily="18" charset="0"/>
            </a:endParaRPr>
          </a:p>
        </p:txBody>
      </p:sp>
      <p:sp>
        <p:nvSpPr>
          <p:cNvPr id="58374" name="Rectangle 2"/>
          <p:cNvSpPr>
            <a:spLocks noGrp="1" noChangeArrowheads="1"/>
          </p:cNvSpPr>
          <p:nvPr>
            <p:ph type="title" idx="4294967295"/>
          </p:nvPr>
        </p:nvSpPr>
        <p:spPr>
          <a:xfrm>
            <a:off x="79248" y="364067"/>
            <a:ext cx="7772400" cy="457200"/>
          </a:xfrm>
        </p:spPr>
        <p:txBody>
          <a:bodyPr>
            <a:normAutofit fontScale="90000"/>
          </a:bodyPr>
          <a:lstStyle/>
          <a:p>
            <a:pPr eaLnBrk="1" hangingPunct="1"/>
            <a:r>
              <a:rPr lang="en-GB" sz="3600" noProof="0" dirty="0"/>
              <a:t>Seismic Noise</a:t>
            </a:r>
          </a:p>
        </p:txBody>
      </p:sp>
      <mc:AlternateContent xmlns:mc="http://schemas.openxmlformats.org/markup-compatibility/2006" xmlns:a14="http://schemas.microsoft.com/office/drawing/2010/main">
        <mc:Choice Requires="a14">
          <p:sp>
            <p:nvSpPr>
              <p:cNvPr id="58375" name="Rectangle 3"/>
              <p:cNvSpPr>
                <a:spLocks noGrp="1" noChangeArrowheads="1"/>
              </p:cNvSpPr>
              <p:nvPr>
                <p:ph type="body" idx="4294967295"/>
              </p:nvPr>
            </p:nvSpPr>
            <p:spPr>
              <a:xfrm>
                <a:off x="372531" y="879550"/>
                <a:ext cx="9068858" cy="5614383"/>
              </a:xfrm>
            </p:spPr>
            <p:txBody>
              <a:bodyPr>
                <a:normAutofit/>
              </a:bodyPr>
              <a:lstStyle/>
              <a:p>
                <a:pPr eaLnBrk="1" hangingPunct="1">
                  <a:lnSpc>
                    <a:spcPct val="90000"/>
                  </a:lnSpc>
                </a:pPr>
                <a:r>
                  <a:rPr lang="en-GB" noProof="0" dirty="0"/>
                  <a:t>The correct and usual way to realize an interferometer in a Lab is to rigidly clamp the optics to the table</a:t>
                </a:r>
              </a:p>
              <a:p>
                <a:pPr eaLnBrk="1" hangingPunct="1">
                  <a:lnSpc>
                    <a:spcPct val="90000"/>
                  </a:lnSpc>
                </a:pPr>
                <a:r>
                  <a:rPr lang="en-GB" noProof="0" dirty="0"/>
                  <a:t>We cannot adopt this solution, mainly,  because of the seismic noise:</a:t>
                </a:r>
              </a:p>
              <a:p>
                <a:pPr marL="0" indent="0">
                  <a:lnSpc>
                    <a:spcPct val="90000"/>
                  </a:lnSpc>
                  <a:buNone/>
                </a:pPr>
                <a14:m>
                  <m:oMathPara xmlns:m="http://schemas.openxmlformats.org/officeDocument/2006/math">
                    <m:oMathParaPr>
                      <m:jc m:val="centerGroup"/>
                    </m:oMathParaPr>
                    <m:oMath xmlns:m="http://schemas.openxmlformats.org/officeDocument/2006/math">
                      <m:sSub>
                        <m:sSubPr>
                          <m:ctrlPr>
                            <a:rPr lang="en-GB" i="1" noProof="0" smtClean="0">
                              <a:solidFill>
                                <a:srgbClr val="000000"/>
                              </a:solidFill>
                              <a:latin typeface="Cambria Math" panose="02040503050406030204" pitchFamily="18" charset="0"/>
                            </a:rPr>
                          </m:ctrlPr>
                        </m:sSubPr>
                        <m:e>
                          <m:r>
                            <a:rPr lang="en-GB" i="1" noProof="0" smtClean="0">
                              <a:solidFill>
                                <a:srgbClr val="000000"/>
                              </a:solidFill>
                              <a:latin typeface="Cambria Math" panose="02040503050406030204" pitchFamily="18" charset="0"/>
                            </a:rPr>
                            <m:t>𝑥</m:t>
                          </m:r>
                        </m:e>
                        <m:sub>
                          <m:r>
                            <a:rPr lang="en-GB" i="1" noProof="0" smtClean="0">
                              <a:solidFill>
                                <a:srgbClr val="000000"/>
                              </a:solidFill>
                              <a:latin typeface="Cambria Math" panose="02040503050406030204" pitchFamily="18" charset="0"/>
                            </a:rPr>
                            <m:t>𝑠𝑒𝑖𝑠𝑚</m:t>
                          </m:r>
                        </m:sub>
                      </m:sSub>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𝑓</m:t>
                      </m:r>
                      <m:r>
                        <a:rPr lang="en-GB" i="1" noProof="0" smtClean="0">
                          <a:solidFill>
                            <a:srgbClr val="000000"/>
                          </a:solidFill>
                          <a:latin typeface="Cambria Math" panose="02040503050406030204" pitchFamily="18" charset="0"/>
                        </a:rPr>
                        <m:t>)≈</m:t>
                      </m:r>
                      <m:f>
                        <m:fPr>
                          <m:ctrlPr>
                            <a:rPr lang="en-GB" i="1" noProof="0" smtClean="0">
                              <a:solidFill>
                                <a:srgbClr val="000000"/>
                              </a:solidFill>
                              <a:latin typeface="Cambria Math" panose="02040503050406030204" pitchFamily="18" charset="0"/>
                            </a:rPr>
                          </m:ctrlPr>
                        </m:fPr>
                        <m:num>
                          <m:r>
                            <a:rPr lang="en-GB" i="1" noProof="0" smtClean="0">
                              <a:solidFill>
                                <a:srgbClr val="000000"/>
                              </a:solidFill>
                              <a:latin typeface="Cambria Math" panose="02040503050406030204" pitchFamily="18" charset="0"/>
                            </a:rPr>
                            <m:t>𝐴</m:t>
                          </m:r>
                        </m:num>
                        <m:den>
                          <m:sSup>
                            <m:sSupPr>
                              <m:ctrlPr>
                                <a:rPr lang="en-GB" i="1" noProof="0" smtClean="0">
                                  <a:solidFill>
                                    <a:srgbClr val="000000"/>
                                  </a:solidFill>
                                  <a:latin typeface="Cambria Math" panose="02040503050406030204" pitchFamily="18" charset="0"/>
                                </a:rPr>
                              </m:ctrlPr>
                            </m:sSupPr>
                            <m:e>
                              <m:r>
                                <a:rPr lang="en-GB" i="1" noProof="0" smtClean="0">
                                  <a:solidFill>
                                    <a:srgbClr val="000000"/>
                                  </a:solidFill>
                                  <a:latin typeface="Cambria Math" panose="02040503050406030204" pitchFamily="18" charset="0"/>
                                </a:rPr>
                                <m:t>𝑓</m:t>
                              </m:r>
                            </m:e>
                            <m:sup>
                              <m:r>
                                <a:rPr lang="en-GB" i="1" noProof="0" smtClean="0">
                                  <a:solidFill>
                                    <a:srgbClr val="000000"/>
                                  </a:solidFill>
                                  <a:latin typeface="Cambria Math" panose="02040503050406030204" pitchFamily="18" charset="0"/>
                                </a:rPr>
                                <m:t>2</m:t>
                              </m:r>
                            </m:sup>
                          </m:sSup>
                        </m:den>
                      </m:f>
                      <m:r>
                        <a:rPr lang="en-GB" i="1" noProof="0" smtClean="0">
                          <a:solidFill>
                            <a:srgbClr val="000000"/>
                          </a:solidFill>
                          <a:latin typeface="Cambria Math" panose="02040503050406030204" pitchFamily="18" charset="0"/>
                        </a:rPr>
                        <m:t> </m:t>
                      </m:r>
                      <m:f>
                        <m:fPr>
                          <m:type m:val="lin"/>
                          <m:ctrlPr>
                            <a:rPr lang="en-GB" i="1" noProof="0" smtClean="0">
                              <a:solidFill>
                                <a:srgbClr val="000000"/>
                              </a:solidFill>
                              <a:latin typeface="Cambria Math" panose="02040503050406030204" pitchFamily="18" charset="0"/>
                            </a:rPr>
                          </m:ctrlPr>
                        </m:fPr>
                        <m:num>
                          <m:r>
                            <a:rPr lang="en-GB" i="1" noProof="0" smtClean="0">
                              <a:solidFill>
                                <a:srgbClr val="000000"/>
                              </a:solidFill>
                              <a:latin typeface="Cambria Math" panose="02040503050406030204" pitchFamily="18" charset="0"/>
                            </a:rPr>
                            <m:t>𝑚</m:t>
                          </m:r>
                        </m:num>
                        <m:den>
                          <m:rad>
                            <m:radPr>
                              <m:degHide m:val="on"/>
                              <m:ctrlPr>
                                <a:rPr lang="en-GB" i="1" noProof="0" smtClean="0">
                                  <a:solidFill>
                                    <a:srgbClr val="000000"/>
                                  </a:solidFill>
                                  <a:latin typeface="Cambria Math" panose="02040503050406030204" pitchFamily="18" charset="0"/>
                                </a:rPr>
                              </m:ctrlPr>
                            </m:radPr>
                            <m:deg/>
                            <m:e>
                              <m:r>
                                <a:rPr lang="en-GB" i="1" noProof="0" smtClean="0">
                                  <a:solidFill>
                                    <a:srgbClr val="000000"/>
                                  </a:solidFill>
                                  <a:latin typeface="Cambria Math" panose="02040503050406030204" pitchFamily="18" charset="0"/>
                                </a:rPr>
                                <m:t>𝐻𝑧</m:t>
                              </m:r>
                            </m:e>
                          </m:rad>
                        </m:den>
                      </m:f>
                      <m:r>
                        <a:rPr lang="en-GB" i="1" noProof="0" smtClean="0">
                          <a:solidFill>
                            <a:srgbClr val="000000"/>
                          </a:solidFill>
                          <a:latin typeface="Cambria Math" panose="02040503050406030204" pitchFamily="18" charset="0"/>
                        </a:rPr>
                        <m:t> ,  </m:t>
                      </m:r>
                      <m:m>
                        <m:mPr>
                          <m:plcHide m:val="on"/>
                          <m:mcs>
                            <m:mc>
                              <m:mcPr>
                                <m:count m:val="1"/>
                                <m:mcJc m:val="center"/>
                              </m:mcPr>
                            </m:mc>
                          </m:mcs>
                          <m:ctrlPr>
                            <a:rPr lang="en-GB" i="1" noProof="0" smtClean="0">
                              <a:solidFill>
                                <a:srgbClr val="000000"/>
                              </a:solidFill>
                              <a:latin typeface="Cambria Math" panose="02040503050406030204" pitchFamily="18" charset="0"/>
                            </a:rPr>
                          </m:ctrlPr>
                        </m:mPr>
                        <m:mr>
                          <m:e>
                            <m:r>
                              <a:rPr lang="en-GB" i="1" noProof="0" smtClean="0">
                                <a:solidFill>
                                  <a:srgbClr val="000000"/>
                                </a:solidFill>
                                <a:latin typeface="Cambria Math" panose="02040503050406030204" pitchFamily="18" charset="0"/>
                              </a:rPr>
                              <m:t>𝑓</m:t>
                            </m:r>
                            <m:r>
                              <a:rPr lang="en-GB" i="1" noProof="0" smtClean="0">
                                <a:solidFill>
                                  <a:srgbClr val="000000"/>
                                </a:solidFill>
                                <a:latin typeface="Cambria Math" panose="02040503050406030204" pitchFamily="18" charset="0"/>
                              </a:rPr>
                              <m:t>&gt;</m:t>
                            </m:r>
                            <m:r>
                              <a:rPr lang="en-GB" i="1" noProof="0" smtClean="0">
                                <a:solidFill>
                                  <a:srgbClr val="000000"/>
                                </a:solidFill>
                                <a:latin typeface="Cambria Math" panose="02040503050406030204" pitchFamily="18" charset="0"/>
                              </a:rPr>
                              <m:t>0</m:t>
                            </m:r>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1</m:t>
                            </m:r>
                            <m:r>
                              <a:rPr lang="en-GB" i="1" noProof="0" smtClean="0">
                                <a:solidFill>
                                  <a:srgbClr val="000000"/>
                                </a:solidFill>
                                <a:latin typeface="Cambria Math" panose="02040503050406030204" pitchFamily="18" charset="0"/>
                              </a:rPr>
                              <m:t>𝐻𝑧</m:t>
                            </m:r>
                          </m:e>
                        </m:mr>
                        <m:mr>
                          <m:e>
                            <m:r>
                              <a:rPr lang="en-GB" i="1" noProof="0" smtClean="0">
                                <a:solidFill>
                                  <a:srgbClr val="000000"/>
                                </a:solidFill>
                                <a:latin typeface="Cambria Math" panose="02040503050406030204" pitchFamily="18" charset="0"/>
                              </a:rPr>
                              <m:t>𝐴</m:t>
                            </m:r>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1</m:t>
                            </m:r>
                            <m:sSup>
                              <m:sSupPr>
                                <m:ctrlPr>
                                  <a:rPr lang="en-GB" i="1" noProof="0" smtClean="0">
                                    <a:solidFill>
                                      <a:srgbClr val="000000"/>
                                    </a:solidFill>
                                    <a:latin typeface="Cambria Math" panose="02040503050406030204" pitchFamily="18" charset="0"/>
                                  </a:rPr>
                                </m:ctrlPr>
                              </m:sSupPr>
                              <m:e>
                                <m:r>
                                  <a:rPr lang="en-GB" i="1" noProof="0" smtClean="0">
                                    <a:solidFill>
                                      <a:srgbClr val="000000"/>
                                    </a:solidFill>
                                    <a:latin typeface="Cambria Math" panose="02040503050406030204" pitchFamily="18" charset="0"/>
                                  </a:rPr>
                                  <m:t>0</m:t>
                                </m:r>
                              </m:e>
                              <m:sup>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7</m:t>
                                </m:r>
                              </m:sup>
                            </m:sSup>
                          </m:e>
                        </m:mr>
                      </m:m>
                    </m:oMath>
                  </m:oMathPara>
                </a14:m>
                <a:endParaRPr lang="en-GB" noProof="0" dirty="0"/>
              </a:p>
              <a:p>
                <a:pPr marL="0" indent="0">
                  <a:lnSpc>
                    <a:spcPct val="90000"/>
                  </a:lnSpc>
                  <a:buNone/>
                </a:pPr>
                <a14:m>
                  <m:oMathPara xmlns:m="http://schemas.openxmlformats.org/officeDocument/2006/math">
                    <m:oMathParaPr>
                      <m:jc m:val="centerGroup"/>
                    </m:oMathParaPr>
                    <m:oMath xmlns:m="http://schemas.openxmlformats.org/officeDocument/2006/math">
                      <m:sSub>
                        <m:sSubPr>
                          <m:ctrlPr>
                            <a:rPr lang="en-GB" i="1" noProof="0" smtClean="0">
                              <a:solidFill>
                                <a:srgbClr val="000000"/>
                              </a:solidFill>
                              <a:latin typeface="Cambria Math" panose="02040503050406030204" pitchFamily="18" charset="0"/>
                            </a:rPr>
                          </m:ctrlPr>
                        </m:sSubPr>
                        <m:e>
                          <m:r>
                            <a:rPr lang="en-GB" i="1" noProof="0" smtClean="0">
                              <a:solidFill>
                                <a:srgbClr val="000000"/>
                              </a:solidFill>
                              <a:latin typeface="Cambria Math" panose="02040503050406030204" pitchFamily="18" charset="0"/>
                            </a:rPr>
                            <m:t>𝑥</m:t>
                          </m:r>
                        </m:e>
                        <m:sub>
                          <m:r>
                            <a:rPr lang="en-GB" i="1" noProof="0" smtClean="0">
                              <a:solidFill>
                                <a:srgbClr val="000000"/>
                              </a:solidFill>
                              <a:latin typeface="Cambria Math" panose="02040503050406030204" pitchFamily="18" charset="0"/>
                            </a:rPr>
                            <m:t>𝑠𝑒𝑖𝑠𝑚</m:t>
                          </m:r>
                        </m:sub>
                      </m:sSub>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𝑓</m:t>
                      </m:r>
                      <m:r>
                        <a:rPr lang="en-GB" i="1" noProof="0" smtClean="0">
                          <a:solidFill>
                            <a:srgbClr val="000000"/>
                          </a:solidFill>
                          <a:latin typeface="Cambria Math" panose="02040503050406030204" pitchFamily="18" charset="0"/>
                        </a:rPr>
                        <m:t>)&lt;</m:t>
                      </m:r>
                      <m:sSub>
                        <m:sSubPr>
                          <m:ctrlPr>
                            <a:rPr lang="en-GB" i="1" noProof="0" smtClean="0">
                              <a:solidFill>
                                <a:srgbClr val="000000"/>
                              </a:solidFill>
                              <a:latin typeface="Cambria Math" panose="02040503050406030204" pitchFamily="18" charset="0"/>
                            </a:rPr>
                          </m:ctrlPr>
                        </m:sSubPr>
                        <m:e>
                          <m:r>
                            <a:rPr lang="en-GB" i="1" noProof="0" smtClean="0">
                              <a:solidFill>
                                <a:srgbClr val="000000"/>
                              </a:solidFill>
                              <a:latin typeface="Cambria Math" panose="02040503050406030204" pitchFamily="18" charset="0"/>
                            </a:rPr>
                            <m:t>𝑥</m:t>
                          </m:r>
                        </m:e>
                        <m:sub>
                          <m:r>
                            <a:rPr lang="en-GB" i="1" noProof="0" smtClean="0">
                              <a:solidFill>
                                <a:srgbClr val="000000"/>
                              </a:solidFill>
                              <a:latin typeface="Cambria Math" panose="02040503050406030204" pitchFamily="18" charset="0"/>
                            </a:rPr>
                            <m:t>𝐺𝑊</m:t>
                          </m:r>
                        </m:sub>
                      </m:sSub>
                      <m:d>
                        <m:dPr>
                          <m:ctrlPr>
                            <a:rPr lang="en-GB" i="1" noProof="0" smtClean="0">
                              <a:solidFill>
                                <a:srgbClr val="000000"/>
                              </a:solidFill>
                              <a:latin typeface="Cambria Math" panose="02040503050406030204" pitchFamily="18" charset="0"/>
                            </a:rPr>
                          </m:ctrlPr>
                        </m:dPr>
                        <m:e>
                          <m:r>
                            <a:rPr lang="en-GB" i="1" noProof="0" smtClean="0">
                              <a:solidFill>
                                <a:srgbClr val="000000"/>
                              </a:solidFill>
                              <a:latin typeface="Cambria Math" panose="02040503050406030204" pitchFamily="18" charset="0"/>
                            </a:rPr>
                            <m:t>𝑓</m:t>
                          </m:r>
                        </m:e>
                      </m:d>
                      <m:r>
                        <a:rPr lang="en-GB" i="1" noProof="0" smtClean="0">
                          <a:solidFill>
                            <a:srgbClr val="000000"/>
                          </a:solidFill>
                          <a:latin typeface="Cambria Math" panose="02040503050406030204" pitchFamily="18" charset="0"/>
                        </a:rPr>
                        <m:t> ⇒ </m:t>
                      </m:r>
                      <m:r>
                        <a:rPr lang="en-GB" i="1" noProof="0" smtClean="0">
                          <a:solidFill>
                            <a:srgbClr val="000000"/>
                          </a:solidFill>
                          <a:latin typeface="Cambria Math" panose="02040503050406030204" pitchFamily="18" charset="0"/>
                        </a:rPr>
                        <m:t>𝑓</m:t>
                      </m:r>
                      <m:r>
                        <a:rPr lang="en-GB" i="1" noProof="0" smtClean="0">
                          <a:solidFill>
                            <a:srgbClr val="000000"/>
                          </a:solidFill>
                          <a:latin typeface="Cambria Math" panose="02040503050406030204" pitchFamily="18" charset="0"/>
                        </a:rPr>
                        <m:t>&gt;</m:t>
                      </m:r>
                      <m:r>
                        <a:rPr lang="en-GB" i="1" noProof="0" smtClean="0">
                          <a:solidFill>
                            <a:srgbClr val="000000"/>
                          </a:solidFill>
                          <a:latin typeface="Cambria Math" panose="02040503050406030204" pitchFamily="18" charset="0"/>
                        </a:rPr>
                        <m:t>1</m:t>
                      </m:r>
                      <m:sSup>
                        <m:sSupPr>
                          <m:ctrlPr>
                            <a:rPr lang="en-GB" i="1" noProof="0" smtClean="0">
                              <a:solidFill>
                                <a:srgbClr val="000000"/>
                              </a:solidFill>
                              <a:latin typeface="Cambria Math" panose="02040503050406030204" pitchFamily="18" charset="0"/>
                            </a:rPr>
                          </m:ctrlPr>
                        </m:sSupPr>
                        <m:e>
                          <m:r>
                            <a:rPr lang="en-GB" i="1" noProof="0" smtClean="0">
                              <a:solidFill>
                                <a:srgbClr val="000000"/>
                              </a:solidFill>
                              <a:latin typeface="Cambria Math" panose="02040503050406030204" pitchFamily="18" charset="0"/>
                            </a:rPr>
                            <m:t>0</m:t>
                          </m:r>
                        </m:e>
                        <m:sup>
                          <m:r>
                            <a:rPr lang="en-GB" i="1" noProof="0" smtClean="0">
                              <a:solidFill>
                                <a:srgbClr val="000000"/>
                              </a:solidFill>
                              <a:latin typeface="Cambria Math" panose="02040503050406030204" pitchFamily="18" charset="0"/>
                            </a:rPr>
                            <m:t>5</m:t>
                          </m:r>
                        </m:sup>
                      </m:sSup>
                      <m:r>
                        <a:rPr lang="en-GB" i="1" noProof="0" smtClean="0">
                          <a:solidFill>
                            <a:srgbClr val="000000"/>
                          </a:solidFill>
                          <a:latin typeface="Cambria Math" panose="02040503050406030204" pitchFamily="18" charset="0"/>
                        </a:rPr>
                        <m:t>𝐻𝑧</m:t>
                      </m:r>
                    </m:oMath>
                  </m:oMathPara>
                </a14:m>
                <a:endParaRPr lang="en-GB" noProof="0" dirty="0"/>
              </a:p>
              <a:p>
                <a:pPr>
                  <a:lnSpc>
                    <a:spcPct val="90000"/>
                  </a:lnSpc>
                </a:pPr>
                <a:r>
                  <a:rPr lang="en-GB" noProof="0" dirty="0">
                    <a:latin typeface="Times New Roman" panose="02020603050405020304" pitchFamily="18" charset="0"/>
                  </a:rPr>
                  <a:t>The simplest seismic filter is a harmonic oscillator, for frequencies higher than the resonant one:</a:t>
                </a:r>
              </a:p>
              <a:p>
                <a:pPr marL="0" indent="0">
                  <a:lnSpc>
                    <a:spcPct val="90000"/>
                  </a:lnSpc>
                  <a:buNone/>
                </a:pPr>
                <a14:m>
                  <m:oMathPara xmlns:m="http://schemas.openxmlformats.org/officeDocument/2006/math">
                    <m:oMathParaPr>
                      <m:jc m:val="centerGroup"/>
                    </m:oMathParaPr>
                    <m:oMath xmlns:m="http://schemas.openxmlformats.org/officeDocument/2006/math">
                      <m:acc>
                        <m:accPr>
                          <m:chr m:val="̈"/>
                          <m:ctrlPr>
                            <a:rPr lang="en-GB" i="1" noProof="0" smtClean="0">
                              <a:solidFill>
                                <a:srgbClr val="000000"/>
                              </a:solidFill>
                              <a:latin typeface="Cambria Math" panose="02040503050406030204" pitchFamily="18" charset="0"/>
                            </a:rPr>
                          </m:ctrlPr>
                        </m:accPr>
                        <m:e>
                          <m:r>
                            <a:rPr lang="en-GB" i="1" noProof="0" smtClean="0">
                              <a:solidFill>
                                <a:srgbClr val="000000"/>
                              </a:solidFill>
                              <a:latin typeface="Cambria Math" panose="02040503050406030204" pitchFamily="18" charset="0"/>
                            </a:rPr>
                            <m:t>𝑥</m:t>
                          </m:r>
                        </m:e>
                      </m:acc>
                      <m:r>
                        <a:rPr lang="en-GB" i="1" noProof="0" smtClean="0">
                          <a:solidFill>
                            <a:srgbClr val="000000"/>
                          </a:solidFill>
                          <a:latin typeface="Cambria Math" panose="02040503050406030204" pitchFamily="18" charset="0"/>
                        </a:rPr>
                        <m:t>+</m:t>
                      </m:r>
                      <m:sSubSup>
                        <m:sSubSupPr>
                          <m:ctrlPr>
                            <a:rPr lang="en-GB" i="1" noProof="0" smtClean="0">
                              <a:solidFill>
                                <a:srgbClr val="000000"/>
                              </a:solidFill>
                              <a:latin typeface="Cambria Math" panose="02040503050406030204" pitchFamily="18" charset="0"/>
                            </a:rPr>
                          </m:ctrlPr>
                        </m:sSubSupPr>
                        <m:e>
                          <m:r>
                            <a:rPr lang="en-GB" i="1" noProof="0" smtClean="0">
                              <a:solidFill>
                                <a:srgbClr val="000000"/>
                              </a:solidFill>
                              <a:latin typeface="Cambria Math" panose="02040503050406030204" pitchFamily="18" charset="0"/>
                            </a:rPr>
                            <m:t>𝜔</m:t>
                          </m:r>
                        </m:e>
                        <m:sub>
                          <m:r>
                            <a:rPr lang="en-GB" i="1" noProof="0" smtClean="0">
                              <a:solidFill>
                                <a:srgbClr val="000000"/>
                              </a:solidFill>
                              <a:latin typeface="Cambria Math" panose="02040503050406030204" pitchFamily="18" charset="0"/>
                            </a:rPr>
                            <m:t>0</m:t>
                          </m:r>
                        </m:sub>
                        <m:sup>
                          <m:r>
                            <a:rPr lang="en-GB" i="1" noProof="0" smtClean="0">
                              <a:solidFill>
                                <a:srgbClr val="000000"/>
                              </a:solidFill>
                              <a:latin typeface="Cambria Math" panose="02040503050406030204" pitchFamily="18" charset="0"/>
                            </a:rPr>
                            <m:t>2</m:t>
                          </m:r>
                        </m:sup>
                      </m:sSubSup>
                      <m:d>
                        <m:dPr>
                          <m:ctrlPr>
                            <a:rPr lang="en-GB" i="1" noProof="0" smtClean="0">
                              <a:solidFill>
                                <a:srgbClr val="000000"/>
                              </a:solidFill>
                              <a:latin typeface="Cambria Math" panose="02040503050406030204" pitchFamily="18" charset="0"/>
                            </a:rPr>
                          </m:ctrlPr>
                        </m:dPr>
                        <m:e>
                          <m:r>
                            <a:rPr lang="en-GB" i="1" noProof="0" smtClean="0">
                              <a:solidFill>
                                <a:srgbClr val="000000"/>
                              </a:solidFill>
                              <a:latin typeface="Cambria Math" panose="02040503050406030204" pitchFamily="18" charset="0"/>
                            </a:rPr>
                            <m:t>𝑥</m:t>
                          </m:r>
                          <m:r>
                            <a:rPr lang="en-GB" i="1" noProof="0" smtClean="0">
                              <a:solidFill>
                                <a:srgbClr val="000000"/>
                              </a:solidFill>
                              <a:latin typeface="Cambria Math" panose="02040503050406030204" pitchFamily="18" charset="0"/>
                            </a:rPr>
                            <m:t>−</m:t>
                          </m:r>
                          <m:sSub>
                            <m:sSubPr>
                              <m:ctrlPr>
                                <a:rPr lang="en-GB" i="1" noProof="0" smtClean="0">
                                  <a:solidFill>
                                    <a:srgbClr val="000000"/>
                                  </a:solidFill>
                                  <a:latin typeface="Cambria Math" panose="02040503050406030204" pitchFamily="18" charset="0"/>
                                </a:rPr>
                              </m:ctrlPr>
                            </m:sSubPr>
                            <m:e>
                              <m:r>
                                <a:rPr lang="en-GB" i="1" noProof="0" smtClean="0">
                                  <a:solidFill>
                                    <a:srgbClr val="000000"/>
                                  </a:solidFill>
                                  <a:latin typeface="Cambria Math" panose="02040503050406030204" pitchFamily="18" charset="0"/>
                                </a:rPr>
                                <m:t>𝑥</m:t>
                              </m:r>
                            </m:e>
                            <m:sub>
                              <m:r>
                                <a:rPr lang="en-GB" i="1" noProof="0" smtClean="0">
                                  <a:solidFill>
                                    <a:srgbClr val="000000"/>
                                  </a:solidFill>
                                  <a:latin typeface="Cambria Math" panose="02040503050406030204" pitchFamily="18" charset="0"/>
                                </a:rPr>
                                <m:t>𝑠𝑒𝑖𝑠</m:t>
                              </m:r>
                            </m:sub>
                          </m:sSub>
                        </m:e>
                      </m:d>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0</m:t>
                      </m:r>
                      <m:r>
                        <a:rPr lang="en-GB" i="1" noProof="0" smtClean="0">
                          <a:solidFill>
                            <a:srgbClr val="000000"/>
                          </a:solidFill>
                          <a:latin typeface="Cambria Math" panose="02040503050406030204" pitchFamily="18" charset="0"/>
                        </a:rPr>
                        <m:t>⇒</m:t>
                      </m:r>
                      <m:acc>
                        <m:accPr>
                          <m:chr m:val="̃"/>
                          <m:ctrlPr>
                            <a:rPr lang="en-GB" i="1" noProof="0" smtClean="0">
                              <a:solidFill>
                                <a:srgbClr val="000000"/>
                              </a:solidFill>
                              <a:latin typeface="Cambria Math" panose="02040503050406030204" pitchFamily="18" charset="0"/>
                            </a:rPr>
                          </m:ctrlPr>
                        </m:accPr>
                        <m:e>
                          <m:r>
                            <a:rPr lang="en-GB" i="1" noProof="0" smtClean="0">
                              <a:solidFill>
                                <a:srgbClr val="000000"/>
                              </a:solidFill>
                              <a:latin typeface="Cambria Math" panose="02040503050406030204" pitchFamily="18" charset="0"/>
                            </a:rPr>
                            <m:t>𝑥</m:t>
                          </m:r>
                        </m:e>
                      </m:acc>
                      <m:d>
                        <m:dPr>
                          <m:ctrlPr>
                            <a:rPr lang="en-GB" i="1" noProof="0" smtClean="0">
                              <a:solidFill>
                                <a:srgbClr val="000000"/>
                              </a:solidFill>
                              <a:latin typeface="Cambria Math" panose="02040503050406030204" pitchFamily="18" charset="0"/>
                            </a:rPr>
                          </m:ctrlPr>
                        </m:dPr>
                        <m:e>
                          <m:r>
                            <a:rPr lang="en-GB" i="1" noProof="0" smtClean="0">
                              <a:solidFill>
                                <a:srgbClr val="000000"/>
                              </a:solidFill>
                              <a:latin typeface="Cambria Math" panose="02040503050406030204" pitchFamily="18" charset="0"/>
                            </a:rPr>
                            <m:t>𝜔</m:t>
                          </m:r>
                        </m:e>
                      </m:d>
                      <m:r>
                        <a:rPr lang="en-GB" i="1" noProof="0" smtClean="0">
                          <a:solidFill>
                            <a:srgbClr val="000000"/>
                          </a:solidFill>
                          <a:latin typeface="Cambria Math" panose="02040503050406030204" pitchFamily="18" charset="0"/>
                        </a:rPr>
                        <m:t>=</m:t>
                      </m:r>
                      <m:f>
                        <m:fPr>
                          <m:ctrlPr>
                            <a:rPr lang="en-GB" i="1" noProof="0" smtClean="0">
                              <a:solidFill>
                                <a:srgbClr val="000000"/>
                              </a:solidFill>
                              <a:latin typeface="Cambria Math" panose="02040503050406030204" pitchFamily="18" charset="0"/>
                            </a:rPr>
                          </m:ctrlPr>
                        </m:fPr>
                        <m:num>
                          <m:sSubSup>
                            <m:sSubSupPr>
                              <m:ctrlPr>
                                <a:rPr lang="en-GB" i="1" noProof="0" smtClean="0">
                                  <a:solidFill>
                                    <a:srgbClr val="000000"/>
                                  </a:solidFill>
                                  <a:latin typeface="Cambria Math" panose="02040503050406030204" pitchFamily="18" charset="0"/>
                                </a:rPr>
                              </m:ctrlPr>
                            </m:sSubSupPr>
                            <m:e>
                              <m:r>
                                <a:rPr lang="en-GB" i="1" noProof="0" smtClean="0">
                                  <a:solidFill>
                                    <a:srgbClr val="000000"/>
                                  </a:solidFill>
                                  <a:latin typeface="Cambria Math" panose="02040503050406030204" pitchFamily="18" charset="0"/>
                                </a:rPr>
                                <m:t>𝜔</m:t>
                              </m:r>
                            </m:e>
                            <m:sub>
                              <m:r>
                                <a:rPr lang="en-GB" i="1" noProof="0" smtClean="0">
                                  <a:solidFill>
                                    <a:srgbClr val="000000"/>
                                  </a:solidFill>
                                  <a:latin typeface="Cambria Math" panose="02040503050406030204" pitchFamily="18" charset="0"/>
                                </a:rPr>
                                <m:t>0</m:t>
                              </m:r>
                            </m:sub>
                            <m:sup>
                              <m:r>
                                <a:rPr lang="en-GB" i="1" noProof="0" smtClean="0">
                                  <a:solidFill>
                                    <a:srgbClr val="000000"/>
                                  </a:solidFill>
                                  <a:latin typeface="Cambria Math" panose="02040503050406030204" pitchFamily="18" charset="0"/>
                                </a:rPr>
                                <m:t>2</m:t>
                              </m:r>
                            </m:sup>
                          </m:sSubSup>
                        </m:num>
                        <m:den>
                          <m:sSubSup>
                            <m:sSubSupPr>
                              <m:ctrlPr>
                                <a:rPr lang="en-GB" i="1" noProof="0" smtClean="0">
                                  <a:solidFill>
                                    <a:srgbClr val="000000"/>
                                  </a:solidFill>
                                  <a:latin typeface="Cambria Math" panose="02040503050406030204" pitchFamily="18" charset="0"/>
                                </a:rPr>
                              </m:ctrlPr>
                            </m:sSubSupPr>
                            <m:e>
                              <m:r>
                                <a:rPr lang="en-GB" i="1" noProof="0" smtClean="0">
                                  <a:solidFill>
                                    <a:srgbClr val="000000"/>
                                  </a:solidFill>
                                  <a:latin typeface="Cambria Math" panose="02040503050406030204" pitchFamily="18" charset="0"/>
                                </a:rPr>
                                <m:t>𝜔</m:t>
                              </m:r>
                            </m:e>
                            <m:sub>
                              <m:r>
                                <a:rPr lang="en-GB" i="1" noProof="0" smtClean="0">
                                  <a:solidFill>
                                    <a:srgbClr val="000000"/>
                                  </a:solidFill>
                                  <a:latin typeface="Cambria Math" panose="02040503050406030204" pitchFamily="18" charset="0"/>
                                </a:rPr>
                                <m:t>0</m:t>
                              </m:r>
                            </m:sub>
                            <m:sup>
                              <m:r>
                                <a:rPr lang="en-GB" i="1" noProof="0" smtClean="0">
                                  <a:solidFill>
                                    <a:srgbClr val="000000"/>
                                  </a:solidFill>
                                  <a:latin typeface="Cambria Math" panose="02040503050406030204" pitchFamily="18" charset="0"/>
                                </a:rPr>
                                <m:t>2</m:t>
                              </m:r>
                            </m:sup>
                          </m:sSubSup>
                          <m:r>
                            <a:rPr lang="en-GB" i="1" noProof="0" smtClean="0">
                              <a:solidFill>
                                <a:srgbClr val="000000"/>
                              </a:solidFill>
                              <a:latin typeface="Cambria Math" panose="02040503050406030204" pitchFamily="18" charset="0"/>
                            </a:rPr>
                            <m:t>−</m:t>
                          </m:r>
                          <m:sSup>
                            <m:sSupPr>
                              <m:ctrlPr>
                                <a:rPr lang="en-GB" i="1" noProof="0" smtClean="0">
                                  <a:solidFill>
                                    <a:srgbClr val="000000"/>
                                  </a:solidFill>
                                  <a:latin typeface="Cambria Math" panose="02040503050406030204" pitchFamily="18" charset="0"/>
                                </a:rPr>
                              </m:ctrlPr>
                            </m:sSupPr>
                            <m:e>
                              <m:r>
                                <a:rPr lang="en-GB" i="1" noProof="0" smtClean="0">
                                  <a:solidFill>
                                    <a:srgbClr val="000000"/>
                                  </a:solidFill>
                                  <a:latin typeface="Cambria Math" panose="02040503050406030204" pitchFamily="18" charset="0"/>
                                </a:rPr>
                                <m:t>𝜔</m:t>
                              </m:r>
                            </m:e>
                            <m:sup>
                              <m:r>
                                <a:rPr lang="en-GB" i="1" noProof="0" smtClean="0">
                                  <a:solidFill>
                                    <a:srgbClr val="000000"/>
                                  </a:solidFill>
                                  <a:latin typeface="Cambria Math" panose="02040503050406030204" pitchFamily="18" charset="0"/>
                                </a:rPr>
                                <m:t>2</m:t>
                              </m:r>
                            </m:sup>
                          </m:sSup>
                        </m:den>
                      </m:f>
                      <m:sSub>
                        <m:sSubPr>
                          <m:ctrlPr>
                            <a:rPr lang="en-GB" i="1" noProof="0" smtClean="0">
                              <a:solidFill>
                                <a:srgbClr val="000000"/>
                              </a:solidFill>
                              <a:latin typeface="Cambria Math" panose="02040503050406030204" pitchFamily="18" charset="0"/>
                            </a:rPr>
                          </m:ctrlPr>
                        </m:sSubPr>
                        <m:e>
                          <m:acc>
                            <m:accPr>
                              <m:chr m:val="̃"/>
                              <m:ctrlPr>
                                <a:rPr lang="en-GB" i="1" noProof="0" smtClean="0">
                                  <a:solidFill>
                                    <a:srgbClr val="000000"/>
                                  </a:solidFill>
                                  <a:latin typeface="Cambria Math" panose="02040503050406030204" pitchFamily="18" charset="0"/>
                                </a:rPr>
                              </m:ctrlPr>
                            </m:accPr>
                            <m:e>
                              <m:r>
                                <a:rPr lang="en-GB" i="1" noProof="0" smtClean="0">
                                  <a:solidFill>
                                    <a:srgbClr val="000000"/>
                                  </a:solidFill>
                                  <a:latin typeface="Cambria Math" panose="02040503050406030204" pitchFamily="18" charset="0"/>
                                </a:rPr>
                                <m:t>𝑥</m:t>
                              </m:r>
                            </m:e>
                          </m:acc>
                        </m:e>
                        <m:sub>
                          <m:r>
                            <a:rPr lang="en-GB" i="1" noProof="0" smtClean="0">
                              <a:solidFill>
                                <a:srgbClr val="000000"/>
                              </a:solidFill>
                              <a:latin typeface="Cambria Math" panose="02040503050406030204" pitchFamily="18" charset="0"/>
                            </a:rPr>
                            <m:t>𝑠𝑒𝑖</m:t>
                          </m:r>
                          <m:r>
                            <a:rPr lang="it-IT" b="0" i="1" noProof="0" smtClean="0">
                              <a:solidFill>
                                <a:srgbClr val="000000"/>
                              </a:solidFill>
                              <a:latin typeface="Cambria Math" panose="02040503050406030204" pitchFamily="18" charset="0"/>
                            </a:rPr>
                            <m:t>𝑠</m:t>
                          </m:r>
                        </m:sub>
                      </m:sSub>
                      <m:d>
                        <m:dPr>
                          <m:ctrlPr>
                            <a:rPr lang="en-GB" i="1" noProof="0" smtClean="0">
                              <a:solidFill>
                                <a:srgbClr val="000000"/>
                              </a:solidFill>
                              <a:latin typeface="Cambria Math" panose="02040503050406030204" pitchFamily="18" charset="0"/>
                            </a:rPr>
                          </m:ctrlPr>
                        </m:dPr>
                        <m:e>
                          <m:r>
                            <a:rPr lang="en-GB" i="1" noProof="0" smtClean="0">
                              <a:solidFill>
                                <a:srgbClr val="000000"/>
                              </a:solidFill>
                              <a:latin typeface="Cambria Math" panose="02040503050406030204" pitchFamily="18" charset="0"/>
                            </a:rPr>
                            <m:t>𝜔</m:t>
                          </m:r>
                        </m:e>
                      </m:d>
                    </m:oMath>
                  </m:oMathPara>
                </a14:m>
                <a:endParaRPr lang="en-GB" noProof="0" dirty="0"/>
              </a:p>
              <a:p>
                <a:pPr>
                  <a:lnSpc>
                    <a:spcPct val="90000"/>
                  </a:lnSpc>
                </a:pPr>
                <a:r>
                  <a:rPr lang="en-GB" noProof="0" dirty="0">
                    <a:latin typeface="Times New Roman" panose="02020603050405020304" pitchFamily="18" charset="0"/>
                  </a:rPr>
                  <a:t>A pendulum is a harmonic oscillator of natural frequency:</a:t>
                </a:r>
              </a:p>
              <a:p>
                <a:pPr marL="0" indent="0">
                  <a:lnSpc>
                    <a:spcPct val="90000"/>
                  </a:lnSpc>
                  <a:buNone/>
                </a:pPr>
                <a14:m>
                  <m:oMathPara xmlns:m="http://schemas.openxmlformats.org/officeDocument/2006/math">
                    <m:oMathParaPr>
                      <m:jc m:val="centerGroup"/>
                    </m:oMathParaPr>
                    <m:oMath xmlns:m="http://schemas.openxmlformats.org/officeDocument/2006/math">
                      <m:sSub>
                        <m:sSubPr>
                          <m:ctrlPr>
                            <a:rPr lang="en-GB" i="1" noProof="0" smtClean="0">
                              <a:solidFill>
                                <a:srgbClr val="000000"/>
                              </a:solidFill>
                              <a:latin typeface="Cambria Math" panose="02040503050406030204" pitchFamily="18" charset="0"/>
                            </a:rPr>
                          </m:ctrlPr>
                        </m:sSubPr>
                        <m:e>
                          <m:r>
                            <a:rPr lang="en-GB" i="1" noProof="0" smtClean="0">
                              <a:solidFill>
                                <a:srgbClr val="000000"/>
                              </a:solidFill>
                              <a:latin typeface="Cambria Math" panose="02040503050406030204" pitchFamily="18" charset="0"/>
                            </a:rPr>
                            <m:t>𝑓</m:t>
                          </m:r>
                        </m:e>
                        <m:sub>
                          <m:r>
                            <a:rPr lang="en-GB" i="1" noProof="0" smtClean="0">
                              <a:solidFill>
                                <a:srgbClr val="000000"/>
                              </a:solidFill>
                              <a:latin typeface="Cambria Math" panose="02040503050406030204" pitchFamily="18" charset="0"/>
                            </a:rPr>
                            <m:t>0</m:t>
                          </m:r>
                        </m:sub>
                      </m:sSub>
                      <m:r>
                        <a:rPr lang="en-GB" i="1" noProof="0" smtClean="0">
                          <a:solidFill>
                            <a:srgbClr val="000000"/>
                          </a:solidFill>
                          <a:latin typeface="Cambria Math" panose="02040503050406030204" pitchFamily="18" charset="0"/>
                        </a:rPr>
                        <m:t>=</m:t>
                      </m:r>
                      <m:f>
                        <m:fPr>
                          <m:ctrlPr>
                            <a:rPr lang="en-GB" i="1" noProof="0" smtClean="0">
                              <a:solidFill>
                                <a:srgbClr val="000000"/>
                              </a:solidFill>
                              <a:latin typeface="Cambria Math" panose="02040503050406030204" pitchFamily="18" charset="0"/>
                            </a:rPr>
                          </m:ctrlPr>
                        </m:fPr>
                        <m:num>
                          <m:r>
                            <a:rPr lang="en-GB" i="1" noProof="0" smtClean="0">
                              <a:solidFill>
                                <a:srgbClr val="000000"/>
                              </a:solidFill>
                              <a:latin typeface="Cambria Math" panose="02040503050406030204" pitchFamily="18" charset="0"/>
                            </a:rPr>
                            <m:t>1</m:t>
                          </m:r>
                        </m:num>
                        <m:den>
                          <m:r>
                            <a:rPr lang="en-GB" i="1" noProof="0" smtClean="0">
                              <a:solidFill>
                                <a:srgbClr val="000000"/>
                              </a:solidFill>
                              <a:latin typeface="Cambria Math" panose="02040503050406030204" pitchFamily="18" charset="0"/>
                            </a:rPr>
                            <m:t>2</m:t>
                          </m:r>
                          <m:r>
                            <a:rPr lang="en-GB" i="1" noProof="0" smtClean="0">
                              <a:solidFill>
                                <a:srgbClr val="000000"/>
                              </a:solidFill>
                              <a:latin typeface="Cambria Math" panose="02040503050406030204" pitchFamily="18" charset="0"/>
                            </a:rPr>
                            <m:t>𝜋</m:t>
                          </m:r>
                        </m:den>
                      </m:f>
                      <m:rad>
                        <m:radPr>
                          <m:degHide m:val="on"/>
                          <m:ctrlPr>
                            <a:rPr lang="en-GB" i="1" noProof="0" smtClean="0">
                              <a:solidFill>
                                <a:srgbClr val="000000"/>
                              </a:solidFill>
                              <a:latin typeface="Cambria Math" panose="02040503050406030204" pitchFamily="18" charset="0"/>
                            </a:rPr>
                          </m:ctrlPr>
                        </m:radPr>
                        <m:deg/>
                        <m:e>
                          <m:f>
                            <m:fPr>
                              <m:ctrlPr>
                                <a:rPr lang="en-GB" i="1" noProof="0" smtClean="0">
                                  <a:solidFill>
                                    <a:srgbClr val="000000"/>
                                  </a:solidFill>
                                  <a:latin typeface="Cambria Math" panose="02040503050406030204" pitchFamily="18" charset="0"/>
                                </a:rPr>
                              </m:ctrlPr>
                            </m:fPr>
                            <m:num>
                              <m:r>
                                <a:rPr lang="en-GB" i="1" noProof="0" smtClean="0">
                                  <a:solidFill>
                                    <a:srgbClr val="000000"/>
                                  </a:solidFill>
                                  <a:latin typeface="Cambria Math" panose="02040503050406030204" pitchFamily="18" charset="0"/>
                                </a:rPr>
                                <m:t>𝑔</m:t>
                              </m:r>
                            </m:num>
                            <m:den>
                              <m:r>
                                <a:rPr lang="en-GB" i="1" noProof="0" smtClean="0">
                                  <a:solidFill>
                                    <a:srgbClr val="000000"/>
                                  </a:solidFill>
                                  <a:latin typeface="Cambria Math" panose="02040503050406030204" pitchFamily="18" charset="0"/>
                                </a:rPr>
                                <m:t>𝐿</m:t>
                              </m:r>
                            </m:den>
                          </m:f>
                        </m:e>
                      </m:rad>
                    </m:oMath>
                  </m:oMathPara>
                </a14:m>
                <a:endParaRPr lang="en-GB" noProof="0" dirty="0"/>
              </a:p>
              <a:p>
                <a:pPr marL="0" indent="0">
                  <a:lnSpc>
                    <a:spcPct val="90000"/>
                  </a:lnSpc>
                  <a:buNone/>
                </a:pPr>
                <a:r>
                  <a:rPr lang="en-GB" noProof="0" dirty="0">
                    <a:latin typeface="Times New Roman" panose="02020603050405020304" pitchFamily="18" charset="0"/>
                  </a:rPr>
                  <a:t>A cascade of N pendulums is a multistage filter whose transfer function is:</a:t>
                </a:r>
              </a:p>
              <a:p>
                <a:pPr marL="0" indent="0">
                  <a:lnSpc>
                    <a:spcPct val="90000"/>
                  </a:lnSpc>
                  <a:buNone/>
                </a:pPr>
                <a14:m>
                  <m:oMathPara xmlns:m="http://schemas.openxmlformats.org/officeDocument/2006/math">
                    <m:oMathParaPr>
                      <m:jc m:val="centerGroup"/>
                    </m:oMathParaPr>
                    <m:oMath xmlns:m="http://schemas.openxmlformats.org/officeDocument/2006/math">
                      <m:f>
                        <m:fPr>
                          <m:ctrlPr>
                            <a:rPr lang="en-GB" i="1" noProof="0" smtClean="0">
                              <a:solidFill>
                                <a:srgbClr val="000000"/>
                              </a:solidFill>
                              <a:latin typeface="Cambria Math" panose="02040503050406030204" pitchFamily="18" charset="0"/>
                            </a:rPr>
                          </m:ctrlPr>
                        </m:fPr>
                        <m:num>
                          <m:acc>
                            <m:accPr>
                              <m:chr m:val="̃"/>
                              <m:ctrlPr>
                                <a:rPr lang="en-GB" i="1" noProof="0" smtClean="0">
                                  <a:solidFill>
                                    <a:srgbClr val="000000"/>
                                  </a:solidFill>
                                  <a:latin typeface="Cambria Math" panose="02040503050406030204" pitchFamily="18" charset="0"/>
                                </a:rPr>
                              </m:ctrlPr>
                            </m:accPr>
                            <m:e>
                              <m:r>
                                <a:rPr lang="en-GB" i="1" noProof="0" smtClean="0">
                                  <a:solidFill>
                                    <a:srgbClr val="000000"/>
                                  </a:solidFill>
                                  <a:latin typeface="Cambria Math" panose="02040503050406030204" pitchFamily="18" charset="0"/>
                                </a:rPr>
                                <m:t>𝑥</m:t>
                              </m:r>
                            </m:e>
                          </m:acc>
                          <m:d>
                            <m:dPr>
                              <m:ctrlPr>
                                <a:rPr lang="en-GB" i="1" noProof="0" smtClean="0">
                                  <a:solidFill>
                                    <a:srgbClr val="000000"/>
                                  </a:solidFill>
                                  <a:latin typeface="Cambria Math" panose="02040503050406030204" pitchFamily="18" charset="0"/>
                                </a:rPr>
                              </m:ctrlPr>
                            </m:dPr>
                            <m:e>
                              <m:r>
                                <a:rPr lang="en-GB" i="1" noProof="0" smtClean="0">
                                  <a:solidFill>
                                    <a:srgbClr val="000000"/>
                                  </a:solidFill>
                                  <a:latin typeface="Cambria Math" panose="02040503050406030204" pitchFamily="18" charset="0"/>
                                </a:rPr>
                                <m:t>𝜔</m:t>
                              </m:r>
                            </m:e>
                          </m:d>
                        </m:num>
                        <m:den>
                          <m:sSub>
                            <m:sSubPr>
                              <m:ctrlPr>
                                <a:rPr lang="en-GB" i="1" noProof="0" smtClean="0">
                                  <a:solidFill>
                                    <a:srgbClr val="000000"/>
                                  </a:solidFill>
                                  <a:latin typeface="Cambria Math" panose="02040503050406030204" pitchFamily="18" charset="0"/>
                                </a:rPr>
                              </m:ctrlPr>
                            </m:sSubPr>
                            <m:e>
                              <m:acc>
                                <m:accPr>
                                  <m:chr m:val="̃"/>
                                  <m:ctrlPr>
                                    <a:rPr lang="en-GB" i="1" noProof="0" smtClean="0">
                                      <a:solidFill>
                                        <a:srgbClr val="000000"/>
                                      </a:solidFill>
                                      <a:latin typeface="Cambria Math" panose="02040503050406030204" pitchFamily="18" charset="0"/>
                                    </a:rPr>
                                  </m:ctrlPr>
                                </m:accPr>
                                <m:e>
                                  <m:r>
                                    <a:rPr lang="en-GB" i="1" noProof="0" smtClean="0">
                                      <a:solidFill>
                                        <a:srgbClr val="000000"/>
                                      </a:solidFill>
                                      <a:latin typeface="Cambria Math" panose="02040503050406030204" pitchFamily="18" charset="0"/>
                                    </a:rPr>
                                    <m:t>𝑥</m:t>
                                  </m:r>
                                </m:e>
                              </m:acc>
                            </m:e>
                            <m:sub>
                              <m:r>
                                <a:rPr lang="en-GB" i="1" noProof="0" smtClean="0">
                                  <a:solidFill>
                                    <a:srgbClr val="000000"/>
                                  </a:solidFill>
                                  <a:latin typeface="Cambria Math" panose="02040503050406030204" pitchFamily="18" charset="0"/>
                                </a:rPr>
                                <m:t>𝑠𝑒𝑖𝑠</m:t>
                              </m:r>
                            </m:sub>
                          </m:sSub>
                          <m:d>
                            <m:dPr>
                              <m:ctrlPr>
                                <a:rPr lang="en-GB" i="1" noProof="0" smtClean="0">
                                  <a:solidFill>
                                    <a:srgbClr val="000000"/>
                                  </a:solidFill>
                                  <a:latin typeface="Cambria Math" panose="02040503050406030204" pitchFamily="18" charset="0"/>
                                </a:rPr>
                              </m:ctrlPr>
                            </m:dPr>
                            <m:e>
                              <m:r>
                                <a:rPr lang="en-GB" i="1" noProof="0" smtClean="0">
                                  <a:solidFill>
                                    <a:srgbClr val="000000"/>
                                  </a:solidFill>
                                  <a:latin typeface="Cambria Math" panose="02040503050406030204" pitchFamily="18" charset="0"/>
                                </a:rPr>
                                <m:t>𝜔</m:t>
                              </m:r>
                            </m:e>
                          </m:d>
                        </m:den>
                      </m:f>
                      <m:r>
                        <a:rPr lang="en-GB" i="1" noProof="0" smtClean="0">
                          <a:solidFill>
                            <a:srgbClr val="000000"/>
                          </a:solidFill>
                          <a:latin typeface="Cambria Math" panose="02040503050406030204" pitchFamily="18" charset="0"/>
                        </a:rPr>
                        <m:t>=</m:t>
                      </m:r>
                      <m:sSup>
                        <m:sSupPr>
                          <m:ctrlPr>
                            <a:rPr lang="en-GB" i="1" noProof="0" smtClean="0">
                              <a:solidFill>
                                <a:srgbClr val="000000"/>
                              </a:solidFill>
                              <a:latin typeface="Cambria Math" panose="02040503050406030204" pitchFamily="18" charset="0"/>
                            </a:rPr>
                          </m:ctrlPr>
                        </m:sSupPr>
                        <m:e>
                          <m:d>
                            <m:dPr>
                              <m:ctrlPr>
                                <a:rPr lang="en-GB" i="1" noProof="0" smtClean="0">
                                  <a:solidFill>
                                    <a:srgbClr val="000000"/>
                                  </a:solidFill>
                                  <a:latin typeface="Cambria Math" panose="02040503050406030204" pitchFamily="18" charset="0"/>
                                </a:rPr>
                              </m:ctrlPr>
                            </m:dPr>
                            <m:e>
                              <m:f>
                                <m:fPr>
                                  <m:ctrlPr>
                                    <a:rPr lang="en-GB" i="1" noProof="0" smtClean="0">
                                      <a:solidFill>
                                        <a:srgbClr val="000000"/>
                                      </a:solidFill>
                                      <a:latin typeface="Cambria Math" panose="02040503050406030204" pitchFamily="18" charset="0"/>
                                    </a:rPr>
                                  </m:ctrlPr>
                                </m:fPr>
                                <m:num>
                                  <m:sSub>
                                    <m:sSubPr>
                                      <m:ctrlPr>
                                        <a:rPr lang="en-GB" i="1" noProof="0" smtClean="0">
                                          <a:solidFill>
                                            <a:srgbClr val="000000"/>
                                          </a:solidFill>
                                          <a:latin typeface="Cambria Math" panose="02040503050406030204" pitchFamily="18" charset="0"/>
                                        </a:rPr>
                                      </m:ctrlPr>
                                    </m:sSubPr>
                                    <m:e>
                                      <m:r>
                                        <a:rPr lang="en-GB" i="1" noProof="0" smtClean="0">
                                          <a:solidFill>
                                            <a:srgbClr val="000000"/>
                                          </a:solidFill>
                                          <a:latin typeface="Cambria Math" panose="02040503050406030204" pitchFamily="18" charset="0"/>
                                        </a:rPr>
                                        <m:t>𝑓</m:t>
                                      </m:r>
                                    </m:e>
                                    <m:sub>
                                      <m:r>
                                        <a:rPr lang="en-GB" i="1" noProof="0" smtClean="0">
                                          <a:solidFill>
                                            <a:srgbClr val="000000"/>
                                          </a:solidFill>
                                          <a:latin typeface="Cambria Math" panose="02040503050406030204" pitchFamily="18" charset="0"/>
                                        </a:rPr>
                                        <m:t>0</m:t>
                                      </m:r>
                                    </m:sub>
                                  </m:sSub>
                                </m:num>
                                <m:den>
                                  <m:r>
                                    <a:rPr lang="en-GB" i="1" noProof="0" smtClean="0">
                                      <a:solidFill>
                                        <a:srgbClr val="000000"/>
                                      </a:solidFill>
                                      <a:latin typeface="Cambria Math" panose="02040503050406030204" pitchFamily="18" charset="0"/>
                                    </a:rPr>
                                    <m:t>𝑓</m:t>
                                  </m:r>
                                </m:den>
                              </m:f>
                            </m:e>
                          </m:d>
                        </m:e>
                        <m:sup>
                          <m:r>
                            <a:rPr lang="en-GB" i="1" noProof="0" smtClean="0">
                              <a:solidFill>
                                <a:srgbClr val="000000"/>
                              </a:solidFill>
                              <a:latin typeface="Cambria Math" panose="02040503050406030204" pitchFamily="18" charset="0"/>
                            </a:rPr>
                            <m:t>2</m:t>
                          </m:r>
                          <m:r>
                            <a:rPr lang="en-GB" i="1" noProof="0" smtClean="0">
                              <a:solidFill>
                                <a:srgbClr val="000000"/>
                              </a:solidFill>
                              <a:latin typeface="Cambria Math" panose="02040503050406030204" pitchFamily="18" charset="0"/>
                            </a:rPr>
                            <m:t>𝑁</m:t>
                          </m:r>
                        </m:sup>
                      </m:sSup>
                    </m:oMath>
                  </m:oMathPara>
                </a14:m>
                <a:endParaRPr lang="en-GB" noProof="0" dirty="0"/>
              </a:p>
              <a:p>
                <a:pPr marL="0" indent="0">
                  <a:lnSpc>
                    <a:spcPct val="90000"/>
                  </a:lnSpc>
                  <a:buNone/>
                </a:pPr>
                <a:endParaRPr lang="en-GB" noProof="0" dirty="0">
                  <a:latin typeface="Times New Roman" panose="02020603050405020304" pitchFamily="18" charset="0"/>
                </a:endParaRPr>
              </a:p>
              <a:p>
                <a:pPr marL="0" indent="0">
                  <a:lnSpc>
                    <a:spcPct val="90000"/>
                  </a:lnSpc>
                  <a:buNone/>
                </a:pPr>
                <a:endParaRPr lang="en-GB" noProof="0" dirty="0"/>
              </a:p>
            </p:txBody>
          </p:sp>
        </mc:Choice>
        <mc:Fallback xmlns="">
          <p:sp>
            <p:nvSpPr>
              <p:cNvPr id="58375" name="Rectangle 3"/>
              <p:cNvSpPr>
                <a:spLocks noGrp="1" noRot="1" noChangeAspect="1" noMove="1" noResize="1" noEditPoints="1" noAdjustHandles="1" noChangeArrowheads="1" noChangeShapeType="1" noTextEdit="1"/>
              </p:cNvSpPr>
              <p:nvPr>
                <p:ph type="body" idx="4294967295"/>
              </p:nvPr>
            </p:nvSpPr>
            <p:spPr>
              <a:xfrm>
                <a:off x="372531" y="879550"/>
                <a:ext cx="9068858" cy="5614383"/>
              </a:xfrm>
              <a:blipFill>
                <a:blip r:embed="rId3"/>
                <a:stretch>
                  <a:fillRect l="-874" t="-1954"/>
                </a:stretch>
              </a:blipFill>
            </p:spPr>
            <p:txBody>
              <a:bodyPr/>
              <a:lstStyle/>
              <a:p>
                <a:r>
                  <a:rPr lang="it-IT">
                    <a:noFill/>
                  </a:rPr>
                  <a:t> </a:t>
                </a:r>
              </a:p>
            </p:txBody>
          </p:sp>
        </mc:Fallback>
      </mc:AlternateContent>
      <p:sp>
        <p:nvSpPr>
          <p:cNvPr id="58378" name="Rectangle 6"/>
          <p:cNvSpPr>
            <a:spLocks noChangeArrowheads="1"/>
          </p:cNvSpPr>
          <p:nvPr/>
        </p:nvSpPr>
        <p:spPr bwMode="auto">
          <a:xfrm>
            <a:off x="1752600" y="2667000"/>
            <a:ext cx="7239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endParaRPr lang="en-GB" sz="2000" noProof="0" dirty="0">
              <a:latin typeface="Times New Roman" panose="02020603050405020304" pitchFamily="18" charset="0"/>
            </a:endParaRPr>
          </a:p>
        </p:txBody>
      </p:sp>
      <p:sp>
        <p:nvSpPr>
          <p:cNvPr id="58380" name="Rectangle 8"/>
          <p:cNvSpPr>
            <a:spLocks noChangeArrowheads="1"/>
          </p:cNvSpPr>
          <p:nvPr/>
        </p:nvSpPr>
        <p:spPr bwMode="auto">
          <a:xfrm>
            <a:off x="1752600" y="3962400"/>
            <a:ext cx="655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endParaRPr lang="en-GB" sz="2000" noProof="0" dirty="0">
              <a:latin typeface="Times New Roman" panose="02020603050405020304" pitchFamily="18" charset="0"/>
            </a:endParaRPr>
          </a:p>
        </p:txBody>
      </p:sp>
      <p:sp>
        <p:nvSpPr>
          <p:cNvPr id="58381" name="Object 3"/>
          <p:cNvSpPr txBox="1"/>
          <p:nvPr/>
        </p:nvSpPr>
        <p:spPr bwMode="auto">
          <a:xfrm>
            <a:off x="4953000" y="4267201"/>
            <a:ext cx="1219200" cy="676275"/>
          </a:xfrm>
          <a:prstGeom prst="rect">
            <a:avLst/>
          </a:prstGeom>
          <a:noFill/>
          <a:ln>
            <a:noFill/>
          </a:ln>
          <a:effectLst/>
        </p:spPr>
        <p:txBody>
          <a:bodyPr>
            <a:normAutofit/>
          </a:bodyPr>
          <a:lstStyle/>
          <a:p>
            <a:endParaRPr lang="en-GB" noProof="0" dirty="0"/>
          </a:p>
        </p:txBody>
      </p:sp>
      <p:grpSp>
        <p:nvGrpSpPr>
          <p:cNvPr id="58384" name="Group 21"/>
          <p:cNvGrpSpPr>
            <a:grpSpLocks/>
          </p:cNvGrpSpPr>
          <p:nvPr/>
        </p:nvGrpSpPr>
        <p:grpSpPr bwMode="auto">
          <a:xfrm>
            <a:off x="9768459" y="2205990"/>
            <a:ext cx="1828800" cy="1892300"/>
            <a:chOff x="4464" y="1784"/>
            <a:chExt cx="1152" cy="1192"/>
          </a:xfrm>
        </p:grpSpPr>
        <p:grpSp>
          <p:nvGrpSpPr>
            <p:cNvPr id="58385" name="Group 17"/>
            <p:cNvGrpSpPr>
              <a:grpSpLocks/>
            </p:cNvGrpSpPr>
            <p:nvPr/>
          </p:nvGrpSpPr>
          <p:grpSpPr bwMode="auto">
            <a:xfrm>
              <a:off x="4464" y="2832"/>
              <a:ext cx="1152" cy="144"/>
              <a:chOff x="3168" y="3696"/>
              <a:chExt cx="1152" cy="144"/>
            </a:xfrm>
          </p:grpSpPr>
          <p:sp>
            <p:nvSpPr>
              <p:cNvPr id="58396" name="Rectangle 6"/>
              <p:cNvSpPr>
                <a:spLocks noChangeArrowheads="1"/>
              </p:cNvSpPr>
              <p:nvPr/>
            </p:nvSpPr>
            <p:spPr bwMode="auto">
              <a:xfrm>
                <a:off x="3168" y="3696"/>
                <a:ext cx="1152" cy="144"/>
              </a:xfrm>
              <a:prstGeom prst="rect">
                <a:avLst/>
              </a:prstGeom>
              <a:solidFill>
                <a:srgbClr val="99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GB" sz="2400" noProof="0" dirty="0">
                  <a:latin typeface="Times New Roman" panose="02020603050405020304" pitchFamily="18" charset="0"/>
                </a:endParaRPr>
              </a:p>
            </p:txBody>
          </p:sp>
          <p:sp>
            <p:nvSpPr>
              <p:cNvPr id="58397" name="Line 7"/>
              <p:cNvSpPr>
                <a:spLocks noChangeShapeType="1"/>
              </p:cNvSpPr>
              <p:nvPr/>
            </p:nvSpPr>
            <p:spPr bwMode="auto">
              <a:xfrm>
                <a:off x="3168" y="3696"/>
                <a:ext cx="1152"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n-GB" noProof="0" dirty="0"/>
              </a:p>
            </p:txBody>
          </p:sp>
        </p:grpSp>
        <p:grpSp>
          <p:nvGrpSpPr>
            <p:cNvPr id="58386" name="Group 16"/>
            <p:cNvGrpSpPr>
              <a:grpSpLocks/>
            </p:cNvGrpSpPr>
            <p:nvPr/>
          </p:nvGrpSpPr>
          <p:grpSpPr bwMode="auto">
            <a:xfrm>
              <a:off x="4800" y="1968"/>
              <a:ext cx="288" cy="864"/>
              <a:chOff x="1008" y="2640"/>
              <a:chExt cx="288" cy="864"/>
            </a:xfrm>
          </p:grpSpPr>
          <p:sp>
            <p:nvSpPr>
              <p:cNvPr id="58390" name="Line 8"/>
              <p:cNvSpPr>
                <a:spLocks noChangeShapeType="1"/>
              </p:cNvSpPr>
              <p:nvPr/>
            </p:nvSpPr>
            <p:spPr bwMode="auto">
              <a:xfrm flipV="1">
                <a:off x="1152" y="3360"/>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noProof="0" dirty="0"/>
              </a:p>
            </p:txBody>
          </p:sp>
          <p:sp>
            <p:nvSpPr>
              <p:cNvPr id="58391" name="Line 9"/>
              <p:cNvSpPr>
                <a:spLocks noChangeShapeType="1"/>
              </p:cNvSpPr>
              <p:nvPr/>
            </p:nvSpPr>
            <p:spPr bwMode="auto">
              <a:xfrm flipV="1">
                <a:off x="1152" y="326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noProof="0" dirty="0"/>
              </a:p>
            </p:txBody>
          </p:sp>
          <p:sp>
            <p:nvSpPr>
              <p:cNvPr id="58392" name="Line 12"/>
              <p:cNvSpPr>
                <a:spLocks noChangeShapeType="1"/>
              </p:cNvSpPr>
              <p:nvPr/>
            </p:nvSpPr>
            <p:spPr bwMode="auto">
              <a:xfrm flipH="1" flipV="1">
                <a:off x="1008" y="3072"/>
                <a:ext cx="288"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noProof="0" dirty="0"/>
              </a:p>
            </p:txBody>
          </p:sp>
          <p:sp>
            <p:nvSpPr>
              <p:cNvPr id="58393" name="Line 13"/>
              <p:cNvSpPr>
                <a:spLocks noChangeShapeType="1"/>
              </p:cNvSpPr>
              <p:nvPr/>
            </p:nvSpPr>
            <p:spPr bwMode="auto">
              <a:xfrm flipV="1">
                <a:off x="1008" y="2880"/>
                <a:ext cx="288"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noProof="0" dirty="0"/>
              </a:p>
            </p:txBody>
          </p:sp>
          <p:sp>
            <p:nvSpPr>
              <p:cNvPr id="58394" name="Line 14"/>
              <p:cNvSpPr>
                <a:spLocks noChangeShapeType="1"/>
              </p:cNvSpPr>
              <p:nvPr/>
            </p:nvSpPr>
            <p:spPr bwMode="auto">
              <a:xfrm>
                <a:off x="1152" y="278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noProof="0" dirty="0"/>
              </a:p>
            </p:txBody>
          </p:sp>
          <p:sp>
            <p:nvSpPr>
              <p:cNvPr id="58395" name="Line 15"/>
              <p:cNvSpPr>
                <a:spLocks noChangeShapeType="1"/>
              </p:cNvSpPr>
              <p:nvPr/>
            </p:nvSpPr>
            <p:spPr bwMode="auto">
              <a:xfrm flipV="1">
                <a:off x="1152" y="2640"/>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noProof="0" dirty="0"/>
              </a:p>
            </p:txBody>
          </p:sp>
        </p:grpSp>
        <p:sp>
          <p:nvSpPr>
            <p:cNvPr id="58387" name="Oval 18"/>
            <p:cNvSpPr>
              <a:spLocks noChangeArrowheads="1"/>
            </p:cNvSpPr>
            <p:nvPr/>
          </p:nvSpPr>
          <p:spPr bwMode="auto">
            <a:xfrm>
              <a:off x="4896" y="1920"/>
              <a:ext cx="96" cy="48"/>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GB" sz="2400" noProof="0" dirty="0">
                <a:latin typeface="Times New Roman" panose="02020603050405020304" pitchFamily="18" charset="0"/>
              </a:endParaRPr>
            </a:p>
          </p:txBody>
        </p:sp>
        <mc:AlternateContent xmlns:mc="http://schemas.openxmlformats.org/markup-compatibility/2006" xmlns:a14="http://schemas.microsoft.com/office/drawing/2010/main">
          <mc:Choice Requires="a14">
            <p:sp>
              <p:nvSpPr>
                <p:cNvPr id="58388" name="Object 5"/>
                <p:cNvSpPr txBox="1"/>
                <p:nvPr/>
              </p:nvSpPr>
              <p:spPr bwMode="auto">
                <a:xfrm>
                  <a:off x="5100" y="2503"/>
                  <a:ext cx="366" cy="254"/>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en-GB" i="1" noProof="0" smtClean="0">
                                <a:solidFill>
                                  <a:srgbClr val="000000"/>
                                </a:solidFill>
                                <a:latin typeface="Cambria Math" panose="02040503050406030204" pitchFamily="18" charset="0"/>
                              </a:rPr>
                            </m:ctrlPr>
                          </m:sSubPr>
                          <m:e>
                            <m:r>
                              <a:rPr lang="en-GB" i="1" noProof="0" smtClean="0">
                                <a:solidFill>
                                  <a:srgbClr val="000000"/>
                                </a:solidFill>
                                <a:latin typeface="Cambria Math" panose="02040503050406030204" pitchFamily="18" charset="0"/>
                              </a:rPr>
                              <m:t>𝑥</m:t>
                            </m:r>
                          </m:e>
                          <m:sub>
                            <m:r>
                              <a:rPr lang="en-GB" i="1" noProof="0" smtClean="0">
                                <a:solidFill>
                                  <a:srgbClr val="000000"/>
                                </a:solidFill>
                                <a:latin typeface="Cambria Math" panose="02040503050406030204" pitchFamily="18" charset="0"/>
                              </a:rPr>
                              <m:t>𝑠𝑒𝑖𝑠𝑚</m:t>
                            </m:r>
                          </m:sub>
                        </m:sSub>
                      </m:oMath>
                    </m:oMathPara>
                  </a14:m>
                  <a:endParaRPr lang="en-GB" noProof="0" dirty="0"/>
                </a:p>
              </p:txBody>
            </p:sp>
          </mc:Choice>
          <mc:Fallback xmlns="">
            <p:sp>
              <p:nvSpPr>
                <p:cNvPr id="58388" name="Object 5"/>
                <p:cNvSpPr txBox="1">
                  <a:spLocks noRot="1" noChangeAspect="1" noMove="1" noResize="1" noEditPoints="1" noAdjustHandles="1" noChangeArrowheads="1" noChangeShapeType="1" noTextEdit="1"/>
                </p:cNvSpPr>
                <p:nvPr/>
              </p:nvSpPr>
              <p:spPr bwMode="auto">
                <a:xfrm>
                  <a:off x="5100" y="2503"/>
                  <a:ext cx="366" cy="254"/>
                </a:xfrm>
                <a:prstGeom prst="rect">
                  <a:avLst/>
                </a:prstGeom>
                <a:blipFill>
                  <a:blip r:embed="rId4"/>
                  <a:stretch>
                    <a:fillRect r="-947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8389" name="Object 6"/>
                <p:cNvSpPr txBox="1"/>
                <p:nvPr/>
              </p:nvSpPr>
              <p:spPr bwMode="auto">
                <a:xfrm>
                  <a:off x="5068" y="1784"/>
                  <a:ext cx="141" cy="155"/>
                </a:xfrm>
                <a:prstGeom prst="rect">
                  <a:avLst/>
                </a:prstGeom>
                <a:noFill/>
                <a:ln>
                  <a:noFill/>
                </a:ln>
                <a:effectLst/>
              </p:spPr>
              <p:txBody>
                <a:bodyPr>
                  <a:normAutofit fontScale="55000" lnSpcReduction="20000"/>
                </a:bodyPr>
                <a:lstStyle/>
                <a:p>
                  <a:pPr/>
                  <a14:m>
                    <m:oMathPara xmlns:m="http://schemas.openxmlformats.org/officeDocument/2006/math">
                      <m:oMathParaPr>
                        <m:jc m:val="left"/>
                      </m:oMathParaPr>
                      <m:oMath xmlns:m="http://schemas.openxmlformats.org/officeDocument/2006/math">
                        <m:r>
                          <a:rPr lang="en-GB" i="1" noProof="0" smtClean="0">
                            <a:solidFill>
                              <a:srgbClr val="000000"/>
                            </a:solidFill>
                            <a:latin typeface="Cambria Math" panose="02040503050406030204" pitchFamily="18" charset="0"/>
                          </a:rPr>
                          <m:t>𝑥</m:t>
                        </m:r>
                      </m:oMath>
                    </m:oMathPara>
                  </a14:m>
                  <a:endParaRPr lang="en-GB" noProof="0" dirty="0"/>
                </a:p>
              </p:txBody>
            </p:sp>
          </mc:Choice>
          <mc:Fallback xmlns="">
            <p:sp>
              <p:nvSpPr>
                <p:cNvPr id="58389" name="Object 6"/>
                <p:cNvSpPr txBox="1">
                  <a:spLocks noRot="1" noChangeAspect="1" noMove="1" noResize="1" noEditPoints="1" noAdjustHandles="1" noChangeArrowheads="1" noChangeShapeType="1" noTextEdit="1"/>
                </p:cNvSpPr>
                <p:nvPr/>
              </p:nvSpPr>
              <p:spPr bwMode="auto">
                <a:xfrm>
                  <a:off x="5068" y="1784"/>
                  <a:ext cx="141" cy="155"/>
                </a:xfrm>
                <a:prstGeom prst="rect">
                  <a:avLst/>
                </a:prstGeom>
                <a:blipFill>
                  <a:blip r:embed="rId5"/>
                  <a:stretch>
                    <a:fillRect/>
                  </a:stretch>
                </a:blipFill>
                <a:ln>
                  <a:noFill/>
                </a:ln>
                <a:effectLst/>
              </p:spPr>
              <p:txBody>
                <a:bodyPr/>
                <a:lstStyle/>
                <a:p>
                  <a:r>
                    <a:rPr lang="it-IT">
                      <a:noFill/>
                    </a:rPr>
                    <a:t> </a:t>
                  </a:r>
                </a:p>
              </p:txBody>
            </p:sp>
          </mc:Fallback>
        </mc:AlternateContent>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D0F4A9-40ED-F792-61F9-F2A11CEB5A15}"/>
              </a:ext>
            </a:extLst>
          </p:cNvPr>
          <p:cNvSpPr>
            <a:spLocks noGrp="1"/>
          </p:cNvSpPr>
          <p:nvPr>
            <p:ph type="title"/>
          </p:nvPr>
        </p:nvSpPr>
        <p:spPr>
          <a:xfrm>
            <a:off x="838200" y="365125"/>
            <a:ext cx="10515600" cy="1325563"/>
          </a:xfrm>
        </p:spPr>
        <p:txBody>
          <a:bodyPr anchor="ctr">
            <a:normAutofit/>
          </a:bodyPr>
          <a:lstStyle/>
          <a:p>
            <a:r>
              <a:rPr lang="en-US" dirty="0"/>
              <a:t>From 2</a:t>
            </a:r>
            <a:r>
              <a:rPr lang="en-US" baseline="30000" dirty="0"/>
              <a:t>nd</a:t>
            </a:r>
            <a:r>
              <a:rPr lang="en-US" dirty="0"/>
              <a:t> to 3</a:t>
            </a:r>
            <a:r>
              <a:rPr lang="en-US" baseline="30000" dirty="0"/>
              <a:t>rd</a:t>
            </a:r>
            <a:r>
              <a:rPr lang="en-US" dirty="0"/>
              <a:t> generation GW detectors</a:t>
            </a:r>
            <a:endParaRPr lang="it-IT" dirty="0"/>
          </a:p>
        </p:txBody>
      </p:sp>
      <p:pic>
        <p:nvPicPr>
          <p:cNvPr id="32772" name="Picture 4">
            <a:extLst>
              <a:ext uri="{FF2B5EF4-FFF2-40B4-BE49-F238E27FC236}">
                <a16:creationId xmlns:a16="http://schemas.microsoft.com/office/drawing/2014/main" id="{F087FC75-A184-8769-D779-C64C6E5C25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600949" y="1825625"/>
            <a:ext cx="6990101" cy="4351338"/>
          </a:xfrm>
          <a:prstGeom prst="rect">
            <a:avLst/>
          </a:prstGeom>
          <a:solidFill>
            <a:srgbClr val="FFFFFF"/>
          </a:solidFill>
        </p:spPr>
      </p:pic>
      <p:sp>
        <p:nvSpPr>
          <p:cNvPr id="4" name="Slide Number Placeholder 3">
            <a:extLst>
              <a:ext uri="{FF2B5EF4-FFF2-40B4-BE49-F238E27FC236}">
                <a16:creationId xmlns:a16="http://schemas.microsoft.com/office/drawing/2014/main" id="{76B16262-B37E-EA54-D072-842304FB3784}"/>
              </a:ext>
            </a:extLst>
          </p:cNvPr>
          <p:cNvSpPr>
            <a:spLocks noGrp="1"/>
          </p:cNvSpPr>
          <p:nvPr>
            <p:ph type="sldNum" sz="quarter" idx="12"/>
          </p:nvPr>
        </p:nvSpPr>
        <p:spPr>
          <a:xfrm>
            <a:off x="8610600" y="6356350"/>
            <a:ext cx="2743200" cy="365125"/>
          </a:xfrm>
        </p:spPr>
        <p:txBody>
          <a:bodyPr anchor="ctr">
            <a:normAutofit fontScale="92500" lnSpcReduction="10000"/>
          </a:bodyPr>
          <a:lstStyle/>
          <a:p>
            <a:pPr>
              <a:spcAft>
                <a:spcPts val="600"/>
              </a:spcAft>
            </a:pPr>
            <a:fld id="{4C4E4C8D-D7F5-4078-9369-687ACEE62CFD}" type="slidenum">
              <a:rPr lang="it-IT" smtClean="0"/>
              <a:pPr>
                <a:spcAft>
                  <a:spcPts val="600"/>
                </a:spcAft>
              </a:pPr>
              <a:t>30</a:t>
            </a:fld>
            <a:endParaRPr lang="it-IT"/>
          </a:p>
        </p:txBody>
      </p:sp>
    </p:spTree>
    <p:extLst>
      <p:ext uri="{BB962C8B-B14F-4D97-AF65-F5344CB8AC3E}">
        <p14:creationId xmlns:p14="http://schemas.microsoft.com/office/powerpoint/2010/main" val="3117742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Pictorial representation of the ET site">
            <a:extLst>
              <a:ext uri="{FF2B5EF4-FFF2-40B4-BE49-F238E27FC236}">
                <a16:creationId xmlns:a16="http://schemas.microsoft.com/office/drawing/2014/main" id="{BB6E8461-FD49-F486-36CF-AC2C8DE88F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1BCB007-5BD5-C50A-4C54-2C2E3FD091AE}"/>
              </a:ext>
            </a:extLst>
          </p:cNvPr>
          <p:cNvSpPr>
            <a:spLocks noGrp="1"/>
          </p:cNvSpPr>
          <p:nvPr>
            <p:ph type="title"/>
          </p:nvPr>
        </p:nvSpPr>
        <p:spPr>
          <a:xfrm>
            <a:off x="124533" y="-82296"/>
            <a:ext cx="7946571" cy="1325563"/>
          </a:xfrm>
        </p:spPr>
        <p:txBody>
          <a:bodyPr/>
          <a:lstStyle/>
          <a:p>
            <a:pPr algn="ctr"/>
            <a:r>
              <a:rPr lang="it-IT" b="1" dirty="0">
                <a:solidFill>
                  <a:schemeClr val="accent3">
                    <a:lumMod val="50000"/>
                  </a:schemeClr>
                </a:solidFill>
                <a:effectLst>
                  <a:outerShdw blurRad="38100" dist="38100" dir="2700000" algn="tl">
                    <a:srgbClr val="000000">
                      <a:alpha val="43137"/>
                    </a:srgbClr>
                  </a:outerShdw>
                </a:effectLst>
              </a:rPr>
              <a:t>Einstein </a:t>
            </a:r>
            <a:r>
              <a:rPr lang="it-IT" b="1" dirty="0" err="1">
                <a:solidFill>
                  <a:schemeClr val="accent3">
                    <a:lumMod val="50000"/>
                  </a:schemeClr>
                </a:solidFill>
                <a:effectLst>
                  <a:outerShdw blurRad="38100" dist="38100" dir="2700000" algn="tl">
                    <a:srgbClr val="000000">
                      <a:alpha val="43137"/>
                    </a:srgbClr>
                  </a:outerShdw>
                </a:effectLst>
              </a:rPr>
              <a:t>Telescope</a:t>
            </a:r>
            <a:endParaRPr lang="it-IT" b="1" dirty="0">
              <a:solidFill>
                <a:schemeClr val="accent3">
                  <a:lumMod val="50000"/>
                </a:schemeClr>
              </a:solidFill>
              <a:effectLst>
                <a:outerShdw blurRad="38100" dist="38100" dir="2700000" algn="tl">
                  <a:srgbClr val="000000">
                    <a:alpha val="43137"/>
                  </a:srgbClr>
                </a:outerShdw>
              </a:effectLst>
            </a:endParaRPr>
          </a:p>
        </p:txBody>
      </p:sp>
      <p:sp>
        <p:nvSpPr>
          <p:cNvPr id="3" name="Footer Placeholder 2">
            <a:extLst>
              <a:ext uri="{FF2B5EF4-FFF2-40B4-BE49-F238E27FC236}">
                <a16:creationId xmlns:a16="http://schemas.microsoft.com/office/drawing/2014/main" id="{7C791777-3700-41ED-A9D8-AC675897D4BC}"/>
              </a:ext>
            </a:extLst>
          </p:cNvPr>
          <p:cNvSpPr>
            <a:spLocks noGrp="1"/>
          </p:cNvSpPr>
          <p:nvPr>
            <p:ph type="ftr" sz="quarter" idx="11"/>
          </p:nvPr>
        </p:nvSpPr>
        <p:spPr/>
        <p:txBody>
          <a:bodyPr/>
          <a:lstStyle/>
          <a:p>
            <a:r>
              <a:rPr lang="it-IT"/>
              <a:t>A. Allocca - Alcalà 26-28 May</a:t>
            </a:r>
          </a:p>
        </p:txBody>
      </p:sp>
      <p:sp>
        <p:nvSpPr>
          <p:cNvPr id="4" name="Slide Number Placeholder 3">
            <a:extLst>
              <a:ext uri="{FF2B5EF4-FFF2-40B4-BE49-F238E27FC236}">
                <a16:creationId xmlns:a16="http://schemas.microsoft.com/office/drawing/2014/main" id="{525EBC87-BFAA-AE82-289C-3AEAE0A3AC81}"/>
              </a:ext>
            </a:extLst>
          </p:cNvPr>
          <p:cNvSpPr>
            <a:spLocks noGrp="1"/>
          </p:cNvSpPr>
          <p:nvPr>
            <p:ph type="sldNum" sz="quarter" idx="12"/>
          </p:nvPr>
        </p:nvSpPr>
        <p:spPr/>
        <p:txBody>
          <a:bodyPr/>
          <a:lstStyle/>
          <a:p>
            <a:fld id="{4C4E4C8D-D7F5-4078-9369-687ACEE62CFD}" type="slidenum">
              <a:rPr lang="it-IT" smtClean="0"/>
              <a:t>31</a:t>
            </a:fld>
            <a:endParaRPr lang="it-IT"/>
          </a:p>
        </p:txBody>
      </p:sp>
      <p:sp>
        <p:nvSpPr>
          <p:cNvPr id="8" name="CasellaDiTesto 9">
            <a:extLst>
              <a:ext uri="{FF2B5EF4-FFF2-40B4-BE49-F238E27FC236}">
                <a16:creationId xmlns:a16="http://schemas.microsoft.com/office/drawing/2014/main" id="{95A633C9-386C-D3BA-BE0E-C9E92DE754D0}"/>
              </a:ext>
            </a:extLst>
          </p:cNvPr>
          <p:cNvSpPr txBox="1"/>
          <p:nvPr/>
        </p:nvSpPr>
        <p:spPr>
          <a:xfrm>
            <a:off x="6998804" y="2924925"/>
            <a:ext cx="5193196" cy="3693319"/>
          </a:xfrm>
          <a:prstGeom prst="rect">
            <a:avLst/>
          </a:prstGeom>
          <a:solidFill>
            <a:schemeClr val="accent3">
              <a:lumMod val="50000"/>
              <a:alpha val="50000"/>
            </a:schemeClr>
          </a:solidFill>
        </p:spPr>
        <p:txBody>
          <a:bodyPr wrap="square" rtlCol="0">
            <a:spAutoFit/>
          </a:bodyPr>
          <a:lstStyle/>
          <a:p>
            <a:pPr marL="285750" indent="-285750">
              <a:buFont typeface="Arial" panose="020B0604020202020204" pitchFamily="34" charset="0"/>
              <a:buChar char="•"/>
            </a:pPr>
            <a:r>
              <a:rPr lang="en-GB" b="1" dirty="0">
                <a:solidFill>
                  <a:schemeClr val="bg1"/>
                </a:solidFill>
              </a:rPr>
              <a:t>3</a:t>
            </a:r>
            <a:r>
              <a:rPr lang="en-GB" b="1" baseline="30000" dirty="0">
                <a:solidFill>
                  <a:schemeClr val="bg1"/>
                </a:solidFill>
              </a:rPr>
              <a:t>rd</a:t>
            </a:r>
            <a:r>
              <a:rPr lang="en-GB" b="1" dirty="0">
                <a:solidFill>
                  <a:schemeClr val="bg1"/>
                </a:solidFill>
              </a:rPr>
              <a:t> generation GW observatory</a:t>
            </a:r>
            <a:r>
              <a:rPr lang="en-GB" dirty="0">
                <a:solidFill>
                  <a:schemeClr val="bg1"/>
                </a:solidFill>
              </a:rPr>
              <a:t> Sensitivity aims at least one order of magnitude better with respect to the nominal sensitivity of advanced detectors in all the detection frequency band</a:t>
            </a:r>
            <a:endParaRPr lang="en-GB" b="1" dirty="0">
              <a:solidFill>
                <a:schemeClr val="bg1"/>
              </a:solidFill>
            </a:endParaRPr>
          </a:p>
          <a:p>
            <a:pPr marL="285750" indent="-285750">
              <a:buFont typeface="Arial" panose="020B0604020202020204" pitchFamily="34" charset="0"/>
              <a:buChar char="•"/>
            </a:pPr>
            <a:r>
              <a:rPr lang="en-GB" b="1" dirty="0">
                <a:solidFill>
                  <a:schemeClr val="bg1"/>
                </a:solidFill>
              </a:rPr>
              <a:t>Precision measurement and a new discovery project.</a:t>
            </a:r>
            <a:r>
              <a:rPr lang="en-GB" dirty="0">
                <a:solidFill>
                  <a:schemeClr val="bg1"/>
                </a:solidFill>
              </a:rPr>
              <a:t> A wide frequency band observatory</a:t>
            </a:r>
            <a:endParaRPr lang="en-GB" b="1" dirty="0">
              <a:solidFill>
                <a:schemeClr val="bg1"/>
              </a:solidFill>
            </a:endParaRPr>
          </a:p>
          <a:p>
            <a:pPr marL="285750" indent="-285750">
              <a:buFont typeface="Arial" panose="020B0604020202020204" pitchFamily="34" charset="0"/>
              <a:buChar char="•"/>
            </a:pPr>
            <a:r>
              <a:rPr lang="en-GB" b="1" dirty="0">
                <a:solidFill>
                  <a:schemeClr val="bg1"/>
                </a:solidFill>
              </a:rPr>
              <a:t>Special focus on massive (or intermediate mass) black holes. </a:t>
            </a:r>
            <a:r>
              <a:rPr lang="en-GB" dirty="0">
                <a:solidFill>
                  <a:srgbClr val="FFFF00"/>
                </a:solidFill>
              </a:rPr>
              <a:t>Extraordinary sensitivity at low frequency (few Hz) </a:t>
            </a:r>
            <a:endParaRPr lang="en-GB" b="1" dirty="0">
              <a:solidFill>
                <a:srgbClr val="FFFF00"/>
              </a:solidFill>
            </a:endParaRPr>
          </a:p>
          <a:p>
            <a:pPr marL="285750" indent="-285750">
              <a:buFont typeface="Arial" panose="020B0604020202020204" pitchFamily="34" charset="0"/>
              <a:buChar char="•"/>
            </a:pPr>
            <a:r>
              <a:rPr lang="en-GB" b="1" dirty="0">
                <a:solidFill>
                  <a:schemeClr val="bg1"/>
                </a:solidFill>
              </a:rPr>
              <a:t>High reliability. </a:t>
            </a:r>
            <a:r>
              <a:rPr lang="en-GB" dirty="0">
                <a:solidFill>
                  <a:schemeClr val="bg1"/>
                </a:solidFill>
              </a:rPr>
              <a:t>High observation duty cycle</a:t>
            </a:r>
            <a:endParaRPr lang="en-GB" b="1" dirty="0">
              <a:solidFill>
                <a:schemeClr val="bg1"/>
              </a:solidFill>
            </a:endParaRPr>
          </a:p>
          <a:p>
            <a:pPr marL="285750" indent="-285750">
              <a:buFont typeface="Arial" panose="020B0604020202020204" pitchFamily="34" charset="0"/>
              <a:buChar char="•"/>
            </a:pPr>
            <a:r>
              <a:rPr lang="en-GB" b="1" dirty="0">
                <a:solidFill>
                  <a:schemeClr val="bg1"/>
                </a:solidFill>
              </a:rPr>
              <a:t>Lifetime of several decades, </a:t>
            </a:r>
            <a:r>
              <a:rPr lang="en-GB" dirty="0">
                <a:solidFill>
                  <a:schemeClr val="bg1"/>
                </a:solidFill>
              </a:rPr>
              <a:t>(50 years in the ET proposal). Capable to host the evolution of the detectors, without limiting their sensitivity</a:t>
            </a:r>
            <a:endParaRPr lang="en-GB" b="1" dirty="0">
              <a:solidFill>
                <a:schemeClr val="bg1"/>
              </a:solidFill>
            </a:endParaRPr>
          </a:p>
        </p:txBody>
      </p:sp>
      <p:sp>
        <p:nvSpPr>
          <p:cNvPr id="9" name="Freccia in giù 7">
            <a:extLst>
              <a:ext uri="{FF2B5EF4-FFF2-40B4-BE49-F238E27FC236}">
                <a16:creationId xmlns:a16="http://schemas.microsoft.com/office/drawing/2014/main" id="{8CF9C6EB-1E08-A81F-1B38-9C4D9CBD1B49}"/>
              </a:ext>
            </a:extLst>
          </p:cNvPr>
          <p:cNvSpPr/>
          <p:nvPr/>
        </p:nvSpPr>
        <p:spPr>
          <a:xfrm>
            <a:off x="301752" y="3730752"/>
            <a:ext cx="658368" cy="2625598"/>
          </a:xfrm>
          <a:prstGeom prst="downArrow">
            <a:avLst/>
          </a:prstGeom>
          <a:solidFill>
            <a:srgbClr val="FFFFFF">
              <a:alpha val="6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asellaDiTesto 8">
            <a:extLst>
              <a:ext uri="{FF2B5EF4-FFF2-40B4-BE49-F238E27FC236}">
                <a16:creationId xmlns:a16="http://schemas.microsoft.com/office/drawing/2014/main" id="{ABB93256-9B06-D13F-C140-F0061C29A519}"/>
              </a:ext>
            </a:extLst>
          </p:cNvPr>
          <p:cNvSpPr txBox="1"/>
          <p:nvPr/>
        </p:nvSpPr>
        <p:spPr>
          <a:xfrm>
            <a:off x="1707742" y="3571255"/>
            <a:ext cx="208701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Corner </a:t>
            </a:r>
            <a:r>
              <a:rPr kumimoji="0" lang="it-IT" sz="2400" b="0" i="0" u="none" strike="noStrike" kern="1200" cap="none" spc="0" normalizeH="0" baseline="0" noProof="0" dirty="0" err="1">
                <a:ln>
                  <a:noFill/>
                </a:ln>
                <a:solidFill>
                  <a:prstClr val="white"/>
                </a:solidFill>
                <a:effectLst/>
                <a:uLnTx/>
                <a:uFillTx/>
                <a:latin typeface="Calibri" panose="020F0502020204030204"/>
                <a:ea typeface="+mn-ea"/>
                <a:cs typeface="+mn-cs"/>
              </a:rPr>
              <a:t>halls</a:t>
            </a: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it-IT" sz="2400" b="0" i="0" u="none" strike="noStrike" kern="1200" cap="none" spc="0" normalizeH="0" baseline="0" noProof="0" dirty="0" err="1">
                <a:ln>
                  <a:noFill/>
                </a:ln>
                <a:solidFill>
                  <a:prstClr val="white"/>
                </a:solidFill>
                <a:effectLst/>
                <a:uLnTx/>
                <a:uFillTx/>
                <a:latin typeface="Calibri" panose="020F0502020204030204"/>
                <a:ea typeface="+mn-ea"/>
                <a:cs typeface="+mn-cs"/>
              </a:rPr>
              <a:t>depth</a:t>
            </a: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it-IT" sz="2400" b="0" i="0" u="none" strike="noStrike" kern="1200" cap="none" spc="0" normalizeH="0" baseline="0" noProof="0" dirty="0" err="1">
                <a:ln>
                  <a:noFill/>
                </a:ln>
                <a:solidFill>
                  <a:prstClr val="white"/>
                </a:solidFill>
                <a:effectLst/>
                <a:uLnTx/>
                <a:uFillTx/>
                <a:latin typeface="Calibri" panose="020F0502020204030204"/>
                <a:ea typeface="+mn-ea"/>
                <a:cs typeface="+mn-cs"/>
              </a:rPr>
              <a:t>about</a:t>
            </a: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 200m</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927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1E218D67-6B05-4D10-BF5F-FC3AECC6C9E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63642" y="1358499"/>
            <a:ext cx="7024297" cy="3775756"/>
          </a:xfrm>
          <a:prstGeom prst="rect">
            <a:avLst/>
          </a:prstGeom>
        </p:spPr>
      </p:pic>
      <p:sp>
        <p:nvSpPr>
          <p:cNvPr id="2" name="Titolo 1">
            <a:extLst>
              <a:ext uri="{FF2B5EF4-FFF2-40B4-BE49-F238E27FC236}">
                <a16:creationId xmlns:a16="http://schemas.microsoft.com/office/drawing/2014/main" id="{EE87E124-1AE7-4373-BA0F-7B7BAD6CA84C}"/>
              </a:ext>
            </a:extLst>
          </p:cNvPr>
          <p:cNvSpPr>
            <a:spLocks noGrp="1"/>
          </p:cNvSpPr>
          <p:nvPr>
            <p:ph type="title"/>
          </p:nvPr>
        </p:nvSpPr>
        <p:spPr/>
        <p:txBody>
          <a:bodyPr/>
          <a:lstStyle/>
          <a:p>
            <a:r>
              <a:rPr lang="it-IT" dirty="0"/>
              <a:t>ET Design: key </a:t>
            </a:r>
            <a:r>
              <a:rPr lang="it-IT" dirty="0" err="1"/>
              <a:t>elements</a:t>
            </a:r>
            <a:endParaRPr lang="en-US" dirty="0"/>
          </a:p>
        </p:txBody>
      </p:sp>
      <p:sp>
        <p:nvSpPr>
          <p:cNvPr id="3" name="Segnaposto numero diapositiva 2">
            <a:extLst>
              <a:ext uri="{FF2B5EF4-FFF2-40B4-BE49-F238E27FC236}">
                <a16:creationId xmlns:a16="http://schemas.microsoft.com/office/drawing/2014/main" id="{E8878343-2A39-4790-9543-EBD4CE5D25BB}"/>
              </a:ext>
            </a:extLst>
          </p:cNvPr>
          <p:cNvSpPr>
            <a:spLocks noGrp="1"/>
          </p:cNvSpPr>
          <p:nvPr>
            <p:ph type="sldNum" sz="quarter" idx="12"/>
          </p:nvPr>
        </p:nvSpPr>
        <p:spPr/>
        <p:txBody>
          <a:bodyPr/>
          <a:lstStyle/>
          <a:p>
            <a:pPr defTabSz="914377">
              <a:defRPr/>
            </a:pPr>
            <a:fld id="{F3AB18CB-106D-4839-AAAB-C10920B1A6AE}" type="slidenum">
              <a:rPr lang="en-GB">
                <a:solidFill>
                  <a:prstClr val="black">
                    <a:tint val="75000"/>
                  </a:prstClr>
                </a:solidFill>
                <a:latin typeface="Calibri" panose="020F0502020204030204"/>
                <a:cs typeface="+mn-cs"/>
              </a:rPr>
              <a:pPr defTabSz="914377">
                <a:defRPr/>
              </a:pPr>
              <a:t>32</a:t>
            </a:fld>
            <a:endParaRPr lang="en-GB">
              <a:solidFill>
                <a:prstClr val="black">
                  <a:tint val="75000"/>
                </a:prstClr>
              </a:solidFill>
              <a:latin typeface="Calibri" panose="020F0502020204030204"/>
              <a:cs typeface="+mn-cs"/>
            </a:endParaRPr>
          </a:p>
        </p:txBody>
      </p:sp>
      <p:pic>
        <p:nvPicPr>
          <p:cNvPr id="35842" name="Picture 2" descr="Draft scheme of the full observatory">
            <a:extLst>
              <a:ext uri="{FF2B5EF4-FFF2-40B4-BE49-F238E27FC236}">
                <a16:creationId xmlns:a16="http://schemas.microsoft.com/office/drawing/2014/main" id="{690DE819-8127-11EE-E5A2-374D1A0E9E8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20910" y="3668074"/>
            <a:ext cx="3390497" cy="306999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40B4562-1FBC-FE6F-E752-0DC1D86A63A6}"/>
              </a:ext>
            </a:extLst>
          </p:cNvPr>
          <p:cNvSpPr txBox="1"/>
          <p:nvPr/>
        </p:nvSpPr>
        <p:spPr>
          <a:xfrm>
            <a:off x="451891" y="1690688"/>
            <a:ext cx="4111752" cy="2015936"/>
          </a:xfrm>
          <a:prstGeom prst="rect">
            <a:avLst/>
          </a:prstGeom>
          <a:noFill/>
        </p:spPr>
        <p:txBody>
          <a:bodyPr wrap="square" rtlCol="0">
            <a:spAutoFit/>
          </a:bodyPr>
          <a:lstStyle/>
          <a:p>
            <a:pPr marL="285750" indent="-285750">
              <a:buFont typeface="Arial" panose="020B0604020202020204" pitchFamily="34" charset="0"/>
              <a:buChar char="•"/>
            </a:pPr>
            <a:r>
              <a:rPr lang="it-IT" sz="2500" dirty="0"/>
              <a:t>Underground</a:t>
            </a:r>
          </a:p>
          <a:p>
            <a:pPr marL="285750" indent="-285750">
              <a:buFont typeface="Arial" panose="020B0604020202020204" pitchFamily="34" charset="0"/>
              <a:buChar char="•"/>
            </a:pPr>
            <a:r>
              <a:rPr lang="it-IT" sz="2500" dirty="0" err="1"/>
              <a:t>Xylophone</a:t>
            </a:r>
            <a:r>
              <a:rPr lang="it-IT" sz="2500" dirty="0"/>
              <a:t> </a:t>
            </a:r>
            <a:r>
              <a:rPr lang="it-IT" sz="2500" dirty="0" err="1"/>
              <a:t>configuration</a:t>
            </a:r>
            <a:endParaRPr lang="it-IT" sz="2500" dirty="0"/>
          </a:p>
          <a:p>
            <a:pPr marL="285750" indent="-285750">
              <a:buFont typeface="Arial" panose="020B0604020202020204" pitchFamily="34" charset="0"/>
              <a:buChar char="•"/>
            </a:pPr>
            <a:r>
              <a:rPr lang="it-IT" sz="2500" dirty="0" err="1"/>
              <a:t>Longer</a:t>
            </a:r>
            <a:r>
              <a:rPr lang="it-IT" sz="2500" dirty="0"/>
              <a:t> </a:t>
            </a:r>
            <a:r>
              <a:rPr lang="it-IT" sz="2500" dirty="0" err="1"/>
              <a:t>arms</a:t>
            </a:r>
            <a:endParaRPr lang="it-IT" sz="2500" dirty="0"/>
          </a:p>
          <a:p>
            <a:pPr marL="285750" indent="-285750">
              <a:buFont typeface="Arial" panose="020B0604020202020204" pitchFamily="34" charset="0"/>
              <a:buChar char="•"/>
            </a:pPr>
            <a:r>
              <a:rPr lang="it-IT" sz="2500" dirty="0" err="1"/>
              <a:t>Cryogenic</a:t>
            </a:r>
            <a:endParaRPr lang="it-IT" sz="2500" dirty="0"/>
          </a:p>
          <a:p>
            <a:pPr marL="285750" indent="-285750">
              <a:buFont typeface="Arial" panose="020B0604020202020204" pitchFamily="34" charset="0"/>
              <a:buChar char="•"/>
            </a:pPr>
            <a:endParaRPr lang="it-IT" sz="2500" dirty="0"/>
          </a:p>
        </p:txBody>
      </p:sp>
      <p:grpSp>
        <p:nvGrpSpPr>
          <p:cNvPr id="28" name="Group 27">
            <a:extLst>
              <a:ext uri="{FF2B5EF4-FFF2-40B4-BE49-F238E27FC236}">
                <a16:creationId xmlns:a16="http://schemas.microsoft.com/office/drawing/2014/main" id="{30D72CEB-8073-B724-6557-3A539A4B8013}"/>
              </a:ext>
            </a:extLst>
          </p:cNvPr>
          <p:cNvGrpSpPr/>
          <p:nvPr/>
        </p:nvGrpSpPr>
        <p:grpSpPr>
          <a:xfrm>
            <a:off x="280593" y="3398272"/>
            <a:ext cx="4444784" cy="3323203"/>
            <a:chOff x="280593" y="3398272"/>
            <a:chExt cx="4444784" cy="3323203"/>
          </a:xfrm>
        </p:grpSpPr>
        <p:grpSp>
          <p:nvGrpSpPr>
            <p:cNvPr id="26" name="Group 25">
              <a:extLst>
                <a:ext uri="{FF2B5EF4-FFF2-40B4-BE49-F238E27FC236}">
                  <a16:creationId xmlns:a16="http://schemas.microsoft.com/office/drawing/2014/main" id="{FAFB0CED-0511-FA1A-CEB3-AE34458C4330}"/>
                </a:ext>
              </a:extLst>
            </p:cNvPr>
            <p:cNvGrpSpPr/>
            <p:nvPr/>
          </p:nvGrpSpPr>
          <p:grpSpPr>
            <a:xfrm>
              <a:off x="407145" y="3398272"/>
              <a:ext cx="4318232" cy="3323203"/>
              <a:chOff x="7757491" y="109032"/>
              <a:chExt cx="4318232" cy="3323203"/>
            </a:xfrm>
          </p:grpSpPr>
          <p:pic>
            <p:nvPicPr>
              <p:cNvPr id="8" name="Immagine 15">
                <a:extLst>
                  <a:ext uri="{FF2B5EF4-FFF2-40B4-BE49-F238E27FC236}">
                    <a16:creationId xmlns:a16="http://schemas.microsoft.com/office/drawing/2014/main" id="{65A2B9FF-B654-8A32-2C36-8E24BB00D12B}"/>
                  </a:ext>
                </a:extLst>
              </p:cNvPr>
              <p:cNvPicPr>
                <a:picLocks noChangeAspect="1"/>
              </p:cNvPicPr>
              <p:nvPr/>
            </p:nvPicPr>
            <p:blipFill>
              <a:blip r:embed="rId5"/>
              <a:stretch>
                <a:fillRect/>
              </a:stretch>
            </p:blipFill>
            <p:spPr>
              <a:xfrm>
                <a:off x="7757491" y="220970"/>
                <a:ext cx="4318232" cy="3195981"/>
              </a:xfrm>
              <a:prstGeom prst="rect">
                <a:avLst/>
              </a:prstGeom>
            </p:spPr>
          </p:pic>
          <p:sp>
            <p:nvSpPr>
              <p:cNvPr id="9" name="Rettangolo con angoli arrotondati 43">
                <a:extLst>
                  <a:ext uri="{FF2B5EF4-FFF2-40B4-BE49-F238E27FC236}">
                    <a16:creationId xmlns:a16="http://schemas.microsoft.com/office/drawing/2014/main" id="{AEA4F0E5-B015-FCC6-AF90-30893038D2B8}"/>
                  </a:ext>
                </a:extLst>
              </p:cNvPr>
              <p:cNvSpPr/>
              <p:nvPr/>
            </p:nvSpPr>
            <p:spPr>
              <a:xfrm rot="1733970">
                <a:off x="9132221" y="117856"/>
                <a:ext cx="683676" cy="209165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ttangolo 17">
                <a:extLst>
                  <a:ext uri="{FF2B5EF4-FFF2-40B4-BE49-F238E27FC236}">
                    <a16:creationId xmlns:a16="http://schemas.microsoft.com/office/drawing/2014/main" id="{0A173D07-51BB-D5C1-B2EF-19C26D2C3B9F}"/>
                  </a:ext>
                </a:extLst>
              </p:cNvPr>
              <p:cNvSpPr/>
              <p:nvPr/>
            </p:nvSpPr>
            <p:spPr>
              <a:xfrm>
                <a:off x="9412941" y="2998694"/>
                <a:ext cx="2353235" cy="3137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Connettore diritto 20">
                <a:extLst>
                  <a:ext uri="{FF2B5EF4-FFF2-40B4-BE49-F238E27FC236}">
                    <a16:creationId xmlns:a16="http://schemas.microsoft.com/office/drawing/2014/main" id="{C97A8D71-83D7-4C3B-6A9F-079D48DECFFC}"/>
                  </a:ext>
                </a:extLst>
              </p:cNvPr>
              <p:cNvCxnSpPr>
                <a:cxnSpLocks/>
              </p:cNvCxnSpPr>
              <p:nvPr/>
            </p:nvCxnSpPr>
            <p:spPr>
              <a:xfrm flipV="1">
                <a:off x="8798859" y="1027906"/>
                <a:ext cx="0" cy="1773565"/>
              </a:xfrm>
              <a:prstGeom prst="line">
                <a:avLst/>
              </a:prstGeom>
              <a:ln w="28575">
                <a:solidFill>
                  <a:srgbClr val="3025AE"/>
                </a:solidFill>
              </a:ln>
            </p:spPr>
            <p:style>
              <a:lnRef idx="1">
                <a:schemeClr val="accent1"/>
              </a:lnRef>
              <a:fillRef idx="0">
                <a:schemeClr val="accent1"/>
              </a:fillRef>
              <a:effectRef idx="0">
                <a:schemeClr val="accent1"/>
              </a:effectRef>
              <a:fontRef idx="minor">
                <a:schemeClr val="tx1"/>
              </a:fontRef>
            </p:style>
          </p:cxnSp>
          <p:sp>
            <p:nvSpPr>
              <p:cNvPr id="13" name="Rettangolo 23">
                <a:extLst>
                  <a:ext uri="{FF2B5EF4-FFF2-40B4-BE49-F238E27FC236}">
                    <a16:creationId xmlns:a16="http://schemas.microsoft.com/office/drawing/2014/main" id="{67CC4B4B-F500-0331-8247-E014DDE7BC60}"/>
                  </a:ext>
                </a:extLst>
              </p:cNvPr>
              <p:cNvSpPr/>
              <p:nvPr/>
            </p:nvSpPr>
            <p:spPr>
              <a:xfrm>
                <a:off x="8717972" y="109032"/>
                <a:ext cx="170583" cy="57683"/>
              </a:xfrm>
              <a:prstGeom prst="rect">
                <a:avLst/>
              </a:prstGeom>
              <a:solidFill>
                <a:srgbClr val="EEC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Connettore diritto 24">
                <a:extLst>
                  <a:ext uri="{FF2B5EF4-FFF2-40B4-BE49-F238E27FC236}">
                    <a16:creationId xmlns:a16="http://schemas.microsoft.com/office/drawing/2014/main" id="{3FFDC6AF-7241-BCE5-140D-A934AD3797FE}"/>
                  </a:ext>
                </a:extLst>
              </p:cNvPr>
              <p:cNvCxnSpPr>
                <a:cxnSpLocks/>
              </p:cNvCxnSpPr>
              <p:nvPr/>
            </p:nvCxnSpPr>
            <p:spPr>
              <a:xfrm flipV="1">
                <a:off x="8798859" y="170043"/>
                <a:ext cx="0" cy="527187"/>
              </a:xfrm>
              <a:prstGeom prst="line">
                <a:avLst/>
              </a:prstGeom>
              <a:ln w="28575">
                <a:solidFill>
                  <a:srgbClr val="3025AE"/>
                </a:solidFill>
              </a:ln>
            </p:spPr>
            <p:style>
              <a:lnRef idx="1">
                <a:schemeClr val="accent1"/>
              </a:lnRef>
              <a:fillRef idx="0">
                <a:schemeClr val="accent1"/>
              </a:fillRef>
              <a:effectRef idx="0">
                <a:schemeClr val="accent1"/>
              </a:effectRef>
              <a:fontRef idx="minor">
                <a:schemeClr val="tx1"/>
              </a:fontRef>
            </p:style>
          </p:cxnSp>
          <p:pic>
            <p:nvPicPr>
              <p:cNvPr id="15" name="Immagine 29">
                <a:extLst>
                  <a:ext uri="{FF2B5EF4-FFF2-40B4-BE49-F238E27FC236}">
                    <a16:creationId xmlns:a16="http://schemas.microsoft.com/office/drawing/2014/main" id="{D1DA18D9-6352-8380-4CB4-7EB123FB122C}"/>
                  </a:ext>
                </a:extLst>
              </p:cNvPr>
              <p:cNvPicPr>
                <a:picLocks noChangeAspect="1"/>
              </p:cNvPicPr>
              <p:nvPr/>
            </p:nvPicPr>
            <p:blipFill>
              <a:blip r:embed="rId6"/>
              <a:stretch>
                <a:fillRect/>
              </a:stretch>
            </p:blipFill>
            <p:spPr>
              <a:xfrm rot="16200000">
                <a:off x="8741255" y="713936"/>
                <a:ext cx="148195" cy="302089"/>
              </a:xfrm>
              <a:prstGeom prst="rect">
                <a:avLst/>
              </a:prstGeom>
            </p:spPr>
          </p:pic>
          <p:cxnSp>
            <p:nvCxnSpPr>
              <p:cNvPr id="16" name="Connettore diritto 30">
                <a:extLst>
                  <a:ext uri="{FF2B5EF4-FFF2-40B4-BE49-F238E27FC236}">
                    <a16:creationId xmlns:a16="http://schemas.microsoft.com/office/drawing/2014/main" id="{34BC3B87-01A3-B020-EC55-DF985F38824D}"/>
                  </a:ext>
                </a:extLst>
              </p:cNvPr>
              <p:cNvCxnSpPr>
                <a:cxnSpLocks/>
              </p:cNvCxnSpPr>
              <p:nvPr/>
            </p:nvCxnSpPr>
            <p:spPr>
              <a:xfrm flipV="1">
                <a:off x="8614544" y="1027906"/>
                <a:ext cx="0" cy="1179295"/>
              </a:xfrm>
              <a:prstGeom prst="line">
                <a:avLst/>
              </a:prstGeom>
              <a:ln w="28575">
                <a:solidFill>
                  <a:srgbClr val="3025AE"/>
                </a:solidFill>
                <a:prstDash val="sysDash"/>
              </a:ln>
            </p:spPr>
            <p:style>
              <a:lnRef idx="1">
                <a:schemeClr val="accent1"/>
              </a:lnRef>
              <a:fillRef idx="0">
                <a:schemeClr val="accent1"/>
              </a:fillRef>
              <a:effectRef idx="0">
                <a:schemeClr val="accent1"/>
              </a:effectRef>
              <a:fontRef idx="minor">
                <a:schemeClr val="tx1"/>
              </a:fontRef>
            </p:style>
          </p:cxnSp>
          <p:pic>
            <p:nvPicPr>
              <p:cNvPr id="17" name="Immagine 34">
                <a:extLst>
                  <a:ext uri="{FF2B5EF4-FFF2-40B4-BE49-F238E27FC236}">
                    <a16:creationId xmlns:a16="http://schemas.microsoft.com/office/drawing/2014/main" id="{6CD55508-52D5-0777-0D83-C08B89D5AB1E}"/>
                  </a:ext>
                </a:extLst>
              </p:cNvPr>
              <p:cNvPicPr>
                <a:picLocks noChangeAspect="1"/>
              </p:cNvPicPr>
              <p:nvPr/>
            </p:nvPicPr>
            <p:blipFill>
              <a:blip r:embed="rId6"/>
              <a:stretch>
                <a:fillRect/>
              </a:stretch>
            </p:blipFill>
            <p:spPr>
              <a:xfrm rot="16200000">
                <a:off x="8509041" y="709996"/>
                <a:ext cx="148195" cy="302089"/>
              </a:xfrm>
              <a:prstGeom prst="rect">
                <a:avLst/>
              </a:prstGeom>
            </p:spPr>
          </p:pic>
          <p:cxnSp>
            <p:nvCxnSpPr>
              <p:cNvPr id="18" name="Connettore diritto 36">
                <a:extLst>
                  <a:ext uri="{FF2B5EF4-FFF2-40B4-BE49-F238E27FC236}">
                    <a16:creationId xmlns:a16="http://schemas.microsoft.com/office/drawing/2014/main" id="{49413FB7-04DB-88ED-B8E4-4F3354064D9C}"/>
                  </a:ext>
                </a:extLst>
              </p:cNvPr>
              <p:cNvCxnSpPr>
                <a:cxnSpLocks/>
              </p:cNvCxnSpPr>
              <p:nvPr/>
            </p:nvCxnSpPr>
            <p:spPr>
              <a:xfrm flipV="1">
                <a:off x="8624336" y="186225"/>
                <a:ext cx="0" cy="556201"/>
              </a:xfrm>
              <a:prstGeom prst="line">
                <a:avLst/>
              </a:prstGeom>
              <a:ln w="28575">
                <a:solidFill>
                  <a:srgbClr val="3025AE"/>
                </a:solidFill>
                <a:prstDash val="sysDash"/>
              </a:ln>
            </p:spPr>
            <p:style>
              <a:lnRef idx="1">
                <a:schemeClr val="accent1"/>
              </a:lnRef>
              <a:fillRef idx="0">
                <a:schemeClr val="accent1"/>
              </a:fillRef>
              <a:effectRef idx="0">
                <a:schemeClr val="accent1"/>
              </a:effectRef>
              <a:fontRef idx="minor">
                <a:schemeClr val="tx1"/>
              </a:fontRef>
            </p:style>
          </p:cxnSp>
          <p:sp>
            <p:nvSpPr>
              <p:cNvPr id="19" name="Rettangolo 39">
                <a:extLst>
                  <a:ext uri="{FF2B5EF4-FFF2-40B4-BE49-F238E27FC236}">
                    <a16:creationId xmlns:a16="http://schemas.microsoft.com/office/drawing/2014/main" id="{FA3DDAF2-BCAB-E3C2-AB8C-506B216A7658}"/>
                  </a:ext>
                </a:extLst>
              </p:cNvPr>
              <p:cNvSpPr/>
              <p:nvPr/>
            </p:nvSpPr>
            <p:spPr>
              <a:xfrm>
                <a:off x="8547559" y="110884"/>
                <a:ext cx="127131" cy="57683"/>
              </a:xfrm>
              <a:prstGeom prst="rect">
                <a:avLst/>
              </a:prstGeom>
              <a:solidFill>
                <a:srgbClr val="B2BFB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ttangolo 41">
                <a:extLst>
                  <a:ext uri="{FF2B5EF4-FFF2-40B4-BE49-F238E27FC236}">
                    <a16:creationId xmlns:a16="http://schemas.microsoft.com/office/drawing/2014/main" id="{FF4477CB-3B97-A151-F143-17E97A45AE89}"/>
                  </a:ext>
                </a:extLst>
              </p:cNvPr>
              <p:cNvSpPr/>
              <p:nvPr/>
            </p:nvSpPr>
            <p:spPr>
              <a:xfrm>
                <a:off x="8722232" y="1647335"/>
                <a:ext cx="145399" cy="59159"/>
              </a:xfrm>
              <a:prstGeom prst="rect">
                <a:avLst/>
              </a:prstGeom>
              <a:solidFill>
                <a:srgbClr val="EEC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ttangolo 42">
                <a:extLst>
                  <a:ext uri="{FF2B5EF4-FFF2-40B4-BE49-F238E27FC236}">
                    <a16:creationId xmlns:a16="http://schemas.microsoft.com/office/drawing/2014/main" id="{DA79B5D3-F2B5-E0A2-2EB1-FDA7301DC178}"/>
                  </a:ext>
                </a:extLst>
              </p:cNvPr>
              <p:cNvSpPr/>
              <p:nvPr/>
            </p:nvSpPr>
            <p:spPr>
              <a:xfrm>
                <a:off x="8535092" y="1649187"/>
                <a:ext cx="145417" cy="59159"/>
              </a:xfrm>
              <a:prstGeom prst="rect">
                <a:avLst/>
              </a:prstGeom>
              <a:solidFill>
                <a:srgbClr val="B2BFB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ttangolo con angoli arrotondati 46">
                <a:extLst>
                  <a:ext uri="{FF2B5EF4-FFF2-40B4-BE49-F238E27FC236}">
                    <a16:creationId xmlns:a16="http://schemas.microsoft.com/office/drawing/2014/main" id="{926F2B51-21ED-ABE4-3CF0-8197C9C7E16E}"/>
                  </a:ext>
                </a:extLst>
              </p:cNvPr>
              <p:cNvSpPr/>
              <p:nvPr/>
            </p:nvSpPr>
            <p:spPr>
              <a:xfrm rot="1733970">
                <a:off x="8918528" y="2243448"/>
                <a:ext cx="162076" cy="44172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ttangolo 18">
                <a:extLst>
                  <a:ext uri="{FF2B5EF4-FFF2-40B4-BE49-F238E27FC236}">
                    <a16:creationId xmlns:a16="http://schemas.microsoft.com/office/drawing/2014/main" id="{636E7B71-9858-0C68-6C97-63535CC17055}"/>
                  </a:ext>
                </a:extLst>
              </p:cNvPr>
              <p:cNvSpPr/>
              <p:nvPr/>
            </p:nvSpPr>
            <p:spPr>
              <a:xfrm>
                <a:off x="8933822" y="2909015"/>
                <a:ext cx="965329"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w="12700">
                      <a:solidFill>
                        <a:srgbClr val="5B9BD5"/>
                      </a:solidFill>
                      <a:prstDash val="solid"/>
                    </a:ln>
                    <a:pattFill prst="pct50">
                      <a:fgClr>
                        <a:srgbClr val="5B9BD5"/>
                      </a:fgClr>
                      <a:bgClr>
                        <a:srgbClr val="5B9BD5">
                          <a:lumMod val="20000"/>
                          <a:lumOff val="80000"/>
                        </a:srgbClr>
                      </a:bgClr>
                    </a:pattFill>
                    <a:effectLst>
                      <a:outerShdw dist="38100" dir="2640000" algn="bl" rotWithShape="0">
                        <a:srgbClr val="5B9BD5"/>
                      </a:outerShdw>
                    </a:effectLst>
                    <a:uLnTx/>
                    <a:uFillTx/>
                    <a:latin typeface="Calibri" panose="020F0502020204030204"/>
                    <a:ea typeface="+mn-ea"/>
                    <a:cs typeface="+mn-cs"/>
                  </a:rPr>
                  <a:t>ET-LF</a:t>
                </a:r>
              </a:p>
            </p:txBody>
          </p:sp>
          <p:sp>
            <p:nvSpPr>
              <p:cNvPr id="25" name="Rettangolo 19">
                <a:extLst>
                  <a:ext uri="{FF2B5EF4-FFF2-40B4-BE49-F238E27FC236}">
                    <a16:creationId xmlns:a16="http://schemas.microsoft.com/office/drawing/2014/main" id="{D517522A-306E-038F-5FC4-BF09B68C14FE}"/>
                  </a:ext>
                </a:extLst>
              </p:cNvPr>
              <p:cNvSpPr/>
              <p:nvPr/>
            </p:nvSpPr>
            <p:spPr>
              <a:xfrm>
                <a:off x="9493102" y="2170173"/>
                <a:ext cx="1039067"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w="12700">
                      <a:solidFill>
                        <a:srgbClr val="5B9BD5"/>
                      </a:solidFill>
                      <a:prstDash val="solid"/>
                    </a:ln>
                    <a:solidFill>
                      <a:srgbClr val="FF0000"/>
                    </a:solidFill>
                    <a:effectLst>
                      <a:outerShdw dist="38100" dir="2640000" algn="bl" rotWithShape="0">
                        <a:srgbClr val="5B9BD5"/>
                      </a:outerShdw>
                    </a:effectLst>
                    <a:uLnTx/>
                    <a:uFillTx/>
                    <a:latin typeface="Calibri" panose="020F0502020204030204"/>
                    <a:ea typeface="+mn-ea"/>
                    <a:cs typeface="+mn-cs"/>
                  </a:rPr>
                  <a:t>ET-HF</a:t>
                </a:r>
              </a:p>
            </p:txBody>
          </p:sp>
        </p:grpSp>
        <p:sp>
          <p:nvSpPr>
            <p:cNvPr id="27" name="Oval 26">
              <a:extLst>
                <a:ext uri="{FF2B5EF4-FFF2-40B4-BE49-F238E27FC236}">
                  <a16:creationId xmlns:a16="http://schemas.microsoft.com/office/drawing/2014/main" id="{4AA88332-D38E-0BB3-F32A-F318E4ECA878}"/>
                </a:ext>
              </a:extLst>
            </p:cNvPr>
            <p:cNvSpPr/>
            <p:nvPr/>
          </p:nvSpPr>
          <p:spPr>
            <a:xfrm rot="19937404">
              <a:off x="280593" y="6356350"/>
              <a:ext cx="557607" cy="3004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92558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0CB96D-991D-5D05-D5E8-1CE42F20F795}"/>
              </a:ext>
            </a:extLst>
          </p:cNvPr>
          <p:cNvSpPr>
            <a:spLocks noGrp="1"/>
          </p:cNvSpPr>
          <p:nvPr>
            <p:ph type="title"/>
          </p:nvPr>
        </p:nvSpPr>
        <p:spPr/>
        <p:txBody>
          <a:bodyPr/>
          <a:lstStyle/>
          <a:p>
            <a:r>
              <a:rPr lang="it-IT" dirty="0"/>
              <a:t>ET design: </a:t>
            </a:r>
            <a:r>
              <a:rPr lang="it-IT" dirty="0" err="1"/>
              <a:t>Xylophone</a:t>
            </a:r>
            <a:r>
              <a:rPr lang="it-IT" dirty="0"/>
              <a:t> </a:t>
            </a:r>
            <a:r>
              <a:rPr lang="it-IT" dirty="0" err="1"/>
              <a:t>configuration</a:t>
            </a:r>
            <a:endParaRPr lang="it-IT" dirty="0"/>
          </a:p>
        </p:txBody>
      </p:sp>
      <p:sp>
        <p:nvSpPr>
          <p:cNvPr id="6" name="Slide Number Placeholder 5">
            <a:extLst>
              <a:ext uri="{FF2B5EF4-FFF2-40B4-BE49-F238E27FC236}">
                <a16:creationId xmlns:a16="http://schemas.microsoft.com/office/drawing/2014/main" id="{339ABB13-913F-D045-10C4-BE5E68895136}"/>
              </a:ext>
            </a:extLst>
          </p:cNvPr>
          <p:cNvSpPr>
            <a:spLocks noGrp="1"/>
          </p:cNvSpPr>
          <p:nvPr>
            <p:ph type="sldNum" sz="quarter" idx="12"/>
          </p:nvPr>
        </p:nvSpPr>
        <p:spPr/>
        <p:txBody>
          <a:bodyPr/>
          <a:lstStyle/>
          <a:p>
            <a:fld id="{4C4E4C8D-D7F5-4078-9369-687ACEE62CFD}" type="slidenum">
              <a:rPr lang="it-IT" smtClean="0"/>
              <a:t>33</a:t>
            </a:fld>
            <a:endParaRPr lang="it-IT"/>
          </a:p>
        </p:txBody>
      </p:sp>
      <p:grpSp>
        <p:nvGrpSpPr>
          <p:cNvPr id="11" name="Group 10">
            <a:extLst>
              <a:ext uri="{FF2B5EF4-FFF2-40B4-BE49-F238E27FC236}">
                <a16:creationId xmlns:a16="http://schemas.microsoft.com/office/drawing/2014/main" id="{9E484F39-0D52-F5C0-6009-C7D94045A45B}"/>
              </a:ext>
            </a:extLst>
          </p:cNvPr>
          <p:cNvGrpSpPr/>
          <p:nvPr/>
        </p:nvGrpSpPr>
        <p:grpSpPr>
          <a:xfrm>
            <a:off x="6708647" y="3625516"/>
            <a:ext cx="4989577" cy="2995280"/>
            <a:chOff x="5976897" y="2153960"/>
            <a:chExt cx="6215103" cy="3730824"/>
          </a:xfrm>
        </p:grpSpPr>
        <p:pic>
          <p:nvPicPr>
            <p:cNvPr id="9" name="Immagine 13">
              <a:extLst>
                <a:ext uri="{FF2B5EF4-FFF2-40B4-BE49-F238E27FC236}">
                  <a16:creationId xmlns:a16="http://schemas.microsoft.com/office/drawing/2014/main" id="{3A7BFB2E-F0B8-55C3-58F7-8119899502E9}"/>
                </a:ext>
              </a:extLst>
            </p:cNvPr>
            <p:cNvPicPr>
              <a:picLocks noChangeAspect="1"/>
            </p:cNvPicPr>
            <p:nvPr/>
          </p:nvPicPr>
          <p:blipFill>
            <a:blip r:embed="rId2"/>
            <a:srcRect/>
            <a:stretch>
              <a:fillRect/>
            </a:stretch>
          </p:blipFill>
          <p:spPr>
            <a:xfrm>
              <a:off x="5976897" y="2153960"/>
              <a:ext cx="6215103" cy="3730824"/>
            </a:xfrm>
            <a:prstGeom prst="rect">
              <a:avLst/>
            </a:prstGeom>
            <a:noFill/>
            <a:ln cap="flat">
              <a:noFill/>
            </a:ln>
          </p:spPr>
        </p:pic>
        <p:sp>
          <p:nvSpPr>
            <p:cNvPr id="15" name="CasellaDiTesto 27">
              <a:extLst>
                <a:ext uri="{FF2B5EF4-FFF2-40B4-BE49-F238E27FC236}">
                  <a16:creationId xmlns:a16="http://schemas.microsoft.com/office/drawing/2014/main" id="{0F89A994-A08D-4FE1-E4F9-00BAD0AE17B3}"/>
                </a:ext>
              </a:extLst>
            </p:cNvPr>
            <p:cNvSpPr txBox="1"/>
            <p:nvPr/>
          </p:nvSpPr>
          <p:spPr>
            <a:xfrm>
              <a:off x="10257924" y="2614672"/>
              <a:ext cx="581249" cy="492443"/>
            </a:xfrm>
            <a:prstGeom prst="rect">
              <a:avLst/>
            </a:prstGeom>
            <a:noFill/>
            <a:ln cap="flat">
              <a:noFill/>
            </a:ln>
          </p:spPr>
          <p:txBody>
            <a:bodyPr vert="horz" wrap="none" lIns="121920" tIns="60960" rIns="121920" bIns="60960" anchor="t" anchorCtr="0" compatLnSpc="1">
              <a:spAutoFit/>
            </a:bodyPr>
            <a:lstStyle/>
            <a:p>
              <a:pPr defTabSz="1219170">
                <a:defRPr sz="1800" b="0" i="0" u="none" strike="noStrike" kern="0" cap="none" spc="0" baseline="0">
                  <a:solidFill>
                    <a:srgbClr val="000000"/>
                  </a:solidFill>
                  <a:uFillTx/>
                </a:defRPr>
              </a:pPr>
              <a:r>
                <a:rPr lang="it-IT" sz="2400" b="1" kern="0">
                  <a:solidFill>
                    <a:srgbClr val="C00000"/>
                  </a:solidFill>
                  <a:latin typeface="DM Sans SemiBold"/>
                  <a:ea typeface="Arial"/>
                  <a:cs typeface="Arial"/>
                </a:rPr>
                <a:t>HF</a:t>
              </a:r>
            </a:p>
          </p:txBody>
        </p:sp>
      </p:grpSp>
      <p:grpSp>
        <p:nvGrpSpPr>
          <p:cNvPr id="2" name="Group 1">
            <a:extLst>
              <a:ext uri="{FF2B5EF4-FFF2-40B4-BE49-F238E27FC236}">
                <a16:creationId xmlns:a16="http://schemas.microsoft.com/office/drawing/2014/main" id="{3C195F11-A37F-F71A-0A61-4E3C96144493}"/>
              </a:ext>
            </a:extLst>
          </p:cNvPr>
          <p:cNvGrpSpPr/>
          <p:nvPr/>
        </p:nvGrpSpPr>
        <p:grpSpPr>
          <a:xfrm>
            <a:off x="273269" y="3593432"/>
            <a:ext cx="4989577" cy="2995280"/>
            <a:chOff x="-119102" y="2153960"/>
            <a:chExt cx="6215103" cy="3730824"/>
          </a:xfrm>
        </p:grpSpPr>
        <p:pic>
          <p:nvPicPr>
            <p:cNvPr id="3" name="Immagine 15">
              <a:extLst>
                <a:ext uri="{FF2B5EF4-FFF2-40B4-BE49-F238E27FC236}">
                  <a16:creationId xmlns:a16="http://schemas.microsoft.com/office/drawing/2014/main" id="{0BA3A2DB-5E06-9F51-6BA7-176D803215B0}"/>
                </a:ext>
              </a:extLst>
            </p:cNvPr>
            <p:cNvPicPr>
              <a:picLocks noChangeAspect="1"/>
            </p:cNvPicPr>
            <p:nvPr/>
          </p:nvPicPr>
          <p:blipFill>
            <a:blip r:embed="rId3"/>
            <a:srcRect/>
            <a:stretch>
              <a:fillRect/>
            </a:stretch>
          </p:blipFill>
          <p:spPr>
            <a:xfrm>
              <a:off x="-119102" y="2153960"/>
              <a:ext cx="6215103" cy="3730824"/>
            </a:xfrm>
            <a:prstGeom prst="rect">
              <a:avLst/>
            </a:prstGeom>
            <a:noFill/>
            <a:ln cap="flat">
              <a:noFill/>
            </a:ln>
          </p:spPr>
        </p:pic>
        <p:sp>
          <p:nvSpPr>
            <p:cNvPr id="4" name="CasellaDiTesto 26">
              <a:extLst>
                <a:ext uri="{FF2B5EF4-FFF2-40B4-BE49-F238E27FC236}">
                  <a16:creationId xmlns:a16="http://schemas.microsoft.com/office/drawing/2014/main" id="{2C537DA4-43FC-E1C6-E5D6-1533EA975FBF}"/>
                </a:ext>
              </a:extLst>
            </p:cNvPr>
            <p:cNvSpPr txBox="1"/>
            <p:nvPr/>
          </p:nvSpPr>
          <p:spPr>
            <a:xfrm>
              <a:off x="2069299" y="2614672"/>
              <a:ext cx="517129" cy="492443"/>
            </a:xfrm>
            <a:prstGeom prst="rect">
              <a:avLst/>
            </a:prstGeom>
            <a:noFill/>
            <a:ln cap="flat">
              <a:noFill/>
            </a:ln>
          </p:spPr>
          <p:txBody>
            <a:bodyPr vert="horz" wrap="none" lIns="121920" tIns="60960" rIns="121920" bIns="60960" anchor="t" anchorCtr="0" compatLnSpc="1">
              <a:spAutoFit/>
            </a:bodyPr>
            <a:lstStyle/>
            <a:p>
              <a:pPr defTabSz="1219170">
                <a:defRPr sz="1800" b="0" i="0" u="none" strike="noStrike" kern="0" cap="none" spc="0" baseline="0">
                  <a:solidFill>
                    <a:srgbClr val="000000"/>
                  </a:solidFill>
                  <a:uFillTx/>
                </a:defRPr>
              </a:pPr>
              <a:r>
                <a:rPr lang="it-IT" sz="2400" b="1" kern="0">
                  <a:solidFill>
                    <a:srgbClr val="0070C0"/>
                  </a:solidFill>
                  <a:latin typeface="DM Sans SemiBold"/>
                  <a:ea typeface="Arial"/>
                  <a:cs typeface="Arial"/>
                </a:rPr>
                <a:t>LF</a:t>
              </a:r>
            </a:p>
          </p:txBody>
        </p:sp>
      </p:grpSp>
      <p:grpSp>
        <p:nvGrpSpPr>
          <p:cNvPr id="22" name="Group 21">
            <a:extLst>
              <a:ext uri="{FF2B5EF4-FFF2-40B4-BE49-F238E27FC236}">
                <a16:creationId xmlns:a16="http://schemas.microsoft.com/office/drawing/2014/main" id="{A73F15D0-5028-7502-0A7C-0BDC2C7FA2E3}"/>
              </a:ext>
            </a:extLst>
          </p:cNvPr>
          <p:cNvGrpSpPr/>
          <p:nvPr/>
        </p:nvGrpSpPr>
        <p:grpSpPr>
          <a:xfrm>
            <a:off x="1469516" y="1559631"/>
            <a:ext cx="2343151" cy="2374900"/>
            <a:chOff x="1541334" y="1544631"/>
            <a:chExt cx="2343151" cy="2374900"/>
          </a:xfrm>
        </p:grpSpPr>
        <p:pic>
          <p:nvPicPr>
            <p:cNvPr id="17" name="Picture 16">
              <a:extLst>
                <a:ext uri="{FF2B5EF4-FFF2-40B4-BE49-F238E27FC236}">
                  <a16:creationId xmlns:a16="http://schemas.microsoft.com/office/drawing/2014/main" id="{AAEC1D2F-7C0D-289E-020C-24DC5564E857}"/>
                </a:ext>
              </a:extLst>
            </p:cNvPr>
            <p:cNvPicPr>
              <a:picLocks noChangeAspect="1"/>
            </p:cNvPicPr>
            <p:nvPr/>
          </p:nvPicPr>
          <p:blipFill>
            <a:blip r:embed="rId4"/>
            <a:srcRect l="3964" t="6362" r="50386" b="21283"/>
            <a:stretch/>
          </p:blipFill>
          <p:spPr>
            <a:xfrm>
              <a:off x="1541334" y="1544631"/>
              <a:ext cx="2343151" cy="2374900"/>
            </a:xfrm>
            <a:prstGeom prst="roundRect">
              <a:avLst>
                <a:gd name="adj" fmla="val 6098"/>
              </a:avLst>
            </a:prstGeom>
            <a:ln>
              <a:solidFill>
                <a:schemeClr val="tx2">
                  <a:lumMod val="90000"/>
                  <a:lumOff val="10000"/>
                </a:schemeClr>
              </a:solidFill>
            </a:ln>
          </p:spPr>
        </p:pic>
        <p:sp>
          <p:nvSpPr>
            <p:cNvPr id="20" name="TextBox 19">
              <a:extLst>
                <a:ext uri="{FF2B5EF4-FFF2-40B4-BE49-F238E27FC236}">
                  <a16:creationId xmlns:a16="http://schemas.microsoft.com/office/drawing/2014/main" id="{351748C3-7B48-4787-19D6-5B6C6EBCF06B}"/>
                </a:ext>
              </a:extLst>
            </p:cNvPr>
            <p:cNvSpPr txBox="1"/>
            <p:nvPr/>
          </p:nvSpPr>
          <p:spPr>
            <a:xfrm>
              <a:off x="2824480" y="2052320"/>
              <a:ext cx="881973" cy="307777"/>
            </a:xfrm>
            <a:prstGeom prst="rect">
              <a:avLst/>
            </a:prstGeom>
            <a:noFill/>
          </p:spPr>
          <p:txBody>
            <a:bodyPr wrap="none" rtlCol="0">
              <a:spAutoFit/>
            </a:bodyPr>
            <a:lstStyle/>
            <a:p>
              <a:r>
                <a:rPr lang="it-IT" sz="1400" dirty="0"/>
                <a:t>(3-30 Hz)</a:t>
              </a:r>
            </a:p>
          </p:txBody>
        </p:sp>
      </p:grpSp>
      <p:grpSp>
        <p:nvGrpSpPr>
          <p:cNvPr id="23" name="Group 22">
            <a:extLst>
              <a:ext uri="{FF2B5EF4-FFF2-40B4-BE49-F238E27FC236}">
                <a16:creationId xmlns:a16="http://schemas.microsoft.com/office/drawing/2014/main" id="{5C8B29B2-A5CC-FAD0-855C-27654F8A1BE8}"/>
              </a:ext>
            </a:extLst>
          </p:cNvPr>
          <p:cNvGrpSpPr/>
          <p:nvPr/>
        </p:nvGrpSpPr>
        <p:grpSpPr>
          <a:xfrm>
            <a:off x="8004528" y="1565022"/>
            <a:ext cx="2397814" cy="2405860"/>
            <a:chOff x="8096724" y="1544631"/>
            <a:chExt cx="2397814" cy="2405860"/>
          </a:xfrm>
        </p:grpSpPr>
        <p:pic>
          <p:nvPicPr>
            <p:cNvPr id="13" name="Picture 12">
              <a:extLst>
                <a:ext uri="{FF2B5EF4-FFF2-40B4-BE49-F238E27FC236}">
                  <a16:creationId xmlns:a16="http://schemas.microsoft.com/office/drawing/2014/main" id="{38D85175-EF7D-271B-7DE0-EA10CFD7EB2F}"/>
                </a:ext>
              </a:extLst>
            </p:cNvPr>
            <p:cNvPicPr>
              <a:picLocks noChangeAspect="1"/>
            </p:cNvPicPr>
            <p:nvPr/>
          </p:nvPicPr>
          <p:blipFill>
            <a:blip r:embed="rId4"/>
            <a:srcRect l="51535" t="6405" r="2666" b="21232"/>
            <a:stretch/>
          </p:blipFill>
          <p:spPr>
            <a:xfrm>
              <a:off x="8096724" y="1544631"/>
              <a:ext cx="2381247" cy="2405860"/>
            </a:xfrm>
            <a:prstGeom prst="roundRect">
              <a:avLst>
                <a:gd name="adj" fmla="val 8312"/>
              </a:avLst>
            </a:prstGeom>
            <a:ln>
              <a:solidFill>
                <a:srgbClr val="C00000"/>
              </a:solidFill>
            </a:ln>
          </p:spPr>
        </p:pic>
        <p:sp>
          <p:nvSpPr>
            <p:cNvPr id="21" name="TextBox 20">
              <a:extLst>
                <a:ext uri="{FF2B5EF4-FFF2-40B4-BE49-F238E27FC236}">
                  <a16:creationId xmlns:a16="http://schemas.microsoft.com/office/drawing/2014/main" id="{CB3E5BDD-AA24-F55D-1253-AC594C0023F0}"/>
                </a:ext>
              </a:extLst>
            </p:cNvPr>
            <p:cNvSpPr txBox="1"/>
            <p:nvPr/>
          </p:nvSpPr>
          <p:spPr>
            <a:xfrm>
              <a:off x="9089986" y="2052320"/>
              <a:ext cx="1404552" cy="307777"/>
            </a:xfrm>
            <a:prstGeom prst="rect">
              <a:avLst/>
            </a:prstGeom>
            <a:noFill/>
          </p:spPr>
          <p:txBody>
            <a:bodyPr wrap="none" rtlCol="0">
              <a:spAutoFit/>
            </a:bodyPr>
            <a:lstStyle/>
            <a:p>
              <a:r>
                <a:rPr lang="it-IT" sz="1400" dirty="0"/>
                <a:t>(30 Hz – 10 kHz)</a:t>
              </a:r>
            </a:p>
          </p:txBody>
        </p:sp>
      </p:grpSp>
      <p:sp>
        <p:nvSpPr>
          <p:cNvPr id="26" name="TextBox 25">
            <a:extLst>
              <a:ext uri="{FF2B5EF4-FFF2-40B4-BE49-F238E27FC236}">
                <a16:creationId xmlns:a16="http://schemas.microsoft.com/office/drawing/2014/main" id="{6F4D2244-DE72-5554-F7E3-9FE447EBDACE}"/>
              </a:ext>
            </a:extLst>
          </p:cNvPr>
          <p:cNvSpPr txBox="1"/>
          <p:nvPr/>
        </p:nvSpPr>
        <p:spPr>
          <a:xfrm>
            <a:off x="4736481" y="2019057"/>
            <a:ext cx="2463321" cy="646331"/>
          </a:xfrm>
          <a:prstGeom prst="rect">
            <a:avLst/>
          </a:prstGeom>
          <a:solidFill>
            <a:schemeClr val="accent4">
              <a:lumMod val="50000"/>
            </a:schemeClr>
          </a:solidFill>
        </p:spPr>
        <p:txBody>
          <a:bodyPr wrap="square">
            <a:spAutoFit/>
          </a:bodyPr>
          <a:lstStyle/>
          <a:p>
            <a:pPr algn="ctr" defTabSz="914377">
              <a:defRPr/>
            </a:pPr>
            <a:r>
              <a:rPr lang="en-GB" sz="1800" dirty="0">
                <a:solidFill>
                  <a:schemeClr val="bg1"/>
                </a:solidFill>
                <a:latin typeface="Calibri" panose="020F0502020204030204"/>
              </a:rPr>
              <a:t>Xylophone configuration (multi-interferometer)</a:t>
            </a:r>
          </a:p>
        </p:txBody>
      </p:sp>
      <p:grpSp>
        <p:nvGrpSpPr>
          <p:cNvPr id="8" name="Group 7">
            <a:extLst>
              <a:ext uri="{FF2B5EF4-FFF2-40B4-BE49-F238E27FC236}">
                <a16:creationId xmlns:a16="http://schemas.microsoft.com/office/drawing/2014/main" id="{F11EE45B-67AF-6289-49C9-E833B0B2DC66}"/>
              </a:ext>
            </a:extLst>
          </p:cNvPr>
          <p:cNvGrpSpPr/>
          <p:nvPr/>
        </p:nvGrpSpPr>
        <p:grpSpPr>
          <a:xfrm>
            <a:off x="2007678" y="1673661"/>
            <a:ext cx="7700113" cy="4622255"/>
            <a:chOff x="2007678" y="1673661"/>
            <a:chExt cx="7700113" cy="4622255"/>
          </a:xfrm>
        </p:grpSpPr>
        <p:pic>
          <p:nvPicPr>
            <p:cNvPr id="10" name="Immagine 11">
              <a:extLst>
                <a:ext uri="{FF2B5EF4-FFF2-40B4-BE49-F238E27FC236}">
                  <a16:creationId xmlns:a16="http://schemas.microsoft.com/office/drawing/2014/main" id="{ED62CC38-C70E-C2BC-EF4B-A2FC054878CC}"/>
                </a:ext>
              </a:extLst>
            </p:cNvPr>
            <p:cNvPicPr>
              <a:picLocks noChangeAspect="1"/>
            </p:cNvPicPr>
            <p:nvPr/>
          </p:nvPicPr>
          <p:blipFill>
            <a:blip r:embed="rId5"/>
            <a:srcRect/>
            <a:stretch>
              <a:fillRect/>
            </a:stretch>
          </p:blipFill>
          <p:spPr>
            <a:xfrm>
              <a:off x="2007678" y="1673661"/>
              <a:ext cx="7700113" cy="4622255"/>
            </a:xfrm>
            <a:prstGeom prst="rect">
              <a:avLst/>
            </a:prstGeom>
            <a:solidFill>
              <a:schemeClr val="bg1"/>
            </a:solidFill>
            <a:ln cap="flat">
              <a:solidFill>
                <a:schemeClr val="tx1"/>
              </a:solidFill>
            </a:ln>
            <a:effectLst>
              <a:glow rad="228600">
                <a:schemeClr val="accent3">
                  <a:satMod val="175000"/>
                  <a:alpha val="40000"/>
                </a:schemeClr>
              </a:glow>
              <a:outerShdw blurRad="50800" dist="38100" dir="8100000" algn="tr" rotWithShape="0">
                <a:prstClr val="black">
                  <a:alpha val="40000"/>
                </a:prstClr>
              </a:outerShdw>
            </a:effectLst>
          </p:spPr>
        </p:pic>
        <p:sp>
          <p:nvSpPr>
            <p:cNvPr id="12" name="TextBox 11">
              <a:extLst>
                <a:ext uri="{FF2B5EF4-FFF2-40B4-BE49-F238E27FC236}">
                  <a16:creationId xmlns:a16="http://schemas.microsoft.com/office/drawing/2014/main" id="{F1A5EA34-9B18-0DB7-0A4C-1FFA7ADA496C}"/>
                </a:ext>
              </a:extLst>
            </p:cNvPr>
            <p:cNvSpPr txBox="1"/>
            <p:nvPr/>
          </p:nvSpPr>
          <p:spPr>
            <a:xfrm>
              <a:off x="5418574" y="1819718"/>
              <a:ext cx="1608760" cy="369332"/>
            </a:xfrm>
            <a:prstGeom prst="rect">
              <a:avLst/>
            </a:prstGeom>
            <a:noFill/>
          </p:spPr>
          <p:txBody>
            <a:bodyPr wrap="square" rtlCol="0">
              <a:spAutoFit/>
            </a:bodyPr>
            <a:lstStyle/>
            <a:p>
              <a:r>
                <a:rPr lang="it-IT" dirty="0"/>
                <a:t>ET </a:t>
              </a:r>
              <a:r>
                <a:rPr lang="it-IT" dirty="0" err="1"/>
                <a:t>sensitivity</a:t>
              </a:r>
              <a:endParaRPr lang="it-IT" dirty="0"/>
            </a:p>
          </p:txBody>
        </p:sp>
      </p:grpSp>
    </p:spTree>
    <p:extLst>
      <p:ext uri="{BB962C8B-B14F-4D97-AF65-F5344CB8AC3E}">
        <p14:creationId xmlns:p14="http://schemas.microsoft.com/office/powerpoint/2010/main" val="186161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1DBF4-479A-E7F3-CCD4-BF8408ABFA43}"/>
              </a:ext>
            </a:extLst>
          </p:cNvPr>
          <p:cNvSpPr>
            <a:spLocks noGrp="1"/>
          </p:cNvSpPr>
          <p:nvPr>
            <p:ph type="title"/>
          </p:nvPr>
        </p:nvSpPr>
        <p:spPr>
          <a:xfrm>
            <a:off x="838200" y="365125"/>
            <a:ext cx="10515600" cy="1325563"/>
          </a:xfrm>
        </p:spPr>
        <p:txBody>
          <a:bodyPr anchor="ctr">
            <a:normAutofit/>
          </a:bodyPr>
          <a:lstStyle/>
          <a:p>
            <a:r>
              <a:rPr lang="it-IT" dirty="0"/>
              <a:t>ET science case: </a:t>
            </a:r>
            <a:r>
              <a:rPr kumimoji="0" lang="el-GR" sz="4400" b="0" i="0" u="none" strike="noStrike" kern="1200" cap="none" spc="0" normalizeH="0" baseline="0" noProof="0" dirty="0">
                <a:ln>
                  <a:noFill/>
                </a:ln>
                <a:effectLst/>
                <a:uLnTx/>
                <a:uFillTx/>
                <a:latin typeface="Times New Roman" panose="02020603050405020304" pitchFamily="18" charset="0"/>
                <a:ea typeface="+mj-ea"/>
                <a:cs typeface="Times New Roman" panose="02020603050405020304" pitchFamily="18" charset="0"/>
              </a:rPr>
              <a:t>Δ</a:t>
            </a:r>
            <a:r>
              <a:rPr kumimoji="0" lang="it-IT" sz="4400" b="0" i="0" u="none" strike="noStrike" kern="1200" cap="none" spc="0" normalizeH="0" baseline="0" noProof="0" dirty="0">
                <a:ln>
                  <a:noFill/>
                </a:ln>
                <a:effectLst/>
                <a:uLnTx/>
                <a:uFillTx/>
                <a:latin typeface="Times New Roman" panose="02020603050405020304" pitchFamily="18" charset="0"/>
                <a:ea typeface="+mj-ea"/>
                <a:cs typeface="Times New Roman" panose="02020603050405020304" pitchFamily="18" charset="0"/>
              </a:rPr>
              <a:t> </a:t>
            </a:r>
            <a:r>
              <a:rPr kumimoji="0" lang="it-IT" sz="4400" b="0" i="0" u="none" strike="noStrike" kern="1200" cap="none" spc="0" normalizeH="0" baseline="0" noProof="0" dirty="0">
                <a:ln>
                  <a:noFill/>
                </a:ln>
                <a:effectLst/>
                <a:uLnTx/>
                <a:uFillTx/>
                <a:latin typeface="Calibri Light" panose="020F0302020204030204"/>
                <a:ea typeface="+mj-ea"/>
                <a:cs typeface="+mj-cs"/>
              </a:rPr>
              <a:t>or (</a:t>
            </a:r>
            <a:r>
              <a:rPr kumimoji="0" lang="it-IT" sz="4400" b="0" i="0" u="none" strike="noStrike" kern="1200" cap="none" spc="0" normalizeH="0" baseline="0" noProof="0" dirty="0" err="1">
                <a:ln>
                  <a:noFill/>
                </a:ln>
                <a:effectLst/>
                <a:uLnTx/>
                <a:uFillTx/>
                <a:latin typeface="Calibri Light" panose="020F0302020204030204"/>
                <a:ea typeface="+mj-ea"/>
                <a:cs typeface="+mj-cs"/>
              </a:rPr>
              <a:t>two</a:t>
            </a:r>
            <a:r>
              <a:rPr kumimoji="0" lang="it-IT" sz="4400" b="0" i="0" u="none" strike="noStrike" kern="1200" cap="none" spc="0" normalizeH="0" baseline="0" noProof="0" dirty="0">
                <a:ln>
                  <a:noFill/>
                </a:ln>
                <a:effectLst/>
                <a:uLnTx/>
                <a:uFillTx/>
                <a:latin typeface="Calibri Light" panose="020F0302020204030204"/>
                <a:ea typeface="+mj-ea"/>
                <a:cs typeface="+mj-cs"/>
              </a:rPr>
              <a:t>) L</a:t>
            </a:r>
            <a:r>
              <a:rPr lang="it-IT" dirty="0"/>
              <a:t> </a:t>
            </a:r>
          </a:p>
        </p:txBody>
      </p:sp>
      <p:sp>
        <p:nvSpPr>
          <p:cNvPr id="12" name="Content Placeholder 2">
            <a:extLst>
              <a:ext uri="{FF2B5EF4-FFF2-40B4-BE49-F238E27FC236}">
                <a16:creationId xmlns:a16="http://schemas.microsoft.com/office/drawing/2014/main" id="{DA6B7E15-ECF9-470E-4E95-C79C78037A75}"/>
              </a:ext>
            </a:extLst>
          </p:cNvPr>
          <p:cNvSpPr>
            <a:spLocks noGrp="1"/>
          </p:cNvSpPr>
          <p:nvPr>
            <p:ph sz="half" idx="1"/>
          </p:nvPr>
        </p:nvSpPr>
        <p:spPr>
          <a:xfrm>
            <a:off x="155137" y="1551144"/>
            <a:ext cx="5827776" cy="5242688"/>
          </a:xfrm>
          <a:solidFill>
            <a:srgbClr val="FEFDF8">
              <a:alpha val="50000"/>
            </a:srgbClr>
          </a:solidFill>
        </p:spPr>
        <p:txBody>
          <a:bodyPr>
            <a:normAutofit fontScale="92500" lnSpcReduction="20000"/>
          </a:bodyPr>
          <a:lstStyle/>
          <a:p>
            <a:r>
              <a:rPr lang="it-IT" dirty="0" err="1">
                <a:latin typeface="Arabic Typesetting" panose="020F0502020204030204" pitchFamily="66" charset="-78"/>
                <a:cs typeface="Arabic Typesetting" panose="020F0502020204030204" pitchFamily="66" charset="-78"/>
              </a:rPr>
              <a:t>Since</a:t>
            </a:r>
            <a:r>
              <a:rPr lang="it-IT" dirty="0">
                <a:latin typeface="Arabic Typesetting" panose="020F0502020204030204" pitchFamily="66" charset="-78"/>
                <a:cs typeface="Arabic Typesetting" panose="020F0502020204030204" pitchFamily="66" charset="-78"/>
              </a:rPr>
              <a:t> 2011 (CDS, </a:t>
            </a:r>
            <a:r>
              <a:rPr lang="it-IT" dirty="0" err="1">
                <a:latin typeface="Arabic Typesetting" panose="020F0502020204030204" pitchFamily="66" charset="-78"/>
                <a:cs typeface="Arabic Typesetting" panose="020F0502020204030204" pitchFamily="66" charset="-78"/>
              </a:rPr>
              <a:t>triangle</a:t>
            </a:r>
            <a:r>
              <a:rPr lang="it-IT" dirty="0">
                <a:latin typeface="Arabic Typesetting" panose="020F0502020204030204" pitchFamily="66" charset="-78"/>
                <a:cs typeface="Arabic Typesetting" panose="020F0502020204030204" pitchFamily="66" charset="-78"/>
              </a:rPr>
              <a:t> </a:t>
            </a:r>
            <a:r>
              <a:rPr lang="it-IT" dirty="0" err="1">
                <a:latin typeface="Arabic Typesetting" panose="020F0502020204030204" pitchFamily="66" charset="-78"/>
                <a:cs typeface="Arabic Typesetting" panose="020F0502020204030204" pitchFamily="66" charset="-78"/>
              </a:rPr>
              <a:t>configuration</a:t>
            </a:r>
            <a:r>
              <a:rPr lang="it-IT" dirty="0">
                <a:latin typeface="Arabic Typesetting" panose="020F0502020204030204" pitchFamily="66" charset="-78"/>
                <a:cs typeface="Arabic Typesetting" panose="020F0502020204030204" pitchFamily="66" charset="-78"/>
              </a:rPr>
              <a:t>) the situation </a:t>
            </a:r>
            <a:r>
              <a:rPr lang="it-IT" dirty="0" err="1">
                <a:latin typeface="Arabic Typesetting" panose="020F0502020204030204" pitchFamily="66" charset="-78"/>
                <a:cs typeface="Arabic Typesetting" panose="020F0502020204030204" pitchFamily="66" charset="-78"/>
              </a:rPr>
              <a:t>drastically</a:t>
            </a:r>
            <a:r>
              <a:rPr lang="it-IT" dirty="0">
                <a:latin typeface="Arabic Typesetting" panose="020F0502020204030204" pitchFamily="66" charset="-78"/>
                <a:cs typeface="Arabic Typesetting" panose="020F0502020204030204" pitchFamily="66" charset="-78"/>
              </a:rPr>
              <a:t> </a:t>
            </a:r>
            <a:r>
              <a:rPr lang="it-IT" dirty="0" err="1">
                <a:latin typeface="Arabic Typesetting" panose="020F0502020204030204" pitchFamily="66" charset="-78"/>
                <a:cs typeface="Arabic Typesetting" panose="020F0502020204030204" pitchFamily="66" charset="-78"/>
              </a:rPr>
              <a:t>changed</a:t>
            </a:r>
            <a:r>
              <a:rPr lang="it-IT" dirty="0">
                <a:latin typeface="Arabic Typesetting" panose="020F0502020204030204" pitchFamily="66" charset="-78"/>
                <a:cs typeface="Arabic Typesetting" panose="020F0502020204030204" pitchFamily="66" charset="-78"/>
              </a:rPr>
              <a:t>: </a:t>
            </a:r>
          </a:p>
          <a:p>
            <a:pPr lvl="1"/>
            <a:r>
              <a:rPr lang="it-IT" dirty="0">
                <a:latin typeface="Arabic Typesetting" panose="020F0502020204030204" pitchFamily="66" charset="-78"/>
                <a:cs typeface="Arabic Typesetting" panose="020F0502020204030204" pitchFamily="66" charset="-78"/>
              </a:rPr>
              <a:t>First </a:t>
            </a:r>
            <a:r>
              <a:rPr lang="it-IT" dirty="0" err="1">
                <a:latin typeface="Arabic Typesetting" panose="020F0502020204030204" pitchFamily="66" charset="-78"/>
                <a:cs typeface="Arabic Typesetting" panose="020F0502020204030204" pitchFamily="66" charset="-78"/>
              </a:rPr>
              <a:t>detections</a:t>
            </a:r>
            <a:r>
              <a:rPr lang="it-IT" dirty="0">
                <a:latin typeface="Arabic Typesetting" panose="020F0502020204030204" pitchFamily="66" charset="-78"/>
                <a:cs typeface="Arabic Typesetting" panose="020F0502020204030204" pitchFamily="66" charset="-78"/>
              </a:rPr>
              <a:t>, GTWC-3 </a:t>
            </a:r>
            <a:r>
              <a:rPr lang="it-IT" dirty="0" err="1">
                <a:latin typeface="Arabic Typesetting" panose="020F0502020204030204" pitchFamily="66" charset="-78"/>
                <a:cs typeface="Arabic Typesetting" panose="020F0502020204030204" pitchFamily="66" charset="-78"/>
              </a:rPr>
              <a:t>catalog</a:t>
            </a:r>
            <a:r>
              <a:rPr lang="it-IT" dirty="0">
                <a:latin typeface="Arabic Typesetting" panose="020F0502020204030204" pitchFamily="66" charset="-78"/>
                <a:cs typeface="Arabic Typesetting" panose="020F0502020204030204" pitchFamily="66" charset="-78"/>
              </a:rPr>
              <a:t> → BH </a:t>
            </a:r>
            <a:r>
              <a:rPr lang="it-IT" dirty="0" err="1">
                <a:latin typeface="Arabic Typesetting" panose="020F0502020204030204" pitchFamily="66" charset="-78"/>
                <a:cs typeface="Arabic Typesetting" panose="020F0502020204030204" pitchFamily="66" charset="-78"/>
              </a:rPr>
              <a:t>population</a:t>
            </a:r>
            <a:r>
              <a:rPr lang="it-IT" dirty="0">
                <a:latin typeface="Arabic Typesetting" panose="020F0502020204030204" pitchFamily="66" charset="-78"/>
                <a:cs typeface="Arabic Typesetting" panose="020F0502020204030204" pitchFamily="66" charset="-78"/>
              </a:rPr>
              <a:t> → new </a:t>
            </a:r>
            <a:r>
              <a:rPr lang="it-IT" dirty="0" err="1">
                <a:latin typeface="Arabic Typesetting" panose="020F0502020204030204" pitchFamily="66" charset="-78"/>
                <a:cs typeface="Arabic Typesetting" panose="020F0502020204030204" pitchFamily="66" charset="-78"/>
              </a:rPr>
              <a:t>evolution</a:t>
            </a:r>
            <a:r>
              <a:rPr lang="it-IT" dirty="0">
                <a:latin typeface="Arabic Typesetting" panose="020F0502020204030204" pitchFamily="66" charset="-78"/>
                <a:cs typeface="Arabic Typesetting" panose="020F0502020204030204" pitchFamily="66" charset="-78"/>
              </a:rPr>
              <a:t> models; </a:t>
            </a:r>
          </a:p>
          <a:p>
            <a:pPr lvl="1"/>
            <a:r>
              <a:rPr lang="it-IT" dirty="0">
                <a:latin typeface="Arabic Typesetting" panose="020F0502020204030204" pitchFamily="66" charset="-78"/>
                <a:cs typeface="Arabic Typesetting" panose="020F0502020204030204" pitchFamily="66" charset="-78"/>
              </a:rPr>
              <a:t>Science case </a:t>
            </a:r>
            <a:r>
              <a:rPr lang="it-IT" dirty="0" err="1">
                <a:latin typeface="Arabic Typesetting" panose="020F0502020204030204" pitchFamily="66" charset="-78"/>
                <a:cs typeface="Arabic Typesetting" panose="020F0502020204030204" pitchFamily="66" charset="-78"/>
              </a:rPr>
              <a:t>developed</a:t>
            </a:r>
            <a:r>
              <a:rPr lang="it-IT" dirty="0">
                <a:latin typeface="Arabic Typesetting" panose="020F0502020204030204" pitchFamily="66" charset="-78"/>
                <a:cs typeface="Arabic Typesetting" panose="020F0502020204030204" pitchFamily="66" charset="-78"/>
              </a:rPr>
              <a:t>; </a:t>
            </a:r>
          </a:p>
          <a:p>
            <a:pPr lvl="1"/>
            <a:r>
              <a:rPr lang="it-IT" dirty="0">
                <a:latin typeface="Arabic Typesetting" panose="020F0502020204030204" pitchFamily="66" charset="-78"/>
                <a:cs typeface="Arabic Typesetting" panose="020F0502020204030204" pitchFamily="66" charset="-78"/>
              </a:rPr>
              <a:t>Know-how with </a:t>
            </a:r>
            <a:r>
              <a:rPr lang="it-IT" dirty="0" err="1">
                <a:latin typeface="Arabic Typesetting" panose="020F0502020204030204" pitchFamily="66" charset="-78"/>
                <a:cs typeface="Arabic Typesetting" panose="020F0502020204030204" pitchFamily="66" charset="-78"/>
              </a:rPr>
              <a:t>advanced</a:t>
            </a:r>
            <a:r>
              <a:rPr lang="it-IT" dirty="0">
                <a:latin typeface="Arabic Typesetting" panose="020F0502020204030204" pitchFamily="66" charset="-78"/>
                <a:cs typeface="Arabic Typesetting" panose="020F0502020204030204" pitchFamily="66" charset="-78"/>
              </a:rPr>
              <a:t> (L) detectors; </a:t>
            </a:r>
          </a:p>
          <a:p>
            <a:pPr lvl="1"/>
            <a:r>
              <a:rPr lang="it-IT" dirty="0">
                <a:latin typeface="Arabic Typesetting" panose="020F0502020204030204" pitchFamily="66" charset="-78"/>
                <a:cs typeface="Arabic Typesetting" panose="020F0502020204030204" pitchFamily="66" charset="-78"/>
              </a:rPr>
              <a:t>International scenario (+ </a:t>
            </a:r>
            <a:r>
              <a:rPr lang="it-IT" dirty="0" err="1">
                <a:latin typeface="Arabic Typesetting" panose="020F0502020204030204" pitchFamily="66" charset="-78"/>
                <a:cs typeface="Arabic Typesetting" panose="020F0502020204030204" pitchFamily="66" charset="-78"/>
              </a:rPr>
              <a:t>Cosmic</a:t>
            </a:r>
            <a:r>
              <a:rPr lang="it-IT" dirty="0">
                <a:latin typeface="Arabic Typesetting" panose="020F0502020204030204" pitchFamily="66" charset="-78"/>
                <a:cs typeface="Arabic Typesetting" panose="020F0502020204030204" pitchFamily="66" charset="-78"/>
              </a:rPr>
              <a:t> Explorer in US)</a:t>
            </a:r>
          </a:p>
          <a:p>
            <a:r>
              <a:rPr lang="en-US" dirty="0">
                <a:latin typeface="Arabic Typesetting" panose="020F0502020204030204" pitchFamily="66" charset="-78"/>
                <a:cs typeface="Arabic Typesetting" panose="020F0502020204030204" pitchFamily="66" charset="-78"/>
              </a:rPr>
              <a:t>The Collaboration is analyzing both configurations: optimizing science return, differential risk assessment. </a:t>
            </a:r>
          </a:p>
          <a:p>
            <a:pPr lvl="1"/>
            <a:r>
              <a:rPr lang="en-US" dirty="0">
                <a:latin typeface="Arabic Typesetting" panose="020F0502020204030204" pitchFamily="66" charset="-78"/>
                <a:cs typeface="Arabic Typesetting" panose="020F0502020204030204" pitchFamily="66" charset="-78"/>
              </a:rPr>
              <a:t>First results on the science return published in Marica </a:t>
            </a:r>
            <a:r>
              <a:rPr lang="en-US" dirty="0" err="1">
                <a:latin typeface="Arabic Typesetting" panose="03020402040406030203" pitchFamily="66" charset="-78"/>
                <a:cs typeface="Arabic Typesetting" panose="03020402040406030203" pitchFamily="66" charset="-78"/>
              </a:rPr>
              <a:t>Branchesi</a:t>
            </a:r>
            <a:r>
              <a:rPr lang="en-US" dirty="0">
                <a:latin typeface="Arabic Typesetting" panose="03020402040406030203" pitchFamily="66" charset="-78"/>
                <a:cs typeface="Arabic Typesetting" panose="03020402040406030203" pitchFamily="66" charset="-78"/>
              </a:rPr>
              <a:t> et al JCAP07(2023)068: https://doi.org/10.1088/1475-7516/2023/07/068</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A preliminary differential risk analysis, provided by a specific committee, shown that for integration, commissioning, data taking and upgrade activities, the L geometry has a lower risk level</a:t>
            </a:r>
          </a:p>
        </p:txBody>
      </p:sp>
      <p:sp>
        <p:nvSpPr>
          <p:cNvPr id="5" name="Slide Number Placeholder 4">
            <a:extLst>
              <a:ext uri="{FF2B5EF4-FFF2-40B4-BE49-F238E27FC236}">
                <a16:creationId xmlns:a16="http://schemas.microsoft.com/office/drawing/2014/main" id="{EE2CA528-0AFA-6642-8A39-2D81E458B6B3}"/>
              </a:ext>
            </a:extLst>
          </p:cNvPr>
          <p:cNvSpPr>
            <a:spLocks noGrp="1"/>
          </p:cNvSpPr>
          <p:nvPr>
            <p:ph type="sldNum" sz="quarter" idx="12"/>
          </p:nvPr>
        </p:nvSpPr>
        <p:spPr>
          <a:xfrm>
            <a:off x="8610600" y="6356350"/>
            <a:ext cx="2743200" cy="365125"/>
          </a:xfrm>
        </p:spPr>
        <p:txBody>
          <a:bodyPr anchor="ctr">
            <a:normAutofit fontScale="92500" lnSpcReduction="10000"/>
          </a:bodyPr>
          <a:lstStyle/>
          <a:p>
            <a:pPr>
              <a:spcAft>
                <a:spcPts val="600"/>
              </a:spcAft>
            </a:pPr>
            <a:fld id="{4C4E4C8D-D7F5-4078-9369-687ACEE62CFD}" type="slidenum">
              <a:rPr lang="it-IT" smtClean="0"/>
              <a:pPr>
                <a:spcAft>
                  <a:spcPts val="600"/>
                </a:spcAft>
              </a:pPr>
              <a:t>34</a:t>
            </a:fld>
            <a:endParaRPr lang="it-IT"/>
          </a:p>
        </p:txBody>
      </p:sp>
      <p:sp>
        <p:nvSpPr>
          <p:cNvPr id="9" name="TextBox 8">
            <a:extLst>
              <a:ext uri="{FF2B5EF4-FFF2-40B4-BE49-F238E27FC236}">
                <a16:creationId xmlns:a16="http://schemas.microsoft.com/office/drawing/2014/main" id="{CC9F2189-903E-2DBC-1CD6-802205B72EBF}"/>
              </a:ext>
            </a:extLst>
          </p:cNvPr>
          <p:cNvSpPr txBox="1"/>
          <p:nvPr/>
        </p:nvSpPr>
        <p:spPr>
          <a:xfrm>
            <a:off x="6278881" y="5575223"/>
            <a:ext cx="5462016" cy="646331"/>
          </a:xfrm>
          <a:prstGeom prst="rect">
            <a:avLst/>
          </a:prstGeom>
          <a:solidFill>
            <a:schemeClr val="tx2">
              <a:lumMod val="75000"/>
            </a:schemeClr>
          </a:solidFill>
        </p:spPr>
        <p:style>
          <a:lnRef idx="2">
            <a:schemeClr val="accent2">
              <a:shade val="15000"/>
            </a:schemeClr>
          </a:lnRef>
          <a:fillRef idx="1">
            <a:schemeClr val="accent2"/>
          </a:fillRef>
          <a:effectRef idx="0">
            <a:schemeClr val="accent2"/>
          </a:effectRef>
          <a:fontRef idx="minor">
            <a:schemeClr val="lt1"/>
          </a:fontRef>
        </p:style>
        <p:txBody>
          <a:bodyPr wrap="square">
            <a:spAutoFit/>
          </a:bodyPr>
          <a:lstStyle/>
          <a:p>
            <a:r>
              <a:rPr lang="en-US" b="1" dirty="0"/>
              <a:t>The 2L 15 km geometry shows an improved science return in a relevant number of science targets</a:t>
            </a:r>
            <a:endParaRPr lang="it-IT" b="1" dirty="0"/>
          </a:p>
        </p:txBody>
      </p:sp>
      <p:grpSp>
        <p:nvGrpSpPr>
          <p:cNvPr id="19" name="Group 18">
            <a:extLst>
              <a:ext uri="{FF2B5EF4-FFF2-40B4-BE49-F238E27FC236}">
                <a16:creationId xmlns:a16="http://schemas.microsoft.com/office/drawing/2014/main" id="{DFB94799-9E24-A2D7-5E3D-2780A29F4E92}"/>
              </a:ext>
            </a:extLst>
          </p:cNvPr>
          <p:cNvGrpSpPr/>
          <p:nvPr/>
        </p:nvGrpSpPr>
        <p:grpSpPr>
          <a:xfrm>
            <a:off x="6391656" y="3167031"/>
            <a:ext cx="5181600" cy="2318765"/>
            <a:chOff x="6172200" y="2841911"/>
            <a:chExt cx="5181600" cy="2318765"/>
          </a:xfrm>
        </p:grpSpPr>
        <p:pic>
          <p:nvPicPr>
            <p:cNvPr id="7" name="Picture 6">
              <a:extLst>
                <a:ext uri="{FF2B5EF4-FFF2-40B4-BE49-F238E27FC236}">
                  <a16:creationId xmlns:a16="http://schemas.microsoft.com/office/drawing/2014/main" id="{B2D832C8-6A33-77F5-1432-134E01C04B47}"/>
                </a:ext>
              </a:extLst>
            </p:cNvPr>
            <p:cNvPicPr>
              <a:picLocks noChangeAspect="1"/>
            </p:cNvPicPr>
            <p:nvPr/>
          </p:nvPicPr>
          <p:blipFill>
            <a:blip r:embed="rId2"/>
            <a:stretch>
              <a:fillRect/>
            </a:stretch>
          </p:blipFill>
          <p:spPr>
            <a:xfrm>
              <a:off x="6172200" y="2841911"/>
              <a:ext cx="5181600" cy="2318765"/>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C1E2E771-0051-4D11-AE2E-72BDD6100FDA}"/>
                </a:ext>
              </a:extLst>
            </p:cNvPr>
            <p:cNvSpPr txBox="1"/>
            <p:nvPr/>
          </p:nvSpPr>
          <p:spPr>
            <a:xfrm rot="3720762">
              <a:off x="10706769" y="4157145"/>
              <a:ext cx="787395" cy="369332"/>
            </a:xfrm>
            <a:prstGeom prst="rect">
              <a:avLst/>
            </a:prstGeom>
            <a:noFill/>
          </p:spPr>
          <p:txBody>
            <a:bodyPr wrap="none" rtlCol="0">
              <a:spAutoFit/>
            </a:bodyPr>
            <a:lstStyle/>
            <a:p>
              <a:r>
                <a:rPr lang="it-IT" dirty="0">
                  <a:solidFill>
                    <a:schemeClr val="bg1"/>
                  </a:solidFill>
                </a:rPr>
                <a:t>10 km</a:t>
              </a:r>
            </a:p>
          </p:txBody>
        </p:sp>
        <p:sp>
          <p:nvSpPr>
            <p:cNvPr id="14" name="TextBox 13">
              <a:extLst>
                <a:ext uri="{FF2B5EF4-FFF2-40B4-BE49-F238E27FC236}">
                  <a16:creationId xmlns:a16="http://schemas.microsoft.com/office/drawing/2014/main" id="{4F30EAE1-7F13-89DB-B5E4-EA7472EA5487}"/>
                </a:ext>
              </a:extLst>
            </p:cNvPr>
            <p:cNvSpPr txBox="1"/>
            <p:nvPr/>
          </p:nvSpPr>
          <p:spPr>
            <a:xfrm>
              <a:off x="7974081" y="4659611"/>
              <a:ext cx="787395" cy="369332"/>
            </a:xfrm>
            <a:prstGeom prst="rect">
              <a:avLst/>
            </a:prstGeom>
            <a:noFill/>
          </p:spPr>
          <p:txBody>
            <a:bodyPr wrap="none" rtlCol="0">
              <a:spAutoFit/>
            </a:bodyPr>
            <a:lstStyle/>
            <a:p>
              <a:r>
                <a:rPr lang="it-IT" dirty="0">
                  <a:solidFill>
                    <a:schemeClr val="bg1"/>
                  </a:solidFill>
                </a:rPr>
                <a:t>15 km</a:t>
              </a:r>
            </a:p>
          </p:txBody>
        </p:sp>
        <p:sp>
          <p:nvSpPr>
            <p:cNvPr id="15" name="Rectangle 14">
              <a:extLst>
                <a:ext uri="{FF2B5EF4-FFF2-40B4-BE49-F238E27FC236}">
                  <a16:creationId xmlns:a16="http://schemas.microsoft.com/office/drawing/2014/main" id="{09B7EF28-E842-F78B-78A4-12CE466DAA66}"/>
                </a:ext>
              </a:extLst>
            </p:cNvPr>
            <p:cNvSpPr/>
            <p:nvPr/>
          </p:nvSpPr>
          <p:spPr>
            <a:xfrm>
              <a:off x="7203991" y="2841911"/>
              <a:ext cx="599843" cy="553998"/>
            </a:xfrm>
            <a:prstGeom prst="rect">
              <a:avLst/>
            </a:prstGeom>
            <a:noFill/>
          </p:spPr>
          <p:txBody>
            <a:bodyPr wrap="none" lIns="91440" tIns="45720" rIns="91440" bIns="45720">
              <a:spAutoFit/>
            </a:bodyPr>
            <a:lstStyle/>
            <a:p>
              <a:pPr algn="ctr"/>
              <a:r>
                <a:rPr lang="en-US" sz="3000" b="1" cap="none" spc="50" dirty="0">
                  <a:ln w="0"/>
                  <a:solidFill>
                    <a:schemeClr val="bg2"/>
                  </a:solidFill>
                  <a:effectLst>
                    <a:outerShdw blurRad="38100" dist="38100" dir="2700000" algn="tl">
                      <a:srgbClr val="000000">
                        <a:alpha val="43137"/>
                      </a:srgbClr>
                    </a:outerShdw>
                  </a:effectLst>
                </a:rPr>
                <a:t>2L</a:t>
              </a:r>
            </a:p>
          </p:txBody>
        </p:sp>
        <p:sp>
          <p:nvSpPr>
            <p:cNvPr id="16" name="Rectangle 15">
              <a:extLst>
                <a:ext uri="{FF2B5EF4-FFF2-40B4-BE49-F238E27FC236}">
                  <a16:creationId xmlns:a16="http://schemas.microsoft.com/office/drawing/2014/main" id="{27644E07-8218-D5A5-BD88-BF066F799B18}"/>
                </a:ext>
              </a:extLst>
            </p:cNvPr>
            <p:cNvSpPr/>
            <p:nvPr/>
          </p:nvSpPr>
          <p:spPr>
            <a:xfrm>
              <a:off x="9757618" y="2841911"/>
              <a:ext cx="449162" cy="584775"/>
            </a:xfrm>
            <a:prstGeom prst="rect">
              <a:avLst/>
            </a:prstGeom>
            <a:noFill/>
          </p:spPr>
          <p:txBody>
            <a:bodyPr wrap="none" lIns="91440" tIns="45720" rIns="91440" bIns="45720">
              <a:spAutoFit/>
            </a:bodyPr>
            <a:lstStyle/>
            <a:p>
              <a:pPr algn="ctr"/>
              <a:r>
                <a:rPr kumimoji="0" lang="el-GR" sz="320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mj-ea"/>
                  <a:cs typeface="Times New Roman" panose="02020603050405020304" pitchFamily="18" charset="0"/>
                </a:rPr>
                <a:t>Δ</a:t>
              </a:r>
              <a:endParaRPr lang="en-US" sz="3000" cap="none" spc="50" dirty="0">
                <a:ln w="0"/>
                <a:solidFill>
                  <a:schemeClr val="bg1"/>
                </a:solidFill>
                <a:effectLst>
                  <a:outerShdw blurRad="38100" dist="38100" dir="2700000" algn="tl">
                    <a:srgbClr val="000000">
                      <a:alpha val="43137"/>
                    </a:srgbClr>
                  </a:outerShdw>
                </a:effectLst>
              </a:endParaRPr>
            </a:p>
          </p:txBody>
        </p:sp>
      </p:grpSp>
      <p:sp>
        <p:nvSpPr>
          <p:cNvPr id="18" name="TextBox 17">
            <a:extLst>
              <a:ext uri="{FF2B5EF4-FFF2-40B4-BE49-F238E27FC236}">
                <a16:creationId xmlns:a16="http://schemas.microsoft.com/office/drawing/2014/main" id="{99417464-6ECB-F9DE-2777-1673D2BDD320}"/>
              </a:ext>
            </a:extLst>
          </p:cNvPr>
          <p:cNvSpPr txBox="1"/>
          <p:nvPr/>
        </p:nvSpPr>
        <p:spPr>
          <a:xfrm>
            <a:off x="6391656" y="1599535"/>
            <a:ext cx="5181600" cy="1477328"/>
          </a:xfrm>
          <a:prstGeom prst="rect">
            <a:avLst/>
          </a:prstGeom>
          <a:solidFill>
            <a:srgbClr val="00B050"/>
          </a:solidFill>
        </p:spPr>
        <p:style>
          <a:lnRef idx="2">
            <a:schemeClr val="accent3">
              <a:shade val="15000"/>
            </a:schemeClr>
          </a:lnRef>
          <a:fillRef idx="1">
            <a:schemeClr val="accent3"/>
          </a:fillRef>
          <a:effectRef idx="0">
            <a:schemeClr val="accent3"/>
          </a:effectRef>
          <a:fontRef idx="minor">
            <a:schemeClr val="lt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In the last two of years, the collaboration started the evaluation of the best configuration for ET, considering the alternative of two L configuration (as LIGO, Cosmic Explorer) to maximize the science return and reduce risks.</a:t>
            </a:r>
          </a:p>
        </p:txBody>
      </p:sp>
    </p:spTree>
    <p:extLst>
      <p:ext uri="{BB962C8B-B14F-4D97-AF65-F5344CB8AC3E}">
        <p14:creationId xmlns:p14="http://schemas.microsoft.com/office/powerpoint/2010/main" val="2644119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E95B28B-15A7-BAA3-D64E-DD807EC043FF}"/>
              </a:ext>
            </a:extLst>
          </p:cNvPr>
          <p:cNvSpPr>
            <a:spLocks noGrp="1"/>
          </p:cNvSpPr>
          <p:nvPr>
            <p:ph type="sldNum" sz="quarter" idx="12"/>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EDF6B3-3EE5-44A7-B635-64EFBE1DCA4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CasellaDiTesto 12">
            <a:extLst>
              <a:ext uri="{FF2B5EF4-FFF2-40B4-BE49-F238E27FC236}">
                <a16:creationId xmlns:a16="http://schemas.microsoft.com/office/drawing/2014/main" id="{64BA5690-89F5-CAC0-35AA-A56713F1130A}"/>
              </a:ext>
            </a:extLst>
          </p:cNvPr>
          <p:cNvSpPr txBox="1"/>
          <p:nvPr/>
        </p:nvSpPr>
        <p:spPr>
          <a:xfrm>
            <a:off x="-202530" y="321492"/>
            <a:ext cx="47228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n-ea"/>
                <a:cs typeface="+mn-cs"/>
              </a:rPr>
              <a:t>ET candidate sites</a:t>
            </a:r>
          </a:p>
        </p:txBody>
      </p:sp>
      <p:sp>
        <p:nvSpPr>
          <p:cNvPr id="3" name="Segnaposto contenuto 2">
            <a:extLst>
              <a:ext uri="{FF2B5EF4-FFF2-40B4-BE49-F238E27FC236}">
                <a16:creationId xmlns:a16="http://schemas.microsoft.com/office/drawing/2014/main" id="{9AACD85B-A030-0874-EDB6-6CCDB6D13061}"/>
              </a:ext>
            </a:extLst>
          </p:cNvPr>
          <p:cNvSpPr>
            <a:spLocks noGrp="1"/>
          </p:cNvSpPr>
          <p:nvPr>
            <p:ph idx="1"/>
          </p:nvPr>
        </p:nvSpPr>
        <p:spPr>
          <a:xfrm>
            <a:off x="143075" y="887492"/>
            <a:ext cx="6809274" cy="5328827"/>
          </a:xfrm>
        </p:spPr>
        <p:txBody>
          <a:bodyPr>
            <a:normAutofit/>
          </a:bodyPr>
          <a:lstStyle/>
          <a:p>
            <a:r>
              <a:rPr lang="en-AU" dirty="0"/>
              <a:t>Two sites formally candidate to host ET:</a:t>
            </a:r>
          </a:p>
          <a:p>
            <a:pPr lvl="1"/>
            <a:r>
              <a:rPr lang="en-AU" dirty="0"/>
              <a:t>EMR </a:t>
            </a:r>
            <a:r>
              <a:rPr lang="en-AU" dirty="0" err="1"/>
              <a:t>EUregio</a:t>
            </a:r>
            <a:r>
              <a:rPr lang="en-AU" dirty="0"/>
              <a:t>, border region between Nederland, Belgium and Germany</a:t>
            </a:r>
          </a:p>
          <a:p>
            <a:pPr lvl="1"/>
            <a:r>
              <a:rPr lang="it-IT" dirty="0"/>
              <a:t>Sardinia (Lula area, Barbagia)</a:t>
            </a:r>
          </a:p>
          <a:p>
            <a:r>
              <a:rPr lang="en-AU" dirty="0"/>
              <a:t>A third potential site, located in Saxony (</a:t>
            </a:r>
            <a:r>
              <a:rPr lang="en-AU" dirty="0" err="1"/>
              <a:t>Lausitz</a:t>
            </a:r>
            <a:r>
              <a:rPr lang="en-AU" dirty="0"/>
              <a:t>), is now proposed </a:t>
            </a:r>
          </a:p>
          <a:p>
            <a:r>
              <a:rPr lang="en-AU" dirty="0"/>
              <a:t>Overall site evaluation is a complex task depending on:</a:t>
            </a:r>
          </a:p>
          <a:p>
            <a:pPr lvl="1"/>
            <a:r>
              <a:rPr lang="en-AU" dirty="0"/>
              <a:t>Geophysical and environmental quality</a:t>
            </a:r>
          </a:p>
          <a:p>
            <a:pPr lvl="1"/>
            <a:r>
              <a:rPr lang="en-AU" dirty="0"/>
              <a:t>Financial and organization aspects</a:t>
            </a:r>
          </a:p>
          <a:p>
            <a:pPr lvl="1"/>
            <a:r>
              <a:rPr lang="en-AU" dirty="0"/>
              <a:t>Services, infrastructures</a:t>
            </a:r>
            <a:endParaRPr lang="en-AU" u="heavy" dirty="0">
              <a:uFill>
                <a:solidFill>
                  <a:srgbClr val="FF0000"/>
                </a:solidFill>
              </a:uFill>
            </a:endParaRPr>
          </a:p>
        </p:txBody>
      </p:sp>
      <p:grpSp>
        <p:nvGrpSpPr>
          <p:cNvPr id="9" name="Group 8">
            <a:extLst>
              <a:ext uri="{FF2B5EF4-FFF2-40B4-BE49-F238E27FC236}">
                <a16:creationId xmlns:a16="http://schemas.microsoft.com/office/drawing/2014/main" id="{D67C979F-1B6B-0E41-BE59-E7B1485C2C54}"/>
              </a:ext>
            </a:extLst>
          </p:cNvPr>
          <p:cNvGrpSpPr/>
          <p:nvPr/>
        </p:nvGrpSpPr>
        <p:grpSpPr>
          <a:xfrm>
            <a:off x="7184028" y="809064"/>
            <a:ext cx="4864897" cy="5527254"/>
            <a:chOff x="7184028" y="809064"/>
            <a:chExt cx="4864897" cy="5527254"/>
          </a:xfrm>
        </p:grpSpPr>
        <p:pic>
          <p:nvPicPr>
            <p:cNvPr id="7" name="Immagine 6">
              <a:extLst>
                <a:ext uri="{FF2B5EF4-FFF2-40B4-BE49-F238E27FC236}">
                  <a16:creationId xmlns:a16="http://schemas.microsoft.com/office/drawing/2014/main" id="{9F1925AC-2C96-E9E7-8837-212E7A1B6864}"/>
                </a:ext>
              </a:extLst>
            </p:cNvPr>
            <p:cNvPicPr>
              <a:picLocks noChangeAspect="1"/>
            </p:cNvPicPr>
            <p:nvPr/>
          </p:nvPicPr>
          <p:blipFill>
            <a:blip r:embed="rId2"/>
            <a:stretch>
              <a:fillRect/>
            </a:stretch>
          </p:blipFill>
          <p:spPr>
            <a:xfrm>
              <a:off x="7184028" y="809064"/>
              <a:ext cx="4864897" cy="5527254"/>
            </a:xfrm>
            <a:prstGeom prst="rect">
              <a:avLst/>
            </a:prstGeom>
          </p:spPr>
        </p:pic>
        <p:sp>
          <p:nvSpPr>
            <p:cNvPr id="2" name="TextBox 1">
              <a:extLst>
                <a:ext uri="{FF2B5EF4-FFF2-40B4-BE49-F238E27FC236}">
                  <a16:creationId xmlns:a16="http://schemas.microsoft.com/office/drawing/2014/main" id="{72ED8493-D0DC-7358-33B4-950EC7547D61}"/>
                </a:ext>
              </a:extLst>
            </p:cNvPr>
            <p:cNvSpPr txBox="1"/>
            <p:nvPr/>
          </p:nvSpPr>
          <p:spPr>
            <a:xfrm>
              <a:off x="7781544" y="4142232"/>
              <a:ext cx="1956816" cy="307777"/>
            </a:xfrm>
            <a:prstGeom prst="rect">
              <a:avLst/>
            </a:prstGeom>
            <a:solidFill>
              <a:schemeClr val="bg1"/>
            </a:solidFill>
          </p:spPr>
          <p:txBody>
            <a:bodyPr wrap="square" rtlCol="0">
              <a:spAutoFit/>
            </a:bodyPr>
            <a:lstStyle/>
            <a:p>
              <a:r>
                <a:rPr lang="it-IT" sz="1400" dirty="0" err="1"/>
                <a:t>Sos-Enattos</a:t>
              </a:r>
              <a:r>
                <a:rPr lang="it-IT" sz="1400" dirty="0"/>
                <a:t> (Lula –NU)</a:t>
              </a:r>
            </a:p>
          </p:txBody>
        </p:sp>
        <p:sp>
          <p:nvSpPr>
            <p:cNvPr id="6" name="TextBox 5">
              <a:extLst>
                <a:ext uri="{FF2B5EF4-FFF2-40B4-BE49-F238E27FC236}">
                  <a16:creationId xmlns:a16="http://schemas.microsoft.com/office/drawing/2014/main" id="{21026D15-6850-3BCA-7AE6-6EAC405370FE}"/>
                </a:ext>
              </a:extLst>
            </p:cNvPr>
            <p:cNvSpPr txBox="1"/>
            <p:nvPr/>
          </p:nvSpPr>
          <p:spPr>
            <a:xfrm>
              <a:off x="7860792" y="1725168"/>
              <a:ext cx="1877568" cy="307777"/>
            </a:xfrm>
            <a:prstGeom prst="rect">
              <a:avLst/>
            </a:prstGeom>
            <a:solidFill>
              <a:schemeClr val="bg1"/>
            </a:solidFill>
          </p:spPr>
          <p:txBody>
            <a:bodyPr wrap="square" rtlCol="0">
              <a:spAutoFit/>
            </a:bodyPr>
            <a:lstStyle/>
            <a:p>
              <a:pPr algn="ctr"/>
              <a:r>
                <a:rPr lang="it-IT" sz="1400" dirty="0"/>
                <a:t>EMR </a:t>
              </a:r>
              <a:r>
                <a:rPr lang="it-IT" sz="1400" dirty="0" err="1"/>
                <a:t>EUregio</a:t>
              </a:r>
              <a:endParaRPr lang="it-IT" sz="1400" dirty="0"/>
            </a:p>
          </p:txBody>
        </p:sp>
        <p:sp>
          <p:nvSpPr>
            <p:cNvPr id="8" name="TextBox 7">
              <a:extLst>
                <a:ext uri="{FF2B5EF4-FFF2-40B4-BE49-F238E27FC236}">
                  <a16:creationId xmlns:a16="http://schemas.microsoft.com/office/drawing/2014/main" id="{8849A654-6D7A-43A0-AD63-6FDEC4C4FDB1}"/>
                </a:ext>
              </a:extLst>
            </p:cNvPr>
            <p:cNvSpPr txBox="1"/>
            <p:nvPr/>
          </p:nvSpPr>
          <p:spPr>
            <a:xfrm>
              <a:off x="10850880" y="1725167"/>
              <a:ext cx="926592" cy="307777"/>
            </a:xfrm>
            <a:prstGeom prst="rect">
              <a:avLst/>
            </a:prstGeom>
            <a:solidFill>
              <a:schemeClr val="bg1"/>
            </a:solidFill>
          </p:spPr>
          <p:txBody>
            <a:bodyPr wrap="square" rtlCol="0">
              <a:spAutoFit/>
            </a:bodyPr>
            <a:lstStyle/>
            <a:p>
              <a:pPr algn="ctr"/>
              <a:r>
                <a:rPr lang="it-IT" sz="1400" dirty="0" err="1">
                  <a:highlight>
                    <a:srgbClr val="FFFF00"/>
                  </a:highlight>
                </a:rPr>
                <a:t>Lausitz</a:t>
              </a:r>
              <a:endParaRPr lang="it-IT" sz="1400" dirty="0">
                <a:highlight>
                  <a:srgbClr val="FFFF00"/>
                </a:highlight>
              </a:endParaRPr>
            </a:p>
          </p:txBody>
        </p:sp>
      </p:grpSp>
      <p:sp>
        <p:nvSpPr>
          <p:cNvPr id="10" name="TextBox 9">
            <a:extLst>
              <a:ext uri="{FF2B5EF4-FFF2-40B4-BE49-F238E27FC236}">
                <a16:creationId xmlns:a16="http://schemas.microsoft.com/office/drawing/2014/main" id="{9C1C5224-6500-1C6C-3AF5-283C481C781B}"/>
              </a:ext>
            </a:extLst>
          </p:cNvPr>
          <p:cNvSpPr txBox="1"/>
          <p:nvPr/>
        </p:nvSpPr>
        <p:spPr>
          <a:xfrm>
            <a:off x="2487166" y="6216319"/>
            <a:ext cx="7266432" cy="553998"/>
          </a:xfrm>
          <a:prstGeom prst="rect">
            <a:avLst/>
          </a:prstGeom>
          <a:solidFill>
            <a:schemeClr val="tx2">
              <a:lumMod val="75000"/>
            </a:schemeClr>
          </a:solidFill>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r>
              <a:rPr lang="it-IT" sz="3000" dirty="0" err="1"/>
              <a:t>Decision</a:t>
            </a:r>
            <a:r>
              <a:rPr lang="it-IT" sz="3000" dirty="0"/>
              <a:t> </a:t>
            </a:r>
            <a:r>
              <a:rPr lang="it-IT" sz="3000" dirty="0" err="1"/>
              <a:t>about</a:t>
            </a:r>
            <a:r>
              <a:rPr lang="it-IT" sz="3000" dirty="0"/>
              <a:t> the location </a:t>
            </a:r>
            <a:r>
              <a:rPr lang="it-IT" sz="3000" dirty="0" err="1"/>
              <a:t>expected</a:t>
            </a:r>
            <a:r>
              <a:rPr lang="it-IT" sz="3000" dirty="0"/>
              <a:t> by 2026</a:t>
            </a:r>
          </a:p>
        </p:txBody>
      </p:sp>
    </p:spTree>
    <p:extLst>
      <p:ext uri="{BB962C8B-B14F-4D97-AF65-F5344CB8AC3E}">
        <p14:creationId xmlns:p14="http://schemas.microsoft.com/office/powerpoint/2010/main" val="10249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70566-2CDC-23E6-4E81-A48476C9D9A5}"/>
              </a:ext>
            </a:extLst>
          </p:cNvPr>
          <p:cNvSpPr>
            <a:spLocks noGrp="1"/>
          </p:cNvSpPr>
          <p:nvPr>
            <p:ph type="title"/>
          </p:nvPr>
        </p:nvSpPr>
        <p:spPr/>
        <p:txBody>
          <a:bodyPr/>
          <a:lstStyle/>
          <a:p>
            <a:endParaRPr lang="it-IT"/>
          </a:p>
        </p:txBody>
      </p:sp>
      <p:sp>
        <p:nvSpPr>
          <p:cNvPr id="3" name="Content Placeholder 2">
            <a:extLst>
              <a:ext uri="{FF2B5EF4-FFF2-40B4-BE49-F238E27FC236}">
                <a16:creationId xmlns:a16="http://schemas.microsoft.com/office/drawing/2014/main" id="{E37DEA36-22DE-EBCB-D1CE-583020FE831D}"/>
              </a:ext>
            </a:extLst>
          </p:cNvPr>
          <p:cNvSpPr>
            <a:spLocks noGrp="1"/>
          </p:cNvSpPr>
          <p:nvPr>
            <p:ph idx="1"/>
          </p:nvPr>
        </p:nvSpPr>
        <p:spPr/>
        <p:txBody>
          <a:bodyPr/>
          <a:lstStyle/>
          <a:p>
            <a:endParaRPr lang="it-IT"/>
          </a:p>
        </p:txBody>
      </p:sp>
      <p:sp>
        <p:nvSpPr>
          <p:cNvPr id="4" name="Footer Placeholder 3">
            <a:extLst>
              <a:ext uri="{FF2B5EF4-FFF2-40B4-BE49-F238E27FC236}">
                <a16:creationId xmlns:a16="http://schemas.microsoft.com/office/drawing/2014/main" id="{4FB9C8E5-08EE-9DBB-9120-FFCF2EAECC19}"/>
              </a:ext>
            </a:extLst>
          </p:cNvPr>
          <p:cNvSpPr>
            <a:spLocks noGrp="1"/>
          </p:cNvSpPr>
          <p:nvPr>
            <p:ph type="ftr" sz="quarter" idx="11"/>
          </p:nvPr>
        </p:nvSpPr>
        <p:spPr/>
        <p:txBody>
          <a:bodyPr/>
          <a:lstStyle/>
          <a:p>
            <a:r>
              <a:rPr lang="it-IT"/>
              <a:t>A. Allocca - Alcalà 26-28 May</a:t>
            </a:r>
          </a:p>
        </p:txBody>
      </p:sp>
      <p:sp>
        <p:nvSpPr>
          <p:cNvPr id="5" name="Slide Number Placeholder 4">
            <a:extLst>
              <a:ext uri="{FF2B5EF4-FFF2-40B4-BE49-F238E27FC236}">
                <a16:creationId xmlns:a16="http://schemas.microsoft.com/office/drawing/2014/main" id="{3BDBE060-DD69-1B0B-1351-A099FCBA09A5}"/>
              </a:ext>
            </a:extLst>
          </p:cNvPr>
          <p:cNvSpPr>
            <a:spLocks noGrp="1"/>
          </p:cNvSpPr>
          <p:nvPr>
            <p:ph type="sldNum" sz="quarter" idx="12"/>
          </p:nvPr>
        </p:nvSpPr>
        <p:spPr/>
        <p:txBody>
          <a:bodyPr/>
          <a:lstStyle/>
          <a:p>
            <a:fld id="{4C4E4C8D-D7F5-4078-9369-687ACEE62CFD}" type="slidenum">
              <a:rPr lang="it-IT" smtClean="0"/>
              <a:t>36</a:t>
            </a:fld>
            <a:endParaRPr lang="it-IT"/>
          </a:p>
        </p:txBody>
      </p:sp>
      <p:pic>
        <p:nvPicPr>
          <p:cNvPr id="7" name="Picture 6">
            <a:extLst>
              <a:ext uri="{FF2B5EF4-FFF2-40B4-BE49-F238E27FC236}">
                <a16:creationId xmlns:a16="http://schemas.microsoft.com/office/drawing/2014/main" id="{FD145483-2E0F-BACC-30E9-F081F142D27A}"/>
              </a:ext>
            </a:extLst>
          </p:cNvPr>
          <p:cNvPicPr>
            <a:picLocks noChangeAspect="1"/>
          </p:cNvPicPr>
          <p:nvPr/>
        </p:nvPicPr>
        <p:blipFill>
          <a:blip r:embed="rId2"/>
          <a:stretch>
            <a:fillRect/>
          </a:stretch>
        </p:blipFill>
        <p:spPr>
          <a:xfrm>
            <a:off x="-1" y="94498"/>
            <a:ext cx="12364759" cy="6763501"/>
          </a:xfrm>
          <a:prstGeom prst="rect">
            <a:avLst/>
          </a:prstGeom>
        </p:spPr>
      </p:pic>
      <p:grpSp>
        <p:nvGrpSpPr>
          <p:cNvPr id="18" name="Group 17">
            <a:extLst>
              <a:ext uri="{FF2B5EF4-FFF2-40B4-BE49-F238E27FC236}">
                <a16:creationId xmlns:a16="http://schemas.microsoft.com/office/drawing/2014/main" id="{F58218FB-9EB7-C897-FBF5-FBFCA2CFC606}"/>
              </a:ext>
            </a:extLst>
          </p:cNvPr>
          <p:cNvGrpSpPr/>
          <p:nvPr/>
        </p:nvGrpSpPr>
        <p:grpSpPr>
          <a:xfrm>
            <a:off x="0" y="1280296"/>
            <a:ext cx="8942832" cy="4507856"/>
            <a:chOff x="0" y="1280296"/>
            <a:chExt cx="8942832" cy="4507856"/>
          </a:xfrm>
        </p:grpSpPr>
        <p:pic>
          <p:nvPicPr>
            <p:cNvPr id="11" name="Picture 10">
              <a:extLst>
                <a:ext uri="{FF2B5EF4-FFF2-40B4-BE49-F238E27FC236}">
                  <a16:creationId xmlns:a16="http://schemas.microsoft.com/office/drawing/2014/main" id="{32ADD6B6-8ADD-325B-5346-ECB2CC017C2C}"/>
                </a:ext>
              </a:extLst>
            </p:cNvPr>
            <p:cNvPicPr>
              <a:picLocks noChangeAspect="1"/>
            </p:cNvPicPr>
            <p:nvPr/>
          </p:nvPicPr>
          <p:blipFill>
            <a:blip r:embed="rId3"/>
            <a:stretch>
              <a:fillRect/>
            </a:stretch>
          </p:blipFill>
          <p:spPr>
            <a:xfrm>
              <a:off x="0" y="1305265"/>
              <a:ext cx="6688977" cy="4482887"/>
            </a:xfrm>
            <a:prstGeom prst="rect">
              <a:avLst/>
            </a:prstGeom>
          </p:spPr>
        </p:pic>
        <p:cxnSp>
          <p:nvCxnSpPr>
            <p:cNvPr id="13" name="Straight Arrow Connector 12">
              <a:extLst>
                <a:ext uri="{FF2B5EF4-FFF2-40B4-BE49-F238E27FC236}">
                  <a16:creationId xmlns:a16="http://schemas.microsoft.com/office/drawing/2014/main" id="{D186AD14-BE13-4907-448F-227164A38C24}"/>
                </a:ext>
              </a:extLst>
            </p:cNvPr>
            <p:cNvCxnSpPr/>
            <p:nvPr/>
          </p:nvCxnSpPr>
          <p:spPr>
            <a:xfrm flipH="1">
              <a:off x="3136392" y="2752344"/>
              <a:ext cx="5458968" cy="649224"/>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F5F6477B-90A5-E81B-8FE9-AD73B29E1DFA}"/>
                </a:ext>
              </a:extLst>
            </p:cNvPr>
            <p:cNvCxnSpPr/>
            <p:nvPr/>
          </p:nvCxnSpPr>
          <p:spPr>
            <a:xfrm flipH="1" flipV="1">
              <a:off x="4471416" y="4581144"/>
              <a:ext cx="4471416" cy="475488"/>
            </a:xfrm>
            <a:prstGeom prst="straightConnector1">
              <a:avLst/>
            </a:prstGeom>
            <a:ln w="38100">
              <a:tailEnd type="triangle"/>
            </a:ln>
          </p:spPr>
          <p:style>
            <a:lnRef idx="3">
              <a:schemeClr val="accent6"/>
            </a:lnRef>
            <a:fillRef idx="0">
              <a:schemeClr val="accent6"/>
            </a:fillRef>
            <a:effectRef idx="2">
              <a:schemeClr val="accent6"/>
            </a:effectRef>
            <a:fontRef idx="minor">
              <a:schemeClr val="tx1"/>
            </a:fontRef>
          </p:style>
        </p:cxnSp>
        <p:sp>
          <p:nvSpPr>
            <p:cNvPr id="17" name="TextBox 16">
              <a:extLst>
                <a:ext uri="{FF2B5EF4-FFF2-40B4-BE49-F238E27FC236}">
                  <a16:creationId xmlns:a16="http://schemas.microsoft.com/office/drawing/2014/main" id="{89F43921-4A2C-1C2A-D284-2F1F6F12AFF4}"/>
                </a:ext>
              </a:extLst>
            </p:cNvPr>
            <p:cNvSpPr txBox="1"/>
            <p:nvPr/>
          </p:nvSpPr>
          <p:spPr>
            <a:xfrm>
              <a:off x="585216" y="1280296"/>
              <a:ext cx="6016752" cy="338554"/>
            </a:xfrm>
            <a:prstGeom prst="rect">
              <a:avLst/>
            </a:prstGeom>
            <a:noFill/>
          </p:spPr>
          <p:txBody>
            <a:bodyPr wrap="square">
              <a:spAutoFit/>
            </a:bodyPr>
            <a:lstStyle/>
            <a:p>
              <a:r>
                <a:rPr lang="it-IT" sz="1600" dirty="0"/>
                <a:t>M. Di Giovanni </a:t>
              </a:r>
              <a:r>
                <a:rPr lang="it-IT" sz="1600" i="1" dirty="0"/>
                <a:t>et al</a:t>
              </a:r>
              <a:r>
                <a:rPr lang="it-IT" sz="1600" dirty="0"/>
                <a:t>, https://www.arxiv.org/pdf/2503.02166</a:t>
              </a:r>
            </a:p>
          </p:txBody>
        </p:sp>
      </p:grpSp>
    </p:spTree>
    <p:extLst>
      <p:ext uri="{BB962C8B-B14F-4D97-AF65-F5344CB8AC3E}">
        <p14:creationId xmlns:p14="http://schemas.microsoft.com/office/powerpoint/2010/main" val="979317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ChangeArrowheads="1"/>
          </p:cNvSpPr>
          <p:nvPr>
            <p:ph type="title"/>
          </p:nvPr>
        </p:nvSpPr>
        <p:spPr/>
        <p:txBody>
          <a:bodyPr/>
          <a:lstStyle/>
          <a:p>
            <a:pPr eaLnBrk="1" hangingPunct="1"/>
            <a:r>
              <a:rPr lang="en-GB" noProof="1"/>
              <a:t>LISA: Laser Interferometer Space Antenna</a:t>
            </a:r>
          </a:p>
        </p:txBody>
      </p:sp>
      <p:pic>
        <p:nvPicPr>
          <p:cNvPr id="501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138083"/>
            <a:ext cx="6400800" cy="542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piè di pagina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5pPr>
            <a:lvl6pPr marL="25146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6pPr>
            <a:lvl7pPr marL="29718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7pPr>
            <a:lvl8pPr marL="34290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8pPr>
            <a:lvl9pPr marL="38862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9pPr>
          </a:lstStyle>
          <a:p>
            <a:pPr eaLnBrk="1" hangingPunct="1"/>
            <a:r>
              <a:rPr lang="en-GB" sz="1400" noProof="1">
                <a:solidFill>
                  <a:srgbClr val="FFFF00"/>
                </a:solidFill>
              </a:rPr>
              <a:t>Fabio Garufi – Università di Napoli &amp; INFN </a:t>
            </a:r>
          </a:p>
        </p:txBody>
      </p:sp>
      <p:sp>
        <p:nvSpPr>
          <p:cNvPr id="51203" name="Rectangle 2"/>
          <p:cNvSpPr>
            <a:spLocks noGrp="1" noChangeArrowheads="1"/>
          </p:cNvSpPr>
          <p:nvPr>
            <p:ph type="title"/>
          </p:nvPr>
        </p:nvSpPr>
        <p:spPr/>
        <p:txBody>
          <a:bodyPr/>
          <a:lstStyle/>
          <a:p>
            <a:pPr eaLnBrk="1" hangingPunct="1"/>
            <a:r>
              <a:rPr lang="en-GB" noProof="1"/>
              <a:t>LISA</a:t>
            </a:r>
          </a:p>
        </p:txBody>
      </p:sp>
      <p:sp>
        <p:nvSpPr>
          <p:cNvPr id="51204" name="Rectangle 3"/>
          <p:cNvSpPr>
            <a:spLocks noGrp="1" noChangeArrowheads="1"/>
          </p:cNvSpPr>
          <p:nvPr>
            <p:ph type="body" idx="1"/>
          </p:nvPr>
        </p:nvSpPr>
        <p:spPr>
          <a:xfrm>
            <a:off x="1981200" y="1219200"/>
            <a:ext cx="4114800" cy="5105400"/>
          </a:xfrm>
        </p:spPr>
        <p:txBody>
          <a:bodyPr>
            <a:normAutofit fontScale="85000" lnSpcReduction="10000"/>
          </a:bodyPr>
          <a:lstStyle/>
          <a:p>
            <a:pPr>
              <a:lnSpc>
                <a:spcPct val="116000"/>
              </a:lnSpc>
            </a:pPr>
            <a:r>
              <a:rPr lang="en-GB" noProof="1"/>
              <a:t>It’s a 3 spacecrafts constellation on Earth’s heliocentric orbit, around the Earth-Sun Lagrangian point </a:t>
            </a:r>
          </a:p>
          <a:p>
            <a:pPr eaLnBrk="1" hangingPunct="1">
              <a:lnSpc>
                <a:spcPct val="116000"/>
              </a:lnSpc>
            </a:pPr>
            <a:r>
              <a:rPr lang="en-GB" noProof="1"/>
              <a:t>The average distance between two satellites is 3Mkm</a:t>
            </a:r>
          </a:p>
          <a:p>
            <a:pPr eaLnBrk="1" hangingPunct="1">
              <a:lnSpc>
                <a:spcPct val="116000"/>
              </a:lnSpc>
            </a:pPr>
            <a:r>
              <a:rPr lang="en-GB" noProof="1"/>
              <a:t>Each satellite hosts two lasers and receives the beam from the remaining two</a:t>
            </a:r>
          </a:p>
          <a:p>
            <a:pPr eaLnBrk="1" hangingPunct="1">
              <a:lnSpc>
                <a:spcPct val="116000"/>
              </a:lnSpc>
            </a:pPr>
            <a:r>
              <a:rPr lang="en-GB" noProof="1"/>
              <a:t>each satellite contains teo free-falling masses. It is the satellite that follows the free-falling bodies, correcting its position</a:t>
            </a:r>
          </a:p>
          <a:p>
            <a:pPr eaLnBrk="1" hangingPunct="1">
              <a:lnSpc>
                <a:spcPct val="116000"/>
              </a:lnSpc>
            </a:pPr>
            <a:r>
              <a:rPr lang="en-GB" noProof="1"/>
              <a:t>Time Delay Interferometry (TDI)</a:t>
            </a:r>
          </a:p>
          <a:p>
            <a:pPr eaLnBrk="1" hangingPunct="1">
              <a:lnSpc>
                <a:spcPct val="116000"/>
              </a:lnSpc>
            </a:pPr>
            <a:r>
              <a:rPr lang="en-GB" noProof="1"/>
              <a:t>Pathfinder successfully launched in 2015</a:t>
            </a:r>
          </a:p>
          <a:p>
            <a:pPr eaLnBrk="1" hangingPunct="1">
              <a:lnSpc>
                <a:spcPct val="116000"/>
              </a:lnSpc>
            </a:pPr>
            <a:r>
              <a:rPr lang="en-GB" noProof="1"/>
              <a:t>LISA, at present is scheduled in the 30’s</a:t>
            </a:r>
          </a:p>
        </p:txBody>
      </p:sp>
      <p:pic>
        <p:nvPicPr>
          <p:cNvPr id="5120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828800"/>
            <a:ext cx="4419600" cy="428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p:cNvSpPr>
            <a:spLocks noGrp="1"/>
          </p:cNvSpPr>
          <p:nvPr>
            <p:ph type="title"/>
          </p:nvPr>
        </p:nvSpPr>
        <p:spPr/>
        <p:txBody>
          <a:bodyPr/>
          <a:lstStyle/>
          <a:p>
            <a:pPr eaLnBrk="1" hangingPunct="1"/>
            <a:r>
              <a:rPr lang="en-GB" noProof="1"/>
              <a:t>The breath of LISA constellation</a:t>
            </a:r>
          </a:p>
        </p:txBody>
      </p:sp>
      <p:sp>
        <p:nvSpPr>
          <p:cNvPr id="52227" name="Segnaposto piè di pagina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5pPr>
            <a:lvl6pPr marL="25146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6pPr>
            <a:lvl7pPr marL="29718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7pPr>
            <a:lvl8pPr marL="34290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8pPr>
            <a:lvl9pPr marL="38862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9pPr>
          </a:lstStyle>
          <a:p>
            <a:pPr eaLnBrk="1" hangingPunct="1"/>
            <a:r>
              <a:rPr lang="en-GB" sz="1400" noProof="1">
                <a:solidFill>
                  <a:srgbClr val="FFFF00"/>
                </a:solidFill>
              </a:rPr>
              <a:t>Fabio Garufi – Università di Napoli &amp; INFN </a:t>
            </a:r>
          </a:p>
        </p:txBody>
      </p:sp>
      <p:pic>
        <p:nvPicPr>
          <p:cNvPr id="5222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17276" y="1617763"/>
            <a:ext cx="9757448" cy="4678146"/>
          </a:xfrm>
          <a:extLst>
            <a:ext uri="{91240B29-F687-4F45-9708-019B960494DF}">
              <a14:hiddenLine xmlns:a14="http://schemas.microsoft.com/office/drawing/2010/main" w="9525">
                <a:solidFill>
                  <a:srgbClr val="000000"/>
                </a:solidFill>
                <a:miter lim="800000"/>
                <a:headEnd/>
                <a:tailEnd/>
              </a14:hiddenLine>
            </a:ext>
          </a:extLst>
        </p:spPr>
      </p:pic>
      <p:sp>
        <p:nvSpPr>
          <p:cNvPr id="52229" name="CasellaDiTesto 5"/>
          <p:cNvSpPr txBox="1">
            <a:spLocks noChangeArrowheads="1"/>
          </p:cNvSpPr>
          <p:nvPr/>
        </p:nvSpPr>
        <p:spPr bwMode="auto">
          <a:xfrm>
            <a:off x="2667000" y="5029200"/>
            <a:ext cx="71628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r>
              <a:rPr lang="en-GB" noProof="1"/>
              <a:t>La dinamica orbitale produce una rotazione non rigida di un triangolo equilatero.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Segnaposto piè di pagina 4"/>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1400" noProof="0" dirty="0"/>
              <a:t>Fabio Garufi</a:t>
            </a:r>
          </a:p>
        </p:txBody>
      </p:sp>
      <p:sp>
        <p:nvSpPr>
          <p:cNvPr id="60420" name="Segnaposto numero diapositiva 5"/>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D0992B2-A75C-4DC3-8E76-212C78F1F950}" type="slidenum">
              <a:rPr lang="en-GB" sz="1400" noProof="0" smtClean="0"/>
              <a:pPr>
                <a:spcBef>
                  <a:spcPct val="0"/>
                </a:spcBef>
                <a:buFontTx/>
                <a:buNone/>
              </a:pPr>
              <a:t>4</a:t>
            </a:fld>
            <a:endParaRPr lang="en-GB" sz="1400" noProof="0" dirty="0"/>
          </a:p>
        </p:txBody>
      </p:sp>
      <p:sp>
        <p:nvSpPr>
          <p:cNvPr id="60422" name="Rectangle 3"/>
          <p:cNvSpPr>
            <a:spLocks noGrp="1" noChangeArrowheads="1"/>
          </p:cNvSpPr>
          <p:nvPr>
            <p:ph type="title"/>
          </p:nvPr>
        </p:nvSpPr>
        <p:spPr>
          <a:xfrm>
            <a:off x="384048" y="299144"/>
            <a:ext cx="7954202" cy="489843"/>
          </a:xfrm>
        </p:spPr>
        <p:txBody>
          <a:bodyPr>
            <a:normAutofit fontScale="90000"/>
          </a:bodyPr>
          <a:lstStyle/>
          <a:p>
            <a:pPr eaLnBrk="1" hangingPunct="1"/>
            <a:r>
              <a:rPr lang="en-GB" sz="4200" i="1" noProof="0" dirty="0"/>
              <a:t>Seismic Noise mitigation</a:t>
            </a:r>
          </a:p>
        </p:txBody>
      </p:sp>
      <p:sp>
        <p:nvSpPr>
          <p:cNvPr id="60425" name="Text Box 84"/>
          <p:cNvSpPr txBox="1">
            <a:spLocks noChangeArrowheads="1"/>
          </p:cNvSpPr>
          <p:nvPr/>
        </p:nvSpPr>
        <p:spPr bwMode="auto">
          <a:xfrm>
            <a:off x="762261" y="797223"/>
            <a:ext cx="10271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2000" noProof="0" dirty="0">
                <a:latin typeface="Comic Sans MS" panose="030F0702030302020204" pitchFamily="66" charset="0"/>
              </a:rPr>
              <a:t>Ground</a:t>
            </a:r>
          </a:p>
        </p:txBody>
      </p:sp>
      <p:grpSp>
        <p:nvGrpSpPr>
          <p:cNvPr id="2" name="Gruppo 1">
            <a:extLst>
              <a:ext uri="{FF2B5EF4-FFF2-40B4-BE49-F238E27FC236}">
                <a16:creationId xmlns:a16="http://schemas.microsoft.com/office/drawing/2014/main" id="{150F3443-E6FD-DE1B-52E5-9DD80CF0A760}"/>
              </a:ext>
            </a:extLst>
          </p:cNvPr>
          <p:cNvGrpSpPr/>
          <p:nvPr/>
        </p:nvGrpSpPr>
        <p:grpSpPr>
          <a:xfrm>
            <a:off x="293435" y="1331112"/>
            <a:ext cx="2989262" cy="5072166"/>
            <a:chOff x="2268538" y="1047648"/>
            <a:chExt cx="3098801" cy="5383316"/>
          </a:xfrm>
        </p:grpSpPr>
        <p:sp>
          <p:nvSpPr>
            <p:cNvPr id="60423" name="Line 4"/>
            <p:cNvSpPr>
              <a:spLocks noChangeShapeType="1"/>
            </p:cNvSpPr>
            <p:nvPr/>
          </p:nvSpPr>
          <p:spPr bwMode="auto">
            <a:xfrm>
              <a:off x="3287713" y="1111250"/>
              <a:ext cx="0" cy="4419600"/>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noProof="0" dirty="0"/>
            </a:p>
          </p:txBody>
        </p:sp>
        <p:grpSp>
          <p:nvGrpSpPr>
            <p:cNvPr id="60424" name="Group 5"/>
            <p:cNvGrpSpPr>
              <a:grpSpLocks/>
            </p:cNvGrpSpPr>
            <p:nvPr/>
          </p:nvGrpSpPr>
          <p:grpSpPr bwMode="auto">
            <a:xfrm>
              <a:off x="3216275" y="1052513"/>
              <a:ext cx="152400" cy="4495800"/>
              <a:chOff x="1008" y="1968"/>
              <a:chExt cx="96" cy="2832"/>
            </a:xfrm>
          </p:grpSpPr>
          <p:grpSp>
            <p:nvGrpSpPr>
              <p:cNvPr id="60448" name="Group 6"/>
              <p:cNvGrpSpPr>
                <a:grpSpLocks/>
              </p:cNvGrpSpPr>
              <p:nvPr/>
            </p:nvGrpSpPr>
            <p:grpSpPr bwMode="auto">
              <a:xfrm>
                <a:off x="1008" y="1968"/>
                <a:ext cx="96" cy="288"/>
                <a:chOff x="2112" y="4464"/>
                <a:chExt cx="96" cy="576"/>
              </a:xfrm>
            </p:grpSpPr>
            <p:sp>
              <p:nvSpPr>
                <p:cNvPr id="60514" name="Line 7"/>
                <p:cNvSpPr>
                  <a:spLocks noChangeShapeType="1"/>
                </p:cNvSpPr>
                <p:nvPr/>
              </p:nvSpPr>
              <p:spPr bwMode="auto">
                <a:xfrm flipH="1">
                  <a:off x="2112" y="446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15" name="Line 8"/>
                <p:cNvSpPr>
                  <a:spLocks noChangeShapeType="1"/>
                </p:cNvSpPr>
                <p:nvPr/>
              </p:nvSpPr>
              <p:spPr bwMode="auto">
                <a:xfrm flipH="1" flipV="1">
                  <a:off x="2112" y="451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16" name="Line 9"/>
                <p:cNvSpPr>
                  <a:spLocks noChangeShapeType="1"/>
                </p:cNvSpPr>
                <p:nvPr/>
              </p:nvSpPr>
              <p:spPr bwMode="auto">
                <a:xfrm flipH="1">
                  <a:off x="2112" y="456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17" name="Line 10"/>
                <p:cNvSpPr>
                  <a:spLocks noChangeShapeType="1"/>
                </p:cNvSpPr>
                <p:nvPr/>
              </p:nvSpPr>
              <p:spPr bwMode="auto">
                <a:xfrm flipH="1" flipV="1">
                  <a:off x="2112" y="460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18" name="Line 11"/>
                <p:cNvSpPr>
                  <a:spLocks noChangeShapeType="1"/>
                </p:cNvSpPr>
                <p:nvPr/>
              </p:nvSpPr>
              <p:spPr bwMode="auto">
                <a:xfrm flipH="1">
                  <a:off x="2112" y="465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19" name="Line 12"/>
                <p:cNvSpPr>
                  <a:spLocks noChangeShapeType="1"/>
                </p:cNvSpPr>
                <p:nvPr/>
              </p:nvSpPr>
              <p:spPr bwMode="auto">
                <a:xfrm flipH="1" flipV="1">
                  <a:off x="2112" y="470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20" name="Line 13"/>
                <p:cNvSpPr>
                  <a:spLocks noChangeShapeType="1"/>
                </p:cNvSpPr>
                <p:nvPr/>
              </p:nvSpPr>
              <p:spPr bwMode="auto">
                <a:xfrm flipH="1">
                  <a:off x="2112" y="475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21" name="Line 14"/>
                <p:cNvSpPr>
                  <a:spLocks noChangeShapeType="1"/>
                </p:cNvSpPr>
                <p:nvPr/>
              </p:nvSpPr>
              <p:spPr bwMode="auto">
                <a:xfrm flipH="1" flipV="1">
                  <a:off x="2112" y="480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22" name="Line 15"/>
                <p:cNvSpPr>
                  <a:spLocks noChangeShapeType="1"/>
                </p:cNvSpPr>
                <p:nvPr/>
              </p:nvSpPr>
              <p:spPr bwMode="auto">
                <a:xfrm flipH="1">
                  <a:off x="2112" y="484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23" name="Line 16"/>
                <p:cNvSpPr>
                  <a:spLocks noChangeShapeType="1"/>
                </p:cNvSpPr>
                <p:nvPr/>
              </p:nvSpPr>
              <p:spPr bwMode="auto">
                <a:xfrm flipH="1" flipV="1">
                  <a:off x="2112" y="489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24" name="Line 17"/>
                <p:cNvSpPr>
                  <a:spLocks noChangeShapeType="1"/>
                </p:cNvSpPr>
                <p:nvPr/>
              </p:nvSpPr>
              <p:spPr bwMode="auto">
                <a:xfrm flipH="1">
                  <a:off x="2112" y="494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25" name="Line 18"/>
                <p:cNvSpPr>
                  <a:spLocks noChangeShapeType="1"/>
                </p:cNvSpPr>
                <p:nvPr/>
              </p:nvSpPr>
              <p:spPr bwMode="auto">
                <a:xfrm flipH="1" flipV="1">
                  <a:off x="2112" y="499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grpSp>
          <p:grpSp>
            <p:nvGrpSpPr>
              <p:cNvPr id="60449" name="Group 19"/>
              <p:cNvGrpSpPr>
                <a:grpSpLocks/>
              </p:cNvGrpSpPr>
              <p:nvPr/>
            </p:nvGrpSpPr>
            <p:grpSpPr bwMode="auto">
              <a:xfrm>
                <a:off x="1008" y="2544"/>
                <a:ext cx="96" cy="288"/>
                <a:chOff x="2112" y="4464"/>
                <a:chExt cx="96" cy="576"/>
              </a:xfrm>
            </p:grpSpPr>
            <p:sp>
              <p:nvSpPr>
                <p:cNvPr id="60502" name="Line 20"/>
                <p:cNvSpPr>
                  <a:spLocks noChangeShapeType="1"/>
                </p:cNvSpPr>
                <p:nvPr/>
              </p:nvSpPr>
              <p:spPr bwMode="auto">
                <a:xfrm flipH="1">
                  <a:off x="2112" y="446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03" name="Line 21"/>
                <p:cNvSpPr>
                  <a:spLocks noChangeShapeType="1"/>
                </p:cNvSpPr>
                <p:nvPr/>
              </p:nvSpPr>
              <p:spPr bwMode="auto">
                <a:xfrm flipH="1" flipV="1">
                  <a:off x="2112" y="451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04" name="Line 22"/>
                <p:cNvSpPr>
                  <a:spLocks noChangeShapeType="1"/>
                </p:cNvSpPr>
                <p:nvPr/>
              </p:nvSpPr>
              <p:spPr bwMode="auto">
                <a:xfrm flipH="1">
                  <a:off x="2112" y="456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05" name="Line 23"/>
                <p:cNvSpPr>
                  <a:spLocks noChangeShapeType="1"/>
                </p:cNvSpPr>
                <p:nvPr/>
              </p:nvSpPr>
              <p:spPr bwMode="auto">
                <a:xfrm flipH="1" flipV="1">
                  <a:off x="2112" y="460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06" name="Line 24"/>
                <p:cNvSpPr>
                  <a:spLocks noChangeShapeType="1"/>
                </p:cNvSpPr>
                <p:nvPr/>
              </p:nvSpPr>
              <p:spPr bwMode="auto">
                <a:xfrm flipH="1">
                  <a:off x="2112" y="465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07" name="Line 25"/>
                <p:cNvSpPr>
                  <a:spLocks noChangeShapeType="1"/>
                </p:cNvSpPr>
                <p:nvPr/>
              </p:nvSpPr>
              <p:spPr bwMode="auto">
                <a:xfrm flipH="1" flipV="1">
                  <a:off x="2112" y="470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08" name="Line 26"/>
                <p:cNvSpPr>
                  <a:spLocks noChangeShapeType="1"/>
                </p:cNvSpPr>
                <p:nvPr/>
              </p:nvSpPr>
              <p:spPr bwMode="auto">
                <a:xfrm flipH="1">
                  <a:off x="2112" y="475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09" name="Line 27"/>
                <p:cNvSpPr>
                  <a:spLocks noChangeShapeType="1"/>
                </p:cNvSpPr>
                <p:nvPr/>
              </p:nvSpPr>
              <p:spPr bwMode="auto">
                <a:xfrm flipH="1" flipV="1">
                  <a:off x="2112" y="480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10" name="Line 28"/>
                <p:cNvSpPr>
                  <a:spLocks noChangeShapeType="1"/>
                </p:cNvSpPr>
                <p:nvPr/>
              </p:nvSpPr>
              <p:spPr bwMode="auto">
                <a:xfrm flipH="1">
                  <a:off x="2112" y="484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11" name="Line 29"/>
                <p:cNvSpPr>
                  <a:spLocks noChangeShapeType="1"/>
                </p:cNvSpPr>
                <p:nvPr/>
              </p:nvSpPr>
              <p:spPr bwMode="auto">
                <a:xfrm flipH="1" flipV="1">
                  <a:off x="2112" y="489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12" name="Line 30"/>
                <p:cNvSpPr>
                  <a:spLocks noChangeShapeType="1"/>
                </p:cNvSpPr>
                <p:nvPr/>
              </p:nvSpPr>
              <p:spPr bwMode="auto">
                <a:xfrm flipH="1">
                  <a:off x="2112" y="494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13" name="Line 31"/>
                <p:cNvSpPr>
                  <a:spLocks noChangeShapeType="1"/>
                </p:cNvSpPr>
                <p:nvPr/>
              </p:nvSpPr>
              <p:spPr bwMode="auto">
                <a:xfrm flipH="1" flipV="1">
                  <a:off x="2112" y="499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grpSp>
          <p:grpSp>
            <p:nvGrpSpPr>
              <p:cNvPr id="60450" name="Group 32"/>
              <p:cNvGrpSpPr>
                <a:grpSpLocks/>
              </p:cNvGrpSpPr>
              <p:nvPr/>
            </p:nvGrpSpPr>
            <p:grpSpPr bwMode="auto">
              <a:xfrm>
                <a:off x="1008" y="3072"/>
                <a:ext cx="96" cy="288"/>
                <a:chOff x="2112" y="4464"/>
                <a:chExt cx="96" cy="576"/>
              </a:xfrm>
            </p:grpSpPr>
            <p:sp>
              <p:nvSpPr>
                <p:cNvPr id="60490" name="Line 33"/>
                <p:cNvSpPr>
                  <a:spLocks noChangeShapeType="1"/>
                </p:cNvSpPr>
                <p:nvPr/>
              </p:nvSpPr>
              <p:spPr bwMode="auto">
                <a:xfrm flipH="1">
                  <a:off x="2112" y="446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91" name="Line 34"/>
                <p:cNvSpPr>
                  <a:spLocks noChangeShapeType="1"/>
                </p:cNvSpPr>
                <p:nvPr/>
              </p:nvSpPr>
              <p:spPr bwMode="auto">
                <a:xfrm flipH="1" flipV="1">
                  <a:off x="2112" y="451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92" name="Line 35"/>
                <p:cNvSpPr>
                  <a:spLocks noChangeShapeType="1"/>
                </p:cNvSpPr>
                <p:nvPr/>
              </p:nvSpPr>
              <p:spPr bwMode="auto">
                <a:xfrm flipH="1">
                  <a:off x="2112" y="456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93" name="Line 36"/>
                <p:cNvSpPr>
                  <a:spLocks noChangeShapeType="1"/>
                </p:cNvSpPr>
                <p:nvPr/>
              </p:nvSpPr>
              <p:spPr bwMode="auto">
                <a:xfrm flipH="1" flipV="1">
                  <a:off x="2112" y="460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94" name="Line 37"/>
                <p:cNvSpPr>
                  <a:spLocks noChangeShapeType="1"/>
                </p:cNvSpPr>
                <p:nvPr/>
              </p:nvSpPr>
              <p:spPr bwMode="auto">
                <a:xfrm flipH="1">
                  <a:off x="2112" y="465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95" name="Line 38"/>
                <p:cNvSpPr>
                  <a:spLocks noChangeShapeType="1"/>
                </p:cNvSpPr>
                <p:nvPr/>
              </p:nvSpPr>
              <p:spPr bwMode="auto">
                <a:xfrm flipH="1" flipV="1">
                  <a:off x="2112" y="470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96" name="Line 39"/>
                <p:cNvSpPr>
                  <a:spLocks noChangeShapeType="1"/>
                </p:cNvSpPr>
                <p:nvPr/>
              </p:nvSpPr>
              <p:spPr bwMode="auto">
                <a:xfrm flipH="1">
                  <a:off x="2112" y="475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97" name="Line 40"/>
                <p:cNvSpPr>
                  <a:spLocks noChangeShapeType="1"/>
                </p:cNvSpPr>
                <p:nvPr/>
              </p:nvSpPr>
              <p:spPr bwMode="auto">
                <a:xfrm flipH="1" flipV="1">
                  <a:off x="2112" y="480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98" name="Line 41"/>
                <p:cNvSpPr>
                  <a:spLocks noChangeShapeType="1"/>
                </p:cNvSpPr>
                <p:nvPr/>
              </p:nvSpPr>
              <p:spPr bwMode="auto">
                <a:xfrm flipH="1">
                  <a:off x="2112" y="484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99" name="Line 42"/>
                <p:cNvSpPr>
                  <a:spLocks noChangeShapeType="1"/>
                </p:cNvSpPr>
                <p:nvPr/>
              </p:nvSpPr>
              <p:spPr bwMode="auto">
                <a:xfrm flipH="1" flipV="1">
                  <a:off x="2112" y="489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00" name="Line 43"/>
                <p:cNvSpPr>
                  <a:spLocks noChangeShapeType="1"/>
                </p:cNvSpPr>
                <p:nvPr/>
              </p:nvSpPr>
              <p:spPr bwMode="auto">
                <a:xfrm flipH="1">
                  <a:off x="2112" y="494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501" name="Line 44"/>
                <p:cNvSpPr>
                  <a:spLocks noChangeShapeType="1"/>
                </p:cNvSpPr>
                <p:nvPr/>
              </p:nvSpPr>
              <p:spPr bwMode="auto">
                <a:xfrm flipH="1" flipV="1">
                  <a:off x="2112" y="499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grpSp>
          <p:grpSp>
            <p:nvGrpSpPr>
              <p:cNvPr id="60451" name="Group 45"/>
              <p:cNvGrpSpPr>
                <a:grpSpLocks/>
              </p:cNvGrpSpPr>
              <p:nvPr/>
            </p:nvGrpSpPr>
            <p:grpSpPr bwMode="auto">
              <a:xfrm>
                <a:off x="1008" y="3552"/>
                <a:ext cx="96" cy="288"/>
                <a:chOff x="2112" y="4464"/>
                <a:chExt cx="96" cy="576"/>
              </a:xfrm>
            </p:grpSpPr>
            <p:sp>
              <p:nvSpPr>
                <p:cNvPr id="60478" name="Line 46"/>
                <p:cNvSpPr>
                  <a:spLocks noChangeShapeType="1"/>
                </p:cNvSpPr>
                <p:nvPr/>
              </p:nvSpPr>
              <p:spPr bwMode="auto">
                <a:xfrm flipH="1">
                  <a:off x="2112" y="446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79" name="Line 47"/>
                <p:cNvSpPr>
                  <a:spLocks noChangeShapeType="1"/>
                </p:cNvSpPr>
                <p:nvPr/>
              </p:nvSpPr>
              <p:spPr bwMode="auto">
                <a:xfrm flipH="1" flipV="1">
                  <a:off x="2112" y="451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0" name="Line 48"/>
                <p:cNvSpPr>
                  <a:spLocks noChangeShapeType="1"/>
                </p:cNvSpPr>
                <p:nvPr/>
              </p:nvSpPr>
              <p:spPr bwMode="auto">
                <a:xfrm flipH="1">
                  <a:off x="2112" y="456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1" name="Line 49"/>
                <p:cNvSpPr>
                  <a:spLocks noChangeShapeType="1"/>
                </p:cNvSpPr>
                <p:nvPr/>
              </p:nvSpPr>
              <p:spPr bwMode="auto">
                <a:xfrm flipH="1" flipV="1">
                  <a:off x="2112" y="460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2" name="Line 50"/>
                <p:cNvSpPr>
                  <a:spLocks noChangeShapeType="1"/>
                </p:cNvSpPr>
                <p:nvPr/>
              </p:nvSpPr>
              <p:spPr bwMode="auto">
                <a:xfrm flipH="1">
                  <a:off x="2112" y="465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3" name="Line 51"/>
                <p:cNvSpPr>
                  <a:spLocks noChangeShapeType="1"/>
                </p:cNvSpPr>
                <p:nvPr/>
              </p:nvSpPr>
              <p:spPr bwMode="auto">
                <a:xfrm flipH="1" flipV="1">
                  <a:off x="2112" y="470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4" name="Line 52"/>
                <p:cNvSpPr>
                  <a:spLocks noChangeShapeType="1"/>
                </p:cNvSpPr>
                <p:nvPr/>
              </p:nvSpPr>
              <p:spPr bwMode="auto">
                <a:xfrm flipH="1">
                  <a:off x="2112" y="475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5" name="Line 53"/>
                <p:cNvSpPr>
                  <a:spLocks noChangeShapeType="1"/>
                </p:cNvSpPr>
                <p:nvPr/>
              </p:nvSpPr>
              <p:spPr bwMode="auto">
                <a:xfrm flipH="1" flipV="1">
                  <a:off x="2112" y="480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6" name="Line 54"/>
                <p:cNvSpPr>
                  <a:spLocks noChangeShapeType="1"/>
                </p:cNvSpPr>
                <p:nvPr/>
              </p:nvSpPr>
              <p:spPr bwMode="auto">
                <a:xfrm flipH="1">
                  <a:off x="2112" y="484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7" name="Line 55"/>
                <p:cNvSpPr>
                  <a:spLocks noChangeShapeType="1"/>
                </p:cNvSpPr>
                <p:nvPr/>
              </p:nvSpPr>
              <p:spPr bwMode="auto">
                <a:xfrm flipH="1" flipV="1">
                  <a:off x="2112" y="489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8" name="Line 56"/>
                <p:cNvSpPr>
                  <a:spLocks noChangeShapeType="1"/>
                </p:cNvSpPr>
                <p:nvPr/>
              </p:nvSpPr>
              <p:spPr bwMode="auto">
                <a:xfrm flipH="1">
                  <a:off x="2112" y="494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89" name="Line 57"/>
                <p:cNvSpPr>
                  <a:spLocks noChangeShapeType="1"/>
                </p:cNvSpPr>
                <p:nvPr/>
              </p:nvSpPr>
              <p:spPr bwMode="auto">
                <a:xfrm flipH="1" flipV="1">
                  <a:off x="2112" y="499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grpSp>
          <p:grpSp>
            <p:nvGrpSpPr>
              <p:cNvPr id="60452" name="Group 58"/>
              <p:cNvGrpSpPr>
                <a:grpSpLocks/>
              </p:cNvGrpSpPr>
              <p:nvPr/>
            </p:nvGrpSpPr>
            <p:grpSpPr bwMode="auto">
              <a:xfrm>
                <a:off x="1008" y="4032"/>
                <a:ext cx="96" cy="288"/>
                <a:chOff x="2112" y="4464"/>
                <a:chExt cx="96" cy="576"/>
              </a:xfrm>
            </p:grpSpPr>
            <p:sp>
              <p:nvSpPr>
                <p:cNvPr id="60466" name="Line 59"/>
                <p:cNvSpPr>
                  <a:spLocks noChangeShapeType="1"/>
                </p:cNvSpPr>
                <p:nvPr/>
              </p:nvSpPr>
              <p:spPr bwMode="auto">
                <a:xfrm flipH="1">
                  <a:off x="2112" y="446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67" name="Line 60"/>
                <p:cNvSpPr>
                  <a:spLocks noChangeShapeType="1"/>
                </p:cNvSpPr>
                <p:nvPr/>
              </p:nvSpPr>
              <p:spPr bwMode="auto">
                <a:xfrm flipH="1" flipV="1">
                  <a:off x="2112" y="451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68" name="Line 61"/>
                <p:cNvSpPr>
                  <a:spLocks noChangeShapeType="1"/>
                </p:cNvSpPr>
                <p:nvPr/>
              </p:nvSpPr>
              <p:spPr bwMode="auto">
                <a:xfrm flipH="1">
                  <a:off x="2112" y="456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69" name="Line 62"/>
                <p:cNvSpPr>
                  <a:spLocks noChangeShapeType="1"/>
                </p:cNvSpPr>
                <p:nvPr/>
              </p:nvSpPr>
              <p:spPr bwMode="auto">
                <a:xfrm flipH="1" flipV="1">
                  <a:off x="2112" y="460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70" name="Line 63"/>
                <p:cNvSpPr>
                  <a:spLocks noChangeShapeType="1"/>
                </p:cNvSpPr>
                <p:nvPr/>
              </p:nvSpPr>
              <p:spPr bwMode="auto">
                <a:xfrm flipH="1">
                  <a:off x="2112" y="465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71" name="Line 64"/>
                <p:cNvSpPr>
                  <a:spLocks noChangeShapeType="1"/>
                </p:cNvSpPr>
                <p:nvPr/>
              </p:nvSpPr>
              <p:spPr bwMode="auto">
                <a:xfrm flipH="1" flipV="1">
                  <a:off x="2112" y="470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72" name="Line 65"/>
                <p:cNvSpPr>
                  <a:spLocks noChangeShapeType="1"/>
                </p:cNvSpPr>
                <p:nvPr/>
              </p:nvSpPr>
              <p:spPr bwMode="auto">
                <a:xfrm flipH="1">
                  <a:off x="2112" y="475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73" name="Line 66"/>
                <p:cNvSpPr>
                  <a:spLocks noChangeShapeType="1"/>
                </p:cNvSpPr>
                <p:nvPr/>
              </p:nvSpPr>
              <p:spPr bwMode="auto">
                <a:xfrm flipH="1" flipV="1">
                  <a:off x="2112" y="480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74" name="Line 67"/>
                <p:cNvSpPr>
                  <a:spLocks noChangeShapeType="1"/>
                </p:cNvSpPr>
                <p:nvPr/>
              </p:nvSpPr>
              <p:spPr bwMode="auto">
                <a:xfrm flipH="1">
                  <a:off x="2112" y="484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75" name="Line 68"/>
                <p:cNvSpPr>
                  <a:spLocks noChangeShapeType="1"/>
                </p:cNvSpPr>
                <p:nvPr/>
              </p:nvSpPr>
              <p:spPr bwMode="auto">
                <a:xfrm flipH="1" flipV="1">
                  <a:off x="2112" y="489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76" name="Line 69"/>
                <p:cNvSpPr>
                  <a:spLocks noChangeShapeType="1"/>
                </p:cNvSpPr>
                <p:nvPr/>
              </p:nvSpPr>
              <p:spPr bwMode="auto">
                <a:xfrm flipH="1">
                  <a:off x="2112" y="494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77" name="Line 70"/>
                <p:cNvSpPr>
                  <a:spLocks noChangeShapeType="1"/>
                </p:cNvSpPr>
                <p:nvPr/>
              </p:nvSpPr>
              <p:spPr bwMode="auto">
                <a:xfrm flipH="1" flipV="1">
                  <a:off x="2112" y="499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grpSp>
          <p:grpSp>
            <p:nvGrpSpPr>
              <p:cNvPr id="60453" name="Group 71"/>
              <p:cNvGrpSpPr>
                <a:grpSpLocks/>
              </p:cNvGrpSpPr>
              <p:nvPr/>
            </p:nvGrpSpPr>
            <p:grpSpPr bwMode="auto">
              <a:xfrm>
                <a:off x="1008" y="4512"/>
                <a:ext cx="96" cy="288"/>
                <a:chOff x="2112" y="4464"/>
                <a:chExt cx="96" cy="576"/>
              </a:xfrm>
            </p:grpSpPr>
            <p:sp>
              <p:nvSpPr>
                <p:cNvPr id="60454" name="Line 72"/>
                <p:cNvSpPr>
                  <a:spLocks noChangeShapeType="1"/>
                </p:cNvSpPr>
                <p:nvPr/>
              </p:nvSpPr>
              <p:spPr bwMode="auto">
                <a:xfrm flipH="1">
                  <a:off x="2112" y="446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55" name="Line 73"/>
                <p:cNvSpPr>
                  <a:spLocks noChangeShapeType="1"/>
                </p:cNvSpPr>
                <p:nvPr/>
              </p:nvSpPr>
              <p:spPr bwMode="auto">
                <a:xfrm flipH="1" flipV="1">
                  <a:off x="2112" y="451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56" name="Line 74"/>
                <p:cNvSpPr>
                  <a:spLocks noChangeShapeType="1"/>
                </p:cNvSpPr>
                <p:nvPr/>
              </p:nvSpPr>
              <p:spPr bwMode="auto">
                <a:xfrm flipH="1">
                  <a:off x="2112" y="456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57" name="Line 75"/>
                <p:cNvSpPr>
                  <a:spLocks noChangeShapeType="1"/>
                </p:cNvSpPr>
                <p:nvPr/>
              </p:nvSpPr>
              <p:spPr bwMode="auto">
                <a:xfrm flipH="1" flipV="1">
                  <a:off x="2112" y="460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58" name="Line 76"/>
                <p:cNvSpPr>
                  <a:spLocks noChangeShapeType="1"/>
                </p:cNvSpPr>
                <p:nvPr/>
              </p:nvSpPr>
              <p:spPr bwMode="auto">
                <a:xfrm flipH="1">
                  <a:off x="2112" y="465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59" name="Line 77"/>
                <p:cNvSpPr>
                  <a:spLocks noChangeShapeType="1"/>
                </p:cNvSpPr>
                <p:nvPr/>
              </p:nvSpPr>
              <p:spPr bwMode="auto">
                <a:xfrm flipH="1" flipV="1">
                  <a:off x="2112" y="470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60" name="Line 78"/>
                <p:cNvSpPr>
                  <a:spLocks noChangeShapeType="1"/>
                </p:cNvSpPr>
                <p:nvPr/>
              </p:nvSpPr>
              <p:spPr bwMode="auto">
                <a:xfrm flipH="1">
                  <a:off x="2112" y="475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61" name="Line 79"/>
                <p:cNvSpPr>
                  <a:spLocks noChangeShapeType="1"/>
                </p:cNvSpPr>
                <p:nvPr/>
              </p:nvSpPr>
              <p:spPr bwMode="auto">
                <a:xfrm flipH="1" flipV="1">
                  <a:off x="2112" y="4800"/>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62" name="Line 80"/>
                <p:cNvSpPr>
                  <a:spLocks noChangeShapeType="1"/>
                </p:cNvSpPr>
                <p:nvPr/>
              </p:nvSpPr>
              <p:spPr bwMode="auto">
                <a:xfrm flipH="1">
                  <a:off x="2112" y="4848"/>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63" name="Line 81"/>
                <p:cNvSpPr>
                  <a:spLocks noChangeShapeType="1"/>
                </p:cNvSpPr>
                <p:nvPr/>
              </p:nvSpPr>
              <p:spPr bwMode="auto">
                <a:xfrm flipH="1" flipV="1">
                  <a:off x="2112" y="4896"/>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64" name="Line 82"/>
                <p:cNvSpPr>
                  <a:spLocks noChangeShapeType="1"/>
                </p:cNvSpPr>
                <p:nvPr/>
              </p:nvSpPr>
              <p:spPr bwMode="auto">
                <a:xfrm flipH="1">
                  <a:off x="2112" y="4944"/>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65" name="Line 83"/>
                <p:cNvSpPr>
                  <a:spLocks noChangeShapeType="1"/>
                </p:cNvSpPr>
                <p:nvPr/>
              </p:nvSpPr>
              <p:spPr bwMode="auto">
                <a:xfrm flipH="1" flipV="1">
                  <a:off x="2112" y="4992"/>
                  <a:ext cx="96"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grpSp>
        </p:grpSp>
        <p:sp>
          <p:nvSpPr>
            <p:cNvPr id="60426" name="Line 85"/>
            <p:cNvSpPr>
              <a:spLocks noChangeShapeType="1"/>
            </p:cNvSpPr>
            <p:nvPr/>
          </p:nvSpPr>
          <p:spPr bwMode="auto">
            <a:xfrm>
              <a:off x="3444876" y="5702300"/>
              <a:ext cx="1922463"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27" name="Text Box 86"/>
            <p:cNvSpPr txBox="1">
              <a:spLocks noChangeArrowheads="1"/>
            </p:cNvSpPr>
            <p:nvPr/>
          </p:nvSpPr>
          <p:spPr bwMode="auto">
            <a:xfrm>
              <a:off x="2530476" y="6034089"/>
              <a:ext cx="1655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sz="2000" noProof="0" dirty="0">
                  <a:latin typeface="Comic Sans MS" panose="030F0702030302020204" pitchFamily="66" charset="0"/>
                </a:rPr>
                <a:t>Mirror</a:t>
              </a:r>
            </a:p>
          </p:txBody>
        </p:sp>
        <p:sp>
          <p:nvSpPr>
            <p:cNvPr id="60428" name="Oval 87"/>
            <p:cNvSpPr>
              <a:spLocks noChangeArrowheads="1"/>
            </p:cNvSpPr>
            <p:nvPr/>
          </p:nvSpPr>
          <p:spPr bwMode="auto">
            <a:xfrm>
              <a:off x="3049588" y="1500189"/>
              <a:ext cx="481012" cy="4413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sp>
          <p:nvSpPr>
            <p:cNvPr id="60429" name="Oval 88"/>
            <p:cNvSpPr>
              <a:spLocks noChangeArrowheads="1"/>
            </p:cNvSpPr>
            <p:nvPr/>
          </p:nvSpPr>
          <p:spPr bwMode="auto">
            <a:xfrm>
              <a:off x="3046413" y="2330451"/>
              <a:ext cx="481012" cy="4429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sp>
          <p:nvSpPr>
            <p:cNvPr id="60430" name="Oval 89"/>
            <p:cNvSpPr>
              <a:spLocks noChangeArrowheads="1"/>
            </p:cNvSpPr>
            <p:nvPr/>
          </p:nvSpPr>
          <p:spPr bwMode="auto">
            <a:xfrm>
              <a:off x="3049588" y="3159126"/>
              <a:ext cx="481012" cy="4413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sp>
          <p:nvSpPr>
            <p:cNvPr id="60431" name="Oval 90"/>
            <p:cNvSpPr>
              <a:spLocks noChangeArrowheads="1"/>
            </p:cNvSpPr>
            <p:nvPr/>
          </p:nvSpPr>
          <p:spPr bwMode="auto">
            <a:xfrm>
              <a:off x="3049588" y="3932238"/>
              <a:ext cx="481012" cy="4429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sp>
          <p:nvSpPr>
            <p:cNvPr id="60432" name="Oval 91"/>
            <p:cNvSpPr>
              <a:spLocks noChangeArrowheads="1"/>
            </p:cNvSpPr>
            <p:nvPr/>
          </p:nvSpPr>
          <p:spPr bwMode="auto">
            <a:xfrm>
              <a:off x="3049588" y="4706938"/>
              <a:ext cx="481012" cy="4429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sp>
          <p:nvSpPr>
            <p:cNvPr id="60433" name="Line 92"/>
            <p:cNvSpPr>
              <a:spLocks noChangeShapeType="1"/>
            </p:cNvSpPr>
            <p:nvPr/>
          </p:nvSpPr>
          <p:spPr bwMode="auto">
            <a:xfrm>
              <a:off x="2268538" y="1047648"/>
              <a:ext cx="2282825"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34" name="Rectangle 93"/>
            <p:cNvSpPr>
              <a:spLocks noChangeArrowheads="1"/>
            </p:cNvSpPr>
            <p:nvPr/>
          </p:nvSpPr>
          <p:spPr bwMode="auto">
            <a:xfrm>
              <a:off x="3170238" y="5481639"/>
              <a:ext cx="239712" cy="441325"/>
            </a:xfrm>
            <a:prstGeom prst="rect">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grpSp>
      <p:sp>
        <p:nvSpPr>
          <p:cNvPr id="60438" name="Text Box 97"/>
          <p:cNvSpPr txBox="1">
            <a:spLocks noChangeArrowheads="1"/>
          </p:cNvSpPr>
          <p:nvPr/>
        </p:nvSpPr>
        <p:spPr bwMode="auto">
          <a:xfrm>
            <a:off x="7751764" y="5516564"/>
            <a:ext cx="2232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2000" i="1" noProof="0" dirty="0">
                <a:latin typeface="Comic Sans MS" panose="030F0702030302020204" pitchFamily="66" charset="0"/>
              </a:rPr>
              <a:t>Long Pendula</a:t>
            </a:r>
          </a:p>
        </p:txBody>
      </p:sp>
      <p:sp>
        <p:nvSpPr>
          <p:cNvPr id="60439" name="Rectangle 98"/>
          <p:cNvSpPr>
            <a:spLocks noChangeArrowheads="1"/>
          </p:cNvSpPr>
          <p:nvPr/>
        </p:nvSpPr>
        <p:spPr bwMode="auto">
          <a:xfrm>
            <a:off x="7751763" y="6119814"/>
            <a:ext cx="162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2000" i="1" noProof="0" dirty="0">
                <a:latin typeface="Comic Sans MS" panose="030F0702030302020204" pitchFamily="66" charset="0"/>
              </a:rPr>
              <a:t>Soft Spring</a:t>
            </a:r>
          </a:p>
        </p:txBody>
      </p:sp>
      <p:grpSp>
        <p:nvGrpSpPr>
          <p:cNvPr id="3" name="Gruppo 2">
            <a:extLst>
              <a:ext uri="{FF2B5EF4-FFF2-40B4-BE49-F238E27FC236}">
                <a16:creationId xmlns:a16="http://schemas.microsoft.com/office/drawing/2014/main" id="{CFEF1927-2996-1536-EC98-DCB0253CCA0C}"/>
              </a:ext>
            </a:extLst>
          </p:cNvPr>
          <p:cNvGrpSpPr/>
          <p:nvPr/>
        </p:nvGrpSpPr>
        <p:grpSpPr>
          <a:xfrm>
            <a:off x="5769864" y="1196976"/>
            <a:ext cx="5227257" cy="4319587"/>
            <a:chOff x="6059488" y="1196976"/>
            <a:chExt cx="4645025" cy="3936999"/>
          </a:xfrm>
        </p:grpSpPr>
        <p:pic>
          <p:nvPicPr>
            <p:cNvPr id="604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9488" y="1196976"/>
              <a:ext cx="3937000" cy="387667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0435" name="Line 94"/>
            <p:cNvSpPr>
              <a:spLocks noChangeShapeType="1"/>
            </p:cNvSpPr>
            <p:nvPr/>
          </p:nvSpPr>
          <p:spPr bwMode="auto">
            <a:xfrm flipH="1">
              <a:off x="7727950" y="2525713"/>
              <a:ext cx="280988" cy="425450"/>
            </a:xfrm>
            <a:prstGeom prst="line">
              <a:avLst/>
            </a:prstGeom>
            <a:noFill/>
            <a:ln w="31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noProof="0" dirty="0"/>
            </a:p>
          </p:txBody>
        </p:sp>
        <p:sp>
          <p:nvSpPr>
            <p:cNvPr id="60436" name="Text Box 95"/>
            <p:cNvSpPr txBox="1">
              <a:spLocks noChangeArrowheads="1"/>
            </p:cNvSpPr>
            <p:nvPr/>
          </p:nvSpPr>
          <p:spPr bwMode="auto">
            <a:xfrm>
              <a:off x="8618538" y="2774951"/>
              <a:ext cx="1111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2800" noProof="0" dirty="0">
                  <a:solidFill>
                    <a:srgbClr val="FF6600"/>
                  </a:solidFill>
                  <a:latin typeface="Comic Sans MS" panose="030F0702030302020204" pitchFamily="66" charset="0"/>
                </a:rPr>
                <a:t>f</a:t>
              </a:r>
              <a:r>
                <a:rPr lang="en-GB" sz="1800" noProof="0" dirty="0">
                  <a:solidFill>
                    <a:srgbClr val="FF6600"/>
                  </a:solidFill>
                  <a:latin typeface="Comic Sans MS" panose="030F0702030302020204" pitchFamily="66" charset="0"/>
                </a:rPr>
                <a:t> </a:t>
              </a:r>
              <a:r>
                <a:rPr lang="en-GB" sz="2800" baseline="30000" noProof="0" dirty="0">
                  <a:solidFill>
                    <a:srgbClr val="FF6600"/>
                  </a:solidFill>
                  <a:latin typeface="Comic Sans MS" panose="030F0702030302020204" pitchFamily="66" charset="0"/>
                </a:rPr>
                <a:t>-2N</a:t>
              </a:r>
              <a:endParaRPr lang="en-GB" sz="1800" noProof="0" dirty="0">
                <a:latin typeface="Comic Sans MS" panose="030F0702030302020204" pitchFamily="66" charset="0"/>
              </a:endParaRPr>
            </a:p>
          </p:txBody>
        </p:sp>
        <p:sp>
          <p:nvSpPr>
            <p:cNvPr id="60437" name="Text Box 96"/>
            <p:cNvSpPr txBox="1">
              <a:spLocks noChangeArrowheads="1"/>
            </p:cNvSpPr>
            <p:nvPr/>
          </p:nvSpPr>
          <p:spPr bwMode="auto">
            <a:xfrm>
              <a:off x="8486775" y="4797425"/>
              <a:ext cx="2217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1600" i="1" noProof="0" dirty="0">
                  <a:solidFill>
                    <a:srgbClr val="080808"/>
                  </a:solidFill>
                  <a:latin typeface="Comic Sans MS" panose="030F0702030302020204" pitchFamily="66" charset="0"/>
                </a:rPr>
                <a:t>Frequency (Hz)</a:t>
              </a:r>
            </a:p>
          </p:txBody>
        </p:sp>
        <p:grpSp>
          <p:nvGrpSpPr>
            <p:cNvPr id="60440" name="Group 99"/>
            <p:cNvGrpSpPr>
              <a:grpSpLocks/>
            </p:cNvGrpSpPr>
            <p:nvPr/>
          </p:nvGrpSpPr>
          <p:grpSpPr bwMode="auto">
            <a:xfrm>
              <a:off x="8469313" y="1512889"/>
              <a:ext cx="1371600" cy="3140075"/>
              <a:chOff x="3216" y="2046"/>
              <a:chExt cx="864" cy="2130"/>
            </a:xfrm>
          </p:grpSpPr>
          <p:sp>
            <p:nvSpPr>
              <p:cNvPr id="60445" name="AutoShape 100"/>
              <p:cNvSpPr>
                <a:spLocks noChangeArrowheads="1"/>
              </p:cNvSpPr>
              <p:nvPr/>
            </p:nvSpPr>
            <p:spPr bwMode="auto">
              <a:xfrm>
                <a:off x="3360" y="2640"/>
                <a:ext cx="720" cy="192"/>
              </a:xfrm>
              <a:prstGeom prst="leftArrow">
                <a:avLst>
                  <a:gd name="adj1" fmla="val 50000"/>
                  <a:gd name="adj2" fmla="val 93750"/>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sp>
            <p:nvSpPr>
              <p:cNvPr id="60446" name="Line 101"/>
              <p:cNvSpPr>
                <a:spLocks noChangeShapeType="1"/>
              </p:cNvSpPr>
              <p:nvPr/>
            </p:nvSpPr>
            <p:spPr bwMode="auto">
              <a:xfrm>
                <a:off x="3216" y="2112"/>
                <a:ext cx="0" cy="2064"/>
              </a:xfrm>
              <a:prstGeom prst="line">
                <a:avLst/>
              </a:prstGeom>
              <a:noFill/>
              <a:ln w="381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noProof="0" dirty="0"/>
              </a:p>
            </p:txBody>
          </p:sp>
          <p:sp>
            <p:nvSpPr>
              <p:cNvPr id="60447" name="Text Box 102"/>
              <p:cNvSpPr txBox="1">
                <a:spLocks noChangeArrowheads="1"/>
              </p:cNvSpPr>
              <p:nvPr/>
            </p:nvSpPr>
            <p:spPr bwMode="auto">
              <a:xfrm>
                <a:off x="3302" y="2046"/>
                <a:ext cx="544" cy="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2400" noProof="0" dirty="0">
                    <a:solidFill>
                      <a:srgbClr val="FF0000"/>
                    </a:solidFill>
                    <a:latin typeface="Comic Sans MS" panose="030F0702030302020204" pitchFamily="66" charset="0"/>
                  </a:rPr>
                  <a:t>2 Hz</a:t>
                </a:r>
                <a:endParaRPr lang="en-GB" sz="2400" noProof="0" dirty="0">
                  <a:latin typeface="Comic Sans MS" panose="030F0702030302020204" pitchFamily="66" charset="0"/>
                </a:endParaRPr>
              </a:p>
            </p:txBody>
          </p:sp>
        </p:grpSp>
        <p:sp>
          <p:nvSpPr>
            <p:cNvPr id="60441" name="Text Box 103"/>
            <p:cNvSpPr txBox="1">
              <a:spLocks noChangeArrowheads="1"/>
            </p:cNvSpPr>
            <p:nvPr/>
          </p:nvSpPr>
          <p:spPr bwMode="auto">
            <a:xfrm>
              <a:off x="6867525" y="14366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GB" sz="1800" noProof="0" dirty="0">
                <a:latin typeface="Comic Sans MS" panose="030F0702030302020204" pitchFamily="66" charset="0"/>
              </a:endParaRPr>
            </a:p>
          </p:txBody>
        </p:sp>
        <p:sp>
          <p:nvSpPr>
            <p:cNvPr id="60442" name="Text Box 104"/>
            <p:cNvSpPr txBox="1">
              <a:spLocks noChangeArrowheads="1"/>
            </p:cNvSpPr>
            <p:nvPr/>
          </p:nvSpPr>
          <p:spPr bwMode="auto">
            <a:xfrm>
              <a:off x="6396039" y="1344613"/>
              <a:ext cx="15763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sz="1800" i="1" noProof="0" dirty="0">
                  <a:solidFill>
                    <a:srgbClr val="080808"/>
                  </a:solidFill>
                  <a:latin typeface="Comic Sans MS" panose="030F0702030302020204" pitchFamily="66" charset="0"/>
                </a:rPr>
                <a:t>Chain</a:t>
              </a:r>
            </a:p>
            <a:p>
              <a:pPr algn="ctr" eaLnBrk="1" hangingPunct="1">
                <a:spcBef>
                  <a:spcPct val="0"/>
                </a:spcBef>
                <a:buFontTx/>
                <a:buNone/>
              </a:pPr>
              <a:r>
                <a:rPr lang="en-GB" sz="1800" i="1" noProof="0" dirty="0">
                  <a:solidFill>
                    <a:srgbClr val="080808"/>
                  </a:solidFill>
                  <a:latin typeface="Comic Sans MS" panose="030F0702030302020204" pitchFamily="66" charset="0"/>
                </a:rPr>
                <a:t>Transmission</a:t>
              </a:r>
            </a:p>
          </p:txBody>
        </p:sp>
        <p:sp>
          <p:nvSpPr>
            <p:cNvPr id="60443" name="Line 105"/>
            <p:cNvSpPr>
              <a:spLocks noChangeShapeType="1"/>
            </p:cNvSpPr>
            <p:nvPr/>
          </p:nvSpPr>
          <p:spPr bwMode="auto">
            <a:xfrm flipV="1">
              <a:off x="7896225" y="2492376"/>
              <a:ext cx="215900" cy="504825"/>
            </a:xfrm>
            <a:prstGeom prst="line">
              <a:avLst/>
            </a:prstGeom>
            <a:noFill/>
            <a:ln w="28575">
              <a:solidFill>
                <a:srgbClr val="0808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noProof="0" dirty="0"/>
            </a:p>
          </p:txBody>
        </p:sp>
        <p:sp>
          <p:nvSpPr>
            <p:cNvPr id="60444" name="Text Box 106"/>
            <p:cNvSpPr txBox="1">
              <a:spLocks noChangeArrowheads="1"/>
            </p:cNvSpPr>
            <p:nvPr/>
          </p:nvSpPr>
          <p:spPr bwMode="auto">
            <a:xfrm>
              <a:off x="6999289" y="2949576"/>
              <a:ext cx="1393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sz="1800" noProof="0" dirty="0">
                  <a:solidFill>
                    <a:schemeClr val="bg1"/>
                  </a:solidFill>
                  <a:latin typeface="Comic Sans MS" panose="030F0702030302020204" pitchFamily="66" charset="0"/>
                </a:rPr>
                <a:t>Resonances</a:t>
              </a: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p:cNvSpPr>
            <a:spLocks noGrp="1"/>
          </p:cNvSpPr>
          <p:nvPr>
            <p:ph type="title"/>
          </p:nvPr>
        </p:nvSpPr>
        <p:spPr/>
        <p:txBody>
          <a:bodyPr/>
          <a:lstStyle/>
          <a:p>
            <a:pPr algn="ctr" eaLnBrk="1" hangingPunct="1"/>
            <a:r>
              <a:rPr lang="en-GB" noProof="1"/>
              <a:t>Interferometry with LISA</a:t>
            </a:r>
          </a:p>
        </p:txBody>
      </p:sp>
      <p:sp>
        <p:nvSpPr>
          <p:cNvPr id="53251" name="Segnaposto piè di pagina 2"/>
          <p:cNvSpPr>
            <a:spLocks noGrp="1"/>
          </p:cNvSpPr>
          <p:nvPr>
            <p:ph type="ftr" sz="quarter" idx="10"/>
          </p:nvPr>
        </p:nvSpPr>
        <p:spPr bwMode="auto">
          <a:xfrm>
            <a:off x="406401" y="6477003"/>
            <a:ext cx="11779251" cy="519113"/>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defPPr>
              <a:defRPr lang="en-US"/>
            </a:defPPr>
            <a:lvl1pPr algn="l" rtl="0" fontAlgn="base">
              <a:lnSpc>
                <a:spcPct val="100000"/>
              </a:lnSpc>
              <a:spcBef>
                <a:spcPct val="0"/>
              </a:spcBef>
              <a:spcAft>
                <a:spcPct val="0"/>
              </a:spcAft>
              <a:buClr>
                <a:srgbClr val="5F5F5F"/>
              </a:buClr>
              <a:buSzPct val="100000"/>
              <a:buFont typeface="Times New Roman" panose="02020603050405020304" pitchFamily="18" charset="0"/>
              <a:defRPr sz="1400" kern="1200">
                <a:solidFill>
                  <a:srgbClr val="FFFF00"/>
                </a:solidFill>
                <a:latin typeface="Times New Roman" panose="02020603050405020304" pitchFamily="18" charset="0"/>
                <a:ea typeface="+mn-ea"/>
                <a:cs typeface="+mn-cs"/>
              </a:defRPr>
            </a:lvl1pPr>
            <a:lvl2pPr marL="4572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2pPr>
            <a:lvl3pPr marL="9144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3pPr>
            <a:lvl4pPr marL="13716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4pPr>
            <a:lvl5pPr marL="18288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5pPr>
            <a:lvl6pPr marL="2286000" algn="l" defTabSz="914400" rtl="0" eaLnBrk="1" latinLnBrk="0" hangingPunct="1">
              <a:defRPr sz="2400" kern="1200">
                <a:solidFill>
                  <a:schemeClr val="bg1"/>
                </a:solidFill>
                <a:latin typeface="Times New Roman" panose="02020603050405020304" pitchFamily="18" charset="0"/>
                <a:ea typeface="+mn-ea"/>
                <a:cs typeface="+mn-cs"/>
              </a:defRPr>
            </a:lvl6pPr>
            <a:lvl7pPr marL="2743200" algn="l" defTabSz="914400" rtl="0" eaLnBrk="1" latinLnBrk="0" hangingPunct="1">
              <a:defRPr sz="2400" kern="1200">
                <a:solidFill>
                  <a:schemeClr val="bg1"/>
                </a:solidFill>
                <a:latin typeface="Times New Roman" panose="02020603050405020304" pitchFamily="18" charset="0"/>
                <a:ea typeface="+mn-ea"/>
                <a:cs typeface="+mn-cs"/>
              </a:defRPr>
            </a:lvl7pPr>
            <a:lvl8pPr marL="3200400" algn="l" defTabSz="914400" rtl="0" eaLnBrk="1" latinLnBrk="0" hangingPunct="1">
              <a:defRPr sz="2400" kern="1200">
                <a:solidFill>
                  <a:schemeClr val="bg1"/>
                </a:solidFill>
                <a:latin typeface="Times New Roman" panose="02020603050405020304" pitchFamily="18" charset="0"/>
                <a:ea typeface="+mn-ea"/>
                <a:cs typeface="+mn-cs"/>
              </a:defRPr>
            </a:lvl8pPr>
            <a:lvl9pPr marL="3657600" algn="l" defTabSz="914400" rtl="0" eaLnBrk="1" latinLnBrk="0" hangingPunct="1">
              <a:defRPr sz="2400" kern="1200">
                <a:solidFill>
                  <a:schemeClr val="bg1"/>
                </a:solidFill>
                <a:latin typeface="Times New Roman" panose="02020603050405020304" pitchFamily="18" charset="0"/>
                <a:ea typeface="+mn-ea"/>
                <a:cs typeface="+mn-cs"/>
              </a:defRPr>
            </a:lvl9pPr>
          </a:lstStyle>
          <a:p>
            <a:pPr eaLnBrk="1" hangingPunct="1"/>
            <a:r>
              <a:rPr lang="en-GB" noProof="1"/>
              <a:t>Fabio Garufi – Università di Napoli &amp; INFN </a:t>
            </a:r>
            <a:endParaRPr lang="en-GB" sz="1400" noProof="1">
              <a:solidFill>
                <a:srgbClr val="FFFF00"/>
              </a:solidFill>
            </a:endParaRPr>
          </a:p>
        </p:txBody>
      </p:sp>
      <p:pic>
        <p:nvPicPr>
          <p:cNvPr id="5325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219200"/>
            <a:ext cx="55689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495550"/>
            <a:ext cx="5562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CasellaDiTesto 6"/>
          <p:cNvSpPr txBox="1">
            <a:spLocks noChangeArrowheads="1"/>
          </p:cNvSpPr>
          <p:nvPr/>
        </p:nvSpPr>
        <p:spPr bwMode="auto">
          <a:xfrm>
            <a:off x="1905000" y="3657600"/>
            <a:ext cx="77724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r>
              <a:rPr lang="en-GB" sz="2000" noProof="1"/>
              <a:t>La luce in uscita è agganciata in fase con quella in ingresso: Trasponder</a:t>
            </a:r>
          </a:p>
          <a:p>
            <a:pPr eaLnBrk="1" hangingPunct="1"/>
            <a:r>
              <a:rPr lang="en-GB" sz="2000" noProof="1"/>
              <a:t>Si vogliono mantenere gli errori sul cammino ottico inferiori a 40 pm/√Hz </a:t>
            </a:r>
          </a:p>
        </p:txBody>
      </p:sp>
      <p:pic>
        <p:nvPicPr>
          <p:cNvPr id="5325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3" y="1219200"/>
            <a:ext cx="24225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6425" y="4267200"/>
            <a:ext cx="57975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p:cNvSpPr>
            <a:spLocks noGrp="1"/>
          </p:cNvSpPr>
          <p:nvPr>
            <p:ph type="title"/>
          </p:nvPr>
        </p:nvSpPr>
        <p:spPr/>
        <p:txBody>
          <a:bodyPr>
            <a:normAutofit fontScale="90000"/>
          </a:bodyPr>
          <a:lstStyle/>
          <a:p>
            <a:pPr eaLnBrk="1" hangingPunct="1"/>
            <a:r>
              <a:rPr lang="en-GB" noProof="1"/>
              <a:t>How many interferometers with 3 full satellites?</a:t>
            </a:r>
          </a:p>
        </p:txBody>
      </p:sp>
      <p:sp>
        <p:nvSpPr>
          <p:cNvPr id="54275" name="Segnaposto piè di pagina 2"/>
          <p:cNvSpPr>
            <a:spLocks noGrp="1"/>
          </p:cNvSpPr>
          <p:nvPr>
            <p:ph type="ftr" sz="quarter" idx="10"/>
          </p:nvPr>
        </p:nvSpPr>
        <p:spPr bwMode="auto">
          <a:xfrm>
            <a:off x="406401" y="6477003"/>
            <a:ext cx="11779251" cy="519113"/>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defPPr>
              <a:defRPr lang="en-US"/>
            </a:defPPr>
            <a:lvl1pPr algn="l" rtl="0" fontAlgn="base">
              <a:lnSpc>
                <a:spcPct val="100000"/>
              </a:lnSpc>
              <a:spcBef>
                <a:spcPct val="0"/>
              </a:spcBef>
              <a:spcAft>
                <a:spcPct val="0"/>
              </a:spcAft>
              <a:buClr>
                <a:srgbClr val="5F5F5F"/>
              </a:buClr>
              <a:buSzPct val="100000"/>
              <a:buFont typeface="Times New Roman" panose="02020603050405020304" pitchFamily="18" charset="0"/>
              <a:defRPr sz="1400" kern="1200">
                <a:solidFill>
                  <a:srgbClr val="FFFF00"/>
                </a:solidFill>
                <a:latin typeface="Times New Roman" panose="02020603050405020304" pitchFamily="18" charset="0"/>
                <a:ea typeface="+mn-ea"/>
                <a:cs typeface="+mn-cs"/>
              </a:defRPr>
            </a:lvl1pPr>
            <a:lvl2pPr marL="4572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2pPr>
            <a:lvl3pPr marL="9144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3pPr>
            <a:lvl4pPr marL="13716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4pPr>
            <a:lvl5pPr marL="18288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5pPr>
            <a:lvl6pPr marL="2286000" algn="l" defTabSz="914400" rtl="0" eaLnBrk="1" latinLnBrk="0" hangingPunct="1">
              <a:defRPr sz="2400" kern="1200">
                <a:solidFill>
                  <a:schemeClr val="bg1"/>
                </a:solidFill>
                <a:latin typeface="Times New Roman" panose="02020603050405020304" pitchFamily="18" charset="0"/>
                <a:ea typeface="+mn-ea"/>
                <a:cs typeface="+mn-cs"/>
              </a:defRPr>
            </a:lvl6pPr>
            <a:lvl7pPr marL="2743200" algn="l" defTabSz="914400" rtl="0" eaLnBrk="1" latinLnBrk="0" hangingPunct="1">
              <a:defRPr sz="2400" kern="1200">
                <a:solidFill>
                  <a:schemeClr val="bg1"/>
                </a:solidFill>
                <a:latin typeface="Times New Roman" panose="02020603050405020304" pitchFamily="18" charset="0"/>
                <a:ea typeface="+mn-ea"/>
                <a:cs typeface="+mn-cs"/>
              </a:defRPr>
            </a:lvl7pPr>
            <a:lvl8pPr marL="3200400" algn="l" defTabSz="914400" rtl="0" eaLnBrk="1" latinLnBrk="0" hangingPunct="1">
              <a:defRPr sz="2400" kern="1200">
                <a:solidFill>
                  <a:schemeClr val="bg1"/>
                </a:solidFill>
                <a:latin typeface="Times New Roman" panose="02020603050405020304" pitchFamily="18" charset="0"/>
                <a:ea typeface="+mn-ea"/>
                <a:cs typeface="+mn-cs"/>
              </a:defRPr>
            </a:lvl8pPr>
            <a:lvl9pPr marL="3657600" algn="l" defTabSz="914400" rtl="0" eaLnBrk="1" latinLnBrk="0" hangingPunct="1">
              <a:defRPr sz="2400" kern="1200">
                <a:solidFill>
                  <a:schemeClr val="bg1"/>
                </a:solidFill>
                <a:latin typeface="Times New Roman" panose="02020603050405020304" pitchFamily="18" charset="0"/>
                <a:ea typeface="+mn-ea"/>
                <a:cs typeface="+mn-cs"/>
              </a:defRPr>
            </a:lvl9pPr>
          </a:lstStyle>
          <a:p>
            <a:pPr eaLnBrk="1" hangingPunct="1"/>
            <a:r>
              <a:rPr lang="en-GB" noProof="1"/>
              <a:t>Fabio Garufi – Università di Napoli &amp; INFN </a:t>
            </a:r>
            <a:endParaRPr lang="en-GB" sz="1400" noProof="1">
              <a:solidFill>
                <a:srgbClr val="FFFF00"/>
              </a:solidFill>
            </a:endParaRPr>
          </a:p>
        </p:txBody>
      </p:sp>
      <p:pic>
        <p:nvPicPr>
          <p:cNvPr id="542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475" y="1414210"/>
            <a:ext cx="611505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p:cNvSpPr>
            <a:spLocks noGrp="1"/>
          </p:cNvSpPr>
          <p:nvPr>
            <p:ph type="title"/>
          </p:nvPr>
        </p:nvSpPr>
        <p:spPr>
          <a:xfrm>
            <a:off x="273269" y="261642"/>
            <a:ext cx="11080531" cy="791013"/>
          </a:xfrm>
        </p:spPr>
        <p:txBody>
          <a:bodyPr/>
          <a:lstStyle/>
          <a:p>
            <a:pPr eaLnBrk="1" hangingPunct="1"/>
            <a:r>
              <a:rPr lang="en-GB" noProof="1"/>
              <a:t>Time Delay Interferometry (TDI)</a:t>
            </a:r>
          </a:p>
        </p:txBody>
      </p:sp>
      <p:sp>
        <p:nvSpPr>
          <p:cNvPr id="55299" name="Segnaposto piè di pagina 2"/>
          <p:cNvSpPr>
            <a:spLocks noGrp="1"/>
          </p:cNvSpPr>
          <p:nvPr>
            <p:ph type="ftr" sz="quarter" idx="10"/>
          </p:nvPr>
        </p:nvSpPr>
        <p:spPr bwMode="auto">
          <a:xfrm>
            <a:off x="406401" y="6477003"/>
            <a:ext cx="11779251" cy="519113"/>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defPPr>
              <a:defRPr lang="en-US"/>
            </a:defPPr>
            <a:lvl1pPr algn="l" rtl="0" fontAlgn="base">
              <a:lnSpc>
                <a:spcPct val="100000"/>
              </a:lnSpc>
              <a:spcBef>
                <a:spcPct val="0"/>
              </a:spcBef>
              <a:spcAft>
                <a:spcPct val="0"/>
              </a:spcAft>
              <a:buClr>
                <a:srgbClr val="5F5F5F"/>
              </a:buClr>
              <a:buSzPct val="100000"/>
              <a:buFont typeface="Times New Roman" panose="02020603050405020304" pitchFamily="18" charset="0"/>
              <a:defRPr sz="1400" kern="1200">
                <a:solidFill>
                  <a:srgbClr val="FFFF00"/>
                </a:solidFill>
                <a:latin typeface="Times New Roman" panose="02020603050405020304" pitchFamily="18" charset="0"/>
                <a:ea typeface="+mn-ea"/>
                <a:cs typeface="+mn-cs"/>
              </a:defRPr>
            </a:lvl1pPr>
            <a:lvl2pPr marL="4572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2pPr>
            <a:lvl3pPr marL="9144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3pPr>
            <a:lvl4pPr marL="13716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4pPr>
            <a:lvl5pPr marL="18288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5pPr>
            <a:lvl6pPr marL="2286000" algn="l" defTabSz="914400" rtl="0" eaLnBrk="1" latinLnBrk="0" hangingPunct="1">
              <a:defRPr sz="2400" kern="1200">
                <a:solidFill>
                  <a:schemeClr val="bg1"/>
                </a:solidFill>
                <a:latin typeface="Times New Roman" panose="02020603050405020304" pitchFamily="18" charset="0"/>
                <a:ea typeface="+mn-ea"/>
                <a:cs typeface="+mn-cs"/>
              </a:defRPr>
            </a:lvl6pPr>
            <a:lvl7pPr marL="2743200" algn="l" defTabSz="914400" rtl="0" eaLnBrk="1" latinLnBrk="0" hangingPunct="1">
              <a:defRPr sz="2400" kern="1200">
                <a:solidFill>
                  <a:schemeClr val="bg1"/>
                </a:solidFill>
                <a:latin typeface="Times New Roman" panose="02020603050405020304" pitchFamily="18" charset="0"/>
                <a:ea typeface="+mn-ea"/>
                <a:cs typeface="+mn-cs"/>
              </a:defRPr>
            </a:lvl7pPr>
            <a:lvl8pPr marL="3200400" algn="l" defTabSz="914400" rtl="0" eaLnBrk="1" latinLnBrk="0" hangingPunct="1">
              <a:defRPr sz="2400" kern="1200">
                <a:solidFill>
                  <a:schemeClr val="bg1"/>
                </a:solidFill>
                <a:latin typeface="Times New Roman" panose="02020603050405020304" pitchFamily="18" charset="0"/>
                <a:ea typeface="+mn-ea"/>
                <a:cs typeface="+mn-cs"/>
              </a:defRPr>
            </a:lvl8pPr>
            <a:lvl9pPr marL="3657600" algn="l" defTabSz="914400" rtl="0" eaLnBrk="1" latinLnBrk="0" hangingPunct="1">
              <a:defRPr sz="2400" kern="1200">
                <a:solidFill>
                  <a:schemeClr val="bg1"/>
                </a:solidFill>
                <a:latin typeface="Times New Roman" panose="02020603050405020304" pitchFamily="18" charset="0"/>
                <a:ea typeface="+mn-ea"/>
                <a:cs typeface="+mn-cs"/>
              </a:defRPr>
            </a:lvl9pPr>
          </a:lstStyle>
          <a:p>
            <a:pPr eaLnBrk="1" hangingPunct="1"/>
            <a:r>
              <a:rPr lang="en-GB" noProof="1"/>
              <a:t>Fabio Garufi – Università di Napoli &amp; INFN </a:t>
            </a:r>
            <a:endParaRPr lang="en-GB" sz="1400" noProof="1">
              <a:solidFill>
                <a:srgbClr val="FFFF00"/>
              </a:solidFill>
            </a:endParaRPr>
          </a:p>
        </p:txBody>
      </p:sp>
      <p:pic>
        <p:nvPicPr>
          <p:cNvPr id="553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914403"/>
            <a:ext cx="54864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CasellaDiTesto 6"/>
          <p:cNvSpPr txBox="1">
            <a:spLocks noChangeArrowheads="1"/>
          </p:cNvSpPr>
          <p:nvPr/>
        </p:nvSpPr>
        <p:spPr bwMode="auto">
          <a:xfrm>
            <a:off x="1600200" y="5410200"/>
            <a:ext cx="37338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r>
              <a:rPr lang="en-GB" sz="1600" noProof="1"/>
              <a:t>Eliminano i termini in  </a:t>
            </a:r>
            <a:r>
              <a:rPr lang="en-GB" sz="1600" noProof="1">
                <a:latin typeface="Symbol" panose="05050102010706020507" pitchFamily="18" charset="2"/>
              </a:rPr>
              <a:t>f</a:t>
            </a:r>
            <a:r>
              <a:rPr lang="en-GB" sz="1600" baseline="-25000" noProof="1"/>
              <a:t>i,</a:t>
            </a:r>
            <a:r>
              <a:rPr lang="en-GB" sz="1600" noProof="1"/>
              <a:t> quindi il rumore di fase dei laser</a:t>
            </a:r>
            <a:endParaRPr lang="en-GB" sz="1600" baseline="-25000" noProof="1"/>
          </a:p>
        </p:txBody>
      </p:sp>
      <p:pic>
        <p:nvPicPr>
          <p:cNvPr id="5530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3" y="4267200"/>
            <a:ext cx="288607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3" y="5100641"/>
            <a:ext cx="286702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4"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5867403"/>
            <a:ext cx="28384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5"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6300" y="4267200"/>
            <a:ext cx="3263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6"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2603" y="5867400"/>
            <a:ext cx="18573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piè di pagina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5pPr>
            <a:lvl6pPr marL="25146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6pPr>
            <a:lvl7pPr marL="29718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7pPr>
            <a:lvl8pPr marL="34290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8pPr>
            <a:lvl9pPr marL="38862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9pPr>
          </a:lstStyle>
          <a:p>
            <a:pPr eaLnBrk="1" hangingPunct="1"/>
            <a:r>
              <a:rPr lang="it-IT" altLang="it-IT" sz="1400">
                <a:solidFill>
                  <a:srgbClr val="FFFF00"/>
                </a:solidFill>
              </a:rPr>
              <a:t>Fabio Garufi – Università di Napoli &amp; INFN </a:t>
            </a:r>
            <a:endParaRPr lang="en-GB" altLang="it-IT" sz="1400">
              <a:solidFill>
                <a:srgbClr val="FFFF00"/>
              </a:solidFill>
            </a:endParaRPr>
          </a:p>
        </p:txBody>
      </p:sp>
      <p:sp>
        <p:nvSpPr>
          <p:cNvPr id="56323" name="AutoShape 2"/>
          <p:cNvSpPr>
            <a:spLocks noChangeArrowheads="1"/>
          </p:cNvSpPr>
          <p:nvPr/>
        </p:nvSpPr>
        <p:spPr bwMode="auto">
          <a:xfrm>
            <a:off x="5878516" y="5607050"/>
            <a:ext cx="371475" cy="457200"/>
          </a:xfrm>
          <a:prstGeom prst="cube">
            <a:avLst>
              <a:gd name="adj" fmla="val 25000"/>
            </a:avLst>
          </a:pr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4" name="Oval 3"/>
          <p:cNvSpPr>
            <a:spLocks noChangeArrowheads="1"/>
          </p:cNvSpPr>
          <p:nvPr/>
        </p:nvSpPr>
        <p:spPr bwMode="auto">
          <a:xfrm>
            <a:off x="5889625" y="5676900"/>
            <a:ext cx="266700" cy="331788"/>
          </a:xfrm>
          <a:prstGeom prst="ellipse">
            <a:avLst/>
          </a:prstGeom>
          <a:solidFill>
            <a:srgbClr val="008000"/>
          </a:solidFill>
          <a:ln w="9525">
            <a:solidFill>
              <a:srgbClr val="000000"/>
            </a:solidFill>
            <a:round/>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5" name="AutoShape 4"/>
          <p:cNvSpPr>
            <a:spLocks noChangeArrowheads="1"/>
          </p:cNvSpPr>
          <p:nvPr/>
        </p:nvSpPr>
        <p:spPr bwMode="auto">
          <a:xfrm rot="5400000">
            <a:off x="6201572" y="56681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6" name="AutoShape 5"/>
          <p:cNvSpPr>
            <a:spLocks noChangeArrowheads="1"/>
          </p:cNvSpPr>
          <p:nvPr/>
        </p:nvSpPr>
        <p:spPr bwMode="auto">
          <a:xfrm rot="16200000" flipH="1">
            <a:off x="5525297" y="56681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69" name="AutoShape 7"/>
          <p:cNvSpPr>
            <a:spLocks noChangeArrowheads="1"/>
          </p:cNvSpPr>
          <p:nvPr/>
        </p:nvSpPr>
        <p:spPr bwMode="auto">
          <a:xfrm>
            <a:off x="2667000" y="1447800"/>
            <a:ext cx="6705600" cy="4267200"/>
          </a:xfrm>
          <a:prstGeom prst="can">
            <a:avLst>
              <a:gd name="adj" fmla="val 25000"/>
            </a:avLst>
          </a:prstGeom>
          <a:solidFill>
            <a:schemeClr val="accent2"/>
          </a:solidFill>
          <a:ln w="9525">
            <a:solidFill>
              <a:schemeClr val="tx1"/>
            </a:solidFill>
            <a:round/>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71" name="Freeform 9"/>
          <p:cNvSpPr>
            <a:spLocks/>
          </p:cNvSpPr>
          <p:nvPr/>
        </p:nvSpPr>
        <p:spPr bwMode="auto">
          <a:xfrm>
            <a:off x="3401860" y="2699948"/>
            <a:ext cx="5603310" cy="2514360"/>
          </a:xfrm>
          <a:custGeom>
            <a:avLst/>
            <a:gdLst>
              <a:gd name="T0" fmla="*/ 178 w 2928"/>
              <a:gd name="T1" fmla="*/ 64 h 1499"/>
              <a:gd name="T2" fmla="*/ 1231 w 2928"/>
              <a:gd name="T3" fmla="*/ 0 h 1499"/>
              <a:gd name="T4" fmla="*/ 2518 w 2928"/>
              <a:gd name="T5" fmla="*/ 128 h 1499"/>
              <a:gd name="T6" fmla="*/ 2928 w 2928"/>
              <a:gd name="T7" fmla="*/ 704 h 1499"/>
              <a:gd name="T8" fmla="*/ 2869 w 2928"/>
              <a:gd name="T9" fmla="*/ 1280 h 1499"/>
              <a:gd name="T10" fmla="*/ 1365 w 2928"/>
              <a:gd name="T11" fmla="*/ 1499 h 1499"/>
              <a:gd name="T12" fmla="*/ 61 w 2928"/>
              <a:gd name="T13" fmla="*/ 1280 h 1499"/>
              <a:gd name="T14" fmla="*/ 2 w 2928"/>
              <a:gd name="T15" fmla="*/ 384 h 1499"/>
              <a:gd name="T16" fmla="*/ 98 w 2928"/>
              <a:gd name="T17" fmla="*/ 260 h 1499"/>
              <a:gd name="T18" fmla="*/ 149 w 2928"/>
              <a:gd name="T19" fmla="*/ 105 h 1499"/>
              <a:gd name="T20" fmla="*/ 187 w 2928"/>
              <a:gd name="T21" fmla="*/ 92 h 1499"/>
              <a:gd name="T22" fmla="*/ 178 w 2928"/>
              <a:gd name="T23" fmla="*/ 64 h 14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28"/>
              <a:gd name="T37" fmla="*/ 0 h 1499"/>
              <a:gd name="T38" fmla="*/ 2928 w 2928"/>
              <a:gd name="T39" fmla="*/ 1499 h 149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28" h="1499">
                <a:moveTo>
                  <a:pt x="178" y="64"/>
                </a:moveTo>
                <a:lnTo>
                  <a:pt x="1231" y="0"/>
                </a:lnTo>
                <a:lnTo>
                  <a:pt x="2518" y="128"/>
                </a:lnTo>
                <a:lnTo>
                  <a:pt x="2928" y="704"/>
                </a:lnTo>
                <a:lnTo>
                  <a:pt x="2869" y="1280"/>
                </a:lnTo>
                <a:lnTo>
                  <a:pt x="1365" y="1499"/>
                </a:lnTo>
                <a:lnTo>
                  <a:pt x="61" y="1280"/>
                </a:lnTo>
                <a:cubicBezTo>
                  <a:pt x="41" y="981"/>
                  <a:pt x="16" y="683"/>
                  <a:pt x="2" y="384"/>
                </a:cubicBezTo>
                <a:cubicBezTo>
                  <a:pt x="0" y="331"/>
                  <a:pt x="98" y="260"/>
                  <a:pt x="98" y="260"/>
                </a:cubicBezTo>
                <a:cubicBezTo>
                  <a:pt x="106" y="241"/>
                  <a:pt x="145" y="109"/>
                  <a:pt x="149" y="105"/>
                </a:cubicBezTo>
                <a:cubicBezTo>
                  <a:pt x="158" y="95"/>
                  <a:pt x="178" y="104"/>
                  <a:pt x="187" y="92"/>
                </a:cubicBezTo>
                <a:cubicBezTo>
                  <a:pt x="193" y="84"/>
                  <a:pt x="180" y="73"/>
                  <a:pt x="178" y="64"/>
                </a:cubicBezTo>
                <a:close/>
              </a:path>
            </a:pathLst>
          </a:cu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72" name="Arc 10"/>
          <p:cNvSpPr>
            <a:spLocks/>
          </p:cNvSpPr>
          <p:nvPr/>
        </p:nvSpPr>
        <p:spPr bwMode="auto">
          <a:xfrm flipV="1">
            <a:off x="3597057" y="4714455"/>
            <a:ext cx="4994754" cy="523336"/>
          </a:xfrm>
          <a:custGeom>
            <a:avLst/>
            <a:gdLst>
              <a:gd name="T0" fmla="*/ 2610 w 32169"/>
              <a:gd name="T1" fmla="*/ 200 h 21600"/>
              <a:gd name="T2" fmla="*/ 0 w 32169"/>
              <a:gd name="T3" fmla="*/ 216 h 21600"/>
              <a:gd name="T4" fmla="*/ 1266 w 32169"/>
              <a:gd name="T5" fmla="*/ 0 h 21600"/>
              <a:gd name="T6" fmla="*/ 0 60000 65536"/>
              <a:gd name="T7" fmla="*/ 0 60000 65536"/>
              <a:gd name="T8" fmla="*/ 0 60000 65536"/>
              <a:gd name="T9" fmla="*/ 0 w 32169"/>
              <a:gd name="T10" fmla="*/ 0 h 21600"/>
              <a:gd name="T11" fmla="*/ 32169 w 32169"/>
              <a:gd name="T12" fmla="*/ 21600 h 21600"/>
            </a:gdLst>
            <a:ahLst/>
            <a:cxnLst>
              <a:cxn ang="T6">
                <a:pos x="T0" y="T1"/>
              </a:cxn>
              <a:cxn ang="T7">
                <a:pos x="T2" y="T3"/>
              </a:cxn>
              <a:cxn ang="T8">
                <a:pos x="T4" y="T5"/>
              </a:cxn>
            </a:cxnLst>
            <a:rect l="T9" t="T10" r="T11" b="T12"/>
            <a:pathLst>
              <a:path w="32169" h="21600" fill="none" extrusionOk="0">
                <a:moveTo>
                  <a:pt x="32169" y="13862"/>
                </a:moveTo>
                <a:cubicBezTo>
                  <a:pt x="28065" y="18766"/>
                  <a:pt x="21998" y="21599"/>
                  <a:pt x="15604" y="21600"/>
                </a:cubicBezTo>
                <a:cubicBezTo>
                  <a:pt x="9711" y="21600"/>
                  <a:pt x="4074" y="19192"/>
                  <a:pt x="-1" y="14935"/>
                </a:cubicBezTo>
              </a:path>
              <a:path w="32169" h="21600" stroke="0" extrusionOk="0">
                <a:moveTo>
                  <a:pt x="32169" y="13862"/>
                </a:moveTo>
                <a:cubicBezTo>
                  <a:pt x="28065" y="18766"/>
                  <a:pt x="21998" y="21599"/>
                  <a:pt x="15604" y="21600"/>
                </a:cubicBezTo>
                <a:cubicBezTo>
                  <a:pt x="9711" y="21600"/>
                  <a:pt x="4074" y="19192"/>
                  <a:pt x="-1" y="14935"/>
                </a:cubicBezTo>
                <a:lnTo>
                  <a:pt x="15604" y="0"/>
                </a:lnTo>
                <a:close/>
              </a:path>
            </a:pathLst>
          </a:custGeom>
          <a:solidFill>
            <a:schemeClr val="accent1"/>
          </a:solidFill>
          <a:ln w="9525">
            <a:solidFill>
              <a:schemeClr val="tx1"/>
            </a:solidFill>
            <a:round/>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8" name="AutoShape 11"/>
          <p:cNvSpPr>
            <a:spLocks noChangeArrowheads="1"/>
          </p:cNvSpPr>
          <p:nvPr/>
        </p:nvSpPr>
        <p:spPr bwMode="auto">
          <a:xfrm>
            <a:off x="3962400" y="3563938"/>
            <a:ext cx="838200" cy="838200"/>
          </a:xfrm>
          <a:prstGeom prst="cube">
            <a:avLst>
              <a:gd name="adj" fmla="val 25000"/>
            </a:avLst>
          </a:prstGeom>
          <a:solidFill>
            <a:srgbClr val="FFFF00"/>
          </a:solidFill>
          <a:ln w="9525">
            <a:solidFill>
              <a:schemeClr val="tx1"/>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9" name="AutoShape 12"/>
          <p:cNvSpPr>
            <a:spLocks noChangeArrowheads="1"/>
          </p:cNvSpPr>
          <p:nvPr/>
        </p:nvSpPr>
        <p:spPr bwMode="auto">
          <a:xfrm rot="5400000">
            <a:off x="6866732" y="3191672"/>
            <a:ext cx="1371600" cy="1658937"/>
          </a:xfrm>
          <a:prstGeom prst="triangle">
            <a:avLst>
              <a:gd name="adj" fmla="val 50000"/>
            </a:avLst>
          </a:prstGeom>
          <a:solidFill>
            <a:srgbClr val="339966"/>
          </a:solidFill>
          <a:ln w="19050">
            <a:solidFill>
              <a:srgbClr val="FF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6330" name="Group 13"/>
          <p:cNvGrpSpPr>
            <a:grpSpLocks/>
          </p:cNvGrpSpPr>
          <p:nvPr/>
        </p:nvGrpSpPr>
        <p:grpSpPr bwMode="auto">
          <a:xfrm>
            <a:off x="4267203" y="3443288"/>
            <a:ext cx="2455863" cy="188912"/>
            <a:chOff x="5550" y="8058"/>
            <a:chExt cx="2220" cy="204"/>
          </a:xfrm>
        </p:grpSpPr>
        <p:sp>
          <p:nvSpPr>
            <p:cNvPr id="56337" name="Rectangle 14"/>
            <p:cNvSpPr>
              <a:spLocks noChangeArrowheads="1"/>
            </p:cNvSpPr>
            <p:nvPr/>
          </p:nvSpPr>
          <p:spPr bwMode="auto">
            <a:xfrm>
              <a:off x="5550" y="8058"/>
              <a:ext cx="2220" cy="204"/>
            </a:xfrm>
            <a:prstGeom prst="rect">
              <a:avLst/>
            </a:prstGeom>
            <a:solidFill>
              <a:srgbClr val="FFFF00"/>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6338" name="Group 15"/>
            <p:cNvGrpSpPr>
              <a:grpSpLocks/>
            </p:cNvGrpSpPr>
            <p:nvPr/>
          </p:nvGrpSpPr>
          <p:grpSpPr bwMode="auto">
            <a:xfrm>
              <a:off x="5646" y="8130"/>
              <a:ext cx="1338" cy="132"/>
              <a:chOff x="5646" y="8130"/>
              <a:chExt cx="1338" cy="132"/>
            </a:xfrm>
          </p:grpSpPr>
          <p:grpSp>
            <p:nvGrpSpPr>
              <p:cNvPr id="56339" name="Group 16"/>
              <p:cNvGrpSpPr>
                <a:grpSpLocks/>
              </p:cNvGrpSpPr>
              <p:nvPr/>
            </p:nvGrpSpPr>
            <p:grpSpPr bwMode="auto">
              <a:xfrm>
                <a:off x="5646" y="8130"/>
                <a:ext cx="438" cy="132"/>
                <a:chOff x="5646" y="8130"/>
                <a:chExt cx="438" cy="132"/>
              </a:xfrm>
            </p:grpSpPr>
            <p:grpSp>
              <p:nvGrpSpPr>
                <p:cNvPr id="56360" name="Group 17"/>
                <p:cNvGrpSpPr>
                  <a:grpSpLocks/>
                </p:cNvGrpSpPr>
                <p:nvPr/>
              </p:nvGrpSpPr>
              <p:grpSpPr bwMode="auto">
                <a:xfrm>
                  <a:off x="5646" y="8130"/>
                  <a:ext cx="138" cy="132"/>
                  <a:chOff x="5646" y="8130"/>
                  <a:chExt cx="138" cy="132"/>
                </a:xfrm>
              </p:grpSpPr>
              <p:sp>
                <p:nvSpPr>
                  <p:cNvPr id="56367" name="Line 18"/>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68" name="Line 19"/>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61" name="Group 20"/>
                <p:cNvGrpSpPr>
                  <a:grpSpLocks/>
                </p:cNvGrpSpPr>
                <p:nvPr/>
              </p:nvGrpSpPr>
              <p:grpSpPr bwMode="auto">
                <a:xfrm>
                  <a:off x="5796" y="8130"/>
                  <a:ext cx="138" cy="132"/>
                  <a:chOff x="5646" y="8130"/>
                  <a:chExt cx="138" cy="132"/>
                </a:xfrm>
              </p:grpSpPr>
              <p:sp>
                <p:nvSpPr>
                  <p:cNvPr id="56365" name="Line 21"/>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66" name="Line 22"/>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62" name="Group 23"/>
                <p:cNvGrpSpPr>
                  <a:grpSpLocks/>
                </p:cNvGrpSpPr>
                <p:nvPr/>
              </p:nvGrpSpPr>
              <p:grpSpPr bwMode="auto">
                <a:xfrm>
                  <a:off x="5946" y="8130"/>
                  <a:ext cx="138" cy="132"/>
                  <a:chOff x="5646" y="8130"/>
                  <a:chExt cx="138" cy="132"/>
                </a:xfrm>
              </p:grpSpPr>
              <p:sp>
                <p:nvSpPr>
                  <p:cNvPr id="56363" name="Line 24"/>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64" name="Line 25"/>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56340" name="Group 26"/>
              <p:cNvGrpSpPr>
                <a:grpSpLocks/>
              </p:cNvGrpSpPr>
              <p:nvPr/>
            </p:nvGrpSpPr>
            <p:grpSpPr bwMode="auto">
              <a:xfrm>
                <a:off x="6096" y="8130"/>
                <a:ext cx="438" cy="132"/>
                <a:chOff x="5646" y="8130"/>
                <a:chExt cx="438" cy="132"/>
              </a:xfrm>
            </p:grpSpPr>
            <p:grpSp>
              <p:nvGrpSpPr>
                <p:cNvPr id="56351" name="Group 27"/>
                <p:cNvGrpSpPr>
                  <a:grpSpLocks/>
                </p:cNvGrpSpPr>
                <p:nvPr/>
              </p:nvGrpSpPr>
              <p:grpSpPr bwMode="auto">
                <a:xfrm>
                  <a:off x="5646" y="8130"/>
                  <a:ext cx="138" cy="132"/>
                  <a:chOff x="5646" y="8130"/>
                  <a:chExt cx="138" cy="132"/>
                </a:xfrm>
              </p:grpSpPr>
              <p:sp>
                <p:nvSpPr>
                  <p:cNvPr id="56358" name="Line 28"/>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59" name="Line 29"/>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52" name="Group 30"/>
                <p:cNvGrpSpPr>
                  <a:grpSpLocks/>
                </p:cNvGrpSpPr>
                <p:nvPr/>
              </p:nvGrpSpPr>
              <p:grpSpPr bwMode="auto">
                <a:xfrm>
                  <a:off x="5796" y="8130"/>
                  <a:ext cx="138" cy="132"/>
                  <a:chOff x="5646" y="8130"/>
                  <a:chExt cx="138" cy="132"/>
                </a:xfrm>
              </p:grpSpPr>
              <p:sp>
                <p:nvSpPr>
                  <p:cNvPr id="56356" name="Line 31"/>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57" name="Line 32"/>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53" name="Group 33"/>
                <p:cNvGrpSpPr>
                  <a:grpSpLocks/>
                </p:cNvGrpSpPr>
                <p:nvPr/>
              </p:nvGrpSpPr>
              <p:grpSpPr bwMode="auto">
                <a:xfrm>
                  <a:off x="5946" y="8130"/>
                  <a:ext cx="138" cy="132"/>
                  <a:chOff x="5646" y="8130"/>
                  <a:chExt cx="138" cy="132"/>
                </a:xfrm>
              </p:grpSpPr>
              <p:sp>
                <p:nvSpPr>
                  <p:cNvPr id="56354" name="Line 34"/>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55" name="Line 35"/>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56341" name="Group 36"/>
              <p:cNvGrpSpPr>
                <a:grpSpLocks/>
              </p:cNvGrpSpPr>
              <p:nvPr/>
            </p:nvGrpSpPr>
            <p:grpSpPr bwMode="auto">
              <a:xfrm>
                <a:off x="6546" y="8130"/>
                <a:ext cx="438" cy="132"/>
                <a:chOff x="5646" y="8130"/>
                <a:chExt cx="438" cy="132"/>
              </a:xfrm>
            </p:grpSpPr>
            <p:grpSp>
              <p:nvGrpSpPr>
                <p:cNvPr id="56342" name="Group 37"/>
                <p:cNvGrpSpPr>
                  <a:grpSpLocks/>
                </p:cNvGrpSpPr>
                <p:nvPr/>
              </p:nvGrpSpPr>
              <p:grpSpPr bwMode="auto">
                <a:xfrm>
                  <a:off x="5646" y="8130"/>
                  <a:ext cx="138" cy="132"/>
                  <a:chOff x="5646" y="8130"/>
                  <a:chExt cx="138" cy="132"/>
                </a:xfrm>
              </p:grpSpPr>
              <p:sp>
                <p:nvSpPr>
                  <p:cNvPr id="56349" name="Line 38"/>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50" name="Line 39"/>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43" name="Group 40"/>
                <p:cNvGrpSpPr>
                  <a:grpSpLocks/>
                </p:cNvGrpSpPr>
                <p:nvPr/>
              </p:nvGrpSpPr>
              <p:grpSpPr bwMode="auto">
                <a:xfrm>
                  <a:off x="5796" y="8130"/>
                  <a:ext cx="138" cy="132"/>
                  <a:chOff x="5646" y="8130"/>
                  <a:chExt cx="138" cy="132"/>
                </a:xfrm>
              </p:grpSpPr>
              <p:sp>
                <p:nvSpPr>
                  <p:cNvPr id="56347" name="Line 41"/>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48" name="Line 42"/>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44" name="Group 43"/>
                <p:cNvGrpSpPr>
                  <a:grpSpLocks/>
                </p:cNvGrpSpPr>
                <p:nvPr/>
              </p:nvGrpSpPr>
              <p:grpSpPr bwMode="auto">
                <a:xfrm>
                  <a:off x="5946" y="8130"/>
                  <a:ext cx="138" cy="132"/>
                  <a:chOff x="5646" y="8130"/>
                  <a:chExt cx="138" cy="132"/>
                </a:xfrm>
              </p:grpSpPr>
              <p:sp>
                <p:nvSpPr>
                  <p:cNvPr id="56345" name="Line 44"/>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46" name="Line 45"/>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grpSp>
      <p:sp>
        <p:nvSpPr>
          <p:cNvPr id="56331" name="AutoShape 46"/>
          <p:cNvSpPr>
            <a:spLocks noChangeArrowheads="1"/>
          </p:cNvSpPr>
          <p:nvPr/>
        </p:nvSpPr>
        <p:spPr bwMode="auto">
          <a:xfrm>
            <a:off x="5562600" y="1720850"/>
            <a:ext cx="914400" cy="457200"/>
          </a:xfrm>
          <a:prstGeom prst="cube">
            <a:avLst>
              <a:gd name="adj" fmla="val 25000"/>
            </a:avLst>
          </a:prstGeom>
          <a:solidFill>
            <a:schemeClr val="accent2"/>
          </a:solidFill>
          <a:ln w="9525">
            <a:solidFill>
              <a:schemeClr val="tx1"/>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32" name="AutoShape 47"/>
          <p:cNvSpPr>
            <a:spLocks noChangeArrowheads="1"/>
          </p:cNvSpPr>
          <p:nvPr/>
        </p:nvSpPr>
        <p:spPr bwMode="auto">
          <a:xfrm>
            <a:off x="5859466" y="1339850"/>
            <a:ext cx="371475" cy="457200"/>
          </a:xfrm>
          <a:prstGeom prst="cube">
            <a:avLst>
              <a:gd name="adj" fmla="val 25000"/>
            </a:avLst>
          </a:pr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33" name="Oval 48"/>
          <p:cNvSpPr>
            <a:spLocks noChangeArrowheads="1"/>
          </p:cNvSpPr>
          <p:nvPr/>
        </p:nvSpPr>
        <p:spPr bwMode="auto">
          <a:xfrm>
            <a:off x="5870575" y="1409700"/>
            <a:ext cx="266700" cy="331788"/>
          </a:xfrm>
          <a:prstGeom prst="ellipse">
            <a:avLst/>
          </a:prstGeom>
          <a:solidFill>
            <a:srgbClr val="008000"/>
          </a:solidFill>
          <a:ln w="9525">
            <a:solidFill>
              <a:srgbClr val="000000"/>
            </a:solidFill>
            <a:round/>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34" name="AutoShape 49"/>
          <p:cNvSpPr>
            <a:spLocks noChangeArrowheads="1"/>
          </p:cNvSpPr>
          <p:nvPr/>
        </p:nvSpPr>
        <p:spPr bwMode="auto">
          <a:xfrm rot="5400000">
            <a:off x="6182522" y="14009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35" name="AutoShape 50"/>
          <p:cNvSpPr>
            <a:spLocks noChangeArrowheads="1"/>
          </p:cNvSpPr>
          <p:nvPr/>
        </p:nvSpPr>
        <p:spPr bwMode="auto">
          <a:xfrm rot="16200000" flipH="1">
            <a:off x="5506247" y="14009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36" name="AutoShape 51"/>
          <p:cNvSpPr>
            <a:spLocks noChangeArrowheads="1"/>
          </p:cNvSpPr>
          <p:nvPr/>
        </p:nvSpPr>
        <p:spPr bwMode="auto">
          <a:xfrm>
            <a:off x="9448800" y="3657600"/>
            <a:ext cx="990600" cy="381000"/>
          </a:xfrm>
          <a:prstGeom prst="leftArrow">
            <a:avLst>
              <a:gd name="adj1" fmla="val 50000"/>
              <a:gd name="adj2" fmla="val 65000"/>
            </a:avLst>
          </a:prstGeom>
          <a:gradFill rotWithShape="0">
            <a:gsLst>
              <a:gs pos="0">
                <a:srgbClr val="FF3300"/>
              </a:gs>
              <a:gs pos="100000">
                <a:srgbClr val="FFFF00"/>
              </a:gs>
            </a:gsLst>
            <a:lin ang="0" scaled="1"/>
          </a:gradFill>
          <a:ln w="9525">
            <a:solidFill>
              <a:schemeClr val="tx1"/>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Tree>
    <p:extLst>
      <p:ext uri="{BB962C8B-B14F-4D97-AF65-F5344CB8AC3E}">
        <p14:creationId xmlns:p14="http://schemas.microsoft.com/office/powerpoint/2010/main" val="3378845716"/>
      </p:ext>
    </p:extLst>
  </p:cSld>
  <p:clrMapOvr>
    <a:masterClrMapping/>
  </p:clrMapOvr>
  <p:transition advClick="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egnaposto piè di pagina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5pPr>
            <a:lvl6pPr marL="25146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6pPr>
            <a:lvl7pPr marL="29718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7pPr>
            <a:lvl8pPr marL="34290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8pPr>
            <a:lvl9pPr marL="38862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9pPr>
          </a:lstStyle>
          <a:p>
            <a:pPr eaLnBrk="1" hangingPunct="1"/>
            <a:r>
              <a:rPr lang="it-IT" altLang="it-IT" sz="1400">
                <a:solidFill>
                  <a:srgbClr val="FFFF00"/>
                </a:solidFill>
              </a:rPr>
              <a:t>Fabio Garufi – Università di Napoli &amp; INFN </a:t>
            </a:r>
            <a:endParaRPr lang="en-GB" altLang="it-IT" sz="1400">
              <a:solidFill>
                <a:srgbClr val="FFFF00"/>
              </a:solidFill>
            </a:endParaRPr>
          </a:p>
        </p:txBody>
      </p:sp>
      <p:sp>
        <p:nvSpPr>
          <p:cNvPr id="57347" name="AutoShape 2"/>
          <p:cNvSpPr>
            <a:spLocks noChangeArrowheads="1"/>
          </p:cNvSpPr>
          <p:nvPr/>
        </p:nvSpPr>
        <p:spPr bwMode="auto">
          <a:xfrm>
            <a:off x="5497516" y="5607050"/>
            <a:ext cx="371475" cy="457200"/>
          </a:xfrm>
          <a:prstGeom prst="cube">
            <a:avLst>
              <a:gd name="adj" fmla="val 25000"/>
            </a:avLst>
          </a:pr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48" name="Oval 3"/>
          <p:cNvSpPr>
            <a:spLocks noChangeArrowheads="1"/>
          </p:cNvSpPr>
          <p:nvPr/>
        </p:nvSpPr>
        <p:spPr bwMode="auto">
          <a:xfrm>
            <a:off x="5508625" y="5676900"/>
            <a:ext cx="266700" cy="331788"/>
          </a:xfrm>
          <a:prstGeom prst="ellipse">
            <a:avLst/>
          </a:prstGeom>
          <a:solidFill>
            <a:srgbClr val="008000"/>
          </a:solidFill>
          <a:ln w="9525">
            <a:solidFill>
              <a:srgbClr val="000000"/>
            </a:solidFill>
            <a:round/>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49" name="AutoShape 4"/>
          <p:cNvSpPr>
            <a:spLocks noChangeArrowheads="1"/>
          </p:cNvSpPr>
          <p:nvPr/>
        </p:nvSpPr>
        <p:spPr bwMode="auto">
          <a:xfrm rot="5400000">
            <a:off x="5820572" y="56681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50" name="AutoShape 5"/>
          <p:cNvSpPr>
            <a:spLocks noChangeArrowheads="1"/>
          </p:cNvSpPr>
          <p:nvPr/>
        </p:nvSpPr>
        <p:spPr bwMode="auto">
          <a:xfrm rot="16200000" flipH="1">
            <a:off x="5144297" y="56681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7351" name="Group 6"/>
          <p:cNvGrpSpPr>
            <a:grpSpLocks/>
          </p:cNvGrpSpPr>
          <p:nvPr/>
        </p:nvGrpSpPr>
        <p:grpSpPr bwMode="auto">
          <a:xfrm>
            <a:off x="2286000" y="1492250"/>
            <a:ext cx="6705600" cy="4267200"/>
            <a:chOff x="1152" y="912"/>
            <a:chExt cx="3504" cy="2544"/>
          </a:xfrm>
        </p:grpSpPr>
        <p:sp>
          <p:nvSpPr>
            <p:cNvPr id="57397" name="AutoShape 7"/>
            <p:cNvSpPr>
              <a:spLocks noChangeArrowheads="1"/>
            </p:cNvSpPr>
            <p:nvPr/>
          </p:nvSpPr>
          <p:spPr bwMode="auto">
            <a:xfrm>
              <a:off x="1152" y="912"/>
              <a:ext cx="3504" cy="2544"/>
            </a:xfrm>
            <a:prstGeom prst="can">
              <a:avLst>
                <a:gd name="adj" fmla="val 25000"/>
              </a:avLst>
            </a:prstGeom>
            <a:solidFill>
              <a:schemeClr val="accent2"/>
            </a:solidFill>
            <a:ln w="9525">
              <a:solidFill>
                <a:schemeClr val="tx1"/>
              </a:solidFill>
              <a:round/>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7398" name="Group 8"/>
            <p:cNvGrpSpPr>
              <a:grpSpLocks/>
            </p:cNvGrpSpPr>
            <p:nvPr/>
          </p:nvGrpSpPr>
          <p:grpSpPr bwMode="auto">
            <a:xfrm>
              <a:off x="1536" y="1632"/>
              <a:ext cx="2928" cy="1513"/>
              <a:chOff x="1536" y="1632"/>
              <a:chExt cx="2928" cy="1513"/>
            </a:xfrm>
          </p:grpSpPr>
          <p:sp>
            <p:nvSpPr>
              <p:cNvPr id="57399" name="Freeform 9"/>
              <p:cNvSpPr>
                <a:spLocks/>
              </p:cNvSpPr>
              <p:nvPr/>
            </p:nvSpPr>
            <p:spPr bwMode="auto">
              <a:xfrm>
                <a:off x="1536" y="1632"/>
                <a:ext cx="2928" cy="1499"/>
              </a:xfrm>
              <a:custGeom>
                <a:avLst/>
                <a:gdLst>
                  <a:gd name="T0" fmla="*/ 178 w 2928"/>
                  <a:gd name="T1" fmla="*/ 64 h 1499"/>
                  <a:gd name="T2" fmla="*/ 1231 w 2928"/>
                  <a:gd name="T3" fmla="*/ 0 h 1499"/>
                  <a:gd name="T4" fmla="*/ 2518 w 2928"/>
                  <a:gd name="T5" fmla="*/ 128 h 1499"/>
                  <a:gd name="T6" fmla="*/ 2928 w 2928"/>
                  <a:gd name="T7" fmla="*/ 704 h 1499"/>
                  <a:gd name="T8" fmla="*/ 2869 w 2928"/>
                  <a:gd name="T9" fmla="*/ 1280 h 1499"/>
                  <a:gd name="T10" fmla="*/ 1365 w 2928"/>
                  <a:gd name="T11" fmla="*/ 1499 h 1499"/>
                  <a:gd name="T12" fmla="*/ 61 w 2928"/>
                  <a:gd name="T13" fmla="*/ 1280 h 1499"/>
                  <a:gd name="T14" fmla="*/ 2 w 2928"/>
                  <a:gd name="T15" fmla="*/ 384 h 1499"/>
                  <a:gd name="T16" fmla="*/ 98 w 2928"/>
                  <a:gd name="T17" fmla="*/ 260 h 1499"/>
                  <a:gd name="T18" fmla="*/ 149 w 2928"/>
                  <a:gd name="T19" fmla="*/ 105 h 1499"/>
                  <a:gd name="T20" fmla="*/ 187 w 2928"/>
                  <a:gd name="T21" fmla="*/ 92 h 1499"/>
                  <a:gd name="T22" fmla="*/ 178 w 2928"/>
                  <a:gd name="T23" fmla="*/ 64 h 14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28"/>
                  <a:gd name="T37" fmla="*/ 0 h 1499"/>
                  <a:gd name="T38" fmla="*/ 2928 w 2928"/>
                  <a:gd name="T39" fmla="*/ 1499 h 149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28" h="1499">
                    <a:moveTo>
                      <a:pt x="178" y="64"/>
                    </a:moveTo>
                    <a:lnTo>
                      <a:pt x="1231" y="0"/>
                    </a:lnTo>
                    <a:lnTo>
                      <a:pt x="2518" y="128"/>
                    </a:lnTo>
                    <a:lnTo>
                      <a:pt x="2928" y="704"/>
                    </a:lnTo>
                    <a:lnTo>
                      <a:pt x="2869" y="1280"/>
                    </a:lnTo>
                    <a:lnTo>
                      <a:pt x="1365" y="1499"/>
                    </a:lnTo>
                    <a:lnTo>
                      <a:pt x="61" y="1280"/>
                    </a:lnTo>
                    <a:cubicBezTo>
                      <a:pt x="41" y="981"/>
                      <a:pt x="16" y="683"/>
                      <a:pt x="2" y="384"/>
                    </a:cubicBezTo>
                    <a:cubicBezTo>
                      <a:pt x="0" y="331"/>
                      <a:pt x="98" y="260"/>
                      <a:pt x="98" y="260"/>
                    </a:cubicBezTo>
                    <a:cubicBezTo>
                      <a:pt x="106" y="241"/>
                      <a:pt x="145" y="109"/>
                      <a:pt x="149" y="105"/>
                    </a:cubicBezTo>
                    <a:cubicBezTo>
                      <a:pt x="158" y="95"/>
                      <a:pt x="178" y="104"/>
                      <a:pt x="187" y="92"/>
                    </a:cubicBezTo>
                    <a:cubicBezTo>
                      <a:pt x="193" y="84"/>
                      <a:pt x="180" y="73"/>
                      <a:pt x="178" y="64"/>
                    </a:cubicBezTo>
                    <a:close/>
                  </a:path>
                </a:pathLst>
              </a:cu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400" name="Arc 10"/>
              <p:cNvSpPr>
                <a:spLocks/>
              </p:cNvSpPr>
              <p:nvPr/>
            </p:nvSpPr>
            <p:spPr bwMode="auto">
              <a:xfrm flipV="1">
                <a:off x="1638" y="2833"/>
                <a:ext cx="2610" cy="312"/>
              </a:xfrm>
              <a:custGeom>
                <a:avLst/>
                <a:gdLst>
                  <a:gd name="T0" fmla="*/ 2610 w 32169"/>
                  <a:gd name="T1" fmla="*/ 200 h 21600"/>
                  <a:gd name="T2" fmla="*/ 0 w 32169"/>
                  <a:gd name="T3" fmla="*/ 216 h 21600"/>
                  <a:gd name="T4" fmla="*/ 1266 w 32169"/>
                  <a:gd name="T5" fmla="*/ 0 h 21600"/>
                  <a:gd name="T6" fmla="*/ 0 60000 65536"/>
                  <a:gd name="T7" fmla="*/ 0 60000 65536"/>
                  <a:gd name="T8" fmla="*/ 0 60000 65536"/>
                  <a:gd name="T9" fmla="*/ 0 w 32169"/>
                  <a:gd name="T10" fmla="*/ 0 h 21600"/>
                  <a:gd name="T11" fmla="*/ 32169 w 32169"/>
                  <a:gd name="T12" fmla="*/ 21600 h 21600"/>
                </a:gdLst>
                <a:ahLst/>
                <a:cxnLst>
                  <a:cxn ang="T6">
                    <a:pos x="T0" y="T1"/>
                  </a:cxn>
                  <a:cxn ang="T7">
                    <a:pos x="T2" y="T3"/>
                  </a:cxn>
                  <a:cxn ang="T8">
                    <a:pos x="T4" y="T5"/>
                  </a:cxn>
                </a:cxnLst>
                <a:rect l="T9" t="T10" r="T11" b="T12"/>
                <a:pathLst>
                  <a:path w="32169" h="21600" fill="none" extrusionOk="0">
                    <a:moveTo>
                      <a:pt x="32169" y="13862"/>
                    </a:moveTo>
                    <a:cubicBezTo>
                      <a:pt x="28065" y="18766"/>
                      <a:pt x="21998" y="21599"/>
                      <a:pt x="15604" y="21600"/>
                    </a:cubicBezTo>
                    <a:cubicBezTo>
                      <a:pt x="9711" y="21600"/>
                      <a:pt x="4074" y="19192"/>
                      <a:pt x="-1" y="14935"/>
                    </a:cubicBezTo>
                  </a:path>
                  <a:path w="32169" h="21600" stroke="0" extrusionOk="0">
                    <a:moveTo>
                      <a:pt x="32169" y="13862"/>
                    </a:moveTo>
                    <a:cubicBezTo>
                      <a:pt x="28065" y="18766"/>
                      <a:pt x="21998" y="21599"/>
                      <a:pt x="15604" y="21600"/>
                    </a:cubicBezTo>
                    <a:cubicBezTo>
                      <a:pt x="9711" y="21600"/>
                      <a:pt x="4074" y="19192"/>
                      <a:pt x="-1" y="14935"/>
                    </a:cubicBezTo>
                    <a:lnTo>
                      <a:pt x="15604" y="0"/>
                    </a:lnTo>
                    <a:close/>
                  </a:path>
                </a:pathLst>
              </a:custGeom>
              <a:solidFill>
                <a:schemeClr val="accent1"/>
              </a:solidFill>
              <a:ln w="9525">
                <a:solidFill>
                  <a:schemeClr val="tx1"/>
                </a:solidFill>
                <a:round/>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grpSp>
      <p:sp>
        <p:nvSpPr>
          <p:cNvPr id="57352" name="AutoShape 11"/>
          <p:cNvSpPr>
            <a:spLocks noChangeArrowheads="1"/>
          </p:cNvSpPr>
          <p:nvPr/>
        </p:nvSpPr>
        <p:spPr bwMode="auto">
          <a:xfrm>
            <a:off x="3962400" y="3563938"/>
            <a:ext cx="838200" cy="838200"/>
          </a:xfrm>
          <a:prstGeom prst="cube">
            <a:avLst>
              <a:gd name="adj" fmla="val 25000"/>
            </a:avLst>
          </a:prstGeom>
          <a:solidFill>
            <a:srgbClr val="FFFF00"/>
          </a:solidFill>
          <a:ln w="9525">
            <a:solidFill>
              <a:schemeClr val="tx1"/>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53" name="AutoShape 12"/>
          <p:cNvSpPr>
            <a:spLocks noChangeArrowheads="1"/>
          </p:cNvSpPr>
          <p:nvPr/>
        </p:nvSpPr>
        <p:spPr bwMode="auto">
          <a:xfrm rot="5400000">
            <a:off x="6485732" y="3191672"/>
            <a:ext cx="1371600" cy="1658937"/>
          </a:xfrm>
          <a:prstGeom prst="triangle">
            <a:avLst>
              <a:gd name="adj" fmla="val 50000"/>
            </a:avLst>
          </a:prstGeom>
          <a:solidFill>
            <a:srgbClr val="339966"/>
          </a:solidFill>
          <a:ln w="19050">
            <a:solidFill>
              <a:srgbClr val="FF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7354" name="Group 13"/>
          <p:cNvGrpSpPr>
            <a:grpSpLocks/>
          </p:cNvGrpSpPr>
          <p:nvPr/>
        </p:nvGrpSpPr>
        <p:grpSpPr bwMode="auto">
          <a:xfrm>
            <a:off x="3886203" y="3443288"/>
            <a:ext cx="2455863" cy="188912"/>
            <a:chOff x="5550" y="8058"/>
            <a:chExt cx="2220" cy="204"/>
          </a:xfrm>
        </p:grpSpPr>
        <p:sp>
          <p:nvSpPr>
            <p:cNvPr id="57365" name="Rectangle 14"/>
            <p:cNvSpPr>
              <a:spLocks noChangeArrowheads="1"/>
            </p:cNvSpPr>
            <p:nvPr/>
          </p:nvSpPr>
          <p:spPr bwMode="auto">
            <a:xfrm>
              <a:off x="5550" y="8058"/>
              <a:ext cx="2220" cy="204"/>
            </a:xfrm>
            <a:prstGeom prst="rect">
              <a:avLst/>
            </a:prstGeom>
            <a:solidFill>
              <a:srgbClr val="FFFF00"/>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7366" name="Group 15"/>
            <p:cNvGrpSpPr>
              <a:grpSpLocks/>
            </p:cNvGrpSpPr>
            <p:nvPr/>
          </p:nvGrpSpPr>
          <p:grpSpPr bwMode="auto">
            <a:xfrm>
              <a:off x="5646" y="8130"/>
              <a:ext cx="1338" cy="132"/>
              <a:chOff x="5646" y="8130"/>
              <a:chExt cx="1338" cy="132"/>
            </a:xfrm>
          </p:grpSpPr>
          <p:grpSp>
            <p:nvGrpSpPr>
              <p:cNvPr id="57367" name="Group 16"/>
              <p:cNvGrpSpPr>
                <a:grpSpLocks/>
              </p:cNvGrpSpPr>
              <p:nvPr/>
            </p:nvGrpSpPr>
            <p:grpSpPr bwMode="auto">
              <a:xfrm>
                <a:off x="5646" y="8130"/>
                <a:ext cx="438" cy="132"/>
                <a:chOff x="5646" y="8130"/>
                <a:chExt cx="438" cy="132"/>
              </a:xfrm>
            </p:grpSpPr>
            <p:grpSp>
              <p:nvGrpSpPr>
                <p:cNvPr id="57388" name="Group 17"/>
                <p:cNvGrpSpPr>
                  <a:grpSpLocks/>
                </p:cNvGrpSpPr>
                <p:nvPr/>
              </p:nvGrpSpPr>
              <p:grpSpPr bwMode="auto">
                <a:xfrm>
                  <a:off x="5646" y="8130"/>
                  <a:ext cx="138" cy="132"/>
                  <a:chOff x="5646" y="8130"/>
                  <a:chExt cx="138" cy="132"/>
                </a:xfrm>
              </p:grpSpPr>
              <p:sp>
                <p:nvSpPr>
                  <p:cNvPr id="57395" name="Line 18"/>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7396" name="Line 19"/>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7389" name="Group 20"/>
                <p:cNvGrpSpPr>
                  <a:grpSpLocks/>
                </p:cNvGrpSpPr>
                <p:nvPr/>
              </p:nvGrpSpPr>
              <p:grpSpPr bwMode="auto">
                <a:xfrm>
                  <a:off x="5796" y="8130"/>
                  <a:ext cx="138" cy="132"/>
                  <a:chOff x="5646" y="8130"/>
                  <a:chExt cx="138" cy="132"/>
                </a:xfrm>
              </p:grpSpPr>
              <p:sp>
                <p:nvSpPr>
                  <p:cNvPr id="57393" name="Line 21"/>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7394" name="Line 22"/>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7390" name="Group 23"/>
                <p:cNvGrpSpPr>
                  <a:grpSpLocks/>
                </p:cNvGrpSpPr>
                <p:nvPr/>
              </p:nvGrpSpPr>
              <p:grpSpPr bwMode="auto">
                <a:xfrm>
                  <a:off x="5946" y="8130"/>
                  <a:ext cx="138" cy="132"/>
                  <a:chOff x="5646" y="8130"/>
                  <a:chExt cx="138" cy="132"/>
                </a:xfrm>
              </p:grpSpPr>
              <p:sp>
                <p:nvSpPr>
                  <p:cNvPr id="57391" name="Line 24"/>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7392" name="Line 25"/>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57368" name="Group 26"/>
              <p:cNvGrpSpPr>
                <a:grpSpLocks/>
              </p:cNvGrpSpPr>
              <p:nvPr/>
            </p:nvGrpSpPr>
            <p:grpSpPr bwMode="auto">
              <a:xfrm>
                <a:off x="6096" y="8130"/>
                <a:ext cx="438" cy="132"/>
                <a:chOff x="5646" y="8130"/>
                <a:chExt cx="438" cy="132"/>
              </a:xfrm>
            </p:grpSpPr>
            <p:grpSp>
              <p:nvGrpSpPr>
                <p:cNvPr id="57379" name="Group 27"/>
                <p:cNvGrpSpPr>
                  <a:grpSpLocks/>
                </p:cNvGrpSpPr>
                <p:nvPr/>
              </p:nvGrpSpPr>
              <p:grpSpPr bwMode="auto">
                <a:xfrm>
                  <a:off x="5646" y="8130"/>
                  <a:ext cx="138" cy="132"/>
                  <a:chOff x="5646" y="8130"/>
                  <a:chExt cx="138" cy="132"/>
                </a:xfrm>
              </p:grpSpPr>
              <p:sp>
                <p:nvSpPr>
                  <p:cNvPr id="57386" name="Line 28"/>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7387" name="Line 29"/>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7380" name="Group 30"/>
                <p:cNvGrpSpPr>
                  <a:grpSpLocks/>
                </p:cNvGrpSpPr>
                <p:nvPr/>
              </p:nvGrpSpPr>
              <p:grpSpPr bwMode="auto">
                <a:xfrm>
                  <a:off x="5796" y="8130"/>
                  <a:ext cx="138" cy="132"/>
                  <a:chOff x="5646" y="8130"/>
                  <a:chExt cx="138" cy="132"/>
                </a:xfrm>
              </p:grpSpPr>
              <p:sp>
                <p:nvSpPr>
                  <p:cNvPr id="57384" name="Line 31"/>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7385" name="Line 32"/>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7381" name="Group 33"/>
                <p:cNvGrpSpPr>
                  <a:grpSpLocks/>
                </p:cNvGrpSpPr>
                <p:nvPr/>
              </p:nvGrpSpPr>
              <p:grpSpPr bwMode="auto">
                <a:xfrm>
                  <a:off x="5946" y="8130"/>
                  <a:ext cx="138" cy="132"/>
                  <a:chOff x="5646" y="8130"/>
                  <a:chExt cx="138" cy="132"/>
                </a:xfrm>
              </p:grpSpPr>
              <p:sp>
                <p:nvSpPr>
                  <p:cNvPr id="57382" name="Line 34"/>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7383" name="Line 35"/>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57369" name="Group 36"/>
              <p:cNvGrpSpPr>
                <a:grpSpLocks/>
              </p:cNvGrpSpPr>
              <p:nvPr/>
            </p:nvGrpSpPr>
            <p:grpSpPr bwMode="auto">
              <a:xfrm>
                <a:off x="6546" y="8130"/>
                <a:ext cx="438" cy="132"/>
                <a:chOff x="5646" y="8130"/>
                <a:chExt cx="438" cy="132"/>
              </a:xfrm>
            </p:grpSpPr>
            <p:grpSp>
              <p:nvGrpSpPr>
                <p:cNvPr id="57370" name="Group 37"/>
                <p:cNvGrpSpPr>
                  <a:grpSpLocks/>
                </p:cNvGrpSpPr>
                <p:nvPr/>
              </p:nvGrpSpPr>
              <p:grpSpPr bwMode="auto">
                <a:xfrm>
                  <a:off x="5646" y="8130"/>
                  <a:ext cx="138" cy="132"/>
                  <a:chOff x="5646" y="8130"/>
                  <a:chExt cx="138" cy="132"/>
                </a:xfrm>
              </p:grpSpPr>
              <p:sp>
                <p:nvSpPr>
                  <p:cNvPr id="57377" name="Line 38"/>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7378" name="Line 39"/>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7371" name="Group 40"/>
                <p:cNvGrpSpPr>
                  <a:grpSpLocks/>
                </p:cNvGrpSpPr>
                <p:nvPr/>
              </p:nvGrpSpPr>
              <p:grpSpPr bwMode="auto">
                <a:xfrm>
                  <a:off x="5796" y="8130"/>
                  <a:ext cx="138" cy="132"/>
                  <a:chOff x="5646" y="8130"/>
                  <a:chExt cx="138" cy="132"/>
                </a:xfrm>
              </p:grpSpPr>
              <p:sp>
                <p:nvSpPr>
                  <p:cNvPr id="57375" name="Line 41"/>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7376" name="Line 42"/>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7372" name="Group 43"/>
                <p:cNvGrpSpPr>
                  <a:grpSpLocks/>
                </p:cNvGrpSpPr>
                <p:nvPr/>
              </p:nvGrpSpPr>
              <p:grpSpPr bwMode="auto">
                <a:xfrm>
                  <a:off x="5946" y="8130"/>
                  <a:ext cx="138" cy="132"/>
                  <a:chOff x="5646" y="8130"/>
                  <a:chExt cx="138" cy="132"/>
                </a:xfrm>
              </p:grpSpPr>
              <p:sp>
                <p:nvSpPr>
                  <p:cNvPr id="57373" name="Line 44"/>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7374" name="Line 45"/>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grpSp>
      <p:sp>
        <p:nvSpPr>
          <p:cNvPr id="57355" name="AutoShape 46"/>
          <p:cNvSpPr>
            <a:spLocks noChangeArrowheads="1"/>
          </p:cNvSpPr>
          <p:nvPr/>
        </p:nvSpPr>
        <p:spPr bwMode="auto">
          <a:xfrm>
            <a:off x="5181600" y="1720850"/>
            <a:ext cx="914400" cy="457200"/>
          </a:xfrm>
          <a:prstGeom prst="cube">
            <a:avLst>
              <a:gd name="adj" fmla="val 25000"/>
            </a:avLst>
          </a:prstGeom>
          <a:solidFill>
            <a:schemeClr val="accent2"/>
          </a:solidFill>
          <a:ln w="9525">
            <a:solidFill>
              <a:schemeClr val="tx1"/>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56" name="AutoShape 47"/>
          <p:cNvSpPr>
            <a:spLocks noChangeArrowheads="1"/>
          </p:cNvSpPr>
          <p:nvPr/>
        </p:nvSpPr>
        <p:spPr bwMode="auto">
          <a:xfrm>
            <a:off x="5478466" y="1339850"/>
            <a:ext cx="371475" cy="457200"/>
          </a:xfrm>
          <a:prstGeom prst="cube">
            <a:avLst>
              <a:gd name="adj" fmla="val 25000"/>
            </a:avLst>
          </a:pr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57" name="Oval 48"/>
          <p:cNvSpPr>
            <a:spLocks noChangeArrowheads="1"/>
          </p:cNvSpPr>
          <p:nvPr/>
        </p:nvSpPr>
        <p:spPr bwMode="auto">
          <a:xfrm>
            <a:off x="5489575" y="1409700"/>
            <a:ext cx="266700" cy="331788"/>
          </a:xfrm>
          <a:prstGeom prst="ellipse">
            <a:avLst/>
          </a:prstGeom>
          <a:solidFill>
            <a:srgbClr val="008000"/>
          </a:solidFill>
          <a:ln w="9525">
            <a:solidFill>
              <a:srgbClr val="000000"/>
            </a:solidFill>
            <a:round/>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58" name="AutoShape 49"/>
          <p:cNvSpPr>
            <a:spLocks noChangeArrowheads="1"/>
          </p:cNvSpPr>
          <p:nvPr/>
        </p:nvSpPr>
        <p:spPr bwMode="auto">
          <a:xfrm rot="5400000">
            <a:off x="5801522" y="14009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59" name="AutoShape 50"/>
          <p:cNvSpPr>
            <a:spLocks noChangeArrowheads="1"/>
          </p:cNvSpPr>
          <p:nvPr/>
        </p:nvSpPr>
        <p:spPr bwMode="auto">
          <a:xfrm rot="16200000" flipH="1">
            <a:off x="5125247" y="14009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7360" name="Group 51"/>
          <p:cNvGrpSpPr>
            <a:grpSpLocks/>
          </p:cNvGrpSpPr>
          <p:nvPr/>
        </p:nvGrpSpPr>
        <p:grpSpPr bwMode="auto">
          <a:xfrm>
            <a:off x="5741988" y="2714628"/>
            <a:ext cx="2284412" cy="2493963"/>
            <a:chOff x="2870" y="1634"/>
            <a:chExt cx="1439" cy="1571"/>
          </a:xfrm>
        </p:grpSpPr>
        <p:sp>
          <p:nvSpPr>
            <p:cNvPr id="57361" name="Freeform 52"/>
            <p:cNvSpPr>
              <a:spLocks/>
            </p:cNvSpPr>
            <p:nvPr/>
          </p:nvSpPr>
          <p:spPr bwMode="auto">
            <a:xfrm>
              <a:off x="2870" y="1634"/>
              <a:ext cx="1437" cy="817"/>
            </a:xfrm>
            <a:custGeom>
              <a:avLst/>
              <a:gdLst>
                <a:gd name="T0" fmla="*/ 1437 w 1437"/>
                <a:gd name="T1" fmla="*/ 817 h 817"/>
                <a:gd name="T2" fmla="*/ 1437 w 1437"/>
                <a:gd name="T3" fmla="*/ 293 h 817"/>
                <a:gd name="T4" fmla="*/ 0 w 1437"/>
                <a:gd name="T5" fmla="*/ 293 h 817"/>
                <a:gd name="T6" fmla="*/ 0 w 1437"/>
                <a:gd name="T7" fmla="*/ 0 h 817"/>
                <a:gd name="T8" fmla="*/ 0 60000 65536"/>
                <a:gd name="T9" fmla="*/ 0 60000 65536"/>
                <a:gd name="T10" fmla="*/ 0 60000 65536"/>
                <a:gd name="T11" fmla="*/ 0 60000 65536"/>
                <a:gd name="T12" fmla="*/ 0 w 1437"/>
                <a:gd name="T13" fmla="*/ 0 h 817"/>
                <a:gd name="T14" fmla="*/ 1437 w 1437"/>
                <a:gd name="T15" fmla="*/ 817 h 817"/>
              </a:gdLst>
              <a:ahLst/>
              <a:cxnLst>
                <a:cxn ang="T8">
                  <a:pos x="T0" y="T1"/>
                </a:cxn>
                <a:cxn ang="T9">
                  <a:pos x="T2" y="T3"/>
                </a:cxn>
                <a:cxn ang="T10">
                  <a:pos x="T4" y="T5"/>
                </a:cxn>
                <a:cxn ang="T11">
                  <a:pos x="T6" y="T7"/>
                </a:cxn>
              </a:cxnLst>
              <a:rect l="T12" t="T13" r="T14" b="T15"/>
              <a:pathLst>
                <a:path w="1437" h="817">
                  <a:moveTo>
                    <a:pt x="1437" y="817"/>
                  </a:moveTo>
                  <a:lnTo>
                    <a:pt x="1437" y="293"/>
                  </a:lnTo>
                  <a:lnTo>
                    <a:pt x="0" y="293"/>
                  </a:lnTo>
                  <a:lnTo>
                    <a:pt x="0" y="0"/>
                  </a:lnTo>
                </a:path>
              </a:pathLst>
            </a:custGeom>
            <a:noFill/>
            <a:ln w="38100">
              <a:solidFill>
                <a:srgbClr val="FFAFA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62" name="Freeform 53"/>
            <p:cNvSpPr>
              <a:spLocks/>
            </p:cNvSpPr>
            <p:nvPr/>
          </p:nvSpPr>
          <p:spPr bwMode="auto">
            <a:xfrm>
              <a:off x="2870" y="2464"/>
              <a:ext cx="1439" cy="741"/>
            </a:xfrm>
            <a:custGeom>
              <a:avLst/>
              <a:gdLst>
                <a:gd name="T0" fmla="*/ 1439 w 1439"/>
                <a:gd name="T1" fmla="*/ 0 h 741"/>
                <a:gd name="T2" fmla="*/ 1439 w 1439"/>
                <a:gd name="T3" fmla="*/ 524 h 741"/>
                <a:gd name="T4" fmla="*/ 2 w 1439"/>
                <a:gd name="T5" fmla="*/ 524 h 741"/>
                <a:gd name="T6" fmla="*/ 0 w 1439"/>
                <a:gd name="T7" fmla="*/ 741 h 741"/>
                <a:gd name="T8" fmla="*/ 0 60000 65536"/>
                <a:gd name="T9" fmla="*/ 0 60000 65536"/>
                <a:gd name="T10" fmla="*/ 0 60000 65536"/>
                <a:gd name="T11" fmla="*/ 0 60000 65536"/>
                <a:gd name="T12" fmla="*/ 0 w 1439"/>
                <a:gd name="T13" fmla="*/ 0 h 741"/>
                <a:gd name="T14" fmla="*/ 1439 w 1439"/>
                <a:gd name="T15" fmla="*/ 741 h 741"/>
              </a:gdLst>
              <a:ahLst/>
              <a:cxnLst>
                <a:cxn ang="T8">
                  <a:pos x="T0" y="T1"/>
                </a:cxn>
                <a:cxn ang="T9">
                  <a:pos x="T2" y="T3"/>
                </a:cxn>
                <a:cxn ang="T10">
                  <a:pos x="T4" y="T5"/>
                </a:cxn>
                <a:cxn ang="T11">
                  <a:pos x="T6" y="T7"/>
                </a:cxn>
              </a:cxnLst>
              <a:rect l="T12" t="T13" r="T14" b="T15"/>
              <a:pathLst>
                <a:path w="1439" h="741">
                  <a:moveTo>
                    <a:pt x="1439" y="0"/>
                  </a:moveTo>
                  <a:lnTo>
                    <a:pt x="1439" y="524"/>
                  </a:lnTo>
                  <a:lnTo>
                    <a:pt x="2" y="524"/>
                  </a:lnTo>
                  <a:lnTo>
                    <a:pt x="0" y="741"/>
                  </a:lnTo>
                </a:path>
              </a:pathLst>
            </a:custGeom>
            <a:noFill/>
            <a:ln w="38100">
              <a:solidFill>
                <a:srgbClr val="FFAFA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7363" name="Line 54"/>
            <p:cNvSpPr>
              <a:spLocks noChangeShapeType="1"/>
            </p:cNvSpPr>
            <p:nvPr/>
          </p:nvSpPr>
          <p:spPr bwMode="auto">
            <a:xfrm flipH="1">
              <a:off x="3302" y="1930"/>
              <a:ext cx="192" cy="0"/>
            </a:xfrm>
            <a:prstGeom prst="line">
              <a:avLst/>
            </a:prstGeom>
            <a:noFill/>
            <a:ln w="38100">
              <a:solidFill>
                <a:srgbClr val="FFAFA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7364" name="Line 55"/>
            <p:cNvSpPr>
              <a:spLocks noChangeShapeType="1"/>
            </p:cNvSpPr>
            <p:nvPr/>
          </p:nvSpPr>
          <p:spPr bwMode="auto">
            <a:xfrm flipH="1">
              <a:off x="3303" y="2980"/>
              <a:ext cx="192" cy="0"/>
            </a:xfrm>
            <a:prstGeom prst="line">
              <a:avLst/>
            </a:prstGeom>
            <a:noFill/>
            <a:ln w="38100">
              <a:solidFill>
                <a:srgbClr val="FFAFA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spTree>
    <p:extLst>
      <p:ext uri="{BB962C8B-B14F-4D97-AF65-F5344CB8AC3E}">
        <p14:creationId xmlns:p14="http://schemas.microsoft.com/office/powerpoint/2010/main" val="2498122556"/>
      </p:ext>
    </p:extLst>
  </p:cSld>
  <p:clrMapOvr>
    <a:masterClrMapping/>
  </p:clrMapOvr>
  <p:transition advClick="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egnaposto piè di pagina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5pPr>
            <a:lvl6pPr marL="25146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6pPr>
            <a:lvl7pPr marL="29718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7pPr>
            <a:lvl8pPr marL="34290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8pPr>
            <a:lvl9pPr marL="38862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9pPr>
          </a:lstStyle>
          <a:p>
            <a:pPr eaLnBrk="1" hangingPunct="1"/>
            <a:r>
              <a:rPr lang="it-IT" altLang="it-IT" sz="1400">
                <a:solidFill>
                  <a:srgbClr val="FFFF00"/>
                </a:solidFill>
              </a:rPr>
              <a:t>Fabio Garufi – Università di Napoli &amp; INFN </a:t>
            </a:r>
            <a:endParaRPr lang="en-GB" altLang="it-IT" sz="1400">
              <a:solidFill>
                <a:srgbClr val="FFFF00"/>
              </a:solidFill>
            </a:endParaRPr>
          </a:p>
        </p:txBody>
      </p:sp>
      <p:sp>
        <p:nvSpPr>
          <p:cNvPr id="58371" name="AutoShape 2"/>
          <p:cNvSpPr>
            <a:spLocks noChangeArrowheads="1"/>
          </p:cNvSpPr>
          <p:nvPr/>
        </p:nvSpPr>
        <p:spPr bwMode="auto">
          <a:xfrm>
            <a:off x="5497516" y="5607050"/>
            <a:ext cx="371475" cy="457200"/>
          </a:xfrm>
          <a:prstGeom prst="cube">
            <a:avLst>
              <a:gd name="adj" fmla="val 25000"/>
            </a:avLst>
          </a:pr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72" name="Oval 3"/>
          <p:cNvSpPr>
            <a:spLocks noChangeArrowheads="1"/>
          </p:cNvSpPr>
          <p:nvPr/>
        </p:nvSpPr>
        <p:spPr bwMode="auto">
          <a:xfrm>
            <a:off x="5508625" y="5676900"/>
            <a:ext cx="266700" cy="331788"/>
          </a:xfrm>
          <a:prstGeom prst="ellipse">
            <a:avLst/>
          </a:prstGeom>
          <a:solidFill>
            <a:srgbClr val="008000"/>
          </a:solidFill>
          <a:ln w="9525">
            <a:solidFill>
              <a:srgbClr val="000000"/>
            </a:solidFill>
            <a:round/>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73" name="AutoShape 4"/>
          <p:cNvSpPr>
            <a:spLocks noChangeArrowheads="1"/>
          </p:cNvSpPr>
          <p:nvPr/>
        </p:nvSpPr>
        <p:spPr bwMode="auto">
          <a:xfrm rot="5400000">
            <a:off x="5820572" y="56681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74" name="AutoShape 5"/>
          <p:cNvSpPr>
            <a:spLocks noChangeArrowheads="1"/>
          </p:cNvSpPr>
          <p:nvPr/>
        </p:nvSpPr>
        <p:spPr bwMode="auto">
          <a:xfrm rot="21100626" flipH="1">
            <a:off x="4724400" y="5699125"/>
            <a:ext cx="552450" cy="273050"/>
          </a:xfrm>
          <a:prstGeom prst="irregularSeal2">
            <a:avLst/>
          </a:prstGeom>
          <a:solidFill>
            <a:srgbClr val="FF0000"/>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75" name="AutoShape 6"/>
          <p:cNvSpPr>
            <a:spLocks noChangeArrowheads="1"/>
          </p:cNvSpPr>
          <p:nvPr/>
        </p:nvSpPr>
        <p:spPr bwMode="auto">
          <a:xfrm rot="16200000" flipH="1">
            <a:off x="5144297" y="56681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423" name="AutoShape 8"/>
          <p:cNvSpPr>
            <a:spLocks noChangeArrowheads="1"/>
          </p:cNvSpPr>
          <p:nvPr/>
        </p:nvSpPr>
        <p:spPr bwMode="auto">
          <a:xfrm>
            <a:off x="2286000" y="1492250"/>
            <a:ext cx="6705600" cy="4267200"/>
          </a:xfrm>
          <a:prstGeom prst="can">
            <a:avLst>
              <a:gd name="adj" fmla="val 25000"/>
            </a:avLst>
          </a:prstGeom>
          <a:solidFill>
            <a:schemeClr val="accent2"/>
          </a:solidFill>
          <a:ln w="9525">
            <a:solidFill>
              <a:schemeClr val="tx1"/>
            </a:solidFill>
            <a:round/>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425" name="Freeform 10"/>
          <p:cNvSpPr>
            <a:spLocks/>
          </p:cNvSpPr>
          <p:nvPr/>
        </p:nvSpPr>
        <p:spPr bwMode="auto">
          <a:xfrm>
            <a:off x="3020860" y="2699948"/>
            <a:ext cx="5603310" cy="2514360"/>
          </a:xfrm>
          <a:custGeom>
            <a:avLst/>
            <a:gdLst>
              <a:gd name="T0" fmla="*/ 178 w 2928"/>
              <a:gd name="T1" fmla="*/ 64 h 1499"/>
              <a:gd name="T2" fmla="*/ 1231 w 2928"/>
              <a:gd name="T3" fmla="*/ 0 h 1499"/>
              <a:gd name="T4" fmla="*/ 2518 w 2928"/>
              <a:gd name="T5" fmla="*/ 128 h 1499"/>
              <a:gd name="T6" fmla="*/ 2928 w 2928"/>
              <a:gd name="T7" fmla="*/ 704 h 1499"/>
              <a:gd name="T8" fmla="*/ 2869 w 2928"/>
              <a:gd name="T9" fmla="*/ 1280 h 1499"/>
              <a:gd name="T10" fmla="*/ 1365 w 2928"/>
              <a:gd name="T11" fmla="*/ 1499 h 1499"/>
              <a:gd name="T12" fmla="*/ 61 w 2928"/>
              <a:gd name="T13" fmla="*/ 1280 h 1499"/>
              <a:gd name="T14" fmla="*/ 2 w 2928"/>
              <a:gd name="T15" fmla="*/ 384 h 1499"/>
              <a:gd name="T16" fmla="*/ 98 w 2928"/>
              <a:gd name="T17" fmla="*/ 260 h 1499"/>
              <a:gd name="T18" fmla="*/ 149 w 2928"/>
              <a:gd name="T19" fmla="*/ 105 h 1499"/>
              <a:gd name="T20" fmla="*/ 187 w 2928"/>
              <a:gd name="T21" fmla="*/ 92 h 1499"/>
              <a:gd name="T22" fmla="*/ 178 w 2928"/>
              <a:gd name="T23" fmla="*/ 64 h 14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28"/>
              <a:gd name="T37" fmla="*/ 0 h 1499"/>
              <a:gd name="T38" fmla="*/ 2928 w 2928"/>
              <a:gd name="T39" fmla="*/ 1499 h 149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28" h="1499">
                <a:moveTo>
                  <a:pt x="178" y="64"/>
                </a:moveTo>
                <a:lnTo>
                  <a:pt x="1231" y="0"/>
                </a:lnTo>
                <a:lnTo>
                  <a:pt x="2518" y="128"/>
                </a:lnTo>
                <a:lnTo>
                  <a:pt x="2928" y="704"/>
                </a:lnTo>
                <a:lnTo>
                  <a:pt x="2869" y="1280"/>
                </a:lnTo>
                <a:lnTo>
                  <a:pt x="1365" y="1499"/>
                </a:lnTo>
                <a:lnTo>
                  <a:pt x="61" y="1280"/>
                </a:lnTo>
                <a:cubicBezTo>
                  <a:pt x="41" y="981"/>
                  <a:pt x="16" y="683"/>
                  <a:pt x="2" y="384"/>
                </a:cubicBezTo>
                <a:cubicBezTo>
                  <a:pt x="0" y="331"/>
                  <a:pt x="98" y="260"/>
                  <a:pt x="98" y="260"/>
                </a:cubicBezTo>
                <a:cubicBezTo>
                  <a:pt x="106" y="241"/>
                  <a:pt x="145" y="109"/>
                  <a:pt x="149" y="105"/>
                </a:cubicBezTo>
                <a:cubicBezTo>
                  <a:pt x="158" y="95"/>
                  <a:pt x="178" y="104"/>
                  <a:pt x="187" y="92"/>
                </a:cubicBezTo>
                <a:cubicBezTo>
                  <a:pt x="193" y="84"/>
                  <a:pt x="180" y="73"/>
                  <a:pt x="178" y="64"/>
                </a:cubicBezTo>
                <a:close/>
              </a:path>
            </a:pathLst>
          </a:cu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426" name="Arc 11"/>
          <p:cNvSpPr>
            <a:spLocks/>
          </p:cNvSpPr>
          <p:nvPr/>
        </p:nvSpPr>
        <p:spPr bwMode="auto">
          <a:xfrm flipV="1">
            <a:off x="3216057" y="4714455"/>
            <a:ext cx="4994754" cy="523336"/>
          </a:xfrm>
          <a:custGeom>
            <a:avLst/>
            <a:gdLst>
              <a:gd name="T0" fmla="*/ 2610 w 32169"/>
              <a:gd name="T1" fmla="*/ 200 h 21600"/>
              <a:gd name="T2" fmla="*/ 0 w 32169"/>
              <a:gd name="T3" fmla="*/ 216 h 21600"/>
              <a:gd name="T4" fmla="*/ 1266 w 32169"/>
              <a:gd name="T5" fmla="*/ 0 h 21600"/>
              <a:gd name="T6" fmla="*/ 0 60000 65536"/>
              <a:gd name="T7" fmla="*/ 0 60000 65536"/>
              <a:gd name="T8" fmla="*/ 0 60000 65536"/>
              <a:gd name="T9" fmla="*/ 0 w 32169"/>
              <a:gd name="T10" fmla="*/ 0 h 21600"/>
              <a:gd name="T11" fmla="*/ 32169 w 32169"/>
              <a:gd name="T12" fmla="*/ 21600 h 21600"/>
            </a:gdLst>
            <a:ahLst/>
            <a:cxnLst>
              <a:cxn ang="T6">
                <a:pos x="T0" y="T1"/>
              </a:cxn>
              <a:cxn ang="T7">
                <a:pos x="T2" y="T3"/>
              </a:cxn>
              <a:cxn ang="T8">
                <a:pos x="T4" y="T5"/>
              </a:cxn>
            </a:cxnLst>
            <a:rect l="T9" t="T10" r="T11" b="T12"/>
            <a:pathLst>
              <a:path w="32169" h="21600" fill="none" extrusionOk="0">
                <a:moveTo>
                  <a:pt x="32169" y="13862"/>
                </a:moveTo>
                <a:cubicBezTo>
                  <a:pt x="28065" y="18766"/>
                  <a:pt x="21998" y="21599"/>
                  <a:pt x="15604" y="21600"/>
                </a:cubicBezTo>
                <a:cubicBezTo>
                  <a:pt x="9711" y="21600"/>
                  <a:pt x="4074" y="19192"/>
                  <a:pt x="-1" y="14935"/>
                </a:cubicBezTo>
              </a:path>
              <a:path w="32169" h="21600" stroke="0" extrusionOk="0">
                <a:moveTo>
                  <a:pt x="32169" y="13862"/>
                </a:moveTo>
                <a:cubicBezTo>
                  <a:pt x="28065" y="18766"/>
                  <a:pt x="21998" y="21599"/>
                  <a:pt x="15604" y="21600"/>
                </a:cubicBezTo>
                <a:cubicBezTo>
                  <a:pt x="9711" y="21600"/>
                  <a:pt x="4074" y="19192"/>
                  <a:pt x="-1" y="14935"/>
                </a:cubicBezTo>
                <a:lnTo>
                  <a:pt x="15604" y="0"/>
                </a:lnTo>
                <a:close/>
              </a:path>
            </a:pathLst>
          </a:custGeom>
          <a:solidFill>
            <a:schemeClr val="accent1"/>
          </a:solidFill>
          <a:ln w="9525">
            <a:solidFill>
              <a:schemeClr val="tx1"/>
            </a:solidFill>
            <a:round/>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77" name="AutoShape 12"/>
          <p:cNvSpPr>
            <a:spLocks noChangeArrowheads="1"/>
          </p:cNvSpPr>
          <p:nvPr/>
        </p:nvSpPr>
        <p:spPr bwMode="auto">
          <a:xfrm>
            <a:off x="3962400" y="3563938"/>
            <a:ext cx="838200" cy="838200"/>
          </a:xfrm>
          <a:prstGeom prst="cube">
            <a:avLst>
              <a:gd name="adj" fmla="val 25000"/>
            </a:avLst>
          </a:prstGeom>
          <a:solidFill>
            <a:srgbClr val="FFFF00"/>
          </a:solidFill>
          <a:ln w="9525">
            <a:solidFill>
              <a:schemeClr val="tx1"/>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78" name="AutoShape 13"/>
          <p:cNvSpPr>
            <a:spLocks noChangeArrowheads="1"/>
          </p:cNvSpPr>
          <p:nvPr/>
        </p:nvSpPr>
        <p:spPr bwMode="auto">
          <a:xfrm rot="5400000">
            <a:off x="6485732" y="3191672"/>
            <a:ext cx="1371600" cy="1658937"/>
          </a:xfrm>
          <a:prstGeom prst="triangle">
            <a:avLst>
              <a:gd name="adj" fmla="val 50000"/>
            </a:avLst>
          </a:prstGeom>
          <a:solidFill>
            <a:srgbClr val="339966"/>
          </a:solidFill>
          <a:ln w="19050">
            <a:solidFill>
              <a:srgbClr val="FF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8379" name="Group 14"/>
          <p:cNvGrpSpPr>
            <a:grpSpLocks/>
          </p:cNvGrpSpPr>
          <p:nvPr/>
        </p:nvGrpSpPr>
        <p:grpSpPr bwMode="auto">
          <a:xfrm>
            <a:off x="3886203" y="3443288"/>
            <a:ext cx="2455863" cy="188912"/>
            <a:chOff x="5550" y="8058"/>
            <a:chExt cx="2220" cy="204"/>
          </a:xfrm>
        </p:grpSpPr>
        <p:sp>
          <p:nvSpPr>
            <p:cNvPr id="58391" name="Rectangle 15"/>
            <p:cNvSpPr>
              <a:spLocks noChangeArrowheads="1"/>
            </p:cNvSpPr>
            <p:nvPr/>
          </p:nvSpPr>
          <p:spPr bwMode="auto">
            <a:xfrm>
              <a:off x="5550" y="8058"/>
              <a:ext cx="2220" cy="204"/>
            </a:xfrm>
            <a:prstGeom prst="rect">
              <a:avLst/>
            </a:prstGeom>
            <a:solidFill>
              <a:srgbClr val="FFFF00"/>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8392" name="Group 16"/>
            <p:cNvGrpSpPr>
              <a:grpSpLocks/>
            </p:cNvGrpSpPr>
            <p:nvPr/>
          </p:nvGrpSpPr>
          <p:grpSpPr bwMode="auto">
            <a:xfrm>
              <a:off x="5646" y="8130"/>
              <a:ext cx="1338" cy="132"/>
              <a:chOff x="5646" y="8130"/>
              <a:chExt cx="1338" cy="132"/>
            </a:xfrm>
          </p:grpSpPr>
          <p:grpSp>
            <p:nvGrpSpPr>
              <p:cNvPr id="58393" name="Group 17"/>
              <p:cNvGrpSpPr>
                <a:grpSpLocks/>
              </p:cNvGrpSpPr>
              <p:nvPr/>
            </p:nvGrpSpPr>
            <p:grpSpPr bwMode="auto">
              <a:xfrm>
                <a:off x="5646" y="8130"/>
                <a:ext cx="438" cy="132"/>
                <a:chOff x="5646" y="8130"/>
                <a:chExt cx="438" cy="132"/>
              </a:xfrm>
            </p:grpSpPr>
            <p:grpSp>
              <p:nvGrpSpPr>
                <p:cNvPr id="58414" name="Group 18"/>
                <p:cNvGrpSpPr>
                  <a:grpSpLocks/>
                </p:cNvGrpSpPr>
                <p:nvPr/>
              </p:nvGrpSpPr>
              <p:grpSpPr bwMode="auto">
                <a:xfrm>
                  <a:off x="5646" y="8130"/>
                  <a:ext cx="138" cy="132"/>
                  <a:chOff x="5646" y="8130"/>
                  <a:chExt cx="138" cy="132"/>
                </a:xfrm>
              </p:grpSpPr>
              <p:sp>
                <p:nvSpPr>
                  <p:cNvPr id="58421" name="Line 19"/>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8422" name="Line 20"/>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8415" name="Group 21"/>
                <p:cNvGrpSpPr>
                  <a:grpSpLocks/>
                </p:cNvGrpSpPr>
                <p:nvPr/>
              </p:nvGrpSpPr>
              <p:grpSpPr bwMode="auto">
                <a:xfrm>
                  <a:off x="5796" y="8130"/>
                  <a:ext cx="138" cy="132"/>
                  <a:chOff x="5646" y="8130"/>
                  <a:chExt cx="138" cy="132"/>
                </a:xfrm>
              </p:grpSpPr>
              <p:sp>
                <p:nvSpPr>
                  <p:cNvPr id="58419" name="Line 22"/>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8420" name="Line 23"/>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8416" name="Group 24"/>
                <p:cNvGrpSpPr>
                  <a:grpSpLocks/>
                </p:cNvGrpSpPr>
                <p:nvPr/>
              </p:nvGrpSpPr>
              <p:grpSpPr bwMode="auto">
                <a:xfrm>
                  <a:off x="5946" y="8130"/>
                  <a:ext cx="138" cy="132"/>
                  <a:chOff x="5646" y="8130"/>
                  <a:chExt cx="138" cy="132"/>
                </a:xfrm>
              </p:grpSpPr>
              <p:sp>
                <p:nvSpPr>
                  <p:cNvPr id="58417" name="Line 25"/>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8418" name="Line 26"/>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58394" name="Group 27"/>
              <p:cNvGrpSpPr>
                <a:grpSpLocks/>
              </p:cNvGrpSpPr>
              <p:nvPr/>
            </p:nvGrpSpPr>
            <p:grpSpPr bwMode="auto">
              <a:xfrm>
                <a:off x="6096" y="8130"/>
                <a:ext cx="438" cy="132"/>
                <a:chOff x="5646" y="8130"/>
                <a:chExt cx="438" cy="132"/>
              </a:xfrm>
            </p:grpSpPr>
            <p:grpSp>
              <p:nvGrpSpPr>
                <p:cNvPr id="58405" name="Group 28"/>
                <p:cNvGrpSpPr>
                  <a:grpSpLocks/>
                </p:cNvGrpSpPr>
                <p:nvPr/>
              </p:nvGrpSpPr>
              <p:grpSpPr bwMode="auto">
                <a:xfrm>
                  <a:off x="5646" y="8130"/>
                  <a:ext cx="138" cy="132"/>
                  <a:chOff x="5646" y="8130"/>
                  <a:chExt cx="138" cy="132"/>
                </a:xfrm>
              </p:grpSpPr>
              <p:sp>
                <p:nvSpPr>
                  <p:cNvPr id="58412" name="Line 29"/>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8413" name="Line 30"/>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8406" name="Group 31"/>
                <p:cNvGrpSpPr>
                  <a:grpSpLocks/>
                </p:cNvGrpSpPr>
                <p:nvPr/>
              </p:nvGrpSpPr>
              <p:grpSpPr bwMode="auto">
                <a:xfrm>
                  <a:off x="5796" y="8130"/>
                  <a:ext cx="138" cy="132"/>
                  <a:chOff x="5646" y="8130"/>
                  <a:chExt cx="138" cy="132"/>
                </a:xfrm>
              </p:grpSpPr>
              <p:sp>
                <p:nvSpPr>
                  <p:cNvPr id="58410" name="Line 32"/>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8411" name="Line 33"/>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8407" name="Group 34"/>
                <p:cNvGrpSpPr>
                  <a:grpSpLocks/>
                </p:cNvGrpSpPr>
                <p:nvPr/>
              </p:nvGrpSpPr>
              <p:grpSpPr bwMode="auto">
                <a:xfrm>
                  <a:off x="5946" y="8130"/>
                  <a:ext cx="138" cy="132"/>
                  <a:chOff x="5646" y="8130"/>
                  <a:chExt cx="138" cy="132"/>
                </a:xfrm>
              </p:grpSpPr>
              <p:sp>
                <p:nvSpPr>
                  <p:cNvPr id="58408" name="Line 35"/>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8409" name="Line 36"/>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58395" name="Group 37"/>
              <p:cNvGrpSpPr>
                <a:grpSpLocks/>
              </p:cNvGrpSpPr>
              <p:nvPr/>
            </p:nvGrpSpPr>
            <p:grpSpPr bwMode="auto">
              <a:xfrm>
                <a:off x="6546" y="8130"/>
                <a:ext cx="438" cy="132"/>
                <a:chOff x="5646" y="8130"/>
                <a:chExt cx="438" cy="132"/>
              </a:xfrm>
            </p:grpSpPr>
            <p:grpSp>
              <p:nvGrpSpPr>
                <p:cNvPr id="58396" name="Group 38"/>
                <p:cNvGrpSpPr>
                  <a:grpSpLocks/>
                </p:cNvGrpSpPr>
                <p:nvPr/>
              </p:nvGrpSpPr>
              <p:grpSpPr bwMode="auto">
                <a:xfrm>
                  <a:off x="5646" y="8130"/>
                  <a:ext cx="138" cy="132"/>
                  <a:chOff x="5646" y="8130"/>
                  <a:chExt cx="138" cy="132"/>
                </a:xfrm>
              </p:grpSpPr>
              <p:sp>
                <p:nvSpPr>
                  <p:cNvPr id="58403" name="Line 39"/>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8404" name="Line 40"/>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8397" name="Group 41"/>
                <p:cNvGrpSpPr>
                  <a:grpSpLocks/>
                </p:cNvGrpSpPr>
                <p:nvPr/>
              </p:nvGrpSpPr>
              <p:grpSpPr bwMode="auto">
                <a:xfrm>
                  <a:off x="5796" y="8130"/>
                  <a:ext cx="138" cy="132"/>
                  <a:chOff x="5646" y="8130"/>
                  <a:chExt cx="138" cy="132"/>
                </a:xfrm>
              </p:grpSpPr>
              <p:sp>
                <p:nvSpPr>
                  <p:cNvPr id="58401" name="Line 42"/>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8402" name="Line 43"/>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8398" name="Group 44"/>
                <p:cNvGrpSpPr>
                  <a:grpSpLocks/>
                </p:cNvGrpSpPr>
                <p:nvPr/>
              </p:nvGrpSpPr>
              <p:grpSpPr bwMode="auto">
                <a:xfrm>
                  <a:off x="5946" y="8130"/>
                  <a:ext cx="138" cy="132"/>
                  <a:chOff x="5646" y="8130"/>
                  <a:chExt cx="138" cy="132"/>
                </a:xfrm>
              </p:grpSpPr>
              <p:sp>
                <p:nvSpPr>
                  <p:cNvPr id="58399" name="Line 45"/>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8400" name="Line 46"/>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grpSp>
      <p:sp>
        <p:nvSpPr>
          <p:cNvPr id="58380" name="AutoShape 47"/>
          <p:cNvSpPr>
            <a:spLocks noChangeArrowheads="1"/>
          </p:cNvSpPr>
          <p:nvPr/>
        </p:nvSpPr>
        <p:spPr bwMode="auto">
          <a:xfrm>
            <a:off x="5181600" y="1720850"/>
            <a:ext cx="914400" cy="457200"/>
          </a:xfrm>
          <a:prstGeom prst="cube">
            <a:avLst>
              <a:gd name="adj" fmla="val 25000"/>
            </a:avLst>
          </a:prstGeom>
          <a:solidFill>
            <a:schemeClr val="accent2"/>
          </a:solidFill>
          <a:ln w="9525">
            <a:solidFill>
              <a:schemeClr val="tx1"/>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81" name="AutoShape 48"/>
          <p:cNvSpPr>
            <a:spLocks noChangeArrowheads="1"/>
          </p:cNvSpPr>
          <p:nvPr/>
        </p:nvSpPr>
        <p:spPr bwMode="auto">
          <a:xfrm>
            <a:off x="5478466" y="1339850"/>
            <a:ext cx="371475" cy="457200"/>
          </a:xfrm>
          <a:prstGeom prst="cube">
            <a:avLst>
              <a:gd name="adj" fmla="val 25000"/>
            </a:avLst>
          </a:pr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82" name="Oval 49"/>
          <p:cNvSpPr>
            <a:spLocks noChangeArrowheads="1"/>
          </p:cNvSpPr>
          <p:nvPr/>
        </p:nvSpPr>
        <p:spPr bwMode="auto">
          <a:xfrm>
            <a:off x="5489575" y="1409700"/>
            <a:ext cx="266700" cy="331788"/>
          </a:xfrm>
          <a:prstGeom prst="ellipse">
            <a:avLst/>
          </a:prstGeom>
          <a:solidFill>
            <a:srgbClr val="008000"/>
          </a:solidFill>
          <a:ln w="9525">
            <a:solidFill>
              <a:srgbClr val="000000"/>
            </a:solidFill>
            <a:round/>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83" name="AutoShape 50"/>
          <p:cNvSpPr>
            <a:spLocks noChangeArrowheads="1"/>
          </p:cNvSpPr>
          <p:nvPr/>
        </p:nvSpPr>
        <p:spPr bwMode="auto">
          <a:xfrm rot="5400000">
            <a:off x="5801522" y="14009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84" name="AutoShape 51"/>
          <p:cNvSpPr>
            <a:spLocks noChangeArrowheads="1"/>
          </p:cNvSpPr>
          <p:nvPr/>
        </p:nvSpPr>
        <p:spPr bwMode="auto">
          <a:xfrm rot="21100626" flipH="1">
            <a:off x="4705350" y="1431925"/>
            <a:ext cx="552450" cy="273050"/>
          </a:xfrm>
          <a:prstGeom prst="irregularSeal2">
            <a:avLst/>
          </a:prstGeom>
          <a:solidFill>
            <a:srgbClr val="FF0000"/>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85" name="AutoShape 52"/>
          <p:cNvSpPr>
            <a:spLocks noChangeArrowheads="1"/>
          </p:cNvSpPr>
          <p:nvPr/>
        </p:nvSpPr>
        <p:spPr bwMode="auto">
          <a:xfrm rot="16200000" flipH="1">
            <a:off x="5125247" y="14009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8386" name="Group 53"/>
          <p:cNvGrpSpPr>
            <a:grpSpLocks/>
          </p:cNvGrpSpPr>
          <p:nvPr/>
        </p:nvGrpSpPr>
        <p:grpSpPr bwMode="auto">
          <a:xfrm>
            <a:off x="5741988" y="2714628"/>
            <a:ext cx="2284412" cy="2493963"/>
            <a:chOff x="2870" y="1634"/>
            <a:chExt cx="1439" cy="1571"/>
          </a:xfrm>
        </p:grpSpPr>
        <p:sp>
          <p:nvSpPr>
            <p:cNvPr id="58387" name="Freeform 54"/>
            <p:cNvSpPr>
              <a:spLocks/>
            </p:cNvSpPr>
            <p:nvPr/>
          </p:nvSpPr>
          <p:spPr bwMode="auto">
            <a:xfrm>
              <a:off x="2870" y="1634"/>
              <a:ext cx="1437" cy="817"/>
            </a:xfrm>
            <a:custGeom>
              <a:avLst/>
              <a:gdLst>
                <a:gd name="T0" fmla="*/ 1437 w 1437"/>
                <a:gd name="T1" fmla="*/ 817 h 817"/>
                <a:gd name="T2" fmla="*/ 1437 w 1437"/>
                <a:gd name="T3" fmla="*/ 293 h 817"/>
                <a:gd name="T4" fmla="*/ 0 w 1437"/>
                <a:gd name="T5" fmla="*/ 293 h 817"/>
                <a:gd name="T6" fmla="*/ 0 w 1437"/>
                <a:gd name="T7" fmla="*/ 0 h 817"/>
                <a:gd name="T8" fmla="*/ 0 60000 65536"/>
                <a:gd name="T9" fmla="*/ 0 60000 65536"/>
                <a:gd name="T10" fmla="*/ 0 60000 65536"/>
                <a:gd name="T11" fmla="*/ 0 60000 65536"/>
                <a:gd name="T12" fmla="*/ 0 w 1437"/>
                <a:gd name="T13" fmla="*/ 0 h 817"/>
                <a:gd name="T14" fmla="*/ 1437 w 1437"/>
                <a:gd name="T15" fmla="*/ 817 h 817"/>
              </a:gdLst>
              <a:ahLst/>
              <a:cxnLst>
                <a:cxn ang="T8">
                  <a:pos x="T0" y="T1"/>
                </a:cxn>
                <a:cxn ang="T9">
                  <a:pos x="T2" y="T3"/>
                </a:cxn>
                <a:cxn ang="T10">
                  <a:pos x="T4" y="T5"/>
                </a:cxn>
                <a:cxn ang="T11">
                  <a:pos x="T6" y="T7"/>
                </a:cxn>
              </a:cxnLst>
              <a:rect l="T12" t="T13" r="T14" b="T15"/>
              <a:pathLst>
                <a:path w="1437" h="817">
                  <a:moveTo>
                    <a:pt x="1437" y="817"/>
                  </a:moveTo>
                  <a:lnTo>
                    <a:pt x="1437" y="293"/>
                  </a:lnTo>
                  <a:lnTo>
                    <a:pt x="0" y="293"/>
                  </a:lnTo>
                  <a:lnTo>
                    <a:pt x="0" y="0"/>
                  </a:lnTo>
                </a:path>
              </a:pathLst>
            </a:cu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88" name="Freeform 55"/>
            <p:cNvSpPr>
              <a:spLocks/>
            </p:cNvSpPr>
            <p:nvPr/>
          </p:nvSpPr>
          <p:spPr bwMode="auto">
            <a:xfrm>
              <a:off x="2870" y="2464"/>
              <a:ext cx="1439" cy="741"/>
            </a:xfrm>
            <a:custGeom>
              <a:avLst/>
              <a:gdLst>
                <a:gd name="T0" fmla="*/ 1439 w 1439"/>
                <a:gd name="T1" fmla="*/ 0 h 741"/>
                <a:gd name="T2" fmla="*/ 1439 w 1439"/>
                <a:gd name="T3" fmla="*/ 524 h 741"/>
                <a:gd name="T4" fmla="*/ 2 w 1439"/>
                <a:gd name="T5" fmla="*/ 524 h 741"/>
                <a:gd name="T6" fmla="*/ 0 w 1439"/>
                <a:gd name="T7" fmla="*/ 741 h 741"/>
                <a:gd name="T8" fmla="*/ 0 60000 65536"/>
                <a:gd name="T9" fmla="*/ 0 60000 65536"/>
                <a:gd name="T10" fmla="*/ 0 60000 65536"/>
                <a:gd name="T11" fmla="*/ 0 60000 65536"/>
                <a:gd name="T12" fmla="*/ 0 w 1439"/>
                <a:gd name="T13" fmla="*/ 0 h 741"/>
                <a:gd name="T14" fmla="*/ 1439 w 1439"/>
                <a:gd name="T15" fmla="*/ 741 h 741"/>
              </a:gdLst>
              <a:ahLst/>
              <a:cxnLst>
                <a:cxn ang="T8">
                  <a:pos x="T0" y="T1"/>
                </a:cxn>
                <a:cxn ang="T9">
                  <a:pos x="T2" y="T3"/>
                </a:cxn>
                <a:cxn ang="T10">
                  <a:pos x="T4" y="T5"/>
                </a:cxn>
                <a:cxn ang="T11">
                  <a:pos x="T6" y="T7"/>
                </a:cxn>
              </a:cxnLst>
              <a:rect l="T12" t="T13" r="T14" b="T15"/>
              <a:pathLst>
                <a:path w="1439" h="741">
                  <a:moveTo>
                    <a:pt x="1439" y="0"/>
                  </a:moveTo>
                  <a:lnTo>
                    <a:pt x="1439" y="524"/>
                  </a:lnTo>
                  <a:lnTo>
                    <a:pt x="2" y="524"/>
                  </a:lnTo>
                  <a:lnTo>
                    <a:pt x="0" y="741"/>
                  </a:lnTo>
                </a:path>
              </a:pathLst>
            </a:cu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8389" name="Line 56"/>
            <p:cNvSpPr>
              <a:spLocks noChangeShapeType="1"/>
            </p:cNvSpPr>
            <p:nvPr/>
          </p:nvSpPr>
          <p:spPr bwMode="auto">
            <a:xfrm flipH="1">
              <a:off x="3302" y="1930"/>
              <a:ext cx="192"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8390" name="Line 57"/>
            <p:cNvSpPr>
              <a:spLocks noChangeShapeType="1"/>
            </p:cNvSpPr>
            <p:nvPr/>
          </p:nvSpPr>
          <p:spPr bwMode="auto">
            <a:xfrm flipH="1">
              <a:off x="3303" y="2980"/>
              <a:ext cx="192"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spTree>
    <p:extLst>
      <p:ext uri="{BB962C8B-B14F-4D97-AF65-F5344CB8AC3E}">
        <p14:creationId xmlns:p14="http://schemas.microsoft.com/office/powerpoint/2010/main" val="2356954919"/>
      </p:ext>
    </p:extLst>
  </p:cSld>
  <p:clrMapOvr>
    <a:masterClrMapping/>
  </p:clrMapOvr>
  <p:transition advClick="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piè di pagina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5pPr>
            <a:lvl6pPr marL="25146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6pPr>
            <a:lvl7pPr marL="29718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7pPr>
            <a:lvl8pPr marL="34290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8pPr>
            <a:lvl9pPr marL="38862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9pPr>
          </a:lstStyle>
          <a:p>
            <a:pPr eaLnBrk="1" hangingPunct="1"/>
            <a:r>
              <a:rPr lang="it-IT" altLang="it-IT" sz="1400">
                <a:solidFill>
                  <a:srgbClr val="FFFF00"/>
                </a:solidFill>
              </a:rPr>
              <a:t>Fabio Garufi – Università di Napoli &amp; INFN </a:t>
            </a:r>
            <a:endParaRPr lang="en-GB" altLang="it-IT" sz="1400">
              <a:solidFill>
                <a:srgbClr val="FFFF00"/>
              </a:solidFill>
            </a:endParaRPr>
          </a:p>
        </p:txBody>
      </p:sp>
      <p:sp>
        <p:nvSpPr>
          <p:cNvPr id="56323" name="AutoShape 2"/>
          <p:cNvSpPr>
            <a:spLocks noChangeArrowheads="1"/>
          </p:cNvSpPr>
          <p:nvPr/>
        </p:nvSpPr>
        <p:spPr bwMode="auto">
          <a:xfrm>
            <a:off x="5878516" y="5607050"/>
            <a:ext cx="371475" cy="457200"/>
          </a:xfrm>
          <a:prstGeom prst="cube">
            <a:avLst>
              <a:gd name="adj" fmla="val 25000"/>
            </a:avLst>
          </a:pr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4" name="Oval 3"/>
          <p:cNvSpPr>
            <a:spLocks noChangeArrowheads="1"/>
          </p:cNvSpPr>
          <p:nvPr/>
        </p:nvSpPr>
        <p:spPr bwMode="auto">
          <a:xfrm>
            <a:off x="5889625" y="5676900"/>
            <a:ext cx="266700" cy="331788"/>
          </a:xfrm>
          <a:prstGeom prst="ellipse">
            <a:avLst/>
          </a:prstGeom>
          <a:solidFill>
            <a:srgbClr val="008000"/>
          </a:solidFill>
          <a:ln w="9525">
            <a:solidFill>
              <a:srgbClr val="000000"/>
            </a:solidFill>
            <a:round/>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5" name="AutoShape 4"/>
          <p:cNvSpPr>
            <a:spLocks noChangeArrowheads="1"/>
          </p:cNvSpPr>
          <p:nvPr/>
        </p:nvSpPr>
        <p:spPr bwMode="auto">
          <a:xfrm rot="5400000">
            <a:off x="6201572" y="56681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6" name="AutoShape 5"/>
          <p:cNvSpPr>
            <a:spLocks noChangeArrowheads="1"/>
          </p:cNvSpPr>
          <p:nvPr/>
        </p:nvSpPr>
        <p:spPr bwMode="auto">
          <a:xfrm rot="16200000" flipH="1">
            <a:off x="5525297" y="56681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69" name="AutoShape 7"/>
          <p:cNvSpPr>
            <a:spLocks noChangeArrowheads="1"/>
          </p:cNvSpPr>
          <p:nvPr/>
        </p:nvSpPr>
        <p:spPr bwMode="auto">
          <a:xfrm>
            <a:off x="2667000" y="1447800"/>
            <a:ext cx="6705600" cy="4267200"/>
          </a:xfrm>
          <a:prstGeom prst="can">
            <a:avLst>
              <a:gd name="adj" fmla="val 25000"/>
            </a:avLst>
          </a:prstGeom>
          <a:solidFill>
            <a:schemeClr val="accent2"/>
          </a:solidFill>
          <a:ln w="9525">
            <a:solidFill>
              <a:schemeClr val="tx1"/>
            </a:solidFill>
            <a:round/>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71" name="Freeform 9"/>
          <p:cNvSpPr>
            <a:spLocks/>
          </p:cNvSpPr>
          <p:nvPr/>
        </p:nvSpPr>
        <p:spPr bwMode="auto">
          <a:xfrm>
            <a:off x="3401860" y="2699948"/>
            <a:ext cx="5603310" cy="2514360"/>
          </a:xfrm>
          <a:custGeom>
            <a:avLst/>
            <a:gdLst>
              <a:gd name="T0" fmla="*/ 178 w 2928"/>
              <a:gd name="T1" fmla="*/ 64 h 1499"/>
              <a:gd name="T2" fmla="*/ 1231 w 2928"/>
              <a:gd name="T3" fmla="*/ 0 h 1499"/>
              <a:gd name="T4" fmla="*/ 2518 w 2928"/>
              <a:gd name="T5" fmla="*/ 128 h 1499"/>
              <a:gd name="T6" fmla="*/ 2928 w 2928"/>
              <a:gd name="T7" fmla="*/ 704 h 1499"/>
              <a:gd name="T8" fmla="*/ 2869 w 2928"/>
              <a:gd name="T9" fmla="*/ 1280 h 1499"/>
              <a:gd name="T10" fmla="*/ 1365 w 2928"/>
              <a:gd name="T11" fmla="*/ 1499 h 1499"/>
              <a:gd name="T12" fmla="*/ 61 w 2928"/>
              <a:gd name="T13" fmla="*/ 1280 h 1499"/>
              <a:gd name="T14" fmla="*/ 2 w 2928"/>
              <a:gd name="T15" fmla="*/ 384 h 1499"/>
              <a:gd name="T16" fmla="*/ 98 w 2928"/>
              <a:gd name="T17" fmla="*/ 260 h 1499"/>
              <a:gd name="T18" fmla="*/ 149 w 2928"/>
              <a:gd name="T19" fmla="*/ 105 h 1499"/>
              <a:gd name="T20" fmla="*/ 187 w 2928"/>
              <a:gd name="T21" fmla="*/ 92 h 1499"/>
              <a:gd name="T22" fmla="*/ 178 w 2928"/>
              <a:gd name="T23" fmla="*/ 64 h 14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28"/>
              <a:gd name="T37" fmla="*/ 0 h 1499"/>
              <a:gd name="T38" fmla="*/ 2928 w 2928"/>
              <a:gd name="T39" fmla="*/ 1499 h 149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28" h="1499">
                <a:moveTo>
                  <a:pt x="178" y="64"/>
                </a:moveTo>
                <a:lnTo>
                  <a:pt x="1231" y="0"/>
                </a:lnTo>
                <a:lnTo>
                  <a:pt x="2518" y="128"/>
                </a:lnTo>
                <a:lnTo>
                  <a:pt x="2928" y="704"/>
                </a:lnTo>
                <a:lnTo>
                  <a:pt x="2869" y="1280"/>
                </a:lnTo>
                <a:lnTo>
                  <a:pt x="1365" y="1499"/>
                </a:lnTo>
                <a:lnTo>
                  <a:pt x="61" y="1280"/>
                </a:lnTo>
                <a:cubicBezTo>
                  <a:pt x="41" y="981"/>
                  <a:pt x="16" y="683"/>
                  <a:pt x="2" y="384"/>
                </a:cubicBezTo>
                <a:cubicBezTo>
                  <a:pt x="0" y="331"/>
                  <a:pt x="98" y="260"/>
                  <a:pt x="98" y="260"/>
                </a:cubicBezTo>
                <a:cubicBezTo>
                  <a:pt x="106" y="241"/>
                  <a:pt x="145" y="109"/>
                  <a:pt x="149" y="105"/>
                </a:cubicBezTo>
                <a:cubicBezTo>
                  <a:pt x="158" y="95"/>
                  <a:pt x="178" y="104"/>
                  <a:pt x="187" y="92"/>
                </a:cubicBezTo>
                <a:cubicBezTo>
                  <a:pt x="193" y="84"/>
                  <a:pt x="180" y="73"/>
                  <a:pt x="178" y="64"/>
                </a:cubicBezTo>
                <a:close/>
              </a:path>
            </a:pathLst>
          </a:cu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72" name="Arc 10"/>
          <p:cNvSpPr>
            <a:spLocks/>
          </p:cNvSpPr>
          <p:nvPr/>
        </p:nvSpPr>
        <p:spPr bwMode="auto">
          <a:xfrm flipV="1">
            <a:off x="3597057" y="4714455"/>
            <a:ext cx="4994754" cy="523336"/>
          </a:xfrm>
          <a:custGeom>
            <a:avLst/>
            <a:gdLst>
              <a:gd name="T0" fmla="*/ 2610 w 32169"/>
              <a:gd name="T1" fmla="*/ 200 h 21600"/>
              <a:gd name="T2" fmla="*/ 0 w 32169"/>
              <a:gd name="T3" fmla="*/ 216 h 21600"/>
              <a:gd name="T4" fmla="*/ 1266 w 32169"/>
              <a:gd name="T5" fmla="*/ 0 h 21600"/>
              <a:gd name="T6" fmla="*/ 0 60000 65536"/>
              <a:gd name="T7" fmla="*/ 0 60000 65536"/>
              <a:gd name="T8" fmla="*/ 0 60000 65536"/>
              <a:gd name="T9" fmla="*/ 0 w 32169"/>
              <a:gd name="T10" fmla="*/ 0 h 21600"/>
              <a:gd name="T11" fmla="*/ 32169 w 32169"/>
              <a:gd name="T12" fmla="*/ 21600 h 21600"/>
            </a:gdLst>
            <a:ahLst/>
            <a:cxnLst>
              <a:cxn ang="T6">
                <a:pos x="T0" y="T1"/>
              </a:cxn>
              <a:cxn ang="T7">
                <a:pos x="T2" y="T3"/>
              </a:cxn>
              <a:cxn ang="T8">
                <a:pos x="T4" y="T5"/>
              </a:cxn>
            </a:cxnLst>
            <a:rect l="T9" t="T10" r="T11" b="T12"/>
            <a:pathLst>
              <a:path w="32169" h="21600" fill="none" extrusionOk="0">
                <a:moveTo>
                  <a:pt x="32169" y="13862"/>
                </a:moveTo>
                <a:cubicBezTo>
                  <a:pt x="28065" y="18766"/>
                  <a:pt x="21998" y="21599"/>
                  <a:pt x="15604" y="21600"/>
                </a:cubicBezTo>
                <a:cubicBezTo>
                  <a:pt x="9711" y="21600"/>
                  <a:pt x="4074" y="19192"/>
                  <a:pt x="-1" y="14935"/>
                </a:cubicBezTo>
              </a:path>
              <a:path w="32169" h="21600" stroke="0" extrusionOk="0">
                <a:moveTo>
                  <a:pt x="32169" y="13862"/>
                </a:moveTo>
                <a:cubicBezTo>
                  <a:pt x="28065" y="18766"/>
                  <a:pt x="21998" y="21599"/>
                  <a:pt x="15604" y="21600"/>
                </a:cubicBezTo>
                <a:cubicBezTo>
                  <a:pt x="9711" y="21600"/>
                  <a:pt x="4074" y="19192"/>
                  <a:pt x="-1" y="14935"/>
                </a:cubicBezTo>
                <a:lnTo>
                  <a:pt x="15604" y="0"/>
                </a:lnTo>
                <a:close/>
              </a:path>
            </a:pathLst>
          </a:custGeom>
          <a:solidFill>
            <a:schemeClr val="accent1"/>
          </a:solidFill>
          <a:ln w="9525">
            <a:solidFill>
              <a:schemeClr val="tx1"/>
            </a:solidFill>
            <a:round/>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8" name="AutoShape 11"/>
          <p:cNvSpPr>
            <a:spLocks noChangeArrowheads="1"/>
          </p:cNvSpPr>
          <p:nvPr/>
        </p:nvSpPr>
        <p:spPr bwMode="auto">
          <a:xfrm>
            <a:off x="3962400" y="3563938"/>
            <a:ext cx="838200" cy="838200"/>
          </a:xfrm>
          <a:prstGeom prst="cube">
            <a:avLst>
              <a:gd name="adj" fmla="val 25000"/>
            </a:avLst>
          </a:prstGeom>
          <a:solidFill>
            <a:srgbClr val="FFFF00"/>
          </a:solidFill>
          <a:ln w="9525">
            <a:solidFill>
              <a:schemeClr val="tx1"/>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29" name="AutoShape 12"/>
          <p:cNvSpPr>
            <a:spLocks noChangeArrowheads="1"/>
          </p:cNvSpPr>
          <p:nvPr/>
        </p:nvSpPr>
        <p:spPr bwMode="auto">
          <a:xfrm rot="5400000">
            <a:off x="6866732" y="3191672"/>
            <a:ext cx="1371600" cy="1658937"/>
          </a:xfrm>
          <a:prstGeom prst="triangle">
            <a:avLst>
              <a:gd name="adj" fmla="val 50000"/>
            </a:avLst>
          </a:prstGeom>
          <a:solidFill>
            <a:srgbClr val="339966"/>
          </a:solidFill>
          <a:ln w="19050">
            <a:solidFill>
              <a:srgbClr val="FF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6330" name="Group 13"/>
          <p:cNvGrpSpPr>
            <a:grpSpLocks/>
          </p:cNvGrpSpPr>
          <p:nvPr/>
        </p:nvGrpSpPr>
        <p:grpSpPr bwMode="auto">
          <a:xfrm>
            <a:off x="4267203" y="3443288"/>
            <a:ext cx="2455863" cy="188912"/>
            <a:chOff x="5550" y="8058"/>
            <a:chExt cx="2220" cy="204"/>
          </a:xfrm>
        </p:grpSpPr>
        <p:sp>
          <p:nvSpPr>
            <p:cNvPr id="56337" name="Rectangle 14"/>
            <p:cNvSpPr>
              <a:spLocks noChangeArrowheads="1"/>
            </p:cNvSpPr>
            <p:nvPr/>
          </p:nvSpPr>
          <p:spPr bwMode="auto">
            <a:xfrm>
              <a:off x="5550" y="8058"/>
              <a:ext cx="2220" cy="204"/>
            </a:xfrm>
            <a:prstGeom prst="rect">
              <a:avLst/>
            </a:prstGeom>
            <a:solidFill>
              <a:srgbClr val="FFFF00"/>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grpSp>
          <p:nvGrpSpPr>
            <p:cNvPr id="56338" name="Group 15"/>
            <p:cNvGrpSpPr>
              <a:grpSpLocks/>
            </p:cNvGrpSpPr>
            <p:nvPr/>
          </p:nvGrpSpPr>
          <p:grpSpPr bwMode="auto">
            <a:xfrm>
              <a:off x="5646" y="8130"/>
              <a:ext cx="1338" cy="132"/>
              <a:chOff x="5646" y="8130"/>
              <a:chExt cx="1338" cy="132"/>
            </a:xfrm>
          </p:grpSpPr>
          <p:grpSp>
            <p:nvGrpSpPr>
              <p:cNvPr id="56339" name="Group 16"/>
              <p:cNvGrpSpPr>
                <a:grpSpLocks/>
              </p:cNvGrpSpPr>
              <p:nvPr/>
            </p:nvGrpSpPr>
            <p:grpSpPr bwMode="auto">
              <a:xfrm>
                <a:off x="5646" y="8130"/>
                <a:ext cx="438" cy="132"/>
                <a:chOff x="5646" y="8130"/>
                <a:chExt cx="438" cy="132"/>
              </a:xfrm>
            </p:grpSpPr>
            <p:grpSp>
              <p:nvGrpSpPr>
                <p:cNvPr id="56360" name="Group 17"/>
                <p:cNvGrpSpPr>
                  <a:grpSpLocks/>
                </p:cNvGrpSpPr>
                <p:nvPr/>
              </p:nvGrpSpPr>
              <p:grpSpPr bwMode="auto">
                <a:xfrm>
                  <a:off x="5646" y="8130"/>
                  <a:ext cx="138" cy="132"/>
                  <a:chOff x="5646" y="8130"/>
                  <a:chExt cx="138" cy="132"/>
                </a:xfrm>
              </p:grpSpPr>
              <p:sp>
                <p:nvSpPr>
                  <p:cNvPr id="56367" name="Line 18"/>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68" name="Line 19"/>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61" name="Group 20"/>
                <p:cNvGrpSpPr>
                  <a:grpSpLocks/>
                </p:cNvGrpSpPr>
                <p:nvPr/>
              </p:nvGrpSpPr>
              <p:grpSpPr bwMode="auto">
                <a:xfrm>
                  <a:off x="5796" y="8130"/>
                  <a:ext cx="138" cy="132"/>
                  <a:chOff x="5646" y="8130"/>
                  <a:chExt cx="138" cy="132"/>
                </a:xfrm>
              </p:grpSpPr>
              <p:sp>
                <p:nvSpPr>
                  <p:cNvPr id="56365" name="Line 21"/>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66" name="Line 22"/>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62" name="Group 23"/>
                <p:cNvGrpSpPr>
                  <a:grpSpLocks/>
                </p:cNvGrpSpPr>
                <p:nvPr/>
              </p:nvGrpSpPr>
              <p:grpSpPr bwMode="auto">
                <a:xfrm>
                  <a:off x="5946" y="8130"/>
                  <a:ext cx="138" cy="132"/>
                  <a:chOff x="5646" y="8130"/>
                  <a:chExt cx="138" cy="132"/>
                </a:xfrm>
              </p:grpSpPr>
              <p:sp>
                <p:nvSpPr>
                  <p:cNvPr id="56363" name="Line 24"/>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64" name="Line 25"/>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56340" name="Group 26"/>
              <p:cNvGrpSpPr>
                <a:grpSpLocks/>
              </p:cNvGrpSpPr>
              <p:nvPr/>
            </p:nvGrpSpPr>
            <p:grpSpPr bwMode="auto">
              <a:xfrm>
                <a:off x="6096" y="8130"/>
                <a:ext cx="438" cy="132"/>
                <a:chOff x="5646" y="8130"/>
                <a:chExt cx="438" cy="132"/>
              </a:xfrm>
            </p:grpSpPr>
            <p:grpSp>
              <p:nvGrpSpPr>
                <p:cNvPr id="56351" name="Group 27"/>
                <p:cNvGrpSpPr>
                  <a:grpSpLocks/>
                </p:cNvGrpSpPr>
                <p:nvPr/>
              </p:nvGrpSpPr>
              <p:grpSpPr bwMode="auto">
                <a:xfrm>
                  <a:off x="5646" y="8130"/>
                  <a:ext cx="138" cy="132"/>
                  <a:chOff x="5646" y="8130"/>
                  <a:chExt cx="138" cy="132"/>
                </a:xfrm>
              </p:grpSpPr>
              <p:sp>
                <p:nvSpPr>
                  <p:cNvPr id="56358" name="Line 28"/>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59" name="Line 29"/>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52" name="Group 30"/>
                <p:cNvGrpSpPr>
                  <a:grpSpLocks/>
                </p:cNvGrpSpPr>
                <p:nvPr/>
              </p:nvGrpSpPr>
              <p:grpSpPr bwMode="auto">
                <a:xfrm>
                  <a:off x="5796" y="8130"/>
                  <a:ext cx="138" cy="132"/>
                  <a:chOff x="5646" y="8130"/>
                  <a:chExt cx="138" cy="132"/>
                </a:xfrm>
              </p:grpSpPr>
              <p:sp>
                <p:nvSpPr>
                  <p:cNvPr id="56356" name="Line 31"/>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57" name="Line 32"/>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53" name="Group 33"/>
                <p:cNvGrpSpPr>
                  <a:grpSpLocks/>
                </p:cNvGrpSpPr>
                <p:nvPr/>
              </p:nvGrpSpPr>
              <p:grpSpPr bwMode="auto">
                <a:xfrm>
                  <a:off x="5946" y="8130"/>
                  <a:ext cx="138" cy="132"/>
                  <a:chOff x="5646" y="8130"/>
                  <a:chExt cx="138" cy="132"/>
                </a:xfrm>
              </p:grpSpPr>
              <p:sp>
                <p:nvSpPr>
                  <p:cNvPr id="56354" name="Line 34"/>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55" name="Line 35"/>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56341" name="Group 36"/>
              <p:cNvGrpSpPr>
                <a:grpSpLocks/>
              </p:cNvGrpSpPr>
              <p:nvPr/>
            </p:nvGrpSpPr>
            <p:grpSpPr bwMode="auto">
              <a:xfrm>
                <a:off x="6546" y="8130"/>
                <a:ext cx="438" cy="132"/>
                <a:chOff x="5646" y="8130"/>
                <a:chExt cx="438" cy="132"/>
              </a:xfrm>
            </p:grpSpPr>
            <p:grpSp>
              <p:nvGrpSpPr>
                <p:cNvPr id="56342" name="Group 37"/>
                <p:cNvGrpSpPr>
                  <a:grpSpLocks/>
                </p:cNvGrpSpPr>
                <p:nvPr/>
              </p:nvGrpSpPr>
              <p:grpSpPr bwMode="auto">
                <a:xfrm>
                  <a:off x="5646" y="8130"/>
                  <a:ext cx="138" cy="132"/>
                  <a:chOff x="5646" y="8130"/>
                  <a:chExt cx="138" cy="132"/>
                </a:xfrm>
              </p:grpSpPr>
              <p:sp>
                <p:nvSpPr>
                  <p:cNvPr id="56349" name="Line 38"/>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50" name="Line 39"/>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43" name="Group 40"/>
                <p:cNvGrpSpPr>
                  <a:grpSpLocks/>
                </p:cNvGrpSpPr>
                <p:nvPr/>
              </p:nvGrpSpPr>
              <p:grpSpPr bwMode="auto">
                <a:xfrm>
                  <a:off x="5796" y="8130"/>
                  <a:ext cx="138" cy="132"/>
                  <a:chOff x="5646" y="8130"/>
                  <a:chExt cx="138" cy="132"/>
                </a:xfrm>
              </p:grpSpPr>
              <p:sp>
                <p:nvSpPr>
                  <p:cNvPr id="56347" name="Line 41"/>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48" name="Line 42"/>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56344" name="Group 43"/>
                <p:cNvGrpSpPr>
                  <a:grpSpLocks/>
                </p:cNvGrpSpPr>
                <p:nvPr/>
              </p:nvGrpSpPr>
              <p:grpSpPr bwMode="auto">
                <a:xfrm>
                  <a:off x="5946" y="8130"/>
                  <a:ext cx="138" cy="132"/>
                  <a:chOff x="5646" y="8130"/>
                  <a:chExt cx="138" cy="132"/>
                </a:xfrm>
              </p:grpSpPr>
              <p:sp>
                <p:nvSpPr>
                  <p:cNvPr id="56345" name="Line 44"/>
                  <p:cNvSpPr>
                    <a:spLocks noChangeShapeType="1"/>
                  </p:cNvSpPr>
                  <p:nvPr/>
                </p:nvSpPr>
                <p:spPr bwMode="auto">
                  <a:xfrm>
                    <a:off x="5646"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6346" name="Line 45"/>
                  <p:cNvSpPr>
                    <a:spLocks noChangeShapeType="1"/>
                  </p:cNvSpPr>
                  <p:nvPr/>
                </p:nvSpPr>
                <p:spPr bwMode="auto">
                  <a:xfrm>
                    <a:off x="5784" y="8130"/>
                    <a:ext cx="0" cy="1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grpSp>
      <p:sp>
        <p:nvSpPr>
          <p:cNvPr id="56331" name="AutoShape 46"/>
          <p:cNvSpPr>
            <a:spLocks noChangeArrowheads="1"/>
          </p:cNvSpPr>
          <p:nvPr/>
        </p:nvSpPr>
        <p:spPr bwMode="auto">
          <a:xfrm>
            <a:off x="5562600" y="1720850"/>
            <a:ext cx="914400" cy="457200"/>
          </a:xfrm>
          <a:prstGeom prst="cube">
            <a:avLst>
              <a:gd name="adj" fmla="val 25000"/>
            </a:avLst>
          </a:prstGeom>
          <a:solidFill>
            <a:schemeClr val="accent2"/>
          </a:solidFill>
          <a:ln w="9525">
            <a:solidFill>
              <a:schemeClr val="tx1"/>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32" name="AutoShape 47"/>
          <p:cNvSpPr>
            <a:spLocks noChangeArrowheads="1"/>
          </p:cNvSpPr>
          <p:nvPr/>
        </p:nvSpPr>
        <p:spPr bwMode="auto">
          <a:xfrm>
            <a:off x="5859466" y="1339850"/>
            <a:ext cx="371475" cy="457200"/>
          </a:xfrm>
          <a:prstGeom prst="cube">
            <a:avLst>
              <a:gd name="adj" fmla="val 25000"/>
            </a:avLst>
          </a:pr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33" name="Oval 48"/>
          <p:cNvSpPr>
            <a:spLocks noChangeArrowheads="1"/>
          </p:cNvSpPr>
          <p:nvPr/>
        </p:nvSpPr>
        <p:spPr bwMode="auto">
          <a:xfrm>
            <a:off x="5870575" y="1409700"/>
            <a:ext cx="266700" cy="331788"/>
          </a:xfrm>
          <a:prstGeom prst="ellipse">
            <a:avLst/>
          </a:prstGeom>
          <a:solidFill>
            <a:srgbClr val="008000"/>
          </a:solidFill>
          <a:ln w="9525">
            <a:solidFill>
              <a:srgbClr val="000000"/>
            </a:solidFill>
            <a:round/>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34" name="AutoShape 49"/>
          <p:cNvSpPr>
            <a:spLocks noChangeArrowheads="1"/>
          </p:cNvSpPr>
          <p:nvPr/>
        </p:nvSpPr>
        <p:spPr bwMode="auto">
          <a:xfrm rot="5400000">
            <a:off x="6182522" y="14009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
        <p:nvSpPr>
          <p:cNvPr id="56335" name="AutoShape 50"/>
          <p:cNvSpPr>
            <a:spLocks noChangeArrowheads="1"/>
          </p:cNvSpPr>
          <p:nvPr/>
        </p:nvSpPr>
        <p:spPr bwMode="auto">
          <a:xfrm rot="16200000" flipH="1">
            <a:off x="5506247" y="1400972"/>
            <a:ext cx="352425" cy="334963"/>
          </a:xfrm>
          <a:custGeom>
            <a:avLst/>
            <a:gdLst>
              <a:gd name="T0" fmla="*/ 308372 w 21600"/>
              <a:gd name="T1" fmla="*/ 167482 h 21600"/>
              <a:gd name="T2" fmla="*/ 176213 w 21600"/>
              <a:gd name="T3" fmla="*/ 334963 h 21600"/>
              <a:gd name="T4" fmla="*/ 44053 w 21600"/>
              <a:gd name="T5" fmla="*/ 167482 h 21600"/>
              <a:gd name="T6" fmla="*/ 17621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9966"/>
          </a:solidFill>
          <a:ln w="9525">
            <a:solidFill>
              <a:srgbClr val="000000"/>
            </a:solidFill>
            <a:miter lim="800000"/>
            <a:headEnd/>
            <a:tailEnd/>
          </a:ln>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spTree>
    <p:extLst>
      <p:ext uri="{BB962C8B-B14F-4D97-AF65-F5344CB8AC3E}">
        <p14:creationId xmlns:p14="http://schemas.microsoft.com/office/powerpoint/2010/main" val="2704013"/>
      </p:ext>
    </p:extLst>
  </p:cSld>
  <p:clrMapOvr>
    <a:masterClrMapping/>
  </p:clrMapOvr>
  <p:transition advClick="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egnaposto piè di pagina 1"/>
          <p:cNvSpPr>
            <a:spLocks noGrp="1"/>
          </p:cNvSpPr>
          <p:nvPr>
            <p:ph type="ftr" sz="quarter" idx="10"/>
          </p:nvPr>
        </p:nvSpPr>
        <p:spPr bwMode="auto">
          <a:xfrm>
            <a:off x="406401" y="6477003"/>
            <a:ext cx="11779251" cy="519113"/>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defPPr>
              <a:defRPr lang="en-US"/>
            </a:defPPr>
            <a:lvl1pPr algn="l" rtl="0" fontAlgn="base">
              <a:lnSpc>
                <a:spcPct val="100000"/>
              </a:lnSpc>
              <a:spcBef>
                <a:spcPct val="0"/>
              </a:spcBef>
              <a:spcAft>
                <a:spcPct val="0"/>
              </a:spcAft>
              <a:buClr>
                <a:srgbClr val="5F5F5F"/>
              </a:buClr>
              <a:buSzPct val="100000"/>
              <a:buFont typeface="Times New Roman" panose="02020603050405020304" pitchFamily="18" charset="0"/>
              <a:defRPr sz="1400" kern="1200">
                <a:solidFill>
                  <a:srgbClr val="FFFF00"/>
                </a:solidFill>
                <a:latin typeface="Times New Roman" panose="02020603050405020304" pitchFamily="18" charset="0"/>
                <a:ea typeface="+mn-ea"/>
                <a:cs typeface="+mn-cs"/>
              </a:defRPr>
            </a:lvl1pPr>
            <a:lvl2pPr marL="4572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2pPr>
            <a:lvl3pPr marL="9144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3pPr>
            <a:lvl4pPr marL="13716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4pPr>
            <a:lvl5pPr marL="18288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5pPr>
            <a:lvl6pPr marL="2286000" algn="l" defTabSz="914400" rtl="0" eaLnBrk="1" latinLnBrk="0" hangingPunct="1">
              <a:defRPr sz="2400" kern="1200">
                <a:solidFill>
                  <a:schemeClr val="bg1"/>
                </a:solidFill>
                <a:latin typeface="Times New Roman" panose="02020603050405020304" pitchFamily="18" charset="0"/>
                <a:ea typeface="+mn-ea"/>
                <a:cs typeface="+mn-cs"/>
              </a:defRPr>
            </a:lvl6pPr>
            <a:lvl7pPr marL="2743200" algn="l" defTabSz="914400" rtl="0" eaLnBrk="1" latinLnBrk="0" hangingPunct="1">
              <a:defRPr sz="2400" kern="1200">
                <a:solidFill>
                  <a:schemeClr val="bg1"/>
                </a:solidFill>
                <a:latin typeface="Times New Roman" panose="02020603050405020304" pitchFamily="18" charset="0"/>
                <a:ea typeface="+mn-ea"/>
                <a:cs typeface="+mn-cs"/>
              </a:defRPr>
            </a:lvl7pPr>
            <a:lvl8pPr marL="3200400" algn="l" defTabSz="914400" rtl="0" eaLnBrk="1" latinLnBrk="0" hangingPunct="1">
              <a:defRPr sz="2400" kern="1200">
                <a:solidFill>
                  <a:schemeClr val="bg1"/>
                </a:solidFill>
                <a:latin typeface="Times New Roman" panose="02020603050405020304" pitchFamily="18" charset="0"/>
                <a:ea typeface="+mn-ea"/>
                <a:cs typeface="+mn-cs"/>
              </a:defRPr>
            </a:lvl8pPr>
            <a:lvl9pPr marL="3657600" algn="l" defTabSz="914400" rtl="0" eaLnBrk="1" latinLnBrk="0" hangingPunct="1">
              <a:defRPr sz="2400" kern="1200">
                <a:solidFill>
                  <a:schemeClr val="bg1"/>
                </a:solidFill>
                <a:latin typeface="Times New Roman" panose="02020603050405020304" pitchFamily="18" charset="0"/>
                <a:ea typeface="+mn-ea"/>
                <a:cs typeface="+mn-cs"/>
              </a:defRPr>
            </a:lvl9pPr>
          </a:lstStyle>
          <a:p>
            <a:pPr eaLnBrk="1" hangingPunct="1"/>
            <a:r>
              <a:rPr lang="it-IT" altLang="it-IT"/>
              <a:t>Fabio Garufi – Università di Napoli &amp; INFN </a:t>
            </a:r>
            <a:endParaRPr lang="en-GB" altLang="it-IT" sz="1400">
              <a:solidFill>
                <a:srgbClr val="FFFF00"/>
              </a:solidFill>
            </a:endParaRPr>
          </a:p>
        </p:txBody>
      </p:sp>
      <p:graphicFrame>
        <p:nvGraphicFramePr>
          <p:cNvPr id="6146" name="Object 2"/>
          <p:cNvGraphicFramePr>
            <a:graphicFrameLocks noChangeAspect="1"/>
          </p:cNvGraphicFramePr>
          <p:nvPr/>
        </p:nvGraphicFramePr>
        <p:xfrm>
          <a:off x="5105400" y="3922713"/>
          <a:ext cx="5245100" cy="2641600"/>
        </p:xfrm>
        <a:graphic>
          <a:graphicData uri="http://schemas.openxmlformats.org/presentationml/2006/ole">
            <mc:AlternateContent xmlns:mc="http://schemas.openxmlformats.org/markup-compatibility/2006">
              <mc:Choice xmlns:v="urn:schemas-microsoft-com:vml" Requires="v">
                <p:oleObj name="Immagine" r:id="rId3" imgW="3610080" imgH="1819440" progId="Word.Picture.8">
                  <p:embed/>
                </p:oleObj>
              </mc:Choice>
              <mc:Fallback>
                <p:oleObj name="Immagine" r:id="rId3" imgW="3610080" imgH="1819440" progId="Word.Picture.8">
                  <p:embed/>
                  <p:pic>
                    <p:nvPicPr>
                      <p:cNvPr id="614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3922713"/>
                        <a:ext cx="5245100"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147" name="Object 3"/>
          <p:cNvGraphicFramePr>
            <a:graphicFrameLocks noChangeAspect="1"/>
          </p:cNvGraphicFramePr>
          <p:nvPr/>
        </p:nvGraphicFramePr>
        <p:xfrm>
          <a:off x="2209803" y="1066800"/>
          <a:ext cx="6759575" cy="2438400"/>
        </p:xfrm>
        <a:graphic>
          <a:graphicData uri="http://schemas.openxmlformats.org/presentationml/2006/ole">
            <mc:AlternateContent xmlns:mc="http://schemas.openxmlformats.org/markup-compatibility/2006">
              <mc:Choice xmlns:v="urn:schemas-microsoft-com:vml" Requires="v">
                <p:oleObj name="Immagine" r:id="rId5" imgW="6200640" imgH="2228760" progId="Word.Picture.8">
                  <p:embed/>
                </p:oleObj>
              </mc:Choice>
              <mc:Fallback>
                <p:oleObj name="Immagine" r:id="rId5" imgW="6200640" imgH="2228760" progId="Word.Picture.8">
                  <p:embed/>
                  <p:pic>
                    <p:nvPicPr>
                      <p:cNvPr id="6147"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9803" y="1066800"/>
                        <a:ext cx="6759575" cy="243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49" name="Text Box 4"/>
          <p:cNvSpPr txBox="1">
            <a:spLocks noChangeArrowheads="1"/>
          </p:cNvSpPr>
          <p:nvPr/>
        </p:nvSpPr>
        <p:spPr bwMode="auto">
          <a:xfrm>
            <a:off x="1524000" y="76203"/>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spcBef>
                <a:spcPct val="50000"/>
              </a:spcBef>
              <a:buClrTx/>
              <a:buSzTx/>
              <a:buFontTx/>
              <a:buNone/>
            </a:pPr>
            <a:r>
              <a:rPr lang="it-IT" altLang="it-IT" sz="2800" b="1">
                <a:solidFill>
                  <a:srgbClr val="080808"/>
                </a:solidFill>
              </a:rPr>
              <a:t>The drag-free key elements:   1 the displacement sensor</a:t>
            </a:r>
          </a:p>
        </p:txBody>
      </p:sp>
      <p:pic>
        <p:nvPicPr>
          <p:cNvPr id="615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4724403"/>
            <a:ext cx="348615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piè di pagina 1"/>
          <p:cNvSpPr>
            <a:spLocks noGrp="1"/>
          </p:cNvSpPr>
          <p:nvPr>
            <p:ph type="ftr" sz="quarter" idx="10"/>
          </p:nvPr>
        </p:nvSpPr>
        <p:spPr bwMode="auto">
          <a:xfrm>
            <a:off x="406401" y="6477003"/>
            <a:ext cx="11779251" cy="519113"/>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defPPr>
              <a:defRPr lang="en-US"/>
            </a:defPPr>
            <a:lvl1pPr algn="l" rtl="0" fontAlgn="base">
              <a:lnSpc>
                <a:spcPct val="100000"/>
              </a:lnSpc>
              <a:spcBef>
                <a:spcPct val="0"/>
              </a:spcBef>
              <a:spcAft>
                <a:spcPct val="0"/>
              </a:spcAft>
              <a:buClr>
                <a:srgbClr val="5F5F5F"/>
              </a:buClr>
              <a:buSzPct val="100000"/>
              <a:buFont typeface="Times New Roman" panose="02020603050405020304" pitchFamily="18" charset="0"/>
              <a:defRPr sz="1400" kern="1200">
                <a:solidFill>
                  <a:srgbClr val="FFFF00"/>
                </a:solidFill>
                <a:latin typeface="Times New Roman" panose="02020603050405020304" pitchFamily="18" charset="0"/>
                <a:ea typeface="+mn-ea"/>
                <a:cs typeface="+mn-cs"/>
              </a:defRPr>
            </a:lvl1pPr>
            <a:lvl2pPr marL="4572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2pPr>
            <a:lvl3pPr marL="9144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3pPr>
            <a:lvl4pPr marL="13716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4pPr>
            <a:lvl5pPr marL="18288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5pPr>
            <a:lvl6pPr marL="2286000" algn="l" defTabSz="914400" rtl="0" eaLnBrk="1" latinLnBrk="0" hangingPunct="1">
              <a:defRPr sz="2400" kern="1200">
                <a:solidFill>
                  <a:schemeClr val="bg1"/>
                </a:solidFill>
                <a:latin typeface="Times New Roman" panose="02020603050405020304" pitchFamily="18" charset="0"/>
                <a:ea typeface="+mn-ea"/>
                <a:cs typeface="+mn-cs"/>
              </a:defRPr>
            </a:lvl6pPr>
            <a:lvl7pPr marL="2743200" algn="l" defTabSz="914400" rtl="0" eaLnBrk="1" latinLnBrk="0" hangingPunct="1">
              <a:defRPr sz="2400" kern="1200">
                <a:solidFill>
                  <a:schemeClr val="bg1"/>
                </a:solidFill>
                <a:latin typeface="Times New Roman" panose="02020603050405020304" pitchFamily="18" charset="0"/>
                <a:ea typeface="+mn-ea"/>
                <a:cs typeface="+mn-cs"/>
              </a:defRPr>
            </a:lvl7pPr>
            <a:lvl8pPr marL="3200400" algn="l" defTabSz="914400" rtl="0" eaLnBrk="1" latinLnBrk="0" hangingPunct="1">
              <a:defRPr sz="2400" kern="1200">
                <a:solidFill>
                  <a:schemeClr val="bg1"/>
                </a:solidFill>
                <a:latin typeface="Times New Roman" panose="02020603050405020304" pitchFamily="18" charset="0"/>
                <a:ea typeface="+mn-ea"/>
                <a:cs typeface="+mn-cs"/>
              </a:defRPr>
            </a:lvl8pPr>
            <a:lvl9pPr marL="3657600" algn="l" defTabSz="914400" rtl="0" eaLnBrk="1" latinLnBrk="0" hangingPunct="1">
              <a:defRPr sz="2400" kern="1200">
                <a:solidFill>
                  <a:schemeClr val="bg1"/>
                </a:solidFill>
                <a:latin typeface="Times New Roman" panose="02020603050405020304" pitchFamily="18" charset="0"/>
                <a:ea typeface="+mn-ea"/>
                <a:cs typeface="+mn-cs"/>
              </a:defRPr>
            </a:lvl9pPr>
          </a:lstStyle>
          <a:p>
            <a:pPr eaLnBrk="1" hangingPunct="1"/>
            <a:r>
              <a:rPr lang="it-IT" altLang="it-IT"/>
              <a:t>Fabio Garufi – Università di Napoli &amp; INFN </a:t>
            </a:r>
            <a:endParaRPr lang="en-GB" altLang="it-IT" sz="1400">
              <a:solidFill>
                <a:srgbClr val="FFFF00"/>
              </a:solidFill>
            </a:endParaRPr>
          </a:p>
        </p:txBody>
      </p:sp>
      <p:pic>
        <p:nvPicPr>
          <p:cNvPr id="59395" name="Picture 2"/>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524003" y="0"/>
            <a:ext cx="6702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egnaposto piè di pagina 1"/>
          <p:cNvSpPr>
            <a:spLocks noGrp="1"/>
          </p:cNvSpPr>
          <p:nvPr>
            <p:ph type="ftr" sz="quarter" idx="10"/>
          </p:nvPr>
        </p:nvSpPr>
        <p:spPr bwMode="auto">
          <a:xfrm>
            <a:off x="406401" y="6477003"/>
            <a:ext cx="11779251" cy="519113"/>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defPPr>
              <a:defRPr lang="en-US"/>
            </a:defPPr>
            <a:lvl1pPr algn="l" rtl="0" fontAlgn="base">
              <a:lnSpc>
                <a:spcPct val="100000"/>
              </a:lnSpc>
              <a:spcBef>
                <a:spcPct val="0"/>
              </a:spcBef>
              <a:spcAft>
                <a:spcPct val="0"/>
              </a:spcAft>
              <a:buClr>
                <a:srgbClr val="5F5F5F"/>
              </a:buClr>
              <a:buSzPct val="100000"/>
              <a:buFont typeface="Times New Roman" panose="02020603050405020304" pitchFamily="18" charset="0"/>
              <a:defRPr sz="1400" kern="1200">
                <a:solidFill>
                  <a:srgbClr val="FFFF00"/>
                </a:solidFill>
                <a:latin typeface="Times New Roman" panose="02020603050405020304" pitchFamily="18" charset="0"/>
                <a:ea typeface="+mn-ea"/>
                <a:cs typeface="+mn-cs"/>
              </a:defRPr>
            </a:lvl1pPr>
            <a:lvl2pPr marL="4572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2pPr>
            <a:lvl3pPr marL="9144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3pPr>
            <a:lvl4pPr marL="13716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4pPr>
            <a:lvl5pPr marL="18288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5pPr>
            <a:lvl6pPr marL="2286000" algn="l" defTabSz="914400" rtl="0" eaLnBrk="1" latinLnBrk="0" hangingPunct="1">
              <a:defRPr sz="2400" kern="1200">
                <a:solidFill>
                  <a:schemeClr val="bg1"/>
                </a:solidFill>
                <a:latin typeface="Times New Roman" panose="02020603050405020304" pitchFamily="18" charset="0"/>
                <a:ea typeface="+mn-ea"/>
                <a:cs typeface="+mn-cs"/>
              </a:defRPr>
            </a:lvl6pPr>
            <a:lvl7pPr marL="2743200" algn="l" defTabSz="914400" rtl="0" eaLnBrk="1" latinLnBrk="0" hangingPunct="1">
              <a:defRPr sz="2400" kern="1200">
                <a:solidFill>
                  <a:schemeClr val="bg1"/>
                </a:solidFill>
                <a:latin typeface="Times New Roman" panose="02020603050405020304" pitchFamily="18" charset="0"/>
                <a:ea typeface="+mn-ea"/>
                <a:cs typeface="+mn-cs"/>
              </a:defRPr>
            </a:lvl7pPr>
            <a:lvl8pPr marL="3200400" algn="l" defTabSz="914400" rtl="0" eaLnBrk="1" latinLnBrk="0" hangingPunct="1">
              <a:defRPr sz="2400" kern="1200">
                <a:solidFill>
                  <a:schemeClr val="bg1"/>
                </a:solidFill>
                <a:latin typeface="Times New Roman" panose="02020603050405020304" pitchFamily="18" charset="0"/>
                <a:ea typeface="+mn-ea"/>
                <a:cs typeface="+mn-cs"/>
              </a:defRPr>
            </a:lvl8pPr>
            <a:lvl9pPr marL="3657600" algn="l" defTabSz="914400" rtl="0" eaLnBrk="1" latinLnBrk="0" hangingPunct="1">
              <a:defRPr sz="2400" kern="1200">
                <a:solidFill>
                  <a:schemeClr val="bg1"/>
                </a:solidFill>
                <a:latin typeface="Times New Roman" panose="02020603050405020304" pitchFamily="18" charset="0"/>
                <a:ea typeface="+mn-ea"/>
                <a:cs typeface="+mn-cs"/>
              </a:defRPr>
            </a:lvl9pPr>
          </a:lstStyle>
          <a:p>
            <a:pPr eaLnBrk="1" hangingPunct="1"/>
            <a:r>
              <a:rPr lang="it-IT" altLang="it-IT"/>
              <a:t>Fabio Garufi – Università di Napoli &amp; INFN </a:t>
            </a:r>
            <a:endParaRPr lang="en-GB" altLang="it-IT" sz="1400">
              <a:solidFill>
                <a:srgbClr val="FFFF00"/>
              </a:solidFill>
            </a:endParaRPr>
          </a:p>
        </p:txBody>
      </p:sp>
      <p:pic>
        <p:nvPicPr>
          <p:cNvPr id="6041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r="11595"/>
          <a:stretch>
            <a:fillRect/>
          </a:stretch>
        </p:blipFill>
        <p:spPr bwMode="auto">
          <a:xfrm>
            <a:off x="5808666" y="479428"/>
            <a:ext cx="4175125"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3" descr="Optical Bench Assemb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8" y="4252913"/>
            <a:ext cx="2797175"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3" y="4267203"/>
            <a:ext cx="2303463"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5" descr="VE in CG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3852866"/>
            <a:ext cx="2139950"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3"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l="6487" t="8723" r="5414" b="3255"/>
          <a:stretch>
            <a:fillRect/>
          </a:stretch>
        </p:blipFill>
        <p:spPr bwMode="auto">
          <a:xfrm>
            <a:off x="1828800" y="1114428"/>
            <a:ext cx="3494088"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4" name="Text Box 7"/>
          <p:cNvSpPr txBox="1">
            <a:spLocks noChangeArrowheads="1"/>
          </p:cNvSpPr>
          <p:nvPr/>
        </p:nvSpPr>
        <p:spPr bwMode="auto">
          <a:xfrm>
            <a:off x="1524000" y="152400"/>
            <a:ext cx="4116388" cy="80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70000"/>
              </a:lnSpc>
              <a:spcBef>
                <a:spcPct val="50000"/>
              </a:spcBef>
              <a:buClrTx/>
              <a:buSzTx/>
              <a:buFontTx/>
              <a:buNone/>
            </a:pPr>
            <a:r>
              <a:rPr lang="en-GB" altLang="it-IT" b="1">
                <a:solidFill>
                  <a:srgbClr val="FFFFFF"/>
                </a:solidFill>
                <a:latin typeface="Comic Sans MS" panose="030F0702030302020204" pitchFamily="66" charset="0"/>
              </a:rPr>
              <a:t>LISA PATH FINDER </a:t>
            </a:r>
          </a:p>
          <a:p>
            <a:pPr algn="ctr" eaLnBrk="1" hangingPunct="1">
              <a:lnSpc>
                <a:spcPct val="70000"/>
              </a:lnSpc>
              <a:spcBef>
                <a:spcPct val="50000"/>
              </a:spcBef>
              <a:buClrTx/>
              <a:buSzTx/>
              <a:buFontTx/>
              <a:buNone/>
            </a:pPr>
            <a:r>
              <a:rPr lang="it-IT" altLang="it-IT">
                <a:solidFill>
                  <a:srgbClr val="FFFFFF"/>
                </a:solidFill>
                <a:latin typeface="Comic Sans MS" panose="030F0702030302020204" pitchFamily="66" charset="0"/>
              </a:rPr>
              <a:t>(2011 Launch)</a:t>
            </a:r>
            <a:endParaRPr lang="en-GB" altLang="it-IT">
              <a:solidFill>
                <a:srgbClr val="FFFFFF"/>
              </a:solidFill>
              <a:latin typeface="Comic Sans MS" panose="030F0702030302020204"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406402" y="337155"/>
            <a:ext cx="11229864" cy="813783"/>
          </a:xfrm>
        </p:spPr>
        <p:txBody>
          <a:bodyPr/>
          <a:lstStyle/>
          <a:p>
            <a:pPr eaLnBrk="1" hangingPunct="1"/>
            <a:r>
              <a:rPr lang="en-GB" noProof="0" dirty="0"/>
              <a:t>Seismic noise mitigation – the true story</a:t>
            </a:r>
          </a:p>
        </p:txBody>
      </p:sp>
      <p:pic>
        <p:nvPicPr>
          <p:cNvPr id="18436" name="Picture 5" descr="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3613" y="1196184"/>
            <a:ext cx="2033587"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6"/>
          <p:cNvSpPr>
            <a:spLocks noChangeArrowheads="1"/>
          </p:cNvSpPr>
          <p:nvPr/>
        </p:nvSpPr>
        <p:spPr bwMode="auto">
          <a:xfrm>
            <a:off x="2711450" y="5516563"/>
            <a:ext cx="914400" cy="914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en-GB" noProof="0" dirty="0"/>
          </a:p>
        </p:txBody>
      </p:sp>
      <p:sp>
        <p:nvSpPr>
          <p:cNvPr id="18438" name="Line 7"/>
          <p:cNvSpPr>
            <a:spLocks noChangeShapeType="1"/>
          </p:cNvSpPr>
          <p:nvPr/>
        </p:nvSpPr>
        <p:spPr bwMode="auto">
          <a:xfrm flipV="1">
            <a:off x="3648075" y="5876925"/>
            <a:ext cx="719138"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noProof="0" dirty="0"/>
          </a:p>
        </p:txBody>
      </p:sp>
      <p:pic>
        <p:nvPicPr>
          <p:cNvPr id="18439" name="Picture 8" descr="Senza titolo-1 cop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7216" y="3716341"/>
            <a:ext cx="1539875" cy="245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40" name="Group 9"/>
          <p:cNvGrpSpPr>
            <a:grpSpLocks/>
          </p:cNvGrpSpPr>
          <p:nvPr/>
        </p:nvGrpSpPr>
        <p:grpSpPr bwMode="auto">
          <a:xfrm>
            <a:off x="6240466" y="1025525"/>
            <a:ext cx="4333875" cy="5283200"/>
            <a:chOff x="638" y="672"/>
            <a:chExt cx="2866" cy="3482"/>
          </a:xfrm>
        </p:grpSpPr>
        <p:pic>
          <p:nvPicPr>
            <p:cNvPr id="18442" name="Picture 10" descr="SAperformanc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 y="672"/>
              <a:ext cx="2866" cy="3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43" name="Group 11"/>
            <p:cNvGrpSpPr>
              <a:grpSpLocks/>
            </p:cNvGrpSpPr>
            <p:nvPr/>
          </p:nvGrpSpPr>
          <p:grpSpPr bwMode="auto">
            <a:xfrm>
              <a:off x="1479" y="1776"/>
              <a:ext cx="1449" cy="720"/>
              <a:chOff x="889" y="1776"/>
              <a:chExt cx="1449" cy="720"/>
            </a:xfrm>
          </p:grpSpPr>
          <p:sp>
            <p:nvSpPr>
              <p:cNvPr id="18444" name="Line 12"/>
              <p:cNvSpPr>
                <a:spLocks noChangeShapeType="1"/>
              </p:cNvSpPr>
              <p:nvPr/>
            </p:nvSpPr>
            <p:spPr bwMode="auto">
              <a:xfrm>
                <a:off x="1008" y="1824"/>
                <a:ext cx="1330" cy="672"/>
              </a:xfrm>
              <a:prstGeom prst="line">
                <a:avLst/>
              </a:prstGeom>
              <a:noFill/>
              <a:ln w="28575">
                <a:solidFill>
                  <a:srgbClr val="00CC00"/>
                </a:solidFill>
                <a:round/>
                <a:headEnd/>
                <a:tailEnd/>
              </a:ln>
              <a:extLst>
                <a:ext uri="{909E8E84-426E-40DD-AFC4-6F175D3DCCD1}">
                  <a14:hiddenFill xmlns:a14="http://schemas.microsoft.com/office/drawing/2010/main">
                    <a:noFill/>
                  </a14:hiddenFill>
                </a:ext>
              </a:extLst>
            </p:spPr>
            <p:txBody>
              <a:bodyPr/>
              <a:lstStyle/>
              <a:p>
                <a:endParaRPr lang="en-GB" noProof="0" dirty="0"/>
              </a:p>
            </p:txBody>
          </p:sp>
          <p:sp>
            <p:nvSpPr>
              <p:cNvPr id="18445" name="Text Box 13"/>
              <p:cNvSpPr txBox="1">
                <a:spLocks noChangeArrowheads="1"/>
              </p:cNvSpPr>
              <p:nvPr/>
            </p:nvSpPr>
            <p:spPr bwMode="auto">
              <a:xfrm rot="1530792">
                <a:off x="889" y="1776"/>
                <a:ext cx="897"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buClrTx/>
                  <a:buSzTx/>
                  <a:buFontTx/>
                  <a:buNone/>
                </a:pPr>
                <a:r>
                  <a:rPr lang="en-GB" sz="1600" noProof="0" dirty="0">
                    <a:solidFill>
                      <a:srgbClr val="00CC00"/>
                    </a:solidFill>
                  </a:rPr>
                  <a:t>Thermal noise</a:t>
                </a:r>
              </a:p>
            </p:txBody>
          </p:sp>
        </p:grpSp>
      </p:grpSp>
      <p:sp>
        <p:nvSpPr>
          <p:cNvPr id="18441" name="Text Box 14"/>
          <p:cNvSpPr txBox="1">
            <a:spLocks noChangeArrowheads="1"/>
          </p:cNvSpPr>
          <p:nvPr/>
        </p:nvSpPr>
        <p:spPr bwMode="auto">
          <a:xfrm>
            <a:off x="4267200" y="1905003"/>
            <a:ext cx="1981200" cy="835025"/>
          </a:xfrm>
          <a:prstGeom prst="rect">
            <a:avLst/>
          </a:prstGeom>
          <a:noFill/>
          <a:ln w="9525">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lnSpc>
                <a:spcPct val="100000"/>
              </a:lnSpc>
              <a:buClrTx/>
              <a:buSzTx/>
              <a:buFontTx/>
              <a:buNone/>
            </a:pPr>
            <a:r>
              <a:rPr lang="en-GB" sz="1600" b="1" noProof="0" dirty="0" err="1">
                <a:solidFill>
                  <a:schemeClr val="tx1"/>
                </a:solidFill>
                <a:latin typeface="Trebuchet MS" panose="020B0603020202020204" pitchFamily="34" charset="0"/>
              </a:rPr>
              <a:t>Superattenuator</a:t>
            </a:r>
            <a:r>
              <a:rPr lang="en-GB" sz="1600" b="1" noProof="0" dirty="0">
                <a:solidFill>
                  <a:schemeClr val="tx1"/>
                </a:solidFill>
                <a:latin typeface="Trebuchet MS" panose="020B0603020202020204" pitchFamily="34" charset="0"/>
              </a:rPr>
              <a:t>: </a:t>
            </a:r>
            <a:r>
              <a:rPr lang="en-GB" sz="1600" noProof="0" dirty="0">
                <a:solidFill>
                  <a:schemeClr val="tx1"/>
                </a:solidFill>
                <a:latin typeface="Trebuchet MS" panose="020B0603020202020204" pitchFamily="34" charset="0"/>
              </a:rPr>
              <a:t>filters off the seismic vibrations.</a:t>
            </a:r>
            <a:endParaRPr lang="en-GB" sz="1600" b="1" noProof="0" dirty="0">
              <a:solidFill>
                <a:schemeClr val="tx1"/>
              </a:solidFill>
              <a:latin typeface="Trebuchet MS" panose="020B0603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egnaposto piè di pagina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5pPr>
            <a:lvl6pPr marL="25146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6pPr>
            <a:lvl7pPr marL="29718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7pPr>
            <a:lvl8pPr marL="34290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8pPr>
            <a:lvl9pPr marL="3886200" indent="-228600" defTabSz="449263" eaLnBrk="0" fontAlgn="base" hangingPunct="0">
              <a:lnSpc>
                <a:spcPct val="8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9863" algn="l"/>
                <a:tab pos="10779125" algn="l"/>
                <a:tab pos="10780713" algn="l"/>
              </a:tabLst>
              <a:defRPr sz="2400">
                <a:solidFill>
                  <a:schemeClr val="bg1"/>
                </a:solidFill>
                <a:latin typeface="Times New Roman" panose="02020603050405020304" pitchFamily="18" charset="0"/>
              </a:defRPr>
            </a:lvl9pPr>
          </a:lstStyle>
          <a:p>
            <a:pPr eaLnBrk="1" hangingPunct="1"/>
            <a:r>
              <a:rPr lang="it-IT" altLang="it-IT" sz="1400">
                <a:solidFill>
                  <a:srgbClr val="FFFF00"/>
                </a:solidFill>
              </a:rPr>
              <a:t>Fabio Garufi – Università di Napoli &amp; INFN </a:t>
            </a:r>
            <a:endParaRPr lang="en-GB" altLang="it-IT" sz="1400">
              <a:solidFill>
                <a:srgbClr val="FFFF00"/>
              </a:solidFill>
            </a:endParaRPr>
          </a:p>
        </p:txBody>
      </p:sp>
      <p:sp>
        <p:nvSpPr>
          <p:cNvPr id="7172" name="Rectangle 2"/>
          <p:cNvSpPr>
            <a:spLocks noChangeArrowheads="1"/>
          </p:cNvSpPr>
          <p:nvPr/>
        </p:nvSpPr>
        <p:spPr bwMode="auto">
          <a:xfrm>
            <a:off x="5334000" y="0"/>
            <a:ext cx="914400" cy="6858000"/>
          </a:xfrm>
          <a:prstGeom prst="rect">
            <a:avLst/>
          </a:prstGeom>
          <a:solidFill>
            <a:srgbClr val="FFFFFF"/>
          </a:solidFill>
          <a:ln w="9525">
            <a:solidFill>
              <a:srgbClr val="FFFFFF"/>
            </a:solidFill>
            <a:miter lim="800000"/>
            <a:headEnd/>
            <a:tailEnd/>
          </a:ln>
        </p:spPr>
        <p:txBody>
          <a:bodyPr wrap="none" anchor="ct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eaLnBrk="1" hangingPunct="1"/>
            <a:endParaRPr lang="it-IT" altLang="it-IT"/>
          </a:p>
        </p:txBody>
      </p:sp>
      <p:pic>
        <p:nvPicPr>
          <p:cNvPr id="7173" name="Picture 3" descr="secvacumm"/>
          <p:cNvPicPr>
            <a:picLocks noChangeAspect="1" noChangeArrowheads="1"/>
          </p:cNvPicPr>
          <p:nvPr/>
        </p:nvPicPr>
        <p:blipFill>
          <a:blip r:embed="rId2">
            <a:extLst>
              <a:ext uri="{28A0092B-C50C-407E-A947-70E740481C1C}">
                <a14:useLocalDpi xmlns:a14="http://schemas.microsoft.com/office/drawing/2010/main" val="0"/>
              </a:ext>
            </a:extLst>
          </a:blip>
          <a:srcRect b="5405"/>
          <a:stretch>
            <a:fillRect/>
          </a:stretch>
        </p:blipFill>
        <p:spPr bwMode="auto">
          <a:xfrm>
            <a:off x="1524003" y="0"/>
            <a:ext cx="38830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4" descr="106-0687_IMG"/>
          <p:cNvPicPr>
            <a:picLocks noChangeAspect="1" noChangeArrowheads="1"/>
          </p:cNvPicPr>
          <p:nvPr/>
        </p:nvPicPr>
        <p:blipFill>
          <a:blip r:embed="rId3">
            <a:extLst>
              <a:ext uri="{28A0092B-C50C-407E-A947-70E740481C1C}">
                <a14:useLocalDpi xmlns:a14="http://schemas.microsoft.com/office/drawing/2010/main" val="0"/>
              </a:ext>
            </a:extLst>
          </a:blip>
          <a:srcRect r="13333"/>
          <a:stretch>
            <a:fillRect/>
          </a:stretch>
        </p:blipFill>
        <p:spPr bwMode="auto">
          <a:xfrm>
            <a:off x="6210300" y="0"/>
            <a:ext cx="4457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graphicFrame>
        <p:nvGraphicFramePr>
          <p:cNvPr id="7170" name="Object 5"/>
          <p:cNvGraphicFramePr>
            <a:graphicFrameLocks noChangeAspect="1"/>
          </p:cNvGraphicFramePr>
          <p:nvPr/>
        </p:nvGraphicFramePr>
        <p:xfrm>
          <a:off x="4191003" y="1447800"/>
          <a:ext cx="1819275" cy="2243138"/>
        </p:xfrm>
        <a:graphic>
          <a:graphicData uri="http://schemas.openxmlformats.org/presentationml/2006/ole">
            <mc:AlternateContent xmlns:mc="http://schemas.openxmlformats.org/markup-compatibility/2006">
              <mc:Choice xmlns:v="urn:schemas-microsoft-com:vml" Requires="v">
                <p:oleObj name="Immagine" r:id="rId4" imgW="2743200" imgH="3390840" progId="Word.Picture.8">
                  <p:embed/>
                </p:oleObj>
              </mc:Choice>
              <mc:Fallback>
                <p:oleObj name="Immagine" r:id="rId4" imgW="2743200" imgH="3390840" progId="Word.Picture.8">
                  <p:embed/>
                  <p:pic>
                    <p:nvPicPr>
                      <p:cNvPr id="717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3" y="1447800"/>
                        <a:ext cx="1819275" cy="2243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5181600" y="1371600"/>
            <a:ext cx="5334000" cy="4191000"/>
            <a:chOff x="48" y="1008"/>
            <a:chExt cx="3360" cy="2640"/>
          </a:xfrm>
        </p:grpSpPr>
        <p:pic>
          <p:nvPicPr>
            <p:cNvPr id="4109" name="Picture 5" descr="Controllo gerarchico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 y="1248"/>
              <a:ext cx="3360" cy="2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0" name="Text Box 6"/>
            <p:cNvSpPr txBox="1">
              <a:spLocks noChangeArrowheads="1"/>
            </p:cNvSpPr>
            <p:nvPr/>
          </p:nvSpPr>
          <p:spPr bwMode="auto">
            <a:xfrm>
              <a:off x="1052" y="1008"/>
              <a:ext cx="8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buClrTx/>
                <a:buSzTx/>
                <a:buFontTx/>
                <a:buNone/>
              </a:pPr>
              <a:r>
                <a:rPr lang="en-GB" sz="1800" noProof="0" dirty="0">
                  <a:solidFill>
                    <a:srgbClr val="CC0000"/>
                  </a:solidFill>
                </a:rPr>
                <a:t>DC-0.01 Hz</a:t>
              </a:r>
            </a:p>
          </p:txBody>
        </p:sp>
        <p:sp>
          <p:nvSpPr>
            <p:cNvPr id="4111" name="Text Box 7"/>
            <p:cNvSpPr txBox="1">
              <a:spLocks noChangeArrowheads="1"/>
            </p:cNvSpPr>
            <p:nvPr/>
          </p:nvSpPr>
          <p:spPr bwMode="auto">
            <a:xfrm>
              <a:off x="1228" y="2697"/>
              <a:ext cx="6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buClrTx/>
                <a:buSzTx/>
                <a:buFontTx/>
                <a:buNone/>
              </a:pPr>
              <a:r>
                <a:rPr lang="en-GB" sz="1800" noProof="0" dirty="0">
                  <a:solidFill>
                    <a:srgbClr val="33CC33"/>
                  </a:solidFill>
                </a:rPr>
                <a:t>0.01-8 Hz</a:t>
              </a:r>
            </a:p>
          </p:txBody>
        </p:sp>
        <p:sp>
          <p:nvSpPr>
            <p:cNvPr id="4112" name="Text Box 8"/>
            <p:cNvSpPr txBox="1">
              <a:spLocks noChangeArrowheads="1"/>
            </p:cNvSpPr>
            <p:nvPr/>
          </p:nvSpPr>
          <p:spPr bwMode="auto">
            <a:xfrm>
              <a:off x="1336" y="3417"/>
              <a:ext cx="5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buClrTx/>
                <a:buSzTx/>
                <a:buFontTx/>
                <a:buNone/>
              </a:pPr>
              <a:r>
                <a:rPr lang="en-GB" sz="1800" noProof="0" dirty="0">
                  <a:solidFill>
                    <a:srgbClr val="0033CC"/>
                  </a:solidFill>
                </a:rPr>
                <a:t>8-50 Hz</a:t>
              </a:r>
            </a:p>
          </p:txBody>
        </p:sp>
      </p:grpSp>
      <p:sp>
        <p:nvSpPr>
          <p:cNvPr id="4106" name="Rectangle 3"/>
          <p:cNvSpPr>
            <a:spLocks noGrp="1" noChangeArrowheads="1"/>
          </p:cNvSpPr>
          <p:nvPr>
            <p:ph type="body" idx="4294967295"/>
          </p:nvPr>
        </p:nvSpPr>
        <p:spPr>
          <a:xfrm>
            <a:off x="342900" y="1128712"/>
            <a:ext cx="5899150" cy="5371308"/>
          </a:xfrm>
        </p:spPr>
        <p:txBody>
          <a:bodyPr vert="horz" wrap="square" lIns="91440" tIns="45720" rIns="91440" bIns="45720" numCol="1" anchor="t" anchorCtr="0" compatLnSpc="1">
            <a:prstTxWarp prst="textNoShape">
              <a:avLst/>
            </a:prstTxWarp>
            <a:normAutofit/>
          </a:bodyPr>
          <a:lstStyle/>
          <a:p>
            <a:pPr eaLnBrk="1" hangingPunct="1"/>
            <a:r>
              <a:rPr lang="en-GB" sz="1800" noProof="0" dirty="0"/>
              <a:t>3 application points for 3 frequency ranges:</a:t>
            </a:r>
          </a:p>
          <a:p>
            <a:pPr lvl="1" eaLnBrk="1" hangingPunct="1"/>
            <a:r>
              <a:rPr lang="en-GB" sz="1800" noProof="0" dirty="0"/>
              <a:t>Top of inverted pendulum (Filter 0)</a:t>
            </a:r>
          </a:p>
          <a:p>
            <a:pPr lvl="1"/>
            <a:r>
              <a:rPr lang="en-GB" sz="1800" noProof="0" dirty="0"/>
              <a:t>On the  “</a:t>
            </a:r>
            <a:r>
              <a:rPr lang="en-GB" sz="1800" noProof="0" dirty="0" err="1"/>
              <a:t>marionetta</a:t>
            </a:r>
            <a:r>
              <a:rPr lang="en-GB" sz="1800" noProof="0" dirty="0"/>
              <a:t>”</a:t>
            </a:r>
          </a:p>
          <a:p>
            <a:pPr lvl="1" eaLnBrk="1" hangingPunct="1"/>
            <a:r>
              <a:rPr lang="en-GB" sz="1800" noProof="0" dirty="0"/>
              <a:t>On the mirror</a:t>
            </a:r>
          </a:p>
          <a:p>
            <a:r>
              <a:rPr lang="en-GB" sz="1800" noProof="0" dirty="0"/>
              <a:t>Locking requirement:</a:t>
            </a:r>
          </a:p>
          <a:p>
            <a:pPr lvl="1">
              <a:lnSpc>
                <a:spcPct val="100000"/>
              </a:lnSpc>
              <a:spcBef>
                <a:spcPct val="20000"/>
              </a:spcBef>
              <a:buClrTx/>
              <a:buNone/>
            </a:pPr>
            <a:r>
              <a:rPr lang="en-GB" sz="1800" i="1" noProof="0" dirty="0">
                <a:latin typeface="Symbol" panose="05050102010706020507" pitchFamily="18" charset="2"/>
              </a:rPr>
              <a:t>d</a:t>
            </a:r>
            <a:r>
              <a:rPr lang="en-GB" sz="1800" i="1" noProof="0" dirty="0"/>
              <a:t>L </a:t>
            </a:r>
            <a:r>
              <a:rPr lang="en-GB" sz="1800" i="1" noProof="0" dirty="0">
                <a:sym typeface="Euclid Symbol" pitchFamily="18" charset="2"/>
              </a:rPr>
              <a:t>&lt; 10</a:t>
            </a:r>
            <a:r>
              <a:rPr lang="en-GB" sz="1800" i="1" baseline="30000" noProof="0" dirty="0">
                <a:sym typeface="Euclid Symbol" pitchFamily="18" charset="2"/>
              </a:rPr>
              <a:t>-12</a:t>
            </a:r>
            <a:r>
              <a:rPr lang="en-GB" sz="1800" i="1" noProof="0" dirty="0">
                <a:sym typeface="Euclid Symbol" pitchFamily="18" charset="2"/>
              </a:rPr>
              <a:t> m</a:t>
            </a:r>
            <a:r>
              <a:rPr lang="en-GB" sz="1800" noProof="0" dirty="0"/>
              <a:t> </a:t>
            </a:r>
          </a:p>
          <a:p>
            <a:pPr>
              <a:lnSpc>
                <a:spcPct val="100000"/>
              </a:lnSpc>
              <a:spcBef>
                <a:spcPct val="20000"/>
              </a:spcBef>
              <a:buClrTx/>
            </a:pPr>
            <a:r>
              <a:rPr lang="en-GB" sz="1800" noProof="0" dirty="0"/>
              <a:t>Tides along the 3 km:</a:t>
            </a:r>
          </a:p>
          <a:p>
            <a:pPr lvl="1">
              <a:lnSpc>
                <a:spcPct val="120000"/>
              </a:lnSpc>
              <a:spcBef>
                <a:spcPct val="20000"/>
              </a:spcBef>
              <a:buClrTx/>
              <a:buNone/>
            </a:pPr>
            <a:r>
              <a:rPr lang="en-GB" sz="1800" i="1" noProof="0" dirty="0">
                <a:latin typeface="Symbol" panose="05050102010706020507" pitchFamily="18" charset="2"/>
              </a:rPr>
              <a:t>d</a:t>
            </a:r>
            <a:r>
              <a:rPr lang="en-GB" sz="1800" i="1" noProof="0" dirty="0"/>
              <a:t>L </a:t>
            </a:r>
            <a:r>
              <a:rPr lang="en-GB" sz="1800" i="1" noProof="0" dirty="0">
                <a:sym typeface="Euclid Symbol" pitchFamily="18" charset="2"/>
              </a:rPr>
              <a:t>&lt;</a:t>
            </a:r>
            <a:r>
              <a:rPr lang="en-GB" sz="1800" i="1" noProof="0" dirty="0">
                <a:sym typeface="Euclid Math Two" pitchFamily="18" charset="2"/>
              </a:rPr>
              <a:t> </a:t>
            </a:r>
            <a:r>
              <a:rPr lang="en-GB" sz="1800" i="1" noProof="0" dirty="0">
                <a:sym typeface="Euclid Symbol" pitchFamily="18" charset="2"/>
              </a:rPr>
              <a:t>10</a:t>
            </a:r>
            <a:r>
              <a:rPr lang="en-GB" sz="1800" i="1" baseline="30000" noProof="0" dirty="0">
                <a:sym typeface="Euclid Symbol" pitchFamily="18" charset="2"/>
              </a:rPr>
              <a:t>-4</a:t>
            </a:r>
            <a:r>
              <a:rPr lang="en-GB" sz="1800" i="1" noProof="0" dirty="0">
                <a:sym typeface="Euclid Symbol" pitchFamily="18" charset="2"/>
              </a:rPr>
              <a:t> m</a:t>
            </a:r>
            <a:r>
              <a:rPr lang="en-GB" sz="1800" noProof="0" dirty="0"/>
              <a:t> </a:t>
            </a:r>
          </a:p>
          <a:p>
            <a:pPr>
              <a:lnSpc>
                <a:spcPct val="120000"/>
              </a:lnSpc>
              <a:spcBef>
                <a:spcPct val="20000"/>
              </a:spcBef>
              <a:buClrTx/>
            </a:pPr>
            <a:r>
              <a:rPr lang="en-GB" sz="1800" noProof="0" dirty="0"/>
              <a:t>Mirror’s resonances</a:t>
            </a:r>
          </a:p>
          <a:p>
            <a:pPr lvl="1">
              <a:lnSpc>
                <a:spcPct val="100000"/>
              </a:lnSpc>
              <a:spcBef>
                <a:spcPct val="20000"/>
              </a:spcBef>
              <a:buClrTx/>
              <a:buNone/>
            </a:pPr>
            <a:r>
              <a:rPr lang="en-GB" sz="1800" i="1" noProof="0" dirty="0">
                <a:latin typeface="Symbol" panose="05050102010706020507" pitchFamily="18" charset="2"/>
              </a:rPr>
              <a:t>d</a:t>
            </a:r>
            <a:r>
              <a:rPr lang="en-GB" sz="1800" i="1" noProof="0" dirty="0"/>
              <a:t>L </a:t>
            </a:r>
            <a:r>
              <a:rPr lang="en-GB" sz="1800" i="1" noProof="0" dirty="0">
                <a:sym typeface="Euclid Symbol" pitchFamily="18" charset="2"/>
              </a:rPr>
              <a:t>&lt; 10</a:t>
            </a:r>
            <a:r>
              <a:rPr lang="en-GB" sz="1800" i="1" baseline="30000" noProof="0" dirty="0">
                <a:sym typeface="Euclid Symbol" pitchFamily="18" charset="2"/>
              </a:rPr>
              <a:t>-4</a:t>
            </a:r>
            <a:r>
              <a:rPr lang="en-GB" sz="1800" i="1" noProof="0" dirty="0">
                <a:sym typeface="Euclid Symbol" pitchFamily="18" charset="2"/>
              </a:rPr>
              <a:t> m</a:t>
            </a:r>
            <a:r>
              <a:rPr lang="en-GB" sz="1800" noProof="0" dirty="0"/>
              <a:t> </a:t>
            </a:r>
          </a:p>
          <a:p>
            <a:pPr lvl="1">
              <a:lnSpc>
                <a:spcPct val="100000"/>
              </a:lnSpc>
              <a:spcBef>
                <a:spcPct val="20000"/>
              </a:spcBef>
              <a:buClrTx/>
              <a:buNone/>
            </a:pPr>
            <a:r>
              <a:rPr lang="en-GB" sz="1800" noProof="0" dirty="0"/>
              <a:t>It is necessary to control mirrors in a wide range of frequencies and displacements: a hierarchic control system, is needed </a:t>
            </a:r>
          </a:p>
        </p:txBody>
      </p:sp>
      <p:sp>
        <p:nvSpPr>
          <p:cNvPr id="4100" name="Segnaposto numero diapositiva 5"/>
          <p:cNvSpPr txBox="1">
            <a:spLocks noGrp="1"/>
          </p:cNvSpPr>
          <p:nvPr/>
        </p:nvSpPr>
        <p:spPr bwMode="auto">
          <a:xfrm>
            <a:off x="8077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r" eaLnBrk="1" hangingPunct="1">
              <a:lnSpc>
                <a:spcPct val="100000"/>
              </a:lnSpc>
              <a:buClrTx/>
              <a:buSzTx/>
              <a:buFontTx/>
              <a:buNone/>
            </a:pPr>
            <a:fld id="{7AEE5A6D-B4B9-43DC-B8A3-F7FCCB1AC7DA}" type="slidenum">
              <a:rPr lang="en-GB" sz="1400" noProof="0" smtClean="0">
                <a:solidFill>
                  <a:schemeClr val="tx1"/>
                </a:solidFill>
              </a:rPr>
              <a:pPr algn="r" eaLnBrk="1" hangingPunct="1">
                <a:lnSpc>
                  <a:spcPct val="100000"/>
                </a:lnSpc>
                <a:buClrTx/>
                <a:buSzTx/>
                <a:buFontTx/>
                <a:buNone/>
              </a:pPr>
              <a:t>6</a:t>
            </a:fld>
            <a:endParaRPr lang="en-GB" sz="1400" noProof="0" dirty="0">
              <a:solidFill>
                <a:schemeClr val="tx1"/>
              </a:solidFill>
            </a:endParaRPr>
          </a:p>
        </p:txBody>
      </p:sp>
      <p:graphicFrame>
        <p:nvGraphicFramePr>
          <p:cNvPr id="4098" name="Object 1024"/>
          <p:cNvGraphicFramePr>
            <a:graphicFrameLocks noChangeAspect="1"/>
          </p:cNvGraphicFramePr>
          <p:nvPr/>
        </p:nvGraphicFramePr>
        <p:xfrm>
          <a:off x="9685338" y="1371600"/>
          <a:ext cx="830262" cy="4248150"/>
        </p:xfrm>
        <a:graphic>
          <a:graphicData uri="http://schemas.openxmlformats.org/presentationml/2006/ole">
            <mc:AlternateContent xmlns:mc="http://schemas.openxmlformats.org/markup-compatibility/2006">
              <mc:Choice xmlns:v="urn:schemas-microsoft-com:vml" Requires="v">
                <p:oleObj name="Image" r:id="rId4" imgW="1066291" imgH="5447619" progId="Photoshop.Image.6">
                  <p:embed/>
                </p:oleObj>
              </mc:Choice>
              <mc:Fallback>
                <p:oleObj name="Image" r:id="rId4" imgW="1066291" imgH="5447619" progId="Photoshop.Image.6">
                  <p:embed/>
                  <p:pic>
                    <p:nvPicPr>
                      <p:cNvPr id="4098"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5338" y="1371600"/>
                        <a:ext cx="830262" cy="424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1" name="Line 15"/>
          <p:cNvSpPr>
            <a:spLocks noChangeShapeType="1"/>
          </p:cNvSpPr>
          <p:nvPr/>
        </p:nvSpPr>
        <p:spPr bwMode="auto">
          <a:xfrm>
            <a:off x="2438400" y="2675466"/>
            <a:ext cx="7543800" cy="227753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noProof="0" dirty="0"/>
          </a:p>
        </p:txBody>
      </p:sp>
      <p:sp>
        <p:nvSpPr>
          <p:cNvPr id="4102" name="Line 14"/>
          <p:cNvSpPr>
            <a:spLocks noChangeShapeType="1"/>
          </p:cNvSpPr>
          <p:nvPr/>
        </p:nvSpPr>
        <p:spPr bwMode="auto">
          <a:xfrm>
            <a:off x="2878667" y="2327804"/>
            <a:ext cx="7103533" cy="212989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noProof="0" dirty="0"/>
          </a:p>
        </p:txBody>
      </p:sp>
      <p:sp>
        <p:nvSpPr>
          <p:cNvPr id="4103" name="Line 13"/>
          <p:cNvSpPr>
            <a:spLocks noChangeShapeType="1"/>
          </p:cNvSpPr>
          <p:nvPr/>
        </p:nvSpPr>
        <p:spPr bwMode="auto">
          <a:xfrm>
            <a:off x="4267200" y="1747836"/>
            <a:ext cx="5638800" cy="809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noProof="0" dirty="0"/>
          </a:p>
        </p:txBody>
      </p:sp>
      <p:sp>
        <p:nvSpPr>
          <p:cNvPr id="4105" name="Rectangle 2"/>
          <p:cNvSpPr>
            <a:spLocks noGrp="1" noChangeArrowheads="1"/>
          </p:cNvSpPr>
          <p:nvPr>
            <p:ph type="title" idx="4294967295"/>
          </p:nvPr>
        </p:nvSpPr>
        <p:spPr>
          <a:xfrm>
            <a:off x="381000" y="357980"/>
            <a:ext cx="7772400" cy="609600"/>
          </a:xfrm>
        </p:spPr>
        <p:txBody>
          <a:bodyPr vert="horz" wrap="square" lIns="91440" tIns="45720" rIns="91440" bIns="45720" numCol="1" anchor="ctr" anchorCtr="0" compatLnSpc="1">
            <a:prstTxWarp prst="textNoShape">
              <a:avLst/>
            </a:prstTxWarp>
          </a:bodyPr>
          <a:lstStyle/>
          <a:p>
            <a:pPr eaLnBrk="1" hangingPunct="1"/>
            <a:r>
              <a:rPr lang="en-GB" sz="2400" noProof="0" dirty="0"/>
              <a:t>Local control on </a:t>
            </a:r>
            <a:r>
              <a:rPr lang="en-GB" sz="2400" noProof="0" dirty="0" err="1"/>
              <a:t>superattenuators</a:t>
            </a:r>
            <a:endParaRPr lang="en-GB" sz="2400" noProof="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103"/>
                                        </p:tgtEl>
                                        <p:attrNameLst>
                                          <p:attrName>style.visibility</p:attrName>
                                        </p:attrNameLst>
                                      </p:cBhvr>
                                      <p:to>
                                        <p:strVal val="visible"/>
                                      </p:to>
                                    </p:set>
                                    <p:anim calcmode="lin" valueType="num">
                                      <p:cBhvr additive="base">
                                        <p:cTn id="11" dur="500" fill="hold"/>
                                        <p:tgtEl>
                                          <p:spTgt spid="4103"/>
                                        </p:tgtEl>
                                        <p:attrNameLst>
                                          <p:attrName>ppt_x</p:attrName>
                                        </p:attrNameLst>
                                      </p:cBhvr>
                                      <p:tavLst>
                                        <p:tav tm="0">
                                          <p:val>
                                            <p:strVal val="#ppt_x"/>
                                          </p:val>
                                        </p:tav>
                                        <p:tav tm="100000">
                                          <p:val>
                                            <p:strVal val="#ppt_x"/>
                                          </p:val>
                                        </p:tav>
                                      </p:tavLst>
                                    </p:anim>
                                    <p:anim calcmode="lin" valueType="num">
                                      <p:cBhvr additive="base">
                                        <p:cTn id="12" dur="500" fill="hold"/>
                                        <p:tgtEl>
                                          <p:spTgt spid="410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102"/>
                                        </p:tgtEl>
                                        <p:attrNameLst>
                                          <p:attrName>style.visibility</p:attrName>
                                        </p:attrNameLst>
                                      </p:cBhvr>
                                      <p:to>
                                        <p:strVal val="visible"/>
                                      </p:to>
                                    </p:set>
                                    <p:anim calcmode="lin" valueType="num">
                                      <p:cBhvr additive="base">
                                        <p:cTn id="17" dur="500" fill="hold"/>
                                        <p:tgtEl>
                                          <p:spTgt spid="4102"/>
                                        </p:tgtEl>
                                        <p:attrNameLst>
                                          <p:attrName>ppt_x</p:attrName>
                                        </p:attrNameLst>
                                      </p:cBhvr>
                                      <p:tavLst>
                                        <p:tav tm="0">
                                          <p:val>
                                            <p:strVal val="#ppt_x"/>
                                          </p:val>
                                        </p:tav>
                                        <p:tav tm="100000">
                                          <p:val>
                                            <p:strVal val="#ppt_x"/>
                                          </p:val>
                                        </p:tav>
                                      </p:tavLst>
                                    </p:anim>
                                    <p:anim calcmode="lin" valueType="num">
                                      <p:cBhvr additive="base">
                                        <p:cTn id="18" dur="500" fill="hold"/>
                                        <p:tgtEl>
                                          <p:spTgt spid="410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101"/>
                                        </p:tgtEl>
                                        <p:attrNameLst>
                                          <p:attrName>style.visibility</p:attrName>
                                        </p:attrNameLst>
                                      </p:cBhvr>
                                      <p:to>
                                        <p:strVal val="visible"/>
                                      </p:to>
                                    </p:set>
                                    <p:animEffect transition="in" filter="fade">
                                      <p:cBhvr>
                                        <p:cTn id="23"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4102" grpId="0" animBg="1"/>
      <p:bldP spid="410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idx="10"/>
          </p:nvPr>
        </p:nvSpPr>
        <p:spPr bwMode="auto">
          <a:xfrm>
            <a:off x="406401" y="6477003"/>
            <a:ext cx="11779251" cy="5191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defPPr>
              <a:defRPr lang="en-US"/>
            </a:defPPr>
            <a:lvl1pPr algn="l" rtl="0" fontAlgn="base">
              <a:lnSpc>
                <a:spcPct val="100000"/>
              </a:lnSpc>
              <a:spcBef>
                <a:spcPct val="0"/>
              </a:spcBef>
              <a:spcAft>
                <a:spcPct val="0"/>
              </a:spcAft>
              <a:buClr>
                <a:srgbClr val="5F5F5F"/>
              </a:buClr>
              <a:buSzPct val="100000"/>
              <a:buFont typeface="Times New Roman" panose="02020603050405020304" pitchFamily="18" charset="0"/>
              <a:defRPr sz="1400" kern="1200">
                <a:solidFill>
                  <a:srgbClr val="FFFF00"/>
                </a:solidFill>
                <a:latin typeface="Times New Roman" panose="02020603050405020304" pitchFamily="18" charset="0"/>
                <a:ea typeface="+mn-ea"/>
                <a:cs typeface="+mn-cs"/>
              </a:defRPr>
            </a:lvl1pPr>
            <a:lvl2pPr marL="4572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2pPr>
            <a:lvl3pPr marL="9144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3pPr>
            <a:lvl4pPr marL="13716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4pPr>
            <a:lvl5pPr marL="18288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5pPr>
            <a:lvl6pPr marL="2286000" algn="l" defTabSz="914400" rtl="0" eaLnBrk="1" latinLnBrk="0" hangingPunct="1">
              <a:defRPr sz="2400" kern="1200">
                <a:solidFill>
                  <a:schemeClr val="bg1"/>
                </a:solidFill>
                <a:latin typeface="Times New Roman" panose="02020603050405020304" pitchFamily="18" charset="0"/>
                <a:ea typeface="+mn-ea"/>
                <a:cs typeface="+mn-cs"/>
              </a:defRPr>
            </a:lvl6pPr>
            <a:lvl7pPr marL="2743200" algn="l" defTabSz="914400" rtl="0" eaLnBrk="1" latinLnBrk="0" hangingPunct="1">
              <a:defRPr sz="2400" kern="1200">
                <a:solidFill>
                  <a:schemeClr val="bg1"/>
                </a:solidFill>
                <a:latin typeface="Times New Roman" panose="02020603050405020304" pitchFamily="18" charset="0"/>
                <a:ea typeface="+mn-ea"/>
                <a:cs typeface="+mn-cs"/>
              </a:defRPr>
            </a:lvl7pPr>
            <a:lvl8pPr marL="3200400" algn="l" defTabSz="914400" rtl="0" eaLnBrk="1" latinLnBrk="0" hangingPunct="1">
              <a:defRPr sz="2400" kern="1200">
                <a:solidFill>
                  <a:schemeClr val="bg1"/>
                </a:solidFill>
                <a:latin typeface="Times New Roman" panose="02020603050405020304" pitchFamily="18" charset="0"/>
                <a:ea typeface="+mn-ea"/>
                <a:cs typeface="+mn-cs"/>
              </a:defRPr>
            </a:lvl8pPr>
            <a:lvl9pPr marL="3657600" algn="l" defTabSz="914400" rtl="0" eaLnBrk="1" latinLnBrk="0" hangingPunct="1">
              <a:defRPr sz="2400" kern="1200">
                <a:solidFill>
                  <a:schemeClr val="bg1"/>
                </a:solidFill>
                <a:latin typeface="Times New Roman" panose="02020603050405020304" pitchFamily="18" charset="0"/>
                <a:ea typeface="+mn-ea"/>
                <a:cs typeface="+mn-cs"/>
              </a:defRPr>
            </a:lvl9pPr>
          </a:lstStyle>
          <a:p>
            <a:r>
              <a:rPr lang="en-GB" noProof="0" dirty="0"/>
              <a:t>Fabio Garufi – Università di Napoli &amp; INFN </a:t>
            </a:r>
          </a:p>
        </p:txBody>
      </p:sp>
      <p:sp>
        <p:nvSpPr>
          <p:cNvPr id="3" name="Titolo 2">
            <a:extLst>
              <a:ext uri="{FF2B5EF4-FFF2-40B4-BE49-F238E27FC236}">
                <a16:creationId xmlns:a16="http://schemas.microsoft.com/office/drawing/2014/main" id="{0F023631-303E-A48E-941E-F2A3BB3EB63A}"/>
              </a:ext>
            </a:extLst>
          </p:cNvPr>
          <p:cNvSpPr>
            <a:spLocks noGrp="1"/>
          </p:cNvSpPr>
          <p:nvPr>
            <p:ph type="title"/>
          </p:nvPr>
        </p:nvSpPr>
        <p:spPr>
          <a:xfrm>
            <a:off x="273269" y="391160"/>
            <a:ext cx="11080531" cy="791013"/>
          </a:xfrm>
        </p:spPr>
        <p:txBody>
          <a:bodyPr>
            <a:normAutofit fontScale="90000"/>
          </a:bodyPr>
          <a:lstStyle/>
          <a:p>
            <a:r>
              <a:rPr lang="en-GB" noProof="0" dirty="0"/>
              <a:t>A teleseism as seen by «Filter 0» displacement </a:t>
            </a:r>
          </a:p>
        </p:txBody>
      </p:sp>
      <p:pic>
        <p:nvPicPr>
          <p:cNvPr id="5" name="Immagine 4">
            <a:extLst>
              <a:ext uri="{FF2B5EF4-FFF2-40B4-BE49-F238E27FC236}">
                <a16:creationId xmlns:a16="http://schemas.microsoft.com/office/drawing/2014/main" id="{C57C0A64-FE1A-F61C-98E2-DF469A902BAB}"/>
              </a:ext>
            </a:extLst>
          </p:cNvPr>
          <p:cNvPicPr>
            <a:picLocks noChangeAspect="1"/>
          </p:cNvPicPr>
          <p:nvPr/>
        </p:nvPicPr>
        <p:blipFill>
          <a:blip r:embed="rId3"/>
          <a:stretch>
            <a:fillRect/>
          </a:stretch>
        </p:blipFill>
        <p:spPr>
          <a:xfrm>
            <a:off x="4160150" y="1203960"/>
            <a:ext cx="8031849" cy="4980940"/>
          </a:xfrm>
          <a:prstGeom prst="rect">
            <a:avLst/>
          </a:prstGeom>
        </p:spPr>
      </p:pic>
      <p:pic>
        <p:nvPicPr>
          <p:cNvPr id="7" name="Immagine 6" descr="Immagine che contiene testo, diagramma, schermata, mappa&#10;&#10;Descrizione generata automaticamente">
            <a:extLst>
              <a:ext uri="{FF2B5EF4-FFF2-40B4-BE49-F238E27FC236}">
                <a16:creationId xmlns:a16="http://schemas.microsoft.com/office/drawing/2014/main" id="{41E5DDDF-53A6-B132-7D47-27C6DD0EAE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90600"/>
            <a:ext cx="4259298" cy="54762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Segnaposto piè di pagina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sz="1400" noProof="0" dirty="0"/>
              <a:t>Fabio Garufi</a:t>
            </a:r>
          </a:p>
        </p:txBody>
      </p:sp>
      <p:sp>
        <p:nvSpPr>
          <p:cNvPr id="61444" name="Segnaposto numero diapositiva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D9004E7-6215-4570-91F1-C0B7757F32D2}" type="slidenum">
              <a:rPr lang="en-GB" sz="1400" noProof="0" smtClean="0"/>
              <a:pPr>
                <a:spcBef>
                  <a:spcPct val="0"/>
                </a:spcBef>
                <a:buFontTx/>
                <a:buNone/>
              </a:pPr>
              <a:t>8</a:t>
            </a:fld>
            <a:endParaRPr lang="en-GB" sz="1400" noProof="0" dirty="0"/>
          </a:p>
        </p:txBody>
      </p:sp>
      <p:sp>
        <p:nvSpPr>
          <p:cNvPr id="61445" name="Rectangle 2"/>
          <p:cNvSpPr>
            <a:spLocks noChangeArrowheads="1"/>
          </p:cNvSpPr>
          <p:nvPr/>
        </p:nvSpPr>
        <p:spPr bwMode="auto">
          <a:xfrm>
            <a:off x="1749425" y="1239838"/>
            <a:ext cx="8667750" cy="5084762"/>
          </a:xfrm>
          <a:prstGeom prst="rect">
            <a:avLst/>
          </a:prstGeom>
          <a:solidFill>
            <a:schemeClr val="bg1"/>
          </a:solidFill>
          <a:ln>
            <a:noFill/>
          </a:ln>
          <a:effectLst/>
          <a:extLst>
            <a:ext uri="{91240B29-F687-4F45-9708-019B960494DF}">
              <a14:hiddenLine xmlns:a14="http://schemas.microsoft.com/office/drawing/2010/main" w="38100">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pic>
        <p:nvPicPr>
          <p:cNvPr id="61446" name="Picture 4" descr="Senza titolo-1 cop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0" y="4085167"/>
            <a:ext cx="5975350" cy="2230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7525" name="Picture 5" descr="defor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01" y="4197351"/>
            <a:ext cx="6156325"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6" name="Rectangle 6"/>
          <p:cNvSpPr>
            <a:spLocks noChangeArrowheads="1"/>
          </p:cNvSpPr>
          <p:nvPr/>
        </p:nvSpPr>
        <p:spPr bwMode="auto">
          <a:xfrm>
            <a:off x="2514600" y="4267200"/>
            <a:ext cx="6172200" cy="2057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pic>
        <p:nvPicPr>
          <p:cNvPr id="107527" name="Picture 7" descr="pendolo2"/>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4221164"/>
            <a:ext cx="6192838" cy="203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7528" name="Group 8"/>
          <p:cNvGrpSpPr>
            <a:grpSpLocks/>
          </p:cNvGrpSpPr>
          <p:nvPr/>
        </p:nvGrpSpPr>
        <p:grpSpPr bwMode="auto">
          <a:xfrm>
            <a:off x="3352801" y="1371600"/>
            <a:ext cx="2879725" cy="3733800"/>
            <a:chOff x="1152" y="864"/>
            <a:chExt cx="1814" cy="2352"/>
          </a:xfrm>
        </p:grpSpPr>
        <p:grpSp>
          <p:nvGrpSpPr>
            <p:cNvPr id="61462" name="Group 9"/>
            <p:cNvGrpSpPr>
              <a:grpSpLocks/>
            </p:cNvGrpSpPr>
            <p:nvPr/>
          </p:nvGrpSpPr>
          <p:grpSpPr bwMode="auto">
            <a:xfrm>
              <a:off x="1152" y="912"/>
              <a:ext cx="1344" cy="2304"/>
              <a:chOff x="1152" y="912"/>
              <a:chExt cx="1344" cy="2304"/>
            </a:xfrm>
          </p:grpSpPr>
          <p:sp>
            <p:nvSpPr>
              <p:cNvPr id="61464" name="Line 10"/>
              <p:cNvSpPr>
                <a:spLocks noChangeShapeType="1"/>
              </p:cNvSpPr>
              <p:nvPr/>
            </p:nvSpPr>
            <p:spPr bwMode="auto">
              <a:xfrm flipV="1">
                <a:off x="1152" y="912"/>
                <a:ext cx="0" cy="230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noProof="0" dirty="0"/>
              </a:p>
            </p:txBody>
          </p:sp>
          <p:sp>
            <p:nvSpPr>
              <p:cNvPr id="61465" name="Line 11"/>
              <p:cNvSpPr>
                <a:spLocks noChangeShapeType="1"/>
              </p:cNvSpPr>
              <p:nvPr/>
            </p:nvSpPr>
            <p:spPr bwMode="auto">
              <a:xfrm>
                <a:off x="1152" y="912"/>
                <a:ext cx="134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noProof="0" dirty="0"/>
              </a:p>
            </p:txBody>
          </p:sp>
        </p:grpSp>
        <p:pic>
          <p:nvPicPr>
            <p:cNvPr id="61463" name="Picture 12" descr="g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8" y="864"/>
              <a:ext cx="518" cy="1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7533" name="Group 13"/>
          <p:cNvGrpSpPr>
            <a:grpSpLocks/>
          </p:cNvGrpSpPr>
          <p:nvPr/>
        </p:nvGrpSpPr>
        <p:grpSpPr bwMode="auto">
          <a:xfrm>
            <a:off x="1600200" y="2286000"/>
            <a:ext cx="3429000" cy="1676400"/>
            <a:chOff x="48" y="1440"/>
            <a:chExt cx="2160" cy="1056"/>
          </a:xfrm>
        </p:grpSpPr>
        <p:sp>
          <p:nvSpPr>
            <p:cNvPr id="61459" name="Rectangle 14"/>
            <p:cNvSpPr>
              <a:spLocks noChangeArrowheads="1"/>
            </p:cNvSpPr>
            <p:nvPr/>
          </p:nvSpPr>
          <p:spPr bwMode="auto">
            <a:xfrm>
              <a:off x="48" y="1440"/>
              <a:ext cx="2160" cy="1056"/>
            </a:xfrm>
            <a:prstGeom prst="rect">
              <a:avLst/>
            </a:prstGeom>
            <a:solidFill>
              <a:srgbClr val="F8F8F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sp>
          <p:nvSpPr>
            <p:cNvPr id="61460" name="Text Box 15"/>
            <p:cNvSpPr txBox="1">
              <a:spLocks noChangeArrowheads="1"/>
            </p:cNvSpPr>
            <p:nvPr/>
          </p:nvSpPr>
          <p:spPr bwMode="auto">
            <a:xfrm>
              <a:off x="318" y="1542"/>
              <a:ext cx="1575" cy="523"/>
            </a:xfrm>
            <a:prstGeom prst="rect">
              <a:avLst/>
            </a:prstGeom>
            <a:solidFill>
              <a:srgbClr val="F8F8F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sz="2400" noProof="0" dirty="0">
                  <a:solidFill>
                    <a:srgbClr val="000099"/>
                  </a:solidFill>
                  <a:latin typeface="Comic Sans MS" panose="030F0702030302020204" pitchFamily="66" charset="0"/>
                </a:rPr>
                <a:t>Newtonian noise</a:t>
              </a:r>
            </a:p>
            <a:p>
              <a:pPr algn="ctr" eaLnBrk="1" hangingPunct="1">
                <a:spcBef>
                  <a:spcPct val="0"/>
                </a:spcBef>
                <a:buFontTx/>
                <a:buNone/>
              </a:pPr>
              <a:endParaRPr lang="en-GB" sz="2400" noProof="0" dirty="0">
                <a:solidFill>
                  <a:srgbClr val="000099"/>
                </a:solidFill>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61461" name="Object 16"/>
                <p:cNvSpPr txBox="1"/>
                <p:nvPr/>
              </p:nvSpPr>
              <p:spPr bwMode="auto">
                <a:xfrm>
                  <a:off x="144" y="1872"/>
                  <a:ext cx="1872" cy="435"/>
                </a:xfrm>
                <a:prstGeom prst="rect">
                  <a:avLst/>
                </a:prstGeom>
                <a:solidFill>
                  <a:srgbClr val="F8F8F8"/>
                </a:solidFill>
                <a:ln>
                  <a:noFill/>
                </a:ln>
                <a:effectLst/>
              </p:spPr>
              <p:txBody>
                <a:bodyPr>
                  <a:normAutofit/>
                </a:bodyPr>
                <a:lstStyle/>
                <a:p>
                  <a:pPr/>
                  <a14:m>
                    <m:oMathPara xmlns:m="http://schemas.openxmlformats.org/officeDocument/2006/math">
                      <m:oMathParaPr>
                        <m:jc m:val="left"/>
                      </m:oMathParaPr>
                      <m:oMath xmlns:m="http://schemas.openxmlformats.org/officeDocument/2006/math">
                        <m:acc>
                          <m:accPr>
                            <m:chr m:val="̃"/>
                            <m:ctrlPr>
                              <a:rPr lang="en-GB" i="1" noProof="0" smtClean="0">
                                <a:solidFill>
                                  <a:srgbClr val="000000"/>
                                </a:solidFill>
                                <a:latin typeface="Cambria Math" panose="02040503050406030204" pitchFamily="18" charset="0"/>
                              </a:rPr>
                            </m:ctrlPr>
                          </m:accPr>
                          <m:e>
                            <m:r>
                              <a:rPr lang="en-GB" i="1" noProof="0" smtClean="0">
                                <a:solidFill>
                                  <a:srgbClr val="000000"/>
                                </a:solidFill>
                                <a:latin typeface="Cambria Math" panose="02040503050406030204" pitchFamily="18" charset="0"/>
                              </a:rPr>
                              <m:t>h</m:t>
                            </m:r>
                          </m:e>
                        </m:acc>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𝑓</m:t>
                        </m:r>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𝑐𝑜𝑛𝑠𝑡</m:t>
                        </m:r>
                        <m:r>
                          <a:rPr lang="en-GB" i="1" noProof="0" smtClean="0">
                            <a:solidFill>
                              <a:srgbClr val="000000"/>
                            </a:solidFill>
                            <a:latin typeface="Cambria Math" panose="02040503050406030204" pitchFamily="18" charset="0"/>
                          </a:rPr>
                          <m:t>.×</m:t>
                        </m:r>
                        <m:f>
                          <m:fPr>
                            <m:ctrlPr>
                              <a:rPr lang="en-GB" i="1" noProof="0" smtClean="0">
                                <a:solidFill>
                                  <a:srgbClr val="000000"/>
                                </a:solidFill>
                                <a:latin typeface="Cambria Math" panose="02040503050406030204" pitchFamily="18" charset="0"/>
                              </a:rPr>
                            </m:ctrlPr>
                          </m:fPr>
                          <m:num>
                            <m:r>
                              <a:rPr lang="en-GB" i="1" noProof="0" smtClean="0">
                                <a:solidFill>
                                  <a:srgbClr val="000000"/>
                                </a:solidFill>
                                <a:latin typeface="Cambria Math" panose="02040503050406030204" pitchFamily="18" charset="0"/>
                              </a:rPr>
                              <m:t>𝐺</m:t>
                            </m:r>
                            <m:sSub>
                              <m:sSubPr>
                                <m:ctrlPr>
                                  <a:rPr lang="en-GB" i="1" noProof="0" smtClean="0">
                                    <a:solidFill>
                                      <a:srgbClr val="000000"/>
                                    </a:solidFill>
                                    <a:latin typeface="Cambria Math" panose="02040503050406030204" pitchFamily="18" charset="0"/>
                                  </a:rPr>
                                </m:ctrlPr>
                              </m:sSubPr>
                              <m:e>
                                <m:r>
                                  <a:rPr lang="en-GB" i="1" noProof="0" smtClean="0">
                                    <a:solidFill>
                                      <a:srgbClr val="000000"/>
                                    </a:solidFill>
                                    <a:latin typeface="Cambria Math" panose="02040503050406030204" pitchFamily="18" charset="0"/>
                                  </a:rPr>
                                  <m:t>𝜌</m:t>
                                </m:r>
                              </m:e>
                              <m:sub>
                                <m:r>
                                  <a:rPr lang="en-GB" i="1" noProof="0" smtClean="0">
                                    <a:solidFill>
                                      <a:srgbClr val="000000"/>
                                    </a:solidFill>
                                    <a:latin typeface="Cambria Math" panose="02040503050406030204" pitchFamily="18" charset="0"/>
                                  </a:rPr>
                                  <m:t>0</m:t>
                                </m:r>
                              </m:sub>
                            </m:sSub>
                          </m:num>
                          <m:den>
                            <m:r>
                              <a:rPr lang="en-GB" i="1" noProof="0" smtClean="0">
                                <a:solidFill>
                                  <a:srgbClr val="000000"/>
                                </a:solidFill>
                                <a:latin typeface="Cambria Math" panose="02040503050406030204" pitchFamily="18" charset="0"/>
                              </a:rPr>
                              <m:t>𝐻</m:t>
                            </m:r>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𝑓</m:t>
                            </m:r>
                            <m:r>
                              <a:rPr lang="en-GB" i="1" noProof="0" smtClean="0">
                                <a:solidFill>
                                  <a:srgbClr val="000000"/>
                                </a:solidFill>
                                <a:latin typeface="Cambria Math" panose="02040503050406030204" pitchFamily="18" charset="0"/>
                              </a:rPr>
                              <m:t>)</m:t>
                            </m:r>
                          </m:den>
                        </m:f>
                        <m:r>
                          <a:rPr lang="en-GB" i="1" noProof="0" smtClean="0">
                            <a:solidFill>
                              <a:srgbClr val="000000"/>
                            </a:solidFill>
                            <a:latin typeface="Cambria Math" panose="02040503050406030204" pitchFamily="18" charset="0"/>
                          </a:rPr>
                          <m:t>⋅</m:t>
                        </m:r>
                        <m:sSub>
                          <m:sSubPr>
                            <m:ctrlPr>
                              <a:rPr lang="en-GB" i="1" noProof="0" smtClean="0">
                                <a:solidFill>
                                  <a:srgbClr val="000000"/>
                                </a:solidFill>
                                <a:latin typeface="Cambria Math" panose="02040503050406030204" pitchFamily="18" charset="0"/>
                              </a:rPr>
                            </m:ctrlPr>
                          </m:sSubPr>
                          <m:e>
                            <m:r>
                              <a:rPr lang="en-GB" i="1" noProof="0" smtClean="0">
                                <a:solidFill>
                                  <a:srgbClr val="000000"/>
                                </a:solidFill>
                                <a:latin typeface="Cambria Math" panose="02040503050406030204" pitchFamily="18" charset="0"/>
                              </a:rPr>
                              <m:t>𝑥</m:t>
                            </m:r>
                          </m:e>
                          <m:sub>
                            <m:r>
                              <a:rPr lang="en-GB" i="1" noProof="0" smtClean="0">
                                <a:solidFill>
                                  <a:srgbClr val="000000"/>
                                </a:solidFill>
                                <a:latin typeface="Cambria Math" panose="02040503050406030204" pitchFamily="18" charset="0"/>
                              </a:rPr>
                              <m:t>0</m:t>
                            </m:r>
                          </m:sub>
                        </m:sSub>
                        <m:r>
                          <a:rPr lang="en-GB" i="1" noProof="0" smtClean="0">
                            <a:solidFill>
                              <a:srgbClr val="000000"/>
                            </a:solidFill>
                            <a:latin typeface="Cambria Math" panose="02040503050406030204" pitchFamily="18" charset="0"/>
                          </a:rPr>
                          <m:t>(</m:t>
                        </m:r>
                        <m:r>
                          <a:rPr lang="en-GB" i="1" noProof="0" smtClean="0">
                            <a:solidFill>
                              <a:srgbClr val="000000"/>
                            </a:solidFill>
                            <a:latin typeface="Cambria Math" panose="02040503050406030204" pitchFamily="18" charset="0"/>
                          </a:rPr>
                          <m:t>𝑓</m:t>
                        </m:r>
                        <m:r>
                          <a:rPr lang="en-GB" i="1" noProof="0" smtClean="0">
                            <a:solidFill>
                              <a:srgbClr val="000000"/>
                            </a:solidFill>
                            <a:latin typeface="Cambria Math" panose="02040503050406030204" pitchFamily="18" charset="0"/>
                          </a:rPr>
                          <m:t>)</m:t>
                        </m:r>
                      </m:oMath>
                    </m:oMathPara>
                  </a14:m>
                  <a:endParaRPr lang="en-GB" noProof="0" dirty="0"/>
                </a:p>
              </p:txBody>
            </p:sp>
          </mc:Choice>
          <mc:Fallback xmlns="">
            <p:sp>
              <p:nvSpPr>
                <p:cNvPr id="61461" name="Object 16"/>
                <p:cNvSpPr txBox="1">
                  <a:spLocks noRot="1" noChangeAspect="1" noMove="1" noResize="1" noEditPoints="1" noAdjustHandles="1" noChangeArrowheads="1" noChangeShapeType="1" noTextEdit="1"/>
                </p:cNvSpPr>
                <p:nvPr/>
              </p:nvSpPr>
              <p:spPr bwMode="auto">
                <a:xfrm>
                  <a:off x="144" y="1872"/>
                  <a:ext cx="1872" cy="435"/>
                </a:xfrm>
                <a:prstGeom prst="rect">
                  <a:avLst/>
                </a:prstGeom>
                <a:blipFill>
                  <a:blip r:embed="rId6"/>
                  <a:stretch>
                    <a:fillRect/>
                  </a:stretch>
                </a:blipFill>
                <a:ln>
                  <a:noFill/>
                </a:ln>
                <a:effectLst/>
              </p:spPr>
              <p:txBody>
                <a:bodyPr/>
                <a:lstStyle/>
                <a:p>
                  <a:r>
                    <a:rPr lang="it-IT">
                      <a:noFill/>
                    </a:rPr>
                    <a:t> </a:t>
                  </a:r>
                </a:p>
              </p:txBody>
            </p:sp>
          </mc:Fallback>
        </mc:AlternateContent>
      </p:grpSp>
      <p:sp>
        <p:nvSpPr>
          <p:cNvPr id="61452" name="Text Box 17"/>
          <p:cNvSpPr txBox="1">
            <a:spLocks noChangeArrowheads="1"/>
          </p:cNvSpPr>
          <p:nvPr/>
        </p:nvSpPr>
        <p:spPr bwMode="auto">
          <a:xfrm>
            <a:off x="8686800" y="5956300"/>
            <a:ext cx="17033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sz="1400" noProof="0" dirty="0">
                <a:latin typeface="Microsoft Sans Serif" panose="020B0604020202020204" pitchFamily="34" charset="0"/>
              </a:rPr>
              <a:t>Figure: </a:t>
            </a:r>
            <a:r>
              <a:rPr lang="en-GB" sz="1400" noProof="0" dirty="0" err="1">
                <a:latin typeface="Microsoft Sans Serif" panose="020B0604020202020204" pitchFamily="34" charset="0"/>
              </a:rPr>
              <a:t>M.Lorenzini</a:t>
            </a:r>
            <a:endParaRPr lang="en-GB" sz="1400" noProof="0" dirty="0">
              <a:latin typeface="Microsoft Sans Serif" panose="020B0604020202020204" pitchFamily="34" charset="0"/>
            </a:endParaRPr>
          </a:p>
        </p:txBody>
      </p:sp>
      <p:grpSp>
        <p:nvGrpSpPr>
          <p:cNvPr id="107538" name="Group 18"/>
          <p:cNvGrpSpPr>
            <a:grpSpLocks/>
          </p:cNvGrpSpPr>
          <p:nvPr/>
        </p:nvGrpSpPr>
        <p:grpSpPr bwMode="auto">
          <a:xfrm>
            <a:off x="3417889" y="3048001"/>
            <a:ext cx="1881187" cy="1560513"/>
            <a:chOff x="1193" y="1920"/>
            <a:chExt cx="1185" cy="983"/>
          </a:xfrm>
        </p:grpSpPr>
        <p:sp>
          <p:nvSpPr>
            <p:cNvPr id="61456" name="Text Box 19"/>
            <p:cNvSpPr txBox="1">
              <a:spLocks noChangeArrowheads="1"/>
            </p:cNvSpPr>
            <p:nvPr/>
          </p:nvSpPr>
          <p:spPr bwMode="auto">
            <a:xfrm>
              <a:off x="1193" y="2691"/>
              <a:ext cx="118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sz="1600" noProof="0" dirty="0">
                  <a:latin typeface="Comic Sans MS" panose="030F0702030302020204" pitchFamily="66" charset="0"/>
                </a:rPr>
                <a:t>SEISMIC NOISE</a:t>
              </a:r>
            </a:p>
          </p:txBody>
        </p:sp>
        <p:sp>
          <p:nvSpPr>
            <p:cNvPr id="61457" name="Line 20"/>
            <p:cNvSpPr>
              <a:spLocks noChangeShapeType="1"/>
            </p:cNvSpPr>
            <p:nvPr/>
          </p:nvSpPr>
          <p:spPr bwMode="auto">
            <a:xfrm>
              <a:off x="1728" y="2304"/>
              <a:ext cx="48" cy="384"/>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noProof="0" dirty="0"/>
            </a:p>
          </p:txBody>
        </p:sp>
        <p:sp>
          <p:nvSpPr>
            <p:cNvPr id="61458" name="Oval 21"/>
            <p:cNvSpPr>
              <a:spLocks noChangeArrowheads="1"/>
            </p:cNvSpPr>
            <p:nvPr/>
          </p:nvSpPr>
          <p:spPr bwMode="auto">
            <a:xfrm>
              <a:off x="1536" y="1920"/>
              <a:ext cx="480" cy="38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sz="2000" noProof="0" dirty="0"/>
            </a:p>
          </p:txBody>
        </p:sp>
      </p:grpSp>
      <p:sp>
        <p:nvSpPr>
          <p:cNvPr id="107542" name="Text Box 22"/>
          <p:cNvSpPr txBox="1">
            <a:spLocks noChangeArrowheads="1"/>
          </p:cNvSpPr>
          <p:nvPr/>
        </p:nvSpPr>
        <p:spPr bwMode="auto">
          <a:xfrm>
            <a:off x="6934200" y="1630363"/>
            <a:ext cx="3048000" cy="3122612"/>
          </a:xfrm>
          <a:prstGeom prst="rect">
            <a:avLst/>
          </a:prstGeom>
          <a:solidFill>
            <a:srgbClr val="F8F8F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sz="1800" noProof="0" dirty="0">
                <a:solidFill>
                  <a:srgbClr val="080808"/>
                </a:solidFill>
                <a:latin typeface="Comic Sans MS" panose="030F0702030302020204" pitchFamily="66" charset="0"/>
              </a:rPr>
              <a:t>The Newtonian noise</a:t>
            </a:r>
            <a:br>
              <a:rPr lang="en-GB" sz="1800" noProof="0" dirty="0">
                <a:solidFill>
                  <a:srgbClr val="080808"/>
                </a:solidFill>
                <a:latin typeface="Comic Sans MS" panose="030F0702030302020204" pitchFamily="66" charset="0"/>
              </a:rPr>
            </a:br>
            <a:r>
              <a:rPr lang="en-GB" sz="1800" noProof="0" dirty="0">
                <a:solidFill>
                  <a:srgbClr val="080808"/>
                </a:solidFill>
                <a:latin typeface="Comic Sans MS" panose="030F0702030302020204" pitchFamily="66" charset="0"/>
              </a:rPr>
              <a:t>will be dominant below 10 Hz for cryogenic detectors</a:t>
            </a:r>
          </a:p>
          <a:p>
            <a:pPr algn="ctr" eaLnBrk="1" hangingPunct="1">
              <a:spcBef>
                <a:spcPct val="0"/>
              </a:spcBef>
              <a:buFontTx/>
              <a:buNone/>
            </a:pPr>
            <a:endParaRPr lang="en-GB" sz="1800" noProof="0" dirty="0">
              <a:solidFill>
                <a:srgbClr val="080808"/>
              </a:solidFill>
              <a:latin typeface="Comic Sans MS" panose="030F0702030302020204" pitchFamily="66" charset="0"/>
            </a:endParaRPr>
          </a:p>
          <a:p>
            <a:pPr algn="ctr" eaLnBrk="1" hangingPunct="1">
              <a:spcBef>
                <a:spcPct val="0"/>
              </a:spcBef>
              <a:buFontTx/>
              <a:buNone/>
            </a:pPr>
            <a:endParaRPr lang="en-GB" sz="1800" noProof="0" dirty="0">
              <a:solidFill>
                <a:srgbClr val="080808"/>
              </a:solidFill>
              <a:latin typeface="Comic Sans MS" panose="030F0702030302020204" pitchFamily="66" charset="0"/>
            </a:endParaRPr>
          </a:p>
          <a:p>
            <a:pPr algn="ctr" eaLnBrk="1" hangingPunct="1">
              <a:spcBef>
                <a:spcPct val="0"/>
              </a:spcBef>
              <a:buFontTx/>
              <a:buNone/>
            </a:pPr>
            <a:endParaRPr lang="en-GB" sz="1800" noProof="0" dirty="0">
              <a:solidFill>
                <a:srgbClr val="080808"/>
              </a:solidFill>
              <a:latin typeface="Comic Sans MS" panose="030F0702030302020204" pitchFamily="66" charset="0"/>
            </a:endParaRPr>
          </a:p>
          <a:p>
            <a:pPr algn="ctr" eaLnBrk="1" hangingPunct="1">
              <a:spcBef>
                <a:spcPct val="0"/>
              </a:spcBef>
              <a:buFontTx/>
              <a:buNone/>
            </a:pPr>
            <a:r>
              <a:rPr lang="en-GB" sz="1800" noProof="0" dirty="0">
                <a:solidFill>
                  <a:srgbClr val="080808"/>
                </a:solidFill>
                <a:latin typeface="Comic Sans MS" panose="030F0702030302020204" pitchFamily="66" charset="0"/>
              </a:rPr>
              <a:t>Surface waves die</a:t>
            </a:r>
          </a:p>
          <a:p>
            <a:pPr algn="ctr" eaLnBrk="1" hangingPunct="1">
              <a:spcBef>
                <a:spcPct val="0"/>
              </a:spcBef>
              <a:buFontTx/>
              <a:buNone/>
            </a:pPr>
            <a:r>
              <a:rPr lang="en-GB" sz="1800" noProof="0" dirty="0">
                <a:solidFill>
                  <a:srgbClr val="080808"/>
                </a:solidFill>
                <a:latin typeface="Comic Sans MS" panose="030F0702030302020204" pitchFamily="66" charset="0"/>
              </a:rPr>
              <a:t>exponentially with depth</a:t>
            </a:r>
          </a:p>
          <a:p>
            <a:pPr algn="ctr" eaLnBrk="1" hangingPunct="1">
              <a:spcBef>
                <a:spcPct val="0"/>
              </a:spcBef>
              <a:buFontTx/>
              <a:buNone/>
            </a:pPr>
            <a:endParaRPr lang="en-GB" sz="1800" noProof="0" dirty="0">
              <a:solidFill>
                <a:srgbClr val="080808"/>
              </a:solidFill>
              <a:latin typeface="Comic Sans MS" panose="030F0702030302020204" pitchFamily="66" charset="0"/>
            </a:endParaRPr>
          </a:p>
          <a:p>
            <a:pPr algn="ctr" eaLnBrk="1" hangingPunct="1">
              <a:spcBef>
                <a:spcPct val="0"/>
              </a:spcBef>
              <a:buFontTx/>
              <a:buNone/>
            </a:pPr>
            <a:r>
              <a:rPr lang="en-GB" sz="1800" noProof="0" dirty="0">
                <a:solidFill>
                  <a:srgbClr val="080808"/>
                </a:solidFill>
                <a:latin typeface="Comic Sans MS" panose="030F0702030302020204" pitchFamily="66" charset="0"/>
              </a:rPr>
              <a:t>GO UNDERGROUND!</a:t>
            </a:r>
          </a:p>
        </p:txBody>
      </p:sp>
      <p:sp>
        <p:nvSpPr>
          <p:cNvPr id="61455" name="Rectangle 25"/>
          <p:cNvSpPr>
            <a:spLocks noGrp="1" noChangeArrowheads="1"/>
          </p:cNvSpPr>
          <p:nvPr>
            <p:ph type="title"/>
          </p:nvPr>
        </p:nvSpPr>
        <p:spPr>
          <a:xfrm>
            <a:off x="1981200" y="304800"/>
            <a:ext cx="8229600" cy="1143000"/>
          </a:xfrm>
          <a:noFill/>
          <a:extLs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a:lstStyle/>
          <a:p>
            <a:pPr eaLnBrk="1" hangingPunct="1"/>
            <a:r>
              <a:rPr lang="en-GB" b="1" i="1" noProof="0" dirty="0"/>
              <a:t>Newtonian Noise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7528"/>
                                        </p:tgtEl>
                                        <p:attrNameLst>
                                          <p:attrName>style.visibility</p:attrName>
                                        </p:attrNameLst>
                                      </p:cBhvr>
                                      <p:to>
                                        <p:strVal val="visible"/>
                                      </p:to>
                                    </p:set>
                                    <p:animEffect transition="in" filter="dissolve">
                                      <p:cBhvr>
                                        <p:cTn id="7" dur="500"/>
                                        <p:tgtEl>
                                          <p:spTgt spid="1075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499"/>
                                          </p:stCondLst>
                                        </p:cTn>
                                        <p:tgtEl>
                                          <p:spTgt spid="107525"/>
                                        </p:tgtEl>
                                        <p:attrNameLst>
                                          <p:attrName>style.visibility</p:attrName>
                                        </p:attrNameLst>
                                      </p:cBhvr>
                                      <p:to>
                                        <p:strVal val="visible"/>
                                      </p:to>
                                    </p:set>
                                  </p:childTnLst>
                                  <p:subTnLst>
                                    <p:set>
                                      <p:cBhvr override="childStyle">
                                        <p:cTn dur="1" fill="hold" display="0" masterRel="nextClick" afterEffect="1"/>
                                        <p:tgtEl>
                                          <p:spTgt spid="107525"/>
                                        </p:tgtEl>
                                        <p:attrNameLst>
                                          <p:attrName>style.visibility</p:attrName>
                                        </p:attrNameLst>
                                      </p:cBhvr>
                                      <p:to>
                                        <p:strVal val="hidden"/>
                                      </p:to>
                                    </p:set>
                                  </p:sub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499"/>
                                          </p:stCondLst>
                                        </p:cTn>
                                        <p:tgtEl>
                                          <p:spTgt spid="107527"/>
                                        </p:tgtEl>
                                        <p:attrNameLst>
                                          <p:attrName>style.visibility</p:attrName>
                                        </p:attrNameLst>
                                      </p:cBhvr>
                                      <p:to>
                                        <p:strVal val="visible"/>
                                      </p:to>
                                    </p:set>
                                  </p:child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499"/>
                                          </p:stCondLst>
                                        </p:cTn>
                                        <p:tgtEl>
                                          <p:spTgt spid="1075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07533"/>
                                        </p:tgtEl>
                                        <p:attrNameLst>
                                          <p:attrName>style.visibility</p:attrName>
                                        </p:attrNameLst>
                                      </p:cBhvr>
                                      <p:to>
                                        <p:strVal val="visible"/>
                                      </p:to>
                                    </p:set>
                                  </p:childTnLst>
                                </p:cTn>
                              </p:par>
                            </p:childTnLst>
                          </p:cTn>
                        </p:par>
                        <p:par>
                          <p:cTn id="23" fill="hold" nodeType="afterGroup">
                            <p:stCondLst>
                              <p:cond delay="500"/>
                            </p:stCondLst>
                            <p:childTnLst>
                              <p:par>
                                <p:cTn id="24" presetID="1" presetClass="entr" presetSubtype="0" fill="hold" nodeType="afterEffect">
                                  <p:stCondLst>
                                    <p:cond delay="500"/>
                                  </p:stCondLst>
                                  <p:childTnLst>
                                    <p:set>
                                      <p:cBhvr>
                                        <p:cTn id="25" dur="1" fill="hold">
                                          <p:stCondLst>
                                            <p:cond delay="499"/>
                                          </p:stCondLst>
                                        </p:cTn>
                                        <p:tgtEl>
                                          <p:spTgt spid="107538"/>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75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4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piè di pagina 1"/>
          <p:cNvSpPr>
            <a:spLocks noGrp="1"/>
          </p:cNvSpPr>
          <p:nvPr>
            <p:ph type="ftr" sz="quarter" idx="10"/>
          </p:nvPr>
        </p:nvSpPr>
        <p:spPr bwMode="auto">
          <a:xfrm>
            <a:off x="406401" y="6477003"/>
            <a:ext cx="11779251" cy="519113"/>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defPPr>
              <a:defRPr lang="en-US"/>
            </a:defPPr>
            <a:lvl1pPr algn="l" rtl="0" fontAlgn="base">
              <a:lnSpc>
                <a:spcPct val="100000"/>
              </a:lnSpc>
              <a:spcBef>
                <a:spcPct val="0"/>
              </a:spcBef>
              <a:spcAft>
                <a:spcPct val="0"/>
              </a:spcAft>
              <a:buClr>
                <a:srgbClr val="5F5F5F"/>
              </a:buClr>
              <a:buSzPct val="100000"/>
              <a:buFont typeface="Times New Roman" panose="02020603050405020304" pitchFamily="18" charset="0"/>
              <a:defRPr sz="1400" kern="1200">
                <a:solidFill>
                  <a:srgbClr val="FFFF00"/>
                </a:solidFill>
                <a:latin typeface="Times New Roman" panose="02020603050405020304" pitchFamily="18" charset="0"/>
                <a:ea typeface="+mn-ea"/>
                <a:cs typeface="+mn-cs"/>
              </a:defRPr>
            </a:lvl1pPr>
            <a:lvl2pPr marL="4572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2pPr>
            <a:lvl3pPr marL="9144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3pPr>
            <a:lvl4pPr marL="13716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4pPr>
            <a:lvl5pPr marL="1828800" algn="l" rtl="0" fontAlgn="base">
              <a:lnSpc>
                <a:spcPct val="83000"/>
              </a:lnSpc>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n-ea"/>
                <a:cs typeface="+mn-cs"/>
              </a:defRPr>
            </a:lvl5pPr>
            <a:lvl6pPr marL="2286000" algn="l" defTabSz="914400" rtl="0" eaLnBrk="1" latinLnBrk="0" hangingPunct="1">
              <a:defRPr sz="2400" kern="1200">
                <a:solidFill>
                  <a:schemeClr val="bg1"/>
                </a:solidFill>
                <a:latin typeface="Times New Roman" panose="02020603050405020304" pitchFamily="18" charset="0"/>
                <a:ea typeface="+mn-ea"/>
                <a:cs typeface="+mn-cs"/>
              </a:defRPr>
            </a:lvl6pPr>
            <a:lvl7pPr marL="2743200" algn="l" defTabSz="914400" rtl="0" eaLnBrk="1" latinLnBrk="0" hangingPunct="1">
              <a:defRPr sz="2400" kern="1200">
                <a:solidFill>
                  <a:schemeClr val="bg1"/>
                </a:solidFill>
                <a:latin typeface="Times New Roman" panose="02020603050405020304" pitchFamily="18" charset="0"/>
                <a:ea typeface="+mn-ea"/>
                <a:cs typeface="+mn-cs"/>
              </a:defRPr>
            </a:lvl7pPr>
            <a:lvl8pPr marL="3200400" algn="l" defTabSz="914400" rtl="0" eaLnBrk="1" latinLnBrk="0" hangingPunct="1">
              <a:defRPr sz="2400" kern="1200">
                <a:solidFill>
                  <a:schemeClr val="bg1"/>
                </a:solidFill>
                <a:latin typeface="Times New Roman" panose="02020603050405020304" pitchFamily="18" charset="0"/>
                <a:ea typeface="+mn-ea"/>
                <a:cs typeface="+mn-cs"/>
              </a:defRPr>
            </a:lvl8pPr>
            <a:lvl9pPr marL="3657600" algn="l" defTabSz="914400" rtl="0" eaLnBrk="1" latinLnBrk="0" hangingPunct="1">
              <a:defRPr sz="2400" kern="1200">
                <a:solidFill>
                  <a:schemeClr val="bg1"/>
                </a:solidFill>
                <a:latin typeface="Times New Roman" panose="02020603050405020304" pitchFamily="18" charset="0"/>
                <a:ea typeface="+mn-ea"/>
                <a:cs typeface="+mn-cs"/>
              </a:defRPr>
            </a:lvl9pPr>
          </a:lstStyle>
          <a:p>
            <a:pPr eaLnBrk="1" hangingPunct="1"/>
            <a:r>
              <a:rPr lang="en-GB" noProof="0" dirty="0"/>
              <a:t>Fabio Garufi – Università di Napoli &amp; INFN </a:t>
            </a:r>
            <a:endParaRPr lang="en-GB" sz="1400" noProof="0" dirty="0">
              <a:solidFill>
                <a:srgbClr val="FFFF00"/>
              </a:solidFill>
            </a:endParaRPr>
          </a:p>
        </p:txBody>
      </p:sp>
      <p:sp>
        <p:nvSpPr>
          <p:cNvPr id="19459" name="Segnaposto piè di pagina 3"/>
          <p:cNvSpPr txBox="1">
            <a:spLocks noGrp="1"/>
          </p:cNvSpPr>
          <p:nvPr/>
        </p:nvSpPr>
        <p:spPr bwMode="auto">
          <a:xfrm>
            <a:off x="4648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ctr" eaLnBrk="1" hangingPunct="1">
              <a:lnSpc>
                <a:spcPct val="100000"/>
              </a:lnSpc>
              <a:buClrTx/>
              <a:buSzTx/>
              <a:buFontTx/>
              <a:buNone/>
            </a:pPr>
            <a:r>
              <a:rPr lang="en-GB" sz="1400" noProof="0" dirty="0">
                <a:solidFill>
                  <a:schemeClr val="tx1"/>
                </a:solidFill>
              </a:rPr>
              <a:t>3rd VESF school - Michele </a:t>
            </a:r>
            <a:r>
              <a:rPr lang="en-GB" sz="1400" noProof="0" dirty="0" err="1">
                <a:solidFill>
                  <a:schemeClr val="tx1"/>
                </a:solidFill>
              </a:rPr>
              <a:t>Punturo</a:t>
            </a:r>
            <a:r>
              <a:rPr lang="en-GB" sz="1400" noProof="0" dirty="0">
                <a:solidFill>
                  <a:schemeClr val="tx1"/>
                </a:solidFill>
              </a:rPr>
              <a:t> - Virgo</a:t>
            </a:r>
          </a:p>
        </p:txBody>
      </p:sp>
      <p:sp>
        <p:nvSpPr>
          <p:cNvPr id="19460" name="Segnaposto numero diapositiva 4"/>
          <p:cNvSpPr txBox="1">
            <a:spLocks noGrp="1"/>
          </p:cNvSpPr>
          <p:nvPr/>
        </p:nvSpPr>
        <p:spPr bwMode="auto">
          <a:xfrm>
            <a:off x="8077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anose="02020603050405020304" pitchFamily="18" charset="0"/>
              </a:defRPr>
            </a:lvl1pPr>
            <a:lvl2pPr marL="742950" indent="-285750" eaLnBrk="0" hangingPunct="0">
              <a:defRPr sz="2400">
                <a:solidFill>
                  <a:schemeClr val="bg1"/>
                </a:solidFill>
                <a:latin typeface="Times New Roman" panose="02020603050405020304" pitchFamily="18" charset="0"/>
              </a:defRPr>
            </a:lvl2pPr>
            <a:lvl3pPr marL="1143000" indent="-228600" eaLnBrk="0" hangingPunct="0">
              <a:defRPr sz="2400">
                <a:solidFill>
                  <a:schemeClr val="bg1"/>
                </a:solidFill>
                <a:latin typeface="Times New Roman" panose="02020603050405020304" pitchFamily="18" charset="0"/>
              </a:defRPr>
            </a:lvl3pPr>
            <a:lvl4pPr marL="1600200" indent="-228600" eaLnBrk="0" hangingPunct="0">
              <a:defRPr sz="2400">
                <a:solidFill>
                  <a:schemeClr val="bg1"/>
                </a:solidFill>
                <a:latin typeface="Times New Roman" panose="02020603050405020304" pitchFamily="18" charset="0"/>
              </a:defRPr>
            </a:lvl4pPr>
            <a:lvl5pPr marL="2057400" indent="-228600" eaLnBrk="0" hangingPunct="0">
              <a:defRPr sz="2400">
                <a:solidFill>
                  <a:schemeClr val="bg1"/>
                </a:solidFill>
                <a:latin typeface="Times New Roman" panose="02020603050405020304" pitchFamily="18" charset="0"/>
              </a:defRPr>
            </a:lvl5pPr>
            <a:lvl6pPr marL="25146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6pPr>
            <a:lvl7pPr marL="29718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7pPr>
            <a:lvl8pPr marL="34290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8pPr>
            <a:lvl9pPr marL="3886200" indent="-228600" eaLnBrk="0" fontAlgn="base" hangingPunct="0">
              <a:lnSpc>
                <a:spcPct val="83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defRPr>
            </a:lvl9pPr>
          </a:lstStyle>
          <a:p>
            <a:pPr algn="r" eaLnBrk="1" hangingPunct="1">
              <a:lnSpc>
                <a:spcPct val="100000"/>
              </a:lnSpc>
              <a:buClrTx/>
              <a:buSzTx/>
              <a:buFontTx/>
              <a:buNone/>
            </a:pPr>
            <a:fld id="{C11A4BC8-CD77-4523-9B4C-653434453865}" type="slidenum">
              <a:rPr lang="en-GB" sz="1400" noProof="0" smtClean="0">
                <a:solidFill>
                  <a:schemeClr val="tx1"/>
                </a:solidFill>
              </a:rPr>
              <a:pPr algn="r" eaLnBrk="1" hangingPunct="1">
                <a:lnSpc>
                  <a:spcPct val="100000"/>
                </a:lnSpc>
                <a:buClrTx/>
                <a:buSzTx/>
                <a:buFontTx/>
                <a:buNone/>
              </a:pPr>
              <a:t>9</a:t>
            </a:fld>
            <a:endParaRPr lang="en-GB" sz="1400" noProof="0" dirty="0">
              <a:solidFill>
                <a:schemeClr val="tx1"/>
              </a:solidFill>
            </a:endParaRPr>
          </a:p>
        </p:txBody>
      </p:sp>
      <p:sp>
        <p:nvSpPr>
          <p:cNvPr id="19461" name="Rectangle 2"/>
          <p:cNvSpPr>
            <a:spLocks noGrp="1" noChangeArrowheads="1"/>
          </p:cNvSpPr>
          <p:nvPr>
            <p:ph type="title" idx="4294967295"/>
          </p:nvPr>
        </p:nvSpPr>
        <p:spPr>
          <a:xfrm>
            <a:off x="2209800" y="76200"/>
            <a:ext cx="7772400" cy="685800"/>
          </a:xfrm>
        </p:spPr>
        <p:txBody>
          <a:bodyPr vert="horz" wrap="square" lIns="91440" tIns="45720" rIns="91440" bIns="45720" numCol="1" anchor="ctr" anchorCtr="0" compatLnSpc="1">
            <a:prstTxWarp prst="textNoShape">
              <a:avLst/>
            </a:prstTxWarp>
            <a:normAutofit/>
          </a:bodyPr>
          <a:lstStyle/>
          <a:p>
            <a:pPr algn="ctr" eaLnBrk="1" hangingPunct="1"/>
            <a:r>
              <a:rPr lang="en-GB" noProof="0" dirty="0"/>
              <a:t>Actuators on back of mirrors</a:t>
            </a:r>
          </a:p>
        </p:txBody>
      </p:sp>
      <p:pic>
        <p:nvPicPr>
          <p:cNvPr id="19462" name="Picture 3" descr="miror-marionnette-bech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685800"/>
            <a:ext cx="82296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ezGW_2025">
  <a:themeElements>
    <a:clrScheme name="Space">
      <a:dk1>
        <a:srgbClr val="1D1D1F"/>
      </a:dk1>
      <a:lt1>
        <a:srgbClr val="F5F5F7"/>
      </a:lt1>
      <a:dk2>
        <a:srgbClr val="0088A5"/>
      </a:dk2>
      <a:lt2>
        <a:srgbClr val="F5F5F7"/>
      </a:lt2>
      <a:accent1>
        <a:srgbClr val="04CBCF"/>
      </a:accent1>
      <a:accent2>
        <a:srgbClr val="09FFE6"/>
      </a:accent2>
      <a:accent3>
        <a:srgbClr val="FFD080"/>
      </a:accent3>
      <a:accent4>
        <a:srgbClr val="FF9E7C"/>
      </a:accent4>
      <a:accent5>
        <a:srgbClr val="FE546F"/>
      </a:accent5>
      <a:accent6>
        <a:srgbClr val="DF0671"/>
      </a:accent6>
      <a:hlink>
        <a:srgbClr val="0088A5"/>
      </a:hlink>
      <a:folHlink>
        <a:srgbClr val="04CBCF"/>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FC246AB-4C1E-8B4D-A83F-AF1B74DC9D5C}" vid="{148E1A04-998A-E74E-882B-7799541BBD4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LezGW_2025</Template>
  <TotalTime>0</TotalTime>
  <Words>2638</Words>
  <Application>Microsoft Office PowerPoint</Application>
  <PresentationFormat>Widescreen</PresentationFormat>
  <Paragraphs>340</Paragraphs>
  <Slides>50</Slides>
  <Notes>23</Notes>
  <HiddenSlides>0</HiddenSlides>
  <MMClips>0</MMClips>
  <ScaleCrop>false</ScaleCrop>
  <HeadingPairs>
    <vt:vector size="8" baseType="variant">
      <vt:variant>
        <vt:lpstr>Caratteri utilizzati</vt:lpstr>
      </vt:variant>
      <vt:variant>
        <vt:i4>23</vt:i4>
      </vt:variant>
      <vt:variant>
        <vt:lpstr>Tema</vt:lpstr>
      </vt:variant>
      <vt:variant>
        <vt:i4>1</vt:i4>
      </vt:variant>
      <vt:variant>
        <vt:lpstr>Server OLE incorporati</vt:lpstr>
      </vt:variant>
      <vt:variant>
        <vt:i4>2</vt:i4>
      </vt:variant>
      <vt:variant>
        <vt:lpstr>Titoli diapositive</vt:lpstr>
      </vt:variant>
      <vt:variant>
        <vt:i4>50</vt:i4>
      </vt:variant>
    </vt:vector>
  </HeadingPairs>
  <TitlesOfParts>
    <vt:vector size="76" baseType="lpstr">
      <vt:lpstr>Aptos</vt:lpstr>
      <vt:lpstr>Arabic Typesetting</vt:lpstr>
      <vt:lpstr>Arial</vt:lpstr>
      <vt:lpstr>ArialMT</vt:lpstr>
      <vt:lpstr>Calibri</vt:lpstr>
      <vt:lpstr>Calibri (Body)</vt:lpstr>
      <vt:lpstr>Calibri Light</vt:lpstr>
      <vt:lpstr>Calibri-Bold</vt:lpstr>
      <vt:lpstr>Cambria Math</vt:lpstr>
      <vt:lpstr>Comic Sans MS</vt:lpstr>
      <vt:lpstr>Courier New</vt:lpstr>
      <vt:lpstr>DM Sans SemiBold</vt:lpstr>
      <vt:lpstr>Euclid Math Two</vt:lpstr>
      <vt:lpstr>Euclid Symbol</vt:lpstr>
      <vt:lpstr>Garamond</vt:lpstr>
      <vt:lpstr>Helvetica</vt:lpstr>
      <vt:lpstr>Microsoft Sans Serif</vt:lpstr>
      <vt:lpstr>SegoeUISymbol</vt:lpstr>
      <vt:lpstr>Symbol</vt:lpstr>
      <vt:lpstr>System Font Regular</vt:lpstr>
      <vt:lpstr>Times New Roman</vt:lpstr>
      <vt:lpstr>Trebuchet MS</vt:lpstr>
      <vt:lpstr>Wingdings</vt:lpstr>
      <vt:lpstr>LezGW_2025</vt:lpstr>
      <vt:lpstr>Image</vt:lpstr>
      <vt:lpstr>Immagine</vt:lpstr>
      <vt:lpstr>All you need to know about Gravitational Waves – Vol. II</vt:lpstr>
      <vt:lpstr>The (long) struggle against noise(s)</vt:lpstr>
      <vt:lpstr>Seismic Noise</vt:lpstr>
      <vt:lpstr>Seismic Noise mitigation</vt:lpstr>
      <vt:lpstr>Seismic noise mitigation – the true story</vt:lpstr>
      <vt:lpstr>Local control on superattenuators</vt:lpstr>
      <vt:lpstr>A teleseism as seen by «Filter 0» displacement </vt:lpstr>
      <vt:lpstr>Newtonian Noise</vt:lpstr>
      <vt:lpstr>Actuators on back of mirrors</vt:lpstr>
      <vt:lpstr>Mirrors’ Thermal compensation</vt:lpstr>
      <vt:lpstr>Vacuum</vt:lpstr>
      <vt:lpstr>Presentazione standard di PowerPoint</vt:lpstr>
      <vt:lpstr>The path to detection</vt:lpstr>
      <vt:lpstr>Presentazione standard di PowerPoint</vt:lpstr>
      <vt:lpstr>Presentazione standard di PowerPoint</vt:lpstr>
      <vt:lpstr>Presentazione standard di PowerPoint</vt:lpstr>
      <vt:lpstr>Ad VIRGO:  a  project coordinated with Astroparticle world</vt:lpstr>
      <vt:lpstr>GW170814  The first BH-BH network observation </vt:lpstr>
      <vt:lpstr>GW170817 – NS-NS coalescence</vt:lpstr>
      <vt:lpstr>Presentazione standard di PowerPoint</vt:lpstr>
      <vt:lpstr>GW170817 – the role of VIRGO</vt:lpstr>
      <vt:lpstr>Presentazione standard di PowerPoint</vt:lpstr>
      <vt:lpstr>Presentazione standard di PowerPoint</vt:lpstr>
      <vt:lpstr>Presentazione standard di PowerPoint</vt:lpstr>
      <vt:lpstr>GW170817 – the role of Virgo: source localization</vt:lpstr>
      <vt:lpstr>GW170817 – Source characteristics</vt:lpstr>
      <vt:lpstr>Presentazione standard di PowerPoint</vt:lpstr>
      <vt:lpstr>Coincidences with other observatories</vt:lpstr>
      <vt:lpstr>Previous observation runs</vt:lpstr>
      <vt:lpstr>From 2nd to 3rd generation GW detectors</vt:lpstr>
      <vt:lpstr>Einstein Telescope</vt:lpstr>
      <vt:lpstr>ET Design: key elements</vt:lpstr>
      <vt:lpstr>ET design: Xylophone configuration</vt:lpstr>
      <vt:lpstr>ET science case: Δ or (two) L </vt:lpstr>
      <vt:lpstr>Presentazione standard di PowerPoint</vt:lpstr>
      <vt:lpstr>Presentazione standard di PowerPoint</vt:lpstr>
      <vt:lpstr>LISA: Laser Interferometer Space Antenna</vt:lpstr>
      <vt:lpstr>LISA</vt:lpstr>
      <vt:lpstr>The breath of LISA constellation</vt:lpstr>
      <vt:lpstr>Interferometry with LISA</vt:lpstr>
      <vt:lpstr>How many interferometers with 3 full satellites?</vt:lpstr>
      <vt:lpstr>Time Delay Interferometry (TDI)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FABIO GARUFI</dc:creator>
  <cp:lastModifiedBy>FABIO GARUFI</cp:lastModifiedBy>
  <cp:revision>7</cp:revision>
  <dcterms:created xsi:type="dcterms:W3CDTF">2025-05-22T13:25:41Z</dcterms:created>
  <dcterms:modified xsi:type="dcterms:W3CDTF">2025-05-28T14:26:10Z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d0b24d-6422-44b0-b3de-abb3a9e8c81a_Enabled">
    <vt:lpwstr>true</vt:lpwstr>
  </property>
  <property fmtid="{D5CDD505-2E9C-101B-9397-08002B2CF9AE}" pid="3" name="MSIP_Label_2ad0b24d-6422-44b0-b3de-abb3a9e8c81a_SetDate">
    <vt:lpwstr>2025-05-22T14:38:31Z</vt:lpwstr>
  </property>
  <property fmtid="{D5CDD505-2E9C-101B-9397-08002B2CF9AE}" pid="4" name="MSIP_Label_2ad0b24d-6422-44b0-b3de-abb3a9e8c81a_Method">
    <vt:lpwstr>Standard</vt:lpwstr>
  </property>
  <property fmtid="{D5CDD505-2E9C-101B-9397-08002B2CF9AE}" pid="5" name="MSIP_Label_2ad0b24d-6422-44b0-b3de-abb3a9e8c81a_Name">
    <vt:lpwstr>defa4170-0d19-0005-0004-bc88714345d2</vt:lpwstr>
  </property>
  <property fmtid="{D5CDD505-2E9C-101B-9397-08002B2CF9AE}" pid="6" name="MSIP_Label_2ad0b24d-6422-44b0-b3de-abb3a9e8c81a_SiteId">
    <vt:lpwstr>2fcfe26a-bb62-46b0-b1e3-28f9da0c45fd</vt:lpwstr>
  </property>
  <property fmtid="{D5CDD505-2E9C-101B-9397-08002B2CF9AE}" pid="7" name="MSIP_Label_2ad0b24d-6422-44b0-b3de-abb3a9e8c81a_ActionId">
    <vt:lpwstr>25795509-0b48-45b1-ba90-317fe4b7b2bb</vt:lpwstr>
  </property>
  <property fmtid="{D5CDD505-2E9C-101B-9397-08002B2CF9AE}" pid="8" name="MSIP_Label_2ad0b24d-6422-44b0-b3de-abb3a9e8c81a_ContentBits">
    <vt:lpwstr>0</vt:lpwstr>
  </property>
  <property fmtid="{D5CDD505-2E9C-101B-9397-08002B2CF9AE}" pid="9" name="MSIP_Label_2ad0b24d-6422-44b0-b3de-abb3a9e8c81a_Tag">
    <vt:lpwstr>10, 3, 0, 1</vt:lpwstr>
  </property>
</Properties>
</file>