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939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7" r:id="rId10"/>
    <p:sldId id="263" r:id="rId11"/>
    <p:sldId id="264" r:id="rId12"/>
    <p:sldId id="266" r:id="rId13"/>
    <p:sldId id="314" r:id="rId14"/>
    <p:sldId id="928" r:id="rId15"/>
    <p:sldId id="929" r:id="rId16"/>
    <p:sldId id="930" r:id="rId17"/>
    <p:sldId id="931" r:id="rId18"/>
    <p:sldId id="265" r:id="rId19"/>
    <p:sldId id="933" r:id="rId20"/>
    <p:sldId id="932" r:id="rId21"/>
    <p:sldId id="316" r:id="rId22"/>
    <p:sldId id="315" r:id="rId23"/>
    <p:sldId id="317" r:id="rId24"/>
    <p:sldId id="318" r:id="rId25"/>
    <p:sldId id="319" r:id="rId26"/>
    <p:sldId id="273" r:id="rId27"/>
    <p:sldId id="274" r:id="rId28"/>
    <p:sldId id="934" r:id="rId29"/>
    <p:sldId id="935" r:id="rId30"/>
    <p:sldId id="291" r:id="rId31"/>
    <p:sldId id="292" r:id="rId32"/>
    <p:sldId id="293" r:id="rId33"/>
    <p:sldId id="294" r:id="rId34"/>
    <p:sldId id="299" r:id="rId35"/>
    <p:sldId id="320" r:id="rId36"/>
    <p:sldId id="321" r:id="rId37"/>
    <p:sldId id="297" r:id="rId38"/>
    <p:sldId id="298" r:id="rId39"/>
    <p:sldId id="304" r:id="rId40"/>
    <p:sldId id="936" r:id="rId41"/>
    <p:sldId id="937" r:id="rId42"/>
    <p:sldId id="302" r:id="rId43"/>
    <p:sldId id="303" r:id="rId44"/>
    <p:sldId id="938" r:id="rId45"/>
    <p:sldId id="305" r:id="rId46"/>
  </p:sldIdLst>
  <p:sldSz cx="12192000" cy="6858000"/>
  <p:notesSz cx="6858000" cy="9144000"/>
  <p:defaultTextStyle>
    <a:defPPr>
      <a:defRPr lang="en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4" pos="7514" userDrawn="1">
          <p15:clr>
            <a:srgbClr val="A4A3A4"/>
          </p15:clr>
        </p15:guide>
        <p15:guide id="5" orient="horz" pos="4133" userDrawn="1">
          <p15:clr>
            <a:srgbClr val="A4A3A4"/>
          </p15:clr>
        </p15:guide>
        <p15:guide id="6" orient="horz" pos="187" userDrawn="1">
          <p15:clr>
            <a:srgbClr val="A4A3A4"/>
          </p15:clr>
        </p15:guide>
        <p15:guide id="7" pos="2615" userDrawn="1">
          <p15:clr>
            <a:srgbClr val="F26B43"/>
          </p15:clr>
        </p15:guide>
        <p15:guide id="8" pos="5065" userDrawn="1">
          <p15:clr>
            <a:srgbClr val="F26B43"/>
          </p15:clr>
        </p15:guide>
        <p15:guide id="9" orient="horz" pos="1502" userDrawn="1">
          <p15:clr>
            <a:srgbClr val="F26B43"/>
          </p15:clr>
        </p15:guide>
        <p15:guide id="10" orient="horz" pos="2818" userDrawn="1">
          <p15:clr>
            <a:srgbClr val="F26B43"/>
          </p15:clr>
        </p15:guide>
        <p15:guide id="11" pos="6289" userDrawn="1">
          <p15:clr>
            <a:srgbClr val="547EBF"/>
          </p15:clr>
        </p15:guide>
        <p15:guide id="12" pos="1391" userDrawn="1">
          <p15:clr>
            <a:srgbClr val="547EBF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06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049" autoAdjust="0"/>
  </p:normalViewPr>
  <p:slideViewPr>
    <p:cSldViewPr snapToGrid="0" showGuides="1">
      <p:cViewPr varScale="1">
        <p:scale>
          <a:sx n="70" d="100"/>
          <a:sy n="70" d="100"/>
        </p:scale>
        <p:origin x="460" y="32"/>
      </p:cViewPr>
      <p:guideLst>
        <p:guide orient="horz" pos="2160"/>
        <p:guide pos="3840"/>
        <p:guide pos="166"/>
        <p:guide pos="7514"/>
        <p:guide orient="horz" pos="4133"/>
        <p:guide orient="horz" pos="187"/>
        <p:guide pos="2615"/>
        <p:guide pos="5065"/>
        <p:guide orient="horz" pos="1502"/>
        <p:guide orient="horz" pos="2818"/>
        <p:guide pos="6289"/>
        <p:guide pos="139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6" d="100"/>
          <a:sy n="96" d="100"/>
        </p:scale>
        <p:origin x="3688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8EA4A6-6A35-AE19-1D68-41B8D6869D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38DBBA-BC6C-782C-E458-AA81B0163C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50B8A0-C059-5A4E-8617-37ED9FE32A0F}" type="datetimeFigureOut">
              <a:rPr lang="en-US" smtClean="0"/>
              <a:t>5/26/2025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8D7223-81FB-3580-9FE3-9523AA86C7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0A6154-8A75-8D88-0CFD-74F2E38E55E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EDB306-D2EB-CC4C-A9A0-EF92C8346DEA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22172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5A64A7-693A-44D5-873E-3B0905FD2ABE}" type="datetimeFigureOut">
              <a:rPr lang="it-IT" smtClean="0"/>
              <a:t>26/05/2025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AC8ED0-73DF-4EEE-841A-CBE4C5A201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1064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11F8A7-E470-4BAF-83D1-D1FF473FF73D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2054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AC8ED0-73DF-4EEE-841A-CBE4C5A201C2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099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AC8ED0-73DF-4EEE-841A-CBE4C5A201C2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9100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29B1656-320E-4305-B362-FD3E6DB5F406}" type="slidenum">
              <a:rPr lang="en-US" altLang="it-IT" sz="1200" b="0" smtClean="0"/>
              <a:pPr/>
              <a:t>39</a:t>
            </a:fld>
            <a:endParaRPr lang="en-US" altLang="it-IT" sz="1200" b="0"/>
          </a:p>
        </p:txBody>
      </p:sp>
      <p:sp>
        <p:nvSpPr>
          <p:cNvPr id="54275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 anchor="b"/>
          <a:lstStyle>
            <a:lvl1pPr defTabSz="8001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49288" indent="-249238" defTabSz="8001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00125" indent="-200025" defTabSz="8001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00175" indent="-200025" defTabSz="8001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798638" indent="-198438" defTabSz="800100"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55838" indent="-198438" defTabSz="8001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13038" indent="-198438" defTabSz="8001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170238" indent="-198438" defTabSz="8001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27438" indent="-198438" defTabSz="8001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F5CC84E-82A0-4FED-8BA8-379FBE1CD209}" type="slidenum">
              <a:rPr lang="en-US" altLang="it-IT" sz="1000" b="0">
                <a:latin typeface="Times New Roman" panose="02020603050405020304" pitchFamily="18" charset="0"/>
              </a:rPr>
              <a:pPr algn="r" eaLnBrk="1" hangingPunct="1"/>
              <a:t>39</a:t>
            </a:fld>
            <a:endParaRPr lang="en-US" altLang="it-IT" sz="1000" b="0">
              <a:latin typeface="Times New Roman" panose="02020603050405020304" pitchFamily="18" charset="0"/>
            </a:endParaRPr>
          </a:p>
        </p:txBody>
      </p:sp>
      <p:sp>
        <p:nvSpPr>
          <p:cNvPr id="5427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79973" tIns="39987" rIns="79973" bIns="39987"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85DBDAFD-4FB6-49B9-BCE3-ED784D0146F8}" type="slidenum">
              <a:rPr lang="en-US" altLang="it-IT" sz="120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42</a:t>
            </a:fld>
            <a:endParaRPr lang="en-US" altLang="it-IT" sz="12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553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 anchor="b"/>
          <a:lstStyle>
            <a:lvl1pPr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870502A3-924F-4DD2-B37A-30AD0164CB8D}" type="slidenum">
              <a:rPr lang="en-US" altLang="it-IT" sz="100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42</a:t>
            </a:fld>
            <a:endParaRPr lang="en-US" altLang="it-IT" sz="1000">
              <a:solidFill>
                <a:schemeClr val="tx1"/>
              </a:solidFill>
            </a:endParaRPr>
          </a:p>
        </p:txBody>
      </p:sp>
      <p:sp>
        <p:nvSpPr>
          <p:cNvPr id="6554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4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3DA1D806-24FE-4F2A-9F2A-A815381DFABD}" type="slidenum">
              <a:rPr lang="en-US" altLang="it-IT" sz="120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43</a:t>
            </a:fld>
            <a:endParaRPr lang="en-US" altLang="it-IT" sz="12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65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 anchor="b"/>
          <a:lstStyle>
            <a:lvl1pPr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63620C48-484C-4DAE-9E11-5B70F99007E2}" type="slidenum">
              <a:rPr lang="en-US" altLang="it-IT" sz="100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43</a:t>
            </a:fld>
            <a:endParaRPr lang="en-US" altLang="it-IT" sz="1000">
              <a:solidFill>
                <a:schemeClr val="tx1"/>
              </a:solidFill>
            </a:endParaRPr>
          </a:p>
        </p:txBody>
      </p:sp>
      <p:sp>
        <p:nvSpPr>
          <p:cNvPr id="665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377E2FF-4AFF-4613-9A80-D5721ACCD2A6}" type="slidenum">
              <a:rPr lang="en-US" altLang="it-IT" sz="120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44</a:t>
            </a:fld>
            <a:endParaRPr lang="en-US" altLang="it-IT" sz="12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758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 anchor="b"/>
          <a:lstStyle>
            <a:lvl1pPr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99618D32-64C8-422C-A024-8021F70EFEDB}" type="slidenum">
              <a:rPr lang="en-US" altLang="it-IT" sz="100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44</a:t>
            </a:fld>
            <a:endParaRPr lang="en-US" altLang="it-IT" sz="1000">
              <a:solidFill>
                <a:schemeClr val="tx1"/>
              </a:solidFill>
            </a:endParaRPr>
          </a:p>
        </p:txBody>
      </p:sp>
      <p:sp>
        <p:nvSpPr>
          <p:cNvPr id="67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0AE03C8-3811-471C-84EF-E048D888EA96}" type="slidenum">
              <a:rPr lang="en-US" altLang="it-IT" sz="1200">
                <a:solidFill>
                  <a:schemeClr val="tx1"/>
                </a:solidFill>
                <a:latin typeface="Arial" panose="020B0604020202020204" pitchFamily="34" charset="0"/>
              </a:rPr>
              <a:pPr eaLnBrk="1" hangingPunct="1"/>
              <a:t>45</a:t>
            </a:fld>
            <a:endParaRPr lang="en-US" altLang="it-IT" sz="12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861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 anchor="b"/>
          <a:lstStyle>
            <a:lvl1pPr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defTabSz="8001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defTabSz="8001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87047AD1-A2DF-41A7-8E56-E5E11B1A5CBE}" type="slidenum">
              <a:rPr lang="en-US" altLang="it-IT" sz="100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45</a:t>
            </a:fld>
            <a:endParaRPr lang="en-US" altLang="it-IT" sz="1000">
              <a:solidFill>
                <a:schemeClr val="tx1"/>
              </a:solidFill>
            </a:endParaRPr>
          </a:p>
        </p:txBody>
      </p:sp>
      <p:sp>
        <p:nvSpPr>
          <p:cNvPr id="686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86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973" tIns="39987" rIns="79973" bIns="39987"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D3C6F-688D-A324-4F86-8B0E58F2D8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74035" y="2601119"/>
            <a:ext cx="9144000" cy="1655762"/>
          </a:xfrm>
        </p:spPr>
        <p:txBody>
          <a:bodyPr anchor="ctr">
            <a:normAutofit/>
          </a:bodyPr>
          <a:lstStyle>
            <a:lvl1pPr algn="l">
              <a:defRPr sz="4800" b="1">
                <a:latin typeface="Helvetica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B221B0-679E-0304-2770-95B94C466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035" y="4473575"/>
            <a:ext cx="9144000" cy="1655762"/>
          </a:xfr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buNone/>
              <a:defRPr sz="2000">
                <a:latin typeface="Garamond" panose="02020404030301010803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B2692-A370-E43E-D822-54661A5B0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F6FF20-4A2C-D5B6-CF52-FDAAAC7A1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411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BFDE5C-F399-3422-5D0A-1CB4C9EAE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73269" y="1440133"/>
            <a:ext cx="7767419" cy="495409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2258C4-6363-DA5F-EEF7-66C6729AE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C268B6-FF6D-A655-C2B3-AA06A2F76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5C098CD-E467-E101-AC68-BF1CC3C7B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463768"/>
            <a:ext cx="11080531" cy="79101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54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8CA89-933F-C68E-C3C4-3352FB881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78EC11-800F-1DE0-819D-C63ADC9DB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BA5AE4-046C-8682-1959-0D8FBD40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41CA12F-AE78-D2AF-5680-37B55CE2E8D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345069" y="3958460"/>
            <a:ext cx="3490531" cy="2435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C013D6D-4C62-5BD3-AFF2-CA4C82B423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45070" y="1562045"/>
            <a:ext cx="3490530" cy="20891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79630E1-BDA7-B831-8589-1E7732D3B2B8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462948" y="1562045"/>
            <a:ext cx="3490530" cy="20891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2B4A846-DAA6-F0D5-A408-9A03A37B4512}"/>
              </a:ext>
            </a:extLst>
          </p:cNvPr>
          <p:cNvSpPr>
            <a:spLocks noGrp="1"/>
          </p:cNvSpPr>
          <p:nvPr>
            <p:ph type="pic" idx="15"/>
          </p:nvPr>
        </p:nvSpPr>
        <p:spPr>
          <a:xfrm>
            <a:off x="8238523" y="1562045"/>
            <a:ext cx="3490530" cy="20891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32B109D6-9FBB-C1E6-6655-334C434BC092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462948" y="3958459"/>
            <a:ext cx="3490531" cy="2435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CE6438C-4EC8-1883-8791-44F10169FFB6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8238523" y="3958459"/>
            <a:ext cx="3490531" cy="2435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</p:txBody>
      </p:sp>
    </p:spTree>
    <p:extLst>
      <p:ext uri="{BB962C8B-B14F-4D97-AF65-F5344CB8AC3E}">
        <p14:creationId xmlns:p14="http://schemas.microsoft.com/office/powerpoint/2010/main" val="718918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8CA89-933F-C68E-C3C4-3352FB881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78EC11-800F-1DE0-819D-C63ADC9DB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BA5AE4-046C-8682-1959-0D8FBD40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456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8CA89-933F-C68E-C3C4-3352FB881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78EC11-800F-1DE0-819D-C63ADC9DB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BA5AE4-046C-8682-1959-0D8FBD40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8E4499-2DF1-14FE-A2A0-06C60F5DAC41}"/>
              </a:ext>
            </a:extLst>
          </p:cNvPr>
          <p:cNvSpPr/>
          <p:nvPr userDrawn="1"/>
        </p:nvSpPr>
        <p:spPr>
          <a:xfrm>
            <a:off x="0" y="1526632"/>
            <a:ext cx="12192000" cy="3033441"/>
          </a:xfrm>
          <a:prstGeom prst="rect">
            <a:avLst/>
          </a:prstGeom>
          <a:gradFill flip="none" rotWithShape="1">
            <a:gsLst>
              <a:gs pos="0">
                <a:schemeClr val="accent6"/>
              </a:gs>
              <a:gs pos="34000">
                <a:schemeClr val="accent5"/>
              </a:gs>
              <a:gs pos="68000">
                <a:schemeClr val="accent4"/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974156C-3C85-B388-B89A-21C9C5667F69}"/>
              </a:ext>
            </a:extLst>
          </p:cNvPr>
          <p:cNvCxnSpPr>
            <a:cxnSpLocks/>
          </p:cNvCxnSpPr>
          <p:nvPr userDrawn="1"/>
        </p:nvCxnSpPr>
        <p:spPr>
          <a:xfrm>
            <a:off x="4151313" y="1875639"/>
            <a:ext cx="0" cy="2335427"/>
          </a:xfrm>
          <a:prstGeom prst="line">
            <a:avLst/>
          </a:prstGeom>
          <a:ln w="76200">
            <a:solidFill>
              <a:schemeClr val="bg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9D1D4FD-BB6C-05F8-041D-573131436B3F}"/>
              </a:ext>
            </a:extLst>
          </p:cNvPr>
          <p:cNvCxnSpPr>
            <a:cxnSpLocks/>
          </p:cNvCxnSpPr>
          <p:nvPr userDrawn="1"/>
        </p:nvCxnSpPr>
        <p:spPr>
          <a:xfrm>
            <a:off x="8040688" y="1875639"/>
            <a:ext cx="0" cy="2335427"/>
          </a:xfrm>
          <a:prstGeom prst="line">
            <a:avLst/>
          </a:prstGeom>
          <a:ln w="76200">
            <a:solidFill>
              <a:schemeClr val="bg1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0777C25D-8CA2-B247-4866-BB9ADAC30383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459340" y="1891728"/>
            <a:ext cx="3490531" cy="2435772"/>
          </a:xfrm>
        </p:spPr>
        <p:txBody>
          <a:bodyPr anchor="b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A05FD9B5-A6A2-6A09-B3B7-711D0D3C23B4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4348714" y="1885406"/>
            <a:ext cx="3490531" cy="2435772"/>
          </a:xfrm>
        </p:spPr>
        <p:txBody>
          <a:bodyPr anchor="b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1725CC2A-9D3A-4FE5-AD0C-4F660CB6345D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8238522" y="1895173"/>
            <a:ext cx="3490531" cy="2435772"/>
          </a:xfrm>
        </p:spPr>
        <p:txBody>
          <a:bodyPr anchor="b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EA2A65B-7B3F-BC37-6913-60A7ACB25D20}"/>
              </a:ext>
            </a:extLst>
          </p:cNvPr>
          <p:cNvSpPr/>
          <p:nvPr userDrawn="1"/>
        </p:nvSpPr>
        <p:spPr>
          <a:xfrm>
            <a:off x="1831332" y="1717162"/>
            <a:ext cx="753762" cy="75376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58A1D22-EF3F-B4BD-3EB6-E5834CA4E864}"/>
              </a:ext>
            </a:extLst>
          </p:cNvPr>
          <p:cNvSpPr/>
          <p:nvPr userDrawn="1"/>
        </p:nvSpPr>
        <p:spPr>
          <a:xfrm>
            <a:off x="5717098" y="1717162"/>
            <a:ext cx="753762" cy="75376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6C1825E-AB27-C0E2-6EA0-2C9C6FEC59BB}"/>
              </a:ext>
            </a:extLst>
          </p:cNvPr>
          <p:cNvSpPr/>
          <p:nvPr userDrawn="1"/>
        </p:nvSpPr>
        <p:spPr>
          <a:xfrm>
            <a:off x="9602864" y="1717162"/>
            <a:ext cx="753762" cy="75376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24A1F56C-AE63-AEF7-9048-07DBE396876C}"/>
              </a:ext>
            </a:extLst>
          </p:cNvPr>
          <p:cNvSpPr>
            <a:spLocks noGrp="1"/>
          </p:cNvSpPr>
          <p:nvPr>
            <p:ph sz="half" idx="19"/>
          </p:nvPr>
        </p:nvSpPr>
        <p:spPr>
          <a:xfrm>
            <a:off x="275409" y="4822581"/>
            <a:ext cx="11653066" cy="1499661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216940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6C791B-1384-90BC-82BD-01146C87B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A6D06-5561-45A4-A2C9-8A20B5057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56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tent Placeholder 3">
            <a:extLst>
              <a:ext uri="{FF2B5EF4-FFF2-40B4-BE49-F238E27FC236}">
                <a16:creationId xmlns:a16="http://schemas.microsoft.com/office/drawing/2014/main" id="{E46616D4-E570-6060-D955-FDC58A7D5A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1757365" y="1448618"/>
            <a:ext cx="4038595" cy="11938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6C791B-1384-90BC-82BD-01146C87B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A6D06-5561-45A4-A2C9-8A20B5057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4553D6C-68B0-EE59-4F44-4E366C6DD9C4}"/>
              </a:ext>
            </a:extLst>
          </p:cNvPr>
          <p:cNvSpPr/>
          <p:nvPr userDrawn="1"/>
        </p:nvSpPr>
        <p:spPr>
          <a:xfrm>
            <a:off x="373061" y="1534342"/>
            <a:ext cx="1193800" cy="1193800"/>
          </a:xfrm>
          <a:prstGeom prst="roundRect">
            <a:avLst/>
          </a:prstGeom>
          <a:solidFill>
            <a:schemeClr val="accent2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chemeClr val="tx1"/>
              </a:solidFill>
              <a:latin typeface="Helvetica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1E6D04C-7836-E094-03BC-266D25717EE6}"/>
              </a:ext>
            </a:extLst>
          </p:cNvPr>
          <p:cNvSpPr/>
          <p:nvPr userDrawn="1"/>
        </p:nvSpPr>
        <p:spPr>
          <a:xfrm>
            <a:off x="373061" y="3175817"/>
            <a:ext cx="1193800" cy="1193800"/>
          </a:xfrm>
          <a:prstGeom prst="roundRect">
            <a:avLst/>
          </a:prstGeom>
          <a:solidFill>
            <a:schemeClr val="accent3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chemeClr val="tx1"/>
              </a:solidFill>
              <a:latin typeface="Helvetica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DC4CCFA-F63B-652C-4C5F-B7A05EFD0B72}"/>
              </a:ext>
            </a:extLst>
          </p:cNvPr>
          <p:cNvSpPr/>
          <p:nvPr userDrawn="1"/>
        </p:nvSpPr>
        <p:spPr>
          <a:xfrm>
            <a:off x="373061" y="4817292"/>
            <a:ext cx="1193800" cy="1193800"/>
          </a:xfrm>
          <a:prstGeom prst="roundRect">
            <a:avLst/>
          </a:prstGeom>
          <a:solidFill>
            <a:schemeClr val="accent4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chemeClr val="tx1"/>
              </a:solidFill>
              <a:latin typeface="Helvetica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409A277-500B-9C66-BFCD-67E636E8DBB5}"/>
              </a:ext>
            </a:extLst>
          </p:cNvPr>
          <p:cNvSpPr/>
          <p:nvPr userDrawn="1"/>
        </p:nvSpPr>
        <p:spPr>
          <a:xfrm>
            <a:off x="6205536" y="1534342"/>
            <a:ext cx="1193800" cy="1193800"/>
          </a:xfrm>
          <a:prstGeom prst="roundRect">
            <a:avLst/>
          </a:prstGeom>
          <a:solidFill>
            <a:schemeClr val="accent5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chemeClr val="tx1"/>
              </a:solidFill>
              <a:latin typeface="Helvetica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D2C5B57-CA9B-3AFF-2BE2-3D5AF2CA6EA2}"/>
              </a:ext>
            </a:extLst>
          </p:cNvPr>
          <p:cNvSpPr/>
          <p:nvPr userDrawn="1"/>
        </p:nvSpPr>
        <p:spPr>
          <a:xfrm>
            <a:off x="6205536" y="3175817"/>
            <a:ext cx="1193800" cy="1193800"/>
          </a:xfrm>
          <a:prstGeom prst="roundRect">
            <a:avLst/>
          </a:prstGeom>
          <a:solidFill>
            <a:schemeClr val="accent6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b="1" dirty="0">
              <a:solidFill>
                <a:schemeClr val="tx1"/>
              </a:solidFill>
              <a:latin typeface="Helvetica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215C129-2900-3DC4-7020-2BC45DA594D6}"/>
              </a:ext>
            </a:extLst>
          </p:cNvPr>
          <p:cNvSpPr/>
          <p:nvPr userDrawn="1"/>
        </p:nvSpPr>
        <p:spPr>
          <a:xfrm>
            <a:off x="263525" y="1453382"/>
            <a:ext cx="1193800" cy="119380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  <a:latin typeface="Helvetica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01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BEE20C9-0034-901A-ED43-DEC77992CCF3}"/>
              </a:ext>
            </a:extLst>
          </p:cNvPr>
          <p:cNvSpPr/>
          <p:nvPr userDrawn="1"/>
        </p:nvSpPr>
        <p:spPr>
          <a:xfrm>
            <a:off x="263525" y="3094857"/>
            <a:ext cx="1193800" cy="119380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  <a:latin typeface="Helvetica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02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F1A6414-579E-BC38-A1DA-0E1A478124F9}"/>
              </a:ext>
            </a:extLst>
          </p:cNvPr>
          <p:cNvSpPr/>
          <p:nvPr userDrawn="1"/>
        </p:nvSpPr>
        <p:spPr>
          <a:xfrm>
            <a:off x="263525" y="4736332"/>
            <a:ext cx="1193800" cy="119380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  <a:latin typeface="Helvetica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03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14838DF-116B-6B2A-B757-90143AFF6F1A}"/>
              </a:ext>
            </a:extLst>
          </p:cNvPr>
          <p:cNvSpPr/>
          <p:nvPr userDrawn="1"/>
        </p:nvSpPr>
        <p:spPr>
          <a:xfrm>
            <a:off x="6096000" y="1453382"/>
            <a:ext cx="1193800" cy="119380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  <a:latin typeface="Helvetica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04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CE21047-DB35-B5CD-099A-DB6141EE2798}"/>
              </a:ext>
            </a:extLst>
          </p:cNvPr>
          <p:cNvSpPr/>
          <p:nvPr userDrawn="1"/>
        </p:nvSpPr>
        <p:spPr>
          <a:xfrm>
            <a:off x="6096000" y="3094857"/>
            <a:ext cx="1193800" cy="1193800"/>
          </a:xfrm>
          <a:prstGeom prst="round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chemeClr val="tx1"/>
                </a:solidFill>
                <a:latin typeface="Helvetica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05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EBBE775-AB41-092E-FEE0-7DAEC44EA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463768"/>
            <a:ext cx="11080531" cy="79101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22" name="Content Placeholder 3">
            <a:extLst>
              <a:ext uri="{FF2B5EF4-FFF2-40B4-BE49-F238E27FC236}">
                <a16:creationId xmlns:a16="http://schemas.microsoft.com/office/drawing/2014/main" id="{09D790BB-647B-E6D9-5327-61C3A2A8776E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7589840" y="1451327"/>
            <a:ext cx="4038595" cy="11938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41A350E5-268C-E481-EBF1-A9910EB3328C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1757365" y="3089532"/>
            <a:ext cx="4038595" cy="11938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0FB7C4FE-C548-0366-242A-635D299ACDC6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7589840" y="3092241"/>
            <a:ext cx="4038595" cy="11938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AC49E74A-740A-78A0-BCFC-572FAD833E04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1757364" y="4730446"/>
            <a:ext cx="4038595" cy="11938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</p:txBody>
      </p:sp>
    </p:spTree>
    <p:extLst>
      <p:ext uri="{BB962C8B-B14F-4D97-AF65-F5344CB8AC3E}">
        <p14:creationId xmlns:p14="http://schemas.microsoft.com/office/powerpoint/2010/main" val="2710675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198B2A-9CB6-68C3-7F5C-A8BBF22A93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51313" y="1"/>
            <a:ext cx="3889375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9EEE1-8B66-5676-26A7-81F638FF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8333B4-AB2D-D05C-355E-BA6CD6F5B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AAEC69-EF1F-88C2-3026-5F9F6ADFD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2384426"/>
            <a:ext cx="3878044" cy="20891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05710A6-5802-9789-DFC4-E49413842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40688" y="1523206"/>
            <a:ext cx="3878043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5D17EE-5AAF-3721-9952-756527244FE9}"/>
              </a:ext>
            </a:extLst>
          </p:cNvPr>
          <p:cNvSpPr/>
          <p:nvPr userDrawn="1"/>
        </p:nvSpPr>
        <p:spPr>
          <a:xfrm>
            <a:off x="9744" y="2041634"/>
            <a:ext cx="263525" cy="2774731"/>
          </a:xfrm>
          <a:prstGeom prst="rect">
            <a:avLst/>
          </a:prstGeom>
          <a:solidFill>
            <a:schemeClr val="accent4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322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0198B2A-9CB6-68C3-7F5C-A8BBF22A93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161058" y="849195"/>
            <a:ext cx="7767417" cy="515960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9EEE1-8B66-5676-26A7-81F638FF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8333B4-AB2D-D05C-355E-BA6CD6F5B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AAEC69-EF1F-88C2-3026-5F9F6ADFD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2384426"/>
            <a:ext cx="3878044" cy="20891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C05710A6-5802-9789-DFC4-E49413842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3525" y="6021456"/>
            <a:ext cx="11655205" cy="539682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55D17EE-5AAF-3721-9952-756527244FE9}"/>
              </a:ext>
            </a:extLst>
          </p:cNvPr>
          <p:cNvSpPr/>
          <p:nvPr userDrawn="1"/>
        </p:nvSpPr>
        <p:spPr>
          <a:xfrm>
            <a:off x="9744" y="2041634"/>
            <a:ext cx="263525" cy="2774731"/>
          </a:xfrm>
          <a:prstGeom prst="rect">
            <a:avLst/>
          </a:prstGeom>
          <a:solidFill>
            <a:schemeClr val="accent4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5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4CAC6-B816-EE6B-DDDA-74326DA61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B4CA10-852A-EE13-CB77-87D147960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A1CB6-D7DD-BE75-E7B0-BC016C78E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46B82-E654-DDD9-EAFD-179DFEE54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24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C9FC48-98CF-01E2-0FC0-1828173915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5C0DAE-E1E7-AD7E-C269-C91ECF1C68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DE886-9DD1-F5EA-E05C-965F27F19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D92AE-2DB8-41CD-FE4E-26967A669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78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tarry sky with many stars&#10;&#10;Description automatically generated">
            <a:extLst>
              <a:ext uri="{FF2B5EF4-FFF2-40B4-BE49-F238E27FC236}">
                <a16:creationId xmlns:a16="http://schemas.microsoft.com/office/drawing/2014/main" id="{6400CBD4-5F08-3F02-B335-F317A5F395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61469"/>
          <a:stretch/>
        </p:blipFill>
        <p:spPr>
          <a:xfrm>
            <a:off x="0" y="296863"/>
            <a:ext cx="12192000" cy="3132137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6C791B-1384-90BC-82BD-01146C87B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A6D06-5561-45A4-A2C9-8A20B5057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C4E27-7D01-FD4F-B5B2-604E3C7B6BD6}" type="slidenum">
              <a:rPr lang="en-US" smtClean="0"/>
              <a:t>‹N›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D1F25E-6C61-D2AE-382A-8C0910C04F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73269" y="463768"/>
            <a:ext cx="11080531" cy="7910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31945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C3DC0CB-695D-A9D2-098D-B30FE7702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AF39E5C-7130-EDBF-A432-00298F267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1534D88-19FD-169B-D8F0-446D5BD18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2864A-C247-457B-B39D-6805398C4393}" type="datetimeFigureOut">
              <a:rPr lang="it-IT" smtClean="0"/>
              <a:t>26/05/2025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D35E6B0-90A7-3748-9127-13D33846C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0795996-7E56-F633-1E2A-0F8DFD6FC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91A88-3896-4F40-A746-95C4E56A5B6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917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10/03/2018</a:t>
            </a:r>
            <a:endParaRPr lang="en-US" alt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Fabio Garufi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B72E5-5835-462D-AECB-BBB49124A055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668393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10/03/2018</a:t>
            </a:r>
            <a:endParaRPr lang="en-US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Fabio Garufi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AF247-1938-4DA3-B35F-0D8FBD42BE04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0462282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10/03/2018</a:t>
            </a:r>
            <a:endParaRPr lang="en-US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Fabio Garufi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FC914-124A-41D4-95FB-F88D523DE6F0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981119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10/03/2018</a:t>
            </a:r>
            <a:endParaRPr lang="en-US" alt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it-IT"/>
              <a:t>Fabio Garufi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77639-1BFF-4A69-A373-7C0D07AE526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388625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109192-2070-B958-7415-ABD204B78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463768"/>
            <a:ext cx="11080531" cy="79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829A62-F3F5-6B16-23DA-3F59B8DCC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269" y="156491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C8479E9-681A-2B2A-5A7F-7D5E84C5D2DA}"/>
              </a:ext>
            </a:extLst>
          </p:cNvPr>
          <p:cNvSpPr/>
          <p:nvPr userDrawn="1"/>
        </p:nvSpPr>
        <p:spPr>
          <a:xfrm>
            <a:off x="0" y="0"/>
            <a:ext cx="12192000" cy="2968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B4AB83F-696B-F8E2-4936-9315340408EC}"/>
              </a:ext>
            </a:extLst>
          </p:cNvPr>
          <p:cNvSpPr/>
          <p:nvPr userDrawn="1"/>
        </p:nvSpPr>
        <p:spPr>
          <a:xfrm>
            <a:off x="0" y="6561137"/>
            <a:ext cx="12192000" cy="2968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E3AF2-052B-863F-52BD-83FB821A64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0" y="6561137"/>
            <a:ext cx="4114800" cy="296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chemeClr val="tx1"/>
                </a:solidFill>
                <a:latin typeface="Garamond" panose="02020404030301010803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042F7-A737-6907-8977-04A302832B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5226"/>
            <a:ext cx="2743200" cy="27319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  <a:latin typeface="Garamond" panose="02020404030301010803" pitchFamily="18" charset="0"/>
              </a:defRPr>
            </a:lvl1pPr>
          </a:lstStyle>
          <a:p>
            <a:fld id="{633C4E27-7D01-FD4F-B5B2-604E3C7B6BD6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78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4" r:id="rId3"/>
    <p:sldLayoutId id="2147483662" r:id="rId4"/>
    <p:sldLayoutId id="2147483666" r:id="rId5"/>
    <p:sldLayoutId id="2147483655" r:id="rId6"/>
    <p:sldLayoutId id="2147483663" r:id="rId7"/>
    <p:sldLayoutId id="2147483660" r:id="rId8"/>
    <p:sldLayoutId id="2147483661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  <p:sldLayoutId id="21474836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1"/>
        </a:buClr>
        <a:buFont typeface="System Font Regular"/>
        <a:buChar char="★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accent1"/>
        </a:buClr>
        <a:buFont typeface="Courier New" panose="02070309020205020404" pitchFamily="49" charset="0"/>
        <a:buChar char="o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Garamond" panose="020204040303010108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87" userDrawn="1">
          <p15:clr>
            <a:srgbClr val="547EBF"/>
          </p15:clr>
        </p15:guide>
        <p15:guide id="4" orient="horz" pos="4133" userDrawn="1">
          <p15:clr>
            <a:srgbClr val="547EBF"/>
          </p15:clr>
        </p15:guide>
        <p15:guide id="5" orient="horz" pos="1502" userDrawn="1">
          <p15:clr>
            <a:srgbClr val="F26B43"/>
          </p15:clr>
        </p15:guide>
        <p15:guide id="6" orient="horz" pos="2818" userDrawn="1">
          <p15:clr>
            <a:srgbClr val="F26B43"/>
          </p15:clr>
        </p15:guide>
        <p15:guide id="7" pos="166" userDrawn="1">
          <p15:clr>
            <a:srgbClr val="547EBF"/>
          </p15:clr>
        </p15:guide>
        <p15:guide id="8" pos="7514" userDrawn="1">
          <p15:clr>
            <a:srgbClr val="547EBF"/>
          </p15:clr>
        </p15:guide>
        <p15:guide id="9" pos="2615" userDrawn="1">
          <p15:clr>
            <a:srgbClr val="F26B43"/>
          </p15:clr>
        </p15:guide>
        <p15:guide id="10" pos="5065" userDrawn="1">
          <p15:clr>
            <a:srgbClr val="F26B43"/>
          </p15:clr>
        </p15:guide>
        <p15:guide id="11" pos="1391" userDrawn="1">
          <p15:clr>
            <a:srgbClr val="A4A3A4"/>
          </p15:clr>
        </p15:guide>
        <p15:guide id="12" pos="6289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wmf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7.png"/><Relationship Id="rId7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1.wmf"/><Relationship Id="rId4" Type="http://schemas.openxmlformats.org/officeDocument/2006/relationships/image" Target="../media/image7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77.w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w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4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8.png"/><Relationship Id="rId4" Type="http://schemas.openxmlformats.org/officeDocument/2006/relationships/image" Target="../media/image10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66AA47-3C20-4A55-B39D-A94ED7E993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/>
              <a:t>All you need to know about Gravitational Waves – Vol. I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490D483-EFAC-5125-4A8D-CC4C551387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noProof="0" dirty="0"/>
              <a:t>Fabio Garufi 2025</a:t>
            </a:r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24181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>
            <a:extLst>
              <a:ext uri="{FF2B5EF4-FFF2-40B4-BE49-F238E27FC236}">
                <a16:creationId xmlns:a16="http://schemas.microsoft.com/office/drawing/2014/main" id="{C3113980-5BF7-38DD-AEE9-26A194777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noProof="0" dirty="0"/>
              <a:t>GW: Starting point and conventions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egnaposto contenuto 2">
                <a:extLst>
                  <a:ext uri="{FF2B5EF4-FFF2-40B4-BE49-F238E27FC236}">
                    <a16:creationId xmlns:a16="http://schemas.microsoft.com/office/drawing/2014/main" id="{F6681B63-A808-3538-257F-49E7C4084FD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57199" y="1222513"/>
                <a:ext cx="11463251" cy="4953845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GB" sz="2200" noProof="0" dirty="0"/>
                  <a:t>We use the Minkowski metric tensor in the form: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𝜂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𝜇𝜈</m:t>
                        </m:r>
                      </m:sup>
                    </m:s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4"/>
                                  <m:mcJc m:val="center"/>
                                </m:mcPr>
                              </m:mc>
                            </m:mcs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eqArr>
                                <m:eqArr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eqArr>
                            </m:e>
                          </m:mr>
                        </m:m>
                      </m:e>
                    </m:d>
                  </m:oMath>
                </a14:m>
                <a:r>
                  <a:rPr lang="en-GB" sz="2200" noProof="0" dirty="0"/>
                  <a:t>	</a:t>
                </a:r>
              </a:p>
              <a:p>
                <a:r>
                  <a:rPr lang="en-GB" sz="2200" noProof="0" dirty="0"/>
                  <a:t>The 4-position is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𝑐𝑡</m:t>
                        </m:r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</m:acc>
                      </m:e>
                    </m:d>
                  </m:oMath>
                </a14:m>
                <a:r>
                  <a:rPr lang="en-GB" sz="2200" noProof="0" dirty="0"/>
                  <a:t> thus </a:t>
                </a:r>
                <a:br>
                  <a:rPr lang="en-GB" sz="2200" noProof="0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𝑑𝑠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𝑑𝑡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200" noProof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𝑑𝑦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2200" noProof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𝑑𝑧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200" noProof="0" dirty="0"/>
              </a:p>
              <a:p>
                <a:r>
                  <a:rPr lang="en-GB" sz="2200" noProof="0" dirty="0"/>
                  <a:t>Greek indices run 0,…3; </a:t>
                </a:r>
                <a:r>
                  <a:rPr lang="en-GB" sz="2200" noProof="0" dirty="0" err="1"/>
                  <a:t>latin</a:t>
                </a:r>
                <a:r>
                  <a:rPr lang="en-GB" sz="2200" noProof="0" dirty="0"/>
                  <a:t> 1,..3</a:t>
                </a:r>
              </a:p>
              <a:p>
                <a:r>
                  <a:rPr lang="en-GB" sz="2200" noProof="0" dirty="0"/>
                  <a:t>The 4-detivative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220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220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𝜕</m:t>
                                      </m:r>
                                    </m:e>
                                    <m:sup>
                                      <m:r>
                                        <a:rPr lang="en-GB" sz="220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𝑡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2200" i="1" noProof="0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den>
                              </m:f>
                            </m:e>
                          </m:mr>
                          <m:mr>
                            <m:e>
                              <m:r>
                                <a:rPr lang="en-GB" sz="2200" i="1" noProof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m:rPr>
                                  <m:sty m:val="p"/>
                                </m:rPr>
                                <a:rPr lang="en-GB" sz="22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∇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GB" sz="2200" noProof="0" dirty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GB" sz="22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sz="2200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𝜕</m:t>
                                </m:r>
                              </m:e>
                              <m:sup>
                                <m:r>
                                  <a:rPr lang="en-GB" sz="2200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p>
                            </m:sSup>
                          </m:num>
                          <m:den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den>
                        </m:f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m:rPr>
                            <m:sty m:val="p"/>
                          </m:rP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</m:d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200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⇒</m:t>
                    </m:r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p>
                    <m:r>
                      <a:rPr lang="en-GB" sz="2200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sz="2200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sz="2200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∇</m:t>
                        </m:r>
                      </m:e>
                      <m:sup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2200" noProof="0" dirty="0"/>
              </a:p>
              <a:p>
                <a:endParaRPr lang="en-GB" sz="2200" noProof="0" dirty="0"/>
              </a:p>
            </p:txBody>
          </p:sp>
        </mc:Choice>
        <mc:Fallback xmlns="">
          <p:sp>
            <p:nvSpPr>
              <p:cNvPr id="5" name="Segnaposto contenuto 2">
                <a:extLst>
                  <a:ext uri="{FF2B5EF4-FFF2-40B4-BE49-F238E27FC236}">
                    <a16:creationId xmlns:a16="http://schemas.microsoft.com/office/drawing/2014/main" id="{F6681B63-A808-3538-257F-49E7C4084F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199" y="1222513"/>
                <a:ext cx="11463251" cy="4953845"/>
              </a:xfrm>
              <a:prstGeom prst="rect">
                <a:avLst/>
              </a:prstGeom>
              <a:blipFill>
                <a:blip r:embed="rId2"/>
                <a:stretch>
                  <a:fillRect l="-8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egnaposto numero diapositiva 4">
            <a:extLst>
              <a:ext uri="{FF2B5EF4-FFF2-40B4-BE49-F238E27FC236}">
                <a16:creationId xmlns:a16="http://schemas.microsoft.com/office/drawing/2014/main" id="{D3AA507F-6E8E-6668-4928-036147917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>
              <a:defRPr/>
            </a:pPr>
            <a:fld id="{A03898D2-DF7D-4095-8CF1-9D49EFCD37CD}" type="slidenum">
              <a:rPr lang="en-GB" noProof="0" smtClean="0"/>
              <a:pPr>
                <a:defRPr/>
              </a:pPr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3200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>
            <a:extLst>
              <a:ext uri="{FF2B5EF4-FFF2-40B4-BE49-F238E27FC236}">
                <a16:creationId xmlns:a16="http://schemas.microsoft.com/office/drawing/2014/main" id="{D62AD706-DA4D-9611-198B-EAD21BCD2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11734800" cy="100979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noProof="0" dirty="0"/>
              <a:t>GW: Starting point and conventions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Segnaposto contenuto 2">
                <a:extLst>
                  <a:ext uri="{FF2B5EF4-FFF2-40B4-BE49-F238E27FC236}">
                    <a16:creationId xmlns:a16="http://schemas.microsoft.com/office/drawing/2014/main" id="{9D8972F7-ECBD-EA97-141C-744497E42F10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7200" y="1600200"/>
                <a:ext cx="11734800" cy="3998495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GB" sz="2200" noProof="0" dirty="0"/>
                  <a:t>The affine connections in terms of the metric tensor are: </a:t>
                </a:r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2200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sty m:val="p"/>
                            </m:rP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Γ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νσ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μ</m:t>
                          </m:r>
                        </m:sup>
                      </m:sSubSup>
                      <m:r>
                        <a:rPr lang="en-GB" sz="2200" noProof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200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GB" sz="2200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g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μτ</m:t>
                          </m:r>
                        </m:sup>
                      </m:sSup>
                      <m:d>
                        <m:dPr>
                          <m:ctrlPr>
                            <a:rPr lang="en-GB" sz="2200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2200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g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τν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p>
                                <m:sSup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σ</m:t>
                                  </m:r>
                                </m:sup>
                              </m:sSup>
                            </m:den>
                          </m:f>
                          <m:r>
                            <a:rPr lang="en-GB" sz="2200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sz="2200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g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νσ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p>
                                <m:sSup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τ</m:t>
                                  </m:r>
                                </m:sup>
                              </m:sSup>
                            </m:den>
                          </m:f>
                          <m:r>
                            <a:rPr lang="en-GB" sz="2200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sz="2200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b>
                                <m:sSub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g</m:t>
                                  </m:r>
                                </m:e>
                                <m:sub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στ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2200" noProof="0" smtClean="0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  <m:sSup>
                                <m:sSupPr>
                                  <m:ctrlPr>
                                    <a:rPr lang="en-GB" sz="2200" i="1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x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GB" sz="2200" noProof="0" smtClean="0"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ν</m:t>
                                  </m:r>
                                </m:sup>
                              </m:sSup>
                            </m:den>
                          </m:f>
                        </m:e>
                      </m:d>
                    </m:oMath>
                  </m:oMathPara>
                </a14:m>
                <a:endParaRPr lang="en-GB" sz="2200" noProof="0" dirty="0"/>
              </a:p>
              <a:p>
                <a:pPr>
                  <a:lnSpc>
                    <a:spcPct val="100000"/>
                  </a:lnSpc>
                </a:pPr>
                <a:r>
                  <a:rPr lang="en-GB" sz="2200" noProof="0" dirty="0"/>
                  <a:t>Geodesic equation on a curve with a parameter s is: </a:t>
                </a:r>
                <a:br>
                  <a:rPr lang="en-GB" sz="2200" noProof="0" dirty="0"/>
                </a:br>
                <a14:m>
                  <m:oMath xmlns:m="http://schemas.openxmlformats.org/officeDocument/2006/math"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d</m:t>
                            </m:r>
                          </m:e>
                          <m:sup>
                            <m: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ds</m:t>
                            </m:r>
                          </m:e>
                          <m:sup>
                            <m: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GB" sz="2200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νσ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bSup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d</m:t>
                        </m:r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ν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ds</m:t>
                        </m:r>
                      </m:den>
                    </m:f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d</m:t>
                        </m:r>
                        <m:sSup>
                          <m:s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σ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ds</m:t>
                        </m:r>
                      </m:den>
                    </m:f>
                    <m:r>
                      <a:rPr lang="en-GB" sz="2200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GB" sz="2200" noProof="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en-GB" sz="2200" noProof="0" dirty="0"/>
                  <a:t>The Riemann tensor is: </a:t>
                </a:r>
                <a:br>
                  <a:rPr lang="en-GB" sz="2200" noProof="0" dirty="0"/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ρ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  <m:r>
                      <a:rPr lang="en-GB" sz="2200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200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Sup>
                              <m:sSubSupPr>
                                <m:ctrlPr>
                                  <a:rPr lang="en-GB" sz="22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Γ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μν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τ</m:t>
                                </m:r>
                              </m:sup>
                            </m:sSubSup>
                          </m:num>
                          <m:den>
                            <m: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p>
                              <m:sSupPr>
                                <m:ctrlPr>
                                  <a:rPr lang="en-GB" sz="22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x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ρ</m:t>
                                </m:r>
                              </m:sup>
                            </m:sSup>
                          </m:den>
                        </m:f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Sup>
                              <m:sSubSupPr>
                                <m:ctrlPr>
                                  <a:rPr lang="en-GB" sz="22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Γ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μρ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τ</m:t>
                                </m:r>
                              </m:sup>
                            </m:sSubSup>
                          </m:num>
                          <m:den>
                            <m: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p>
                              <m:sSupPr>
                                <m:ctrlPr>
                                  <a:rPr lang="en-GB" sz="220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x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sz="2200" noProof="0" smtClean="0">
                                    <a:latin typeface="Cambria Math" panose="02040503050406030204" pitchFamily="18" charset="0"/>
                                  </a:rPr>
                                  <m:t>ν</m:t>
                                </m:r>
                              </m:sup>
                            </m:sSup>
                          </m:den>
                        </m:f>
                        <m:r>
                          <a:rPr lang="en-GB" sz="2200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α</m:t>
                            </m:r>
                          </m:sup>
                        </m:sSubSup>
                        <m:sSubSup>
                          <m:sSub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αρ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τ</m:t>
                            </m:r>
                          </m:sup>
                        </m:sSubSup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μρ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α</m:t>
                            </m:r>
                          </m:sup>
                        </m:sSubSup>
                        <m:sSubSup>
                          <m:sSubSupPr>
                            <m:ctrlPr>
                              <a:rPr lang="en-GB" sz="2200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</a:rPr>
                              <m:t>αν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sz="2200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τ</m:t>
                            </m:r>
                          </m:sup>
                        </m:sSubSup>
                      </m:e>
                    </m:d>
                  </m:oMath>
                </a14:m>
                <a:br>
                  <a:rPr lang="en-GB" sz="2200" noProof="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μνρσ</m:t>
                        </m:r>
                      </m:sub>
                    </m:sSub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b>
                    </m:sSub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ρ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200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b>
                    </m:sSub>
                  </m:oMath>
                </a14:m>
                <a:r>
                  <a:rPr lang="en-GB" sz="2200" noProof="0" dirty="0"/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  <m:r>
                      <a:rPr lang="en-GB" sz="2200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ν</m:t>
                        </m:r>
                      </m:sub>
                    </m:sSub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μρ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  <m:r>
                      <a:rPr lang="en-GB" sz="2200" noProof="0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α</m:t>
                        </m:r>
                      </m:sup>
                    </m:sSubSup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αρ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μρ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α</m:t>
                        </m:r>
                      </m:sup>
                    </m:sSubSup>
                    <m:sSubSup>
                      <m:sSubSup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αν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sup>
                    </m:sSubSup>
                  </m:oMath>
                </a14:m>
                <a:r>
                  <a:rPr lang="en-GB" sz="2200" noProof="0" dirty="0"/>
                  <a:t>)</a:t>
                </a:r>
              </a:p>
              <a:p>
                <a:pPr>
                  <a:lnSpc>
                    <a:spcPct val="1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νσ</m:t>
                        </m:r>
                      </m:sub>
                    </m:sSub>
                    <m:r>
                      <a:rPr lang="en-GB" sz="2200" i="1" noProof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20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g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ρ</m:t>
                        </m:r>
                      </m:sup>
                    </m:sSup>
                  </m:oMath>
                </a14:m>
                <a:r>
                  <a:rPr lang="en-GB" sz="2200" noProof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2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200" i="1" noProof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200" noProof="0" smtClean="0">
                            <a:latin typeface="Cambria Math" panose="02040503050406030204" pitchFamily="18" charset="0"/>
                          </a:rPr>
                          <m:t>μνρσ</m:t>
                        </m:r>
                      </m:sub>
                    </m:sSub>
                  </m:oMath>
                </a14:m>
                <a:r>
                  <a:rPr lang="en-GB" sz="2200" noProof="0" dirty="0"/>
                  <a:t> Ricci Tensor. (NB, contract alternate indices)</a:t>
                </a:r>
              </a:p>
              <a:p>
                <a:pPr>
                  <a:lnSpc>
                    <a:spcPct val="100000"/>
                  </a:lnSpc>
                </a:pPr>
                <a:endParaRPr lang="en-GB" sz="2200" noProof="0" dirty="0"/>
              </a:p>
            </p:txBody>
          </p:sp>
        </mc:Choice>
        <mc:Fallback xmlns="">
          <p:sp>
            <p:nvSpPr>
              <p:cNvPr id="7" name="Segnaposto contenuto 2">
                <a:extLst>
                  <a:ext uri="{FF2B5EF4-FFF2-40B4-BE49-F238E27FC236}">
                    <a16:creationId xmlns:a16="http://schemas.microsoft.com/office/drawing/2014/main" id="{9D8972F7-ECBD-EA97-141C-744497E42F10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600200"/>
                <a:ext cx="11734800" cy="3998495"/>
              </a:xfrm>
              <a:prstGeom prst="rect">
                <a:avLst/>
              </a:prstGeom>
              <a:blipFill>
                <a:blip r:embed="rId2"/>
                <a:stretch>
                  <a:fillRect l="-831" t="-2595" b="-152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9089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6E27A05-9385-9EDB-D5FF-9A1507B231BF}"/>
              </a:ext>
            </a:extLst>
          </p:cNvPr>
          <p:cNvSpPr txBox="1">
            <a:spLocks noChangeArrowheads="1"/>
          </p:cNvSpPr>
          <p:nvPr/>
        </p:nvSpPr>
        <p:spPr>
          <a:xfrm>
            <a:off x="304800" y="228600"/>
            <a:ext cx="10924674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GB" noProof="0" dirty="0"/>
              <a:t>Einstein’s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ject 7">
                <a:extLst>
                  <a:ext uri="{FF2B5EF4-FFF2-40B4-BE49-F238E27FC236}">
                    <a16:creationId xmlns:a16="http://schemas.microsoft.com/office/drawing/2014/main" id="{722DDA2D-4176-FF8C-895A-0B9397BAB11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55522" y="1076326"/>
                <a:ext cx="10924672" cy="52387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System Font Regular"/>
                  <a:buNone/>
                </a:pPr>
                <a:r>
                  <a:rPr lang="en-GB" sz="2400" noProof="0" dirty="0"/>
                  <a:t>Link the space-time curvature to the energy-momentum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400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</m:oMath>
                </a14:m>
                <a:endParaRPr lang="en-GB" sz="2400" noProof="0" dirty="0"/>
              </a:p>
            </p:txBody>
          </p:sp>
        </mc:Choice>
        <mc:Fallback xmlns="">
          <p:sp>
            <p:nvSpPr>
              <p:cNvPr id="5" name="Object 7">
                <a:extLst>
                  <a:ext uri="{FF2B5EF4-FFF2-40B4-BE49-F238E27FC236}">
                    <a16:creationId xmlns:a16="http://schemas.microsoft.com/office/drawing/2014/main" id="{722DDA2D-4176-FF8C-895A-0B9397BAB1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55522" y="1076326"/>
                <a:ext cx="10924672" cy="523874"/>
              </a:xfrm>
              <a:prstGeom prst="rect">
                <a:avLst/>
              </a:prstGeom>
              <a:blipFill>
                <a:blip r:embed="rId2"/>
                <a:stretch>
                  <a:fillRect l="-837" b="-44186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 Box 10">
            <a:extLst>
              <a:ext uri="{FF2B5EF4-FFF2-40B4-BE49-F238E27FC236}">
                <a16:creationId xmlns:a16="http://schemas.microsoft.com/office/drawing/2014/main" id="{ABA332B0-B7A4-06F0-75D6-F831F436A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2525" y="1289050"/>
            <a:ext cx="24445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1800" b="0" noProof="0" dirty="0"/>
          </a:p>
        </p:txBody>
      </p:sp>
      <p:sp>
        <p:nvSpPr>
          <p:cNvPr id="7" name="Text Box 12">
            <a:extLst>
              <a:ext uri="{FF2B5EF4-FFF2-40B4-BE49-F238E27FC236}">
                <a16:creationId xmlns:a16="http://schemas.microsoft.com/office/drawing/2014/main" id="{1A7B7FEB-49D9-582A-569E-8A2B7003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199" y="1938338"/>
            <a:ext cx="1021659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n-GB" sz="1800" b="0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ject 14">
                <a:extLst>
                  <a:ext uri="{FF2B5EF4-FFF2-40B4-BE49-F238E27FC236}">
                    <a16:creationId xmlns:a16="http://schemas.microsoft.com/office/drawing/2014/main" id="{A21925B5-854B-82F0-F6AF-3053A34B2D3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38200" y="1681487"/>
                <a:ext cx="3615268" cy="1219080"/>
              </a:xfrm>
              <a:prstGeom prst="rect">
                <a:avLst/>
              </a:prstGeom>
              <a:noFill/>
              <a:ln w="15875">
                <a:solidFill>
                  <a:srgbClr val="002060"/>
                </a:solidFill>
              </a:ln>
              <a:effectLst/>
            </p:spPr>
            <p:txBody>
              <a:bodyPr>
                <a:normAutofit fontScale="77500" lnSpcReduction="20000"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𝜇𝜈</m:t>
                              </m:r>
                            </m:sub>
                          </m:sSub>
                          <m: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sSub>
                            <m:sSubPr>
                              <m:ctrlP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  <m:t>𝜇𝜈</m:t>
                              </m:r>
                            </m:sub>
                          </m:sSub>
                          <m: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d>
                      <m:r>
                        <a:rPr lang="en-GB" sz="260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600" noProof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GB" sz="2600" noProof="0" smtClean="0">
                              <a:latin typeface="Cambria Math" panose="02040503050406030204" pitchFamily="18" charset="0"/>
                            </a:rPr>
                            <m:t>πG</m:t>
                          </m:r>
                        </m:num>
                        <m:den>
                          <m:sSup>
                            <m:sSupPr>
                              <m:ctrlPr>
                                <a:rPr lang="en-GB" sz="26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600" noProof="0" smtClean="0">
                                  <a:latin typeface="Cambria Math" panose="020405030504060302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GB" sz="2600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600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600" noProof="0" smtClean="0">
                              <a:latin typeface="Cambria Math" panose="02040503050406030204" pitchFamily="18" charset="0"/>
                            </a:rPr>
                            <m:t>μν</m:t>
                          </m:r>
                        </m:sub>
                      </m:sSub>
                    </m:oMath>
                  </m:oMathPara>
                </a14:m>
                <a:endParaRPr lang="en-GB" sz="2600" noProof="0" dirty="0"/>
              </a:p>
              <a:p>
                <a:pPr>
                  <a:buFont typeface="System Font Regular"/>
                  <a:buNone/>
                </a:pPr>
                <a:endParaRPr lang="en-GB" noProof="0" dirty="0"/>
              </a:p>
            </p:txBody>
          </p:sp>
        </mc:Choice>
        <mc:Fallback xmlns="">
          <p:sp>
            <p:nvSpPr>
              <p:cNvPr id="8" name="Object 14">
                <a:extLst>
                  <a:ext uri="{FF2B5EF4-FFF2-40B4-BE49-F238E27FC236}">
                    <a16:creationId xmlns:a16="http://schemas.microsoft.com/office/drawing/2014/main" id="{A21925B5-854B-82F0-F6AF-3053A34B2D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838200" y="1681487"/>
                <a:ext cx="3615268" cy="121908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5875">
                <a:solidFill>
                  <a:srgbClr val="002060"/>
                </a:solidFill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D538F1F1-1D66-6CFB-53C2-DAB8D724BB1D}"/>
                  </a:ext>
                </a:extLst>
              </p:cNvPr>
              <p:cNvSpPr txBox="1"/>
              <p:nvPr/>
            </p:nvSpPr>
            <p:spPr>
              <a:xfrm>
                <a:off x="4605868" y="2096781"/>
                <a:ext cx="6069263" cy="51238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400" b="0" noProof="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Alternatively, multiplying by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sz="2400" b="0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p>
                    </m:sSup>
                  </m:oMath>
                </a14:m>
                <a:r>
                  <a:rPr lang="en-GB" sz="2400" b="0" noProof="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𝑔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sz="2400" b="0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μν</m:t>
                            </m:r>
                          </m:sup>
                        </m:sSup>
                        <m:r>
                          <a:rPr lang="en-GB" sz="2400" b="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b>
                        <m:r>
                          <a:rPr lang="en-GB" sz="2400" b="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𝜇𝜈</m:t>
                        </m:r>
                      </m:sub>
                    </m:sSub>
                    <m:r>
                      <a:rPr lang="en-GB" sz="2400" b="0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=4)</m:t>
                    </m:r>
                  </m:oMath>
                </a14:m>
                <a:endParaRPr lang="en-GB" sz="2400" b="0" noProof="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CasellaDiTesto 8">
                <a:extLst>
                  <a:ext uri="{FF2B5EF4-FFF2-40B4-BE49-F238E27FC236}">
                    <a16:creationId xmlns:a16="http://schemas.microsoft.com/office/drawing/2014/main" id="{D538F1F1-1D66-6CFB-53C2-DAB8D724B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5868" y="2096781"/>
                <a:ext cx="6069263" cy="512384"/>
              </a:xfrm>
              <a:prstGeom prst="rect">
                <a:avLst/>
              </a:prstGeom>
              <a:blipFill>
                <a:blip r:embed="rId4"/>
                <a:stretch>
                  <a:fillRect l="-1608" t="-4762" r="-201" b="-2142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2CF319A3-92E2-FE44-CD17-8712C84C83AC}"/>
                  </a:ext>
                </a:extLst>
              </p:cNvPr>
              <p:cNvSpPr txBox="1"/>
              <p:nvPr/>
            </p:nvSpPr>
            <p:spPr>
              <a:xfrm>
                <a:off x="685800" y="3635731"/>
                <a:ext cx="3920068" cy="783869"/>
              </a:xfrm>
              <a:prstGeom prst="rect">
                <a:avLst/>
              </a:prstGeom>
              <a:noFill/>
              <a:ln w="15875">
                <a:solidFill>
                  <a:srgbClr val="00206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noProof="0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000" noProof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m:rPr>
                              <m:sty m:val="p"/>
                            </m:rPr>
                            <a:rPr lang="en-GB" sz="2000" i="0" noProof="0" smtClean="0">
                              <a:latin typeface="Cambria Math" panose="02040503050406030204" pitchFamily="18" charset="0"/>
                            </a:rPr>
                            <m:t>πG</m:t>
                          </m:r>
                        </m:num>
                        <m:den>
                          <m:sSup>
                            <m:sSupPr>
                              <m:ctrlPr>
                                <a:rPr lang="en-GB" sz="2000" i="1" noProof="0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2000" i="0" noProof="0" smtClean="0">
                                  <a:latin typeface="Cambria Math" panose="02040503050406030204" pitchFamily="18" charset="0"/>
                                </a:rPr>
                                <m:t>c</m:t>
                              </m:r>
                            </m:e>
                            <m:sup>
                              <m:r>
                                <a:rPr lang="en-GB" sz="2000" i="0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d>
                        <m:dPr>
                          <m:ctrlPr>
                            <a:rPr lang="en-GB" sz="2000" i="1" noProof="0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sz="2000" i="1" noProof="0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sz="2000" i="0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b>
                          </m:sSub>
                          <m:r>
                            <a:rPr lang="en-GB" sz="2000" i="0" noProof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sz="2000" i="1" noProof="0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2000" i="0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sz="2000" i="0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sSub>
                            <m:sSubPr>
                              <m:ctrlPr>
                                <a:rPr lang="en-GB" sz="2000" i="1" noProof="0" smtClean="0">
                                  <a:solidFill>
                                    <a:srgbClr val="836967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  <m:t>𝜇𝜈</m:t>
                              </m:r>
                            </m:sub>
                          </m:sSub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  <m:r>
                        <a:rPr lang="en-GB" sz="2000" i="0" noProof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i="1" noProof="0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𝜇𝜈</m:t>
                          </m:r>
                        </m:sub>
                      </m:sSub>
                    </m:oMath>
                  </m:oMathPara>
                </a14:m>
                <a:endParaRPr lang="en-GB" sz="2000" noProof="0" dirty="0"/>
              </a:p>
            </p:txBody>
          </p:sp>
        </mc:Choice>
        <mc:Fallback xmlns="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2CF319A3-92E2-FE44-CD17-8712C84C83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3635731"/>
                <a:ext cx="3920068" cy="7838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5875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asellaDiTesto 10">
                <a:extLst>
                  <a:ext uri="{FF2B5EF4-FFF2-40B4-BE49-F238E27FC236}">
                    <a16:creationId xmlns:a16="http://schemas.microsoft.com/office/drawing/2014/main" id="{9639860F-55C5-E00A-FDC0-C2493A876B66}"/>
                  </a:ext>
                </a:extLst>
              </p:cNvPr>
              <p:cNvSpPr txBox="1"/>
              <p:nvPr/>
            </p:nvSpPr>
            <p:spPr>
              <a:xfrm>
                <a:off x="523567" y="2790498"/>
                <a:ext cx="10836571" cy="6639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GB" sz="2400" b="0" i="1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0" i="1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𝑔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sz="2400" b="0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μν</m:t>
                            </m:r>
                          </m:sup>
                        </m:sSup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b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𝜇𝜈</m:t>
                        </m:r>
                      </m:sub>
                    </m:sSub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sz="2400" b="0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  <m:r>
                          <m:rPr>
                            <m:sty m:val="p"/>
                          </m:rPr>
                          <a:rPr lang="en-GB" sz="2400" b="0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πG</m:t>
                        </m:r>
                      </m:num>
                      <m:den>
                        <m:sSup>
                          <m:sSupPr>
                            <m:ctrlPr>
                              <a:rPr lang="en-GB" sz="2400" b="0" i="1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400" b="0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c</m:t>
                            </m:r>
                          </m:e>
                          <m:sup>
                            <m:r>
                              <a:rPr lang="en-GB" sz="2400" b="0" noProof="0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sz="2400" b="0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p>
                    </m:sSup>
                    <m:sSub>
                      <m:sSubPr>
                        <m:ctrlP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sz="2400" b="0" i="1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sz="2400" b="0" noProof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</m:sSub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⇒</m:t>
                    </m:r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GB" sz="2400" b="0" i="1" noProof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GB" sz="24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noProof="0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m:rPr>
                            <m:sty m:val="p"/>
                          </m:rPr>
                          <a:rPr lang="en-GB" sz="2400" b="0" noProof="0" smtClean="0">
                            <a:latin typeface="Cambria Math" panose="02040503050406030204" pitchFamily="18" charset="0"/>
                          </a:rPr>
                          <m:t>πG</m:t>
                        </m:r>
                      </m:num>
                      <m:den>
                        <m:sSup>
                          <m:sSupPr>
                            <m:ctrlPr>
                              <a:rPr lang="en-GB" sz="2400" b="0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sz="2400" b="0" noProof="0" smtClean="0">
                                <a:latin typeface="Cambria Math" panose="02040503050406030204" pitchFamily="18" charset="0"/>
                              </a:rPr>
                              <m:t>c</m:t>
                            </m:r>
                          </m:e>
                          <m:sup>
                            <m:r>
                              <a:rPr lang="en-GB" sz="2400" b="0" noProof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r>
                      <a:rPr lang="en-GB" sz="2400" b="0" i="1" noProof="0" smtClean="0">
                        <a:latin typeface="Cambria Math" panose="02040503050406030204" pitchFamily="18" charset="0"/>
                      </a:rPr>
                      <m:t>𝑇</m:t>
                    </m:r>
                  </m:oMath>
                </a14:m>
                <a:r>
                  <a:rPr lang="en-GB" sz="2400" b="0" noProof="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and, substituting</a:t>
                </a:r>
              </a:p>
            </p:txBody>
          </p:sp>
        </mc:Choice>
        <mc:Fallback xmlns="">
          <p:sp>
            <p:nvSpPr>
              <p:cNvPr id="11" name="CasellaDiTesto 10">
                <a:extLst>
                  <a:ext uri="{FF2B5EF4-FFF2-40B4-BE49-F238E27FC236}">
                    <a16:creationId xmlns:a16="http://schemas.microsoft.com/office/drawing/2014/main" id="{9639860F-55C5-E00A-FDC0-C2493A876B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567" y="2790498"/>
                <a:ext cx="10836571" cy="663900"/>
              </a:xfrm>
              <a:prstGeom prst="rect">
                <a:avLst/>
              </a:prstGeom>
              <a:blipFill>
                <a:blip r:embed="rId6"/>
                <a:stretch>
                  <a:fillRect b="-825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62030AAF-E2B3-5944-77C2-E9FBEFF709E6}"/>
                  </a:ext>
                </a:extLst>
              </p:cNvPr>
              <p:cNvSpPr txBox="1"/>
              <p:nvPr/>
            </p:nvSpPr>
            <p:spPr>
              <a:xfrm>
                <a:off x="0" y="4670100"/>
                <a:ext cx="11531600" cy="5068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</m:oMath>
                </a14:m>
                <a:r>
                  <a:rPr lang="en-GB" noProof="0" dirty="0"/>
                  <a:t> </a:t>
                </a:r>
                <a:r>
                  <a:rPr lang="en-GB" b="0" noProof="0" dirty="0"/>
                  <a:t>is a conserved quantity, i.e.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sup>
                        </m:s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b="0" noProof="0" dirty="0"/>
                  <a:t>, so, deriving the alternative form, we get: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</m:sSub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𝜇𝜈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en-GB" b="1" i="1" noProof="0" smtClean="0">
                        <a:latin typeface="Cambria Math" panose="02040503050406030204" pitchFamily="18" charset="0"/>
                      </a:rPr>
                      <m:t>=−</m:t>
                    </m:r>
                  </m:oMath>
                </a14:m>
                <a:r>
                  <a:rPr lang="en-GB" noProof="0" dirty="0">
                    <a:solidFill>
                      <a:srgbClr val="836967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ν</m:t>
                        </m:r>
                      </m:sub>
                    </m:sSub>
                    <m:r>
                      <m:rPr>
                        <m:sty m:val="p"/>
                      </m:rPr>
                      <a:rPr lang="en-GB" b="0" i="0" noProof="0" smtClean="0">
                        <a:latin typeface="Cambria Math" panose="02040503050406030204" pitchFamily="18" charset="0"/>
                      </a:rPr>
                      <m:t>T</m:t>
                    </m:r>
                  </m:oMath>
                </a14:m>
                <a:endParaRPr lang="en-GB" b="0" noProof="0" dirty="0"/>
              </a:p>
            </p:txBody>
          </p:sp>
        </mc:Choice>
        <mc:Fallback xmlns="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62030AAF-E2B3-5944-77C2-E9FBEFF709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670100"/>
                <a:ext cx="11531600" cy="506870"/>
              </a:xfrm>
              <a:prstGeom prst="rect">
                <a:avLst/>
              </a:prstGeom>
              <a:blipFill>
                <a:blip r:embed="rId7"/>
                <a:stretch>
                  <a:fillRect b="-722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2653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6">
            <a:extLst>
              <a:ext uri="{FF2B5EF4-FFF2-40B4-BE49-F238E27FC236}">
                <a16:creationId xmlns:a16="http://schemas.microsoft.com/office/drawing/2014/main" id="{473F5156-45B3-E835-3170-5A165CFC09A9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GB" noProof="0" dirty="0"/>
              <a:t>Linearized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7">
                <a:extLst>
                  <a:ext uri="{FF2B5EF4-FFF2-40B4-BE49-F238E27FC236}">
                    <a16:creationId xmlns:a16="http://schemas.microsoft.com/office/drawing/2014/main" id="{D7C8B8EA-3C97-6F88-DDB2-CED9634BCFE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31724" y="1064767"/>
                <a:ext cx="10677652" cy="5401733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η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</m:sSub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</m:sSub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  </m:t>
                    </m:r>
                    <m:d>
                      <m:dPr>
                        <m:begChr m:val="|"/>
                        <m:endChr m:val="|"/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μν</m:t>
                            </m:r>
                          </m:sub>
                        </m:sSub>
                      </m:e>
                    </m:d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≪1</m:t>
                    </m:r>
                  </m:oMath>
                </a14:m>
                <a:endParaRPr lang="en-GB" noProof="0" dirty="0"/>
              </a:p>
              <a:p>
                <a:pPr>
                  <a:lnSpc>
                    <a:spcPct val="100000"/>
                  </a:lnSpc>
                </a:pPr>
                <a:r>
                  <a:rPr lang="en-GB" noProof="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Invariant for generic transformations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→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</m:d>
                  </m:oMath>
                </a14:m>
                <a:r>
                  <a:rPr lang="en-GB" noProof="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(</a:t>
                </a:r>
                <a:r>
                  <a:rPr lang="en-GB" noProof="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Poincaré</a:t>
                </a:r>
                <a:r>
                  <a:rPr lang="en-GB" noProof="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group); its transformation</a:t>
                </a:r>
                <a14:m>
                  <m:oMath xmlns:m="http://schemas.openxmlformats.org/officeDocument/2006/math">
                    <m:r>
                      <a:rPr lang="en-GB" noProof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noProof="0" smtClean="0">
                        <a:latin typeface="Cambria Math" panose="02040503050406030204" pitchFamily="18" charset="0"/>
                      </a:rPr>
                      <m:t>is</m:t>
                    </m:r>
                    <m:r>
                      <a:rPr lang="en-GB" noProof="0" smtClean="0">
                        <a:latin typeface="Cambria Math" panose="02040503050406030204" pitchFamily="18" charset="0"/>
                      </a:rPr>
                      <m:t>: 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  <m:r>
                      <a:rPr lang="en-GB" noProof="0" smtClean="0">
                        <a:latin typeface="Cambria Math" panose="02040503050406030204" pitchFamily="18" charset="0"/>
                      </a:rPr>
                      <m:t>→</m:t>
                    </m:r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GB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p>
                      </m:num>
                      <m:den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p>
                        </m:sSup>
                      </m:den>
                    </m:f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p>
                      </m:num>
                      <m:den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p>
                        </m:sSup>
                      </m:den>
                    </m:f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ρσ</m:t>
                        </m:r>
                      </m:sub>
                    </m:sSub>
                  </m:oMath>
                </a14:m>
                <a:endParaRPr lang="en-GB" noProof="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en-GB" noProof="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If we choose a particular transformation of this group: </a:t>
                </a:r>
                <a14:m>
                  <m:oMath xmlns:m="http://schemas.openxmlformats.org/officeDocument/2006/math"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ξ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⇒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r>
                      <a:rPr lang="en-GB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ξ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</m:d>
                  </m:oMath>
                </a14:m>
                <a:endParaRPr lang="en-GB" noProof="0" dirty="0"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p>
                      </m:e>
                    </m:d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ρσ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bSup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p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</m:t>
                            </m:r>
                          </m:sup>
                        </m:sSubSup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σ</m:t>
                            </m:r>
                          </m:sup>
                        </m:sSup>
                      </m:e>
                    </m:d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η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ρσ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ρσ</m:t>
                            </m:r>
                          </m:sub>
                        </m:sSub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η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bSup>
                      </m:e>
                    </m:d>
                  </m:oMath>
                </a14:m>
                <a:r>
                  <a:rPr lang="en-GB" noProof="0" dirty="0"/>
                  <a:t> meaning: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ξ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</m:e>
                    </m:d>
                  </m:oMath>
                </a14:m>
                <a:endParaRPr lang="en-GB" noProof="0" dirty="0"/>
              </a:p>
              <a:p>
                <a:pPr algn="just">
                  <a:lnSpc>
                    <a:spcPct val="100000"/>
                  </a:lnSpc>
                  <a:spcAft>
                    <a:spcPts val="800"/>
                  </a:spcAft>
                </a:pPr>
                <a:r>
                  <a:rPr lang="en-GB" noProof="0" dirty="0"/>
                  <a:t>We can compute the Ricci tensor at first order in h, starting from</a:t>
                </a:r>
              </a:p>
              <a:p>
                <a:pPr marL="0" indent="0" algn="just">
                  <a:lnSpc>
                    <a:spcPct val="100000"/>
                  </a:lnSpc>
                  <a:spcAft>
                    <a:spcPts val="800"/>
                  </a:spcAft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𝑅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μνλ</m:t>
                          </m:r>
                        </m:sub>
                        <m:sup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σ</m:t>
                          </m:r>
                        </m:sup>
                      </m:sSubSup>
                      <m:r>
                        <a:rPr lang="en-GB" i="1" noProof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d>
                        <m:d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λ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μν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σ</m:t>
                              </m:r>
                            </m:sup>
                          </m:sSub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ν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μλ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σ</m:t>
                              </m:r>
                            </m:sup>
                          </m:sSubSup>
                        </m:e>
                      </m:d>
                      <m:r>
                        <a:rPr lang="en-GB" i="1" noProof="0" smtClean="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αλ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σ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μν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</m:sup>
                          </m:sSub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μα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σ</m:t>
                              </m:r>
                            </m:sup>
                          </m:sSubSup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νλ</m:t>
                              </m:r>
                            </m:sub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</m:sup>
                          </m:sSubSup>
                        </m:e>
                      </m:d>
                    </m:oMath>
                  </m:oMathPara>
                </a14:m>
                <a:endParaRPr lang="en-GB" noProof="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0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μρ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μρσ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GB" noProof="0" dirty="0"/>
                  <a:t> at first order,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νσ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τ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η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μτ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μν</m:t>
                                </m:r>
                              </m:sub>
                            </m:sSub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σ</m:t>
                                </m:r>
                              </m:sup>
                            </m:sSup>
                          </m:den>
                        </m:f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νσ</m:t>
                                </m:r>
                              </m:sub>
                            </m:sSub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μ</m:t>
                                </m:r>
                              </m:sup>
                            </m:sSup>
                          </m:den>
                        </m:f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σμ</m:t>
                                </m:r>
                              </m:sub>
                            </m:sSub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ν</m:t>
                                </m:r>
                              </m:sup>
                            </m:sSup>
                          </m:den>
                        </m:f>
                      </m:e>
                    </m:d>
                  </m:oMath>
                </a14:m>
                <a:r>
                  <a:rPr lang="en-GB" noProof="0" dirty="0"/>
                  <a:t> so the product of gammas is II order and can be neglected,</a:t>
                </a:r>
              </a:p>
            </p:txBody>
          </p:sp>
        </mc:Choice>
        <mc:Fallback xmlns="">
          <p:sp>
            <p:nvSpPr>
              <p:cNvPr id="3" name="Segnaposto contenuto 7">
                <a:extLst>
                  <a:ext uri="{FF2B5EF4-FFF2-40B4-BE49-F238E27FC236}">
                    <a16:creationId xmlns:a16="http://schemas.microsoft.com/office/drawing/2014/main" id="{D7C8B8EA-3C97-6F88-DDB2-CED9634BCF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724" y="1064767"/>
                <a:ext cx="10677652" cy="5401733"/>
              </a:xfrm>
              <a:prstGeom prst="rect">
                <a:avLst/>
              </a:prstGeom>
              <a:blipFill>
                <a:blip r:embed="rId2"/>
                <a:stretch>
                  <a:fillRect l="-742" t="-564" r="-57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954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Segnaposto contenuto 2">
                <a:extLst>
                  <a:ext uri="{FF2B5EF4-FFF2-40B4-BE49-F238E27FC236}">
                    <a16:creationId xmlns:a16="http://schemas.microsoft.com/office/drawing/2014/main" id="{E2A46F6B-E92A-CFEA-59F3-6AC459F0B46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03809" y="381000"/>
                <a:ext cx="11936776" cy="5930900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=−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η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λρ</m:t>
                            </m:r>
                          </m:sup>
                        </m:sSup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ρν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η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λρ</m:t>
                            </m:r>
                          </m:sup>
                        </m:sSup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ν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ρμ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η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λρ</m:t>
                            </m:r>
                          </m:sup>
                        </m:sSup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ρ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μν</m:t>
                            </m:r>
                          </m:sub>
                        </m:sSub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…</m:t>
                        </m:r>
                      </m:e>
                    </m:d>
                  </m:oMath>
                </a14:m>
                <a:br>
                  <a:rPr lang="en-GB" noProof="0" dirty="0"/>
                </a:br>
                <a14:m>
                  <m:oMath xmlns:m="http://schemas.openxmlformats.org/officeDocument/2006/math"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  <m:sup>
                        <m:d>
                          <m:d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□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</m:d>
                  </m:oMath>
                </a14:m>
                <a:endParaRPr lang="en-GB" noProof="0" dirty="0"/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We can use the freedom of choosing the reference system to simplify the problem, The most convenient choice is the Lorentz gauge:</a:t>
                </a:r>
                <a:r>
                  <a:rPr lang="en-GB" noProof="0" dirty="0"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p>
                    </m:sSup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Γ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λ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GB" noProof="0" dirty="0"/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At first order, the Lorentz condition is:</a:t>
                </a:r>
                <a:br>
                  <a:rPr lang="en-GB" noProof="0" dirty="0"/>
                </a:b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η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μν</m:t>
                        </m:r>
                      </m:sup>
                    </m:sSup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d>
                          <m:d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μ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ρν</m:t>
                                </m:r>
                              </m:sub>
                            </m:sSub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ν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ρμ</m:t>
                                </m:r>
                              </m:sub>
                            </m:sSub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𝜕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ρ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μν</m:t>
                                </m:r>
                              </m:sub>
                            </m:sSub>
                          </m:e>
                        </m:d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η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λρ</m:t>
                            </m:r>
                          </m:sup>
                        </m:sSup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ν</m:t>
                            </m:r>
                          </m:sup>
                        </m:sSup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p>
                        </m:sSup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λ</m:t>
                            </m:r>
                          </m:sup>
                        </m:sSup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μ</m:t>
                            </m:r>
                          </m:sup>
                        </m:sSubSup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GB" noProof="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noProof="0" dirty="0"/>
                  <a:t>The first two terms are the same, so: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λ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λ</m:t>
                        </m:r>
                      </m:sup>
                    </m:sSup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b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sSubSup>
                              <m:sSub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η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μ</m:t>
                                </m:r>
                              </m:sub>
                              <m:sup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λ</m:t>
                                </m:r>
                              </m:sup>
                            </m:sSub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ν</m:t>
                            </m:r>
                          </m:sup>
                        </m:sSubSup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acc>
                      <m:accPr>
                        <m:chr m:val="̅"/>
                        <m:ctrlPr>
                          <a:rPr lang="en-GB" i="1" noProof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</m:sub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λ</m:t>
                            </m:r>
                          </m:sup>
                        </m:sSubSup>
                      </m:e>
                    </m:acc>
                    <m:r>
                      <a:rPr lang="en-GB" i="1" noProof="0" smtClean="0">
                        <a:latin typeface="Cambria Math" panose="02040503050406030204" pitchFamily="18" charset="0"/>
                      </a:rPr>
                      <m:t>=0</m:t>
                    </m:r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en-GB" noProof="0" dirty="0"/>
                  <a:t>i.e. analogous to Lorentz condition  for the EM field: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it-IT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it-IT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𝜕</m:t>
                            </m:r>
                          </m:e>
                          <m:sub>
                            <m:r>
                              <a:rPr lang="it-IT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𝜇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F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𝜇𝜈</m:t>
                        </m:r>
                      </m:sup>
                    </m:sSup>
                    <m:r>
                      <a:rPr lang="it-IT" b="0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=0</m:t>
                    </m:r>
                  </m:oMath>
                </a14:m>
                <a:endParaRPr lang="en-GB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noProof="0" dirty="0"/>
                  <a:t>This choice nulls the terms besides the </a:t>
                </a:r>
                <a:r>
                  <a:rPr lang="en-GB" noProof="0" dirty="0" err="1"/>
                  <a:t>D’Alambertian</a:t>
                </a:r>
                <a:r>
                  <a:rPr lang="en-GB" noProof="0" dirty="0"/>
                  <a:t>, so</a:t>
                </a:r>
              </a:p>
              <a:p>
                <a:pPr marL="0" indent="0" algn="ctr">
                  <a:lnSpc>
                    <a:spcPct val="100000"/>
                  </a:lnSpc>
                  <a:buNone/>
                </a:pPr>
                <a:r>
                  <a:rPr lang="en-GB" noProof="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boxPr>
                      <m:e>
                        <m:box>
                          <m:box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box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□</m:t>
                            </m:r>
                          </m:e>
                        </m:box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h</m:t>
                                </m:r>
                              </m:e>
                            </m:acc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𝜇𝜈</m:t>
                            </m:r>
                          </m:sub>
                        </m:sSub>
                      </m:e>
                    </m:box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π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𝐺</m:t>
                        </m:r>
                      </m:num>
                      <m:den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d>
                      <m:d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</m:sSub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𝜇𝜈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  <m:r>
                      <a:rPr lang="it-IT" b="0" i="1" noProof="0" smtClean="0">
                        <a:latin typeface="Cambria Math" panose="02040503050406030204" pitchFamily="18" charset="0"/>
                      </a:rPr>
                      <m:t>⇒</m:t>
                    </m:r>
                    <m:sSub>
                      <m:sSubPr>
                        <m:ctrlPr>
                          <a:rPr lang="it-IT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it-IT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it-IT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it-IT" b="0" i="1" noProof="0" smtClean="0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it-IT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π</m:t>
                        </m:r>
                        <m:r>
                          <a:rPr lang="en-GB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𝐺</m:t>
                        </m:r>
                      </m:num>
                      <m:den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GB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𝑇</m:t>
                                </m:r>
                              </m:e>
                            </m:acc>
                          </m:e>
                          <m:sub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𝜇𝜈</m:t>
                            </m:r>
                          </m:sub>
                        </m:sSub>
                        <m:d>
                          <m:dPr>
                            <m:ctrlP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 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′</m:t>
                                </m:r>
                              </m:sup>
                            </m:sSup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, </m:t>
                            </m:r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𝑡</m:t>
                            </m:r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it-IT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it-IT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it-IT" i="1"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it-IT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𝑐</m:t>
                                </m:r>
                              </m:den>
                            </m:f>
                          </m:e>
                        </m:d>
                        <m:sSup>
                          <m:sSupPr>
                            <m:ctrlP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it-IT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p>
                      </m:e>
                    </m:nary>
                  </m:oMath>
                </a14:m>
                <a:endParaRPr lang="it-IT" i="1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ctr">
                  <a:lnSpc>
                    <a:spcPct val="10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sSub>
                      <m:sSub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μν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=0⇒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b>
                        </m:sSub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836967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𝜇𝜈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</m:d>
                  </m:oMath>
                </a14:m>
                <a:r>
                  <a:rPr lang="en-GB" noProof="0" dirty="0"/>
                  <a:t>= </a:t>
                </a:r>
                <a14:m>
                  <m:oMath xmlns:m="http://schemas.openxmlformats.org/officeDocument/2006/math">
                    <m:r>
                      <a:rPr lang="en-GB" noProof="0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μ</m:t>
                        </m:r>
                      </m:sup>
                    </m:sSup>
                  </m:oMath>
                </a14:m>
                <a:r>
                  <a:rPr lang="en-GB" noProof="0" dirty="0">
                    <a:solidFill>
                      <a:srgbClr val="836967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GB" noProof="0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GB" noProof="0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𝜕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𝜈</m:t>
                        </m:r>
                      </m:sup>
                    </m:sSup>
                    <m:r>
                      <a:rPr lang="en-GB" i="1" noProof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𝑇</m:t>
                    </m:r>
                  </m:oMath>
                </a14:m>
                <a:r>
                  <a:rPr lang="en-GB" noProof="0" dirty="0"/>
                  <a:t> </a:t>
                </a:r>
              </a:p>
            </p:txBody>
          </p:sp>
        </mc:Choice>
        <mc:Fallback>
          <p:sp>
            <p:nvSpPr>
              <p:cNvPr id="2" name="Segnaposto contenuto 2">
                <a:extLst>
                  <a:ext uri="{FF2B5EF4-FFF2-40B4-BE49-F238E27FC236}">
                    <a16:creationId xmlns:a16="http://schemas.microsoft.com/office/drawing/2014/main" id="{E2A46F6B-E92A-CFEA-59F3-6AC459F0B4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809" y="381000"/>
                <a:ext cx="11936776" cy="5930900"/>
              </a:xfrm>
              <a:prstGeom prst="rect">
                <a:avLst/>
              </a:prstGeom>
              <a:blipFill>
                <a:blip r:embed="rId2"/>
                <a:stretch>
                  <a:fillRect l="-612" t="-103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3910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0" y="6551993"/>
            <a:ext cx="4114800" cy="296863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600" noProof="0" dirty="0"/>
              <a:t>Fabio Garufi</a:t>
            </a:r>
          </a:p>
        </p:txBody>
      </p:sp>
      <p:sp>
        <p:nvSpPr>
          <p:cNvPr id="7172" name="Segnaposto numero diapositiva 7"/>
          <p:cNvSpPr>
            <a:spLocks noGrp="1"/>
          </p:cNvSpPr>
          <p:nvPr>
            <p:ph type="sldNum" sz="quarter" idx="12"/>
          </p:nvPr>
        </p:nvSpPr>
        <p:spPr>
          <a:xfrm>
            <a:off x="9448800" y="-369678"/>
            <a:ext cx="2743200" cy="27319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A1E6E6C-4D73-4AF2-8614-7FBD3BEFB369}" type="slidenum">
              <a:rPr lang="en-GB" sz="1600" noProof="0" smtClean="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sz="1600" noProof="0" dirty="0"/>
          </a:p>
        </p:txBody>
      </p:sp>
      <p:sp>
        <p:nvSpPr>
          <p:cNvPr id="71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52401"/>
            <a:ext cx="8229600" cy="868363"/>
          </a:xfrm>
        </p:spPr>
        <p:txBody>
          <a:bodyPr/>
          <a:lstStyle/>
          <a:p>
            <a:pPr eaLnBrk="1" hangingPunct="1"/>
            <a:r>
              <a:rPr lang="en-GB" noProof="0" dirty="0"/>
              <a:t>Plane wave approximation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7" name="Text Box 6"/>
              <p:cNvSpPr txBox="1">
                <a:spLocks noChangeArrowheads="1"/>
              </p:cNvSpPr>
              <p:nvPr/>
            </p:nvSpPr>
            <p:spPr bwMode="auto">
              <a:xfrm>
                <a:off x="761999" y="914400"/>
                <a:ext cx="10918994" cy="6327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en-GB" sz="1600" noProof="0" dirty="0"/>
                  <a:t>Consider a plane wave solution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6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GB" sz="1600" b="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600" b="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1600" b="0" i="1" noProof="0" smtClean="0"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r>
                      <a:rPr lang="en-GB" sz="1600" b="0" i="0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sSup>
                      <m:sSup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𝑖</m:t>
                        </m:r>
                        <m:sSup>
                          <m:sSupPr>
                            <m:ctrlP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  <m:sup>
                            <m: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sup>
                        </m:sSup>
                        <m:sSub>
                          <m:sSubPr>
                            <m:ctrlP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sub>
                        </m:sSub>
                      </m:sup>
                    </m:sSup>
                  </m:oMath>
                </a14:m>
                <a:r>
                  <a:rPr lang="en-GB" sz="1600" noProof="0" dirty="0"/>
                  <a:t> , where A</a:t>
                </a:r>
                <a:r>
                  <a:rPr lang="en-GB" sz="1600" baseline="-25000" noProof="0" dirty="0">
                    <a:latin typeface="Symbol" panose="05050102010706020507" pitchFamily="18" charset="2"/>
                  </a:rPr>
                  <a:t>mn</a:t>
                </a:r>
                <a:r>
                  <a:rPr lang="en-GB" sz="1600" noProof="0" dirty="0"/>
                  <a:t> is a time independent symmetric tensor =&gt; 10 independent components. Plugging this solution into wave equation, we get: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sub>
                    </m:sSub>
                    <m:sSup>
                      <m:sSup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p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sup>
                    </m:sSup>
                    <m:r>
                      <a:rPr lang="en-GB" sz="160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GB" sz="1600" noProof="0" dirty="0"/>
              </a:p>
            </p:txBody>
          </p:sp>
        </mc:Choice>
        <mc:Fallback xmlns="">
          <p:sp>
            <p:nvSpPr>
              <p:cNvPr id="7177" name="Text 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61999" y="914400"/>
                <a:ext cx="10918994" cy="632737"/>
              </a:xfrm>
              <a:prstGeom prst="rect">
                <a:avLst/>
              </a:prstGeom>
              <a:blipFill>
                <a:blip r:embed="rId2"/>
                <a:stretch>
                  <a:fillRect l="-279" b="-11538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79" name="Text Box 9"/>
              <p:cNvSpPr txBox="1">
                <a:spLocks noChangeArrowheads="1"/>
              </p:cNvSpPr>
              <p:nvPr/>
            </p:nvSpPr>
            <p:spPr bwMode="auto">
              <a:xfrm>
                <a:off x="761999" y="1648083"/>
                <a:ext cx="10918994" cy="75866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en-GB" sz="1600" noProof="0" dirty="0"/>
                  <a:t>i.e. the wave vector is a light type vector (or null)</a:t>
                </a:r>
              </a:p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en-GB" sz="1600" noProof="0" dirty="0"/>
                  <a:t>With the Lorenz condition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̄"/>
                            <m:ctrlP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16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  <m:sup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GB" sz="160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=0⇒</m:t>
                    </m:r>
                    <m:sSub>
                      <m:sSub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Sup>
                      <m:sSubSupPr>
                        <m:ctrlP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  <m:sup>
                        <m:r>
                          <a:rPr lang="en-GB" sz="16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r>
                      <a:rPr lang="en-GB" sz="160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1600" noProof="0" dirty="0"/>
                  <a:t> i.e. the wave vector is </a:t>
                </a:r>
                <a:r>
                  <a:rPr lang="en-GB" sz="1600" b="1" noProof="0" dirty="0" err="1"/>
                  <a:t>tranverse</a:t>
                </a:r>
                <a:r>
                  <a:rPr lang="en-GB" sz="1600" noProof="0" dirty="0"/>
                  <a:t> </a:t>
                </a:r>
              </a:p>
            </p:txBody>
          </p:sp>
        </mc:Choice>
        <mc:Fallback xmlns="">
          <p:sp>
            <p:nvSpPr>
              <p:cNvPr id="7179" name="Text 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61999" y="1648083"/>
                <a:ext cx="10918994" cy="758669"/>
              </a:xfrm>
              <a:prstGeom prst="rect">
                <a:avLst/>
              </a:prstGeom>
              <a:blipFill>
                <a:blip r:embed="rId3"/>
                <a:stretch>
                  <a:fillRect l="-279" t="-2400" b="-64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F1FBABE6-6716-7962-2092-9AFCF77DB016}"/>
                  </a:ext>
                </a:extLst>
              </p:cNvPr>
              <p:cNvSpPr txBox="1"/>
              <p:nvPr/>
            </p:nvSpPr>
            <p:spPr>
              <a:xfrm>
                <a:off x="761999" y="2454959"/>
                <a:ext cx="10918994" cy="39650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en-GB" sz="2000" noProof="0" dirty="0"/>
                  <a:t>For a progressive plane wave travelling along x</a:t>
                </a:r>
                <a:r>
                  <a:rPr lang="en-GB" sz="2000" noProof="0" dirty="0">
                    <a:effectLst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  <m:sup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  <m:d>
                      <m:d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t</m:t>
                        </m:r>
                        <m:r>
                          <a:rPr lang="en-GB" sz="2000" b="0" i="0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GB" sz="2000" b="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GB" sz="2000" b="0" i="0" noProof="0" smtClean="0">
                                <a:latin typeface="Cambria Math" panose="02040503050406030204" pitchFamily="18" charset="0"/>
                              </a:rPr>
                              <m:t>x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GB" sz="2000" b="0" i="0" noProof="0" smtClean="0">
                                <a:latin typeface="Cambria Math" panose="02040503050406030204" pitchFamily="18" charset="0"/>
                              </a:rPr>
                              <m:t>c</m:t>
                            </m:r>
                          </m:den>
                        </m:f>
                      </m:e>
                    </m:d>
                  </m:oMath>
                </a14:m>
                <a:r>
                  <a:rPr lang="en-GB" sz="2000" noProof="0" dirty="0">
                    <a:effectLst/>
                  </a:rPr>
                  <a:t>, expanding Lorentz condition: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</m:sSub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  <m:sup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sz="2000" i="1" noProof="0" dirty="0">
                  <a:latin typeface="Cambria Math" panose="02040503050406030204" pitchFamily="18" charset="0"/>
                </a:endParaRPr>
              </a:p>
              <a:p>
                <a:pPr>
                  <a:buNone/>
                </a:pPr>
                <a:r>
                  <a:rPr lang="en-GB" sz="2000" noProof="0" dirty="0">
                    <a:effectLst/>
                  </a:rPr>
                  <a:t>For a retarded potential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m:rPr>
                        <m:nor/>
                      </m:rPr>
                      <a:rPr lang="en-GB" sz="2000" b="0" i="0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GB" sz="2000" b="0" noProof="0" dirty="0"/>
                  <a:t> , thus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GB" sz="2000" i="1" noProof="0" smtClean="0">
                        <a:effectLst/>
                        <a:latin typeface="Cambria Math" panose="02040503050406030204" pitchFamily="18" charset="0"/>
                      </a:rPr>
                      <m:t>(</m:t>
                    </m:r>
                    <m:sSubSup>
                      <m:sSubSupPr>
                        <m:ctrlPr>
                          <a:rPr lang="en-GB" sz="200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  <m:sup>
                        <m:r>
                          <a:rPr lang="en-GB" sz="2000" i="1" noProof="0" smtClean="0">
                            <a:effectLst/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GB" sz="2000" i="1" noProof="0" smtClean="0">
                        <a:effectLst/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en-GB" sz="200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m:rPr>
                            <m:sty m:val="p"/>
                          </m:rPr>
                          <a:rPr lang="en-GB" sz="2000" i="1" noProof="0" smtClean="0">
                            <a:effectLst/>
                            <a:latin typeface="Cambria Math" panose="02040503050406030204" pitchFamily="18" charset="0"/>
                          </a:rPr>
                          <m:t>ν</m:t>
                        </m:r>
                      </m:sub>
                      <m:sup>
                        <m:r>
                          <a:rPr lang="en-GB" sz="2000" i="1" noProof="0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bSup>
                  </m:oMath>
                </a14:m>
                <a:r>
                  <a:rPr lang="en-GB" sz="2000" noProof="0" dirty="0">
                    <a:effectLst/>
                  </a:rPr>
                  <a:t>)=0. This can be integrated and the integration constants chosen null</a:t>
                </a:r>
                <a:r>
                  <a:rPr lang="en-GB" sz="2000" noProof="0" dirty="0"/>
                  <a:t>, so 4 conditions, bringing to 6 </a:t>
                </a:r>
                <a:r>
                  <a:rPr lang="en-GB" sz="2000" noProof="0" dirty="0" err="1"/>
                  <a:t>d.o.f.</a:t>
                </a:r>
                <a:r>
                  <a:rPr lang="en-GB" sz="2000" noProof="0" dirty="0"/>
                  <a:t>: </a:t>
                </a: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2000" b="0" i="1" noProof="0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effectLst/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    </m:t>
                      </m:r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bSup>
                    </m:oMath>
                  </m:oMathPara>
                </a14:m>
                <a:endParaRPr lang="en-GB" sz="2000" noProof="0" dirty="0">
                  <a:effectLst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sz="2000" b="0" i="1" noProof="0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effectLst/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effectLst/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    </m:t>
                      </m:r>
                      <m:sSubSup>
                        <m:sSubSupPr>
                          <m:ctrlP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b="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bSup>
                      <m:r>
                        <a:rPr lang="en-GB" sz="20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GB" sz="200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200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sub>
                        <m:sup>
                          <m:r>
                            <a:rPr lang="en-GB" sz="2000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bSup>
                    </m:oMath>
                  </m:oMathPara>
                </a14:m>
                <a:endParaRPr lang="en-GB" sz="2000" noProof="0" dirty="0">
                  <a:effectLst/>
                </a:endParaRPr>
              </a:p>
              <a:p>
                <a:pPr>
                  <a:buNone/>
                </a:pPr>
                <a:r>
                  <a:rPr lang="en-GB" sz="2000" noProof="0" dirty="0"/>
                  <a:t>Finally, we can change the coordinates: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p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p>
                    <m:r>
                      <a:rPr lang="en-GB" sz="2000" i="1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sz="2000" i="1">
                            <a:latin typeface="Cambria Math" panose="02040503050406030204" pitchFamily="18" charset="0"/>
                          </a:rPr>
                          <m:t>μ</m:t>
                        </m:r>
                      </m:sup>
                    </m:sSup>
                  </m:oMath>
                </a14:m>
                <a:r>
                  <a:rPr lang="en-GB" sz="2000" noProof="0" dirty="0"/>
                  <a:t>, but with the condition that this doesn't change Lorentz gauge: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𝜇𝜈</m:t>
                        </m:r>
                      </m:sub>
                    </m:sSub>
                    <m:sSup>
                      <m:sSup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p>
                    <m:sSup>
                      <m:sSup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𝜈</m:t>
                        </m:r>
                      </m:sup>
                    </m:sSup>
                    <m:sSup>
                      <m:sSup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𝜆</m:t>
                        </m:r>
                      </m:sup>
                    </m:sSup>
                    <m:r>
                      <a:rPr lang="en-GB" sz="2000" b="0" i="1" noProof="0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box>
                      <m:box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□</m:t>
                        </m:r>
                        <m:sSup>
                          <m:sSupPr>
                            <m:ctrlP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GB" sz="2000" b="0" i="1" noProof="0" smtClean="0">
                                <a:effectLst/>
                                <a:latin typeface="Cambria Math" panose="02040503050406030204" pitchFamily="18" charset="0"/>
                              </a:rPr>
                              <m:t>𝜆</m:t>
                            </m:r>
                          </m:sup>
                        </m:sSup>
                      </m:e>
                    </m:box>
                    <m:r>
                      <a:rPr lang="en-GB" sz="2000" b="0" i="1" noProof="0" smtClean="0">
                        <a:effectLst/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GB" sz="2000" noProof="0" dirty="0"/>
                  <a:t> </a:t>
                </a:r>
              </a:p>
              <a:p>
                <a:pPr>
                  <a:buNone/>
                </a:pPr>
                <a:r>
                  <a:rPr lang="en-GB" sz="2000" noProof="0" dirty="0">
                    <a:effectLst/>
                  </a:rPr>
                  <a:t>So, we can choose the four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sz="2000" b="0" i="1" noProof="0" smtClean="0">
                            <a:effectLst/>
                            <a:latin typeface="Cambria Math" panose="02040503050406030204" pitchFamily="18" charset="0"/>
                          </a:rPr>
                          <m:t>μ</m:t>
                        </m:r>
                      </m:sup>
                    </m:sSup>
                  </m:oMath>
                </a14:m>
                <a:r>
                  <a:rPr lang="en-GB" sz="2000" noProof="0" dirty="0">
                    <a:effectLst/>
                  </a:rPr>
                  <a:t> in such a way that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effectLst/>
                        <a:latin typeface="Cambria Math" panose="02040503050406030204" pitchFamily="18" charset="0"/>
                      </a:rPr>
                      <m:t> </m:t>
                    </m:r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  <m:sup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=0 </m:t>
                    </m:r>
                  </m:oMath>
                </a14:m>
                <a:r>
                  <a:rPr lang="en-GB" sz="2000" noProof="0" dirty="0">
                    <a:effectLst/>
                    <a:latin typeface="Cambria Math" panose="02040503050406030204" pitchFamily="18" charset="0"/>
                  </a:rPr>
                  <a:t>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noProof="0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sz="20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  <m:sup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𝑧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=0</m:t>
                    </m:r>
                    <m:r>
                      <a:rPr lang="en-GB" sz="2000" b="0" i="0" noProof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000" noProof="0" dirty="0">
                    <a:effectLst/>
                  </a:rPr>
                  <a:t>i.e. 4 more conditions that together with the previous 4 leave with only 2 </a:t>
                </a:r>
                <a:r>
                  <a:rPr lang="en-GB" sz="2000" noProof="0" dirty="0" err="1">
                    <a:effectLst/>
                  </a:rPr>
                  <a:t>d.o.f.</a:t>
                </a:r>
                <a:r>
                  <a:rPr lang="en-GB" sz="2000" noProof="0" dirty="0">
                    <a:effectLst/>
                  </a:rPr>
                  <a:t> and null the trace of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00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𝜈</m:t>
                        </m:r>
                      </m:sub>
                      <m:sup>
                        <m:r>
                          <a:rPr lang="en-GB" sz="2000" i="1" noProof="0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bSup>
                  </m:oMath>
                </a14:m>
                <a:r>
                  <a:rPr lang="en-GB" sz="2000" noProof="0" dirty="0"/>
                  <a:t> (</a:t>
                </a:r>
                <a:r>
                  <a:rPr lang="en-GB" sz="2000" b="1" noProof="0" dirty="0"/>
                  <a:t>Traceless</a:t>
                </a:r>
                <a:r>
                  <a:rPr lang="en-GB" sz="2000" noProof="0" dirty="0"/>
                  <a:t>)</a:t>
                </a:r>
                <a:endParaRPr lang="en-GB" sz="2000" noProof="0" dirty="0">
                  <a:effectLst/>
                </a:endParaRPr>
              </a:p>
              <a:p>
                <a:pPr>
                  <a:buNone/>
                </a:pPr>
                <a:endParaRPr lang="en-GB" sz="2000" noProof="0" dirty="0"/>
              </a:p>
            </p:txBody>
          </p:sp>
        </mc:Choice>
        <mc:Fallback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F1FBABE6-6716-7962-2092-9AFCF77DB0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999" y="2454959"/>
                <a:ext cx="10918994" cy="3965060"/>
              </a:xfrm>
              <a:prstGeom prst="rect">
                <a:avLst/>
              </a:prstGeom>
              <a:blipFill>
                <a:blip r:embed="rId4"/>
                <a:stretch>
                  <a:fillRect l="-55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CasellaDiTesto 9">
            <a:extLst>
              <a:ext uri="{FF2B5EF4-FFF2-40B4-BE49-F238E27FC236}">
                <a16:creationId xmlns:a16="http://schemas.microsoft.com/office/drawing/2014/main" id="{86FE3B31-B080-6789-242C-FD007D5F16F4}"/>
              </a:ext>
            </a:extLst>
          </p:cNvPr>
          <p:cNvSpPr txBox="1"/>
          <p:nvPr/>
        </p:nvSpPr>
        <p:spPr>
          <a:xfrm>
            <a:off x="5638800" y="2894321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sz="1600" noProof="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4020DB-AE8D-D1D5-48AA-0F8789D78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Transverse traceless gauge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egnaposto testo 2">
                <a:extLst>
                  <a:ext uri="{FF2B5EF4-FFF2-40B4-BE49-F238E27FC236}">
                    <a16:creationId xmlns:a16="http://schemas.microsoft.com/office/drawing/2014/main" id="{FC99858D-980D-8A0E-1658-1D07442685C9}"/>
                  </a:ext>
                </a:extLst>
              </p:cNvPr>
              <p:cNvSpPr>
                <a:spLocks noGrp="1"/>
              </p:cNvSpPr>
              <p:nvPr>
                <p:ph type="body" sz="half" idx="1"/>
              </p:nvPr>
            </p:nvSpPr>
            <p:spPr>
              <a:xfrm>
                <a:off x="609600" y="1600201"/>
                <a:ext cx="4935873" cy="4525963"/>
              </a:xfrm>
            </p:spPr>
            <p:txBody>
              <a:bodyPr/>
              <a:lstStyle/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By the previous conditions, the only free parameters are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sz="2000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sz="2000" b="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  <m:sup>
                        <m:r>
                          <a:rPr lang="en-GB" sz="2000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p>
                    </m:sSubSup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noProof="0" dirty="0"/>
                  <a:t>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𝑦</m:t>
                        </m:r>
                      </m:sup>
                    </m:sSubSup>
                  </m:oMath>
                </a14:m>
                <a:r>
                  <a:rPr lang="en-GB" noProof="0" dirty="0"/>
                  <a:t> the </a:t>
                </a:r>
                <a:r>
                  <a:rPr lang="en-GB" noProof="0" dirty="0" err="1"/>
                  <a:t>tracelessness</a:t>
                </a:r>
                <a:r>
                  <a:rPr lang="en-GB" noProof="0" dirty="0"/>
                  <a:t> condition leaves with the only possibility: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	</m:t>
                      </m:r>
                      <m:sSubSup>
                        <m:sSub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𝜇</m:t>
                          </m:r>
                        </m:sub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𝜈</m:t>
                          </m:r>
                        </m:sup>
                      </m:sSub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4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e>
                            </m:mr>
                            <m:mr>
                              <m:e>
                                <m:eqArr>
                                  <m:eqArr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eqArr>
                              </m:e>
                              <m:e>
                                <m:eqArr>
                                  <m:eqArr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</m:eqArr>
                              </m:e>
                              <m:e>
                                <m:eqArr>
                                  <m:eqArr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  <m:t>h</m:t>
                                            </m:r>
                                          </m:e>
                                        </m:acc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p>
                                    </m:sSubSup>
                                  </m:e>
                                  <m:e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  <m:t>h</m:t>
                                            </m:r>
                                          </m:e>
                                        </m:acc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p>
                                    </m:sSubSup>
                                  </m:e>
                                </m:eqArr>
                              </m:e>
                              <m:e>
                                <m:eqArr>
                                  <m:eqArr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eqArrPr>
                                  <m:e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  <m:t>h</m:t>
                                            </m:r>
                                          </m:e>
                                        </m:acc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p>
                                    </m:sSubSup>
                                  </m:e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acc>
                                          <m:accPr>
                                            <m:chr m:val="̅"/>
                                            <m:ctrlP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GB" i="1" noProof="0" smtClean="0">
                                                <a:latin typeface="Cambria Math" panose="02040503050406030204" pitchFamily="18" charset="0"/>
                                              </a:rPr>
                                              <m:t>h</m:t>
                                            </m:r>
                                          </m:e>
                                        </m:acc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sup>
                                    </m:sSubSup>
                                  </m:e>
                                </m:eqAr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noProof="0" dirty="0"/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en-GB" noProof="0" dirty="0"/>
                  <a:t>So, the effect on a ring of masses in the plane </a:t>
                </a:r>
                <a:r>
                  <a:rPr lang="en-GB" noProof="0" dirty="0" err="1"/>
                  <a:t>yz</a:t>
                </a:r>
                <a:r>
                  <a:rPr lang="en-GB" noProof="0" dirty="0"/>
                  <a:t> can be schematized as in figure for the so called plus and cross(+ and </a:t>
                </a:r>
                <a14:m>
                  <m:oMath xmlns:m="http://schemas.openxmlformats.org/officeDocument/2006/math">
                    <m:r>
                      <a:rPr lang="en-GB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noProof="0" dirty="0"/>
                  <a:t>) polarizations </a:t>
                </a:r>
              </a:p>
            </p:txBody>
          </p:sp>
        </mc:Choice>
        <mc:Fallback>
          <p:sp>
            <p:nvSpPr>
              <p:cNvPr id="3" name="Segnaposto testo 2">
                <a:extLst>
                  <a:ext uri="{FF2B5EF4-FFF2-40B4-BE49-F238E27FC236}">
                    <a16:creationId xmlns:a16="http://schemas.microsoft.com/office/drawing/2014/main" id="{FC99858D-980D-8A0E-1658-1D07442685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609600" y="1600201"/>
                <a:ext cx="4935873" cy="4525963"/>
              </a:xfrm>
              <a:blipFill>
                <a:blip r:embed="rId2"/>
                <a:stretch>
                  <a:fillRect l="-1605" t="-188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asellaDiTesto 5">
            <a:extLst>
              <a:ext uri="{FF2B5EF4-FFF2-40B4-BE49-F238E27FC236}">
                <a16:creationId xmlns:a16="http://schemas.microsoft.com/office/drawing/2014/main" id="{090B67CD-81D6-0D73-98CC-82505BFE7350}"/>
              </a:ext>
            </a:extLst>
          </p:cNvPr>
          <p:cNvSpPr txBox="1"/>
          <p:nvPr/>
        </p:nvSpPr>
        <p:spPr>
          <a:xfrm>
            <a:off x="5638800" y="2974258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noProof="0" dirty="0"/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3501BA42-8210-1BD8-060A-E4CD063D6480}"/>
              </a:ext>
            </a:extLst>
          </p:cNvPr>
          <p:cNvGrpSpPr/>
          <p:nvPr/>
        </p:nvGrpSpPr>
        <p:grpSpPr>
          <a:xfrm>
            <a:off x="5466735" y="1229030"/>
            <a:ext cx="6439625" cy="4719486"/>
            <a:chOff x="3864084" y="1219199"/>
            <a:chExt cx="8042275" cy="5638801"/>
          </a:xfrm>
        </p:grpSpPr>
        <p:pic>
          <p:nvPicPr>
            <p:cNvPr id="7" name="Picture 5">
              <a:extLst>
                <a:ext uri="{FF2B5EF4-FFF2-40B4-BE49-F238E27FC236}">
                  <a16:creationId xmlns:a16="http://schemas.microsoft.com/office/drawing/2014/main" id="{D45D9702-89CE-EB65-CAC8-4CFEB8FB1D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5359" y="1295400"/>
              <a:ext cx="2346325" cy="2451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B3A11F85-500F-095E-BAA1-4459C7728C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6084" y="3743325"/>
              <a:ext cx="3470275" cy="3114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7">
              <a:extLst>
                <a:ext uri="{FF2B5EF4-FFF2-40B4-BE49-F238E27FC236}">
                  <a16:creationId xmlns:a16="http://schemas.microsoft.com/office/drawing/2014/main" id="{9C25E828-918B-03C3-90B7-57FEA5DC59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4084" y="1219199"/>
              <a:ext cx="3810000" cy="28860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asellaDiTesto 12">
                <a:extLst>
                  <a:ext uri="{FF2B5EF4-FFF2-40B4-BE49-F238E27FC236}">
                    <a16:creationId xmlns:a16="http://schemas.microsoft.com/office/drawing/2014/main" id="{B4E41EC1-B73F-739B-BED7-3E5B9B15BDD0}"/>
                  </a:ext>
                </a:extLst>
              </p:cNvPr>
              <p:cNvSpPr txBox="1"/>
              <p:nvPr/>
            </p:nvSpPr>
            <p:spPr>
              <a:xfrm>
                <a:off x="9999407" y="670387"/>
                <a:ext cx="599768" cy="747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eqAr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3" name="CasellaDiTesto 12">
                <a:extLst>
                  <a:ext uri="{FF2B5EF4-FFF2-40B4-BE49-F238E27FC236}">
                    <a16:creationId xmlns:a16="http://schemas.microsoft.com/office/drawing/2014/main" id="{B4E41EC1-B73F-739B-BED7-3E5B9B15BD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99407" y="670387"/>
                <a:ext cx="599768" cy="747251"/>
              </a:xfrm>
              <a:prstGeom prst="rect">
                <a:avLst/>
              </a:prstGeom>
              <a:blipFill>
                <a:blip r:embed="rId6"/>
                <a:stretch>
                  <a:fillRect r="-2626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asellaDiTesto 13">
                <a:extLst>
                  <a:ext uri="{FF2B5EF4-FFF2-40B4-BE49-F238E27FC236}">
                    <a16:creationId xmlns:a16="http://schemas.microsoft.com/office/drawing/2014/main" id="{775BF17E-E4E1-4B7F-DE3E-0EC14343F546}"/>
                  </a:ext>
                </a:extLst>
              </p:cNvPr>
              <p:cNvSpPr txBox="1"/>
              <p:nvPr/>
            </p:nvSpPr>
            <p:spPr>
              <a:xfrm>
                <a:off x="6646529" y="3674639"/>
                <a:ext cx="599768" cy="747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≠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eqAr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4" name="CasellaDiTesto 13">
                <a:extLst>
                  <a:ext uri="{FF2B5EF4-FFF2-40B4-BE49-F238E27FC236}">
                    <a16:creationId xmlns:a16="http://schemas.microsoft.com/office/drawing/2014/main" id="{775BF17E-E4E1-4B7F-DE3E-0EC14343F5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6529" y="3674639"/>
                <a:ext cx="599768" cy="747251"/>
              </a:xfrm>
              <a:prstGeom prst="rect">
                <a:avLst/>
              </a:prstGeom>
              <a:blipFill>
                <a:blip r:embed="rId7"/>
                <a:stretch>
                  <a:fillRect r="-2626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C1A8DA24-07FD-184F-7496-C3A8E86F0733}"/>
                  </a:ext>
                </a:extLst>
              </p:cNvPr>
              <p:cNvSpPr txBox="1"/>
              <p:nvPr/>
            </p:nvSpPr>
            <p:spPr>
              <a:xfrm>
                <a:off x="8347353" y="4261619"/>
                <a:ext cx="599768" cy="747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≠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e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sup>
                          </m:sSub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eqAr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5" name="CasellaDiTesto 14">
                <a:extLst>
                  <a:ext uri="{FF2B5EF4-FFF2-40B4-BE49-F238E27FC236}">
                    <a16:creationId xmlns:a16="http://schemas.microsoft.com/office/drawing/2014/main" id="{C1A8DA24-07FD-184F-7496-C3A8E86F07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7353" y="4261619"/>
                <a:ext cx="599768" cy="747251"/>
              </a:xfrm>
              <a:prstGeom prst="rect">
                <a:avLst/>
              </a:prstGeom>
              <a:blipFill>
                <a:blip r:embed="rId8"/>
                <a:stretch>
                  <a:fillRect r="-2626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0468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ABEF0321-0B6B-6E8F-1D28-7F017EA3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510" y="266801"/>
            <a:ext cx="10515600" cy="1325563"/>
          </a:xfrm>
        </p:spPr>
        <p:txBody>
          <a:bodyPr/>
          <a:lstStyle/>
          <a:p>
            <a:r>
              <a:rPr lang="en-GB" noProof="0" dirty="0"/>
              <a:t>Production of GW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9CE48D4C-A16D-C10E-69A4-B7C805CE42A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63437" y="1564917"/>
                <a:ext cx="10515600" cy="435133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noProof="0" dirty="0">
                    <a:latin typeface="Cambria Math" panose="02040503050406030204" pitchFamily="18" charset="0"/>
                  </a:rPr>
                  <a:t>Starting from the wave equation:</a:t>
                </a:r>
                <a14:m>
                  <m:oMath xmlns:m="http://schemas.openxmlformats.org/officeDocument/2006/math"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□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νσ</m:t>
                        </m:r>
                      </m:sup>
                    </m:s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π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𝐺</m:t>
                        </m:r>
                      </m:num>
                      <m:den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νσ</m:t>
                        </m:r>
                      </m:sup>
                    </m:sSup>
                  </m:oMath>
                </a14:m>
                <a:endParaRPr lang="en-GB" b="0" noProof="0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noProof="0" dirty="0"/>
                  <a:t>The energy-momentum tensor is a conserved quantity, i.e., expanding the 4-sum: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</a:rPr>
                            <m:t>ν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</a:rPr>
                            <m:t>νσ</m:t>
                          </m:r>
                        </m:sup>
                      </m:sSup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=0</m:t>
                      </m:r>
                      <m:r>
                        <a:rPr lang="en-GB" noProof="0" smtClean="0">
                          <a:latin typeface="Cambria Math" panose="02040503050406030204" pitchFamily="18" charset="0"/>
                        </a:rPr>
                        <m:t>⇒</m:t>
                      </m:r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</a:rPr>
                            <m:t>σ</m:t>
                          </m:r>
                        </m:sup>
                      </m:sSup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GB" noProof="0" smtClean="0">
                              <a:latin typeface="Cambria Math" panose="02040503050406030204" pitchFamily="18" charset="0"/>
                            </a:rPr>
                            <m:t>σ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p>
                      </m:sSup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b="0" noProof="0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noProof="0" dirty="0"/>
                  <a:t>Let’s consider only the space part, multiplied by </a:t>
                </a:r>
                <a:r>
                  <a:rPr lang="en-GB" noProof="0" dirty="0" err="1"/>
                  <a:t>x</a:t>
                </a:r>
                <a:r>
                  <a:rPr lang="en-GB" baseline="30000" noProof="0" dirty="0" err="1"/>
                  <a:t>k</a:t>
                </a:r>
                <a:r>
                  <a:rPr lang="en-GB" noProof="0" dirty="0"/>
                  <a:t> and integrated over the Volume: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j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=−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𝜕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</m:oMath>
                  </m:oMathPara>
                </a14:m>
                <a:endParaRPr lang="en-GB" b="0" noProof="0" dirty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en-GB" noProof="0" dirty="0"/>
                  <a:t>The r.h.s. can be written as:</a:t>
                </a:r>
              </a:p>
              <a:p>
                <a:pPr marL="0" indent="0">
                  <a:lnSpc>
                    <a:spcPct val="12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nary>
                            <m:naryPr>
                              <m:subHide m:val="on"/>
                              <m:supHide m:val="on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noProof="0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e>
                                <m:sub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p>
                              </m:s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nary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 −</m:t>
                          </m:r>
                          <m:nary>
                            <m:naryPr>
                              <m:subHide m:val="on"/>
                              <m:supHide m:val="on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𝑖𝑗</m:t>
                                  </m:r>
                                </m:sup>
                              </m:sSup>
                              <m:sSub>
                                <m:sSub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noProof="0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e>
                                <m:sub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nary>
                          <m:r>
                            <m:rPr>
                              <m:nor/>
                            </m:rPr>
                            <a:rPr lang="en-GB" b="0" noProof="0" smtClean="0"/>
                            <m:t> </m:t>
                          </m:r>
                        </m:e>
                      </m:d>
                    </m:oMath>
                  </m:oMathPara>
                </a14:m>
                <a:endParaRPr lang="en-GB" b="0" noProof="0" dirty="0"/>
              </a:p>
            </p:txBody>
          </p:sp>
        </mc:Choice>
        <mc:Fallback xmlns="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9CE48D4C-A16D-C10E-69A4-B7C805CE42A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63437" y="1564917"/>
                <a:ext cx="10515600" cy="4351338"/>
              </a:xfrm>
              <a:blipFill>
                <a:blip r:embed="rId2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6876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7A80C9A7-908A-D0CC-D9BA-81B0B49C0EFC}"/>
                  </a:ext>
                </a:extLst>
              </p:cNvPr>
              <p:cNvSpPr txBox="1"/>
              <p:nvPr/>
            </p:nvSpPr>
            <p:spPr>
              <a:xfrm>
                <a:off x="901874" y="776614"/>
                <a:ext cx="10759858" cy="5431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noProof="0" dirty="0"/>
                  <a:t>The first addendum can be transformed in a surface integral that vanishes for large distances from the source, thus</a:t>
                </a:r>
              </a:p>
              <a:p>
                <a:endParaRPr lang="en-GB" noProof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j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 </m:t>
                          </m:r>
                        </m:e>
                      </m:nary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δ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subHide m:val="on"/>
                              <m:supHide m:val="on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𝑘𝑗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nary>
                        </m:e>
                      </m:nary>
                    </m:oMath>
                  </m:oMathPara>
                </a14:m>
                <a:endParaRPr lang="en-GB" noProof="0" dirty="0"/>
              </a:p>
              <a:p>
                <a:r>
                  <a:rPr lang="en-GB" noProof="0" dirty="0"/>
                  <a:t>If we take the zeroth component of the conservation relation: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  <a:p>
                <a:r>
                  <a:rPr lang="en-GB" noProof="0" dirty="0"/>
                  <a:t>Multiplying by </a:t>
                </a:r>
                <a:r>
                  <a:rPr lang="en-GB" noProof="0" dirty="0" err="1"/>
                  <a:t>x</a:t>
                </a:r>
                <a:r>
                  <a:rPr lang="en-GB" baseline="30000" noProof="0" dirty="0" err="1"/>
                  <a:t>j</a:t>
                </a:r>
                <a:r>
                  <a:rPr lang="en-GB" noProof="0" dirty="0"/>
                  <a:t> </a:t>
                </a:r>
                <a:r>
                  <a:rPr lang="en-GB" noProof="0" dirty="0" err="1"/>
                  <a:t>x</a:t>
                </a:r>
                <a:r>
                  <a:rPr lang="en-GB" baseline="30000" noProof="0" dirty="0" err="1"/>
                  <a:t>k</a:t>
                </a:r>
                <a:r>
                  <a:rPr lang="en-GB" baseline="30000" noProof="0" dirty="0"/>
                  <a:t> </a:t>
                </a:r>
                <a:r>
                  <a:rPr lang="en-GB" noProof="0" dirty="0"/>
                  <a:t>and integrating over the volume: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nary>
                            <m:naryPr>
                              <m:subHide m:val="on"/>
                              <m:supHide m:val="on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noProof="0" smtClean="0">
                                      <a:latin typeface="Cambria Math" panose="02040503050406030204" pitchFamily="18" charset="0"/>
                                    </a:rPr>
                                    <m:t>𝜕</m:t>
                                  </m:r>
                                </m:e>
                                <m:sub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nary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=−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nary>
                                <m:naryPr>
                                  <m:subHide m:val="on"/>
                                  <m:supHide m:val="on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sSub>
                                    <m:sSub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noProof="0" smtClean="0">
                                          <a:latin typeface="Cambria Math" panose="02040503050406030204" pitchFamily="18" charset="0"/>
                                        </a:rPr>
                                        <m:t>𝜕</m:t>
                                      </m:r>
                                    </m:e>
                                    <m:sub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sSup>
                                    <m:sSup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(</m:t>
                                      </m:r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e>
                                    <m:sup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𝑗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𝑘</m:t>
                                      </m:r>
                                    </m:sup>
                                  </m:sSup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  <m:sSup>
                                    <m:sSup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𝑑</m:t>
                                      </m:r>
                                    </m:e>
                                    <m:sup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nary>
                                    <m:naryPr>
                                      <m:subHide m:val="on"/>
                                      <m:supHide m:val="on"/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sSup>
                                        <m:sSupPr>
                                          <m:ctrlP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𝑇</m:t>
                                          </m:r>
                                        </m:e>
                                        <m:sup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  <m:r>
                                            <a:rPr lang="en-GB" b="0" i="1" noProof="0" smtClean="0">
                                              <a:latin typeface="Cambria Math" panose="02040503050406030204" pitchFamily="18" charset="0"/>
                                            </a:rPr>
                                            <m:t>0</m:t>
                                          </m:r>
                                        </m:sup>
                                      </m:sSup>
                                      <m:sSub>
                                        <m:sSubPr>
                                          <m:ctrlP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noProof="0" smtClean="0">
                                              <a:latin typeface="Cambria Math" panose="02040503050406030204" pitchFamily="18" charset="0"/>
                                            </a:rPr>
                                            <m:t>𝜕</m:t>
                                          </m:r>
                                        </m:e>
                                        <m:sub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𝑖</m:t>
                                          </m:r>
                                        </m:sub>
                                      </m:sSub>
                                      <m:sSup>
                                        <m:sSupPr>
                                          <m:ctrlP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GB" b="0" i="1" noProof="0" smtClean="0">
                                              <a:latin typeface="Cambria Math" panose="02040503050406030204" pitchFamily="18" charset="0"/>
                                            </a:rPr>
                                            <m:t>(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GB" i="1" noProof="0" smtClean="0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GB" i="1" noProof="0" smtClean="0">
                                                  <a:latin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p>
                                              <m:r>
                                                <a:rPr lang="en-GB" b="0" i="1" noProof="0" smtClean="0">
                                                  <a:latin typeface="Cambria Math" panose="02040503050406030204" pitchFamily="18" charset="0"/>
                                                </a:rPr>
                                                <m:t>𝑗</m:t>
                                              </m:r>
                                            </m:sup>
                                          </m:sSup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𝑘</m:t>
                                          </m:r>
                                        </m:sup>
                                      </m:s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) </m:t>
                                      </m:r>
                                      <m:sSup>
                                        <m:sSupPr>
                                          <m:ctrlP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𝑑</m:t>
                                          </m:r>
                                        </m:e>
                                        <m:sup>
                                          <m:r>
                                            <a:rPr lang="en-GB" i="1" noProof="0" smtClean="0">
                                              <a:latin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sup>
                                      </m:sSup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</m:nary>
                                </m:e>
                              </m:nary>
                            </m:e>
                          </m:d>
                        </m:e>
                      </m:nary>
                    </m:oMath>
                  </m:oMathPara>
                </a14:m>
                <a:endParaRPr lang="en-GB" b="0" noProof="0" dirty="0"/>
              </a:p>
              <a:p>
                <a:r>
                  <a:rPr lang="en-GB" noProof="0" dirty="0"/>
                  <a:t>As before, the first addendum vanishes on the surface at large distances, and remains:</a:t>
                </a:r>
              </a:p>
              <a:p>
                <a:endParaRPr lang="en-GB" noProof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p>
                          </m:sSup>
                          <m:sSubSup>
                            <m:sSub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δ</m:t>
                              </m:r>
                            </m:e>
                            <m:sub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𝑘</m:t>
                              </m:r>
                            </m:sup>
                          </m:sSup>
                          <m:r>
                            <a:rPr lang="en-GB" sz="1800" i="1" noProof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δ</m:t>
                              </m:r>
                            </m:e>
                            <m:sub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𝑘</m:t>
                              </m:r>
                            </m:sup>
                          </m:sSubSup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</m:sup>
                          </m:sSup>
                          <m:r>
                            <a:rPr lang="en-GB" sz="1800" i="1" noProof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 </m:t>
                          </m:r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800" i="1" noProof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sz="1800" b="0" i="1" noProof="0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=2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𝑗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𝑘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i="1" noProof="0" smtClean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</m:nary>
                    </m:oMath>
                  </m:oMathPara>
                </a14:m>
                <a:endParaRPr lang="en-GB" noProof="0" dirty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GB" noProof="0" dirty="0"/>
              </a:p>
              <a:p>
                <a:r>
                  <a:rPr lang="en-GB" noProof="0" dirty="0"/>
                  <a:t>Finally, by deriving both sides </a:t>
                </a:r>
                <a:r>
                  <a:rPr lang="en-GB" noProof="0" dirty="0" err="1"/>
                  <a:t>w.r.t.</a:t>
                </a:r>
                <a:r>
                  <a:rPr lang="en-GB" noProof="0" dirty="0"/>
                  <a:t> time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=2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noProof="0" smtClean="0">
                              <a:latin typeface="Cambria Math" panose="02040503050406030204" pitchFamily="18" charset="0"/>
                            </a:rPr>
                            <m:t>𝜕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b>
                      </m:sSub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=2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𝑘𝑗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7A80C9A7-908A-D0CC-D9BA-81B0B49C0E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1874" y="776614"/>
                <a:ext cx="10759858" cy="5431039"/>
              </a:xfrm>
              <a:prstGeom prst="rect">
                <a:avLst/>
              </a:prstGeom>
              <a:blipFill>
                <a:blip r:embed="rId2"/>
                <a:stretch>
                  <a:fillRect l="-510" t="-56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466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0BB1F6-0F99-16F4-77D0-109C955A1008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r>
              <a:rPr lang="en-GB" noProof="0" dirty="0"/>
              <a:t>The quadrupole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CF0595C1-4142-4E38-6442-04456FEFF2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73500" y="1079500"/>
                <a:ext cx="11193379" cy="5336438"/>
              </a:xfrm>
              <a:prstGeom prst="rect">
                <a:avLst/>
              </a:prstGeom>
              <a:ln>
                <a:noFill/>
              </a:ln>
            </p:spPr>
            <p:txBody>
              <a:bodyPr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Clr>
                    <a:schemeClr val="accent1"/>
                  </a:buClr>
                  <a:buFont typeface="System Font Regular"/>
                  <a:buChar char="★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Courier New" panose="02070309020205020404" pitchFamily="49" charset="0"/>
                  <a:buChar char="o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150000"/>
                  </a:lnSpc>
                  <a:spcBef>
                    <a:spcPts val="500"/>
                  </a:spcBef>
                  <a:buClr>
                    <a:schemeClr val="accent1"/>
                  </a:buClr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GB" sz="1800" noProof="0" dirty="0"/>
                  <a:t>Thus, by defining the quadrupole momentum:</a:t>
                </a:r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nary>
                        <m:naryPr>
                          <m:subHide m:val="on"/>
                          <m:supHide m:val="on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𝑗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</m:oMath>
                  </m:oMathPara>
                </a14:m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sz="1800" noProof="0" dirty="0"/>
                  <a:t>We have that: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𝑗𝑘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̈"/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</m:e>
                        <m: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𝑗𝑘</m:t>
                          </m:r>
                        </m:sup>
                      </m:sSup>
                    </m:oMath>
                  </m:oMathPara>
                </a14:m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sz="1800" noProof="0" dirty="0"/>
                  <a:t>The solution of inhomogeneous wave equation can be found with the technique of Green function. It comes out that: </a:t>
                </a:r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p>
                          </m:sSup>
                        </m:e>
                      </m:acc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nary>
                        <m:naryPr>
                          <m:subHide m:val="on"/>
                          <m:supHide m:val="on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f>
                            <m:f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  <m:sup>
                                  <m:r>
                                    <m:rPr>
                                      <m:sty m:val="p"/>
                                    </m:rPr>
                                    <a:rPr lang="en-GB" sz="1800" noProof="0" smtClean="0">
                                      <a:latin typeface="Cambria Math" panose="02040503050406030204" pitchFamily="18" charset="0"/>
                                    </a:rPr>
                                    <m:t>μν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𝑡</m:t>
                                  </m:r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−(</m:t>
                                  </m:r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  <m:r>
                                    <m:rPr>
                                      <m:lit/>
                                    </m:r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/</m:t>
                                  </m:r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</m:d>
                            </m:num>
                            <m:den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sz="1800" i="1" noProof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</m:e>
                              </m:d>
                            </m:den>
                          </m:f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′</m:t>
                          </m:r>
                        </m:e>
                      </m:nary>
                    </m:oMath>
                  </m:oMathPara>
                </a14:m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sz="1800" noProof="0" dirty="0"/>
                  <a:t>For sufficiently great distances, i.e. |x-x’|≈ x, i.e. x’/c &lt;&lt; t  or x’ &lt;&lt;</a:t>
                </a:r>
                <a:r>
                  <a:rPr lang="en-GB" sz="1800" noProof="0" dirty="0" err="1"/>
                  <a:t>ct</a:t>
                </a:r>
                <a:r>
                  <a:rPr lang="en-GB" sz="1800" noProof="0" dirty="0"/>
                  <a:t>, then</a:t>
                </a:r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p>
                          </m:sSup>
                        </m:e>
                      </m:acc>
                      <m:d>
                        <m:d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nary>
                        <m:naryPr>
                          <m:subHide m:val="on"/>
                          <m:supHide m:val="on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p>
                          </m:sSup>
                          <m:d>
                            <m:d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m:rPr>
                                  <m:lit/>
                                </m:r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d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r>
                  <a:rPr lang="en-GB" sz="1800" noProof="0" dirty="0"/>
                  <a:t>Thus, for the space part: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p>
                          </m:sSup>
                        </m:e>
                      </m:acc>
                      <m:d>
                        <m:d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nary>
                        <m:naryPr>
                          <m:subHide m:val="on"/>
                          <m:supHide m:val="on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𝑗𝑘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nary>
                      <m:r>
                        <a:rPr lang="en-GB" sz="18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sSup>
                        <m:sSup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̈"/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</m:e>
                        <m:sup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p>
                      </m:sSup>
                    </m:oMath>
                  </m:oMathPara>
                </a14:m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endParaRPr lang="en-GB" sz="1800" noProof="0" dirty="0"/>
              </a:p>
              <a:p>
                <a:pPr marL="0" indent="0">
                  <a:lnSpc>
                    <a:spcPct val="100000"/>
                  </a:lnSpc>
                  <a:buFont typeface="System Font Regular"/>
                  <a:buNone/>
                </a:pPr>
                <a:endParaRPr lang="en-GB" sz="1800" noProof="0" dirty="0"/>
              </a:p>
            </p:txBody>
          </p:sp>
        </mc:Choice>
        <mc:Fallback xmlns="">
          <p:sp useBgFill="1"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CF0595C1-4142-4E38-6442-04456FEFF2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00" y="1079500"/>
                <a:ext cx="11193379" cy="5336438"/>
              </a:xfrm>
              <a:prstGeom prst="rect">
                <a:avLst/>
              </a:prstGeom>
              <a:blipFill>
                <a:blip r:embed="rId3"/>
                <a:stretch>
                  <a:fillRect l="-599" t="-148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ttangolo 3">
            <a:extLst>
              <a:ext uri="{FF2B5EF4-FFF2-40B4-BE49-F238E27FC236}">
                <a16:creationId xmlns:a16="http://schemas.microsoft.com/office/drawing/2014/main" id="{C4CC73C9-96EE-71A3-7806-22659581B514}"/>
              </a:ext>
            </a:extLst>
          </p:cNvPr>
          <p:cNvSpPr/>
          <p:nvPr/>
        </p:nvSpPr>
        <p:spPr>
          <a:xfrm>
            <a:off x="5159829" y="2275114"/>
            <a:ext cx="1981200" cy="78377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9728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239629-DECB-ABB2-9551-A87B4AC50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Quadrupole from multipole expansion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44C59FBD-B3DE-15D4-E686-96A61464270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n-GB" noProof="0" dirty="0"/>
                  <a:t>From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μν</m:t>
                            </m:r>
                          </m:sup>
                        </m:sSup>
                      </m:e>
                    </m:acc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𝐺</m:t>
                        </m:r>
                      </m:num>
                      <m:den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den>
                    </m:f>
                    <m:nary>
                      <m:naryPr>
                        <m:subHide m:val="on"/>
                        <m:supHide m:val="on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p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μν</m:t>
                                </m:r>
                              </m:sup>
                            </m:sSup>
                            <m:d>
                              <m:d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d>
                                  <m:dPr>
                                    <m:ctrlPr>
                                      <a:rPr lang="en-GB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en-GB" b="0" i="1" noProof="0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GB" b="0" i="1" noProof="0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b="0" i="1" noProof="0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p>
                                        <m:r>
                                          <a:rPr lang="en-GB" b="0" i="1" noProof="0" smtClean="0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</m:e>
                                </m:d>
                                <m:r>
                                  <m:rPr>
                                    <m:lit/>
                                  </m:r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/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</m:d>
                          </m:num>
                          <m:den>
                            <m:d>
                              <m:dPr>
                                <m:begChr m:val="|"/>
                                <m:endChr m:val="|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</m:den>
                        </m:f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nary>
                  </m:oMath>
                </a14:m>
                <a:r>
                  <a:rPr lang="en-GB" noProof="0" dirty="0"/>
                  <a:t>, when x-x’-&gt;x we can expand 1/|x-x’| in series around x. Then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p>
                          </m:sSup>
                        </m:e>
                      </m:acc>
                      <m:d>
                        <m:d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μν</m:t>
                              </m:r>
                            </m:sup>
                          </m:sSup>
                          <m:d>
                            <m:d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d>
                                <m:dPr>
                                  <m:ctrlP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′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m:rPr>
                                  <m:lit/>
                                </m:r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d>
                        </m:e>
                      </m:nary>
                      <m:d>
                        <m:dPr>
                          <m:begChr m:val="["/>
                          <m:endChr m:val="]"/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den>
                          </m:f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⋅</m:t>
                              </m:r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begChr m:val="|"/>
                                      <m:endChr m:val="|"/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nary>
                            <m:naryPr>
                              <m:chr m:val="∑"/>
                              <m:supHide m:val="on"/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𝜇𝜈</m:t>
                              </m:r>
                            </m:sub>
                            <m:sup/>
                            <m:e>
                              <m:f>
                                <m:fPr>
                                  <m:ctrlPr>
                                    <a:rPr lang="en-GB" i="1" noProof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𝜇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GB" i="1" noProof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i="1" noProof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GB" i="1" noProof="0">
                                          <a:latin typeface="Cambria Math" panose="02040503050406030204" pitchFamily="18" charset="0"/>
                                        </a:rPr>
                                        <m:t>𝜈</m:t>
                                      </m:r>
                                    </m:sup>
                                  </m:sSup>
                                </m:num>
                                <m:den>
                                  <m:sSup>
                                    <m:sSupPr>
                                      <m:ctrlPr>
                                        <a:rPr lang="en-GB" i="1" noProof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begChr m:val="|"/>
                                          <m:endChr m:val="|"/>
                                          <m:ctrlPr>
                                            <a:rPr lang="en-GB" i="1" noProof="0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i="1" noProof="0"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5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nary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…</m:t>
                          </m:r>
                        </m:e>
                      </m:d>
                    </m:oMath>
                  </m:oMathPara>
                </a14:m>
                <a:endParaRPr lang="en-GB" noProof="0" dirty="0"/>
              </a:p>
              <a:p>
                <a:pPr marL="0" indent="0">
                  <a:buNone/>
                </a:pPr>
                <a:r>
                  <a:rPr lang="en-GB" noProof="0" dirty="0"/>
                  <a:t>Now, taking the temporal part, the first addendum vanishes as r goes to </a:t>
                </a:r>
                <a:r>
                  <a:rPr lang="en-GB" noProof="0" dirty="0" err="1"/>
                  <a:t>infty</a:t>
                </a:r>
                <a:r>
                  <a:rPr lang="en-GB" noProof="0" dirty="0"/>
                  <a:t>. The second is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GB" noProof="0" smtClean="0">
                        <a:latin typeface="Cambria Math" panose="02040503050406030204" pitchFamily="18" charset="0"/>
                      </a:rPr>
                      <m:t>⋅</m:t>
                    </m:r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00</m:t>
                            </m:r>
                          </m:sup>
                        </m:sSup>
                        <m:d>
                          <m:d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d>
                              <m:d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GB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b="0" i="1" noProof="0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GB" b="0" i="1" noProof="0" smtClean="0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</m:sup>
                                </m:sSup>
                              </m:e>
                            </m:d>
                            <m:r>
                              <m:rPr>
                                <m:lit/>
                              </m:rP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</m:d>
                        <m:sSup>
                          <m:sSup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nary>
                  </m:oMath>
                </a14:m>
                <a:r>
                  <a:rPr lang="en-GB" noProof="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⋅</m:t>
                        </m:r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𝑝</m:t>
                        </m:r>
                      </m:num>
                      <m:den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d>
                          </m:e>
                          <m:sup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noProof="0" dirty="0"/>
                  <a:t> </a:t>
                </a:r>
              </a:p>
              <a:p>
                <a:pPr marL="0" indent="0">
                  <a:buNone/>
                </a:pPr>
                <a:r>
                  <a:rPr lang="en-GB" noProof="0" dirty="0"/>
                  <a:t>where p is the dipole, that is 0 by virtue of the T-conservation equation and the transversality. The first non vanishing term is the quadrupole. So in the TT-Gauge,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m:rPr>
                                <m:sty m:val="p"/>
                              </m:rPr>
                              <a:rPr lang="en-GB" noProof="0" smtClean="0">
                                <a:latin typeface="Cambria Math" panose="02040503050406030204" pitchFamily="18" charset="0"/>
                              </a:rPr>
                              <m:t>μ</m:t>
                            </m:r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e>
                    </m:acc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=0 </m:t>
                    </m:r>
                  </m:oMath>
                </a14:m>
                <a:r>
                  <a:rPr lang="en-GB" noProof="0" dirty="0"/>
                  <a:t>and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ij</m:t>
                              </m:r>
                            </m:sup>
                          </m:sSup>
                        </m:e>
                      </m:acc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̈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  <a:p>
                <a:pPr marL="0" indent="0">
                  <a:buNone/>
                </a:pPr>
                <a:endParaRPr lang="en-GB" noProof="0" dirty="0"/>
              </a:p>
            </p:txBody>
          </p:sp>
        </mc:Choice>
        <mc:Fallback xmlns="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44C59FBD-B3DE-15D4-E686-96A61464270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22" r="-29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e 3">
            <a:extLst>
              <a:ext uri="{FF2B5EF4-FFF2-40B4-BE49-F238E27FC236}">
                <a16:creationId xmlns:a16="http://schemas.microsoft.com/office/drawing/2014/main" id="{30D2421D-277F-656F-53FF-46CE9388AABF}"/>
              </a:ext>
            </a:extLst>
          </p:cNvPr>
          <p:cNvSpPr/>
          <p:nvPr/>
        </p:nvSpPr>
        <p:spPr>
          <a:xfrm>
            <a:off x="5498441" y="5236670"/>
            <a:ext cx="363794" cy="619433"/>
          </a:xfrm>
          <a:prstGeom prst="ellipse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id="{0EF98CA0-7C2E-C76B-ED2C-154715320977}"/>
              </a:ext>
            </a:extLst>
          </p:cNvPr>
          <p:cNvCxnSpPr>
            <a:cxnSpLocks/>
          </p:cNvCxnSpPr>
          <p:nvPr/>
        </p:nvCxnSpPr>
        <p:spPr>
          <a:xfrm flipV="1">
            <a:off x="5862235" y="5108417"/>
            <a:ext cx="846790" cy="18466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874D1568-28FE-201E-2EB5-A5F246EAC249}"/>
                  </a:ext>
                </a:extLst>
              </p:cNvPr>
              <p:cNvSpPr txBox="1"/>
              <p:nvPr/>
            </p:nvSpPr>
            <p:spPr>
              <a:xfrm>
                <a:off x="6585735" y="4923751"/>
                <a:ext cx="133563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1.4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−42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874D1568-28FE-201E-2EB5-A5F246EAC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5735" y="4923751"/>
                <a:ext cx="1335638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390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12292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2EA61A5-A543-4FD9-9005-D2FA29240351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sz="1400" noProof="0" dirty="0"/>
          </a:p>
        </p:txBody>
      </p:sp>
      <p:sp>
        <p:nvSpPr>
          <p:cNvPr id="12293" name="Rectangle 2"/>
          <p:cNvSpPr>
            <a:spLocks noChangeArrowheads="1"/>
          </p:cNvSpPr>
          <p:nvPr/>
        </p:nvSpPr>
        <p:spPr bwMode="auto">
          <a:xfrm>
            <a:off x="5813534" y="5775334"/>
            <a:ext cx="9144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94" name="Object 3"/>
              <p:cNvSpPr txBox="1"/>
              <p:nvPr/>
            </p:nvSpPr>
            <p:spPr bwMode="auto">
              <a:xfrm>
                <a:off x="4648200" y="2133601"/>
                <a:ext cx="1784350" cy="71913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2294" name="Object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48200" y="2133601"/>
                <a:ext cx="1784350" cy="71913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295" name="Group 4"/>
          <p:cNvGrpSpPr>
            <a:grpSpLocks/>
          </p:cNvGrpSpPr>
          <p:nvPr/>
        </p:nvGrpSpPr>
        <p:grpSpPr bwMode="auto">
          <a:xfrm>
            <a:off x="7696200" y="692150"/>
            <a:ext cx="1600200" cy="2209800"/>
            <a:chOff x="3888" y="816"/>
            <a:chExt cx="1008" cy="1392"/>
          </a:xfrm>
        </p:grpSpPr>
        <p:sp>
          <p:nvSpPr>
            <p:cNvPr id="12316" name="Text Box 5"/>
            <p:cNvSpPr txBox="1">
              <a:spLocks noChangeArrowheads="1"/>
            </p:cNvSpPr>
            <p:nvPr/>
          </p:nvSpPr>
          <p:spPr bwMode="auto">
            <a:xfrm>
              <a:off x="4416" y="816"/>
              <a:ext cx="21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sz="1800" noProof="0" dirty="0">
                  <a:solidFill>
                    <a:srgbClr val="080808"/>
                  </a:solidFill>
                  <a:latin typeface="Symbol" panose="05050102010706020507" pitchFamily="18" charset="2"/>
                </a:rPr>
                <a:t>w</a:t>
              </a:r>
            </a:p>
          </p:txBody>
        </p:sp>
        <p:sp>
          <p:nvSpPr>
            <p:cNvPr id="12317" name="AutoShape 6"/>
            <p:cNvSpPr>
              <a:spLocks noChangeArrowheads="1"/>
            </p:cNvSpPr>
            <p:nvPr/>
          </p:nvSpPr>
          <p:spPr bwMode="auto">
            <a:xfrm>
              <a:off x="4176" y="1152"/>
              <a:ext cx="384" cy="144"/>
            </a:xfrm>
            <a:prstGeom prst="curvedRightArrow">
              <a:avLst>
                <a:gd name="adj1" fmla="val 20556"/>
                <a:gd name="adj2" fmla="val 40000"/>
                <a:gd name="adj3" fmla="val 8888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  <p:sp>
          <p:nvSpPr>
            <p:cNvPr id="12318" name="Line 7"/>
            <p:cNvSpPr>
              <a:spLocks noChangeShapeType="1"/>
            </p:cNvSpPr>
            <p:nvPr/>
          </p:nvSpPr>
          <p:spPr bwMode="auto">
            <a:xfrm flipV="1">
              <a:off x="4368" y="912"/>
              <a:ext cx="0" cy="864"/>
            </a:xfrm>
            <a:prstGeom prst="line">
              <a:avLst/>
            </a:prstGeom>
            <a:noFill/>
            <a:ln w="28575">
              <a:solidFill>
                <a:srgbClr val="080808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319" name="Oval 8"/>
            <p:cNvSpPr>
              <a:spLocks noChangeArrowheads="1"/>
            </p:cNvSpPr>
            <p:nvPr/>
          </p:nvSpPr>
          <p:spPr bwMode="auto">
            <a:xfrm>
              <a:off x="3888" y="1632"/>
              <a:ext cx="1008" cy="576"/>
            </a:xfrm>
            <a:prstGeom prst="ellipse">
              <a:avLst/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</p:grpSp>
      <p:sp>
        <p:nvSpPr>
          <p:cNvPr id="12296" name="Text Box 9"/>
          <p:cNvSpPr txBox="1">
            <a:spLocks noChangeArrowheads="1"/>
          </p:cNvSpPr>
          <p:nvPr/>
        </p:nvSpPr>
        <p:spPr bwMode="auto">
          <a:xfrm>
            <a:off x="6886027" y="2981326"/>
            <a:ext cx="33650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1800" noProof="0" dirty="0">
                <a:solidFill>
                  <a:srgbClr val="080808"/>
                </a:solidFill>
                <a:latin typeface="Comic Sans MS" panose="030F0702030302020204" pitchFamily="66" charset="0"/>
              </a:rPr>
              <a:t>Compact astrophysical object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1866" name="Object 10"/>
              <p:cNvSpPr txBox="1"/>
              <p:nvPr/>
            </p:nvSpPr>
            <p:spPr bwMode="auto">
              <a:xfrm>
                <a:off x="1882775" y="3130550"/>
                <a:ext cx="2959100" cy="65563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𝐺𝑀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sub>
                          </m:sSub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sub>
                          </m:sSub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den>
                      </m:f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21866" name="Object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82775" y="3130550"/>
                <a:ext cx="2959100" cy="65563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867" name="Object 11"/>
              <p:cNvSpPr txBox="1"/>
              <p:nvPr/>
            </p:nvSpPr>
            <p:spPr bwMode="auto">
              <a:xfrm>
                <a:off x="2042318" y="3917950"/>
                <a:ext cx="3363913" cy="5461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𝜔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𝜔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𝜔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𝛽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21867" name="Object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42318" y="3917950"/>
                <a:ext cx="3363913" cy="5461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868" name="Object 12"/>
              <p:cNvSpPr txBox="1"/>
              <p:nvPr/>
            </p:nvSpPr>
            <p:spPr bwMode="auto">
              <a:xfrm>
                <a:off x="1882775" y="4594078"/>
                <a:ext cx="5127625" cy="8143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𝜔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𝐺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𝛽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sub>
                                  </m:sSub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21868" name="Object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882775" y="4594078"/>
                <a:ext cx="5127625" cy="81438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1869" name="Group 13"/>
          <p:cNvGrpSpPr>
            <a:grpSpLocks/>
          </p:cNvGrpSpPr>
          <p:nvPr/>
        </p:nvGrpSpPr>
        <p:grpSpPr bwMode="auto">
          <a:xfrm>
            <a:off x="5029200" y="2133600"/>
            <a:ext cx="1066800" cy="3244850"/>
            <a:chOff x="2304" y="1728"/>
            <a:chExt cx="576" cy="2040"/>
          </a:xfrm>
        </p:grpSpPr>
        <p:sp>
          <p:nvSpPr>
            <p:cNvPr id="12313" name="Oval 14"/>
            <p:cNvSpPr>
              <a:spLocks noChangeArrowheads="1"/>
            </p:cNvSpPr>
            <p:nvPr/>
          </p:nvSpPr>
          <p:spPr bwMode="auto">
            <a:xfrm>
              <a:off x="2304" y="1728"/>
              <a:ext cx="288" cy="432"/>
            </a:xfrm>
            <a:prstGeom prst="ellips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  <p:sp>
          <p:nvSpPr>
            <p:cNvPr id="12314" name="Line 15"/>
            <p:cNvSpPr>
              <a:spLocks noChangeShapeType="1"/>
            </p:cNvSpPr>
            <p:nvPr/>
          </p:nvSpPr>
          <p:spPr bwMode="auto">
            <a:xfrm>
              <a:off x="2448" y="2160"/>
              <a:ext cx="240" cy="1104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12315" name="Oval 16"/>
            <p:cNvSpPr>
              <a:spLocks noChangeArrowheads="1"/>
            </p:cNvSpPr>
            <p:nvPr/>
          </p:nvSpPr>
          <p:spPr bwMode="auto">
            <a:xfrm>
              <a:off x="2592" y="3216"/>
              <a:ext cx="288" cy="552"/>
            </a:xfrm>
            <a:prstGeom prst="ellips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</p:grpSp>
      <p:sp>
        <p:nvSpPr>
          <p:cNvPr id="121873" name="Text Box 17"/>
          <p:cNvSpPr txBox="1">
            <a:spLocks noChangeArrowheads="1"/>
          </p:cNvSpPr>
          <p:nvPr/>
        </p:nvSpPr>
        <p:spPr bwMode="auto">
          <a:xfrm>
            <a:off x="3589740" y="5638801"/>
            <a:ext cx="54649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i="1" noProof="0" dirty="0" err="1">
                <a:solidFill>
                  <a:schemeClr val="hlink"/>
                </a:solidFill>
                <a:latin typeface="Comic Sans MS" panose="030F0702030302020204" pitchFamily="66" charset="0"/>
              </a:rPr>
              <a:t>Luminosità</a:t>
            </a:r>
            <a:r>
              <a:rPr lang="en-GB" sz="2400" i="1" noProof="0" dirty="0">
                <a:solidFill>
                  <a:schemeClr val="hlink"/>
                </a:solidFill>
                <a:latin typeface="Comic Sans MS" panose="030F0702030302020204" pitchFamily="66" charset="0"/>
              </a:rPr>
              <a:t> 10</a:t>
            </a:r>
            <a:r>
              <a:rPr lang="en-GB" sz="2400" i="1" baseline="30000" noProof="0" dirty="0">
                <a:solidFill>
                  <a:schemeClr val="hlink"/>
                </a:solidFill>
                <a:latin typeface="Comic Sans MS" panose="030F0702030302020204" pitchFamily="66" charset="0"/>
              </a:rPr>
              <a:t>42 </a:t>
            </a:r>
            <a:r>
              <a:rPr lang="en-GB" sz="2400" i="1" noProof="0" dirty="0">
                <a:solidFill>
                  <a:schemeClr val="hlink"/>
                </a:solidFill>
                <a:latin typeface="Comic Sans MS" panose="030F0702030302020204" pitchFamily="66" charset="0"/>
              </a:rPr>
              <a:t>W </a:t>
            </a:r>
            <a:r>
              <a:rPr lang="en-GB" sz="2400" i="1" noProof="0" dirty="0">
                <a:solidFill>
                  <a:schemeClr val="hlink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 10</a:t>
            </a:r>
            <a:r>
              <a:rPr lang="en-GB" sz="2400" i="1" baseline="30000" noProof="0" dirty="0">
                <a:solidFill>
                  <a:schemeClr val="hlink"/>
                </a:solidFill>
                <a:latin typeface="Comic Sans MS" panose="030F0702030302020204" pitchFamily="66" charset="0"/>
              </a:rPr>
              <a:t>16</a:t>
            </a:r>
            <a:r>
              <a:rPr lang="en-GB" sz="2400" i="1" noProof="0" dirty="0">
                <a:solidFill>
                  <a:schemeClr val="hlink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volte il sole</a:t>
            </a:r>
          </a:p>
        </p:txBody>
      </p:sp>
      <p:grpSp>
        <p:nvGrpSpPr>
          <p:cNvPr id="121874" name="Group 18"/>
          <p:cNvGrpSpPr>
            <a:grpSpLocks/>
          </p:cNvGrpSpPr>
          <p:nvPr/>
        </p:nvGrpSpPr>
        <p:grpSpPr bwMode="auto">
          <a:xfrm>
            <a:off x="5822953" y="3384550"/>
            <a:ext cx="4122740" cy="1949450"/>
            <a:chOff x="2730" y="2516"/>
            <a:chExt cx="2597" cy="1228"/>
          </a:xfrm>
        </p:grpSpPr>
        <p:sp>
          <p:nvSpPr>
            <p:cNvPr id="12305" name="Text Box 19"/>
            <p:cNvSpPr txBox="1">
              <a:spLocks noChangeArrowheads="1"/>
            </p:cNvSpPr>
            <p:nvPr/>
          </p:nvSpPr>
          <p:spPr bwMode="auto">
            <a:xfrm>
              <a:off x="2730" y="3024"/>
              <a:ext cx="44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sz="1800" noProof="0" dirty="0">
                  <a:solidFill>
                    <a:srgbClr val="080808"/>
                  </a:solidFill>
                  <a:latin typeface="Times New Roman" panose="02020603050405020304" pitchFamily="18" charset="0"/>
                </a:rPr>
                <a:t>3 10</a:t>
              </a:r>
              <a:r>
                <a:rPr lang="en-GB" sz="1800" baseline="30000" noProof="0" dirty="0">
                  <a:solidFill>
                    <a:srgbClr val="080808"/>
                  </a:solidFill>
                  <a:latin typeface="Times New Roman" panose="02020603050405020304" pitchFamily="18" charset="0"/>
                </a:rPr>
                <a:t>-2</a:t>
              </a:r>
              <a:endParaRPr lang="en-GB" sz="1800" noProof="0" dirty="0">
                <a:solidFill>
                  <a:srgbClr val="080808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2307" name="Group 21"/>
            <p:cNvGrpSpPr>
              <a:grpSpLocks/>
            </p:cNvGrpSpPr>
            <p:nvPr/>
          </p:nvGrpSpPr>
          <p:grpSpPr bwMode="auto">
            <a:xfrm>
              <a:off x="2736" y="2516"/>
              <a:ext cx="2591" cy="1228"/>
              <a:chOff x="2736" y="2516"/>
              <a:chExt cx="2591" cy="1228"/>
            </a:xfrm>
          </p:grpSpPr>
          <p:grpSp>
            <p:nvGrpSpPr>
              <p:cNvPr id="12308" name="Group 22"/>
              <p:cNvGrpSpPr>
                <a:grpSpLocks/>
              </p:cNvGrpSpPr>
              <p:nvPr/>
            </p:nvGrpSpPr>
            <p:grpSpPr bwMode="auto">
              <a:xfrm>
                <a:off x="2736" y="2976"/>
                <a:ext cx="624" cy="768"/>
                <a:chOff x="2736" y="2976"/>
                <a:chExt cx="624" cy="768"/>
              </a:xfrm>
            </p:grpSpPr>
            <p:sp>
              <p:nvSpPr>
                <p:cNvPr id="12310" name="Oval 23"/>
                <p:cNvSpPr>
                  <a:spLocks noChangeArrowheads="1"/>
                </p:cNvSpPr>
                <p:nvPr/>
              </p:nvSpPr>
              <p:spPr bwMode="auto">
                <a:xfrm>
                  <a:off x="2801" y="3252"/>
                  <a:ext cx="288" cy="480"/>
                </a:xfrm>
                <a:prstGeom prst="ellipse">
                  <a:avLst/>
                </a:prstGeom>
                <a:noFill/>
                <a:ln w="28575">
                  <a:solidFill>
                    <a:srgbClr val="080808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sz="2000" noProof="0" dirty="0"/>
                </a:p>
              </p:txBody>
            </p:sp>
            <p:sp>
              <p:nvSpPr>
                <p:cNvPr id="12311" name="Oval 24"/>
                <p:cNvSpPr>
                  <a:spLocks noChangeArrowheads="1"/>
                </p:cNvSpPr>
                <p:nvPr/>
              </p:nvSpPr>
              <p:spPr bwMode="auto">
                <a:xfrm>
                  <a:off x="3072" y="3264"/>
                  <a:ext cx="288" cy="480"/>
                </a:xfrm>
                <a:prstGeom prst="ellipse">
                  <a:avLst/>
                </a:prstGeom>
                <a:noFill/>
                <a:ln w="28575">
                  <a:solidFill>
                    <a:srgbClr val="080808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sz="2000" noProof="0" dirty="0"/>
                </a:p>
              </p:txBody>
            </p:sp>
            <p:sp>
              <p:nvSpPr>
                <p:cNvPr id="12312" name="Oval 25"/>
                <p:cNvSpPr>
                  <a:spLocks noChangeArrowheads="1"/>
                </p:cNvSpPr>
                <p:nvPr/>
              </p:nvSpPr>
              <p:spPr bwMode="auto">
                <a:xfrm>
                  <a:off x="2736" y="2976"/>
                  <a:ext cx="518" cy="288"/>
                </a:xfrm>
                <a:prstGeom prst="ellipse">
                  <a:avLst/>
                </a:prstGeom>
                <a:noFill/>
                <a:ln w="9525">
                  <a:solidFill>
                    <a:srgbClr val="080808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sz="1800" noProof="0" dirty="0">
                    <a:solidFill>
                      <a:schemeClr val="hlink"/>
                    </a:solidFill>
                    <a:latin typeface="Comic Sans MS" panose="030F0702030302020204" pitchFamily="66" charset="0"/>
                  </a:endParaRPr>
                </a:p>
              </p:txBody>
            </p:sp>
          </p:grpSp>
          <p:sp>
            <p:nvSpPr>
              <p:cNvPr id="12309" name="Text Box 26"/>
              <p:cNvSpPr txBox="1">
                <a:spLocks noChangeArrowheads="1"/>
              </p:cNvSpPr>
              <p:nvPr/>
            </p:nvSpPr>
            <p:spPr bwMode="auto">
              <a:xfrm>
                <a:off x="3593" y="2516"/>
                <a:ext cx="1734" cy="2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en-GB" sz="1600" noProof="0" dirty="0">
                    <a:solidFill>
                      <a:srgbClr val="080808"/>
                    </a:solidFill>
                    <a:latin typeface="Comic Sans MS" panose="030F0702030302020204" pitchFamily="66" charset="0"/>
                  </a:rPr>
                  <a:t>pre-</a:t>
                </a:r>
                <a:r>
                  <a:rPr lang="en-GB" sz="1600" noProof="0" dirty="0" err="1">
                    <a:solidFill>
                      <a:srgbClr val="080808"/>
                    </a:solidFill>
                    <a:latin typeface="Comic Sans MS" panose="030F0702030302020204" pitchFamily="66" charset="0"/>
                  </a:rPr>
                  <a:t>coalesent</a:t>
                </a:r>
                <a:r>
                  <a:rPr lang="en-GB" sz="1600" noProof="0" dirty="0">
                    <a:solidFill>
                      <a:srgbClr val="080808"/>
                    </a:solidFill>
                    <a:latin typeface="Comic Sans MS" panose="030F0702030302020204" pitchFamily="66" charset="0"/>
                  </a:rPr>
                  <a:t> neutron star</a:t>
                </a:r>
              </a:p>
            </p:txBody>
          </p:sp>
        </p:grpSp>
      </p:grpSp>
      <p:sp>
        <p:nvSpPr>
          <p:cNvPr id="12303" name="Rectangle 27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r>
              <a:rPr lang="en-GB" sz="4800" i="1" noProof="0" dirty="0">
                <a:solidFill>
                  <a:schemeClr val="hlink"/>
                </a:solidFill>
              </a:rPr>
              <a:t>Orders of magnitude</a:t>
            </a:r>
          </a:p>
        </p:txBody>
      </p:sp>
      <p:sp>
        <p:nvSpPr>
          <p:cNvPr id="33" name="CasellaDiTesto 32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829632" y="1331202"/>
            <a:ext cx="3259112" cy="802399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n-GB" noProof="0" dirty="0">
                <a:noFill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asellaDiTesto 2">
                <a:extLst>
                  <a:ext uri="{FF2B5EF4-FFF2-40B4-BE49-F238E27FC236}">
                    <a16:creationId xmlns:a16="http://schemas.microsoft.com/office/drawing/2014/main" id="{23D53204-FBD3-DF99-A7A0-87DB098B0826}"/>
                  </a:ext>
                </a:extLst>
              </p:cNvPr>
              <p:cNvSpPr txBox="1"/>
              <p:nvPr/>
            </p:nvSpPr>
            <p:spPr>
              <a:xfrm>
                <a:off x="5586128" y="1266984"/>
                <a:ext cx="2374688" cy="594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6.6 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−11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3⋅</m:t>
                                  </m:r>
                                  <m:sSup>
                                    <m:sSupPr>
                                      <m:ctrlP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10</m:t>
                                      </m:r>
                                    </m:e>
                                    <m:sup>
                                      <m:r>
                                        <a:rPr lang="en-GB" b="0" i="1" noProof="0" smtClean="0">
                                          <a:latin typeface="Cambria Math" panose="02040503050406030204" pitchFamily="18" charset="0"/>
                                        </a:rPr>
                                        <m:t>8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=2.7⋅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−53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3" name="CasellaDiTesto 2">
                <a:extLst>
                  <a:ext uri="{FF2B5EF4-FFF2-40B4-BE49-F238E27FC236}">
                    <a16:creationId xmlns:a16="http://schemas.microsoft.com/office/drawing/2014/main" id="{23D53204-FBD3-DF99-A7A0-87DB098B08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6128" y="1266984"/>
                <a:ext cx="2374688" cy="594458"/>
              </a:xfrm>
              <a:prstGeom prst="rect">
                <a:avLst/>
              </a:prstGeom>
              <a:blipFill>
                <a:blip r:embed="rId7"/>
                <a:stretch>
                  <a:fillRect b="-103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89D5D0E1-78D7-B71A-8D97-14F24D0DF8FD}"/>
                  </a:ext>
                </a:extLst>
              </p:cNvPr>
              <p:cNvSpPr txBox="1"/>
              <p:nvPr/>
            </p:nvSpPr>
            <p:spPr>
              <a:xfrm>
                <a:off x="6178553" y="1627077"/>
                <a:ext cx="729061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</m:sSub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=2⋅</m:t>
                      </m:r>
                      <m:sSup>
                        <m:sSupPr>
                          <m:ctrlP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;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𝑟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∼</m:t>
                      </m:r>
                      <m:sSup>
                        <m:sSupPr>
                          <m:ctrlP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GB" b="0" noProof="0" dirty="0">
                  <a:solidFill>
                    <a:srgbClr val="000000"/>
                  </a:solidFill>
                </a:endParaRPr>
              </a:p>
              <a:p>
                <a:endParaRPr lang="en-GB" noProof="0" dirty="0"/>
              </a:p>
            </p:txBody>
          </p:sp>
        </mc:Choice>
        <mc:Fallback xmlns="">
          <p:sp>
            <p:nvSpPr>
              <p:cNvPr id="8" name="CasellaDiTesto 7">
                <a:extLst>
                  <a:ext uri="{FF2B5EF4-FFF2-40B4-BE49-F238E27FC236}">
                    <a16:creationId xmlns:a16="http://schemas.microsoft.com/office/drawing/2014/main" id="{89D5D0E1-78D7-B71A-8D97-14F24D0DF8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8553" y="1627077"/>
                <a:ext cx="7290618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F352AB84-5BE1-CE43-F095-9B7CE95B3488}"/>
                  </a:ext>
                </a:extLst>
              </p:cNvPr>
              <p:cNvSpPr txBox="1"/>
              <p:nvPr/>
            </p:nvSpPr>
            <p:spPr>
              <a:xfrm>
                <a:off x="6886027" y="4768334"/>
                <a:ext cx="332477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1800" i="1" noProof="0" smtClean="0">
                                  <a:solidFill>
                                    <a:srgbClr val="080808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1800" i="1" noProof="0" smtClean="0">
                                  <a:solidFill>
                                    <a:srgbClr val="080808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en-GB" sz="1800" b="0" i="1" noProof="0" smtClean="0">
                                  <a:solidFill>
                                    <a:srgbClr val="080808"/>
                                  </a:solidFill>
                                  <a:latin typeface="Cambria Math" panose="02040503050406030204" pitchFamily="18" charset="0"/>
                                </a:rPr>
                                <m:t>⋅</m:t>
                              </m:r>
                              <m:sSup>
                                <m:sSupPr>
                                  <m:ctrlPr>
                                    <a:rPr lang="en-GB" sz="1800" b="0" i="1" noProof="0" smtClean="0">
                                      <a:solidFill>
                                        <a:srgbClr val="080808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800" i="1" noProof="0" smtClean="0">
                                      <a:solidFill>
                                        <a:srgbClr val="080808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en-GB" sz="1800" b="0" i="1" noProof="0" smtClean="0">
                                      <a:solidFill>
                                        <a:srgbClr val="080808"/>
                                      </a:solidFill>
                                      <a:latin typeface="Cambria Math" panose="02040503050406030204" pitchFamily="18" charset="0"/>
                                    </a:rPr>
                                    <m:t>−2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</m:sSup>
                      <m:r>
                        <a:rPr lang="en-GB" sz="1800" b="0" i="1" noProof="0" smtClean="0">
                          <a:solidFill>
                            <a:srgbClr val="080808"/>
                          </a:solidFill>
                          <a:latin typeface="Cambria Math" panose="02040503050406030204" pitchFamily="18" charset="0"/>
                        </a:rPr>
                        <m:t>=7⋅</m:t>
                      </m:r>
                      <m:sSup>
                        <m:sSupPr>
                          <m:ctrlP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sz="1800" b="0" i="0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1800" b="0" i="1" noProof="0" smtClean="0">
                          <a:solidFill>
                            <a:srgbClr val="080808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sz="1800" b="0" i="1" noProof="0" smtClean="0">
                              <a:solidFill>
                                <a:srgbClr val="080808"/>
                              </a:solidFill>
                              <a:latin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</m:oMath>
                  </m:oMathPara>
                </a14:m>
                <a:endParaRPr lang="en-GB" sz="1800" noProof="0" dirty="0">
                  <a:solidFill>
                    <a:srgbClr val="080808"/>
                  </a:solidFill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CasellaDiTesto 9">
                <a:extLst>
                  <a:ext uri="{FF2B5EF4-FFF2-40B4-BE49-F238E27FC236}">
                    <a16:creationId xmlns:a16="http://schemas.microsoft.com/office/drawing/2014/main" id="{F352AB84-5BE1-CE43-F095-9B7CE95B34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27" y="4768334"/>
                <a:ext cx="3324773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EC8ADD9A-5E14-D19C-EF88-481FE8AC5FC7}"/>
                  </a:ext>
                </a:extLst>
              </p:cNvPr>
              <p:cNvSpPr txBox="1"/>
              <p:nvPr/>
            </p:nvSpPr>
            <p:spPr>
              <a:xfrm>
                <a:off x="371475" y="5326408"/>
                <a:ext cx="748665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≈7⋅</m:t>
                      </m:r>
                      <m:sSup>
                        <m:sSupPr>
                          <m:ctrlP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41</m:t>
                          </m:r>
                        </m:sup>
                      </m:sSup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𝑊</m:t>
                      </m:r>
                    </m:oMath>
                  </m:oMathPara>
                </a14:m>
                <a:endParaRPr lang="en-GB" b="0" noProof="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EC8ADD9A-5E14-D19C-EF88-481FE8AC5F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75" y="5326408"/>
                <a:ext cx="7486650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59A76034-044A-C231-B74B-A98C693B27E7}"/>
              </a:ext>
            </a:extLst>
          </p:cNvPr>
          <p:cNvCxnSpPr>
            <a:cxnSpLocks/>
            <a:stCxn id="8" idx="1"/>
          </p:cNvCxnSpPr>
          <p:nvPr/>
        </p:nvCxnSpPr>
        <p:spPr>
          <a:xfrm flipH="1">
            <a:off x="5469744" y="1950243"/>
            <a:ext cx="708809" cy="31477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73" grpId="0" autoUpdateAnimBg="0"/>
      <p:bldP spid="3" grpId="0"/>
      <p:bldP spid="8" grpId="0"/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139" name="Rectangle 3">
            <a:extLst>
              <a:ext uri="{FF2B5EF4-FFF2-40B4-BE49-F238E27FC236}">
                <a16:creationId xmlns:a16="http://schemas.microsoft.com/office/drawing/2014/main" id="{2B30E346-EB12-2831-2866-6603341C69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1313" y="5948363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 noProof="0" dirty="0"/>
          </a:p>
        </p:txBody>
      </p:sp>
      <p:sp>
        <p:nvSpPr>
          <p:cNvPr id="859140" name="Text Box 4">
            <a:extLst>
              <a:ext uri="{FF2B5EF4-FFF2-40B4-BE49-F238E27FC236}">
                <a16:creationId xmlns:a16="http://schemas.microsoft.com/office/drawing/2014/main" id="{21E42569-C1B3-975B-F81C-E650C867E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1" y="990601"/>
            <a:ext cx="341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  <a:latin typeface="Symbol" panose="05050102010706020507" pitchFamily="18" charset="2"/>
              </a:rPr>
              <a:t>w</a:t>
            </a:r>
          </a:p>
        </p:txBody>
      </p:sp>
      <p:sp>
        <p:nvSpPr>
          <p:cNvPr id="859141" name="Line 5">
            <a:extLst>
              <a:ext uri="{FF2B5EF4-FFF2-40B4-BE49-F238E27FC236}">
                <a16:creationId xmlns:a16="http://schemas.microsoft.com/office/drawing/2014/main" id="{33CF4B66-F3F3-E82E-69DA-4D67D124DC6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20000" y="990600"/>
            <a:ext cx="0" cy="1600200"/>
          </a:xfrm>
          <a:prstGeom prst="line">
            <a:avLst/>
          </a:prstGeom>
          <a:noFill/>
          <a:ln w="28575">
            <a:solidFill>
              <a:srgbClr val="08080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59142" name="Oval 6">
            <a:extLst>
              <a:ext uri="{FF2B5EF4-FFF2-40B4-BE49-F238E27FC236}">
                <a16:creationId xmlns:a16="http://schemas.microsoft.com/office/drawing/2014/main" id="{EAC1765B-1DF2-46A5-AFC9-CCD9C9A59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1336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59143" name="Oval 7">
            <a:extLst>
              <a:ext uri="{FF2B5EF4-FFF2-40B4-BE49-F238E27FC236}">
                <a16:creationId xmlns:a16="http://schemas.microsoft.com/office/drawing/2014/main" id="{41E09B15-2D9B-C7E1-0300-E478B2AF5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20574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59144" name="AutoShape 8">
            <a:extLst>
              <a:ext uri="{FF2B5EF4-FFF2-40B4-BE49-F238E27FC236}">
                <a16:creationId xmlns:a16="http://schemas.microsoft.com/office/drawing/2014/main" id="{D41629A2-FB0F-E3CE-680C-FBBE921D27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362200"/>
            <a:ext cx="2057400" cy="457200"/>
          </a:xfrm>
          <a:prstGeom prst="curvedRightArrow">
            <a:avLst>
              <a:gd name="adj1" fmla="val 20556"/>
              <a:gd name="adj2" fmla="val 40000"/>
              <a:gd name="adj3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59145" name="Oval 9">
            <a:extLst>
              <a:ext uri="{FF2B5EF4-FFF2-40B4-BE49-F238E27FC236}">
                <a16:creationId xmlns:a16="http://schemas.microsoft.com/office/drawing/2014/main" id="{EFDD9C00-A7F8-5CD4-16B2-4C5F5E340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362200"/>
            <a:ext cx="4572000" cy="381000"/>
          </a:xfrm>
          <a:prstGeom prst="ellips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9146" name="Object 10">
                <a:extLst>
                  <a:ext uri="{FF2B5EF4-FFF2-40B4-BE49-F238E27FC236}">
                    <a16:creationId xmlns:a16="http://schemas.microsoft.com/office/drawing/2014/main" id="{A43BF438-9272-305E-5D54-8B7602CDB0B1}"/>
                  </a:ext>
                </a:extLst>
              </p:cNvPr>
              <p:cNvSpPr txBox="1"/>
              <p:nvPr/>
            </p:nvSpPr>
            <p:spPr bwMode="auto">
              <a:xfrm>
                <a:off x="2057401" y="1600200"/>
                <a:ext cx="2422525" cy="6159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̈"/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𝑇𝑇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59146" name="Object 10">
                <a:extLst>
                  <a:ext uri="{FF2B5EF4-FFF2-40B4-BE49-F238E27FC236}">
                    <a16:creationId xmlns:a16="http://schemas.microsoft.com/office/drawing/2014/main" id="{A43BF438-9272-305E-5D54-8B7602CDB0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57401" y="1600200"/>
                <a:ext cx="2422525" cy="61595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9147" name="Text Box 11">
            <a:extLst>
              <a:ext uri="{FF2B5EF4-FFF2-40B4-BE49-F238E27FC236}">
                <a16:creationId xmlns:a16="http://schemas.microsoft.com/office/drawing/2014/main" id="{DDE62861-F211-B6C0-6529-377C1457D5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7401" y="16033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59148" name="Text Box 12">
            <a:extLst>
              <a:ext uri="{FF2B5EF4-FFF2-40B4-BE49-F238E27FC236}">
                <a16:creationId xmlns:a16="http://schemas.microsoft.com/office/drawing/2014/main" id="{E6ECBD44-33C6-31BC-407F-36E627EF1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1" y="16795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59149" name="Line 13">
            <a:extLst>
              <a:ext uri="{FF2B5EF4-FFF2-40B4-BE49-F238E27FC236}">
                <a16:creationId xmlns:a16="http://schemas.microsoft.com/office/drawing/2014/main" id="{690B0E19-A31F-7CEF-5A37-780252DCCB8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0200" y="2514600"/>
            <a:ext cx="4419600" cy="76200"/>
          </a:xfrm>
          <a:prstGeom prst="lin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59150" name="Text Box 14">
            <a:extLst>
              <a:ext uri="{FF2B5EF4-FFF2-40B4-BE49-F238E27FC236}">
                <a16:creationId xmlns:a16="http://schemas.microsoft.com/office/drawing/2014/main" id="{759011DC-C181-A64F-FDB2-94D0AA419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0" y="2895601"/>
            <a:ext cx="56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2r</a:t>
            </a:r>
            <a:r>
              <a:rPr lang="en-GB" baseline="-25000" noProof="0" dirty="0">
                <a:solidFill>
                  <a:srgbClr val="080808"/>
                </a:solidFill>
              </a:rPr>
              <a:t>0</a:t>
            </a:r>
            <a:endParaRPr lang="en-GB" noProof="0" dirty="0">
              <a:solidFill>
                <a:srgbClr val="080808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9151" name="Object 15">
                <a:extLst>
                  <a:ext uri="{FF2B5EF4-FFF2-40B4-BE49-F238E27FC236}">
                    <a16:creationId xmlns:a16="http://schemas.microsoft.com/office/drawing/2014/main" id="{6ADF57F7-1917-6A6E-840B-F800BB8D3453}"/>
                  </a:ext>
                </a:extLst>
              </p:cNvPr>
              <p:cNvSpPr txBox="1"/>
              <p:nvPr/>
            </p:nvSpPr>
            <p:spPr bwMode="auto">
              <a:xfrm>
                <a:off x="7315200" y="990600"/>
                <a:ext cx="234950" cy="3048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acc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59151" name="Object 15">
                <a:extLst>
                  <a:ext uri="{FF2B5EF4-FFF2-40B4-BE49-F238E27FC236}">
                    <a16:creationId xmlns:a16="http://schemas.microsoft.com/office/drawing/2014/main" id="{6ADF57F7-1917-6A6E-840B-F800BB8D34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315200" y="990600"/>
                <a:ext cx="234950" cy="304800"/>
              </a:xfrm>
              <a:prstGeom prst="rect">
                <a:avLst/>
              </a:prstGeom>
              <a:blipFill>
                <a:blip r:embed="rId3"/>
                <a:stretch>
                  <a:fillRect r="-17949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9153" name="Object 17">
                <a:extLst>
                  <a:ext uri="{FF2B5EF4-FFF2-40B4-BE49-F238E27FC236}">
                    <a16:creationId xmlns:a16="http://schemas.microsoft.com/office/drawing/2014/main" id="{95B09DB7-E43F-ECF4-3DD2-9F5B1808176E}"/>
                  </a:ext>
                </a:extLst>
              </p:cNvPr>
              <p:cNvSpPr txBox="1"/>
              <p:nvPr/>
            </p:nvSpPr>
            <p:spPr bwMode="auto">
              <a:xfrm>
                <a:off x="3124201" y="3810001"/>
                <a:ext cx="2779713" cy="67786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i="0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cos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fName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func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𝑜𝑟𝑏</m:t>
                              </m:r>
                            </m:sub>
                          </m:s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59153" name="Object 17">
                <a:extLst>
                  <a:ext uri="{FF2B5EF4-FFF2-40B4-BE49-F238E27FC236}">
                    <a16:creationId xmlns:a16="http://schemas.microsoft.com/office/drawing/2014/main" id="{95B09DB7-E43F-ECF4-3DD2-9F5B180817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4201" y="3810001"/>
                <a:ext cx="2779713" cy="67786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9154" name="Object 18">
                <a:extLst>
                  <a:ext uri="{FF2B5EF4-FFF2-40B4-BE49-F238E27FC236}">
                    <a16:creationId xmlns:a16="http://schemas.microsoft.com/office/drawing/2014/main" id="{29900450-3EEC-1694-828B-37F6AE52563E}"/>
                  </a:ext>
                </a:extLst>
              </p:cNvPr>
              <p:cNvSpPr txBox="1"/>
              <p:nvPr/>
            </p:nvSpPr>
            <p:spPr bwMode="auto">
              <a:xfrm>
                <a:off x="3124201" y="4495801"/>
                <a:ext cx="2759075" cy="67786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𝑦𝑦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unc>
                            <m:func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i="0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sin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fName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func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𝑜𝑟𝑏</m:t>
                              </m:r>
                            </m:sub>
                          </m:s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59154" name="Object 18">
                <a:extLst>
                  <a:ext uri="{FF2B5EF4-FFF2-40B4-BE49-F238E27FC236}">
                    <a16:creationId xmlns:a16="http://schemas.microsoft.com/office/drawing/2014/main" id="{29900450-3EEC-1694-828B-37F6AE5256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4201" y="4495801"/>
                <a:ext cx="2759075" cy="67786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9155" name="Object 19">
                <a:extLst>
                  <a:ext uri="{FF2B5EF4-FFF2-40B4-BE49-F238E27FC236}">
                    <a16:creationId xmlns:a16="http://schemas.microsoft.com/office/drawing/2014/main" id="{73402040-2047-76EF-3FC3-172AEC8A3C9B}"/>
                  </a:ext>
                </a:extLst>
              </p:cNvPr>
              <p:cNvSpPr txBox="1"/>
              <p:nvPr/>
            </p:nvSpPr>
            <p:spPr bwMode="auto">
              <a:xfrm>
                <a:off x="3124201" y="5257800"/>
                <a:ext cx="3573463" cy="4191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𝑥𝑦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𝑦𝑥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unc>
                        <m:func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i="0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fun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𝑜𝑟𝑏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func>
                        <m:func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i="0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fun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𝑜𝑟𝑏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59155" name="Object 19">
                <a:extLst>
                  <a:ext uri="{FF2B5EF4-FFF2-40B4-BE49-F238E27FC236}">
                    <a16:creationId xmlns:a16="http://schemas.microsoft.com/office/drawing/2014/main" id="{73402040-2047-76EF-3FC3-172AEC8A3C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24201" y="5257800"/>
                <a:ext cx="3573463" cy="4191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59156" name="Group 20">
            <a:extLst>
              <a:ext uri="{FF2B5EF4-FFF2-40B4-BE49-F238E27FC236}">
                <a16:creationId xmlns:a16="http://schemas.microsoft.com/office/drawing/2014/main" id="{7B998F2C-757E-5591-EDCF-4A4BF1FA121B}"/>
              </a:ext>
            </a:extLst>
          </p:cNvPr>
          <p:cNvGrpSpPr>
            <a:grpSpLocks/>
          </p:cNvGrpSpPr>
          <p:nvPr/>
        </p:nvGrpSpPr>
        <p:grpSpPr bwMode="auto">
          <a:xfrm>
            <a:off x="3124201" y="5772151"/>
            <a:ext cx="5145088" cy="619125"/>
            <a:chOff x="1008" y="3642"/>
            <a:chExt cx="3241" cy="3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59157" name="Object 21">
                  <a:extLst>
                    <a:ext uri="{FF2B5EF4-FFF2-40B4-BE49-F238E27FC236}">
                      <a16:creationId xmlns:a16="http://schemas.microsoft.com/office/drawing/2014/main" id="{494993DC-C2A1-9F71-EDF6-0A5C9C6B3606}"/>
                    </a:ext>
                  </a:extLst>
                </p:cNvPr>
                <p:cNvSpPr txBox="1"/>
                <p:nvPr/>
              </p:nvSpPr>
              <p:spPr bwMode="auto">
                <a:xfrm>
                  <a:off x="1008" y="3642"/>
                  <a:ext cx="837" cy="39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 fontScale="77500" lnSpcReduction="200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𝑧𝑧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=−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859157" name="Object 21">
                  <a:extLst>
                    <a:ext uri="{FF2B5EF4-FFF2-40B4-BE49-F238E27FC236}">
                      <a16:creationId xmlns:a16="http://schemas.microsoft.com/office/drawing/2014/main" id="{494993DC-C2A1-9F71-EDF6-0A5C9C6B360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008" y="3642"/>
                  <a:ext cx="837" cy="390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59158" name="Text Box 22">
              <a:extLst>
                <a:ext uri="{FF2B5EF4-FFF2-40B4-BE49-F238E27FC236}">
                  <a16:creationId xmlns:a16="http://schemas.microsoft.com/office/drawing/2014/main" id="{BC39BA42-8DC8-E886-E395-ADEB36B178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6" y="3746"/>
              <a:ext cx="2013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1600" noProof="0" dirty="0">
                  <a:solidFill>
                    <a:srgbClr val="080808"/>
                  </a:solidFill>
                </a:rPr>
                <a:t>(independent of time </a:t>
              </a:r>
              <a:r>
                <a:rPr lang="en-GB" sz="1600" noProof="0" dirty="0">
                  <a:solidFill>
                    <a:srgbClr val="080808"/>
                  </a:solidFill>
                  <a:sym typeface="Wingdings" panose="05000000000000000000" pitchFamily="2" charset="2"/>
                </a:rPr>
                <a:t> no emission</a:t>
              </a:r>
              <a:r>
                <a:rPr lang="en-GB" sz="1600" noProof="0" dirty="0">
                  <a:solidFill>
                    <a:srgbClr val="080808"/>
                  </a:solidFill>
                </a:rPr>
                <a:t>)</a:t>
              </a:r>
            </a:p>
          </p:txBody>
        </p:sp>
      </p:grpSp>
      <p:grpSp>
        <p:nvGrpSpPr>
          <p:cNvPr id="859159" name="Group 23">
            <a:extLst>
              <a:ext uri="{FF2B5EF4-FFF2-40B4-BE49-F238E27FC236}">
                <a16:creationId xmlns:a16="http://schemas.microsoft.com/office/drawing/2014/main" id="{E13E2CAF-5A8B-32C3-30AC-E557375C912F}"/>
              </a:ext>
            </a:extLst>
          </p:cNvPr>
          <p:cNvGrpSpPr>
            <a:grpSpLocks/>
          </p:cNvGrpSpPr>
          <p:nvPr/>
        </p:nvGrpSpPr>
        <p:grpSpPr bwMode="auto">
          <a:xfrm>
            <a:off x="5943601" y="4194176"/>
            <a:ext cx="3792538" cy="1520825"/>
            <a:chOff x="2784" y="2642"/>
            <a:chExt cx="2389" cy="958"/>
          </a:xfrm>
        </p:grpSpPr>
        <p:sp>
          <p:nvSpPr>
            <p:cNvPr id="859160" name="Oval 24">
              <a:extLst>
                <a:ext uri="{FF2B5EF4-FFF2-40B4-BE49-F238E27FC236}">
                  <a16:creationId xmlns:a16="http://schemas.microsoft.com/office/drawing/2014/main" id="{30E44996-4EF1-B534-9F9A-A4A6004DFA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3264"/>
              <a:ext cx="384" cy="336"/>
            </a:xfrm>
            <a:prstGeom prst="ellips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9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noProof="0" dirty="0"/>
            </a:p>
          </p:txBody>
        </p:sp>
        <p:sp>
          <p:nvSpPr>
            <p:cNvPr id="859161" name="Line 25">
              <a:extLst>
                <a:ext uri="{FF2B5EF4-FFF2-40B4-BE49-F238E27FC236}">
                  <a16:creationId xmlns:a16="http://schemas.microsoft.com/office/drawing/2014/main" id="{300EAD06-716E-B66C-9748-35F6909EC8A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20" y="3024"/>
              <a:ext cx="336" cy="28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noProof="0" dirty="0"/>
            </a:p>
          </p:txBody>
        </p:sp>
        <p:sp>
          <p:nvSpPr>
            <p:cNvPr id="859162" name="Text Box 26">
              <a:extLst>
                <a:ext uri="{FF2B5EF4-FFF2-40B4-BE49-F238E27FC236}">
                  <a16:creationId xmlns:a16="http://schemas.microsoft.com/office/drawing/2014/main" id="{A18A27DD-A209-6398-60E5-F9656360E7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2" y="2642"/>
              <a:ext cx="2291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noProof="0" dirty="0">
                  <a:solidFill>
                    <a:schemeClr val="hlink"/>
                  </a:solidFill>
                </a:rPr>
                <a:t>Dipole emission at twice the rotational</a:t>
              </a:r>
            </a:p>
            <a:p>
              <a:r>
                <a:rPr lang="en-GB" noProof="0" dirty="0">
                  <a:solidFill>
                    <a:schemeClr val="hlink"/>
                  </a:solidFill>
                </a:rPr>
                <a:t>frequency</a:t>
              </a:r>
            </a:p>
          </p:txBody>
        </p:sp>
      </p:grpSp>
      <p:sp>
        <p:nvSpPr>
          <p:cNvPr id="859164" name="Rectangle 28">
            <a:extLst>
              <a:ext uri="{FF2B5EF4-FFF2-40B4-BE49-F238E27FC236}">
                <a16:creationId xmlns:a16="http://schemas.microsoft.com/office/drawing/2014/main" id="{47EBEE83-E763-B0B7-5D0F-39A21A4D9A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3269" y="446515"/>
            <a:ext cx="11080531" cy="791013"/>
          </a:xfrm>
          <a:noFill/>
          <a:ln/>
        </p:spPr>
        <p:txBody>
          <a:bodyPr/>
          <a:lstStyle/>
          <a:p>
            <a:r>
              <a:rPr lang="en-GB" sz="2800" i="1" noProof="0" dirty="0">
                <a:solidFill>
                  <a:schemeClr val="hlink"/>
                </a:solidFill>
              </a:rPr>
              <a:t>Orders of magnitude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59165" name="Object 29">
                <a:extLst>
                  <a:ext uri="{FF2B5EF4-FFF2-40B4-BE49-F238E27FC236}">
                    <a16:creationId xmlns:a16="http://schemas.microsoft.com/office/drawing/2014/main" id="{9284A5DA-DCDE-F8E2-E7AF-8BAAD275D0A5}"/>
                  </a:ext>
                </a:extLst>
              </p:cNvPr>
              <p:cNvSpPr txBox="1">
                <a:spLocks noGrp="1"/>
              </p:cNvSpPr>
              <p:nvPr>
                <p:ph idx="1"/>
              </p:nvPr>
            </p:nvSpPr>
            <p:spPr bwMode="auto">
              <a:xfrm>
                <a:off x="1828799" y="2244724"/>
                <a:ext cx="2736850" cy="96202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0000" lnSpcReduction="20000"/>
              </a:bodyPr>
              <a:lstStyle/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br>
                  <a:rPr lang="en-GB" noProof="0" dirty="0">
                    <a:solidFill>
                      <a:srgbClr val="000000"/>
                    </a:solidFill>
                  </a:rPr>
                </a:br>
                <a:endParaRPr lang="en-GB" noProof="0" dirty="0"/>
              </a:p>
            </p:txBody>
          </p:sp>
        </mc:Choice>
        <mc:Fallback xmlns="">
          <p:sp>
            <p:nvSpPr>
              <p:cNvPr id="859165" name="Object 29">
                <a:extLst>
                  <a:ext uri="{FF2B5EF4-FFF2-40B4-BE49-F238E27FC236}">
                    <a16:creationId xmlns:a16="http://schemas.microsoft.com/office/drawing/2014/main" id="{9284A5DA-DCDE-F8E2-E7AF-8BAAD275D0A5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1828799" y="2244724"/>
                <a:ext cx="2736850" cy="9620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B06A4113-2964-5F6A-9017-120D3BA2E0AF}"/>
                  </a:ext>
                </a:extLst>
              </p:cNvPr>
              <p:cNvSpPr txBox="1"/>
              <p:nvPr/>
            </p:nvSpPr>
            <p:spPr>
              <a:xfrm>
                <a:off x="723899" y="3212917"/>
                <a:ext cx="10782301" cy="10980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noProof="0" dirty="0"/>
                  <a:t>Because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𝑗𝑘</m:t>
                        </m:r>
                      </m:sub>
                    </m:sSub>
                  </m:oMath>
                </a14:m>
                <a:r>
                  <a:rPr lang="en-GB" noProof="0" dirty="0"/>
                  <a:t> must be in TT gauge. To be traceless,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p>
                        </m:sSup>
                      </m:e>
                    </m:acc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𝑖𝑗</m:t>
                        </m:r>
                      </m:sup>
                    </m:s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𝛼</m:t>
                    </m:r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𝑖𝑗</m:t>
                        </m:r>
                      </m:sup>
                    </m:s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⇒</m:t>
                    </m:r>
                    <m:sSubSup>
                      <m:sSub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acc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p>
                    </m:sSub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p>
                        </m:s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𝛼</m:t>
                        </m:r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𝛿</m:t>
                            </m:r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p>
                        </m:s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d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=0=</m:t>
                    </m:r>
                    <m:sSubSup>
                      <m:sSub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q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i</m:t>
                        </m:r>
                      </m:sup>
                    </m:sSubSup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−3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𝛼</m:t>
                    </m:r>
                    <m:sSubSup>
                      <m:sSub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p>
                    </m:sSubSup>
                  </m:oMath>
                </a14:m>
                <a:r>
                  <a:rPr lang="en-GB" b="0" noProof="0" dirty="0"/>
                  <a:t> thus </a:t>
                </a:r>
                <a14:m>
                  <m:oMath xmlns:m="http://schemas.openxmlformats.org/officeDocument/2006/math"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b="0" noProof="0" dirty="0"/>
              </a:p>
              <a:p>
                <a:endParaRPr lang="en-GB" noProof="0" dirty="0"/>
              </a:p>
            </p:txBody>
          </p:sp>
        </mc:Choice>
        <mc:Fallback xmlns="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B06A4113-2964-5F6A-9017-120D3BA2E0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899" y="3212917"/>
                <a:ext cx="10782301" cy="1098058"/>
              </a:xfrm>
              <a:prstGeom prst="rect">
                <a:avLst/>
              </a:prstGeom>
              <a:blipFill>
                <a:blip r:embed="rId9"/>
                <a:stretch>
                  <a:fillRect l="-50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64" name="Text Box 4">
            <a:extLst>
              <a:ext uri="{FF2B5EF4-FFF2-40B4-BE49-F238E27FC236}">
                <a16:creationId xmlns:a16="http://schemas.microsoft.com/office/drawing/2014/main" id="{3750B69C-E151-1927-259E-6067FA2285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1" y="1295401"/>
            <a:ext cx="341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  <a:latin typeface="Symbol" panose="05050102010706020507" pitchFamily="18" charset="2"/>
              </a:rPr>
              <a:t>w</a:t>
            </a:r>
          </a:p>
        </p:txBody>
      </p:sp>
      <p:sp>
        <p:nvSpPr>
          <p:cNvPr id="860165" name="Line 5">
            <a:extLst>
              <a:ext uri="{FF2B5EF4-FFF2-40B4-BE49-F238E27FC236}">
                <a16:creationId xmlns:a16="http://schemas.microsoft.com/office/drawing/2014/main" id="{91E13506-85DC-F581-B384-49ED2538B8E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20000" y="1295400"/>
            <a:ext cx="0" cy="1600200"/>
          </a:xfrm>
          <a:prstGeom prst="line">
            <a:avLst/>
          </a:prstGeom>
          <a:noFill/>
          <a:ln w="28575">
            <a:solidFill>
              <a:srgbClr val="08080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60166" name="Oval 6">
            <a:extLst>
              <a:ext uri="{FF2B5EF4-FFF2-40B4-BE49-F238E27FC236}">
                <a16:creationId xmlns:a16="http://schemas.microsoft.com/office/drawing/2014/main" id="{432CC5D8-A0D4-6977-0E0E-23F0319EE5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4384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0167" name="Oval 7">
            <a:extLst>
              <a:ext uri="{FF2B5EF4-FFF2-40B4-BE49-F238E27FC236}">
                <a16:creationId xmlns:a16="http://schemas.microsoft.com/office/drawing/2014/main" id="{8BDAE725-9725-14A2-9C06-DC4FAAD32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23622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0168" name="AutoShape 8">
            <a:extLst>
              <a:ext uri="{FF2B5EF4-FFF2-40B4-BE49-F238E27FC236}">
                <a16:creationId xmlns:a16="http://schemas.microsoft.com/office/drawing/2014/main" id="{4F638407-1883-DDA6-2DBB-359CC7D88D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667000"/>
            <a:ext cx="2057400" cy="457200"/>
          </a:xfrm>
          <a:prstGeom prst="curvedRightArrow">
            <a:avLst>
              <a:gd name="adj1" fmla="val 20556"/>
              <a:gd name="adj2" fmla="val 40000"/>
              <a:gd name="adj3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0169" name="Oval 9">
            <a:extLst>
              <a:ext uri="{FF2B5EF4-FFF2-40B4-BE49-F238E27FC236}">
                <a16:creationId xmlns:a16="http://schemas.microsoft.com/office/drawing/2014/main" id="{1139D33D-BD12-4E0D-0421-C0203AF8FE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667000"/>
            <a:ext cx="4572000" cy="381000"/>
          </a:xfrm>
          <a:prstGeom prst="ellips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0170" name="Object 10">
                <a:extLst>
                  <a:ext uri="{FF2B5EF4-FFF2-40B4-BE49-F238E27FC236}">
                    <a16:creationId xmlns:a16="http://schemas.microsoft.com/office/drawing/2014/main" id="{F8C88C49-59AF-EEF8-F1E4-8E7E707E083E}"/>
                  </a:ext>
                </a:extLst>
              </p:cNvPr>
              <p:cNvSpPr txBox="1"/>
              <p:nvPr/>
            </p:nvSpPr>
            <p:spPr bwMode="auto">
              <a:xfrm>
                <a:off x="1333500" y="1933575"/>
                <a:ext cx="3022601" cy="9144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̈"/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𝑇𝑇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0170" name="Object 10">
                <a:extLst>
                  <a:ext uri="{FF2B5EF4-FFF2-40B4-BE49-F238E27FC236}">
                    <a16:creationId xmlns:a16="http://schemas.microsoft.com/office/drawing/2014/main" id="{F8C88C49-59AF-EEF8-F1E4-8E7E707E08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33500" y="1933575"/>
                <a:ext cx="3022601" cy="9144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0171" name="Text Box 11">
            <a:extLst>
              <a:ext uri="{FF2B5EF4-FFF2-40B4-BE49-F238E27FC236}">
                <a16:creationId xmlns:a16="http://schemas.microsoft.com/office/drawing/2014/main" id="{B53F3E62-240C-907C-5923-50F3ADF99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7401" y="19081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60172" name="Text Box 12">
            <a:extLst>
              <a:ext uri="{FF2B5EF4-FFF2-40B4-BE49-F238E27FC236}">
                <a16:creationId xmlns:a16="http://schemas.microsoft.com/office/drawing/2014/main" id="{903DD109-8B28-B976-9174-9494D5AFF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1" y="19843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60173" name="Line 13">
            <a:extLst>
              <a:ext uri="{FF2B5EF4-FFF2-40B4-BE49-F238E27FC236}">
                <a16:creationId xmlns:a16="http://schemas.microsoft.com/office/drawing/2014/main" id="{3591E2CB-E24A-2850-F033-D45199E968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0200" y="2819400"/>
            <a:ext cx="4419600" cy="76200"/>
          </a:xfrm>
          <a:prstGeom prst="lin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60174" name="Text Box 14">
            <a:extLst>
              <a:ext uri="{FF2B5EF4-FFF2-40B4-BE49-F238E27FC236}">
                <a16:creationId xmlns:a16="http://schemas.microsoft.com/office/drawing/2014/main" id="{BC0B8ADB-A4B3-265E-ED57-E1DBB389C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0" y="3200401"/>
            <a:ext cx="56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2r</a:t>
            </a:r>
            <a:r>
              <a:rPr lang="en-GB" baseline="-25000" noProof="0" dirty="0">
                <a:solidFill>
                  <a:srgbClr val="080808"/>
                </a:solidFill>
              </a:rPr>
              <a:t>0</a:t>
            </a:r>
            <a:endParaRPr lang="en-GB" noProof="0" dirty="0">
              <a:solidFill>
                <a:srgbClr val="080808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0175" name="Object 15">
                <a:extLst>
                  <a:ext uri="{FF2B5EF4-FFF2-40B4-BE49-F238E27FC236}">
                    <a16:creationId xmlns:a16="http://schemas.microsoft.com/office/drawing/2014/main" id="{804BF258-03AE-5936-079A-E36CC0153627}"/>
                  </a:ext>
                </a:extLst>
              </p:cNvPr>
              <p:cNvSpPr txBox="1"/>
              <p:nvPr/>
            </p:nvSpPr>
            <p:spPr bwMode="auto">
              <a:xfrm>
                <a:off x="7315200" y="1295400"/>
                <a:ext cx="234950" cy="3048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acc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0175" name="Object 15">
                <a:extLst>
                  <a:ext uri="{FF2B5EF4-FFF2-40B4-BE49-F238E27FC236}">
                    <a16:creationId xmlns:a16="http://schemas.microsoft.com/office/drawing/2014/main" id="{804BF258-03AE-5936-079A-E36CC01536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315200" y="1295400"/>
                <a:ext cx="234950" cy="304800"/>
              </a:xfrm>
              <a:prstGeom prst="rect">
                <a:avLst/>
              </a:prstGeom>
              <a:blipFill>
                <a:blip r:embed="rId3"/>
                <a:stretch>
                  <a:fillRect r="-17949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0176" name="Object 16">
                <a:extLst>
                  <a:ext uri="{FF2B5EF4-FFF2-40B4-BE49-F238E27FC236}">
                    <a16:creationId xmlns:a16="http://schemas.microsoft.com/office/drawing/2014/main" id="{EED8CB2C-FAB8-C83A-E313-A2A103F08484}"/>
                  </a:ext>
                </a:extLst>
              </p:cNvPr>
              <p:cNvSpPr txBox="1"/>
              <p:nvPr/>
            </p:nvSpPr>
            <p:spPr bwMode="auto">
              <a:xfrm>
                <a:off x="1200151" y="3124200"/>
                <a:ext cx="3454010" cy="981076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br>
                  <a:rPr lang="en-GB" noProof="0" dirty="0">
                    <a:solidFill>
                      <a:srgbClr val="000000"/>
                    </a:solidFill>
                  </a:rPr>
                </a:br>
                <a:endParaRPr lang="en-GB" noProof="0" dirty="0"/>
              </a:p>
            </p:txBody>
          </p:sp>
        </mc:Choice>
        <mc:Fallback xmlns="">
          <p:sp>
            <p:nvSpPr>
              <p:cNvPr id="860176" name="Object 16">
                <a:extLst>
                  <a:ext uri="{FF2B5EF4-FFF2-40B4-BE49-F238E27FC236}">
                    <a16:creationId xmlns:a16="http://schemas.microsoft.com/office/drawing/2014/main" id="{EED8CB2C-FAB8-C83A-E313-A2A103F084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200151" y="3124200"/>
                <a:ext cx="3454010" cy="98107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60177" name="Group 17">
            <a:extLst>
              <a:ext uri="{FF2B5EF4-FFF2-40B4-BE49-F238E27FC236}">
                <a16:creationId xmlns:a16="http://schemas.microsoft.com/office/drawing/2014/main" id="{C4ABB061-673B-FDA2-0CC1-2E599D0E5B11}"/>
              </a:ext>
            </a:extLst>
          </p:cNvPr>
          <p:cNvGrpSpPr>
            <a:grpSpLocks/>
          </p:cNvGrpSpPr>
          <p:nvPr/>
        </p:nvGrpSpPr>
        <p:grpSpPr bwMode="auto">
          <a:xfrm>
            <a:off x="5942807" y="4482422"/>
            <a:ext cx="5147135" cy="1651297"/>
            <a:chOff x="2698" y="2812"/>
            <a:chExt cx="2780" cy="73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60178" name="Object 18">
                  <a:extLst>
                    <a:ext uri="{FF2B5EF4-FFF2-40B4-BE49-F238E27FC236}">
                      <a16:creationId xmlns:a16="http://schemas.microsoft.com/office/drawing/2014/main" id="{248D4290-1834-1352-A3E5-39D9B52BDE3F}"/>
                    </a:ext>
                  </a:extLst>
                </p:cNvPr>
                <p:cNvSpPr txBox="1"/>
                <p:nvPr/>
              </p:nvSpPr>
              <p:spPr bwMode="auto">
                <a:xfrm>
                  <a:off x="2698" y="2812"/>
                  <a:ext cx="2780" cy="49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𝑥𝑥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=−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𝑦𝑦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32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𝐺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sup>
                            </m:sSup>
                          </m:den>
                        </m:f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𝑜𝑟𝑏</m:t>
                                </m:r>
                              </m:sub>
                            </m:sSub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func>
                          <m:func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 i="0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cos</m:t>
                            </m:r>
                          </m:fName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𝑜𝑟𝑏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860178" name="Object 18">
                  <a:extLst>
                    <a:ext uri="{FF2B5EF4-FFF2-40B4-BE49-F238E27FC236}">
                      <a16:creationId xmlns:a16="http://schemas.microsoft.com/office/drawing/2014/main" id="{248D4290-1834-1352-A3E5-39D9B52BDE3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698" y="2812"/>
                  <a:ext cx="2780" cy="497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60179" name="Object 19">
                  <a:extLst>
                    <a:ext uri="{FF2B5EF4-FFF2-40B4-BE49-F238E27FC236}">
                      <a16:creationId xmlns:a16="http://schemas.microsoft.com/office/drawing/2014/main" id="{BF9FC199-AC7E-3A82-4831-0A8A532ECFAE}"/>
                    </a:ext>
                  </a:extLst>
                </p:cNvPr>
                <p:cNvSpPr txBox="1"/>
                <p:nvPr/>
              </p:nvSpPr>
              <p:spPr bwMode="auto">
                <a:xfrm>
                  <a:off x="2698" y="3062"/>
                  <a:ext cx="2780" cy="4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𝑥𝑦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=−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𝑦𝑥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−32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𝐺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sup>
                            </m:sSup>
                          </m:den>
                        </m:f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𝑜𝑟𝑏</m:t>
                                </m:r>
                              </m:sub>
                            </m:sSub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func>
                          <m:func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GB" i="0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func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𝑜𝑟𝑏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860179" name="Object 19">
                  <a:extLst>
                    <a:ext uri="{FF2B5EF4-FFF2-40B4-BE49-F238E27FC236}">
                      <a16:creationId xmlns:a16="http://schemas.microsoft.com/office/drawing/2014/main" id="{BF9FC199-AC7E-3A82-4831-0A8A532ECFA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698" y="3062"/>
                  <a:ext cx="2780" cy="486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60180" name="Text Box 20">
            <a:extLst>
              <a:ext uri="{FF2B5EF4-FFF2-40B4-BE49-F238E27FC236}">
                <a16:creationId xmlns:a16="http://schemas.microsoft.com/office/drawing/2014/main" id="{B2F47AAF-FD51-ADF2-F2BB-03DF35604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013326"/>
            <a:ext cx="38973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sz="1600" noProof="0" dirty="0">
                <a:solidFill>
                  <a:srgbClr val="080808"/>
                </a:solidFill>
              </a:rPr>
              <a:t>GW amplitude in a point at a distance</a:t>
            </a:r>
          </a:p>
          <a:p>
            <a:r>
              <a:rPr lang="en-GB" sz="1600" i="1" noProof="0" dirty="0">
                <a:solidFill>
                  <a:srgbClr val="080808"/>
                </a:solidFill>
              </a:rPr>
              <a:t>R</a:t>
            </a:r>
            <a:r>
              <a:rPr lang="en-GB" sz="1600" noProof="0" dirty="0">
                <a:solidFill>
                  <a:srgbClr val="080808"/>
                </a:solidFill>
              </a:rPr>
              <a:t> on z-axis</a:t>
            </a:r>
          </a:p>
        </p:txBody>
      </p:sp>
      <p:sp>
        <p:nvSpPr>
          <p:cNvPr id="860182" name="Rectangle 22">
            <a:extLst>
              <a:ext uri="{FF2B5EF4-FFF2-40B4-BE49-F238E27FC236}">
                <a16:creationId xmlns:a16="http://schemas.microsoft.com/office/drawing/2014/main" id="{ED81D98A-85FC-4DA3-264D-6B039416F8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1" y="276565"/>
            <a:ext cx="7620000" cy="762000"/>
          </a:xfrm>
          <a:noFill/>
          <a:ln/>
        </p:spPr>
        <p:txBody>
          <a:bodyPr/>
          <a:lstStyle/>
          <a:p>
            <a:r>
              <a:rPr lang="en-GB" sz="2800" i="1" noProof="0" dirty="0">
                <a:solidFill>
                  <a:schemeClr val="hlink"/>
                </a:solidFill>
              </a:rPr>
              <a:t>Orders of magnitude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8" name="Text Box 4">
            <a:extLst>
              <a:ext uri="{FF2B5EF4-FFF2-40B4-BE49-F238E27FC236}">
                <a16:creationId xmlns:a16="http://schemas.microsoft.com/office/drawing/2014/main" id="{F14A2C91-F9C4-549B-1F4C-FE5D7126F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1" y="1295401"/>
            <a:ext cx="341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  <a:latin typeface="Symbol" panose="05050102010706020507" pitchFamily="18" charset="2"/>
              </a:rPr>
              <a:t>w</a:t>
            </a:r>
          </a:p>
        </p:txBody>
      </p:sp>
      <p:sp>
        <p:nvSpPr>
          <p:cNvPr id="861189" name="Line 5">
            <a:extLst>
              <a:ext uri="{FF2B5EF4-FFF2-40B4-BE49-F238E27FC236}">
                <a16:creationId xmlns:a16="http://schemas.microsoft.com/office/drawing/2014/main" id="{C8AC0C65-55DF-0AAC-BC0E-4AF80D6DAA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20000" y="1295400"/>
            <a:ext cx="0" cy="1600200"/>
          </a:xfrm>
          <a:prstGeom prst="line">
            <a:avLst/>
          </a:prstGeom>
          <a:noFill/>
          <a:ln w="28575">
            <a:solidFill>
              <a:srgbClr val="080808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61190" name="Oval 6">
            <a:extLst>
              <a:ext uri="{FF2B5EF4-FFF2-40B4-BE49-F238E27FC236}">
                <a16:creationId xmlns:a16="http://schemas.microsoft.com/office/drawing/2014/main" id="{027CA02C-F174-F610-5D38-C19B00160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4384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1191" name="Oval 7">
            <a:extLst>
              <a:ext uri="{FF2B5EF4-FFF2-40B4-BE49-F238E27FC236}">
                <a16:creationId xmlns:a16="http://schemas.microsoft.com/office/drawing/2014/main" id="{7218254B-8029-5BB8-5BF6-0C959E726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2362200"/>
            <a:ext cx="990600" cy="914400"/>
          </a:xfrm>
          <a:prstGeom prst="ellipse">
            <a:avLst/>
          </a:prstGeom>
          <a:solidFill>
            <a:srgbClr val="009900"/>
          </a:solidFill>
          <a:ln w="9525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1192" name="AutoShape 8">
            <a:extLst>
              <a:ext uri="{FF2B5EF4-FFF2-40B4-BE49-F238E27FC236}">
                <a16:creationId xmlns:a16="http://schemas.microsoft.com/office/drawing/2014/main" id="{B33403EA-53B0-6652-91F7-D9EFFE24B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667000"/>
            <a:ext cx="2057400" cy="457200"/>
          </a:xfrm>
          <a:prstGeom prst="curvedRightArrow">
            <a:avLst>
              <a:gd name="adj1" fmla="val 20556"/>
              <a:gd name="adj2" fmla="val 40000"/>
              <a:gd name="adj3" fmla="val 1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p:sp>
        <p:nvSpPr>
          <p:cNvPr id="861193" name="Oval 9">
            <a:extLst>
              <a:ext uri="{FF2B5EF4-FFF2-40B4-BE49-F238E27FC236}">
                <a16:creationId xmlns:a16="http://schemas.microsoft.com/office/drawing/2014/main" id="{B48CB8F6-75E3-6AA8-EDD1-E3633713C9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2667000"/>
            <a:ext cx="4572000" cy="381000"/>
          </a:xfrm>
          <a:prstGeom prst="ellips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1194" name="Object 10">
                <a:extLst>
                  <a:ext uri="{FF2B5EF4-FFF2-40B4-BE49-F238E27FC236}">
                    <a16:creationId xmlns:a16="http://schemas.microsoft.com/office/drawing/2014/main" id="{150E7068-5F51-E3E6-29F0-7ED226F01AD0}"/>
                  </a:ext>
                </a:extLst>
              </p:cNvPr>
              <p:cNvSpPr txBox="1"/>
              <p:nvPr/>
            </p:nvSpPr>
            <p:spPr bwMode="auto">
              <a:xfrm>
                <a:off x="1358747" y="1484375"/>
                <a:ext cx="3075460" cy="86832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num>
                        <m:den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̈"/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𝐼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/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</m:d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𝑇𝑇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1194" name="Object 10">
                <a:extLst>
                  <a:ext uri="{FF2B5EF4-FFF2-40B4-BE49-F238E27FC236}">
                    <a16:creationId xmlns:a16="http://schemas.microsoft.com/office/drawing/2014/main" id="{150E7068-5F51-E3E6-29F0-7ED226F01A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58747" y="1484375"/>
                <a:ext cx="3075460" cy="86832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1195" name="Text Box 11">
            <a:extLst>
              <a:ext uri="{FF2B5EF4-FFF2-40B4-BE49-F238E27FC236}">
                <a16:creationId xmlns:a16="http://schemas.microsoft.com/office/drawing/2014/main" id="{DDB04E97-BCC8-2E77-D0F8-382333957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77401" y="19081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61196" name="Text Box 12">
            <a:extLst>
              <a:ext uri="{FF2B5EF4-FFF2-40B4-BE49-F238E27FC236}">
                <a16:creationId xmlns:a16="http://schemas.microsoft.com/office/drawing/2014/main" id="{2EFB4253-BFA9-AF8C-A2BC-6A979DBAAB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1" y="1984376"/>
            <a:ext cx="38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M</a:t>
            </a:r>
          </a:p>
        </p:txBody>
      </p:sp>
      <p:sp>
        <p:nvSpPr>
          <p:cNvPr id="861197" name="Line 13">
            <a:extLst>
              <a:ext uri="{FF2B5EF4-FFF2-40B4-BE49-F238E27FC236}">
                <a16:creationId xmlns:a16="http://schemas.microsoft.com/office/drawing/2014/main" id="{63690846-AC56-477E-9FDC-81B47553531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0200" y="2819400"/>
            <a:ext cx="4419600" cy="76200"/>
          </a:xfrm>
          <a:prstGeom prst="line">
            <a:avLst/>
          </a:prstGeom>
          <a:noFill/>
          <a:ln w="9525">
            <a:solidFill>
              <a:srgbClr val="08080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61198" name="Text Box 14">
            <a:extLst>
              <a:ext uri="{FF2B5EF4-FFF2-40B4-BE49-F238E27FC236}">
                <a16:creationId xmlns:a16="http://schemas.microsoft.com/office/drawing/2014/main" id="{7F33E26B-269F-04B5-4322-1CE861EB0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0" y="3200401"/>
            <a:ext cx="565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2r</a:t>
            </a:r>
            <a:r>
              <a:rPr lang="en-GB" baseline="-25000" noProof="0" dirty="0">
                <a:solidFill>
                  <a:srgbClr val="080808"/>
                </a:solidFill>
              </a:rPr>
              <a:t>0</a:t>
            </a:r>
            <a:endParaRPr lang="en-GB" noProof="0" dirty="0">
              <a:solidFill>
                <a:srgbClr val="080808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1199" name="Object 15">
                <a:extLst>
                  <a:ext uri="{FF2B5EF4-FFF2-40B4-BE49-F238E27FC236}">
                    <a16:creationId xmlns:a16="http://schemas.microsoft.com/office/drawing/2014/main" id="{60A358BD-9573-B6F6-DDA7-151A8CA123A6}"/>
                  </a:ext>
                </a:extLst>
              </p:cNvPr>
              <p:cNvSpPr txBox="1"/>
              <p:nvPr/>
            </p:nvSpPr>
            <p:spPr bwMode="auto">
              <a:xfrm>
                <a:off x="7315200" y="1295400"/>
                <a:ext cx="234950" cy="30480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775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</m:acc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1199" name="Object 15">
                <a:extLst>
                  <a:ext uri="{FF2B5EF4-FFF2-40B4-BE49-F238E27FC236}">
                    <a16:creationId xmlns:a16="http://schemas.microsoft.com/office/drawing/2014/main" id="{60A358BD-9573-B6F6-DDA7-151A8CA123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315200" y="1295400"/>
                <a:ext cx="234950" cy="304800"/>
              </a:xfrm>
              <a:prstGeom prst="rect">
                <a:avLst/>
              </a:prstGeom>
              <a:blipFill>
                <a:blip r:embed="rId3"/>
                <a:stretch>
                  <a:fillRect r="-17949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1201" name="Text Box 17">
            <a:extLst>
              <a:ext uri="{FF2B5EF4-FFF2-40B4-BE49-F238E27FC236}">
                <a16:creationId xmlns:a16="http://schemas.microsoft.com/office/drawing/2014/main" id="{25061DFD-AA1C-8A0A-11B2-A3A945F36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9474" y="4170827"/>
            <a:ext cx="927931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GB" noProof="0" dirty="0">
                <a:solidFill>
                  <a:srgbClr val="080808"/>
                </a:solidFill>
              </a:rPr>
              <a:t>Schwarzschild radius inserted and use of Newtonian equation to have the </a:t>
            </a:r>
          </a:p>
          <a:p>
            <a:r>
              <a:rPr lang="en-GB" noProof="0" dirty="0">
                <a:solidFill>
                  <a:srgbClr val="080808"/>
                </a:solidFill>
              </a:rPr>
              <a:t>orbital frequency as a function of time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1202" name="Object 18">
                <a:extLst>
                  <a:ext uri="{FF2B5EF4-FFF2-40B4-BE49-F238E27FC236}">
                    <a16:creationId xmlns:a16="http://schemas.microsoft.com/office/drawing/2014/main" id="{DD523671-A41D-7FD7-F2C1-9915BF287AA3}"/>
                  </a:ext>
                </a:extLst>
              </p:cNvPr>
              <p:cNvSpPr txBox="1"/>
              <p:nvPr/>
            </p:nvSpPr>
            <p:spPr bwMode="auto">
              <a:xfrm>
                <a:off x="2590800" y="5486400"/>
                <a:ext cx="1371600" cy="863600"/>
              </a:xfrm>
              <a:prstGeom prst="rect">
                <a:avLst/>
              </a:prstGeom>
              <a:noFill/>
              <a:ln w="9525">
                <a:solidFill>
                  <a:schemeClr val="hlink"/>
                </a:solidFill>
                <a:miter lim="800000"/>
                <a:headEnd/>
                <a:tailEnd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|≈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1202" name="Object 18">
                <a:extLst>
                  <a:ext uri="{FF2B5EF4-FFF2-40B4-BE49-F238E27FC236}">
                    <a16:creationId xmlns:a16="http://schemas.microsoft.com/office/drawing/2014/main" id="{DD523671-A41D-7FD7-F2C1-9915BF287A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90800" y="5486400"/>
                <a:ext cx="1371600" cy="86360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9525">
                <a:solidFill>
                  <a:schemeClr val="hlink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1203" name="Object 19">
                <a:extLst>
                  <a:ext uri="{FF2B5EF4-FFF2-40B4-BE49-F238E27FC236}">
                    <a16:creationId xmlns:a16="http://schemas.microsoft.com/office/drawing/2014/main" id="{F2E9756C-65EC-A358-C983-DBEB48F9D35F}"/>
                  </a:ext>
                </a:extLst>
              </p:cNvPr>
              <p:cNvSpPr txBox="1"/>
              <p:nvPr/>
            </p:nvSpPr>
            <p:spPr bwMode="auto">
              <a:xfrm>
                <a:off x="5160960" y="4916268"/>
                <a:ext cx="3615266" cy="64633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85000" lnSpcReduction="2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=1.4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⊙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≈3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30</m:t>
                          </m:r>
                        </m:sup>
                      </m:sSup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𝑘𝑔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;</m:t>
                      </m:r>
                    </m:oMath>
                  </m:oMathPara>
                </a14:m>
                <a:endParaRPr lang="en-GB" b="0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GB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  <m:sSub>
                          <m:sSubPr>
                            <m:ctrlP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⊙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𝑐</m:t>
                            </m:r>
                          </m:e>
                          <m:sup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GB" b="0" i="0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=2</m:t>
                    </m:r>
                    <m:r>
                      <a:rPr lang="en-GB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⋅6.7⋅</m:t>
                    </m:r>
                    <m:sSup>
                      <m:sSupPr>
                        <m:ctrlP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−11</m:t>
                        </m:r>
                      </m:sup>
                    </m:sSup>
                    <m:f>
                      <m:fPr>
                        <m:ctrlP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3⋅</m:t>
                        </m:r>
                        <m:sSup>
                          <m:sSupPr>
                            <m:ctrlP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30</m:t>
                            </m:r>
                          </m:sup>
                        </m:sSup>
                      </m:num>
                      <m:den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9⋅</m:t>
                        </m:r>
                        <m:sSup>
                          <m:sSupPr>
                            <m:ctrlP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b="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16</m:t>
                            </m:r>
                          </m:sup>
                        </m:sSup>
                      </m:den>
                    </m:f>
                    <m:r>
                      <a:rPr lang="en-GB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≃4.5</m:t>
                    </m:r>
                    <m:r>
                      <a:rPr lang="en-GB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𝑘𝑚</m:t>
                    </m:r>
                  </m:oMath>
                </a14:m>
                <a:r>
                  <a:rPr lang="en-GB" noProof="0" dirty="0"/>
                  <a:t> </a:t>
                </a:r>
              </a:p>
            </p:txBody>
          </p:sp>
        </mc:Choice>
        <mc:Fallback xmlns="">
          <p:sp>
            <p:nvSpPr>
              <p:cNvPr id="861203" name="Object 19">
                <a:extLst>
                  <a:ext uri="{FF2B5EF4-FFF2-40B4-BE49-F238E27FC236}">
                    <a16:creationId xmlns:a16="http://schemas.microsoft.com/office/drawing/2014/main" id="{F2E9756C-65EC-A358-C983-DBEB48F9D3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60960" y="4916268"/>
                <a:ext cx="3615266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61204" name="Group 20">
            <a:extLst>
              <a:ext uri="{FF2B5EF4-FFF2-40B4-BE49-F238E27FC236}">
                <a16:creationId xmlns:a16="http://schemas.microsoft.com/office/drawing/2014/main" id="{B82B9A42-2DA9-9897-1940-1AC429CCA540}"/>
              </a:ext>
            </a:extLst>
          </p:cNvPr>
          <p:cNvGrpSpPr>
            <a:grpSpLocks/>
          </p:cNvGrpSpPr>
          <p:nvPr/>
        </p:nvGrpSpPr>
        <p:grpSpPr bwMode="auto">
          <a:xfrm>
            <a:off x="5181601" y="5603876"/>
            <a:ext cx="3290888" cy="392113"/>
            <a:chOff x="2304" y="3530"/>
            <a:chExt cx="2073" cy="24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61205" name="Object 21">
                  <a:extLst>
                    <a:ext uri="{FF2B5EF4-FFF2-40B4-BE49-F238E27FC236}">
                      <a16:creationId xmlns:a16="http://schemas.microsoft.com/office/drawing/2014/main" id="{4082270D-1136-9F17-1374-0921D3C473C0}"/>
                    </a:ext>
                  </a:extLst>
                </p:cNvPr>
                <p:cNvSpPr txBox="1"/>
                <p:nvPr/>
              </p:nvSpPr>
              <p:spPr bwMode="auto">
                <a:xfrm>
                  <a:off x="2304" y="3552"/>
                  <a:ext cx="1741" cy="2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 fontScale="85000" lnSpcReduction="100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≈20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𝑘𝑚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→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𝑜𝑟𝑏𝑖𝑡𝑎𝑙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≈400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𝐻𝑧</m:t>
                        </m:r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861205" name="Object 21">
                  <a:extLst>
                    <a:ext uri="{FF2B5EF4-FFF2-40B4-BE49-F238E27FC236}">
                      <a16:creationId xmlns:a16="http://schemas.microsoft.com/office/drawing/2014/main" id="{4082270D-1136-9F17-1374-0921D3C473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304" y="3552"/>
                  <a:ext cx="1741" cy="22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61206" name="Text Box 22">
              <a:extLst>
                <a:ext uri="{FF2B5EF4-FFF2-40B4-BE49-F238E27FC236}">
                  <a16:creationId xmlns:a16="http://schemas.microsoft.com/office/drawing/2014/main" id="{8B1634A6-192A-184F-5C02-A64F0AB937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4" y="3530"/>
              <a:ext cx="233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noProof="0" dirty="0">
                  <a:solidFill>
                    <a:srgbClr val="080808"/>
                  </a:solidFill>
                </a:rPr>
                <a:t>(!)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61207" name="Object 23">
                <a:extLst>
                  <a:ext uri="{FF2B5EF4-FFF2-40B4-BE49-F238E27FC236}">
                    <a16:creationId xmlns:a16="http://schemas.microsoft.com/office/drawing/2014/main" id="{5EF259F2-C2F0-9055-F052-A9B5737AB09C}"/>
                  </a:ext>
                </a:extLst>
              </p:cNvPr>
              <p:cNvSpPr txBox="1"/>
              <p:nvPr/>
            </p:nvSpPr>
            <p:spPr bwMode="auto">
              <a:xfrm>
                <a:off x="5181599" y="5973764"/>
                <a:ext cx="3691468" cy="42046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≈15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𝑀𝑝𝑐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=4.5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(1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𝑝𝑐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=3.26 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𝑙𝑦</m:t>
                      </m:r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861207" name="Object 23">
                <a:extLst>
                  <a:ext uri="{FF2B5EF4-FFF2-40B4-BE49-F238E27FC236}">
                    <a16:creationId xmlns:a16="http://schemas.microsoft.com/office/drawing/2014/main" id="{5EF259F2-C2F0-9055-F052-A9B5737AB0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181599" y="5973764"/>
                <a:ext cx="3691468" cy="42046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61209" name="Rectangle 25">
            <a:extLst>
              <a:ext uri="{FF2B5EF4-FFF2-40B4-BE49-F238E27FC236}">
                <a16:creationId xmlns:a16="http://schemas.microsoft.com/office/drawing/2014/main" id="{6C3AB5A3-8EDF-ED65-0FB0-9BDBBEE938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GB" sz="2800" i="1" noProof="0" dirty="0">
                <a:solidFill>
                  <a:schemeClr val="hlink"/>
                </a:solidFill>
              </a:rPr>
              <a:t>Orders of magnitude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61210" name="Object 26">
                <a:extLst>
                  <a:ext uri="{FF2B5EF4-FFF2-40B4-BE49-F238E27FC236}">
                    <a16:creationId xmlns:a16="http://schemas.microsoft.com/office/drawing/2014/main" id="{7CE35057-6A05-538E-6352-CEAFC60D3A82}"/>
                  </a:ext>
                </a:extLst>
              </p:cNvPr>
              <p:cNvSpPr txBox="1">
                <a:spLocks noGrp="1"/>
              </p:cNvSpPr>
              <p:nvPr>
                <p:ph idx="1"/>
              </p:nvPr>
            </p:nvSpPr>
            <p:spPr bwMode="auto">
              <a:xfrm>
                <a:off x="1170432" y="2576575"/>
                <a:ext cx="3655887" cy="142557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92500"/>
              </a:bodyPr>
              <a:lstStyle/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𝑗𝑘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sub>
                              </m:s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  <m:sSub>
                                <m:sSub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𝛿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𝑗𝑘</m:t>
                                  </m:r>
                                </m:sub>
                              </m:sSub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</m:nary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𝜌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</m:t>
                      </m:r>
                      <m:acc>
                        <m:accPr>
                          <m:chr m:val="⃗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br>
                  <a:rPr lang="en-GB" noProof="0" dirty="0">
                    <a:solidFill>
                      <a:srgbClr val="000000"/>
                    </a:solidFill>
                  </a:rPr>
                </a:br>
                <a:endParaRPr lang="en-GB" noProof="0" dirty="0"/>
              </a:p>
            </p:txBody>
          </p:sp>
        </mc:Choice>
        <mc:Fallback xmlns="">
          <p:sp>
            <p:nvSpPr>
              <p:cNvPr id="861210" name="Object 26">
                <a:extLst>
                  <a:ext uri="{FF2B5EF4-FFF2-40B4-BE49-F238E27FC236}">
                    <a16:creationId xmlns:a16="http://schemas.microsoft.com/office/drawing/2014/main" id="{7CE35057-6A05-538E-6352-CEAFC60D3A82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 bwMode="auto">
              <a:xfrm>
                <a:off x="1170432" y="2576575"/>
                <a:ext cx="3655887" cy="14255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ject 24">
                <a:extLst>
                  <a:ext uri="{FF2B5EF4-FFF2-40B4-BE49-F238E27FC236}">
                    <a16:creationId xmlns:a16="http://schemas.microsoft.com/office/drawing/2014/main" id="{A6D5A654-A129-6E35-AC64-EA5F1B618D10}"/>
                  </a:ext>
                </a:extLst>
              </p:cNvPr>
              <p:cNvSpPr txBox="1"/>
              <p:nvPr/>
            </p:nvSpPr>
            <p:spPr bwMode="auto">
              <a:xfrm>
                <a:off x="3962400" y="5622038"/>
                <a:ext cx="1198560" cy="392113"/>
              </a:xfrm>
              <a:prstGeom prst="rect">
                <a:avLst/>
              </a:prstGeom>
              <a:solidFill>
                <a:srgbClr val="9999FF"/>
              </a:solidFill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≈1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−21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18" name="Object 24">
                <a:extLst>
                  <a:ext uri="{FF2B5EF4-FFF2-40B4-BE49-F238E27FC236}">
                    <a16:creationId xmlns:a16="http://schemas.microsoft.com/office/drawing/2014/main" id="{A6D5A654-A129-6E35-AC64-EA5F1B618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62400" y="5622038"/>
                <a:ext cx="1198560" cy="39211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1434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711A2B3-5082-4A74-9901-9FE98C1F2E27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sz="1400" noProof="0" dirty="0"/>
          </a:p>
        </p:txBody>
      </p:sp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76200"/>
            <a:ext cx="8229600" cy="1143000"/>
          </a:xfrm>
        </p:spPr>
        <p:txBody>
          <a:bodyPr/>
          <a:lstStyle/>
          <a:p>
            <a:pPr eaLnBrk="1" hangingPunct="1"/>
            <a:r>
              <a:rPr lang="en-GB" noProof="0" dirty="0"/>
              <a:t>Astrophysical GW sources</a:t>
            </a:r>
          </a:p>
        </p:txBody>
      </p:sp>
      <p:sp>
        <p:nvSpPr>
          <p:cNvPr id="143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143001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609600" indent="-609600"/>
            <a:r>
              <a:rPr lang="en-GB" sz="2800" noProof="0" dirty="0"/>
              <a:t>As we have shown, production of GW is highly </a:t>
            </a:r>
            <a:r>
              <a:rPr lang="en-GB" sz="2800" noProof="0" dirty="0" err="1"/>
              <a:t>unefficient</a:t>
            </a:r>
            <a:r>
              <a:rPr lang="en-GB" sz="2800" noProof="0" dirty="0"/>
              <a:t>: only astrophysical sources have enough energy to produce detectable GWs.</a:t>
            </a:r>
          </a:p>
          <a:p>
            <a:pPr marL="609600" indent="-609600"/>
            <a:r>
              <a:rPr lang="en-GB" sz="2800" noProof="0" dirty="0"/>
              <a:t>On the basis of their evolution in time, we can divide GW sources in:</a:t>
            </a:r>
          </a:p>
          <a:p>
            <a:pPr marL="1371600" lvl="2" indent="-457200">
              <a:buFontTx/>
              <a:buAutoNum type="arabicPeriod"/>
            </a:pPr>
            <a:r>
              <a:rPr lang="en-GB" noProof="0" dirty="0" err="1"/>
              <a:t>Impulsiive</a:t>
            </a:r>
            <a:endParaRPr lang="en-GB" noProof="0" dirty="0"/>
          </a:p>
          <a:p>
            <a:pPr marL="1371600" lvl="2" indent="-457200">
              <a:buFontTx/>
              <a:buAutoNum type="arabicPeriod"/>
            </a:pPr>
            <a:r>
              <a:rPr lang="en-GB" noProof="0" dirty="0"/>
              <a:t>quasi periodic</a:t>
            </a:r>
          </a:p>
          <a:p>
            <a:pPr marL="1371600" lvl="2" indent="-457200">
              <a:buFontTx/>
              <a:buAutoNum type="arabicPeriod"/>
            </a:pPr>
            <a:r>
              <a:rPr lang="en-GB" noProof="0" dirty="0"/>
              <a:t>periodic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Immagine che contiene testo, diagramma, linea&#10;&#10;Il contenuto generato dall'IA potrebbe non essere corretto.">
            <a:extLst>
              <a:ext uri="{FF2B5EF4-FFF2-40B4-BE49-F238E27FC236}">
                <a16:creationId xmlns:a16="http://schemas.microsoft.com/office/drawing/2014/main" id="{87BA5D98-B2B5-53B5-B68C-B38F8BB3C1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71241" y="1180679"/>
            <a:ext cx="3801013" cy="4351338"/>
          </a:xfrm>
          <a:prstGeom prst="rect">
            <a:avLst/>
          </a:prstGeom>
          <a:solidFill>
            <a:srgbClr val="00B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olo 3">
            <a:extLst>
              <a:ext uri="{FF2B5EF4-FFF2-40B4-BE49-F238E27FC236}">
                <a16:creationId xmlns:a16="http://schemas.microsoft.com/office/drawing/2014/main" id="{BD11ED3D-7418-EAA8-F080-3A631553E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69" y="400934"/>
            <a:ext cx="11080531" cy="791013"/>
          </a:xfrm>
        </p:spPr>
        <p:txBody>
          <a:bodyPr/>
          <a:lstStyle/>
          <a:p>
            <a:r>
              <a:rPr lang="en-GB" noProof="0" dirty="0"/>
              <a:t>Impulsive sources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70B51796-40F5-D8D0-0EFC-358BEEEB5A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73269" y="1564917"/>
                <a:ext cx="7497972" cy="4351338"/>
              </a:xfrm>
            </p:spPr>
            <p:txBody>
              <a:bodyPr/>
              <a:lstStyle/>
              <a:p>
                <a:r>
                  <a:rPr lang="en-GB" noProof="0" dirty="0"/>
                  <a:t>Are essentially </a:t>
                </a:r>
                <a:r>
                  <a:rPr lang="en-GB" noProof="0" dirty="0" err="1"/>
                  <a:t>superNova</a:t>
                </a:r>
                <a:r>
                  <a:rPr lang="en-GB" noProof="0" dirty="0"/>
                  <a:t> (SN) explosions (actually implosions)</a:t>
                </a:r>
              </a:p>
              <a:p>
                <a:r>
                  <a:rPr lang="en-GB" noProof="0" dirty="0"/>
                  <a:t>Spherical symmetric implosion do not produce GWs, so we must consider rotating stars.</a:t>
                </a:r>
              </a:p>
              <a:p>
                <a:pPr lvl="1"/>
                <a:r>
                  <a:rPr lang="en-GB" noProof="0" dirty="0"/>
                  <a:t>Uniform rotation – Energy is emitted </a:t>
                </a:r>
                <a:r>
                  <a:rPr lang="en-GB" noProof="0" dirty="0" err="1"/>
                  <a:t>proprtional</a:t>
                </a:r>
                <a:r>
                  <a:rPr lang="en-GB" noProof="0" dirty="0"/>
                  <a:t> to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𝐽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𝑀</m:t>
                                    </m:r>
                                  </m:e>
                                  <m:sup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endParaRPr lang="en-GB" noProof="0" dirty="0"/>
              </a:p>
              <a:p>
                <a:pPr lvl="1"/>
                <a:r>
                  <a:rPr lang="en-GB" noProof="0" dirty="0"/>
                  <a:t>Differential rotation, e.g. implosion of inner core of a star in a coalescing binary system</a:t>
                </a:r>
              </a:p>
              <a:p>
                <a:pPr lvl="1"/>
                <a:r>
                  <a:rPr lang="en-GB" noProof="0" dirty="0"/>
                  <a:t>At present no event detected – limits on </a:t>
                </a:r>
                <a:r>
                  <a:rPr lang="en-GB" noProof="0" dirty="0" err="1"/>
                  <a:t>asphericity</a:t>
                </a:r>
                <a:endParaRPr lang="en-GB" noProof="0" dirty="0"/>
              </a:p>
            </p:txBody>
          </p:sp>
        </mc:Choice>
        <mc:Fallback xmlns="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70B51796-40F5-D8D0-0EFC-358BEEEB5A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73269" y="1564917"/>
                <a:ext cx="7497972" cy="4351338"/>
              </a:xfrm>
              <a:blipFill>
                <a:blip r:embed="rId4"/>
                <a:stretch>
                  <a:fillRect l="-113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932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C3AC9D-AD0F-6785-8727-3F4F9F567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Quasi periodic sources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4332FF7-5BB4-E682-653F-ABBF4890C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269" y="1564917"/>
            <a:ext cx="7297963" cy="4351338"/>
          </a:xfrm>
        </p:spPr>
        <p:txBody>
          <a:bodyPr/>
          <a:lstStyle/>
          <a:p>
            <a:r>
              <a:rPr lang="en-GB" noProof="0" dirty="0"/>
              <a:t>It is essentially coalescing binaries</a:t>
            </a:r>
          </a:p>
          <a:p>
            <a:r>
              <a:rPr lang="en-GB" noProof="0" dirty="0"/>
              <a:t>the first source observed to lose energy via GW radiation: the pulsar  PSR1913-16 </a:t>
            </a:r>
          </a:p>
          <a:p>
            <a:r>
              <a:rPr lang="en-GB" noProof="0" dirty="0"/>
              <a:t>Two stars orbiting around the common centre of mass loose energy by emission of GWs. As a consequence, the distance from the centre of rotation diminishes, and the angular velocity increases. Thus, the emitted GWs amplitude increases with time and so their frequency.</a:t>
            </a:r>
          </a:p>
          <a:p>
            <a:r>
              <a:rPr lang="en-GB" noProof="0" dirty="0"/>
              <a:t>In the final phase the two objects merge to form a compact object </a:t>
            </a:r>
          </a:p>
        </p:txBody>
      </p:sp>
      <p:pic>
        <p:nvPicPr>
          <p:cNvPr id="4" name="Picture 13" descr="image006.gif">
            <a:extLst>
              <a:ext uri="{FF2B5EF4-FFF2-40B4-BE49-F238E27FC236}">
                <a16:creationId xmlns:a16="http://schemas.microsoft.com/office/drawing/2014/main" id="{5C8E918E-A286-1741-010F-131A797AE6D5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7901" y="1335786"/>
            <a:ext cx="3357563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1" descr="image001.emz">
            <a:extLst>
              <a:ext uri="{FF2B5EF4-FFF2-40B4-BE49-F238E27FC236}">
                <a16:creationId xmlns:a16="http://schemas.microsoft.com/office/drawing/2014/main" id="{88033B07-DFF4-8351-9FBF-755581A0C41F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976" y="4821936"/>
            <a:ext cx="1570038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>
            <a:extLst>
              <a:ext uri="{FF2B5EF4-FFF2-40B4-BE49-F238E27FC236}">
                <a16:creationId xmlns:a16="http://schemas.microsoft.com/office/drawing/2014/main" id="{4BF12DC8-8D63-A82C-91E5-18CE3C51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3789" y="1073849"/>
            <a:ext cx="31353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400" b="0" noProof="0" dirty="0"/>
              <a:t>Hulse &amp; Taylor Nobel 1993</a:t>
            </a:r>
          </a:p>
        </p:txBody>
      </p:sp>
    </p:spTree>
    <p:extLst>
      <p:ext uri="{BB962C8B-B14F-4D97-AF65-F5344CB8AC3E}">
        <p14:creationId xmlns:p14="http://schemas.microsoft.com/office/powerpoint/2010/main" val="28011662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512F9A7-72A2-2A49-EB26-3D5B983E7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Signals from a binary merger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3B18E95A-3E21-2425-799F-80385444AD4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27550" y="1213931"/>
                <a:ext cx="7526562" cy="5113718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GB" sz="1600" noProof="0" dirty="0"/>
                  <a:t>The signal (is in acoustic band) resembles a bird’s chirp, and in fact is called chirp.</a:t>
                </a:r>
              </a:p>
              <a:p>
                <a:pPr>
                  <a:lnSpc>
                    <a:spcPct val="100000"/>
                  </a:lnSpc>
                </a:pPr>
                <a:r>
                  <a:rPr lang="en-GB" sz="1600" noProof="0" dirty="0"/>
                  <a:t>The problem can be solved in post-Newtonian approximation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600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b="0" i="1" noProof="0" smtClean="0">
                            <a:latin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en-GB" sz="1600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en-GB" sz="1600" b="0" i="1" noProof="0" smtClean="0">
                        <a:latin typeface="Cambria Math" panose="02040503050406030204" pitchFamily="18" charset="0"/>
                      </a:rPr>
                      <m:t>∼</m:t>
                    </m:r>
                    <m:sSup>
                      <m:sSupPr>
                        <m:ctrlPr>
                          <a:rPr lang="en-GB" sz="1600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1600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sz="1600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GB" sz="1600" b="0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1600" b="0" i="1" noProof="0" smtClean="0"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n-GB" sz="1600" b="0" i="1" noProof="0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GB" sz="1600" b="0" i="1" noProof="0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en-GB" sz="1600" b="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1600" b="0" i="1" noProof="0" smtClean="0">
                        <a:latin typeface="Cambria Math" panose="02040503050406030204" pitchFamily="18" charset="0"/>
                      </a:rPr>
                      <m:t>≪1</m:t>
                    </m:r>
                  </m:oMath>
                </a14:m>
                <a:r>
                  <a:rPr lang="en-GB" sz="1600" noProof="0" dirty="0"/>
                  <a:t>). At first order it gives a link between the instantaneous amplitude, frequency and its derivative of before the merger: 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b="0" i="1" noProof="0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6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sSup>
                            <m:sSup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sup>
                          </m:sSup>
                          <m:sSup>
                            <m:sSup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𝐺</m:t>
                                  </m:r>
                                  <m:r>
                                    <m:rPr>
                                      <m:lit/>
                                    </m:rP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en-GB" sz="160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ℳ</m:t>
                                  </m:r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p>
                              <m: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den>
                      </m:f>
                      <m:sSup>
                        <m:sSup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𝑓</m:t>
                          </m:r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2/3</m:t>
                          </m:r>
                        </m:sup>
                      </m:sSup>
                    </m:oMath>
                    <m:oMath xmlns:m="http://schemas.openxmlformats.org/officeDocument/2006/math">
                      <m:r>
                        <a:rPr lang="en-GB" sz="1600" b="0" i="1" noProof="0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sz="16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sSup>
                        <m:sSup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</a:rPr>
                                        <m:t>𝑐</m:t>
                                      </m:r>
                                    </m:e>
                                    <m:sup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GB" sz="1600" i="1" noProof="0" smtClean="0">
                                      <a:latin typeface="Cambria Math" panose="02040503050406030204" pitchFamily="18" charset="0"/>
                                    </a:rPr>
                                    <m:t>𝐺</m:t>
                                  </m:r>
                                  <m:r>
                                    <m:rPr>
                                      <m:lit/>
                                    </m:rPr>
                                    <a:rPr lang="en-GB" sz="1600" i="1" noProof="0" smtClean="0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en-GB" sz="160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ℳ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f>
                            <m:f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600" b="0" i="0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GB" sz="1600" b="0" i="0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8</m:t>
                              </m:r>
                            </m:den>
                          </m:f>
                        </m:sup>
                      </m:sSup>
                      <m:sSup>
                        <m:sSup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0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GB" sz="1600" b="0" i="0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t</m:t>
                                      </m:r>
                                    </m:e>
                                    <m:sub>
                                      <m:r>
                                        <a:rPr lang="en-GB" sz="1600" b="0" i="0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en-GB" sz="1600" b="0" i="0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GB" sz="1600" b="0" i="0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t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sz="1600" b="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3/8</m:t>
                          </m:r>
                        </m:sup>
                      </m:sSup>
                    </m:oMath>
                  </m:oMathPara>
                </a14:m>
                <a:endParaRPr lang="en-GB" sz="1600" b="0" noProof="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en-GB" sz="1600" b="0" noProof="0" dirty="0">
                    <a:ea typeface="Cambria Math" panose="02040503050406030204" pitchFamily="18" charset="0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1600" b="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600" b="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GB" sz="1600" b="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sz="1600" b="0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–</m:t>
                    </m:r>
                    <m:r>
                      <a:rPr lang="en-GB" sz="1600" b="0" i="1" noProof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en-GB" sz="1600" b="0" noProof="0" dirty="0">
                    <a:ea typeface="Cambria Math" panose="02040503050406030204" pitchFamily="18" charset="0"/>
                  </a:rPr>
                  <a:t> is the time to coalescence and</a:t>
                </a:r>
                <a:endParaRPr lang="en-GB" sz="1600" i="1" noProof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ℳ</m:t>
                      </m:r>
                      <m:r>
                        <a:rPr lang="en-GB" sz="1600" b="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600" b="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sz="1600" b="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GB" sz="1600" b="0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f>
                                <m:fPr>
                                  <m:ctrlP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sup>
                          </m:sSup>
                        </m:den>
                      </m:f>
                      <m:r>
                        <a:rPr lang="en-GB" sz="1600" b="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GB" sz="1600" b="0" noProof="0" dirty="0"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en-GB" sz="1600" b="0" noProof="0" dirty="0">
                    <a:ea typeface="Cambria Math" panose="02040503050406030204" pitchFamily="18" charset="0"/>
                  </a:rPr>
                  <a:t>is the, so called, </a:t>
                </a:r>
                <a:r>
                  <a:rPr lang="en-GB" sz="1600" b="1" noProof="0" dirty="0">
                    <a:ea typeface="Cambria Math" panose="02040503050406030204" pitchFamily="18" charset="0"/>
                  </a:rPr>
                  <a:t>Chirp mass</a:t>
                </a:r>
                <a:r>
                  <a:rPr lang="en-GB" sz="1600" noProof="0" dirty="0">
                    <a:ea typeface="Cambria Math" panose="02040503050406030204" pitchFamily="18" charset="0"/>
                  </a:rPr>
                  <a:t>.</a:t>
                </a:r>
              </a:p>
              <a:p>
                <a:pPr marL="0" indent="0">
                  <a:lnSpc>
                    <a:spcPct val="100000"/>
                  </a:lnSpc>
                  <a:buNone/>
                </a:pPr>
                <a:r>
                  <a:rPr lang="en-GB" sz="1600" noProof="0" dirty="0">
                    <a:ea typeface="Cambria Math" panose="02040503050406030204" pitchFamily="18" charset="0"/>
                  </a:rPr>
                  <a:t>Knowing the amplitude (and frequency) at source at t=t_0 and the amplitude measured on Earth, assuming the amplitude to go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6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e>
                      <m:sup>
                        <m:r>
                          <a:rPr lang="en-GB" sz="16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en-GB" sz="1600" noProof="0" dirty="0">
                    <a:ea typeface="Cambria Math" panose="02040503050406030204" pitchFamily="18" charset="0"/>
                  </a:rPr>
                  <a:t>, we can infer the luminosity distance. Thus, coalescing binaries are considered </a:t>
                </a:r>
                <a:r>
                  <a:rPr lang="en-GB" sz="1600" b="1" noProof="0" dirty="0">
                    <a:ea typeface="Cambria Math" panose="02040503050406030204" pitchFamily="18" charset="0"/>
                  </a:rPr>
                  <a:t>standard candles</a:t>
                </a:r>
                <a:r>
                  <a:rPr lang="en-GB" sz="1600" noProof="0" dirty="0">
                    <a:ea typeface="Cambria Math" panose="02040503050406030204" pitchFamily="18" charset="0"/>
                  </a:rPr>
                  <a:t> or, better </a:t>
                </a:r>
                <a:r>
                  <a:rPr lang="en-GB" sz="1600" b="1" noProof="0" dirty="0">
                    <a:ea typeface="Cambria Math" panose="02040503050406030204" pitchFamily="18" charset="0"/>
                  </a:rPr>
                  <a:t>standard sirens</a:t>
                </a:r>
              </a:p>
            </p:txBody>
          </p:sp>
        </mc:Choice>
        <mc:Fallback xmlns="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3B18E95A-3E21-2425-799F-80385444AD4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7550" y="1213931"/>
                <a:ext cx="7526562" cy="5113718"/>
              </a:xfrm>
              <a:blipFill>
                <a:blip r:embed="rId2"/>
                <a:stretch>
                  <a:fillRect l="-567" t="-107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7">
            <a:extLst>
              <a:ext uri="{FF2B5EF4-FFF2-40B4-BE49-F238E27FC236}">
                <a16:creationId xmlns:a16="http://schemas.microsoft.com/office/drawing/2014/main" id="{5A01DA08-8580-41B8-37B9-22549D43A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0622" y="318836"/>
            <a:ext cx="3905341" cy="253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AAA03708-35F3-5608-0339-FDE83F1CC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7044" y="2633823"/>
            <a:ext cx="2106940" cy="3905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D11BBB83-6F0A-7827-D193-6860D10D2963}"/>
              </a:ext>
            </a:extLst>
          </p:cNvPr>
          <p:cNvSpPr txBox="1"/>
          <p:nvPr/>
        </p:nvSpPr>
        <p:spPr>
          <a:xfrm>
            <a:off x="7779494" y="5206540"/>
            <a:ext cx="2296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Ringdown after merger </a:t>
            </a:r>
          </a:p>
        </p:txBody>
      </p:sp>
    </p:spTree>
    <p:extLst>
      <p:ext uri="{BB962C8B-B14F-4D97-AF65-F5344CB8AC3E}">
        <p14:creationId xmlns:p14="http://schemas.microsoft.com/office/powerpoint/2010/main" val="1853306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Fabio Garufi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noProof="0" smtClean="0"/>
              <a:pPr/>
              <a:t>21</a:t>
            </a:fld>
            <a:endParaRPr lang="en-GB" noProof="0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1513" y="411480"/>
            <a:ext cx="7711013" cy="595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80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GW170817 la prima </a:t>
            </a:r>
            <a:r>
              <a:rPr lang="en-GB" noProof="0" dirty="0" err="1"/>
              <a:t>coalescenza</a:t>
            </a:r>
            <a:r>
              <a:rPr lang="en-GB" noProof="0" dirty="0"/>
              <a:t>  NS-NS </a:t>
            </a:r>
            <a:r>
              <a:rPr lang="en-GB" noProof="0" dirty="0" err="1"/>
              <a:t>osservata</a:t>
            </a:r>
            <a:endParaRPr lang="en-GB" noProof="0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noProof="0" dirty="0"/>
              <a:t>Fabio Garufi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898D2-DF7D-4095-8CF1-9D49EFCD37CD}" type="slidenum">
              <a:rPr lang="en-GB" noProof="0" smtClean="0"/>
              <a:pPr>
                <a:defRPr/>
              </a:pPr>
              <a:t>22</a:t>
            </a:fld>
            <a:endParaRPr lang="en-GB" noProof="0" dirty="0"/>
          </a:p>
        </p:txBody>
      </p:sp>
      <p:pic>
        <p:nvPicPr>
          <p:cNvPr id="7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8918" y="1012648"/>
            <a:ext cx="5408259" cy="531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2050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Fabio Garufi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noProof="0" smtClean="0"/>
              <a:pPr/>
              <a:t>23</a:t>
            </a:fld>
            <a:endParaRPr lang="en-GB" noProof="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7864" y="702753"/>
            <a:ext cx="9082630" cy="4172129"/>
          </a:xfrm>
          <a:prstGeom prst="rect">
            <a:avLst/>
          </a:prstGeom>
        </p:spPr>
      </p:pic>
      <p:sp>
        <p:nvSpPr>
          <p:cNvPr id="6" name="Ovale 5"/>
          <p:cNvSpPr/>
          <p:nvPr/>
        </p:nvSpPr>
        <p:spPr>
          <a:xfrm>
            <a:off x="2319528" y="4187952"/>
            <a:ext cx="7351776" cy="8046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4686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5"/>
          <p:cNvSpPr>
            <a:spLocks noGrp="1"/>
          </p:cNvSpPr>
          <p:nvPr>
            <p:ph type="title"/>
          </p:nvPr>
        </p:nvSpPr>
        <p:spPr>
          <a:xfrm>
            <a:off x="1981200" y="149943"/>
            <a:ext cx="8229600" cy="1143000"/>
          </a:xfrm>
        </p:spPr>
        <p:txBody>
          <a:bodyPr/>
          <a:lstStyle/>
          <a:p>
            <a:r>
              <a:rPr lang="en-GB" noProof="0" dirty="0"/>
              <a:t>Un </a:t>
            </a:r>
            <a:r>
              <a:rPr lang="en-GB" noProof="0" dirty="0" err="1"/>
              <a:t>nobel</a:t>
            </a:r>
            <a:r>
              <a:rPr lang="en-GB" noProof="0" dirty="0"/>
              <a:t> </a:t>
            </a:r>
            <a:r>
              <a:rPr lang="en-GB" noProof="0" dirty="0" err="1"/>
              <a:t>preso</a:t>
            </a:r>
            <a:r>
              <a:rPr lang="en-GB" noProof="0" dirty="0"/>
              <a:t> ed uno </a:t>
            </a:r>
            <a:r>
              <a:rPr lang="en-GB" noProof="0" dirty="0" err="1"/>
              <a:t>mancato</a:t>
            </a:r>
            <a:endParaRPr lang="en-GB" noProof="0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Fabio Garufi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noProof="0" smtClean="0"/>
              <a:pPr/>
              <a:t>24</a:t>
            </a:fld>
            <a:endParaRPr lang="en-GB" noProof="0" dirty="0"/>
          </a:p>
        </p:txBody>
      </p:sp>
      <p:pic>
        <p:nvPicPr>
          <p:cNvPr id="139266" name="Picture 2" descr="nobel 2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617" y="1010834"/>
            <a:ext cx="3907692" cy="3047999"/>
          </a:xfrm>
          <a:prstGeom prst="rect">
            <a:avLst/>
          </a:prstGeom>
          <a:noFill/>
        </p:spPr>
      </p:pic>
      <p:pic>
        <p:nvPicPr>
          <p:cNvPr id="139268" name="Picture 4" descr="Adalberto Giazot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800" y="4572000"/>
            <a:ext cx="1952622" cy="1616772"/>
          </a:xfrm>
          <a:prstGeom prst="rect">
            <a:avLst/>
          </a:prstGeom>
          <a:noFill/>
        </p:spPr>
      </p:pic>
      <p:sp>
        <p:nvSpPr>
          <p:cNvPr id="8" name="CasellaDiTesto 7"/>
          <p:cNvSpPr txBox="1"/>
          <p:nvPr/>
        </p:nvSpPr>
        <p:spPr>
          <a:xfrm>
            <a:off x="6629401" y="4114800"/>
            <a:ext cx="3761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/>
              <a:t>Adalberto </a:t>
            </a:r>
            <a:r>
              <a:rPr lang="en-GB" b="1" noProof="0" dirty="0" err="1"/>
              <a:t>Giazotto</a:t>
            </a:r>
            <a:r>
              <a:rPr lang="en-GB" b="1" noProof="0" dirty="0"/>
              <a:t> 1940-2017</a:t>
            </a:r>
          </a:p>
        </p:txBody>
      </p:sp>
      <p:pic>
        <p:nvPicPr>
          <p:cNvPr id="139270" name="Picture 6" descr="Ronald Drever Glasgow 2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79965" y="4576903"/>
            <a:ext cx="2043545" cy="1606969"/>
          </a:xfrm>
          <a:prstGeom prst="rect">
            <a:avLst/>
          </a:prstGeom>
          <a:noFill/>
        </p:spPr>
      </p:pic>
      <p:sp>
        <p:nvSpPr>
          <p:cNvPr id="10" name="CasellaDiTesto 9"/>
          <p:cNvSpPr txBox="1"/>
          <p:nvPr/>
        </p:nvSpPr>
        <p:spPr>
          <a:xfrm>
            <a:off x="1988262" y="4121569"/>
            <a:ext cx="3345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/>
              <a:t>Ronald Drever 1931-2017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6151419" y="914400"/>
            <a:ext cx="42394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Il </a:t>
            </a:r>
            <a:r>
              <a:rPr lang="en-GB" noProof="0" dirty="0" err="1"/>
              <a:t>premio</a:t>
            </a:r>
            <a:r>
              <a:rPr lang="en-GB" noProof="0" dirty="0"/>
              <a:t> Nobel </a:t>
            </a:r>
            <a:r>
              <a:rPr lang="en-GB" noProof="0" dirty="0" err="1"/>
              <a:t>si</a:t>
            </a:r>
            <a:r>
              <a:rPr lang="en-GB" noProof="0" dirty="0"/>
              <a:t> </a:t>
            </a:r>
            <a:r>
              <a:rPr lang="en-GB" noProof="0" dirty="0" err="1"/>
              <a:t>consegna</a:t>
            </a:r>
            <a:r>
              <a:rPr lang="en-GB" noProof="0" dirty="0"/>
              <a:t> a Ottobre e </a:t>
            </a:r>
            <a:r>
              <a:rPr lang="en-GB" noProof="0" dirty="0" err="1"/>
              <a:t>può</a:t>
            </a:r>
            <a:r>
              <a:rPr lang="en-GB" noProof="0" dirty="0"/>
              <a:t> </a:t>
            </a:r>
            <a:r>
              <a:rPr lang="en-GB" noProof="0" dirty="0" err="1"/>
              <a:t>essere</a:t>
            </a:r>
            <a:r>
              <a:rPr lang="en-GB" noProof="0" dirty="0"/>
              <a:t> </a:t>
            </a:r>
            <a:r>
              <a:rPr lang="en-GB" noProof="0" dirty="0" err="1"/>
              <a:t>condiviso</a:t>
            </a:r>
            <a:r>
              <a:rPr lang="en-GB" noProof="0" dirty="0"/>
              <a:t> al </a:t>
            </a:r>
            <a:r>
              <a:rPr lang="en-GB" noProof="0" dirty="0" err="1"/>
              <a:t>massimo</a:t>
            </a:r>
            <a:r>
              <a:rPr lang="en-GB" noProof="0" dirty="0"/>
              <a:t> da </a:t>
            </a:r>
            <a:r>
              <a:rPr lang="en-GB" noProof="0" dirty="0" err="1"/>
              <a:t>tre</a:t>
            </a:r>
            <a:r>
              <a:rPr lang="en-GB" noProof="0" dirty="0"/>
              <a:t> </a:t>
            </a:r>
            <a:r>
              <a:rPr lang="en-GB" noProof="0" dirty="0" err="1"/>
              <a:t>persone</a:t>
            </a:r>
            <a:r>
              <a:rPr lang="en-GB" noProof="0" dirty="0"/>
              <a:t> </a:t>
            </a:r>
            <a:r>
              <a:rPr lang="en-GB" noProof="0" dirty="0" err="1"/>
              <a:t>viventi</a:t>
            </a:r>
            <a:r>
              <a:rPr lang="en-GB" noProof="0" dirty="0"/>
              <a:t>. Drever </a:t>
            </a:r>
            <a:r>
              <a:rPr lang="en-GB" noProof="0" dirty="0" err="1"/>
              <a:t>si</a:t>
            </a:r>
            <a:r>
              <a:rPr lang="en-GB" noProof="0" dirty="0"/>
              <a:t> è </a:t>
            </a:r>
            <a:r>
              <a:rPr lang="en-GB" noProof="0" dirty="0" err="1"/>
              <a:t>spento</a:t>
            </a:r>
            <a:r>
              <a:rPr lang="en-GB" noProof="0" dirty="0"/>
              <a:t>  a Marzo ed </a:t>
            </a:r>
            <a:r>
              <a:rPr lang="en-GB" noProof="0" dirty="0" err="1"/>
              <a:t>èstato</a:t>
            </a:r>
            <a:r>
              <a:rPr lang="en-GB" noProof="0" dirty="0"/>
              <a:t> </a:t>
            </a:r>
            <a:r>
              <a:rPr lang="en-GB" noProof="0" dirty="0" err="1"/>
              <a:t>sostituito</a:t>
            </a:r>
            <a:r>
              <a:rPr lang="en-GB" noProof="0" dirty="0"/>
              <a:t> da Barish. </a:t>
            </a:r>
          </a:p>
          <a:p>
            <a:r>
              <a:rPr lang="en-GB" noProof="0" dirty="0"/>
              <a:t>Virgo era </a:t>
            </a:r>
            <a:r>
              <a:rPr lang="en-GB" noProof="0" dirty="0" err="1"/>
              <a:t>spento</a:t>
            </a:r>
            <a:r>
              <a:rPr lang="en-GB" noProof="0" dirty="0"/>
              <a:t> per aggiornamento  al </a:t>
            </a:r>
            <a:r>
              <a:rPr lang="en-GB" noProof="0" dirty="0" err="1"/>
              <a:t>momento</a:t>
            </a:r>
            <a:r>
              <a:rPr lang="en-GB" noProof="0" dirty="0"/>
              <a:t> </a:t>
            </a:r>
            <a:r>
              <a:rPr lang="en-GB" noProof="0" dirty="0" err="1"/>
              <a:t>della</a:t>
            </a:r>
            <a:r>
              <a:rPr lang="en-GB" noProof="0" dirty="0"/>
              <a:t> prima </a:t>
            </a:r>
            <a:r>
              <a:rPr lang="en-GB" noProof="0" dirty="0" err="1"/>
              <a:t>osservazione</a:t>
            </a:r>
            <a:r>
              <a:rPr lang="en-GB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25517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 dirty="0"/>
              <a:t>Fabio Garufi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noProof="0" smtClean="0"/>
              <a:pPr/>
              <a:t>25</a:t>
            </a:fld>
            <a:endParaRPr lang="en-GB" noProof="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8613" y="765387"/>
            <a:ext cx="6123094" cy="459232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0293" y="765387"/>
            <a:ext cx="6123094" cy="459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6840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24580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AF788A0-5100-400F-A9FE-4966716590E6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GB" sz="1400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581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1905000" y="1371600"/>
                <a:ext cx="8229600" cy="1828800"/>
              </a:xfrm>
            </p:spPr>
            <p:txBody>
              <a:bodyPr>
                <a:normAutofit fontScale="85000" lnSpcReduction="20000"/>
              </a:bodyPr>
              <a:lstStyle/>
              <a:p>
                <a:pPr eaLnBrk="1" hangingPunct="1">
                  <a:lnSpc>
                    <a:spcPct val="90000"/>
                  </a:lnSpc>
                </a:pPr>
                <a:r>
                  <a:rPr lang="en-GB" sz="2800" noProof="0" dirty="0"/>
                  <a:t>Rotating neutron stars</a:t>
                </a:r>
              </a:p>
              <a:p>
                <a:pPr eaLnBrk="1" hangingPunct="1">
                  <a:lnSpc>
                    <a:spcPct val="90000"/>
                  </a:lnSpc>
                </a:pPr>
                <a:r>
                  <a:rPr lang="en-GB" sz="2800" noProof="0" dirty="0"/>
                  <a:t>GW emission only if some asymmetry is present off-axis</a:t>
                </a:r>
              </a:p>
              <a:p>
                <a:pPr>
                  <a:lnSpc>
                    <a:spcPct val="90000"/>
                  </a:lnSpc>
                </a:pPr>
                <a:r>
                  <a:rPr lang="en-GB" sz="2800" noProof="0" dirty="0"/>
                  <a:t>Estimated amplitudes depend on the asymmetry parameter </a:t>
                </a:r>
                <a:endParaRPr lang="en-GB" sz="2800" b="0" i="1" noProof="0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9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noProof="0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GB" sz="2800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2800" i="1" noProof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GB" sz="2800" i="1" noProof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en-GB" sz="2800" i="1" noProof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2800" i="1" noProof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e>
                                <m:sub>
                                  <m:r>
                                    <a:rPr lang="en-GB" sz="2800" i="1" noProof="0">
                                      <a:latin typeface="Cambria Math" panose="02040503050406030204" pitchFamily="18" charset="0"/>
                                    </a:rPr>
                                    <m:t>𝑥𝑥</m:t>
                                  </m:r>
                                </m:sub>
                              </m:sSub>
                              <m:r>
                                <a:rPr lang="en-GB" sz="2800" i="1" noProof="0">
                                  <a:latin typeface="Cambria Math" panose="02040503050406030204" pitchFamily="18" charset="0"/>
                                </a:rPr>
                                <m:t>​−</m:t>
                              </m:r>
                              <m:r>
                                <a:rPr lang="en-GB" sz="2800" i="1" noProof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GB" sz="2800" i="1" noProof="0">
                                  <a:latin typeface="Cambria Math" panose="02040503050406030204" pitchFamily="18" charset="0"/>
                                </a:rPr>
                                <m:t>𝑦𝑦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sz="28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800" b="0" i="1" noProof="0" smtClean="0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GB" sz="2800" b="0" i="1" noProof="0" smtClean="0">
                                  <a:latin typeface="Cambria Math" panose="02040503050406030204" pitchFamily="18" charset="0"/>
                                </a:rPr>
                                <m:t>𝑧𝑧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sz="2800" noProof="0" dirty="0"/>
              </a:p>
              <a:p>
                <a:pPr eaLnBrk="1" hangingPunct="1">
                  <a:lnSpc>
                    <a:spcPct val="90000"/>
                  </a:lnSpc>
                  <a:buFontTx/>
                  <a:buNone/>
                </a:pPr>
                <a:endParaRPr lang="en-GB" sz="2800" baseline="30000" noProof="0" dirty="0"/>
              </a:p>
            </p:txBody>
          </p:sp>
        </mc:Choice>
        <mc:Fallback xmlns="">
          <p:sp>
            <p:nvSpPr>
              <p:cNvPr id="24581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905000" y="1371600"/>
                <a:ext cx="8229600" cy="1828800"/>
              </a:xfrm>
              <a:blipFill>
                <a:blip r:embed="rId2"/>
                <a:stretch>
                  <a:fillRect l="-1407" t="-1066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5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0" dirty="0"/>
              <a:t>Periodic sources: pulsars</a:t>
            </a:r>
          </a:p>
        </p:txBody>
      </p:sp>
      <p:pic>
        <p:nvPicPr>
          <p:cNvPr id="2458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200400"/>
            <a:ext cx="2743200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584" name="Rectangle 5"/>
              <p:cNvSpPr>
                <a:spLocks noChangeArrowheads="1"/>
              </p:cNvSpPr>
              <p:nvPr/>
            </p:nvSpPr>
            <p:spPr bwMode="auto">
              <a:xfrm>
                <a:off x="777240" y="4343401"/>
                <a:ext cx="10576560" cy="19389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 marL="185738" indent="-185738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</a:pPr>
                <a:r>
                  <a:rPr lang="en-GB" sz="2000" noProof="0" dirty="0"/>
                  <a:t>One can estimate 10</a:t>
                </a:r>
                <a:r>
                  <a:rPr lang="en-GB" sz="2000" baseline="30000" noProof="0" dirty="0"/>
                  <a:t>9</a:t>
                </a:r>
                <a:r>
                  <a:rPr lang="en-GB" sz="2000" noProof="0" dirty="0"/>
                  <a:t> NS in our galaxy, but it is not known how many have good frequencies and </a:t>
                </a:r>
                <a14:m>
                  <m:oMath xmlns:m="http://schemas.openxmlformats.org/officeDocument/2006/math">
                    <m:r>
                      <a:rPr lang="en-GB" sz="2000" b="0" i="1" noProof="0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endParaRPr lang="en-GB" sz="2000" noProof="0" dirty="0"/>
              </a:p>
              <a:p>
                <a:pPr>
                  <a:spcBef>
                    <a:spcPct val="0"/>
                  </a:spcBef>
                </a:pPr>
                <a:r>
                  <a:rPr lang="en-GB" sz="2000" noProof="0" dirty="0"/>
                  <a:t>Vela pulsar has a frequency in band with present detectors, but no evidence of GW so far.</a:t>
                </a:r>
              </a:p>
              <a:p>
                <a:pPr>
                  <a:spcBef>
                    <a:spcPct val="0"/>
                  </a:spcBef>
                </a:pPr>
                <a:r>
                  <a:rPr lang="en-GB" sz="2000" noProof="0" dirty="0"/>
                  <a:t> Spin-down upper limits in the hypothesis of all energy radiated via GWs give upper limits on </a:t>
                </a:r>
                <a14:m>
                  <m:oMath xmlns:m="http://schemas.openxmlformats.org/officeDocument/2006/math">
                    <m:r>
                      <a:rPr lang="en-GB" sz="2000" i="1" noProof="0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endParaRPr lang="en-GB" sz="2000" noProof="0" dirty="0"/>
              </a:p>
              <a:p>
                <a:pPr>
                  <a:spcBef>
                    <a:spcPct val="0"/>
                  </a:spcBef>
                </a:pPr>
                <a:r>
                  <a:rPr lang="en-GB" sz="2000" noProof="0" dirty="0"/>
                  <a:t>Integrate over the whole run to lower signal to noise ratio</a:t>
                </a:r>
              </a:p>
            </p:txBody>
          </p:sp>
        </mc:Choice>
        <mc:Fallback xmlns="">
          <p:sp>
            <p:nvSpPr>
              <p:cNvPr id="24584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77240" y="4343401"/>
                <a:ext cx="10576560" cy="1938992"/>
              </a:xfrm>
              <a:prstGeom prst="rect">
                <a:avLst/>
              </a:prstGeom>
              <a:blipFill>
                <a:blip r:embed="rId4"/>
                <a:stretch>
                  <a:fillRect l="-519" t="-1572" b="-4717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585" name="Text Box 6"/>
          <p:cNvSpPr txBox="1">
            <a:spLocks noChangeArrowheads="1"/>
          </p:cNvSpPr>
          <p:nvPr/>
        </p:nvSpPr>
        <p:spPr bwMode="auto">
          <a:xfrm>
            <a:off x="5105400" y="3505201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2000" noProof="0" dirty="0"/>
              <a:t>for R=10R</a:t>
            </a:r>
            <a:r>
              <a:rPr lang="en-GB" sz="2000" baseline="-25000" noProof="0" dirty="0"/>
              <a:t>s</a:t>
            </a:r>
          </a:p>
        </p:txBody>
      </p:sp>
      <p:pic>
        <p:nvPicPr>
          <p:cNvPr id="24586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200400"/>
            <a:ext cx="3657600" cy="103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2662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2EDC079-B286-4E1A-A8C4-67EA1967F00A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GB" sz="1400" noProof="0" dirty="0"/>
          </a:p>
        </p:txBody>
      </p:sp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0" dirty="0"/>
              <a:t>Stochastic GW background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630" name="Rectangle 3"/>
              <p:cNvSpPr>
                <a:spLocks noGrp="1" noChangeArrowheads="1"/>
              </p:cNvSpPr>
              <p:nvPr>
                <p:ph type="body" idx="1"/>
              </p:nvPr>
            </p:nvSpPr>
            <p:spPr>
              <a:xfrm>
                <a:off x="838200" y="1219199"/>
                <a:ext cx="10299192" cy="4962145"/>
              </a:xfrm>
            </p:spPr>
            <p:txBody>
              <a:bodyPr>
                <a:normAutofit/>
              </a:bodyPr>
              <a:lstStyle/>
              <a:p>
                <a:pPr eaLnBrk="1" hangingPunct="1">
                  <a:lnSpc>
                    <a:spcPct val="80000"/>
                  </a:lnSpc>
                </a:pPr>
                <a:r>
                  <a:rPr lang="en-GB" sz="2400" noProof="0" dirty="0" err="1"/>
                  <a:t>Extragalattic</a:t>
                </a:r>
                <a:r>
                  <a:rPr lang="en-GB" sz="2400" noProof="0" dirty="0"/>
                  <a:t>: due to the incoherent superposition of signals from many sources distributed in position and frequencies. </a:t>
                </a:r>
              </a:p>
              <a:p>
                <a:pPr lvl="1">
                  <a:lnSpc>
                    <a:spcPct val="80000"/>
                  </a:lnSpc>
                </a:pPr>
                <a:r>
                  <a:rPr lang="en-GB" sz="2400" noProof="0" dirty="0"/>
                  <a:t> is described in terms of a power spectrum density:</a:t>
                </a:r>
              </a:p>
              <a:p>
                <a:pPr marL="457200" lvl="1" indent="0">
                  <a:lnSpc>
                    <a:spcPct val="8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 b="0" i="0" noProof="0" smtClean="0">
                              <a:latin typeface="Cambria Math" panose="02040503050406030204" pitchFamily="18" charset="0"/>
                            </a:rPr>
                            <m:t>Ω</m:t>
                          </m:r>
                        </m:e>
                        <m:sub>
                          <m:r>
                            <a:rPr lang="en-GB" sz="2400" b="0" i="1" noProof="0" smtClean="0">
                              <a:latin typeface="Cambria Math" panose="02040503050406030204" pitchFamily="18" charset="0"/>
                            </a:rPr>
                            <m:t>𝑔𝑤</m:t>
                          </m:r>
                        </m:sub>
                      </m:sSub>
                      <m:r>
                        <a:rPr lang="en-GB" sz="2400" b="0" i="1" noProof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GB" sz="2400" b="0" i="1" noProof="0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GB" sz="2400" b="0" i="1" noProof="0" smtClean="0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i="1" noProof="0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num>
                        <m:den>
                          <m:sSub>
                            <m:sSubPr>
                              <m:ctrlP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GB" sz="240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den>
                      </m:f>
                      <m:f>
                        <m:fPr>
                          <m:ctrlPr>
                            <a:rPr lang="en-GB" sz="2400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2400" b="0" i="1" noProof="0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sSub>
                            <m:sSubPr>
                              <m:ctrlPr>
                                <a:rPr lang="en-GB" sz="2400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2400" b="0" i="1" noProof="0" smtClean="0">
                                  <a:latin typeface="Cambria Math" panose="02040503050406030204" pitchFamily="18" charset="0"/>
                                </a:rPr>
                                <m:t>𝜌</m:t>
                              </m:r>
                            </m:e>
                            <m:sub>
                              <m:r>
                                <a:rPr lang="en-GB" sz="2400" b="0" i="1" noProof="0" smtClean="0">
                                  <a:latin typeface="Cambria Math" panose="02040503050406030204" pitchFamily="18" charset="0"/>
                                </a:rPr>
                                <m:t>𝑔𝑤</m:t>
                              </m:r>
                            </m:sub>
                          </m:sSub>
                        </m:num>
                        <m:den>
                          <m:r>
                            <a:rPr lang="en-GB" sz="2400" b="0" i="1" noProof="0" smtClean="0">
                              <a:latin typeface="Cambria Math" panose="02040503050406030204" pitchFamily="18" charset="0"/>
                            </a:rPr>
                            <m:t>𝑑𝑓</m:t>
                          </m:r>
                        </m:den>
                      </m:f>
                    </m:oMath>
                  </m:oMathPara>
                </a14:m>
                <a:endParaRPr lang="en-GB" sz="2400" noProof="0" dirty="0"/>
              </a:p>
              <a:p>
                <a:pPr marL="457200" lvl="1" indent="0">
                  <a:lnSpc>
                    <a:spcPct val="80000"/>
                  </a:lnSpc>
                  <a:buNone/>
                </a:pPr>
                <a:endParaRPr lang="en-GB" sz="2400" noProof="0" dirty="0"/>
              </a:p>
              <a:p>
                <a:pPr marL="457200" lvl="1" indent="0">
                  <a:lnSpc>
                    <a:spcPct val="80000"/>
                  </a:lnSpc>
                  <a:buNone/>
                </a:pPr>
                <a:r>
                  <a:rPr lang="en-GB" sz="2400" noProof="0" dirty="0"/>
                  <a:t>Where </a:t>
                </a:r>
                <a:r>
                  <a:rPr lang="en-GB" sz="2400" noProof="0" dirty="0" err="1">
                    <a:latin typeface="Symbol" panose="05050102010706020507" pitchFamily="18" charset="2"/>
                  </a:rPr>
                  <a:t>r</a:t>
                </a:r>
                <a:r>
                  <a:rPr lang="en-GB" sz="2400" baseline="-25000" noProof="0" dirty="0" err="1"/>
                  <a:t>c</a:t>
                </a:r>
                <a:r>
                  <a:rPr lang="en-GB" sz="2400" noProof="0" dirty="0"/>
                  <a:t> the critical universe energy density and  </a:t>
                </a:r>
                <a:r>
                  <a:rPr lang="en-GB" sz="2400" noProof="0" dirty="0" err="1">
                    <a:latin typeface="Symbol" panose="05050102010706020507" pitchFamily="18" charset="2"/>
                  </a:rPr>
                  <a:t>r</a:t>
                </a:r>
                <a:r>
                  <a:rPr lang="en-GB" sz="2400" baseline="-25000" noProof="0" dirty="0" err="1"/>
                  <a:t>GW</a:t>
                </a:r>
                <a:r>
                  <a:rPr lang="en-GB" sz="2400" noProof="0" dirty="0"/>
                  <a:t> GW energy density</a:t>
                </a:r>
                <a:endParaRPr lang="en-GB" sz="2400" baseline="-25000" noProof="0" dirty="0"/>
              </a:p>
              <a:p>
                <a:pPr marL="457200" lvl="1" indent="0">
                  <a:lnSpc>
                    <a:spcPct val="80000"/>
                  </a:lnSpc>
                  <a:buNone/>
                </a:pPr>
                <a:endParaRPr lang="en-GB" sz="2400" noProof="0" dirty="0"/>
              </a:p>
              <a:p>
                <a:pPr eaLnBrk="1" hangingPunct="1">
                  <a:lnSpc>
                    <a:spcPct val="80000"/>
                  </a:lnSpc>
                </a:pPr>
                <a:r>
                  <a:rPr lang="en-GB" sz="2400" noProof="0" dirty="0"/>
                  <a:t>Cosmologic: coming from fluctuations and phase transitions in the early </a:t>
                </a:r>
                <a:r>
                  <a:rPr lang="en-GB" sz="2400" noProof="0" dirty="0" err="1"/>
                  <a:t>inflactionary</a:t>
                </a:r>
                <a:r>
                  <a:rPr lang="en-GB" sz="2400" noProof="0" dirty="0"/>
                  <a:t> Universe, then stretched by expansion</a:t>
                </a:r>
              </a:p>
              <a:p>
                <a:pPr lvl="1">
                  <a:lnSpc>
                    <a:spcPct val="80000"/>
                  </a:lnSpc>
                </a:pPr>
                <a:r>
                  <a:rPr lang="en-GB" sz="2400" noProof="0" dirty="0"/>
                  <a:t>Amplification of quantum fluctuations during inflation</a:t>
                </a:r>
              </a:p>
              <a:p>
                <a:pPr lvl="1">
                  <a:lnSpc>
                    <a:spcPct val="80000"/>
                  </a:lnSpc>
                </a:pPr>
                <a:r>
                  <a:rPr lang="en-GB" sz="2400" noProof="0" dirty="0"/>
                  <a:t>Phase transitions, intersecting cosmic strings, domain walls</a:t>
                </a:r>
              </a:p>
              <a:p>
                <a:pPr lvl="1">
                  <a:lnSpc>
                    <a:spcPct val="80000"/>
                  </a:lnSpc>
                </a:pPr>
                <a:r>
                  <a:rPr lang="en-GB" sz="2400" noProof="0" dirty="0"/>
                  <a:t>Sound waves in primordial plasma </a:t>
                </a:r>
              </a:p>
            </p:txBody>
          </p:sp>
        </mc:Choice>
        <mc:Fallback xmlns="">
          <p:sp>
            <p:nvSpPr>
              <p:cNvPr id="26630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838200" y="1219199"/>
                <a:ext cx="10299192" cy="4962145"/>
              </a:xfrm>
              <a:blipFill>
                <a:blip r:embed="rId2"/>
                <a:stretch>
                  <a:fillRect l="-1125" t="-344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E4E0740-F5FB-45CB-6865-37BA5E16E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005" y="2896072"/>
            <a:ext cx="11080531" cy="791013"/>
          </a:xfrm>
        </p:spPr>
        <p:txBody>
          <a:bodyPr/>
          <a:lstStyle/>
          <a:p>
            <a:r>
              <a:rPr lang="en-GB" noProof="0" dirty="0"/>
              <a:t>Detection of Gravitational Waves</a:t>
            </a:r>
          </a:p>
        </p:txBody>
      </p:sp>
    </p:spTree>
    <p:extLst>
      <p:ext uri="{BB962C8B-B14F-4D97-AF65-F5344CB8AC3E}">
        <p14:creationId xmlns:p14="http://schemas.microsoft.com/office/powerpoint/2010/main" val="38402824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80AF24-C9C3-CD4A-7F5D-945072DF6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Effect on a </a:t>
            </a:r>
            <a:r>
              <a:rPr lang="en-GB" noProof="0" dirty="0" err="1"/>
              <a:t>monodimensional</a:t>
            </a:r>
            <a:r>
              <a:rPr lang="en-GB" noProof="0" dirty="0"/>
              <a:t> rod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61EAE382-8B0D-1D46-DA55-9F97AA30E20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GB" noProof="0" dirty="0"/>
                  <a:t>Suppose two points at rest, one in the origin, the other in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𝜖</m:t>
                        </m:r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, 0, 0</m:t>
                        </m:r>
                      </m:e>
                    </m:d>
                  </m:oMath>
                </a14:m>
                <a:endParaRPr lang="en-GB" b="0" noProof="0" dirty="0"/>
              </a:p>
              <a:p>
                <a:r>
                  <a:rPr lang="en-GB" noProof="0" dirty="0"/>
                  <a:t>The space-time distance is </a:t>
                </a:r>
                <a14:m>
                  <m:oMath xmlns:m="http://schemas.openxmlformats.org/officeDocument/2006/math"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ℓ=∫</m:t>
                    </m:r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|"/>
                            <m:endChr m:val="|"/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𝑔</m:t>
                                </m:r>
                              </m:e>
                              <m:sub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𝜇𝜈</m:t>
                                </m:r>
                              </m:sub>
                            </m:s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𝜇</m:t>
                                </m:r>
                              </m:sup>
                            </m:sSup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sSup>
                              <m:sSup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𝜈</m:t>
                                </m:r>
                              </m:sup>
                            </m:sSup>
                          </m:e>
                        </m:d>
                      </m:e>
                      <m:sup>
                        <m:f>
                          <m:f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sup>
                    </m:s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𝜖</m:t>
                        </m:r>
                      </m:sup>
                      <m:e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𝑔</m:t>
                                    </m:r>
                                  </m:e>
                                  <m:sub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𝑥𝑥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f>
                              <m:f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sup>
                        </m:s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r>
                  <a:rPr lang="en-GB" noProof="0" dirty="0"/>
                  <a:t>. Without perturbation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𝜖</m:t>
                    </m:r>
                  </m:oMath>
                </a14:m>
                <a:endParaRPr lang="en-GB" noProof="0" dirty="0"/>
              </a:p>
              <a:p>
                <a:r>
                  <a:rPr lang="en-GB" noProof="0" dirty="0"/>
                  <a:t>The effect of a GW coming along z is: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+</m:t>
                    </m:r>
                    <m:sSubSup>
                      <m:sSub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𝑇𝑇</m:t>
                        </m:r>
                      </m:sup>
                    </m:sSub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=1+</m:t>
                    </m:r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𝑇𝑇</m:t>
                        </m:r>
                      </m:sup>
                    </m:sSub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⇒</m:t>
                    </m:r>
                    <m:rad>
                      <m:radPr>
                        <m:degHide m:val="on"/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𝑥𝑥</m:t>
                            </m:r>
                          </m:sub>
                        </m:sSub>
                      </m:e>
                    </m:rad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≃</m:t>
                    </m:r>
                    <m:d>
                      <m:d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𝑥𝑥</m:t>
                            </m:r>
                          </m:sub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𝑇𝑇</m:t>
                            </m:r>
                          </m:sup>
                        </m:sSubSup>
                      </m:e>
                    </m:d>
                  </m:oMath>
                </a14:m>
                <a:endParaRPr lang="en-GB" b="0" noProof="0" dirty="0"/>
              </a:p>
              <a:p>
                <a14:m>
                  <m:oMath xmlns:m="http://schemas.openxmlformats.org/officeDocument/2006/math"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ℓ</m:t>
                    </m:r>
                  </m:oMath>
                </a14:m>
                <a:r>
                  <a:rPr lang="en-GB" b="0" noProof="0" dirty="0"/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1+</m:t>
                        </m:r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𝑥𝑥</m:t>
                            </m:r>
                          </m:sub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𝑇𝑇</m:t>
                            </m:r>
                          </m:sup>
                        </m:sSubSup>
                      </m:e>
                    </m:d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𝜖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b="0" noProof="0" dirty="0"/>
                  <a:t>, so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ℓ</m:t>
                        </m:r>
                      </m:num>
                      <m:den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ℓ</m:t>
                            </m:r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bSup>
                      <m:sSub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𝑇𝑇</m:t>
                        </m:r>
                      </m:sup>
                    </m:sSubSup>
                  </m:oMath>
                </a14:m>
                <a:r>
                  <a:rPr lang="en-GB" b="0" noProof="0" dirty="0"/>
                  <a:t>, and so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𝑇𝑇</m:t>
                          </m:r>
                        </m:sup>
                      </m:sSub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ℓ</m:t>
                          </m:r>
                        </m:num>
                        <m:den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ℓ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b="0" noProof="0" dirty="0"/>
              </a:p>
              <a:p>
                <a:pPr marL="0" indent="0">
                  <a:buNone/>
                </a:pPr>
                <a:r>
                  <a:rPr lang="en-GB" b="0" noProof="0" dirty="0"/>
                  <a:t>i.</a:t>
                </a:r>
                <a:r>
                  <a:rPr lang="en-GB" noProof="0" dirty="0"/>
                  <a:t>e. the larger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GB" i="1" noProof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b="0" noProof="0" dirty="0"/>
                  <a:t>, the  smaller is the detectable amplitude. </a:t>
                </a:r>
              </a:p>
            </p:txBody>
          </p:sp>
        </mc:Choice>
        <mc:Fallback xmlns="">
          <p:sp>
            <p:nvSpPr>
              <p:cNvPr id="3" name="Segnaposto contenuto 2">
                <a:extLst>
                  <a:ext uri="{FF2B5EF4-FFF2-40B4-BE49-F238E27FC236}">
                    <a16:creationId xmlns:a16="http://schemas.microsoft.com/office/drawing/2014/main" id="{61EAE382-8B0D-1D46-DA55-9F97AA30E20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69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82721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Segnaposto piè di pagina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45060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C7D4B5-5BC8-4ADA-A492-432656143DB6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30</a:t>
            </a:fld>
            <a:endParaRPr lang="en-GB" sz="1400" noProof="0" dirty="0"/>
          </a:p>
        </p:txBody>
      </p:sp>
      <p:pic>
        <p:nvPicPr>
          <p:cNvPr id="17" name="Picture 22" descr="layout animation"/>
          <p:cNvPicPr preferRelativeResize="0">
            <a:picLocks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450" y="4000500"/>
            <a:ext cx="3206750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2438400" y="4572000"/>
            <a:ext cx="78486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5F5F5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rgbClr val="FFFF00"/>
              </a:buClr>
              <a:buSzPct val="110000"/>
            </a:pPr>
            <a:endParaRPr lang="en-GB" sz="2400" baseline="30000" noProof="0" dirty="0">
              <a:solidFill>
                <a:srgbClr val="080808"/>
              </a:solidFill>
              <a:latin typeface="Comic Sans MS" panose="030F0702030302020204" pitchFamily="66" charset="0"/>
            </a:endParaRPr>
          </a:p>
        </p:txBody>
      </p:sp>
      <p:pic>
        <p:nvPicPr>
          <p:cNvPr id="45063" name="Picture 3" descr="wav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79588"/>
            <a:ext cx="914400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4" name="Oval 4"/>
          <p:cNvSpPr>
            <a:spLocks noChangeArrowheads="1"/>
          </p:cNvSpPr>
          <p:nvPr/>
        </p:nvSpPr>
        <p:spPr bwMode="auto">
          <a:xfrm>
            <a:off x="6010276" y="2219325"/>
            <a:ext cx="1120775" cy="1054100"/>
          </a:xfrm>
          <a:prstGeom prst="ellips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65" name="Oval 5"/>
          <p:cNvSpPr>
            <a:spLocks noChangeArrowheads="1"/>
          </p:cNvSpPr>
          <p:nvPr/>
        </p:nvSpPr>
        <p:spPr bwMode="auto">
          <a:xfrm rot="5447748">
            <a:off x="7375525" y="2228850"/>
            <a:ext cx="1581150" cy="1035050"/>
          </a:xfrm>
          <a:prstGeom prst="ellips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66" name="Oval 6"/>
          <p:cNvSpPr>
            <a:spLocks noChangeArrowheads="1"/>
          </p:cNvSpPr>
          <p:nvPr/>
        </p:nvSpPr>
        <p:spPr bwMode="auto">
          <a:xfrm>
            <a:off x="3940176" y="2219325"/>
            <a:ext cx="1552575" cy="1054100"/>
          </a:xfrm>
          <a:prstGeom prst="ellips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sz="1400" i="1" noProof="0" dirty="0">
              <a:solidFill>
                <a:srgbClr val="080808"/>
              </a:solidFill>
              <a:latin typeface="Comic Sans MS" panose="030F0702030302020204" pitchFamily="66" charset="0"/>
            </a:endParaRPr>
          </a:p>
        </p:txBody>
      </p:sp>
      <p:sp>
        <p:nvSpPr>
          <p:cNvPr id="45067" name="Line 7"/>
          <p:cNvSpPr>
            <a:spLocks noChangeShapeType="1"/>
          </p:cNvSpPr>
          <p:nvPr/>
        </p:nvSpPr>
        <p:spPr bwMode="auto">
          <a:xfrm>
            <a:off x="4716463" y="2219325"/>
            <a:ext cx="0" cy="52705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45068" name="Line 8"/>
          <p:cNvSpPr>
            <a:spLocks noChangeShapeType="1"/>
          </p:cNvSpPr>
          <p:nvPr/>
        </p:nvSpPr>
        <p:spPr bwMode="auto">
          <a:xfrm>
            <a:off x="4716464" y="2746375"/>
            <a:ext cx="776287" cy="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45069" name="Text Box 9"/>
          <p:cNvSpPr txBox="1">
            <a:spLocks noChangeArrowheads="1"/>
          </p:cNvSpPr>
          <p:nvPr/>
        </p:nvSpPr>
        <p:spPr bwMode="auto">
          <a:xfrm>
            <a:off x="4198938" y="2378075"/>
            <a:ext cx="5651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1400" noProof="0" dirty="0">
                <a:solidFill>
                  <a:srgbClr val="FFFF00"/>
                </a:solidFill>
                <a:latin typeface="Comic Sans MS" panose="030F0702030302020204" pitchFamily="66" charset="0"/>
              </a:rPr>
              <a:t>L-</a:t>
            </a:r>
            <a:r>
              <a:rPr lang="en-GB" sz="1400" noProof="0" dirty="0">
                <a:solidFill>
                  <a:srgbClr val="FFFF00"/>
                </a:solidFill>
                <a:latin typeface="Symbol" panose="05050102010706020507" pitchFamily="18" charset="2"/>
              </a:rPr>
              <a:t>D</a:t>
            </a:r>
            <a:r>
              <a:rPr lang="en-GB" sz="1400" noProof="0" dirty="0">
                <a:solidFill>
                  <a:srgbClr val="FFFF00"/>
                </a:solidFill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45070" name="Text Box 10"/>
          <p:cNvSpPr txBox="1">
            <a:spLocks noChangeArrowheads="1"/>
          </p:cNvSpPr>
          <p:nvPr/>
        </p:nvSpPr>
        <p:spPr bwMode="auto">
          <a:xfrm>
            <a:off x="4716463" y="2728913"/>
            <a:ext cx="5762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1400" noProof="0" dirty="0">
                <a:solidFill>
                  <a:srgbClr val="FFFF00"/>
                </a:solidFill>
                <a:latin typeface="Comic Sans MS" panose="030F0702030302020204" pitchFamily="66" charset="0"/>
              </a:rPr>
              <a:t>L+</a:t>
            </a:r>
            <a:r>
              <a:rPr lang="en-GB" sz="1400" noProof="0" dirty="0">
                <a:solidFill>
                  <a:srgbClr val="FFFF00"/>
                </a:solidFill>
                <a:latin typeface="Symbol" panose="05050102010706020507" pitchFamily="18" charset="2"/>
              </a:rPr>
              <a:t>D</a:t>
            </a:r>
            <a:r>
              <a:rPr lang="en-GB" sz="1400" noProof="0" dirty="0">
                <a:solidFill>
                  <a:srgbClr val="FFFF00"/>
                </a:solidFill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45071" name="Oval 11"/>
          <p:cNvSpPr>
            <a:spLocks noChangeArrowheads="1"/>
          </p:cNvSpPr>
          <p:nvPr/>
        </p:nvSpPr>
        <p:spPr bwMode="auto">
          <a:xfrm>
            <a:off x="9115426" y="2219325"/>
            <a:ext cx="1120775" cy="1054100"/>
          </a:xfrm>
          <a:prstGeom prst="ellips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72" name="Text Box 12"/>
          <p:cNvSpPr txBox="1">
            <a:spLocks noChangeArrowheads="1"/>
          </p:cNvSpPr>
          <p:nvPr/>
        </p:nvSpPr>
        <p:spPr bwMode="auto">
          <a:xfrm>
            <a:off x="2570163" y="3543300"/>
            <a:ext cx="849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Comic Sans MS" panose="030F0702030302020204" pitchFamily="66" charset="0"/>
              </a:rPr>
              <a:t>t = 0</a:t>
            </a:r>
          </a:p>
        </p:txBody>
      </p:sp>
      <p:sp>
        <p:nvSpPr>
          <p:cNvPr id="45073" name="Text Box 13"/>
          <p:cNvSpPr txBox="1">
            <a:spLocks noChangeArrowheads="1"/>
          </p:cNvSpPr>
          <p:nvPr/>
        </p:nvSpPr>
        <p:spPr bwMode="auto">
          <a:xfrm>
            <a:off x="4054476" y="3549650"/>
            <a:ext cx="1266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Comic Sans MS" panose="030F0702030302020204" pitchFamily="66" charset="0"/>
              </a:rPr>
              <a:t>t = </a:t>
            </a:r>
            <a:r>
              <a:rPr lang="en-GB" sz="2400" noProof="0" dirty="0">
                <a:latin typeface="Symbol" panose="05050102010706020507" pitchFamily="18" charset="2"/>
              </a:rPr>
              <a:t>T </a:t>
            </a:r>
            <a:r>
              <a:rPr lang="en-GB" sz="2400" noProof="0" dirty="0">
                <a:latin typeface="Comic Sans MS" panose="030F0702030302020204" pitchFamily="66" charset="0"/>
              </a:rPr>
              <a:t>/4</a:t>
            </a:r>
          </a:p>
        </p:txBody>
      </p:sp>
      <p:sp>
        <p:nvSpPr>
          <p:cNvPr id="45074" name="Text Box 14"/>
          <p:cNvSpPr txBox="1">
            <a:spLocks noChangeArrowheads="1"/>
          </p:cNvSpPr>
          <p:nvPr/>
        </p:nvSpPr>
        <p:spPr bwMode="auto">
          <a:xfrm>
            <a:off x="6002338" y="3549650"/>
            <a:ext cx="1085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Comic Sans MS" panose="030F0702030302020204" pitchFamily="66" charset="0"/>
              </a:rPr>
              <a:t>t = </a:t>
            </a:r>
            <a:r>
              <a:rPr lang="en-GB" sz="2400" noProof="0" dirty="0">
                <a:latin typeface="Symbol" panose="05050102010706020507" pitchFamily="18" charset="2"/>
              </a:rPr>
              <a:t>T/2</a:t>
            </a:r>
            <a:endParaRPr lang="en-GB" sz="2400" noProof="0" dirty="0">
              <a:latin typeface="Comic Sans MS" panose="030F0702030302020204" pitchFamily="66" charset="0"/>
            </a:endParaRPr>
          </a:p>
        </p:txBody>
      </p:sp>
      <p:sp>
        <p:nvSpPr>
          <p:cNvPr id="45075" name="Text Box 15"/>
          <p:cNvSpPr txBox="1">
            <a:spLocks noChangeArrowheads="1"/>
          </p:cNvSpPr>
          <p:nvPr/>
        </p:nvSpPr>
        <p:spPr bwMode="auto">
          <a:xfrm>
            <a:off x="7458076" y="3549650"/>
            <a:ext cx="14525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Comic Sans MS" panose="030F0702030302020204" pitchFamily="66" charset="0"/>
              </a:rPr>
              <a:t>t = 3</a:t>
            </a:r>
            <a:r>
              <a:rPr lang="en-GB" sz="2400" noProof="0" dirty="0">
                <a:latin typeface="Symbol" panose="05050102010706020507" pitchFamily="18" charset="2"/>
              </a:rPr>
              <a:t>T </a:t>
            </a:r>
            <a:r>
              <a:rPr lang="en-GB" sz="2400" noProof="0" dirty="0">
                <a:latin typeface="Comic Sans MS" panose="030F0702030302020204" pitchFamily="66" charset="0"/>
              </a:rPr>
              <a:t>/4</a:t>
            </a:r>
          </a:p>
        </p:txBody>
      </p:sp>
      <p:sp>
        <p:nvSpPr>
          <p:cNvPr id="45076" name="Text Box 16"/>
          <p:cNvSpPr txBox="1">
            <a:spLocks noChangeArrowheads="1"/>
          </p:cNvSpPr>
          <p:nvPr/>
        </p:nvSpPr>
        <p:spPr bwMode="auto">
          <a:xfrm>
            <a:off x="9277350" y="3543300"/>
            <a:ext cx="871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Comic Sans MS" panose="030F0702030302020204" pitchFamily="66" charset="0"/>
              </a:rPr>
              <a:t>t = T</a:t>
            </a:r>
          </a:p>
        </p:txBody>
      </p:sp>
      <p:sp>
        <p:nvSpPr>
          <p:cNvPr id="45077" name="Oval 17"/>
          <p:cNvSpPr>
            <a:spLocks noChangeArrowheads="1"/>
          </p:cNvSpPr>
          <p:nvPr/>
        </p:nvSpPr>
        <p:spPr bwMode="auto">
          <a:xfrm>
            <a:off x="2386013" y="2219325"/>
            <a:ext cx="1122362" cy="1054100"/>
          </a:xfrm>
          <a:prstGeom prst="ellips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FFFF">
                    <a:alpha val="50195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grpSp>
        <p:nvGrpSpPr>
          <p:cNvPr id="45078" name="Group 18"/>
          <p:cNvGrpSpPr>
            <a:grpSpLocks/>
          </p:cNvGrpSpPr>
          <p:nvPr/>
        </p:nvGrpSpPr>
        <p:grpSpPr bwMode="auto">
          <a:xfrm>
            <a:off x="2133601" y="2130426"/>
            <a:ext cx="1457325" cy="1401763"/>
            <a:chOff x="384" y="893"/>
            <a:chExt cx="918" cy="883"/>
          </a:xfrm>
        </p:grpSpPr>
        <p:sp>
          <p:nvSpPr>
            <p:cNvPr id="45095" name="Line 19"/>
            <p:cNvSpPr>
              <a:spLocks noChangeShapeType="1"/>
            </p:cNvSpPr>
            <p:nvPr/>
          </p:nvSpPr>
          <p:spPr bwMode="auto">
            <a:xfrm flipV="1">
              <a:off x="898" y="948"/>
              <a:ext cx="0" cy="776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 noProof="0" dirty="0"/>
            </a:p>
          </p:txBody>
        </p:sp>
        <p:grpSp>
          <p:nvGrpSpPr>
            <p:cNvPr id="45096" name="Group 20"/>
            <p:cNvGrpSpPr>
              <a:grpSpLocks/>
            </p:cNvGrpSpPr>
            <p:nvPr/>
          </p:nvGrpSpPr>
          <p:grpSpPr bwMode="auto">
            <a:xfrm>
              <a:off x="384" y="893"/>
              <a:ext cx="918" cy="883"/>
              <a:chOff x="384" y="893"/>
              <a:chExt cx="918" cy="883"/>
            </a:xfrm>
          </p:grpSpPr>
          <p:sp>
            <p:nvSpPr>
              <p:cNvPr id="45097" name="Rectangle 21"/>
              <p:cNvSpPr>
                <a:spLocks noChangeArrowheads="1"/>
              </p:cNvSpPr>
              <p:nvPr/>
            </p:nvSpPr>
            <p:spPr bwMode="auto">
              <a:xfrm>
                <a:off x="816" y="893"/>
                <a:ext cx="163" cy="55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sz="2000" noProof="0" dirty="0"/>
              </a:p>
            </p:txBody>
          </p:sp>
          <p:sp>
            <p:nvSpPr>
              <p:cNvPr id="45098" name="Rectangle 22"/>
              <p:cNvSpPr>
                <a:spLocks noChangeArrowheads="1"/>
              </p:cNvSpPr>
              <p:nvPr/>
            </p:nvSpPr>
            <p:spPr bwMode="auto">
              <a:xfrm rot="-3091265">
                <a:off x="829" y="1285"/>
                <a:ext cx="145" cy="25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sz="2000" noProof="0" dirty="0"/>
              </a:p>
            </p:txBody>
          </p:sp>
          <p:sp>
            <p:nvSpPr>
              <p:cNvPr id="45099" name="Line 23"/>
              <p:cNvSpPr>
                <a:spLocks noChangeShapeType="1"/>
              </p:cNvSpPr>
              <p:nvPr/>
            </p:nvSpPr>
            <p:spPr bwMode="auto">
              <a:xfrm>
                <a:off x="476" y="1298"/>
                <a:ext cx="773" cy="0"/>
              </a:xfrm>
              <a:prstGeom prst="line">
                <a:avLst/>
              </a:prstGeom>
              <a:noFill/>
              <a:ln w="19050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 noProof="0" dirty="0"/>
              </a:p>
            </p:txBody>
          </p:sp>
          <p:sp>
            <p:nvSpPr>
              <p:cNvPr id="45100" name="Rectangle 24"/>
              <p:cNvSpPr>
                <a:spLocks noChangeArrowheads="1"/>
              </p:cNvSpPr>
              <p:nvPr/>
            </p:nvSpPr>
            <p:spPr bwMode="auto">
              <a:xfrm>
                <a:off x="384" y="1271"/>
                <a:ext cx="106" cy="48"/>
              </a:xfrm>
              <a:prstGeom prst="rect">
                <a:avLst/>
              </a:prstGeom>
              <a:solidFill>
                <a:srgbClr val="FFFF66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sz="2400" noProof="0" dirty="0">
                  <a:solidFill>
                    <a:srgbClr val="FFFF66"/>
                  </a:solidFill>
                  <a:latin typeface="Comic Sans MS" panose="030F0702030302020204" pitchFamily="66" charset="0"/>
                </a:endParaRPr>
              </a:p>
            </p:txBody>
          </p:sp>
          <p:sp>
            <p:nvSpPr>
              <p:cNvPr id="45101" name="Oval 25"/>
              <p:cNvSpPr>
                <a:spLocks noChangeArrowheads="1"/>
              </p:cNvSpPr>
              <p:nvPr/>
            </p:nvSpPr>
            <p:spPr bwMode="auto">
              <a:xfrm>
                <a:off x="872" y="1724"/>
                <a:ext cx="48" cy="52"/>
              </a:xfrm>
              <a:prstGeom prst="ellipse">
                <a:avLst/>
              </a:prstGeom>
              <a:solidFill>
                <a:schemeClr val="tx2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sz="2000" noProof="0" dirty="0"/>
              </a:p>
            </p:txBody>
          </p:sp>
          <p:sp>
            <p:nvSpPr>
              <p:cNvPr id="45102" name="Rectangle 26"/>
              <p:cNvSpPr>
                <a:spLocks noChangeArrowheads="1"/>
              </p:cNvSpPr>
              <p:nvPr/>
            </p:nvSpPr>
            <p:spPr bwMode="auto">
              <a:xfrm rot="-5400000">
                <a:off x="1204" y="1267"/>
                <a:ext cx="141" cy="54"/>
              </a:xfrm>
              <a:prstGeom prst="rect">
                <a:avLst/>
              </a:prstGeom>
              <a:solidFill>
                <a:schemeClr val="tx2"/>
              </a:solidFill>
              <a:ln w="9525">
                <a:solidFill>
                  <a:srgbClr val="FFFF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sz="2000" noProof="0" dirty="0"/>
              </a:p>
            </p:txBody>
          </p:sp>
        </p:grpSp>
      </p:grpSp>
      <p:sp>
        <p:nvSpPr>
          <p:cNvPr id="45079" name="Text Box 27"/>
          <p:cNvSpPr txBox="1">
            <a:spLocks noChangeArrowheads="1"/>
          </p:cNvSpPr>
          <p:nvPr/>
        </p:nvSpPr>
        <p:spPr bwMode="auto">
          <a:xfrm>
            <a:off x="3594100" y="377826"/>
            <a:ext cx="50498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sz="2800" i="1" noProof="0" dirty="0" err="1">
                <a:solidFill>
                  <a:schemeClr val="tx2"/>
                </a:solidFill>
                <a:latin typeface="Comic Sans MS" panose="030F0702030302020204" pitchFamily="66" charset="0"/>
              </a:rPr>
              <a:t>Rivelazione</a:t>
            </a:r>
            <a:r>
              <a:rPr lang="en-GB" sz="2800" i="1" noProof="0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GB" sz="2800" i="1" noProof="0" dirty="0" err="1">
                <a:solidFill>
                  <a:schemeClr val="tx2"/>
                </a:solidFill>
                <a:latin typeface="Comic Sans MS" panose="030F0702030302020204" pitchFamily="66" charset="0"/>
              </a:rPr>
              <a:t>interferometrica</a:t>
            </a:r>
            <a:endParaRPr lang="en-GB" sz="2800" i="1" noProof="0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45080" name="Rectangle 28"/>
          <p:cNvSpPr>
            <a:spLocks noChangeArrowheads="1"/>
          </p:cNvSpPr>
          <p:nvPr/>
        </p:nvSpPr>
        <p:spPr bwMode="auto">
          <a:xfrm>
            <a:off x="4581526" y="2160588"/>
            <a:ext cx="258763" cy="87312"/>
          </a:xfrm>
          <a:prstGeom prst="rect">
            <a:avLst/>
          </a:prstGeom>
          <a:solidFill>
            <a:schemeClr val="tx2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81" name="Rectangle 29"/>
          <p:cNvSpPr>
            <a:spLocks noChangeArrowheads="1"/>
          </p:cNvSpPr>
          <p:nvPr/>
        </p:nvSpPr>
        <p:spPr bwMode="auto">
          <a:xfrm rot="-3091265">
            <a:off x="4592639" y="2706689"/>
            <a:ext cx="230187" cy="39687"/>
          </a:xfrm>
          <a:prstGeom prst="rect">
            <a:avLst/>
          </a:prstGeom>
          <a:solidFill>
            <a:schemeClr val="tx2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82" name="Rectangle 30"/>
          <p:cNvSpPr>
            <a:spLocks noChangeArrowheads="1"/>
          </p:cNvSpPr>
          <p:nvPr/>
        </p:nvSpPr>
        <p:spPr bwMode="auto">
          <a:xfrm>
            <a:off x="3886201" y="2701925"/>
            <a:ext cx="168275" cy="76200"/>
          </a:xfrm>
          <a:prstGeom prst="rect">
            <a:avLst/>
          </a:prstGeom>
          <a:solidFill>
            <a:srgbClr val="FFFF66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solidFill>
                <a:srgbClr val="FFFF66"/>
              </a:solidFill>
              <a:latin typeface="Comic Sans MS" panose="030F0702030302020204" pitchFamily="66" charset="0"/>
            </a:endParaRPr>
          </a:p>
        </p:txBody>
      </p:sp>
      <p:sp>
        <p:nvSpPr>
          <p:cNvPr id="45083" name="Oval 31"/>
          <p:cNvSpPr>
            <a:spLocks noChangeArrowheads="1"/>
          </p:cNvSpPr>
          <p:nvPr/>
        </p:nvSpPr>
        <p:spPr bwMode="auto">
          <a:xfrm>
            <a:off x="4689475" y="3403600"/>
            <a:ext cx="76200" cy="82550"/>
          </a:xfrm>
          <a:prstGeom prst="ellipse">
            <a:avLst/>
          </a:prstGeom>
          <a:solidFill>
            <a:schemeClr val="tx2"/>
          </a:solidFill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84" name="Rectangle 32"/>
          <p:cNvSpPr>
            <a:spLocks noChangeArrowheads="1"/>
          </p:cNvSpPr>
          <p:nvPr/>
        </p:nvSpPr>
        <p:spPr bwMode="auto">
          <a:xfrm rot="-5400000">
            <a:off x="5417345" y="2677320"/>
            <a:ext cx="223837" cy="85725"/>
          </a:xfrm>
          <a:prstGeom prst="rect">
            <a:avLst/>
          </a:prstGeom>
          <a:solidFill>
            <a:schemeClr val="tx2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45085" name="Line 33"/>
          <p:cNvSpPr>
            <a:spLocks noChangeShapeType="1"/>
          </p:cNvSpPr>
          <p:nvPr/>
        </p:nvSpPr>
        <p:spPr bwMode="auto">
          <a:xfrm>
            <a:off x="3962400" y="2741613"/>
            <a:ext cx="776288" cy="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45086" name="Line 34"/>
          <p:cNvSpPr>
            <a:spLocks noChangeShapeType="1"/>
          </p:cNvSpPr>
          <p:nvPr/>
        </p:nvSpPr>
        <p:spPr bwMode="auto">
          <a:xfrm>
            <a:off x="4724400" y="2770188"/>
            <a:ext cx="0" cy="685800"/>
          </a:xfrm>
          <a:prstGeom prst="line">
            <a:avLst/>
          </a:prstGeom>
          <a:noFill/>
          <a:ln w="1905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45087" name="Line 35"/>
          <p:cNvSpPr>
            <a:spLocks noChangeShapeType="1"/>
          </p:cNvSpPr>
          <p:nvPr/>
        </p:nvSpPr>
        <p:spPr bwMode="auto">
          <a:xfrm>
            <a:off x="4724400" y="2236788"/>
            <a:ext cx="0" cy="228600"/>
          </a:xfrm>
          <a:prstGeom prst="line">
            <a:avLst/>
          </a:prstGeom>
          <a:noFill/>
          <a:ln w="28575">
            <a:solidFill>
              <a:srgbClr val="FF33CC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 noProof="0" dirty="0"/>
          </a:p>
        </p:txBody>
      </p:sp>
      <p:sp>
        <p:nvSpPr>
          <p:cNvPr id="45088" name="Line 36"/>
          <p:cNvSpPr>
            <a:spLocks noChangeShapeType="1"/>
          </p:cNvSpPr>
          <p:nvPr/>
        </p:nvSpPr>
        <p:spPr bwMode="auto">
          <a:xfrm rot="16200000" flipH="1">
            <a:off x="5676900" y="2619375"/>
            <a:ext cx="0" cy="228600"/>
          </a:xfrm>
          <a:prstGeom prst="line">
            <a:avLst/>
          </a:prstGeom>
          <a:noFill/>
          <a:ln w="28575">
            <a:solidFill>
              <a:srgbClr val="FF33CC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089" name="Object 37"/>
              <p:cNvSpPr txBox="1">
                <a:spLocks noGrp="1"/>
              </p:cNvSpPr>
              <p:nvPr>
                <p:ph/>
              </p:nvPr>
            </p:nvSpPr>
            <p:spPr bwMode="auto">
              <a:xfrm>
                <a:off x="4495800" y="4114801"/>
                <a:ext cx="3352800" cy="88106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85000" lnSpcReduction="10000"/>
              </a:bodyPr>
              <a:lstStyle/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sPre>
                        <m:sPre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𝑥𝑥</m:t>
                          </m:r>
                        </m:sub>
                        <m:sup>
                          <m:r>
                            <a:rPr lang="en-GB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𝑇𝑇</m:t>
                          </m:r>
                        </m:sup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sPre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den>
                      </m:f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45089" name="Object 37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/>
              </p:nvPr>
            </p:nvSpPr>
            <p:spPr bwMode="auto">
              <a:xfrm>
                <a:off x="4495800" y="4114801"/>
                <a:ext cx="3352800" cy="88106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092" name="Text Box 41"/>
          <p:cNvSpPr txBox="1">
            <a:spLocks noChangeArrowheads="1"/>
          </p:cNvSpPr>
          <p:nvPr/>
        </p:nvSpPr>
        <p:spPr bwMode="auto">
          <a:xfrm>
            <a:off x="7192964" y="4317206"/>
            <a:ext cx="1676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/>
              <a:t>large L to detect  small h</a:t>
            </a:r>
          </a:p>
        </p:txBody>
      </p:sp>
      <p:sp>
        <p:nvSpPr>
          <p:cNvPr id="79915" name="Text Box 43"/>
          <p:cNvSpPr txBox="1">
            <a:spLocks noChangeArrowheads="1"/>
          </p:cNvSpPr>
          <p:nvPr/>
        </p:nvSpPr>
        <p:spPr bwMode="auto">
          <a:xfrm>
            <a:off x="5181601" y="5867400"/>
            <a:ext cx="4822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2400" noProof="0" dirty="0" err="1">
                <a:latin typeface="Trebuchet MS" panose="020B0603020202020204" pitchFamily="34" charset="0"/>
              </a:rPr>
              <a:t>Bisogna</a:t>
            </a:r>
            <a:r>
              <a:rPr lang="en-GB" sz="2400" noProof="0" dirty="0">
                <a:latin typeface="Trebuchet MS" panose="020B0603020202020204" pitchFamily="34" charset="0"/>
              </a:rPr>
              <a:t> </a:t>
            </a:r>
            <a:r>
              <a:rPr lang="en-GB" sz="2400" noProof="0" dirty="0" err="1">
                <a:latin typeface="Trebuchet MS" panose="020B0603020202020204" pitchFamily="34" charset="0"/>
              </a:rPr>
              <a:t>misurare</a:t>
            </a:r>
            <a:r>
              <a:rPr lang="en-GB" sz="2400" noProof="0" dirty="0">
                <a:latin typeface="Trebuchet MS" panose="020B0603020202020204" pitchFamily="34" charset="0"/>
              </a:rPr>
              <a:t>: </a:t>
            </a:r>
            <a:r>
              <a:rPr lang="en-GB" sz="2400" noProof="0" dirty="0">
                <a:solidFill>
                  <a:srgbClr val="FF3300"/>
                </a:solidFill>
                <a:latin typeface="Symbol" panose="05050102010706020507" pitchFamily="18" charset="2"/>
              </a:rPr>
              <a:t>D</a:t>
            </a:r>
            <a:r>
              <a:rPr lang="en-GB" sz="2400" noProof="0" dirty="0">
                <a:solidFill>
                  <a:srgbClr val="FF3300"/>
                </a:solidFill>
                <a:latin typeface="Trebuchet MS" panose="020B0603020202020204" pitchFamily="34" charset="0"/>
              </a:rPr>
              <a:t>L </a:t>
            </a:r>
            <a:r>
              <a:rPr lang="en-GB" sz="2400" noProof="0" dirty="0">
                <a:solidFill>
                  <a:srgbClr val="FF3300"/>
                </a:solidFill>
                <a:latin typeface="Verdana" panose="020B0604030504040204" pitchFamily="34" charset="0"/>
              </a:rPr>
              <a:t>~ </a:t>
            </a:r>
            <a:r>
              <a:rPr lang="en-GB" sz="2400" noProof="0" dirty="0">
                <a:solidFill>
                  <a:srgbClr val="FF3300"/>
                </a:solidFill>
                <a:latin typeface="Trebuchet MS" panose="020B0603020202020204" pitchFamily="34" charset="0"/>
              </a:rPr>
              <a:t>10</a:t>
            </a:r>
            <a:r>
              <a:rPr lang="en-GB" sz="2400" baseline="30000" noProof="0" dirty="0">
                <a:solidFill>
                  <a:srgbClr val="FF3300"/>
                </a:solidFill>
                <a:latin typeface="Trebuchet MS" panose="020B0603020202020204" pitchFamily="34" charset="0"/>
              </a:rPr>
              <a:t>-18</a:t>
            </a:r>
            <a:r>
              <a:rPr lang="en-GB" sz="2400" noProof="0" dirty="0">
                <a:solidFill>
                  <a:srgbClr val="FF3300"/>
                </a:solidFill>
                <a:latin typeface="Trebuchet MS" panose="020B0603020202020204" pitchFamily="34" charset="0"/>
              </a:rPr>
              <a:t> m</a:t>
            </a:r>
            <a:endParaRPr lang="en-GB" sz="1800" u="sng" noProof="0" dirty="0">
              <a:solidFill>
                <a:srgbClr val="FF3300"/>
              </a:solidFill>
              <a:latin typeface="Trebuchet MS" panose="020B0603020202020204" pitchFamily="34" charset="0"/>
            </a:endParaRPr>
          </a:p>
        </p:txBody>
      </p:sp>
      <p:sp>
        <p:nvSpPr>
          <p:cNvPr id="79916" name="Rectangle 44"/>
          <p:cNvSpPr>
            <a:spLocks noChangeArrowheads="1"/>
          </p:cNvSpPr>
          <p:nvPr/>
        </p:nvSpPr>
        <p:spPr bwMode="auto">
          <a:xfrm>
            <a:off x="5029201" y="5257801"/>
            <a:ext cx="3001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2000" noProof="0" dirty="0">
                <a:latin typeface="Trebuchet MS" panose="020B0603020202020204" pitchFamily="34" charset="0"/>
              </a:rPr>
              <a:t>Target h </a:t>
            </a:r>
            <a:r>
              <a:rPr lang="en-GB" sz="2000" noProof="0" dirty="0">
                <a:latin typeface="Verdana" panose="020B0604030504040204" pitchFamily="34" charset="0"/>
              </a:rPr>
              <a:t>~</a:t>
            </a:r>
            <a:r>
              <a:rPr lang="en-GB" sz="2000" noProof="0" dirty="0">
                <a:latin typeface="Trebuchet MS" panose="020B0603020202020204" pitchFamily="34" charset="0"/>
              </a:rPr>
              <a:t> 10</a:t>
            </a:r>
            <a:r>
              <a:rPr lang="en-GB" sz="2000" baseline="30000" noProof="0" dirty="0">
                <a:latin typeface="Trebuchet MS" panose="020B0603020202020204" pitchFamily="34" charset="0"/>
              </a:rPr>
              <a:t>-21</a:t>
            </a:r>
            <a:r>
              <a:rPr lang="en-GB" sz="2000" noProof="0" dirty="0">
                <a:latin typeface="Trebuchet MS" panose="020B0603020202020204" pitchFamily="34" charset="0"/>
              </a:rPr>
              <a:t>, L~10</a:t>
            </a:r>
            <a:r>
              <a:rPr lang="en-GB" sz="2000" baseline="30000" noProof="0" dirty="0">
                <a:latin typeface="Trebuchet MS" panose="020B0603020202020204" pitchFamily="34" charset="0"/>
              </a:rPr>
              <a:t>3</a:t>
            </a:r>
            <a:r>
              <a:rPr lang="en-GB" sz="2000" noProof="0" dirty="0">
                <a:latin typeface="Trebuchet MS" panose="020B0603020202020204" pitchFamily="34" charset="0"/>
              </a:rPr>
              <a:t>m</a:t>
            </a:r>
            <a:endParaRPr lang="en-GB" sz="2000" baseline="30000" noProof="0" dirty="0">
              <a:latin typeface="Trebuchet MS" panose="020B0603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2000" i="1" noProof="0" dirty="0">
                <a:latin typeface="Trebuchet MS" panose="020B0603020202020204" pitchFamily="34" charset="0"/>
                <a:cs typeface="Times New Roman" panose="02020603050405020304" pitchFamily="18" charset="0"/>
              </a:rPr>
              <a:t>(NS/NS @Virgo Cluster)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15" grpId="0" autoUpdateAnimBg="0"/>
      <p:bldP spid="79916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Segnaposto piè di pagina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46084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E2FDD35-DF82-4A34-8323-1E83BF84EB2C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n-GB" sz="1400" noProof="0" dirty="0"/>
          </a:p>
        </p:txBody>
      </p:sp>
      <p:pic>
        <p:nvPicPr>
          <p:cNvPr id="4608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798" y="715868"/>
            <a:ext cx="5426075" cy="343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97" name="Text Box 16"/>
          <p:cNvSpPr txBox="1">
            <a:spLocks noChangeArrowheads="1"/>
          </p:cNvSpPr>
          <p:nvPr/>
        </p:nvSpPr>
        <p:spPr bwMode="auto">
          <a:xfrm>
            <a:off x="-316992" y="325438"/>
            <a:ext cx="640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sz="2400" noProof="0" dirty="0"/>
              <a:t>Effect of a GW on the interferometer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D4E5B622-D23D-CBEE-318B-161EDC558019}"/>
                  </a:ext>
                </a:extLst>
              </p:cNvPr>
              <p:cNvSpPr txBox="1"/>
              <p:nvPr/>
            </p:nvSpPr>
            <p:spPr>
              <a:xfrm>
                <a:off x="267017" y="777926"/>
                <a:ext cx="6561031" cy="63812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𝑖𝑗</m:t>
                          </m:r>
                        </m:sub>
                      </m:sSub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p>
                      </m:sSup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dx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𝑖𝑗</m:t>
                              </m:r>
                            </m:sub>
                          </m:sSub>
                        </m:e>
                      </m:d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p>
                      </m:sSup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𝑗</m:t>
                          </m:r>
                        </m:sup>
                      </m:sSup>
                    </m:oMath>
                  </m:oMathPara>
                </a14:m>
                <a:endParaRPr lang="en-GB" b="0" noProof="0" dirty="0"/>
              </a:p>
              <a:p>
                <a:r>
                  <a:rPr lang="en-GB" noProof="0" dirty="0"/>
                  <a:t>For  laser beam, it is a light interval, thus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𝑑</m:t>
                    </m:r>
                    <m:sSup>
                      <m:sSup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b="0" i="0" noProof="0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</m:e>
                    </m:d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𝑑</m:t>
                    </m:r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𝑖</m:t>
                        </m:r>
                      </m:sup>
                    </m:sSup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𝑑</m:t>
                    </m:r>
                    <m:sSup>
                      <m:sSup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𝑗</m:t>
                        </m:r>
                      </m:sup>
                    </m:sSup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2" name="CasellaDiTesto 1">
                <a:extLst>
                  <a:ext uri="{FF2B5EF4-FFF2-40B4-BE49-F238E27FC236}">
                    <a16:creationId xmlns:a16="http://schemas.microsoft.com/office/drawing/2014/main" id="{D4E5B622-D23D-CBEE-318B-161EDC5580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017" y="777926"/>
                <a:ext cx="6561031" cy="638123"/>
              </a:xfrm>
              <a:prstGeom prst="rect">
                <a:avLst/>
              </a:prstGeom>
              <a:blipFill>
                <a:blip r:embed="rId3"/>
                <a:stretch>
                  <a:fillRect l="-2230" b="-2019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4E1CE777-7762-67FC-3F6E-FBB3B0C05A4A}"/>
                  </a:ext>
                </a:extLst>
              </p:cNvPr>
              <p:cNvSpPr txBox="1"/>
              <p:nvPr/>
            </p:nvSpPr>
            <p:spPr>
              <a:xfrm>
                <a:off x="267018" y="1477756"/>
                <a:ext cx="7395654" cy="515333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GB" noProof="0" dirty="0"/>
                  <a:t>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sSub>
                          <m:sSub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𝜏</m:t>
                            </m:r>
                          </m:e>
                          <m:sub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p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𝑑𝑡</m:t>
                        </m:r>
                      </m:e>
                    </m:nary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nary>
                      <m:nary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sup>
                      <m:e>
                        <m:rad>
                          <m:radPr>
                            <m:degHide m:val="on"/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1+</m:t>
                            </m:r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d>
                              <m:d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rad>
                      </m:e>
                    </m:nary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𝑑𝑥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≃ 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nary>
                      <m:nary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sup>
                      <m:e>
                        <m:d>
                          <m:d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1+</m:t>
                            </m:r>
                            <m:f>
                              <m:f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d>
                              <m:d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𝑡</m:t>
                                </m:r>
                              </m:e>
                            </m:d>
                          </m:e>
                        </m:d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</m:oMath>
                </a14:m>
                <a:endParaRPr lang="en-GB" noProof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𝜔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; 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den>
                      </m:f>
                    </m:oMath>
                  </m:oMathPara>
                </a14:m>
                <a:endParaRPr lang="en-GB" b="0" noProof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den>
                      </m:f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𝜔</m:t>
                          </m:r>
                        </m:den>
                      </m:f>
                      <m:d>
                        <m:d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0" noProof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GB" b="0" i="0" noProof="0" smtClean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num>
                                <m:den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den>
                              </m:f>
                            </m:sup>
                          </m:sSup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GB" noProof="0" dirty="0"/>
              </a:p>
              <a:p>
                <a:r>
                  <a:rPr lang="en-GB" noProof="0" dirty="0"/>
                  <a:t>for a round trip from BS to M1 and back.</a:t>
                </a:r>
              </a:p>
              <a:p>
                <a:r>
                  <a:rPr lang="en-GB" noProof="0" dirty="0"/>
                  <a:t>Similarly, along y, 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𝑦𝑦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</m:oMath>
                </a14:m>
                <a:r>
                  <a:rPr lang="en-GB" noProof="0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c</m:t>
                          </m:r>
                        </m:den>
                      </m:f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i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𝜔</m:t>
                          </m:r>
                        </m:den>
                      </m:f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sup>
                              <m:f>
                                <m:fPr>
                                  <m:ctrlP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0" i="0" noProof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GB" b="0" i="0" noProof="0" smtClean="0">
                                      <a:latin typeface="Cambria Math" panose="02040503050406030204" pitchFamily="18" charset="0"/>
                                    </a:rPr>
                                    <m:t>i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𝜔</m:t>
                                  </m:r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num>
                                <m:den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den>
                              </m:f>
                            </m:sup>
                          </m:sSup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GB" noProof="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𝜏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L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c</m:t>
                              </m:r>
                            </m:den>
                          </m:f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num>
                        <m:den>
                          <m:f>
                            <m:f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den>
                          </m:f>
                        </m:den>
                      </m:f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sup>
                          <m:f>
                            <m:f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L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GB" b="0" i="0" noProof="0" smtClean="0">
                                  <a:latin typeface="Cambria Math" panose="02040503050406030204" pitchFamily="18" charset="0"/>
                                </a:rPr>
                                <m:t>c</m:t>
                              </m:r>
                            </m:den>
                          </m:f>
                        </m:sup>
                      </m:sSup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sin</m:t>
                      </m:r>
                      <m:d>
                        <m:d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GB" noProof="0" dirty="0"/>
              </a:p>
              <a:p>
                <a:r>
                  <a:rPr lang="en-GB" noProof="0" dirty="0"/>
                  <a:t>For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≪1⇒</m:t>
                    </m:r>
                    <m:r>
                      <m:rPr>
                        <m:sty m:val="p"/>
                      </m:rPr>
                      <a:rPr lang="en-GB" b="0" i="0" noProof="0" smtClean="0">
                        <a:latin typeface="Cambria Math" panose="02040503050406030204" pitchFamily="18" charset="0"/>
                      </a:rPr>
                      <m:t>Δ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𝜏</m:t>
                    </m:r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h</m:t>
                    </m:r>
                    <m:f>
                      <m:f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b="0" i="0" noProof="0" smtClean="0">
                            <a:latin typeface="Cambria Math" panose="02040503050406030204" pitchFamily="18" charset="0"/>
                          </a:rPr>
                          <m:t>sin</m:t>
                        </m:r>
                        <m:d>
                          <m:d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𝜔</m:t>
                                </m:r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𝐿</m:t>
                                </m:r>
                              </m:num>
                              <m:den>
                                <m:r>
                                  <a:rPr lang="en-GB" b="0" i="1" noProof="0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den>
                            </m:f>
                          </m:e>
                        </m:d>
                      </m:num>
                      <m:den>
                        <m:f>
                          <m:fPr>
                            <m:ctrlP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num>
                          <m:den>
                            <m:r>
                              <a:rPr lang="en-GB" b="0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den>
                        </m:f>
                      </m:den>
                    </m:f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≃</m:t>
                    </m:r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𝐿h</m:t>
                        </m:r>
                      </m:num>
                      <m:den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GB" noProof="0" dirty="0"/>
                  <a:t>	</a:t>
                </a:r>
              </a:p>
              <a:p>
                <a:r>
                  <a:rPr lang="en-GB" noProof="0" dirty="0"/>
                  <a:t>and a phase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noProof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𝜔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num>
                        <m:den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GB" b="0" i="0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𝐿h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⇒</m:t>
                      </m:r>
                      <m:r>
                        <m:rPr>
                          <m:sty m:val="p"/>
                        </m:rPr>
                        <a:rPr lang="en-GB" b="0" i="0" noProof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b="0" i="1" noProof="0" smtClean="0">
                          <a:latin typeface="Cambria Math" panose="02040503050406030204" pitchFamily="18" charset="0"/>
                        </a:rPr>
                        <m:t>h𝐿</m:t>
                      </m: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4" name="CasellaDiTesto 3">
                <a:extLst>
                  <a:ext uri="{FF2B5EF4-FFF2-40B4-BE49-F238E27FC236}">
                    <a16:creationId xmlns:a16="http://schemas.microsoft.com/office/drawing/2014/main" id="{4E1CE777-7762-67FC-3F6E-FBB3B0C05A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018" y="1477756"/>
                <a:ext cx="7395654" cy="5153334"/>
              </a:xfrm>
              <a:prstGeom prst="rect">
                <a:avLst/>
              </a:prstGeom>
              <a:blipFill>
                <a:blip r:embed="rId4"/>
                <a:stretch>
                  <a:fillRect l="-74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Segnaposto piè di pagina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47108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14E2FB-AF0E-48DA-89D1-673C9EC8A725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32</a:t>
            </a:fld>
            <a:endParaRPr lang="en-GB" sz="1400" noProof="0" dirty="0"/>
          </a:p>
        </p:txBody>
      </p:sp>
      <p:pic>
        <p:nvPicPr>
          <p:cNvPr id="47109" name="Picture 1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021842"/>
            <a:ext cx="54102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10" name="Rectangle 21"/>
          <p:cNvSpPr>
            <a:spLocks noGrp="1" noChangeArrowheads="1"/>
          </p:cNvSpPr>
          <p:nvPr>
            <p:ph type="title" sz="quarter"/>
          </p:nvPr>
        </p:nvSpPr>
        <p:spPr>
          <a:xfrm>
            <a:off x="115824" y="338520"/>
            <a:ext cx="8229600" cy="8683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noProof="0" dirty="0"/>
              <a:t>Variation of output power due to GW</a:t>
            </a:r>
          </a:p>
        </p:txBody>
      </p:sp>
      <p:grpSp>
        <p:nvGrpSpPr>
          <p:cNvPr id="3" name="Gruppo 2">
            <a:extLst>
              <a:ext uri="{FF2B5EF4-FFF2-40B4-BE49-F238E27FC236}">
                <a16:creationId xmlns:a16="http://schemas.microsoft.com/office/drawing/2014/main" id="{DCA37D4F-F3FB-F5C8-7E64-FFBA8ECAD994}"/>
              </a:ext>
            </a:extLst>
          </p:cNvPr>
          <p:cNvGrpSpPr/>
          <p:nvPr/>
        </p:nvGrpSpPr>
        <p:grpSpPr>
          <a:xfrm>
            <a:off x="468750" y="1076580"/>
            <a:ext cx="6488350" cy="5442900"/>
            <a:chOff x="1600200" y="1177568"/>
            <a:chExt cx="5399452" cy="480311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114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1600200" y="2718120"/>
                  <a:ext cx="5399452" cy="279483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lang="en-GB" sz="1800" noProof="0" dirty="0"/>
                    <a:t>For a GW impinging on interferometer plane  h</a:t>
                  </a:r>
                  <a:r>
                    <a:rPr lang="en-GB" sz="1800" baseline="-25000" noProof="0" dirty="0"/>
                    <a:t>+</a:t>
                  </a:r>
                  <a:r>
                    <a:rPr lang="en-GB" sz="1800" noProof="0" dirty="0"/>
                    <a:t>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GB" sz="1800" i="1" noProof="0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</m:sub>
                      </m:sSub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a14:m>
                  <a:br>
                    <a:rPr lang="en-GB" sz="1800" i="1" noProof="0" dirty="0">
                      <a:latin typeface="Cambria Math" panose="02040503050406030204" pitchFamily="18" charset="0"/>
                    </a:rPr>
                  </a:b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18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1800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b>
                        </m:sSub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en-GB" sz="1800" baseline="-25000" noProof="0" dirty="0"/>
                </a:p>
                <a:p>
                  <a:pPr>
                    <a:spcBef>
                      <a:spcPct val="50000"/>
                    </a:spcBef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𝒐𝒖𝒕</m:t>
                            </m:r>
                          </m:sub>
                        </m:sSub>
                        <m:r>
                          <a:rPr lang="en-GB" sz="1800" i="1" noProof="0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sz="1800" b="1" i="1" noProof="0" smtClean="0">
                                <a:latin typeface="Cambria Math" panose="02040503050406030204" pitchFamily="18" charset="0"/>
                              </a:rPr>
                              <m:t>𝒎𝒊𝒄</m:t>
                            </m:r>
                          </m:sub>
                        </m:sSub>
                        <m:r>
                          <a:rPr lang="en-GB" sz="1800" b="1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GB" sz="1800" b="1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𝜹</m:t>
                        </m:r>
                        <m:sSub>
                          <m:sSubPr>
                            <m:ctrlP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sz="1800" b="1" i="1" noProof="0" smtClean="0">
                                <a:latin typeface="Cambria Math" panose="02040503050406030204" pitchFamily="18" charset="0"/>
                              </a:rPr>
                              <m:t>𝒈𝒓𝒂𝒗</m:t>
                            </m:r>
                          </m:sub>
                        </m:sSub>
                        <m:r>
                          <a:rPr lang="en-GB" sz="1800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≈</m:t>
                        </m:r>
                      </m:oMath>
                    </m:oMathPara>
                  </a14:m>
                  <a:endParaRPr lang="en-GB" sz="1800" i="1" noProof="0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  <a:p>
                  <a:pPr>
                    <a:spcBef>
                      <a:spcPct val="50000"/>
                    </a:spcBef>
                    <a:buFontTx/>
                    <a:buNone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n-GB" sz="1800" b="1" i="1" noProof="0" smtClean="0">
                                  <a:latin typeface="Cambria Math" panose="02040503050406030204" pitchFamily="18" charset="0"/>
                                </a:rPr>
                                <m:t>𝒊𝒏</m:t>
                              </m:r>
                            </m:sub>
                          </m:sSub>
                        </m:num>
                        <m:den>
                          <m:r>
                            <a:rPr lang="en-GB" sz="1800" b="1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d>
                        <m:dPr>
                          <m:begChr m:val="["/>
                          <m:endChr m:val="]"/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𝑪</m:t>
                          </m:r>
                          <m:func>
                            <m:funcPr>
                              <m:ctrlP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𝒍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  <m:r>
                            <a:rPr lang="en-GB" sz="1800" b="1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GB" sz="1800" b="1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𝑪𝒌</m:t>
                          </m:r>
                          <m:sSub>
                            <m:sSubPr>
                              <m:ctrlPr>
                                <a:rPr lang="en-GB" sz="1800" b="1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b="1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en-GB" sz="1800" b="1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GB" sz="1800" b="1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GB" sz="1800" i="1" noProof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r>
                                <m:rPr>
                                  <m:sty m:val="p"/>
                                </m:rPr>
                                <a:rPr lang="en-GB" sz="1800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𝜹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𝒍</m:t>
                              </m:r>
                              <m:r>
                                <a:rPr lang="en-GB" sz="1800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e>
                          </m:func>
                        </m:e>
                      </m:d>
                    </m:oMath>
                  </a14:m>
                  <a:r>
                    <a:rPr lang="en-GB" sz="1800" baseline="-25000" noProof="0" dirty="0"/>
                    <a:t> </a:t>
                  </a:r>
                </a:p>
                <a:p>
                  <a:pPr>
                    <a:spcBef>
                      <a:spcPct val="50000"/>
                    </a:spcBef>
                    <a:buFontTx/>
                    <a:buNone/>
                  </a:pPr>
                  <a:r>
                    <a:rPr lang="en-GB" sz="1800" noProof="0" dirty="0"/>
                    <a:t>Assuming:</a:t>
                  </a:r>
                  <a:r>
                    <a:rPr lang="en-GB" sz="1800" baseline="-25000" noProof="0" dirty="0"/>
                    <a:t>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𝒔</m:t>
                          </m:r>
                        </m:sub>
                      </m:sSub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≈</m:t>
                          </m:r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𝒔</m:t>
                          </m:r>
                        </m:sub>
                      </m:sSub>
                      <m:r>
                        <a:rPr lang="en-GB" sz="1800" b="1" i="1" noProof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1800" b="1" i="1" noProof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b="1" i="1" noProof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sz="1800" b="1" i="1" noProof="0" smtClean="0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sz="1800" b="1" i="1" noProof="0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e>
                          </m:rad>
                        </m:den>
                      </m:f>
                    </m:oMath>
                  </a14:m>
                  <a:r>
                    <a:rPr lang="en-GB" sz="1800" baseline="-25000" noProof="0" dirty="0"/>
                    <a:t> </a:t>
                  </a:r>
                  <a:r>
                    <a:rPr lang="en-GB" sz="1800" noProof="0" dirty="0"/>
                    <a:t>e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GB" sz="1800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b>
                        <m:sSubPr>
                          <m:ctrlP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  <m:sub>
                          <m:r>
                            <a:rPr lang="en-GB" sz="1800" i="1" noProof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GB" sz="1800" b="1" i="1" noProof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1800" b="1" i="1" noProof="0" smtClean="0">
                          <a:latin typeface="Cambria Math" panose="02040503050406030204" pitchFamily="18" charset="0"/>
                        </a:rPr>
                        <m:t>𝟏</m:t>
                      </m:r>
                    </m:oMath>
                  </a14:m>
                  <a:r>
                    <a:rPr lang="en-GB" sz="1800" noProof="0" dirty="0"/>
                    <a:t> </a:t>
                  </a:r>
                  <a:endParaRPr lang="en-GB" sz="1800" baseline="-25000" noProof="0" dirty="0"/>
                </a:p>
              </p:txBody>
            </p:sp>
          </mc:Choice>
          <mc:Fallback xmlns="">
            <p:sp>
              <p:nvSpPr>
                <p:cNvPr id="47114" name="Text Box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1600200" y="2718120"/>
                  <a:ext cx="5399452" cy="2794833"/>
                </a:xfrm>
                <a:prstGeom prst="rect">
                  <a:avLst/>
                </a:prstGeom>
                <a:blipFill>
                  <a:blip r:embed="rId3"/>
                  <a:stretch>
                    <a:fillRect l="-846" t="-1154"/>
                  </a:stretch>
                </a:blipFill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116" name="Text Box 23"/>
            <p:cNvSpPr txBox="1">
              <a:spLocks noChangeArrowheads="1"/>
            </p:cNvSpPr>
            <p:nvPr/>
          </p:nvSpPr>
          <p:spPr bwMode="auto">
            <a:xfrm>
              <a:off x="1676399" y="5396372"/>
              <a:ext cx="5323253" cy="5843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sz="1600" noProof="0" dirty="0"/>
                <a:t>So, the output power variation due to GW is proportional to GW amplitude and the sum of the arm-lengths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" name="CasellaDiTesto 1"/>
                <p:cNvSpPr txBox="1"/>
                <p:nvPr/>
              </p:nvSpPr>
              <p:spPr>
                <a:xfrm>
                  <a:off x="1676399" y="1177568"/>
                  <a:ext cx="5145666" cy="1611545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𝚿</m:t>
                            </m:r>
                          </m:e>
                          <m:sub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𝒐𝒖𝒕</m:t>
                            </m:r>
                          </m:sub>
                        </m:sSub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=−</m:t>
                        </m:r>
                        <m:sSub>
                          <m:sSubPr>
                            <m:ctrlP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𝒔</m:t>
                            </m:r>
                          </m:sub>
                        </m:sSub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𝒕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𝒔</m:t>
                            </m:r>
                          </m:sub>
                        </m:sSub>
                        <m:d>
                          <m:dPr>
                            <m:ctrlP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  <m:t>𝒆</m:t>
                                </m:r>
                              </m:e>
                              <m:sup>
                                <m: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  <m:t>𝒊𝒌</m:t>
                                </m:r>
                                <m:sSub>
                                  <m:sSubPr>
                                    <m:ctrlPr>
                                      <a:rPr lang="en-GB" b="1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b="1" i="1" noProof="0" smtClean="0">
                                        <a:latin typeface="Cambria Math" panose="02040503050406030204" pitchFamily="18" charset="0"/>
                                      </a:rPr>
                                      <m:t>𝒍</m:t>
                                    </m:r>
                                  </m:e>
                                  <m:sub>
                                    <m:r>
                                      <a:rPr lang="en-GB" b="1" i="1" noProof="0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</m:sup>
                            </m:sSup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𝒆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𝒊𝒌</m:t>
                                </m:r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𝒍</m:t>
                                    </m:r>
                                  </m:e>
                                  <m:sub>
                                    <m:r>
                                      <a:rPr lang="en-GB" b="1" i="1" noProof="0" smtClean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</m:sup>
                            </m:sSup>
                          </m:e>
                        </m:d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𝚿</m:t>
                            </m:r>
                          </m:e>
                          <m:sub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𝒊𝒏</m:t>
                            </m:r>
                          </m:sub>
                        </m:sSub>
                      </m:oMath>
                    </m:oMathPara>
                  </a14:m>
                  <a:endParaRPr lang="en-GB" noProof="0" dirty="0"/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𝒐𝒖𝒕</m:t>
                            </m:r>
                          </m:sub>
                        </m:sSub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b="1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𝒕</m:t>
                                    </m:r>
                                  </m:e>
                                  <m:sub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d>
                          <m:dPr>
                            <m:begChr m:val="["/>
                            <m:endChr m:val="]"/>
                            <m:ctrlP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Sup>
                              <m:sSub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b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b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  <m:func>
                              <m:func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𝒌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𝜹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𝒍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func>
                          </m:e>
                        </m:d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𝒊𝒏</m:t>
                            </m:r>
                          </m:sub>
                        </m:sSub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=</m:t>
                        </m:r>
                      </m:oMath>
                      <m:oMath xmlns:m="http://schemas.openxmlformats.org/officeDocument/2006/math">
                        <m:sSup>
                          <m:s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</m:e>
                                  <m:sub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𝒕</m:t>
                                    </m:r>
                                  </m:e>
                                  <m:sub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</a:rPr>
                                      <m:t>𝒔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  <m: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)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𝑪</m:t>
                            </m:r>
                            <m:func>
                              <m:func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GB" noProof="0" smtClean="0"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𝒌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𝜹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𝒍</m:t>
                                </m:r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</m:func>
                          </m:e>
                        </m:d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𝒊𝒏</m:t>
                            </m:r>
                          </m:sub>
                        </m:sSub>
                      </m:oMath>
                    </m:oMathPara>
                  </a14:m>
                  <a:endParaRPr lang="en-GB" i="1" noProof="0" dirty="0">
                    <a:latin typeface="Cambria Math" panose="02040503050406030204" pitchFamily="18" charset="0"/>
                  </a:endParaRPr>
                </a:p>
                <a:p>
                  <a:r>
                    <a:rPr lang="en-GB" sz="2000" noProof="0" dirty="0"/>
                    <a:t>being the contrast</a:t>
                  </a:r>
                  <a:endParaRPr lang="en-GB" sz="2000" i="1" noProof="0" dirty="0">
                    <a:latin typeface="Cambria Math" panose="02040503050406030204" pitchFamily="18" charset="0"/>
                  </a:endParaRPr>
                </a:p>
                <a:p>
                  <a:pPr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𝑪</m:t>
                        </m:r>
                        <m:r>
                          <a:rPr lang="en-GB" b="1" i="1" noProof="0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b="1" i="1" noProof="0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</m:num>
                          <m:den>
                            <m:sSubSup>
                              <m:sSub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  <m:sup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bSup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𝒓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  <m:sup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bSup>
                          </m:den>
                        </m:f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2" name="CasellaDiTesto 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76399" y="1177568"/>
                  <a:ext cx="5145666" cy="1611545"/>
                </a:xfrm>
                <a:prstGeom prst="rect">
                  <a:avLst/>
                </a:prstGeom>
                <a:blipFill>
                  <a:blip r:embed="rId4"/>
                  <a:stretch>
                    <a:fillRect l="-2564" t="-334"/>
                  </a:stretch>
                </a:blipFill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" name="Freccia a destra 3">
            <a:extLst>
              <a:ext uri="{FF2B5EF4-FFF2-40B4-BE49-F238E27FC236}">
                <a16:creationId xmlns:a16="http://schemas.microsoft.com/office/drawing/2014/main" id="{246380E1-33AC-D1D4-E265-1D98BACA4326}"/>
              </a:ext>
            </a:extLst>
          </p:cNvPr>
          <p:cNvSpPr/>
          <p:nvPr/>
        </p:nvSpPr>
        <p:spPr>
          <a:xfrm>
            <a:off x="11290301" y="3786078"/>
            <a:ext cx="228600" cy="127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A89DB04A-3D73-3D1F-D06A-929FA52B3DDB}"/>
                  </a:ext>
                </a:extLst>
              </p:cNvPr>
              <p:cNvSpPr txBox="1"/>
              <p:nvPr/>
            </p:nvSpPr>
            <p:spPr>
              <a:xfrm>
                <a:off x="10913534" y="3429000"/>
                <a:ext cx="643467" cy="378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sSup>
                        <m:sSupPr>
                          <m:ctrlPr>
                            <a:rPr lang="en-GB" b="0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b="0" i="1" noProof="0" smtClean="0">
                              <a:latin typeface="Cambria Math" panose="02040503050406030204" pitchFamily="18" charset="0"/>
                            </a:rPr>
                            <m:t>𝑖𝑘</m:t>
                          </m:r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5" name="CasellaDiTesto 4">
                <a:extLst>
                  <a:ext uri="{FF2B5EF4-FFF2-40B4-BE49-F238E27FC236}">
                    <a16:creationId xmlns:a16="http://schemas.microsoft.com/office/drawing/2014/main" id="{A89DB04A-3D73-3D1F-D06A-929FA52B3D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3534" y="3429000"/>
                <a:ext cx="643467" cy="378245"/>
              </a:xfrm>
              <a:prstGeom prst="rect">
                <a:avLst/>
              </a:prstGeom>
              <a:blipFill>
                <a:blip r:embed="rId5"/>
                <a:stretch>
                  <a:fillRect r="-1603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0F291DA0-F25E-7992-0FCE-CBAB199D893B}"/>
              </a:ext>
            </a:extLst>
          </p:cNvPr>
          <p:cNvSpPr/>
          <p:nvPr/>
        </p:nvSpPr>
        <p:spPr>
          <a:xfrm flipH="1">
            <a:off x="9393764" y="4040073"/>
            <a:ext cx="228600" cy="1270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asellaDiTesto 10">
                <a:extLst>
                  <a:ext uri="{FF2B5EF4-FFF2-40B4-BE49-F238E27FC236}">
                    <a16:creationId xmlns:a16="http://schemas.microsoft.com/office/drawing/2014/main" id="{FCB993B7-7672-0B1A-6DDA-5CEF97A9B919}"/>
                  </a:ext>
                </a:extLst>
              </p:cNvPr>
              <p:cNvSpPr txBox="1"/>
              <p:nvPr/>
            </p:nvSpPr>
            <p:spPr>
              <a:xfrm>
                <a:off x="9575799" y="3913078"/>
                <a:ext cx="1143001" cy="655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𝑖𝑘</m:t>
                          </m:r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p>
                      </m:sSup>
                    </m:oMath>
                  </m:oMathPara>
                </a14:m>
                <a:endParaRPr lang="en-GB" noProof="0" dirty="0"/>
              </a:p>
              <a:p>
                <a:endParaRPr lang="en-GB" noProof="0" dirty="0"/>
              </a:p>
            </p:txBody>
          </p:sp>
        </mc:Choice>
        <mc:Fallback xmlns="">
          <p:sp>
            <p:nvSpPr>
              <p:cNvPr id="11" name="CasellaDiTesto 10">
                <a:extLst>
                  <a:ext uri="{FF2B5EF4-FFF2-40B4-BE49-F238E27FC236}">
                    <a16:creationId xmlns:a16="http://schemas.microsoft.com/office/drawing/2014/main" id="{FCB993B7-7672-0B1A-6DDA-5CEF97A9B9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75799" y="3913078"/>
                <a:ext cx="1143001" cy="655244"/>
              </a:xfrm>
              <a:prstGeom prst="rect">
                <a:avLst/>
              </a:prstGeom>
              <a:blipFill>
                <a:blip r:embed="rId6"/>
                <a:stretch>
                  <a:fillRect r="-534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5E634A53-DBE7-FF89-CD6C-862C5BD44617}"/>
                  </a:ext>
                </a:extLst>
              </p:cNvPr>
              <p:cNvSpPr txBox="1"/>
              <p:nvPr/>
            </p:nvSpPr>
            <p:spPr>
              <a:xfrm>
                <a:off x="9673166" y="4634492"/>
                <a:ext cx="1143001" cy="655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n-GB" b="0" i="1" noProof="0" smtClean="0">
                                      <a:latin typeface="Cambria Math" panose="02040503050406030204" pitchFamily="18" charset="0"/>
                                    </a:rPr>
                                    <m:t>𝑠</m:t>
                                  </m:r>
                                </m:sub>
                              </m:s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sSup>
                        <m:sSupPr>
                          <m:ctrlPr>
                            <a:rPr lang="en-GB" i="1" noProof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latin typeface="Cambria Math" panose="02040503050406030204" pitchFamily="18" charset="0"/>
                            </a:rPr>
                            <m:t>𝑖𝑘</m:t>
                          </m:r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noProof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sup>
                      </m:sSup>
                    </m:oMath>
                  </m:oMathPara>
                </a14:m>
                <a:endParaRPr lang="en-GB" noProof="0" dirty="0"/>
              </a:p>
              <a:p>
                <a:endParaRPr lang="en-GB" noProof="0" dirty="0"/>
              </a:p>
            </p:txBody>
          </p:sp>
        </mc:Choice>
        <mc:Fallback xmlns="">
          <p:sp>
            <p:nvSpPr>
              <p:cNvPr id="12" name="CasellaDiTesto 11">
                <a:extLst>
                  <a:ext uri="{FF2B5EF4-FFF2-40B4-BE49-F238E27FC236}">
                    <a16:creationId xmlns:a16="http://schemas.microsoft.com/office/drawing/2014/main" id="{5E634A53-DBE7-FF89-CD6C-862C5BD446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73166" y="4634492"/>
                <a:ext cx="1143001" cy="655244"/>
              </a:xfrm>
              <a:prstGeom prst="rect">
                <a:avLst/>
              </a:prstGeom>
              <a:blipFill>
                <a:blip r:embed="rId7"/>
                <a:stretch>
                  <a:fillRect r="-1978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48132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C859CA1-3CA1-4557-90C5-FF050D7C5A44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n-GB" sz="1400" noProof="0" dirty="0"/>
          </a:p>
        </p:txBody>
      </p:sp>
      <p:pic>
        <p:nvPicPr>
          <p:cNvPr id="48133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5105400"/>
            <a:ext cx="3627438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noProof="0" dirty="0"/>
              <a:t>Shot Noise</a:t>
            </a:r>
          </a:p>
        </p:txBody>
      </p:sp>
      <p:sp>
        <p:nvSpPr>
          <p:cNvPr id="48135" name="Text Box 4"/>
          <p:cNvSpPr txBox="1">
            <a:spLocks noChangeArrowheads="1"/>
          </p:cNvSpPr>
          <p:nvPr/>
        </p:nvSpPr>
        <p:spPr bwMode="auto">
          <a:xfrm>
            <a:off x="1828800" y="1219201"/>
            <a:ext cx="815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800" noProof="0" dirty="0"/>
              <a:t>Il </a:t>
            </a:r>
            <a:r>
              <a:rPr lang="en-GB" sz="1800" noProof="0" dirty="0" err="1"/>
              <a:t>numero</a:t>
            </a:r>
            <a:r>
              <a:rPr lang="en-GB" sz="1800" noProof="0" dirty="0"/>
              <a:t> di </a:t>
            </a:r>
            <a:r>
              <a:rPr lang="en-GB" sz="1800" noProof="0" dirty="0" err="1"/>
              <a:t>fotoni</a:t>
            </a:r>
            <a:r>
              <a:rPr lang="en-GB" sz="1800" noProof="0" dirty="0"/>
              <a:t> </a:t>
            </a:r>
            <a:r>
              <a:rPr lang="en-GB" sz="1800" noProof="0" dirty="0" err="1"/>
              <a:t>rivelati</a:t>
            </a:r>
            <a:r>
              <a:rPr lang="en-GB" sz="1800" noProof="0" dirty="0"/>
              <a:t> dal </a:t>
            </a:r>
            <a:r>
              <a:rPr lang="en-GB" sz="1800" noProof="0" dirty="0" err="1"/>
              <a:t>fotodiodo</a:t>
            </a:r>
            <a:r>
              <a:rPr lang="en-GB" sz="1800" noProof="0" dirty="0"/>
              <a:t> con </a:t>
            </a:r>
            <a:r>
              <a:rPr lang="en-GB" sz="1800" noProof="0" dirty="0" err="1"/>
              <a:t>efficienza</a:t>
            </a:r>
            <a:r>
              <a:rPr lang="en-GB" sz="1800" noProof="0" dirty="0"/>
              <a:t> </a:t>
            </a:r>
            <a:r>
              <a:rPr lang="en-GB" sz="1800" noProof="0" dirty="0">
                <a:latin typeface="Symbol" panose="05050102010706020507" pitchFamily="18" charset="2"/>
              </a:rPr>
              <a:t>h</a:t>
            </a:r>
            <a:r>
              <a:rPr lang="en-GB" sz="1800" noProof="0" dirty="0"/>
              <a:t> è:</a:t>
            </a:r>
            <a:endParaRPr lang="en-GB" sz="1800" noProof="0" dirty="0">
              <a:latin typeface="Symbol" panose="05050102010706020507" pitchFamily="18" charset="2"/>
            </a:endParaRPr>
          </a:p>
        </p:txBody>
      </p:sp>
      <p:pic>
        <p:nvPicPr>
          <p:cNvPr id="4813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43001"/>
            <a:ext cx="2819400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7" name="Text Box 6"/>
          <p:cNvSpPr txBox="1">
            <a:spLocks noChangeArrowheads="1"/>
          </p:cNvSpPr>
          <p:nvPr/>
        </p:nvSpPr>
        <p:spPr bwMode="auto">
          <a:xfrm>
            <a:off x="1981200" y="1752601"/>
            <a:ext cx="8229600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800" noProof="0" dirty="0"/>
              <a:t>Se </a:t>
            </a:r>
            <a:r>
              <a:rPr lang="en-GB" sz="1800" noProof="0" dirty="0" err="1"/>
              <a:t>assumiamo</a:t>
            </a:r>
            <a:r>
              <a:rPr lang="en-GB" sz="1800" noProof="0" dirty="0"/>
              <a:t> </a:t>
            </a:r>
            <a:r>
              <a:rPr lang="en-GB" sz="1800" noProof="0" dirty="0" err="1"/>
              <a:t>una</a:t>
            </a:r>
            <a:r>
              <a:rPr lang="en-GB" sz="1800" noProof="0" dirty="0"/>
              <a:t> </a:t>
            </a:r>
            <a:r>
              <a:rPr lang="en-GB" sz="1800" noProof="0" dirty="0" err="1"/>
              <a:t>statistica</a:t>
            </a:r>
            <a:r>
              <a:rPr lang="en-GB" sz="1800" noProof="0" dirty="0"/>
              <a:t> </a:t>
            </a:r>
            <a:r>
              <a:rPr lang="en-GB" sz="1800" noProof="0" dirty="0" err="1"/>
              <a:t>Poissoniana</a:t>
            </a:r>
            <a:r>
              <a:rPr lang="en-GB" sz="1800" noProof="0" dirty="0"/>
              <a:t>, la </a:t>
            </a:r>
            <a:r>
              <a:rPr lang="en-GB" sz="1800" noProof="0" dirty="0" err="1"/>
              <a:t>fluttuazione</a:t>
            </a:r>
            <a:r>
              <a:rPr lang="en-GB" sz="1800" noProof="0" dirty="0"/>
              <a:t> di </a:t>
            </a:r>
            <a:r>
              <a:rPr lang="en-GB" sz="1800" noProof="0" dirty="0" err="1"/>
              <a:t>potenza</a:t>
            </a:r>
            <a:r>
              <a:rPr lang="en-GB" sz="1800" noProof="0" dirty="0"/>
              <a:t> è </a:t>
            </a:r>
            <a:r>
              <a:rPr lang="en-GB" sz="1800" noProof="0" dirty="0">
                <a:cs typeface="Arial" panose="020B0604020202020204" pitchFamily="34" charset="0"/>
              </a:rPr>
              <a:t>√N, </a:t>
            </a:r>
            <a:r>
              <a:rPr lang="en-GB" sz="1800" noProof="0" dirty="0" err="1">
                <a:cs typeface="Arial" panose="020B0604020202020204" pitchFamily="34" charset="0"/>
              </a:rPr>
              <a:t>dunque</a:t>
            </a:r>
            <a:r>
              <a:rPr lang="en-GB" sz="1800" noProof="0" dirty="0">
                <a:cs typeface="Arial" panose="020B0604020202020204" pitchFamily="34" charset="0"/>
              </a:rPr>
              <a:t> il </a:t>
            </a:r>
            <a:r>
              <a:rPr lang="en-GB" sz="1800" noProof="0" dirty="0" err="1">
                <a:cs typeface="Arial" panose="020B0604020202020204" pitchFamily="34" charset="0"/>
              </a:rPr>
              <a:t>rapporto</a:t>
            </a:r>
            <a:r>
              <a:rPr lang="en-GB" sz="1800" noProof="0" dirty="0">
                <a:cs typeface="Arial" panose="020B0604020202020204" pitchFamily="34" charset="0"/>
              </a:rPr>
              <a:t> </a:t>
            </a:r>
            <a:r>
              <a:rPr lang="en-GB" sz="1800" noProof="0" dirty="0" err="1">
                <a:cs typeface="Arial" panose="020B0604020202020204" pitchFamily="34" charset="0"/>
              </a:rPr>
              <a:t>segnale-rumore</a:t>
            </a:r>
            <a:r>
              <a:rPr lang="en-GB" sz="1800" noProof="0" dirty="0">
                <a:cs typeface="Arial" panose="020B0604020202020204" pitchFamily="34" charset="0"/>
              </a:rPr>
              <a:t> </a:t>
            </a:r>
            <a:r>
              <a:rPr lang="en-GB" sz="1800" noProof="0" dirty="0" err="1">
                <a:cs typeface="Arial" panose="020B0604020202020204" pitchFamily="34" charset="0"/>
              </a:rPr>
              <a:t>sarà</a:t>
            </a:r>
            <a:r>
              <a:rPr lang="en-GB" sz="1800" noProof="0" dirty="0">
                <a:cs typeface="Arial" panose="020B0604020202020204" pitchFamily="34" charset="0"/>
              </a:rPr>
              <a:t>: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sz="1800" noProof="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48139" name="Text Box 8"/>
          <p:cNvSpPr txBox="1">
            <a:spLocks noChangeArrowheads="1"/>
          </p:cNvSpPr>
          <p:nvPr/>
        </p:nvSpPr>
        <p:spPr bwMode="auto">
          <a:xfrm>
            <a:off x="1905000" y="4059376"/>
            <a:ext cx="8077200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800" noProof="0" dirty="0"/>
              <a:t>Che ha un </a:t>
            </a:r>
            <a:r>
              <a:rPr lang="en-GB" sz="1800" noProof="0" dirty="0" err="1"/>
              <a:t>massimo</a:t>
            </a:r>
            <a:r>
              <a:rPr lang="en-GB" sz="1800" noProof="0" dirty="0"/>
              <a:t> per .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sz="1800" noProof="0" dirty="0"/>
              <a:t> </a:t>
            </a:r>
            <a:r>
              <a:rPr lang="en-GB" sz="1800" noProof="0" dirty="0" err="1"/>
              <a:t>Dunque</a:t>
            </a:r>
            <a:r>
              <a:rPr lang="en-GB" sz="1800" noProof="0" dirty="0"/>
              <a:t> un </a:t>
            </a:r>
            <a:r>
              <a:rPr lang="en-GB" sz="1800" noProof="0" dirty="0" err="1"/>
              <a:t>interferometro</a:t>
            </a:r>
            <a:r>
              <a:rPr lang="en-GB" sz="1800" noProof="0" dirty="0"/>
              <a:t> </a:t>
            </a:r>
            <a:r>
              <a:rPr lang="en-GB" sz="1800" noProof="0" dirty="0" err="1"/>
              <a:t>reale</a:t>
            </a:r>
            <a:r>
              <a:rPr lang="en-GB" sz="1800" noProof="0" dirty="0"/>
              <a:t> </a:t>
            </a:r>
            <a:r>
              <a:rPr lang="en-GB" sz="1800" noProof="0" dirty="0" err="1"/>
              <a:t>massimizza</a:t>
            </a:r>
            <a:r>
              <a:rPr lang="en-GB" sz="1800" noProof="0" dirty="0"/>
              <a:t> il SNR </a:t>
            </a:r>
            <a:r>
              <a:rPr lang="en-GB" sz="1800" noProof="0" dirty="0" err="1"/>
              <a:t>leggermente</a:t>
            </a:r>
            <a:r>
              <a:rPr lang="en-GB" sz="1800" noProof="0" dirty="0"/>
              <a:t> </a:t>
            </a:r>
            <a:r>
              <a:rPr lang="en-GB" sz="1800" noProof="0" dirty="0" err="1"/>
              <a:t>sfasato</a:t>
            </a:r>
            <a:r>
              <a:rPr lang="en-GB" sz="1800" noProof="0" dirty="0"/>
              <a:t> </a:t>
            </a:r>
            <a:r>
              <a:rPr lang="en-GB" sz="1800" noProof="0" dirty="0" err="1"/>
              <a:t>dalla</a:t>
            </a:r>
            <a:r>
              <a:rPr lang="en-GB" sz="1800" noProof="0" dirty="0"/>
              <a:t> </a:t>
            </a:r>
            <a:r>
              <a:rPr lang="en-GB" sz="1800" noProof="0" dirty="0" err="1"/>
              <a:t>frangia</a:t>
            </a:r>
            <a:r>
              <a:rPr lang="en-GB" sz="1800" noProof="0" dirty="0"/>
              <a:t> </a:t>
            </a:r>
            <a:r>
              <a:rPr lang="en-GB" sz="1800" noProof="0" dirty="0" err="1"/>
              <a:t>scura</a:t>
            </a:r>
            <a:r>
              <a:rPr lang="en-GB" sz="1800" noProof="0" dirty="0"/>
              <a:t>. Nel </a:t>
            </a:r>
            <a:r>
              <a:rPr lang="en-GB" sz="1800" noProof="0" dirty="0" err="1"/>
              <a:t>caso</a:t>
            </a:r>
            <a:r>
              <a:rPr lang="en-GB" sz="1800" noProof="0" dirty="0"/>
              <a:t> </a:t>
            </a:r>
            <a:r>
              <a:rPr lang="en-GB" sz="1800" noProof="0" dirty="0" err="1"/>
              <a:t>ottimale</a:t>
            </a:r>
            <a:r>
              <a:rPr lang="en-GB" sz="1800" noProof="0" dirty="0"/>
              <a:t> di C=1, la </a:t>
            </a:r>
            <a:r>
              <a:rPr lang="en-GB" sz="1800" noProof="0" dirty="0" err="1"/>
              <a:t>sensibilità</a:t>
            </a:r>
            <a:r>
              <a:rPr lang="en-GB" sz="1800" noProof="0" dirty="0"/>
              <a:t> per </a:t>
            </a:r>
            <a:r>
              <a:rPr lang="en-GB" sz="1800" noProof="0" dirty="0" err="1"/>
              <a:t>una</a:t>
            </a:r>
            <a:r>
              <a:rPr lang="en-GB" sz="1800" noProof="0" dirty="0"/>
              <a:t> GW è data dal </a:t>
            </a:r>
            <a:r>
              <a:rPr lang="en-GB" sz="1800" noProof="0" dirty="0" err="1"/>
              <a:t>valore</a:t>
            </a:r>
            <a:r>
              <a:rPr lang="en-GB" sz="1800" noProof="0" dirty="0"/>
              <a:t> per cui S/N=1</a:t>
            </a:r>
          </a:p>
        </p:txBody>
      </p:sp>
      <p:sp>
        <p:nvSpPr>
          <p:cNvPr id="89104" name="Oval 16"/>
          <p:cNvSpPr>
            <a:spLocks noChangeArrowheads="1"/>
          </p:cNvSpPr>
          <p:nvPr/>
        </p:nvSpPr>
        <p:spPr bwMode="auto">
          <a:xfrm>
            <a:off x="4305300" y="2645750"/>
            <a:ext cx="457200" cy="304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89106" name="Text Box 18"/>
          <p:cNvSpPr txBox="1">
            <a:spLocks noChangeArrowheads="1"/>
          </p:cNvSpPr>
          <p:nvPr/>
        </p:nvSpPr>
        <p:spPr bwMode="auto">
          <a:xfrm>
            <a:off x="1676400" y="3251200"/>
            <a:ext cx="15240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/>
              <a:t>Sens. alle </a:t>
            </a:r>
            <a:r>
              <a:rPr lang="en-GB" sz="1600" noProof="0" dirty="0" err="1"/>
              <a:t>fluttuazioni</a:t>
            </a:r>
            <a:r>
              <a:rPr lang="en-GB" sz="1600" noProof="0" dirty="0"/>
              <a:t> di </a:t>
            </a:r>
            <a:r>
              <a:rPr lang="en-GB" sz="1600" noProof="0" dirty="0" err="1"/>
              <a:t>potenza</a:t>
            </a:r>
            <a:endParaRPr lang="en-GB" sz="1600" noProof="0" dirty="0"/>
          </a:p>
        </p:txBody>
      </p:sp>
      <p:sp>
        <p:nvSpPr>
          <p:cNvPr id="89107" name="Oval 19"/>
          <p:cNvSpPr>
            <a:spLocks noChangeArrowheads="1"/>
          </p:cNvSpPr>
          <p:nvPr/>
        </p:nvSpPr>
        <p:spPr bwMode="auto">
          <a:xfrm>
            <a:off x="7086600" y="5613400"/>
            <a:ext cx="838200" cy="3810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89109" name="Line 21"/>
          <p:cNvSpPr>
            <a:spLocks noChangeShapeType="1"/>
          </p:cNvSpPr>
          <p:nvPr/>
        </p:nvSpPr>
        <p:spPr bwMode="auto">
          <a:xfrm>
            <a:off x="7924800" y="5791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9110" name="Text Box 22"/>
          <p:cNvSpPr txBox="1">
            <a:spLocks noChangeArrowheads="1"/>
          </p:cNvSpPr>
          <p:nvPr/>
        </p:nvSpPr>
        <p:spPr bwMode="auto">
          <a:xfrm>
            <a:off x="8610600" y="5372100"/>
            <a:ext cx="1600200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 err="1"/>
              <a:t>Aumentare</a:t>
            </a:r>
            <a:r>
              <a:rPr lang="en-GB" sz="1600" noProof="0" dirty="0"/>
              <a:t> la </a:t>
            </a:r>
            <a:r>
              <a:rPr lang="en-GB" sz="1600" noProof="0" dirty="0" err="1"/>
              <a:t>lunghezza</a:t>
            </a:r>
            <a:r>
              <a:rPr lang="en-GB" sz="1600" noProof="0" dirty="0"/>
              <a:t> </a:t>
            </a:r>
            <a:r>
              <a:rPr lang="en-GB" sz="1600" noProof="0" dirty="0" err="1"/>
              <a:t>dei</a:t>
            </a:r>
            <a:r>
              <a:rPr lang="en-GB" sz="1600" noProof="0" dirty="0"/>
              <a:t> </a:t>
            </a:r>
            <a:r>
              <a:rPr lang="en-GB" sz="1600" noProof="0" dirty="0" err="1"/>
              <a:t>bracci</a:t>
            </a:r>
            <a:endParaRPr lang="en-GB" sz="1600" noProof="0" dirty="0"/>
          </a:p>
        </p:txBody>
      </p:sp>
      <p:sp>
        <p:nvSpPr>
          <p:cNvPr id="48147" name="Oval 23"/>
          <p:cNvSpPr>
            <a:spLocks noChangeArrowheads="1"/>
          </p:cNvSpPr>
          <p:nvPr/>
        </p:nvSpPr>
        <p:spPr bwMode="auto">
          <a:xfrm>
            <a:off x="6324600" y="5638800"/>
            <a:ext cx="457200" cy="304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sz="2000" noProof="0" dirty="0"/>
          </a:p>
        </p:txBody>
      </p:sp>
      <p:sp>
        <p:nvSpPr>
          <p:cNvPr id="89112" name="Line 24"/>
          <p:cNvSpPr>
            <a:spLocks noChangeShapeType="1"/>
          </p:cNvSpPr>
          <p:nvPr/>
        </p:nvSpPr>
        <p:spPr bwMode="auto">
          <a:xfrm flipH="1">
            <a:off x="4800600" y="5867400"/>
            <a:ext cx="15240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89113" name="Text Box 25"/>
          <p:cNvSpPr txBox="1">
            <a:spLocks noChangeArrowheads="1"/>
          </p:cNvSpPr>
          <p:nvPr/>
        </p:nvSpPr>
        <p:spPr bwMode="auto">
          <a:xfrm>
            <a:off x="3505200" y="5715001"/>
            <a:ext cx="1600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 err="1"/>
              <a:t>Aumentare</a:t>
            </a:r>
            <a:r>
              <a:rPr lang="en-GB" sz="1600" noProof="0" dirty="0"/>
              <a:t> la </a:t>
            </a:r>
            <a:r>
              <a:rPr lang="en-GB" sz="1600" noProof="0" dirty="0" err="1"/>
              <a:t>potenza</a:t>
            </a:r>
            <a:endParaRPr lang="en-GB" sz="1600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ttangolo 1"/>
              <p:cNvSpPr/>
              <p:nvPr/>
            </p:nvSpPr>
            <p:spPr>
              <a:xfrm>
                <a:off x="2519270" y="2402725"/>
                <a:ext cx="5664115" cy="9106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spcBef>
                    <a:spcPct val="5000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𝑆</m:t>
                          </m:r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𝑁</m:t>
                          </m:r>
                        </m:den>
                      </m:f>
                      <m:r>
                        <a:rPr lang="en-GB" noProof="0" smtClean="0"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𝛿</m:t>
                          </m:r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𝑔𝑟𝑎𝑣</m:t>
                              </m:r>
                            </m:sub>
                          </m:sSub>
                        </m:num>
                        <m:den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𝛿</m:t>
                          </m:r>
                          <m:sSub>
                            <m:sSub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𝑆h𝑜𝑡</m:t>
                              </m:r>
                            </m:sub>
                          </m:sSub>
                        </m:den>
                      </m:f>
                      <m:r>
                        <a:rPr lang="en-GB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𝑖𝑛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2</m:t>
                              </m:r>
                            </m:den>
                          </m:f>
                          <m:f>
                            <m:f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𝜆𝜂</m:t>
                              </m:r>
                              <m:r>
                                <m:rPr>
                                  <m:sty m:val="p"/>
                                </m:r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Δ</m:t>
                              </m:r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h𝑐</m:t>
                              </m:r>
                            </m:den>
                          </m:f>
                        </m:e>
                      </m:rad>
                      <m:f>
                        <m:f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𝐶</m:t>
                          </m:r>
                          <m:func>
                            <m:funcPr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sin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𝑘</m:t>
                                  </m:r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𝛿</m:t>
                                  </m:r>
                                  <m: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𝑙</m:t>
                                  </m:r>
                                </m:e>
                              </m:d>
                            </m:e>
                          </m:func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GB" i="1" noProof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1+</m:t>
                              </m:r>
                              <m:func>
                                <m:funcPr>
                                  <m:ctrlPr>
                                    <a:rPr lang="en-GB" i="1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GB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C</m:t>
                                  </m:r>
                                  <m:r>
                                    <a:rPr lang="en-GB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GB" noProof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cos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GB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2</m:t>
                                      </m:r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𝑘</m:t>
                                      </m:r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𝛿</m:t>
                                      </m:r>
                                      <m:r>
                                        <a:rPr lang="en-GB" i="1" noProof="0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  <m:t>𝑙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rad>
                        </m:den>
                      </m:f>
                      <m:r>
                        <a:rPr lang="en-GB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𝑘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+</m:t>
                          </m:r>
                        </m:sub>
                      </m:sSub>
                      <m:r>
                        <a:rPr lang="en-GB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sSub>
                        <m:sSubPr>
                          <m:ctrlP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𝑙</m:t>
                          </m:r>
                        </m:e>
                        <m:sub>
                          <m:r>
                            <a:rPr lang="en-GB" i="1" noProof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i="1" noProof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GB" noProof="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ttangolo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9270" y="2402725"/>
                <a:ext cx="5664115" cy="9106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nettore 2 3"/>
          <p:cNvCxnSpPr>
            <a:stCxn id="89104" idx="2"/>
            <a:endCxn id="89106" idx="3"/>
          </p:cNvCxnSpPr>
          <p:nvPr/>
        </p:nvCxnSpPr>
        <p:spPr bwMode="auto">
          <a:xfrm flipH="1">
            <a:off x="3200400" y="2798150"/>
            <a:ext cx="1104900" cy="8658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ttangolo 7"/>
              <p:cNvSpPr/>
              <p:nvPr/>
            </p:nvSpPr>
            <p:spPr>
              <a:xfrm>
                <a:off x="4491806" y="3886200"/>
                <a:ext cx="2747194" cy="5488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func>
                      <m:func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noProof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2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𝑘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𝛿</m:t>
                            </m:r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𝑙</m:t>
                            </m:r>
                          </m:e>
                        </m:d>
                        <m:r>
                          <a:rPr lang="en-GB" i="1" noProof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=</m:t>
                        </m:r>
                        <m:f>
                          <m:f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−1+</m:t>
                            </m:r>
                            <m:rad>
                              <m:radPr>
                                <m:degHide m:val="on"/>
                                <m:ctrlP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GB" i="1" noProof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1−</m:t>
                                </m:r>
                                <m:sSup>
                                  <m:sSupPr>
                                    <m:ctrlPr>
                                      <a:rPr lang="en-GB" i="1" noProof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𝐶</m:t>
                                    </m:r>
                                  </m:e>
                                  <m:sup>
                                    <m:r>
                                      <a:rPr lang="en-GB" i="1" noProof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rad>
                          </m:num>
                          <m:den>
                            <m:r>
                              <a:rPr lang="en-GB" i="1" noProof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𝐶</m:t>
                            </m:r>
                          </m:den>
                        </m:f>
                      </m:e>
                    </m:func>
                  </m:oMath>
                </a14:m>
                <a:r>
                  <a:rPr lang="en-GB" noProof="0" dirty="0"/>
                  <a:t> </a:t>
                </a:r>
              </a:p>
            </p:txBody>
          </p:sp>
        </mc:Choice>
        <mc:Fallback xmlns="">
          <p:sp>
            <p:nvSpPr>
              <p:cNvPr id="8" name="Rettangolo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1806" y="3886200"/>
                <a:ext cx="2747194" cy="54886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89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89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9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9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9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89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06" grpId="0"/>
      <p:bldP spid="89110" grpId="0"/>
      <p:bldP spid="891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Segnaposto piè di pagina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49156" name="Segnaposto numero diapositiva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3172FA2-F405-4593-8F34-C033B66BE678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n-GB" sz="1400" noProof="0" dirty="0"/>
          </a:p>
        </p:txBody>
      </p:sp>
      <p:sp>
        <p:nvSpPr>
          <p:cNvPr id="49157" name="Rectangle 2"/>
          <p:cNvSpPr>
            <a:spLocks noGrp="1" noChangeArrowheads="1"/>
          </p:cNvSpPr>
          <p:nvPr>
            <p:ph type="title"/>
          </p:nvPr>
        </p:nvSpPr>
        <p:spPr>
          <a:xfrm>
            <a:off x="167719" y="289879"/>
            <a:ext cx="8229600" cy="8683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noProof="0" dirty="0" err="1"/>
              <a:t>Aumentare</a:t>
            </a:r>
            <a:r>
              <a:rPr lang="en-GB" noProof="0" dirty="0"/>
              <a:t> la </a:t>
            </a:r>
            <a:r>
              <a:rPr lang="en-GB" noProof="0" dirty="0" err="1"/>
              <a:t>potenza</a:t>
            </a:r>
            <a:r>
              <a:rPr lang="en-GB" noProof="0" dirty="0"/>
              <a:t>, ma </a:t>
            </a:r>
            <a:r>
              <a:rPr lang="en-GB" noProof="0" dirty="0" err="1"/>
              <a:t>quanto</a:t>
            </a:r>
            <a:r>
              <a:rPr lang="en-GB" noProof="0" dirty="0"/>
              <a:t>?</a:t>
            </a:r>
          </a:p>
        </p:txBody>
      </p:sp>
      <p:grpSp>
        <p:nvGrpSpPr>
          <p:cNvPr id="49158" name="Group 4"/>
          <p:cNvGrpSpPr>
            <a:grpSpLocks/>
          </p:cNvGrpSpPr>
          <p:nvPr/>
        </p:nvGrpSpPr>
        <p:grpSpPr bwMode="auto">
          <a:xfrm>
            <a:off x="2082800" y="1600200"/>
            <a:ext cx="1981200" cy="1143000"/>
            <a:chOff x="864" y="1872"/>
            <a:chExt cx="1008" cy="528"/>
          </a:xfrm>
        </p:grpSpPr>
        <p:sp>
          <p:nvSpPr>
            <p:cNvPr id="49168" name="AutoShape 5"/>
            <p:cNvSpPr>
              <a:spLocks noChangeArrowheads="1"/>
            </p:cNvSpPr>
            <p:nvPr/>
          </p:nvSpPr>
          <p:spPr bwMode="auto">
            <a:xfrm>
              <a:off x="864" y="1872"/>
              <a:ext cx="1008" cy="528"/>
            </a:xfrm>
            <a:prstGeom prst="roundRect">
              <a:avLst>
                <a:gd name="adj" fmla="val 16667"/>
              </a:avLst>
            </a:pr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169" name="Object 6"/>
                <p:cNvSpPr txBox="1"/>
                <p:nvPr/>
              </p:nvSpPr>
              <p:spPr bwMode="auto">
                <a:xfrm>
                  <a:off x="912" y="1920"/>
                  <a:ext cx="924" cy="40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 fontScale="925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</m:acc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𝑠h𝑜𝑡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den>
                        </m:f>
                        <m:rad>
                          <m:radPr>
                            <m:degHide m:val="on"/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ℏ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num>
                              <m:den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𝜋𝜂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den>
                            </m:f>
                          </m:e>
                        </m:rad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49169" name="Object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912" y="1920"/>
                  <a:ext cx="924" cy="407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9159" name="Text Box 7"/>
          <p:cNvSpPr txBox="1">
            <a:spLocks noChangeArrowheads="1"/>
          </p:cNvSpPr>
          <p:nvPr/>
        </p:nvSpPr>
        <p:spPr bwMode="auto">
          <a:xfrm>
            <a:off x="2133600" y="1219201"/>
            <a:ext cx="1905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sz="2000" noProof="0" dirty="0"/>
              <a:t>Shot noise</a:t>
            </a:r>
          </a:p>
        </p:txBody>
      </p:sp>
      <p:grpSp>
        <p:nvGrpSpPr>
          <p:cNvPr id="49160" name="Group 8"/>
          <p:cNvGrpSpPr>
            <a:grpSpLocks/>
          </p:cNvGrpSpPr>
          <p:nvPr/>
        </p:nvGrpSpPr>
        <p:grpSpPr bwMode="auto">
          <a:xfrm>
            <a:off x="6210300" y="1627188"/>
            <a:ext cx="2209800" cy="1192212"/>
            <a:chOff x="3360" y="1872"/>
            <a:chExt cx="1164" cy="528"/>
          </a:xfrm>
        </p:grpSpPr>
        <p:sp>
          <p:nvSpPr>
            <p:cNvPr id="49166" name="AutoShape 9"/>
            <p:cNvSpPr>
              <a:spLocks noChangeArrowheads="1"/>
            </p:cNvSpPr>
            <p:nvPr/>
          </p:nvSpPr>
          <p:spPr bwMode="auto">
            <a:xfrm>
              <a:off x="3360" y="1872"/>
              <a:ext cx="1152" cy="528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167" name="Object 10"/>
                <p:cNvSpPr txBox="1"/>
                <p:nvPr/>
              </p:nvSpPr>
              <p:spPr bwMode="auto">
                <a:xfrm>
                  <a:off x="3379" y="1920"/>
                  <a:ext cx="1145" cy="38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 fontScale="92500"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</m:acc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𝑟𝑝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𝑚𝐿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𝜔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  <m:rad>
                          <m:radPr>
                            <m:degHide m:val="on"/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ℏ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𝑃</m:t>
                                </m:r>
                              </m:num>
                              <m:den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sSup>
                                  <m:sSupPr>
                                    <m:ctrlP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</m:e>
                                  <m:sup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den>
                            </m:f>
                          </m:e>
                        </m:rad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49167" name="Object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3379" y="1920"/>
                  <a:ext cx="1145" cy="386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9161" name="Text Box 11"/>
          <p:cNvSpPr txBox="1">
            <a:spLocks noChangeArrowheads="1"/>
          </p:cNvSpPr>
          <p:nvPr/>
        </p:nvSpPr>
        <p:spPr bwMode="auto">
          <a:xfrm>
            <a:off x="5410200" y="990601"/>
            <a:ext cx="3733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GB" sz="2000" noProof="0" dirty="0" err="1"/>
              <a:t>Fluttuazioni</a:t>
            </a:r>
            <a:r>
              <a:rPr lang="en-GB" sz="2000" noProof="0" dirty="0"/>
              <a:t> </a:t>
            </a:r>
            <a:r>
              <a:rPr lang="en-GB" sz="2000" noProof="0" dirty="0" err="1"/>
              <a:t>della</a:t>
            </a:r>
            <a:r>
              <a:rPr lang="en-GB" sz="2000" noProof="0" dirty="0"/>
              <a:t> </a:t>
            </a:r>
            <a:r>
              <a:rPr lang="en-GB" sz="2000" noProof="0" dirty="0" err="1"/>
              <a:t>pressione</a:t>
            </a:r>
            <a:r>
              <a:rPr lang="en-GB" sz="2000" noProof="0" dirty="0"/>
              <a:t> di </a:t>
            </a:r>
            <a:r>
              <a:rPr lang="en-GB" sz="2000" noProof="0" dirty="0" err="1"/>
              <a:t>radiazione</a:t>
            </a:r>
            <a:endParaRPr lang="en-GB" sz="2000" noProof="0" dirty="0"/>
          </a:p>
        </p:txBody>
      </p:sp>
      <p:sp>
        <p:nvSpPr>
          <p:cNvPr id="49162" name="Text Box 12"/>
          <p:cNvSpPr txBox="1">
            <a:spLocks noChangeArrowheads="1"/>
          </p:cNvSpPr>
          <p:nvPr/>
        </p:nvSpPr>
        <p:spPr bwMode="auto">
          <a:xfrm>
            <a:off x="1981200" y="2828545"/>
            <a:ext cx="81534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2000" noProof="0" dirty="0"/>
              <a:t>Limite </a:t>
            </a:r>
            <a:r>
              <a:rPr lang="en-GB" sz="2000" noProof="0" dirty="0" err="1"/>
              <a:t>quantistico</a:t>
            </a:r>
            <a:r>
              <a:rPr lang="en-GB" sz="2000" noProof="0" dirty="0"/>
              <a:t>: il </a:t>
            </a:r>
            <a:r>
              <a:rPr lang="en-GB" sz="2000" noProof="0" dirty="0" err="1"/>
              <a:t>miglior</a:t>
            </a:r>
            <a:r>
              <a:rPr lang="en-GB" sz="2000" noProof="0" dirty="0"/>
              <a:t> </a:t>
            </a:r>
            <a:r>
              <a:rPr lang="en-GB" sz="2000" noProof="0" dirty="0" err="1"/>
              <a:t>compromesso</a:t>
            </a:r>
            <a:r>
              <a:rPr lang="en-GB" sz="2000" noProof="0" dirty="0"/>
              <a:t> </a:t>
            </a:r>
            <a:r>
              <a:rPr lang="en-GB" sz="2000" noProof="0" dirty="0" err="1"/>
              <a:t>fra</a:t>
            </a:r>
            <a:r>
              <a:rPr lang="en-GB" sz="2000" noProof="0" dirty="0"/>
              <a:t> la </a:t>
            </a:r>
            <a:r>
              <a:rPr lang="en-GB" sz="2000" noProof="0" dirty="0" err="1"/>
              <a:t>diminuzione</a:t>
            </a:r>
            <a:r>
              <a:rPr lang="en-GB" sz="2000" noProof="0" dirty="0"/>
              <a:t> </a:t>
            </a:r>
            <a:r>
              <a:rPr lang="en-GB" sz="2000" noProof="0" dirty="0" err="1"/>
              <a:t>dello</a:t>
            </a:r>
            <a:r>
              <a:rPr lang="en-GB" sz="2000" noProof="0" dirty="0"/>
              <a:t> shot noise e </a:t>
            </a:r>
            <a:r>
              <a:rPr lang="en-GB" sz="2000" noProof="0" dirty="0" err="1"/>
              <a:t>l’aumento</a:t>
            </a:r>
            <a:r>
              <a:rPr lang="en-GB" sz="2000" noProof="0" dirty="0"/>
              <a:t> </a:t>
            </a:r>
            <a:r>
              <a:rPr lang="en-GB" sz="2000" noProof="0" dirty="0" err="1"/>
              <a:t>della</a:t>
            </a:r>
            <a:r>
              <a:rPr lang="en-GB" sz="2000" noProof="0" dirty="0"/>
              <a:t> </a:t>
            </a:r>
            <a:r>
              <a:rPr lang="en-GB" sz="2000" noProof="0" dirty="0" err="1"/>
              <a:t>pressione</a:t>
            </a:r>
            <a:r>
              <a:rPr lang="en-GB" sz="2000" noProof="0" dirty="0"/>
              <a:t> di </a:t>
            </a:r>
            <a:r>
              <a:rPr lang="en-GB" sz="2000" noProof="0" dirty="0" err="1"/>
              <a:t>radiazione</a:t>
            </a:r>
            <a:r>
              <a:rPr lang="en-GB" sz="2000" noProof="0" dirty="0"/>
              <a:t>. È il </a:t>
            </a:r>
            <a:r>
              <a:rPr lang="en-GB" sz="2000" noProof="0" dirty="0" err="1"/>
              <a:t>minimo</a:t>
            </a:r>
            <a:r>
              <a:rPr lang="en-GB" sz="2000" noProof="0" dirty="0"/>
              <a:t> </a:t>
            </a:r>
            <a:r>
              <a:rPr lang="en-GB" sz="2000" noProof="0" dirty="0" err="1"/>
              <a:t>rumore</a:t>
            </a:r>
            <a:r>
              <a:rPr lang="en-GB" sz="2000" noProof="0" dirty="0"/>
              <a:t> </a:t>
            </a:r>
            <a:r>
              <a:rPr lang="en-GB" sz="2000" noProof="0" dirty="0" err="1"/>
              <a:t>ottenibile</a:t>
            </a:r>
            <a:r>
              <a:rPr lang="en-GB" sz="2000" noProof="0" dirty="0"/>
              <a:t> (senza </a:t>
            </a:r>
            <a:r>
              <a:rPr lang="en-GB" sz="2000" noProof="0" dirty="0" err="1"/>
              <a:t>correzioni</a:t>
            </a:r>
            <a:r>
              <a:rPr lang="en-GB" sz="2000" noProof="0" dirty="0"/>
              <a:t> </a:t>
            </a:r>
            <a:r>
              <a:rPr lang="en-GB" sz="2000" noProof="0" dirty="0" err="1"/>
              <a:t>quantistiche</a:t>
            </a:r>
            <a:r>
              <a:rPr lang="en-GB" sz="2000" noProof="0" dirty="0"/>
              <a:t>). </a:t>
            </a:r>
          </a:p>
        </p:txBody>
      </p:sp>
      <p:grpSp>
        <p:nvGrpSpPr>
          <p:cNvPr id="49163" name="Group 16"/>
          <p:cNvGrpSpPr>
            <a:grpSpLocks/>
          </p:cNvGrpSpPr>
          <p:nvPr/>
        </p:nvGrpSpPr>
        <p:grpSpPr bwMode="auto">
          <a:xfrm>
            <a:off x="4903788" y="3962400"/>
            <a:ext cx="2640012" cy="1238250"/>
            <a:chOff x="2129" y="2496"/>
            <a:chExt cx="1663" cy="780"/>
          </a:xfrm>
        </p:grpSpPr>
        <p:sp>
          <p:nvSpPr>
            <p:cNvPr id="49164" name="AutoShape 14"/>
            <p:cNvSpPr>
              <a:spLocks noChangeArrowheads="1"/>
            </p:cNvSpPr>
            <p:nvPr/>
          </p:nvSpPr>
          <p:spPr bwMode="auto">
            <a:xfrm>
              <a:off x="2129" y="2496"/>
              <a:ext cx="1663" cy="780"/>
            </a:xfrm>
            <a:prstGeom prst="roundRect">
              <a:avLst>
                <a:gd name="adj" fmla="val 16667"/>
              </a:avLst>
            </a:prstGeom>
            <a:solidFill>
              <a:srgbClr val="FF33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sz="2000" noProof="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165" name="Object 15"/>
                <p:cNvSpPr txBox="1"/>
                <p:nvPr/>
              </p:nvSpPr>
              <p:spPr bwMode="auto">
                <a:xfrm>
                  <a:off x="2160" y="2568"/>
                  <a:ext cx="1556" cy="56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>
                  <a:norm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̃"/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</m:acc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𝑄𝐿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𝜔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)=</m:t>
                        </m:r>
                        <m:f>
                          <m:f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𝜋𝜔</m:t>
                            </m:r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den>
                        </m:f>
                        <m:rad>
                          <m:radPr>
                            <m:degHide m:val="on"/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f>
                              <m:f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ℏ</m:t>
                                </m:r>
                              </m:num>
                              <m:den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</m:den>
                            </m:f>
                          </m:e>
                        </m:rad>
                      </m:oMath>
                    </m:oMathPara>
                  </a14:m>
                  <a:endParaRPr lang="en-GB" noProof="0" dirty="0"/>
                </a:p>
              </p:txBody>
            </p:sp>
          </mc:Choice>
          <mc:Fallback xmlns="">
            <p:sp>
              <p:nvSpPr>
                <p:cNvPr id="49165" name="Object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2160" y="2568"/>
                  <a:ext cx="1556" cy="56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  <a:effectLst/>
              </p:spPr>
              <p:txBody>
                <a:bodyPr/>
                <a:lstStyle/>
                <a:p>
                  <a:r>
                    <a:rPr lang="it-IT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Can we beat quantum noise?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No, but we can reduce phase noise due to shot noise at the expenses of amplitude noise: Squeezed states.</a:t>
            </a: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noProof="0" dirty="0"/>
              <a:t>Fabio Garufi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898D2-DF7D-4095-8CF1-9D49EFCD37CD}" type="slidenum">
              <a:rPr lang="en-GB" noProof="0" smtClean="0"/>
              <a:pPr>
                <a:defRPr/>
              </a:pPr>
              <a:t>35</a:t>
            </a:fld>
            <a:endParaRPr lang="en-GB" noProof="0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826" y="2307772"/>
            <a:ext cx="9254348" cy="403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612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GB" noProof="0" dirty="0"/>
              <a:t>Fabio Garufi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898D2-DF7D-4095-8CF1-9D49EFCD37CD}" type="slidenum">
              <a:rPr lang="en-GB" noProof="0" smtClean="0"/>
              <a:pPr>
                <a:defRPr/>
              </a:pPr>
              <a:t>36</a:t>
            </a:fld>
            <a:endParaRPr lang="en-GB" noProof="0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1" y="914400"/>
            <a:ext cx="8247156" cy="475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3883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Segnaposto piè di pagina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50180" name="Segnaposto numero diapositiva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02934AA-EED2-4552-B5E6-D2D1A7AC1191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GB" sz="1400" noProof="0" dirty="0"/>
          </a:p>
        </p:txBody>
      </p:sp>
      <p:pic>
        <p:nvPicPr>
          <p:cNvPr id="5018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46138"/>
            <a:ext cx="5486400" cy="3291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600" noProof="0" dirty="0"/>
              <a:t>Longer arms: Fabry-Perot cavities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77" name="Object 33"/>
              <p:cNvSpPr txBox="1">
                <a:spLocks noGrp="1"/>
              </p:cNvSpPr>
              <p:nvPr>
                <p:ph sz="half" idx="1"/>
              </p:nvPr>
            </p:nvSpPr>
            <p:spPr bwMode="auto">
              <a:xfrm>
                <a:off x="447294" y="3670298"/>
                <a:ext cx="7361682" cy="275828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Autofit/>
              </a:bodyPr>
              <a:lstStyle/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GB" sz="180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b>
                        <m:sSub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𝑖𝑘𝐿</m:t>
                          </m:r>
                        </m:sup>
                      </m:sSup>
                      <m:nary>
                        <m:naryPr>
                          <m:chr m:val="∑"/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=0</m:t>
                          </m:r>
                        </m:sub>
                        <m:sup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→∞</m:t>
                          </m:r>
                        </m:sup>
                        <m:e>
                          <m:sSup>
                            <m:sSupPr>
                              <m:ctrlP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1800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𝑟</m:t>
                                      </m:r>
                                    </m:e>
                                    <m:sub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  <m:sSup>
                                    <m:sSupPr>
                                      <m:ctrlP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𝑒</m:t>
                                      </m:r>
                                    </m:e>
                                    <m:sup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−2</m:t>
                                      </m:r>
                                      <m:r>
                                        <a:rPr lang="en-GB" sz="1800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𝑖𝑘𝐿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p>
                          </m:sSup>
                          <m:r>
                            <a:rPr lang="en-GB" sz="1800" b="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</m:e>
                      </m:nary>
                      <m:sSub>
                        <m:sSub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b>
                        <m:sSub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  <m:sub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𝑖𝑘𝐿</m:t>
                          </m:r>
                        </m:sup>
                      </m:sSup>
                      <m:f>
                        <m:f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1−</m:t>
                          </m:r>
                          <m:sSub>
                            <m:sSubPr>
                              <m:ctrlP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𝑖𝑘𝐿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sz="1800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>
                  <a:buNone/>
                </a:pPr>
                <a:r>
                  <a:rPr lang="en-GB" sz="1800" noProof="0" dirty="0">
                    <a:solidFill>
                      <a:srgbClr val="000000"/>
                    </a:solidFill>
                  </a:rPr>
                  <a:t>When resonates</a:t>
                </a:r>
                <a14:m>
                  <m:oMath xmlns:m="http://schemas.openxmlformats.org/officeDocument/2006/math">
                    <m:r>
                      <a:rPr lang="en-GB" sz="180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:</m:t>
                    </m:r>
                    <m:sSub>
                      <m:sSubPr>
                        <m:ctrlPr>
                          <a:rPr lang="en-GB" sz="1800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sz="1800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r>
                      <a:rPr lang="en-GB" sz="1800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bSup>
                      <m:sSubSupPr>
                        <m:ctrlP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sSub>
                      <m:sSubPr>
                        <m:ctrlP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80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GB" sz="1800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en-GB" sz="1800" noProof="0" dirty="0"/>
              </a:p>
            </p:txBody>
          </p:sp>
        </mc:Choice>
        <mc:Fallback xmlns="">
          <p:sp>
            <p:nvSpPr>
              <p:cNvPr id="6177" name="Object 33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 bwMode="auto">
              <a:xfrm>
                <a:off x="447294" y="3670298"/>
                <a:ext cx="7361682" cy="2758282"/>
              </a:xfrm>
              <a:prstGeom prst="rect">
                <a:avLst/>
              </a:prstGeom>
              <a:blipFill>
                <a:blip r:embed="rId3"/>
                <a:stretch>
                  <a:fillRect l="-662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184" name="Object 19"/>
              <p:cNvSpPr txBox="1">
                <a:spLocks noGrp="1"/>
              </p:cNvSpPr>
              <p:nvPr>
                <p:ph sz="quarter" idx="2"/>
              </p:nvPr>
            </p:nvSpPr>
            <p:spPr bwMode="auto">
              <a:xfrm>
                <a:off x="7180707" y="1165828"/>
                <a:ext cx="4909566" cy="507952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 fontScale="92500" lnSpcReduction="20000"/>
              </a:bodyPr>
              <a:lstStyle/>
              <a:p>
                <a:pPr>
                  <a:buNone/>
                </a:pPr>
                <a:r>
                  <a:rPr lang="en-GB" noProof="0" dirty="0">
                    <a:solidFill>
                      <a:srgbClr val="000000"/>
                    </a:solidFill>
                  </a:rPr>
                  <a:t>Resonates for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𝑘𝐿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=2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𝜋</m:t>
                    </m:r>
                  </m:oMath>
                </a14:m>
                <a:br>
                  <a:rPr lang="en-GB" i="1" noProof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𝜆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GB" noProof="0" dirty="0"/>
              </a:p>
              <a:p>
                <a:pPr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en-GB" i="1" noProof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GB" noProof="0" dirty="0" err="1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reflectivities</a:t>
                </a:r>
                <a:br>
                  <a:rPr lang="en-GB" i="1" noProof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</a:br>
                <a:r>
                  <a:rPr lang="en-GB" noProof="0" dirty="0">
                    <a:solidFill>
                      <a:srgbClr val="000000"/>
                    </a:solidFill>
                    <a:latin typeface="Cambria Math" panose="02040503050406030204" pitchFamily="18" charset="0"/>
                  </a:rPr>
                  <a:t>pass band 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𝛿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≅±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rad>
                      </m:den>
                    </m:f>
                  </m:oMath>
                </a14:m>
                <a:endParaRPr lang="en-GB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>
                  <a:buNone/>
                </a:pPr>
                <a:r>
                  <a:rPr lang="en-GB" noProof="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Finesse</a:t>
                </a:r>
                <a:r>
                  <a:rPr lang="en-GB" noProof="0" dirty="0">
                    <a:solidFill>
                      <a:srgbClr val="000000"/>
                    </a:solidFill>
                  </a:rPr>
                  <a:t>: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𝐹</m:t>
                    </m:r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Δ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𝜈</m:t>
                        </m:r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</m:den>
                    </m:f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</m:den>
                    </m:f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  <m:rad>
                          <m:radPr>
                            <m:degHide m:val="on"/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rad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endParaRPr lang="en-GB" noProof="0" dirty="0">
                  <a:solidFill>
                    <a:srgbClr val="000000"/>
                  </a:solidFill>
                </a:endParaRPr>
              </a:p>
              <a:p>
                <a:pPr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𝑁𝑘𝐿</m:t>
                      </m:r>
                    </m:oMath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≅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  <m:r>
                        <m:rPr>
                          <m:sty m:val="p"/>
                        </m:rP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𝜑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𝑘𝐿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⇒</m:t>
                      </m:r>
                    </m:oMath>
                  </m:oMathPara>
                </a14:m>
                <a:endParaRPr lang="en-GB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 algn="just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𝑓𝑝</m:t>
                        </m:r>
                      </m:sub>
                    </m:sSub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a:rPr lang="en-GB" b="0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noProof="0" dirty="0"/>
                  <a:t> is the equivalent length</a:t>
                </a:r>
              </a:p>
              <a:p>
                <a:pPr>
                  <a:buNone/>
                </a:pPr>
                <a:endParaRPr lang="en-GB" noProof="0" dirty="0"/>
              </a:p>
            </p:txBody>
          </p:sp>
        </mc:Choice>
        <mc:Fallback xmlns="">
          <p:sp>
            <p:nvSpPr>
              <p:cNvPr id="50184" name="Object 19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2"/>
              </p:nvPr>
            </p:nvSpPr>
            <p:spPr bwMode="auto">
              <a:xfrm>
                <a:off x="7180707" y="1165828"/>
                <a:ext cx="4909566" cy="5079524"/>
              </a:xfrm>
              <a:prstGeom prst="rect">
                <a:avLst/>
              </a:prstGeom>
              <a:blipFill>
                <a:blip r:embed="rId4"/>
                <a:stretch>
                  <a:fillRect l="-1242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Segnaposto piè di pagina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52228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74C898B-2CEE-4EB4-99DC-111A2A7C719F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n-GB" sz="1400" noProof="0" dirty="0"/>
          </a:p>
        </p:txBody>
      </p:sp>
      <p:sp>
        <p:nvSpPr>
          <p:cNvPr id="52229" name="Object 6"/>
          <p:cNvSpPr txBox="1"/>
          <p:nvPr/>
        </p:nvSpPr>
        <p:spPr bwMode="auto">
          <a:xfrm>
            <a:off x="6038850" y="3321050"/>
            <a:ext cx="1143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rmAutofit fontScale="47500" lnSpcReduction="20000"/>
          </a:bodyPr>
          <a:lstStyle/>
          <a:p>
            <a:endParaRPr lang="en-GB" noProof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230" name="Object 7"/>
              <p:cNvSpPr txBox="1"/>
              <p:nvPr/>
            </p:nvSpPr>
            <p:spPr bwMode="auto">
              <a:xfrm>
                <a:off x="1644650" y="4086225"/>
                <a:ext cx="3341688" cy="162718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𝑓𝑝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den>
                      </m:f>
                    </m:oMath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𝜑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𝑓𝑝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𝑓𝑝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h𝐿</m:t>
                      </m:r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52230" name="Object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44650" y="4086225"/>
                <a:ext cx="3341688" cy="162718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231" name="Picture 8" descr="FPpha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85750"/>
            <a:ext cx="51054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2" name="Object 9"/>
          <p:cNvSpPr txBox="1"/>
          <p:nvPr/>
        </p:nvSpPr>
        <p:spPr bwMode="auto">
          <a:xfrm>
            <a:off x="6038850" y="3321050"/>
            <a:ext cx="11430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rmAutofit fontScale="47500" lnSpcReduction="20000"/>
          </a:bodyPr>
          <a:lstStyle/>
          <a:p>
            <a:endParaRPr lang="en-GB" noProof="0" dirty="0"/>
          </a:p>
        </p:txBody>
      </p:sp>
      <p:sp>
        <p:nvSpPr>
          <p:cNvPr id="52233" name="Text Box 10"/>
          <p:cNvSpPr txBox="1">
            <a:spLocks noChangeArrowheads="1"/>
          </p:cNvSpPr>
          <p:nvPr/>
        </p:nvSpPr>
        <p:spPr bwMode="auto">
          <a:xfrm>
            <a:off x="5181600" y="4159250"/>
            <a:ext cx="4953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/>
              <a:t>We cannot increase indefinitely the Finesse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234" name="Object 18"/>
              <p:cNvSpPr txBox="1"/>
              <p:nvPr/>
            </p:nvSpPr>
            <p:spPr bwMode="auto">
              <a:xfrm>
                <a:off x="5257800" y="4572001"/>
                <a:ext cx="3776472" cy="822325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𝜏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den>
                      </m:f>
                      <m:r>
                        <a:rPr lang="en-GB" b="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𝑠𝑖𝑛𝑐</m:t>
                      </m:r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𝑔𝑤</m:t>
                              </m:r>
                            </m:sub>
                          </m:sSub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𝑔𝑤</m:t>
                              </m:r>
                            </m:sub>
                          </m:s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52234" name="Object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257800" y="4572001"/>
                <a:ext cx="3776472" cy="82232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235" name="Text Box 22"/>
          <p:cNvSpPr txBox="1">
            <a:spLocks noChangeArrowheads="1"/>
          </p:cNvSpPr>
          <p:nvPr/>
        </p:nvSpPr>
        <p:spPr bwMode="auto">
          <a:xfrm>
            <a:off x="5029200" y="5410201"/>
            <a:ext cx="4343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sz="1600" noProof="0" dirty="0"/>
              <a:t>For GW frequencies larger than the inverse of round-trip time, phase delay start decreasing</a:t>
            </a:r>
          </a:p>
        </p:txBody>
      </p:sp>
      <p:pic>
        <p:nvPicPr>
          <p:cNvPr id="13" name="Picture 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88" y="1062038"/>
            <a:ext cx="3960812" cy="244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Segnaposto piè di pagina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sz="1400" noProof="0" dirty="0"/>
              <a:t>Fabio Garufi</a:t>
            </a:r>
          </a:p>
        </p:txBody>
      </p:sp>
      <p:sp>
        <p:nvSpPr>
          <p:cNvPr id="53252" name="Segnaposto numero diapositiva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F57063-B560-44BC-B6A3-7E0C33450489}" type="slidenum">
              <a:rPr lang="en-GB" sz="1400" noProof="0" smtClean="0"/>
              <a:pPr>
                <a:spcBef>
                  <a:spcPct val="0"/>
                </a:spcBef>
                <a:buFontTx/>
                <a:buNone/>
              </a:pPr>
              <a:t>39</a:t>
            </a:fld>
            <a:endParaRPr lang="en-GB" sz="1400" noProof="0" dirty="0"/>
          </a:p>
        </p:txBody>
      </p:sp>
      <p:sp>
        <p:nvSpPr>
          <p:cNvPr id="53253" name="Segnaposto numero diapositiva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EE5063AB-AE77-4812-AB91-C878E0C347FC}" type="slidenum">
              <a:rPr lang="en-GB" sz="1400" noProof="0" smtClean="0">
                <a:latin typeface="Times New Roman" panose="02020603050405020304" pitchFamily="18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39</a:t>
            </a:fld>
            <a:endParaRPr lang="en-GB" sz="1400" noProof="0" dirty="0">
              <a:latin typeface="Times New Roman" panose="02020603050405020304" pitchFamily="18" charset="0"/>
            </a:endParaRPr>
          </a:p>
        </p:txBody>
      </p:sp>
      <p:sp>
        <p:nvSpPr>
          <p:cNvPr id="532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" y="295365"/>
            <a:ext cx="7772400" cy="685800"/>
          </a:xfrm>
        </p:spPr>
        <p:txBody>
          <a:bodyPr/>
          <a:lstStyle/>
          <a:p>
            <a:pPr eaLnBrk="1" hangingPunct="1"/>
            <a:r>
              <a:rPr lang="en-GB" noProof="0" dirty="0"/>
              <a:t>Why power recycling?</a:t>
            </a:r>
          </a:p>
        </p:txBody>
      </p:sp>
      <p:sp>
        <p:nvSpPr>
          <p:cNvPr id="532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776" y="990599"/>
            <a:ext cx="11100816" cy="1905001"/>
          </a:xfrm>
        </p:spPr>
        <p:txBody>
          <a:bodyPr>
            <a:normAutofit/>
          </a:bodyPr>
          <a:lstStyle/>
          <a:p>
            <a:pPr eaLnBrk="1" hangingPunct="1">
              <a:lnSpc>
                <a:spcPct val="110000"/>
              </a:lnSpc>
            </a:pPr>
            <a:r>
              <a:rPr lang="en-GB" sz="2400" noProof="0" dirty="0"/>
              <a:t>The </a:t>
            </a:r>
            <a:r>
              <a:rPr lang="en-GB" sz="2400" noProof="0" dirty="0" err="1"/>
              <a:t>gray</a:t>
            </a:r>
            <a:r>
              <a:rPr lang="en-GB" sz="2400" noProof="0" dirty="0"/>
              <a:t> fringe working point is not the right choice:</a:t>
            </a:r>
          </a:p>
          <a:p>
            <a:pPr lvl="1" eaLnBrk="1" hangingPunct="1">
              <a:lnSpc>
                <a:spcPct val="110000"/>
              </a:lnSpc>
            </a:pPr>
            <a:r>
              <a:rPr lang="en-GB" noProof="0" dirty="0"/>
              <a:t>The ITF is not a “Null Instrument”, that is the output is not null when the input is null: large DC</a:t>
            </a:r>
          </a:p>
          <a:p>
            <a:pPr lvl="1" eaLnBrk="1" hangingPunct="1">
              <a:lnSpc>
                <a:spcPct val="110000"/>
              </a:lnSpc>
            </a:pPr>
            <a:r>
              <a:rPr lang="en-GB" noProof="0" dirty="0"/>
              <a:t>We want to operate in the dark fringe, meaning all light back towards input.</a:t>
            </a:r>
          </a:p>
          <a:p>
            <a:pPr lvl="1" eaLnBrk="1" hangingPunct="1">
              <a:lnSpc>
                <a:spcPct val="110000"/>
              </a:lnSpc>
            </a:pPr>
            <a:r>
              <a:rPr lang="en-GB" noProof="0" dirty="0"/>
              <a:t>What to do with the light wasted in the input port?</a:t>
            </a:r>
          </a:p>
        </p:txBody>
      </p:sp>
      <p:sp>
        <p:nvSpPr>
          <p:cNvPr id="53256" name="Rectangle 4"/>
          <p:cNvSpPr>
            <a:spLocks noChangeArrowheads="1"/>
          </p:cNvSpPr>
          <p:nvPr/>
        </p:nvSpPr>
        <p:spPr bwMode="auto">
          <a:xfrm>
            <a:off x="2971800" y="3124200"/>
            <a:ext cx="6096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971800" y="4267200"/>
            <a:ext cx="6096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sp>
        <p:nvSpPr>
          <p:cNvPr id="53258" name="Rectangle 6"/>
          <p:cNvSpPr>
            <a:spLocks noChangeArrowheads="1"/>
          </p:cNvSpPr>
          <p:nvPr/>
        </p:nvSpPr>
        <p:spPr bwMode="auto">
          <a:xfrm rot="5400000">
            <a:off x="5637213" y="5561013"/>
            <a:ext cx="6096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 rot="5400000">
            <a:off x="4494213" y="5561013"/>
            <a:ext cx="609600" cy="152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grpSp>
        <p:nvGrpSpPr>
          <p:cNvPr id="53260" name="Group 8"/>
          <p:cNvGrpSpPr>
            <a:grpSpLocks/>
          </p:cNvGrpSpPr>
          <p:nvPr/>
        </p:nvGrpSpPr>
        <p:grpSpPr bwMode="auto">
          <a:xfrm>
            <a:off x="3048000" y="5410200"/>
            <a:ext cx="457200" cy="457200"/>
            <a:chOff x="720" y="3312"/>
            <a:chExt cx="288" cy="288"/>
          </a:xfrm>
        </p:grpSpPr>
        <p:sp>
          <p:nvSpPr>
            <p:cNvPr id="53275" name="Rectangle 9"/>
            <p:cNvSpPr>
              <a:spLocks noChangeArrowheads="1"/>
            </p:cNvSpPr>
            <p:nvPr/>
          </p:nvSpPr>
          <p:spPr bwMode="auto">
            <a:xfrm>
              <a:off x="720" y="3312"/>
              <a:ext cx="288" cy="2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sz="2400" noProof="0" dirty="0">
                <a:latin typeface="Times New Roman" panose="02020603050405020304" pitchFamily="18" charset="0"/>
              </a:endParaRPr>
            </a:p>
          </p:txBody>
        </p:sp>
        <p:sp>
          <p:nvSpPr>
            <p:cNvPr id="53276" name="Line 10"/>
            <p:cNvSpPr>
              <a:spLocks noChangeShapeType="1"/>
            </p:cNvSpPr>
            <p:nvPr/>
          </p:nvSpPr>
          <p:spPr bwMode="auto">
            <a:xfrm flipV="1">
              <a:off x="720" y="3312"/>
              <a:ext cx="288" cy="28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 noProof="0" dirty="0"/>
            </a:p>
          </p:txBody>
        </p:sp>
      </p:grpSp>
      <p:sp>
        <p:nvSpPr>
          <p:cNvPr id="53261" name="Rectangle 11"/>
          <p:cNvSpPr>
            <a:spLocks noChangeArrowheads="1"/>
          </p:cNvSpPr>
          <p:nvPr/>
        </p:nvSpPr>
        <p:spPr bwMode="auto">
          <a:xfrm>
            <a:off x="1676400" y="5486400"/>
            <a:ext cx="457200" cy="304800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2590800" y="5638800"/>
            <a:ext cx="32766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 flipV="1">
            <a:off x="3276600" y="3352800"/>
            <a:ext cx="0" cy="2286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 flipV="1">
            <a:off x="3276600" y="3276600"/>
            <a:ext cx="0" cy="99060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>
            <a:off x="4876800" y="5638800"/>
            <a:ext cx="990600" cy="0"/>
          </a:xfrm>
          <a:prstGeom prst="line">
            <a:avLst/>
          </a:prstGeom>
          <a:noFill/>
          <a:ln w="889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53266" name="Line 16"/>
          <p:cNvSpPr>
            <a:spLocks noChangeShapeType="1"/>
          </p:cNvSpPr>
          <p:nvPr/>
        </p:nvSpPr>
        <p:spPr bwMode="auto">
          <a:xfrm>
            <a:off x="3276600" y="5638800"/>
            <a:ext cx="0" cy="106680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2514600" y="5486400"/>
            <a:ext cx="76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sz="2400" noProof="0" dirty="0">
              <a:latin typeface="Times New Roman" panose="02020603050405020304" pitchFamily="18" charset="0"/>
            </a:endParaRPr>
          </a:p>
        </p:txBody>
      </p:sp>
      <p:sp>
        <p:nvSpPr>
          <p:cNvPr id="53268" name="Line 18"/>
          <p:cNvSpPr>
            <a:spLocks noChangeShapeType="1"/>
          </p:cNvSpPr>
          <p:nvPr/>
        </p:nvSpPr>
        <p:spPr bwMode="auto">
          <a:xfrm flipH="1">
            <a:off x="2133600" y="5638800"/>
            <a:ext cx="4572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53269" name="Line 19"/>
          <p:cNvSpPr>
            <a:spLocks noChangeShapeType="1"/>
          </p:cNvSpPr>
          <p:nvPr/>
        </p:nvSpPr>
        <p:spPr bwMode="auto">
          <a:xfrm>
            <a:off x="2590800" y="5638800"/>
            <a:ext cx="32766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53270" name="Line 20"/>
          <p:cNvSpPr>
            <a:spLocks noChangeShapeType="1"/>
          </p:cNvSpPr>
          <p:nvPr/>
        </p:nvSpPr>
        <p:spPr bwMode="auto">
          <a:xfrm>
            <a:off x="3276600" y="3276600"/>
            <a:ext cx="0" cy="23622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 noProof="0" dirty="0"/>
          </a:p>
        </p:txBody>
      </p:sp>
      <p:sp>
        <p:nvSpPr>
          <p:cNvPr id="53271" name="Text Box 21"/>
          <p:cNvSpPr txBox="1">
            <a:spLocks noChangeArrowheads="1"/>
          </p:cNvSpPr>
          <p:nvPr/>
        </p:nvSpPr>
        <p:spPr bwMode="auto">
          <a:xfrm>
            <a:off x="1603376" y="4994275"/>
            <a:ext cx="75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sz="2400" noProof="0" dirty="0">
                <a:latin typeface="Times New Roman" panose="02020603050405020304" pitchFamily="18" charset="0"/>
              </a:rPr>
              <a:t>laser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91" name="Text Box 23"/>
              <p:cNvSpPr txBox="1">
                <a:spLocks noChangeArrowheads="1"/>
              </p:cNvSpPr>
              <p:nvPr/>
            </p:nvSpPr>
            <p:spPr bwMode="auto">
              <a:xfrm>
                <a:off x="4038599" y="2545807"/>
                <a:ext cx="7476055" cy="28350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None/>
                </a:pPr>
                <a:r>
                  <a:rPr lang="en-GB" sz="1800" noProof="0" dirty="0">
                    <a:latin typeface="Times New Roman" panose="02020603050405020304" pitchFamily="18" charset="0"/>
                  </a:rPr>
                  <a:t>Recycle it!</a:t>
                </a:r>
              </a:p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n-GB" sz="1800" noProof="0" dirty="0">
                    <a:latin typeface="Times New Roman" panose="02020603050405020304" pitchFamily="18" charset="0"/>
                  </a:rPr>
                  <a:t>Shot noise reduced by the recycling factor, but how to extract the GW signal if we work at the dark fringe, where:</a:t>
                </a:r>
              </a:p>
              <a:p>
                <a:pPr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GB" sz="1800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Δ</m:t>
                          </m:r>
                          <m:r>
                            <a:rPr lang="en-GB" sz="1800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den>
                      </m:f>
                      <m:r>
                        <a:rPr lang="en-GB" sz="1800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sz="1800" noProof="0" dirty="0">
                  <a:latin typeface="Times New Roman" panose="02020603050405020304" pitchFamily="18" charset="0"/>
                </a:endParaRPr>
              </a:p>
              <a:p>
                <a:pPr>
                  <a:spcBef>
                    <a:spcPct val="0"/>
                  </a:spcBef>
                  <a:buNone/>
                </a:pPr>
                <a:r>
                  <a:rPr lang="en-GB" sz="1800" noProof="0" dirty="0">
                    <a:latin typeface="Times New Roman" panose="02020603050405020304" pitchFamily="18" charset="0"/>
                  </a:rPr>
                  <a:t>Moreover, the beam must resonate also in the cavity formed by PRM and the reflection form the Fabry-Perot Michelson ITF (FPMI). </a:t>
                </a:r>
              </a:p>
              <a:p>
                <a:pPr>
                  <a:spcBef>
                    <a:spcPct val="0"/>
                  </a:spcBef>
                  <a:buNone/>
                </a:pPr>
                <a:r>
                  <a:rPr lang="en-GB" sz="1800" noProof="0" dirty="0">
                    <a:latin typeface="Times New Roman" panose="02020603050405020304" pitchFamily="18" charset="0"/>
                  </a:rPr>
                  <a:t>Finally, another mirror (SRM) can be added at the output to recycle the light on antisymmetric port and form a new cavity. What for, if output is on dark fringe?</a:t>
                </a:r>
              </a:p>
            </p:txBody>
          </p:sp>
        </mc:Choice>
        <mc:Fallback xmlns="">
          <p:sp>
            <p:nvSpPr>
              <p:cNvPr id="7191" name="Text 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38599" y="2545807"/>
                <a:ext cx="7476055" cy="2835007"/>
              </a:xfrm>
              <a:prstGeom prst="rect">
                <a:avLst/>
              </a:prstGeom>
              <a:blipFill>
                <a:blip r:embed="rId3"/>
                <a:stretch>
                  <a:fillRect l="-652" t="-1290" r="-1141" b="-2581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CasellaDiTesto 1">
            <a:extLst>
              <a:ext uri="{FF2B5EF4-FFF2-40B4-BE49-F238E27FC236}">
                <a16:creationId xmlns:a16="http://schemas.microsoft.com/office/drawing/2014/main" id="{5B9F2F60-9EA2-0B02-01E1-E71F65EFD842}"/>
              </a:ext>
            </a:extLst>
          </p:cNvPr>
          <p:cNvSpPr txBox="1"/>
          <p:nvPr/>
        </p:nvSpPr>
        <p:spPr>
          <a:xfrm>
            <a:off x="1161288" y="4267200"/>
            <a:ext cx="1737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Power recycling mirror</a:t>
            </a:r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255CB39E-5F72-0AE8-0843-AED7EFD59E3E}"/>
              </a:ext>
            </a:extLst>
          </p:cNvPr>
          <p:cNvCxnSpPr>
            <a:stCxn id="2" idx="2"/>
            <a:endCxn id="7185" idx="0"/>
          </p:cNvCxnSpPr>
          <p:nvPr/>
        </p:nvCxnSpPr>
        <p:spPr>
          <a:xfrm>
            <a:off x="2029968" y="4913531"/>
            <a:ext cx="522732" cy="57286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5" grpId="0" animBg="1"/>
      <p:bldP spid="7185" grpId="0" animBg="1"/>
      <p:bldP spid="7191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4EAEF55-A9D7-A2A6-A669-F9544ED3F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Modulation/demodulation schemes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Segnaposto testo 3">
                <a:extLst>
                  <a:ext uri="{FF2B5EF4-FFF2-40B4-BE49-F238E27FC236}">
                    <a16:creationId xmlns:a16="http://schemas.microsoft.com/office/drawing/2014/main" id="{B3F795AC-B7D9-51C2-79FA-8ED46FCCF581}"/>
                  </a:ext>
                </a:extLst>
              </p:cNvPr>
              <p:cNvSpPr>
                <a:spLocks noGrp="1"/>
              </p:cNvSpPr>
              <p:nvPr>
                <p:ph type="body" sz="half" idx="1"/>
              </p:nvPr>
            </p:nvSpPr>
            <p:spPr>
              <a:xfrm>
                <a:off x="366840" y="1675607"/>
                <a:ext cx="5384800" cy="4525963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A gravitational wave induces signal sidebands (blue dashed lines) due to differential changes in the interferometer arms.</a:t>
                </a:r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These sidebands exit the dark port but are only detectable close to the carrier frequency: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𝑠𝑖𝑔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 ± 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𝐺𝑊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GB" noProof="0" dirty="0"/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Signal sidebands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𝑠𝑖𝑔</m:t>
                        </m:r>
                      </m:sub>
                    </m:sSub>
                  </m:oMath>
                </a14:m>
                <a:r>
                  <a:rPr lang="en-GB" noProof="0" dirty="0"/>
                  <a:t> resonates in the Fabry-Perot cavities and are enhanced by their optical gain</a:t>
                </a:r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Signal recycling cavity: close to the dark-fringe the SR cavity interacts mostly with the GW signal sidebands, shaping the frequency response of the interferometer.</a:t>
                </a:r>
              </a:p>
              <a:p>
                <a:pPr>
                  <a:lnSpc>
                    <a:spcPct val="100000"/>
                  </a:lnSpc>
                </a:pPr>
                <a:r>
                  <a:rPr lang="en-GB" noProof="0" dirty="0"/>
                  <a:t>Inserting an Electro-Optic Modulator (EOM) at the interferometer input introduces RF sidebands used for demodulation and cavity locking.</a:t>
                </a:r>
              </a:p>
              <a:p>
                <a:pPr>
                  <a:lnSpc>
                    <a:spcPct val="100000"/>
                  </a:lnSpc>
                </a:pPr>
                <a:endParaRPr lang="en-GB" noProof="0" dirty="0"/>
              </a:p>
            </p:txBody>
          </p:sp>
        </mc:Choice>
        <mc:Fallback xmlns="">
          <p:sp>
            <p:nvSpPr>
              <p:cNvPr id="4" name="Segnaposto testo 3">
                <a:extLst>
                  <a:ext uri="{FF2B5EF4-FFF2-40B4-BE49-F238E27FC236}">
                    <a16:creationId xmlns:a16="http://schemas.microsoft.com/office/drawing/2014/main" id="{B3F795AC-B7D9-51C2-79FA-8ED46FCCF58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366840" y="1675607"/>
                <a:ext cx="5384800" cy="4525963"/>
              </a:xfrm>
              <a:blipFill>
                <a:blip r:embed="rId2"/>
                <a:stretch>
                  <a:fillRect l="-1357" t="-2695" r="-33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D0C0B37C-0327-91E4-673A-7B0CB5A421D5}"/>
              </a:ext>
            </a:extLst>
          </p:cNvPr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6035193" y="1152989"/>
            <a:ext cx="5990192" cy="2362224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4415931E-2CBE-DD46-87A5-A325B9AA1F23}"/>
                  </a:ext>
                </a:extLst>
              </p:cNvPr>
              <p:cNvSpPr>
                <a:spLocks noGrp="1"/>
              </p:cNvSpPr>
              <p:nvPr>
                <p:ph sz="quarter" idx="3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GB" noProof="0" dirty="0"/>
                  <a:t>Modulation sidebands do not resonate in FP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noProof="0" dirty="0"/>
                  <a:t>Beatings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en-GB" noProof="0" dirty="0"/>
                  <a:t>with sidebands generate an error signal that is mixed with a local oscillator (demodulated) and low-passed obtaining a control signal (Pound-Drever-Hall)</a:t>
                </a:r>
              </a:p>
              <a:p>
                <a:pPr>
                  <a:lnSpc>
                    <a:spcPct val="120000"/>
                  </a:lnSpc>
                </a:pPr>
                <a:r>
                  <a:rPr lang="en-GB" noProof="0" dirty="0"/>
                  <a:t>In heterodyne scheme the beat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 ± 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𝐺𝑊</m:t>
                            </m:r>
                          </m:sub>
                        </m:sSub>
                      </m:e>
                    </m:d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±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GB" noProof="0" dirty="0"/>
                  <a:t> contains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 ± 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𝐺𝑊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noProof="0" dirty="0"/>
                  <a:t>that, is demodulated to get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𝐺𝑊</m:t>
                        </m:r>
                      </m:sub>
                    </m:sSub>
                  </m:oMath>
                </a14:m>
                <a:endParaRPr lang="en-GB" noProof="0" dirty="0"/>
              </a:p>
            </p:txBody>
          </p:sp>
        </mc:Choice>
        <mc:Fallback xmlns="">
          <p:sp>
            <p:nvSpPr>
              <p:cNvPr id="5" name="Segnaposto contenuto 4">
                <a:extLst>
                  <a:ext uri="{FF2B5EF4-FFF2-40B4-BE49-F238E27FC236}">
                    <a16:creationId xmlns:a16="http://schemas.microsoft.com/office/drawing/2014/main" id="{4415931E-2CBE-DD46-87A5-A325B9AA1F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3"/>
              </p:nvPr>
            </p:nvSpPr>
            <p:spPr>
              <a:blipFill>
                <a:blip r:embed="rId4"/>
                <a:stretch>
                  <a:fillRect l="-1019" t="-2228" r="-147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84426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BA18790-7BAD-8426-2312-D4745C019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Present interferometer scheme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Segnaposto contenuto 11">
                <a:extLst>
                  <a:ext uri="{FF2B5EF4-FFF2-40B4-BE49-F238E27FC236}">
                    <a16:creationId xmlns:a16="http://schemas.microsoft.com/office/drawing/2014/main" id="{00053519-4999-3D79-5ADA-801E5272E1A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37207" y="1109992"/>
                <a:ext cx="4911204" cy="4428411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en-GB" noProof="0" dirty="0"/>
                  <a:t>Lengths to be controlled:</a:t>
                </a:r>
              </a:p>
              <a:p>
                <a:pPr lvl="1"/>
                <a:r>
                  <a:rPr lang="en-GB" noProof="0" dirty="0"/>
                  <a:t>Differential arm –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𝐷𝐴𝑅𝑀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  <m:r>
                      <a:rPr lang="en-GB" b="0" i="1" noProof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𝑊</m:t>
                        </m:r>
                      </m:sub>
                    </m:sSub>
                  </m:oMath>
                </a14:m>
                <a:endParaRPr lang="en-GB" b="0" noProof="0" dirty="0"/>
              </a:p>
              <a:p>
                <a:pPr lvl="1"/>
                <a:r>
                  <a:rPr lang="en-GB" noProof="0" dirty="0"/>
                  <a:t>Michelson –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noProof="0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M</m:t>
                    </m:r>
                    <m:r>
                      <m:rPr>
                        <m:sty m:val="p"/>
                      </m:rPr>
                      <a:rPr lang="en-GB" b="0" i="0" noProof="0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ICH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GB" i="1" noProof="0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i="1" noProof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𝑤</m:t>
                        </m:r>
                      </m:sub>
                    </m:sSub>
                  </m:oMath>
                </a14:m>
                <a:endParaRPr lang="en-GB" noProof="0" dirty="0"/>
              </a:p>
              <a:p>
                <a:pPr lvl="1"/>
                <a:r>
                  <a:rPr lang="en-GB" noProof="0" dirty="0"/>
                  <a:t>Common Arm 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noProof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C</m:t>
                    </m:r>
                    <m:r>
                      <a:rPr lang="en-GB" i="1" noProof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𝐴𝑅𝑀</m:t>
                    </m:r>
                    <m:r>
                      <a:rPr lang="en-GB" i="1" noProof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noProof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  <m:r>
                          <a:rPr lang="en-GB" i="1" noProof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 noProof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i="1" noProof="0" smtClean="0">
                                <a:latin typeface="Cambria Math" panose="02040503050406030204" pitchFamily="18" charset="0"/>
                              </a:rPr>
                              <m:t>𝑊</m:t>
                            </m:r>
                          </m:sub>
                        </m:sSub>
                      </m:num>
                      <m:den>
                        <m:r>
                          <a:rPr lang="en-GB" b="0" i="1" noProof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noProof="0" dirty="0"/>
              </a:p>
              <a:p>
                <a:pPr lvl="1"/>
                <a:r>
                  <a:rPr lang="en-GB" noProof="0" dirty="0"/>
                  <a:t>Power Recycle Cavity –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GB" b="0" i="1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P</m:t>
                        </m:r>
                        <m:r>
                          <m:rPr>
                            <m:nor/>
                          </m:rPr>
                          <a:rPr lang="en-GB" i="1" noProof="0" smtClean="0">
                            <a:latin typeface="Cambria Math" panose="02040503050406030204" pitchFamily="18" charset="0"/>
                          </a:rPr>
                          <m:t>RCL</m:t>
                        </m:r>
                        <m:r>
                          <m:rPr>
                            <m:nor/>
                          </m:rPr>
                          <a:rPr lang="en-GB" noProof="0" smtClean="0"/>
                          <m:t>=</m:t>
                        </m:r>
                        <m:r>
                          <a:rPr lang="en-GB" b="0" i="0" noProof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p</m:t>
                        </m:r>
                      </m:sub>
                    </m:sSub>
                    <m:r>
                      <a:rPr lang="en-GB" b="0" i="0" noProof="0" smtClean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b="0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b="0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sub>
                        </m:sSub>
                      </m:num>
                      <m:den>
                        <m: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noProof="0" dirty="0"/>
              </a:p>
              <a:p>
                <a:pPr lvl="1"/>
                <a:r>
                  <a:rPr lang="en-GB" b="0" noProof="0" dirty="0"/>
                  <a:t>Signal Recycle Cavity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GB" b="0" i="1" noProof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SRCL</m:t>
                        </m:r>
                        <m:r>
                          <m:rPr>
                            <m:nor/>
                          </m:rPr>
                          <a:rPr lang="en-GB" noProof="0" smtClean="0"/>
                          <m:t>=</m:t>
                        </m:r>
                        <m:r>
                          <a:rPr lang="en-GB" noProof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GB" b="0" i="0" noProof="0" smtClean="0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</m:sub>
                    </m:sSub>
                    <m:r>
                      <a:rPr lang="en-GB" noProof="0" smtClean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  <m: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𝐿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</a:rPr>
                              <m:t>𝑤</m:t>
                            </m:r>
                          </m:sub>
                        </m:sSub>
                      </m:num>
                      <m:den>
                        <m:r>
                          <a:rPr lang="en-GB" i="1" noProof="0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b="0" noProof="0" dirty="0"/>
              </a:p>
            </p:txBody>
          </p:sp>
        </mc:Choice>
        <mc:Fallback xmlns="">
          <p:sp>
            <p:nvSpPr>
              <p:cNvPr id="12" name="Segnaposto contenuto 11">
                <a:extLst>
                  <a:ext uri="{FF2B5EF4-FFF2-40B4-BE49-F238E27FC236}">
                    <a16:creationId xmlns:a16="http://schemas.microsoft.com/office/drawing/2014/main" id="{00053519-4999-3D79-5ADA-801E5272E1A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37207" y="1109992"/>
                <a:ext cx="4911204" cy="4428411"/>
              </a:xfrm>
              <a:blipFill>
                <a:blip r:embed="rId2"/>
                <a:stretch>
                  <a:fillRect l="-1739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uppo 12">
            <a:extLst>
              <a:ext uri="{FF2B5EF4-FFF2-40B4-BE49-F238E27FC236}">
                <a16:creationId xmlns:a16="http://schemas.microsoft.com/office/drawing/2014/main" id="{A69C2D41-69EB-9453-0927-0BB35C3B6B96}"/>
              </a:ext>
            </a:extLst>
          </p:cNvPr>
          <p:cNvGrpSpPr/>
          <p:nvPr/>
        </p:nvGrpSpPr>
        <p:grpSpPr>
          <a:xfrm>
            <a:off x="5048411" y="1109992"/>
            <a:ext cx="6963566" cy="5430528"/>
            <a:chOff x="3044324" y="1174844"/>
            <a:chExt cx="6427939" cy="4765049"/>
          </a:xfrm>
        </p:grpSpPr>
        <p:pic>
          <p:nvPicPr>
            <p:cNvPr id="14" name="Google Shape;161;p29">
              <a:extLst>
                <a:ext uri="{FF2B5EF4-FFF2-40B4-BE49-F238E27FC236}">
                  <a16:creationId xmlns:a16="http://schemas.microsoft.com/office/drawing/2014/main" id="{C88B05FC-BCE6-C983-EE51-4A699EA019C8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044324" y="1174844"/>
              <a:ext cx="5943775" cy="476504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Google Shape;164;p29">
              <a:extLst>
                <a:ext uri="{FF2B5EF4-FFF2-40B4-BE49-F238E27FC236}">
                  <a16:creationId xmlns:a16="http://schemas.microsoft.com/office/drawing/2014/main" id="{446A812D-C6A9-C7EA-6B3E-4A8B8EECB967}"/>
                </a:ext>
              </a:extLst>
            </p:cNvPr>
            <p:cNvSpPr/>
            <p:nvPr/>
          </p:nvSpPr>
          <p:spPr>
            <a:xfrm>
              <a:off x="7493738" y="2585039"/>
              <a:ext cx="723900" cy="2052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16" name="Google Shape;165;p29">
              <a:extLst>
                <a:ext uri="{FF2B5EF4-FFF2-40B4-BE49-F238E27FC236}">
                  <a16:creationId xmlns:a16="http://schemas.microsoft.com/office/drawing/2014/main" id="{8E7EE1CB-81A8-627F-14A1-82D4E05AAC7D}"/>
                </a:ext>
              </a:extLst>
            </p:cNvPr>
            <p:cNvSpPr/>
            <p:nvPr/>
          </p:nvSpPr>
          <p:spPr>
            <a:xfrm rot="5400000">
              <a:off x="5588388" y="1850775"/>
              <a:ext cx="685500" cy="2052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00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17" name="Google Shape;166;p29">
              <a:extLst>
                <a:ext uri="{FF2B5EF4-FFF2-40B4-BE49-F238E27FC236}">
                  <a16:creationId xmlns:a16="http://schemas.microsoft.com/office/drawing/2014/main" id="{36786332-1D9D-8BCC-DAE1-ED3036424CAE}"/>
                </a:ext>
              </a:extLst>
            </p:cNvPr>
            <p:cNvSpPr txBox="1"/>
            <p:nvPr/>
          </p:nvSpPr>
          <p:spPr>
            <a:xfrm>
              <a:off x="7628071" y="2167951"/>
              <a:ext cx="4890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>
                  <a:solidFill>
                    <a:srgbClr val="00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b="1" noProof="0" dirty="0">
                  <a:solidFill>
                    <a:srgbClr val="00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N</a:t>
              </a:r>
            </a:p>
          </p:txBody>
        </p:sp>
        <p:sp>
          <p:nvSpPr>
            <p:cNvPr id="18" name="Google Shape;167;p29">
              <a:extLst>
                <a:ext uri="{FF2B5EF4-FFF2-40B4-BE49-F238E27FC236}">
                  <a16:creationId xmlns:a16="http://schemas.microsoft.com/office/drawing/2014/main" id="{4FDE0E44-54AE-6212-FF69-7C189053B925}"/>
                </a:ext>
              </a:extLst>
            </p:cNvPr>
            <p:cNvSpPr txBox="1"/>
            <p:nvPr/>
          </p:nvSpPr>
          <p:spPr>
            <a:xfrm>
              <a:off x="5447113" y="1696088"/>
              <a:ext cx="4890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>
                  <a:solidFill>
                    <a:srgbClr val="00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b="1" noProof="0" dirty="0">
                  <a:solidFill>
                    <a:srgbClr val="00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W</a:t>
              </a:r>
            </a:p>
          </p:txBody>
        </p:sp>
        <p:sp>
          <p:nvSpPr>
            <p:cNvPr id="19" name="Google Shape;169;p29">
              <a:extLst>
                <a:ext uri="{FF2B5EF4-FFF2-40B4-BE49-F238E27FC236}">
                  <a16:creationId xmlns:a16="http://schemas.microsoft.com/office/drawing/2014/main" id="{D5DC80FC-D1A9-E68D-B50C-F56DD95D4888}"/>
                </a:ext>
              </a:extLst>
            </p:cNvPr>
            <p:cNvSpPr/>
            <p:nvPr/>
          </p:nvSpPr>
          <p:spPr>
            <a:xfrm>
              <a:off x="6577699" y="3231250"/>
              <a:ext cx="723900" cy="1476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0" name="Google Shape;170;p29">
              <a:extLst>
                <a:ext uri="{FF2B5EF4-FFF2-40B4-BE49-F238E27FC236}">
                  <a16:creationId xmlns:a16="http://schemas.microsoft.com/office/drawing/2014/main" id="{B8613C1A-B112-9391-E479-C0DAD0B58C83}"/>
                </a:ext>
              </a:extLst>
            </p:cNvPr>
            <p:cNvSpPr/>
            <p:nvPr/>
          </p:nvSpPr>
          <p:spPr>
            <a:xfrm rot="5400000">
              <a:off x="6035924" y="2754775"/>
              <a:ext cx="638700" cy="1548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FF99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1" name="Google Shape;171;p29">
              <a:extLst>
                <a:ext uri="{FF2B5EF4-FFF2-40B4-BE49-F238E27FC236}">
                  <a16:creationId xmlns:a16="http://schemas.microsoft.com/office/drawing/2014/main" id="{0A377D98-DE89-307E-BFEC-51159CD171A3}"/>
                </a:ext>
              </a:extLst>
            </p:cNvPr>
            <p:cNvSpPr txBox="1"/>
            <p:nvPr/>
          </p:nvSpPr>
          <p:spPr>
            <a:xfrm>
              <a:off x="6654338" y="3356775"/>
              <a:ext cx="24405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sz="1800" noProof="0" dirty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2" name="Google Shape;172;p29">
              <a:extLst>
                <a:ext uri="{FF2B5EF4-FFF2-40B4-BE49-F238E27FC236}">
                  <a16:creationId xmlns:a16="http://schemas.microsoft.com/office/drawing/2014/main" id="{38C55773-AF51-E612-D74B-B4F8E8AB135C}"/>
                </a:ext>
              </a:extLst>
            </p:cNvPr>
            <p:cNvSpPr txBox="1"/>
            <p:nvPr/>
          </p:nvSpPr>
          <p:spPr>
            <a:xfrm>
              <a:off x="6791583" y="3355200"/>
              <a:ext cx="489000" cy="1476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>
                  <a:solidFill>
                    <a:srgbClr val="FF9900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sz="1500" b="1" noProof="0" dirty="0">
                  <a:solidFill>
                    <a:srgbClr val="FF9900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n</a:t>
              </a:r>
            </a:p>
          </p:txBody>
        </p:sp>
        <p:sp>
          <p:nvSpPr>
            <p:cNvPr id="23" name="Google Shape;173;p29">
              <a:extLst>
                <a:ext uri="{FF2B5EF4-FFF2-40B4-BE49-F238E27FC236}">
                  <a16:creationId xmlns:a16="http://schemas.microsoft.com/office/drawing/2014/main" id="{C0F35473-6BB9-9639-C9CC-2F7884425EFC}"/>
                </a:ext>
              </a:extLst>
            </p:cNvPr>
            <p:cNvSpPr txBox="1"/>
            <p:nvPr/>
          </p:nvSpPr>
          <p:spPr>
            <a:xfrm>
              <a:off x="5991396" y="2657248"/>
              <a:ext cx="672900" cy="205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 err="1">
                  <a:solidFill>
                    <a:srgbClr val="FF9900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sz="1500" b="1" noProof="0" dirty="0" err="1">
                  <a:solidFill>
                    <a:srgbClr val="FF9900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w</a:t>
              </a:r>
              <a:endParaRPr lang="en-GB" sz="1500" b="1" noProof="0" dirty="0">
                <a:solidFill>
                  <a:srgbClr val="FF9900"/>
                </a:solidFill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4" name="Google Shape;174;p29">
              <a:extLst>
                <a:ext uri="{FF2B5EF4-FFF2-40B4-BE49-F238E27FC236}">
                  <a16:creationId xmlns:a16="http://schemas.microsoft.com/office/drawing/2014/main" id="{A84928FE-61C6-73A3-BA71-51CA0EDDAD6C}"/>
                </a:ext>
              </a:extLst>
            </p:cNvPr>
            <p:cNvSpPr txBox="1"/>
            <p:nvPr/>
          </p:nvSpPr>
          <p:spPr>
            <a:xfrm>
              <a:off x="5738180" y="3266638"/>
              <a:ext cx="672900" cy="205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 err="1">
                  <a:solidFill>
                    <a:srgbClr val="FF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sz="1500" b="1" noProof="0" dirty="0" err="1">
                  <a:solidFill>
                    <a:srgbClr val="FF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P</a:t>
              </a:r>
              <a:endParaRPr lang="en-GB" sz="1500" b="1" noProof="0" dirty="0">
                <a:solidFill>
                  <a:srgbClr val="FF00FF"/>
                </a:solidFill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5" name="Google Shape;175;p29">
              <a:extLst>
                <a:ext uri="{FF2B5EF4-FFF2-40B4-BE49-F238E27FC236}">
                  <a16:creationId xmlns:a16="http://schemas.microsoft.com/office/drawing/2014/main" id="{69B013AA-7D7B-6F79-5214-13A129645797}"/>
                </a:ext>
              </a:extLst>
            </p:cNvPr>
            <p:cNvSpPr/>
            <p:nvPr/>
          </p:nvSpPr>
          <p:spPr>
            <a:xfrm>
              <a:off x="5675011" y="3250591"/>
              <a:ext cx="723900" cy="1476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FF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6" name="Google Shape;176;p29">
              <a:extLst>
                <a:ext uri="{FF2B5EF4-FFF2-40B4-BE49-F238E27FC236}">
                  <a16:creationId xmlns:a16="http://schemas.microsoft.com/office/drawing/2014/main" id="{1505567D-28FB-A1F8-6CE9-EC56D83FF617}"/>
                </a:ext>
              </a:extLst>
            </p:cNvPr>
            <p:cNvSpPr/>
            <p:nvPr/>
          </p:nvSpPr>
          <p:spPr>
            <a:xfrm rot="5400000">
              <a:off x="6141613" y="3649600"/>
              <a:ext cx="638700" cy="154800"/>
            </a:xfrm>
            <a:prstGeom prst="leftRightArrow">
              <a:avLst>
                <a:gd name="adj1" fmla="val 50000"/>
                <a:gd name="adj2" fmla="val 50000"/>
              </a:avLst>
            </a:prstGeom>
            <a:solidFill>
              <a:srgbClr val="FFFFFF"/>
            </a:solidFill>
            <a:ln w="9525" cap="flat" cmpd="sng">
              <a:solidFill>
                <a:srgbClr val="FF00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lang="en-GB" noProof="0" dirty="0">
                <a:latin typeface="Source Code Pro"/>
                <a:ea typeface="Source Code Pro"/>
                <a:cs typeface="Source Code Pro"/>
                <a:sym typeface="Source Code Pro"/>
              </a:endParaRPr>
            </a:p>
          </p:txBody>
        </p:sp>
        <p:sp>
          <p:nvSpPr>
            <p:cNvPr id="27" name="Google Shape;177;p29">
              <a:extLst>
                <a:ext uri="{FF2B5EF4-FFF2-40B4-BE49-F238E27FC236}">
                  <a16:creationId xmlns:a16="http://schemas.microsoft.com/office/drawing/2014/main" id="{0D1431D8-B0F9-EA5B-23AC-B4D348EEC42A}"/>
                </a:ext>
              </a:extLst>
            </p:cNvPr>
            <p:cNvSpPr txBox="1"/>
            <p:nvPr/>
          </p:nvSpPr>
          <p:spPr>
            <a:xfrm>
              <a:off x="6472263" y="3617738"/>
              <a:ext cx="3000000" cy="46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 noProof="0" dirty="0" err="1">
                  <a:solidFill>
                    <a:srgbClr val="FF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l</a:t>
              </a:r>
              <a:r>
                <a:rPr lang="en-GB" sz="1500" b="1" noProof="0" dirty="0" err="1">
                  <a:solidFill>
                    <a:srgbClr val="FF00FF"/>
                  </a:solidFill>
                  <a:latin typeface="Source Code Pro"/>
                  <a:ea typeface="Source Code Pro"/>
                  <a:cs typeface="Source Code Pro"/>
                  <a:sym typeface="Source Code Pro"/>
                </a:rPr>
                <a:t>S</a:t>
              </a:r>
              <a:endParaRPr lang="en-GB" b="1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873648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42900" y="312737"/>
            <a:ext cx="7772400" cy="5334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/>
            <a:r>
              <a:rPr lang="en-GB" noProof="0" dirty="0"/>
              <a:t>Gaussian beams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5" name="Rectangle 3"/>
              <p:cNvSpPr>
                <a:spLocks noGrp="1" noChangeArrowheads="1"/>
              </p:cNvSpPr>
              <p:nvPr>
                <p:ph type="body" idx="4294967295"/>
              </p:nvPr>
            </p:nvSpPr>
            <p:spPr>
              <a:xfrm>
                <a:off x="342900" y="846137"/>
                <a:ext cx="11462004" cy="5478463"/>
              </a:xfrm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pPr eaLnBrk="1" hangingPunct="1">
                  <a:lnSpc>
                    <a:spcPct val="110000"/>
                  </a:lnSpc>
                </a:pPr>
                <a:r>
                  <a:rPr lang="en-GB" noProof="0" dirty="0"/>
                  <a:t>Up to now we assumed beams to be ideal</a:t>
                </a:r>
              </a:p>
              <a:p>
                <a:pPr eaLnBrk="1" hangingPunct="1">
                  <a:lnSpc>
                    <a:spcPct val="110000"/>
                  </a:lnSpc>
                </a:pPr>
                <a:r>
                  <a:rPr lang="en-GB" noProof="0" dirty="0"/>
                  <a:t>A real laser beam has a finite transverse dimension and a Gaussian intensity profile </a:t>
                </a:r>
              </a:p>
              <a:p>
                <a:pPr eaLnBrk="1" hangingPunct="1">
                  <a:lnSpc>
                    <a:spcPct val="110000"/>
                  </a:lnSpc>
                </a:pPr>
                <a:r>
                  <a:rPr lang="en-GB" noProof="0" dirty="0"/>
                  <a:t>In facts the laser beam propagation law in a homogeneous material gives:</a:t>
                </a:r>
                <a:endParaRPr lang="en-GB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 marL="0" indent="0" eaLnBrk="1" hangingPunct="1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𝑚𝑛</m:t>
                          </m:r>
                        </m:sub>
                      </m:sSub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𝑧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</m:den>
                      </m:f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d>
                                <m:d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den>
                          </m:f>
                        </m:e>
                      </m:d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ad>
                                <m:radPr>
                                  <m:degHide m:val="on"/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d>
                                <m:d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den>
                          </m:f>
                        </m:e>
                      </m:d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𝜙</m:t>
                          </m:r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𝑖𝑘</m:t>
                          </m:r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𝑧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  <m:d>
                                <m:d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den>
                          </m:f>
                        </m:sup>
                      </m:sSup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𝑘𝑥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𝜔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d>
                        </m:sup>
                      </m:sSup>
                    </m:oMath>
                  </m:oMathPara>
                </a14:m>
                <a:endParaRPr lang="en-GB" noProof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GB" noProof="0" dirty="0"/>
                  <a:t>Where </a:t>
                </a:r>
                <a:r>
                  <a:rPr lang="en-GB" noProof="0" dirty="0">
                    <a:sym typeface="Symbol" panose="05050102010706020507" pitchFamily="18" charset="2"/>
                  </a:rPr>
                  <a:t></a:t>
                </a:r>
                <a:r>
                  <a:rPr lang="en-GB" baseline="-25000" noProof="0" dirty="0">
                    <a:sym typeface="Symbol" panose="05050102010706020507" pitchFamily="18" charset="2"/>
                  </a:rPr>
                  <a:t>n</a:t>
                </a:r>
                <a:r>
                  <a:rPr lang="en-GB" noProof="0" dirty="0">
                    <a:sym typeface="Symbol" panose="05050102010706020507" pitchFamily="18" charset="2"/>
                  </a:rPr>
                  <a:t> are the Hermite-Gauss functions: </a:t>
                </a:r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𝜓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</m:d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𝜉</m:t>
                          </m:r>
                        </m:e>
                      </m:d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𝜉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</m:sSup>
                    </m:oMath>
                    <m:oMath xmlns:m="http://schemas.openxmlformats.org/officeDocument/2006/math">
                      <m:m>
                        <m:mPr>
                          <m:plcHide m:val="on"/>
                          <m:mcs>
                            <m:mc>
                              <m:mcPr>
                                <m:count m:val="4"/>
                                <m:mcJc m:val="center"/>
                              </m:mcPr>
                            </m:mc>
                          </m:mcs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</m:d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</m:d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  <m:e>
                            <m:sSub>
                              <m:sSub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𝐻</m:t>
                                </m:r>
                              </m:e>
                              <m:sub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d>
                              <m:d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</m:d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=4</m:t>
                            </m:r>
                            <m:sSup>
                              <m:sSup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𝜉</m:t>
                                </m:r>
                              </m:e>
                              <m:sup>
                                <m: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−2</m:t>
                            </m:r>
                          </m:e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...</m:t>
                            </m:r>
                          </m:e>
                        </m:mr>
                      </m:m>
                    </m:oMath>
                  </m:oMathPara>
                </a14:m>
                <a:endParaRPr lang="en-GB" noProof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GB" noProof="0" dirty="0"/>
                  <a:t>w(x) is the beam section: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p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d>
                      <m:d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⋅</m:t>
                    </m:r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𝜆</m:t>
                                    </m:r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num>
                                  <m:den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𝑤</m:t>
                                        </m:r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≡</m:t>
                    </m:r>
                    <m:sSubSup>
                      <m:sSubSup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⋅</m:t>
                    </m:r>
                    <m:d>
                      <m:dPr>
                        <m:begChr m:val="["/>
                        <m:endChr m:val="]"/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GB" i="1" noProof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i="1" noProof="0" smtClean="0">
                                        <a:solidFill>
                                          <a:srgbClr val="0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num>
                                  <m:den>
                                    <m:sSubSup>
                                      <m:sSubSupPr>
                                        <m:ctrlP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SupPr>
                                      <m:e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b>
                                      <m:sup>
                                        <m:r>
                                          <a:rPr lang="en-GB" i="1" noProof="0" smtClean="0">
                                            <a:solidFill>
                                              <a:srgbClr val="000000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bSup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GB" noProof="0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noProof="0" dirty="0"/>
                  <a:t> is the minimum beam waist that occurs at the coordinate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GB" noProof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GB" noProof="0" dirty="0"/>
                  <a:t>R(x) is the radius of curvature :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d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GB" noProof="0" dirty="0"/>
                  <a:t> and</a:t>
                </a:r>
                <a:r>
                  <a:rPr lang="en-GB" noProof="0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GB" noProof="0" dirty="0"/>
                  <a:t> is defined by</a:t>
                </a:r>
                <a14:m>
                  <m:oMath xmlns:m="http://schemas.openxmlformats.org/officeDocument/2006/math">
                    <m:r>
                      <a:rPr lang="en-GB" b="0" i="0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:</m:t>
                    </m:r>
                    <m:r>
                      <a:rPr lang="en-GB" b="0" i="0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GB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𝜙</m:t>
                        </m:r>
                      </m:e>
                    </m:func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GB" noProof="0" dirty="0"/>
              </a:p>
              <a:p>
                <a:pPr marL="0" indent="0">
                  <a:lnSpc>
                    <a:spcPct val="110000"/>
                  </a:lnSpc>
                  <a:buNone/>
                </a:pPr>
                <a:r>
                  <a:rPr lang="en-GB" noProof="0" dirty="0"/>
                  <a:t> </a:t>
                </a:r>
              </a:p>
            </p:txBody>
          </p:sp>
        </mc:Choice>
        <mc:Fallback xmlns="">
          <p:sp>
            <p:nvSpPr>
              <p:cNvPr id="103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4294967295"/>
              </p:nvPr>
            </p:nvSpPr>
            <p:spPr>
              <a:xfrm>
                <a:off x="342900" y="846137"/>
                <a:ext cx="11462004" cy="5478463"/>
              </a:xfrm>
              <a:blipFill>
                <a:blip r:embed="rId3"/>
                <a:stretch>
                  <a:fillRect l="-691" t="-1224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6" name="Rectangle 5"/>
          <p:cNvSpPr>
            <a:spLocks noChangeArrowheads="1"/>
          </p:cNvSpPr>
          <p:nvPr/>
        </p:nvSpPr>
        <p:spPr bwMode="auto">
          <a:xfrm>
            <a:off x="1752600" y="3505200"/>
            <a:ext cx="868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Char char="•"/>
            </a:pPr>
            <a:endParaRPr lang="en-GB" sz="2000" noProof="0" dirty="0">
              <a:solidFill>
                <a:schemeClr val="tx1"/>
              </a:solidFill>
            </a:endParaRPr>
          </a:p>
        </p:txBody>
      </p:sp>
      <p:sp>
        <p:nvSpPr>
          <p:cNvPr id="1037" name="Rectangle 7"/>
          <p:cNvSpPr>
            <a:spLocks noChangeArrowheads="1"/>
          </p:cNvSpPr>
          <p:nvPr/>
        </p:nvSpPr>
        <p:spPr bwMode="auto">
          <a:xfrm>
            <a:off x="1752600" y="441960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ClrTx/>
              <a:buSzTx/>
              <a:buFontTx/>
              <a:buChar char="•"/>
            </a:pPr>
            <a:endParaRPr lang="en-GB" sz="2000" noProof="0" dirty="0">
              <a:solidFill>
                <a:schemeClr val="tx1"/>
              </a:solidFill>
            </a:endParaRPr>
          </a:p>
        </p:txBody>
      </p:sp>
      <p:sp>
        <p:nvSpPr>
          <p:cNvPr id="3" name="Ovale 2">
            <a:extLst>
              <a:ext uri="{FF2B5EF4-FFF2-40B4-BE49-F238E27FC236}">
                <a16:creationId xmlns:a16="http://schemas.microsoft.com/office/drawing/2014/main" id="{F6EFD9F8-46B4-C535-AE4B-B693F528E19A}"/>
              </a:ext>
            </a:extLst>
          </p:cNvPr>
          <p:cNvSpPr/>
          <p:nvPr/>
        </p:nvSpPr>
        <p:spPr>
          <a:xfrm>
            <a:off x="1828800" y="2548204"/>
            <a:ext cx="414867" cy="321733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Segnaposto piè di pagina 3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GB" sz="1400" noProof="0" dirty="0">
                <a:solidFill>
                  <a:schemeClr val="tx1"/>
                </a:solidFill>
              </a:rPr>
              <a:t>3rd VESF school - Michele </a:t>
            </a:r>
            <a:r>
              <a:rPr lang="en-GB" sz="1400" noProof="0" dirty="0" err="1">
                <a:solidFill>
                  <a:schemeClr val="tx1"/>
                </a:solidFill>
              </a:rPr>
              <a:t>Punturo</a:t>
            </a:r>
            <a:r>
              <a:rPr lang="en-GB" sz="1400" noProof="0" dirty="0">
                <a:solidFill>
                  <a:schemeClr val="tx1"/>
                </a:solidFill>
              </a:rPr>
              <a:t> - Virgo</a:t>
            </a:r>
          </a:p>
        </p:txBody>
      </p:sp>
      <p:sp>
        <p:nvSpPr>
          <p:cNvPr id="15364" name="Segnaposto numero diapositiva 4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A55FA5B3-5EFC-4538-BC15-DEE9EACF3D45}" type="slidenum">
              <a:rPr lang="en-GB" sz="1400" noProof="0" smtClean="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43</a:t>
            </a:fld>
            <a:endParaRPr lang="en-GB" sz="1400" noProof="0" dirty="0">
              <a:solidFill>
                <a:schemeClr val="tx1"/>
              </a:solidFill>
            </a:endParaRPr>
          </a:p>
        </p:txBody>
      </p:sp>
      <p:pic>
        <p:nvPicPr>
          <p:cNvPr id="15365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536" y="823915"/>
            <a:ext cx="8482016" cy="557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406401" y="290515"/>
            <a:ext cx="7772400" cy="5334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2800" noProof="0" dirty="0"/>
              <a:t>Transverse modes TEM00 and 01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Segnaposto piè di pagina 3"/>
          <p:cNvSpPr txBox="1">
            <a:spLocks noGrp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GB" sz="1400" noProof="0" dirty="0">
                <a:solidFill>
                  <a:schemeClr val="tx1"/>
                </a:solidFill>
              </a:rPr>
              <a:t>3rd VESF school - Michele </a:t>
            </a:r>
            <a:r>
              <a:rPr lang="en-GB" sz="1400" noProof="0" dirty="0" err="1">
                <a:solidFill>
                  <a:schemeClr val="tx1"/>
                </a:solidFill>
              </a:rPr>
              <a:t>Punturo</a:t>
            </a:r>
            <a:r>
              <a:rPr lang="en-GB" sz="1400" noProof="0" dirty="0">
                <a:solidFill>
                  <a:schemeClr val="tx1"/>
                </a:solidFill>
              </a:rPr>
              <a:t> - Virgo</a:t>
            </a:r>
          </a:p>
        </p:txBody>
      </p:sp>
      <p:sp>
        <p:nvSpPr>
          <p:cNvPr id="16388" name="Segnaposto numero diapositiva 4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4FE8393A-62B3-4646-9EA4-C1C5C40F2801}" type="slidenum">
              <a:rPr lang="en-GB" sz="1400" noProof="0" smtClean="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44</a:t>
            </a:fld>
            <a:endParaRPr lang="en-GB" sz="1400" noProof="0" dirty="0">
              <a:solidFill>
                <a:schemeClr val="tx1"/>
              </a:solidFill>
            </a:endParaRPr>
          </a:p>
        </p:txBody>
      </p:sp>
      <p:pic>
        <p:nvPicPr>
          <p:cNvPr id="1638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881" y="704092"/>
            <a:ext cx="8250394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06401" y="329184"/>
            <a:ext cx="7772400" cy="5334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2800" noProof="0" dirty="0" err="1"/>
              <a:t>Tranverse</a:t>
            </a:r>
            <a:r>
              <a:rPr lang="en-GB" sz="2800" noProof="0" dirty="0"/>
              <a:t> modes  TEM11 e 22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Segnaposto numero diapositiva 5"/>
          <p:cNvSpPr txBox="1">
            <a:spLocks noGrp="1"/>
          </p:cNvSpPr>
          <p:nvPr/>
        </p:nvSpPr>
        <p:spPr bwMode="auto">
          <a:xfrm>
            <a:off x="8077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lnSpc>
                <a:spcPct val="8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>
              <a:lnSpc>
                <a:spcPct val="100000"/>
              </a:lnSpc>
              <a:buClrTx/>
              <a:buSzTx/>
              <a:buFontTx/>
              <a:buNone/>
            </a:pPr>
            <a:fld id="{8ABB8321-F27B-414F-A8F2-D3BC18BE88E6}" type="slidenum">
              <a:rPr lang="en-GB" sz="1400" noProof="0" smtClean="0">
                <a:solidFill>
                  <a:schemeClr val="tx1"/>
                </a:solidFill>
              </a:rPr>
              <a:pPr algn="r" eaLnBrk="1" hangingPunct="1">
                <a:lnSpc>
                  <a:spcPct val="100000"/>
                </a:lnSpc>
                <a:buClrTx/>
                <a:buSzTx/>
                <a:buFontTx/>
                <a:buNone/>
              </a:pPr>
              <a:t>45</a:t>
            </a:fld>
            <a:endParaRPr lang="en-GB" sz="1400" noProof="0" dirty="0">
              <a:solidFill>
                <a:schemeClr val="tx1"/>
              </a:solidFill>
            </a:endParaRPr>
          </a:p>
        </p:txBody>
      </p:sp>
      <p:sp>
        <p:nvSpPr>
          <p:cNvPr id="205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377952"/>
            <a:ext cx="7772400" cy="6858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GB" noProof="0" dirty="0"/>
              <a:t>Fabry-Perot as mode cleaner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56" name="Rectangle 3"/>
              <p:cNvSpPr>
                <a:spLocks noGrp="1" noChangeArrowheads="1"/>
              </p:cNvSpPr>
              <p:nvPr>
                <p:ph type="body" idx="4294967295"/>
              </p:nvPr>
            </p:nvSpPr>
            <p:spPr>
              <a:xfrm>
                <a:off x="484632" y="1143000"/>
                <a:ext cx="11274552" cy="5114544"/>
              </a:xfrm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rmAutofit/>
              </a:bodyPr>
              <a:lstStyle/>
              <a:p>
                <a:pPr eaLnBrk="1" hangingPunct="1"/>
                <a:r>
                  <a:rPr lang="en-GB" noProof="0" dirty="0"/>
                  <a:t>Fabry-Perot  cavity can be tuned to select a selected resonance frequency</a:t>
                </a:r>
              </a:p>
              <a:p>
                <a:pPr eaLnBrk="1" hangingPunct="1"/>
                <a:r>
                  <a:rPr lang="en-GB" noProof="0" dirty="0"/>
                  <a:t>As we have seen the condition is that the phase delay of the light stored in cavity is an entire number times 2</a:t>
                </a:r>
                <a:r>
                  <a:rPr lang="en-GB" noProof="0" dirty="0">
                    <a:latin typeface="Symbol" panose="05050102010706020507" pitchFamily="18" charset="2"/>
                  </a:rPr>
                  <a:t>p</a:t>
                </a:r>
                <a:r>
                  <a:rPr lang="en-GB" noProof="0" dirty="0"/>
                  <a:t>.</a:t>
                </a:r>
              </a:p>
              <a:p>
                <a:pPr eaLnBrk="1" hangingPunct="1"/>
                <a:r>
                  <a:rPr lang="en-GB" noProof="0" dirty="0"/>
                  <a:t>If, to simplify, we set: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sSub>
                          <m:sSubPr>
                            <m:ctrlP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GB" i="1" noProof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r>
                      <a:rPr lang="en-GB" i="1" noProof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GB" i="1" noProof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noProof="0" dirty="0"/>
                  <a:t>; the condition to resonance becomes  (for a Gaussian beam):</a:t>
                </a:r>
              </a:p>
              <a:p>
                <a:pPr marL="0" indent="0">
                  <a:lnSpc>
                    <a:spcPct val="90000"/>
                  </a:lnSpc>
                  <a:spcBef>
                    <a:spcPct val="20000"/>
                  </a:spcBef>
                  <a:buNone/>
                </a:pPr>
                <a:endParaRPr lang="en-GB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90000"/>
                  </a:lnSpc>
                  <a:spcBef>
                    <a:spcPct val="200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+1</m:t>
                          </m:r>
                        </m:e>
                      </m:d>
                      <m:func>
                        <m:func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fName>
                        <m:e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sSub>
                                    <m:sSubPr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</m:func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begChr m:val="["/>
                          <m:endChr m:val="]"/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num>
                            <m:den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func>
                            <m:funcPr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p>
                                <m:sSup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tan</m:t>
                                  </m:r>
                                </m:e>
                                <m:sup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sup>
                              </m:sSup>
                            </m:fName>
                            <m:e>
                              <m:d>
                                <m:d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𝐿</m:t>
                                      </m:r>
                                    </m:num>
                                    <m:den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  <m:sSub>
                                        <m:sSubPr>
                                          <m:ctrlP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b>
                                          <m: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0</m:t>
                                          </m:r>
                                        </m:sub>
                                      </m:sSub>
                                    </m:den>
                                  </m:f>
                                </m:e>
                              </m:d>
                            </m:e>
                          </m:func>
                        </m:e>
                      </m:d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, 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=1,2,...</m:t>
                      </m:r>
                    </m:oMath>
                  </m:oMathPara>
                </a14:m>
                <a:endParaRPr lang="en-GB" noProof="0" dirty="0"/>
              </a:p>
              <a:p>
                <a:pPr marL="0" indent="0">
                  <a:lnSpc>
                    <a:spcPct val="90000"/>
                  </a:lnSpc>
                  <a:spcBef>
                    <a:spcPct val="20000"/>
                  </a:spcBef>
                  <a:buNone/>
                </a:pPr>
                <a:endParaRPr lang="en-GB" noProof="0" dirty="0"/>
              </a:p>
              <a:p>
                <a:pPr marL="0" indent="0">
                  <a:lnSpc>
                    <a:spcPct val="90000"/>
                  </a:lnSpc>
                  <a:spcBef>
                    <a:spcPct val="20000"/>
                  </a:spcBef>
                  <a:buNone/>
                </a:pPr>
                <a:r>
                  <a:rPr lang="en-GB" noProof="0" dirty="0"/>
                  <a:t>so:</a:t>
                </a:r>
                <a:endParaRPr lang="en-GB" i="1" noProof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90000"/>
                  </a:lnSpc>
                  <a:spcBef>
                    <a:spcPct val="2000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  <m:sub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𝑚𝑛𝑝</m:t>
                          </m:r>
                        </m:sub>
                      </m:sSub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en-GB" i="1" noProof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𝐿</m:t>
                      </m:r>
                      <m:sSup>
                        <m:sSupPr>
                          <m:ctrlP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  <m:r>
                                <a:rPr lang="en-GB" i="1" noProof="0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  <m:f>
                                <m:f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num>
                                <m:den>
                                  <m: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𝜋</m:t>
                                  </m:r>
                                </m:den>
                              </m:f>
                              <m:func>
                                <m:funcPr>
                                  <m:ctrlPr>
                                    <a:rPr lang="en-GB" i="1" noProof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p>
                                    <m:sSupPr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GB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tan</m:t>
                                      </m:r>
                                    </m:e>
                                    <m:sup>
                                      <m: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−1</m:t>
                                      </m:r>
                                    </m:sup>
                                  </m:sSup>
                                </m:fName>
                                <m:e>
                                  <m:d>
                                    <m:dPr>
                                      <m:ctrlPr>
                                        <a:rPr lang="en-GB" i="1" noProof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𝐿</m:t>
                                          </m:r>
                                        </m:num>
                                        <m:den>
                                          <m:r>
                                            <a:rPr lang="en-GB" i="1" noProof="0" smtClean="0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  <m:sSub>
                                            <m:sSubPr>
                                              <m:ctrlPr>
                                                <a:rPr lang="en-GB" i="1" noProof="0" smtClean="0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a:rPr lang="en-GB" i="1" noProof="0" smtClean="0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𝑥</m:t>
                                              </m:r>
                                            </m:e>
                                            <m:sub>
                                              <m:r>
                                                <a:rPr lang="en-GB" i="1" noProof="0" smtClean="0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0</m:t>
                                              </m:r>
                                            </m:sub>
                                          </m:sSub>
                                        </m:den>
                                      </m:f>
                                    </m:e>
                                  </m:d>
                                </m:e>
                              </m:func>
                            </m:e>
                          </m:d>
                        </m:e>
                        <m:sup>
                          <m:r>
                            <a:rPr lang="en-GB" i="1" noProof="0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GB" noProof="0" dirty="0"/>
              </a:p>
            </p:txBody>
          </p:sp>
        </mc:Choice>
        <mc:Fallback xmlns="">
          <p:sp>
            <p:nvSpPr>
              <p:cNvPr id="2056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4294967295"/>
              </p:nvPr>
            </p:nvSpPr>
            <p:spPr>
              <a:xfrm>
                <a:off x="484632" y="1143000"/>
                <a:ext cx="11274552" cy="5114544"/>
              </a:xfrm>
              <a:blipFill>
                <a:blip r:embed="rId3"/>
                <a:stretch>
                  <a:fillRect l="-757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Space">
      <a:dk1>
        <a:srgbClr val="1D1D1F"/>
      </a:dk1>
      <a:lt1>
        <a:srgbClr val="F5F5F7"/>
      </a:lt1>
      <a:dk2>
        <a:srgbClr val="0088A5"/>
      </a:dk2>
      <a:lt2>
        <a:srgbClr val="F5F5F7"/>
      </a:lt2>
      <a:accent1>
        <a:srgbClr val="04CBCF"/>
      </a:accent1>
      <a:accent2>
        <a:srgbClr val="09FFE6"/>
      </a:accent2>
      <a:accent3>
        <a:srgbClr val="FFD080"/>
      </a:accent3>
      <a:accent4>
        <a:srgbClr val="FF9E7C"/>
      </a:accent4>
      <a:accent5>
        <a:srgbClr val="FE546F"/>
      </a:accent5>
      <a:accent6>
        <a:srgbClr val="DF0671"/>
      </a:accent6>
      <a:hlink>
        <a:srgbClr val="0088A5"/>
      </a:hlink>
      <a:folHlink>
        <a:srgbClr val="04CBCF"/>
      </a:folHlink>
    </a:clrScheme>
    <a:fontScheme name="Garamond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2FC246AB-4C1E-8B4D-A83F-AF1B74DC9D5C}" vid="{148E1A04-998A-E74E-882B-7799541BBD4F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RC_template</Template>
  <TotalTime>0</TotalTime>
  <Words>3583</Words>
  <Application>Microsoft Office PowerPoint</Application>
  <PresentationFormat>Widescreen</PresentationFormat>
  <Paragraphs>405</Paragraphs>
  <Slides>45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45</vt:i4>
      </vt:variant>
    </vt:vector>
  </HeadingPairs>
  <TitlesOfParts>
    <vt:vector size="61" baseType="lpstr">
      <vt:lpstr>Aptos</vt:lpstr>
      <vt:lpstr>Arial</vt:lpstr>
      <vt:lpstr>Calibri</vt:lpstr>
      <vt:lpstr>Cambria Math</vt:lpstr>
      <vt:lpstr>Comic Sans MS</vt:lpstr>
      <vt:lpstr>Courier New</vt:lpstr>
      <vt:lpstr>Garamond</vt:lpstr>
      <vt:lpstr>Helvetica</vt:lpstr>
      <vt:lpstr>Source Code Pro</vt:lpstr>
      <vt:lpstr>Symbol</vt:lpstr>
      <vt:lpstr>System Font Regular</vt:lpstr>
      <vt:lpstr>Times New Roman</vt:lpstr>
      <vt:lpstr>Trebuchet MS</vt:lpstr>
      <vt:lpstr>Verdana</vt:lpstr>
      <vt:lpstr>Wingdings</vt:lpstr>
      <vt:lpstr>Tema di Office</vt:lpstr>
      <vt:lpstr>All you need to know about Gravitational Waves – Vol. I</vt:lpstr>
      <vt:lpstr>GW: Starting point and conventions</vt:lpstr>
      <vt:lpstr>GW: Starting point and conventions</vt:lpstr>
      <vt:lpstr>Presentazione standard di PowerPoint</vt:lpstr>
      <vt:lpstr>Presentazione standard di PowerPoint</vt:lpstr>
      <vt:lpstr>Presentazione standard di PowerPoint</vt:lpstr>
      <vt:lpstr>Plane wave approximation</vt:lpstr>
      <vt:lpstr>Transverse traceless gauge</vt:lpstr>
      <vt:lpstr>Production of GW</vt:lpstr>
      <vt:lpstr>Presentazione standard di PowerPoint</vt:lpstr>
      <vt:lpstr>Presentazione standard di PowerPoint</vt:lpstr>
      <vt:lpstr>Quadrupole from multipole expansion</vt:lpstr>
      <vt:lpstr>Orders of magnitude</vt:lpstr>
      <vt:lpstr>Orders of magnitude</vt:lpstr>
      <vt:lpstr>Orders of magnitude</vt:lpstr>
      <vt:lpstr>Orders of magnitude</vt:lpstr>
      <vt:lpstr>Astrophysical GW sources</vt:lpstr>
      <vt:lpstr>Impulsive sources</vt:lpstr>
      <vt:lpstr>Quasi periodic sources</vt:lpstr>
      <vt:lpstr>Signals from a binary merger</vt:lpstr>
      <vt:lpstr>Presentazione standard di PowerPoint</vt:lpstr>
      <vt:lpstr>GW170817 la prima coalescenza  NS-NS osservata</vt:lpstr>
      <vt:lpstr>Presentazione standard di PowerPoint</vt:lpstr>
      <vt:lpstr>Un nobel preso ed uno mancato</vt:lpstr>
      <vt:lpstr>Presentazione standard di PowerPoint</vt:lpstr>
      <vt:lpstr>Periodic sources: pulsars</vt:lpstr>
      <vt:lpstr>Stochastic GW background</vt:lpstr>
      <vt:lpstr>Detection of Gravitational Waves</vt:lpstr>
      <vt:lpstr>Effect on a monodimensional rod</vt:lpstr>
      <vt:lpstr>Presentazione standard di PowerPoint</vt:lpstr>
      <vt:lpstr>Presentazione standard di PowerPoint</vt:lpstr>
      <vt:lpstr>Variation of output power due to GW</vt:lpstr>
      <vt:lpstr>Shot Noise</vt:lpstr>
      <vt:lpstr>Aumentare la potenza, ma quanto?</vt:lpstr>
      <vt:lpstr>Can we beat quantum noise?</vt:lpstr>
      <vt:lpstr>Presentazione standard di PowerPoint</vt:lpstr>
      <vt:lpstr>Longer arms: Fabry-Perot cavities</vt:lpstr>
      <vt:lpstr>Presentazione standard di PowerPoint</vt:lpstr>
      <vt:lpstr>Why power recycling?</vt:lpstr>
      <vt:lpstr>Modulation/demodulation schemes</vt:lpstr>
      <vt:lpstr>Present interferometer scheme</vt:lpstr>
      <vt:lpstr>Gaussian beams</vt:lpstr>
      <vt:lpstr>Transverse modes TEM00 and 01</vt:lpstr>
      <vt:lpstr>Tranverse modes  TEM11 e 22</vt:lpstr>
      <vt:lpstr>Fabry-Perot as mode cleaner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FABIO GARUFI</dc:creator>
  <cp:lastModifiedBy>FABIO GARUFI</cp:lastModifiedBy>
  <cp:revision>21</cp:revision>
  <dcterms:created xsi:type="dcterms:W3CDTF">2025-05-14T11:51:20Z</dcterms:created>
  <dcterms:modified xsi:type="dcterms:W3CDTF">2025-05-26T15:40:52Z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2025-05-14T11:58:19Z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3ffcbd13-232d-4e15-b4cc-eb1808109a67</vt:lpwstr>
  </property>
  <property fmtid="{D5CDD505-2E9C-101B-9397-08002B2CF9AE}" pid="8" name="MSIP_Label_2ad0b24d-6422-44b0-b3de-abb3a9e8c81a_ContentBits">
    <vt:lpwstr>0</vt:lpwstr>
  </property>
  <property fmtid="{D5CDD505-2E9C-101B-9397-08002B2CF9AE}" pid="9" name="MSIP_Label_2ad0b24d-6422-44b0-b3de-abb3a9e8c81a_Tag">
    <vt:lpwstr>10, 3, 0, 1</vt:lpwstr>
  </property>
</Properties>
</file>