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4v"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258" r:id="rId3"/>
    <p:sldId id="257" r:id="rId4"/>
    <p:sldId id="260" r:id="rId5"/>
    <p:sldId id="259" r:id="rId6"/>
    <p:sldId id="261" r:id="rId7"/>
    <p:sldId id="262" r:id="rId8"/>
    <p:sldId id="263" r:id="rId9"/>
    <p:sldId id="363" r:id="rId10"/>
    <p:sldId id="335" r:id="rId11"/>
    <p:sldId id="331" r:id="rId12"/>
    <p:sldId id="318" r:id="rId13"/>
    <p:sldId id="278" r:id="rId14"/>
    <p:sldId id="275" r:id="rId15"/>
    <p:sldId id="276" r:id="rId16"/>
    <p:sldId id="279" r:id="rId17"/>
    <p:sldId id="270" r:id="rId18"/>
    <p:sldId id="286" r:id="rId19"/>
    <p:sldId id="295" r:id="rId20"/>
    <p:sldId id="298" r:id="rId21"/>
    <p:sldId id="317" r:id="rId22"/>
    <p:sldId id="328" r:id="rId23"/>
    <p:sldId id="373" r:id="rId24"/>
    <p:sldId id="364" r:id="rId25"/>
    <p:sldId id="365" r:id="rId26"/>
    <p:sldId id="366" r:id="rId27"/>
    <p:sldId id="368" r:id="rId28"/>
    <p:sldId id="369" r:id="rId29"/>
    <p:sldId id="370" r:id="rId30"/>
    <p:sldId id="371" r:id="rId31"/>
    <p:sldId id="367" r:id="rId32"/>
    <p:sldId id="289" r:id="rId33"/>
    <p:sldId id="372" r:id="rId34"/>
    <p:sldId id="374" r:id="rId35"/>
    <p:sldId id="375" r:id="rId36"/>
    <p:sldId id="376" r:id="rId37"/>
    <p:sldId id="377" r:id="rId38"/>
    <p:sldId id="280" r:id="rId39"/>
    <p:sldId id="378" r:id="rId40"/>
    <p:sldId id="277" r:id="rId41"/>
    <p:sldId id="294" r:id="rId42"/>
    <p:sldId id="379" r:id="rId4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8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5D285-86C4-4695-B05F-945D0E03AA16}" type="datetimeFigureOut">
              <a:rPr lang="it-IT" smtClean="0"/>
              <a:t>13/02/2023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FEF58-E594-447B-A7A6-AF65B1EB3C81}" type="slidenum">
              <a:rPr lang="it-IT" smtClean="0"/>
              <a:t>‹N›</a:t>
            </a:fld>
            <a:endParaRPr lang="it-IT"/>
          </a:p>
        </p:txBody>
      </p:sp>
    </p:spTree>
    <p:extLst>
      <p:ext uri="{BB962C8B-B14F-4D97-AF65-F5344CB8AC3E}">
        <p14:creationId xmlns:p14="http://schemas.microsoft.com/office/powerpoint/2010/main" val="1712961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it-IT"/>
          </a:p>
        </p:txBody>
      </p:sp>
      <p:sp>
        <p:nvSpPr>
          <p:cNvPr id="4" name="Footer Placeholder 3"/>
          <p:cNvSpPr>
            <a:spLocks noGrp="1"/>
          </p:cNvSpPr>
          <p:nvPr>
            <p:ph type="ftr" sz="quarter" idx="10"/>
          </p:nvPr>
        </p:nvSpPr>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a:ln/>
        </p:spPr>
      </p:sp>
      <p:sp>
        <p:nvSpPr>
          <p:cNvPr id="56323" name="Segnaposto note 2"/>
          <p:cNvSpPr>
            <a:spLocks noGrp="1"/>
          </p:cNvSpPr>
          <p:nvPr>
            <p:ph type="body" idx="1"/>
          </p:nvPr>
        </p:nvSpPr>
        <p:spPr>
          <a:noFill/>
          <a:ln/>
        </p:spPr>
        <p:txBody>
          <a:bodyPr/>
          <a:lstStyle/>
          <a:p>
            <a:endParaRPr lang="it-IT"/>
          </a:p>
        </p:txBody>
      </p:sp>
      <p:sp>
        <p:nvSpPr>
          <p:cNvPr id="56324" name="Segnaposto numero diapositiva 3"/>
          <p:cNvSpPr>
            <a:spLocks noGrp="1"/>
          </p:cNvSpPr>
          <p:nvPr>
            <p:ph type="sldNum" sz="quarter" idx="5"/>
          </p:nvPr>
        </p:nvSpPr>
        <p:spPr>
          <a:noFill/>
        </p:spPr>
        <p:txBody>
          <a:bodyPr/>
          <a:lstStyle/>
          <a:p>
            <a:fld id="{DE661831-8F03-4D2A-9DF9-985C22F479CD}" type="slidenum">
              <a:rPr lang="it-IT" smtClean="0"/>
              <a:pPr/>
              <a:t>15</a:t>
            </a:fld>
            <a:endParaRPr lang="it-IT"/>
          </a:p>
        </p:txBody>
      </p:sp>
      <p:sp>
        <p:nvSpPr>
          <p:cNvPr id="5" name="Footer Placeholder 4"/>
          <p:cNvSpPr>
            <a:spLocks noGrp="1"/>
          </p:cNvSpPr>
          <p:nvPr>
            <p:ph type="ftr" sz="quarter" idx="10"/>
          </p:nvPr>
        </p:nvSpPr>
        <p:spPr/>
        <p:txBody>
          <a:bodyP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C9533A-C7BE-5284-5535-C2F35C14EFC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8609A7C-A6ED-03ED-A5A8-397F84649D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B508B29-FEA9-5A7D-1FCD-A2D845BBAF1C}"/>
              </a:ext>
            </a:extLst>
          </p:cNvPr>
          <p:cNvSpPr>
            <a:spLocks noGrp="1"/>
          </p:cNvSpPr>
          <p:nvPr>
            <p:ph type="dt" sz="half" idx="10"/>
          </p:nvPr>
        </p:nvSpPr>
        <p:spPr/>
        <p:txBody>
          <a:bodyPr/>
          <a:lstStyle/>
          <a:p>
            <a:fld id="{3EB39607-533A-4D74-82F1-D0048D9AE97F}" type="datetime1">
              <a:rPr lang="it-IT" smtClean="0"/>
              <a:t>13/02/2023</a:t>
            </a:fld>
            <a:endParaRPr lang="it-IT"/>
          </a:p>
        </p:txBody>
      </p:sp>
      <p:sp>
        <p:nvSpPr>
          <p:cNvPr id="5" name="Segnaposto piè di pagina 4">
            <a:extLst>
              <a:ext uri="{FF2B5EF4-FFF2-40B4-BE49-F238E27FC236}">
                <a16:creationId xmlns:a16="http://schemas.microsoft.com/office/drawing/2014/main" id="{668AD43D-600B-F57F-5523-ECD9553AAEBE}"/>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511DB368-C5E5-CE00-CFE0-4908B9309493}"/>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427200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7386BA-AA2A-52A7-6A1D-859218576B2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51A01CE-4035-C44B-E411-E6BD39495BA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0A3CA31-8883-DB55-2254-9081CD0705C7}"/>
              </a:ext>
            </a:extLst>
          </p:cNvPr>
          <p:cNvSpPr>
            <a:spLocks noGrp="1"/>
          </p:cNvSpPr>
          <p:nvPr>
            <p:ph type="dt" sz="half" idx="10"/>
          </p:nvPr>
        </p:nvSpPr>
        <p:spPr/>
        <p:txBody>
          <a:bodyPr/>
          <a:lstStyle/>
          <a:p>
            <a:fld id="{C4086061-014A-40BF-A9EE-CF3596EE1E2F}" type="datetime1">
              <a:rPr lang="it-IT" smtClean="0"/>
              <a:t>13/02/2023</a:t>
            </a:fld>
            <a:endParaRPr lang="it-IT"/>
          </a:p>
        </p:txBody>
      </p:sp>
      <p:sp>
        <p:nvSpPr>
          <p:cNvPr id="5" name="Segnaposto piè di pagina 4">
            <a:extLst>
              <a:ext uri="{FF2B5EF4-FFF2-40B4-BE49-F238E27FC236}">
                <a16:creationId xmlns:a16="http://schemas.microsoft.com/office/drawing/2014/main" id="{B12A989F-3D19-A16B-099D-304811337D13}"/>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E1EC01A2-8234-969F-1346-317BCD33DF49}"/>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135086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EC7CD9-4CA7-A01E-065F-99ED10F11C7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C3EED46-C989-F60B-ED32-95364B879C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3F24D04-78F6-16EB-070E-78F66BBC8F0B}"/>
              </a:ext>
            </a:extLst>
          </p:cNvPr>
          <p:cNvSpPr>
            <a:spLocks noGrp="1"/>
          </p:cNvSpPr>
          <p:nvPr>
            <p:ph type="dt" sz="half" idx="10"/>
          </p:nvPr>
        </p:nvSpPr>
        <p:spPr/>
        <p:txBody>
          <a:bodyPr/>
          <a:lstStyle/>
          <a:p>
            <a:fld id="{1D2DA866-ED44-448F-900F-4AE77E609B4D}" type="datetime1">
              <a:rPr lang="it-IT" smtClean="0"/>
              <a:t>13/02/2023</a:t>
            </a:fld>
            <a:endParaRPr lang="it-IT"/>
          </a:p>
        </p:txBody>
      </p:sp>
      <p:sp>
        <p:nvSpPr>
          <p:cNvPr id="5" name="Segnaposto piè di pagina 4">
            <a:extLst>
              <a:ext uri="{FF2B5EF4-FFF2-40B4-BE49-F238E27FC236}">
                <a16:creationId xmlns:a16="http://schemas.microsoft.com/office/drawing/2014/main" id="{239106FF-5DBA-0B58-E36F-7B7AA895E6A5}"/>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F4B0FEF2-05BA-212F-0C2C-EE8DD3AE5C45}"/>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46887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60F5FC-E3E5-BFED-AE79-FFAF2428CB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65465B8-1270-F074-3532-9AA4BA8A757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1DEE3C2-E3BB-45F0-C204-CC6CB9D12D8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A6398B9-4F18-13E0-5594-DB27AF21393B}"/>
              </a:ext>
            </a:extLst>
          </p:cNvPr>
          <p:cNvSpPr>
            <a:spLocks noGrp="1"/>
          </p:cNvSpPr>
          <p:nvPr>
            <p:ph type="dt" sz="half" idx="10"/>
          </p:nvPr>
        </p:nvSpPr>
        <p:spPr/>
        <p:txBody>
          <a:bodyPr/>
          <a:lstStyle/>
          <a:p>
            <a:fld id="{BEE966E6-7162-4062-90DC-A280AA980D55}" type="datetime1">
              <a:rPr lang="it-IT" smtClean="0"/>
              <a:t>13/02/2023</a:t>
            </a:fld>
            <a:endParaRPr lang="it-IT"/>
          </a:p>
        </p:txBody>
      </p:sp>
      <p:sp>
        <p:nvSpPr>
          <p:cNvPr id="6" name="Segnaposto piè di pagina 5">
            <a:extLst>
              <a:ext uri="{FF2B5EF4-FFF2-40B4-BE49-F238E27FC236}">
                <a16:creationId xmlns:a16="http://schemas.microsoft.com/office/drawing/2014/main" id="{15CDF47A-BFEB-65B6-09BF-29CB1F90EB77}"/>
              </a:ext>
            </a:extLst>
          </p:cNvPr>
          <p:cNvSpPr>
            <a:spLocks noGrp="1"/>
          </p:cNvSpPr>
          <p:nvPr>
            <p:ph type="ftr" sz="quarter" idx="11"/>
          </p:nvPr>
        </p:nvSpPr>
        <p:spPr/>
        <p:txBody>
          <a:bodyPr/>
          <a:lstStyle/>
          <a:p>
            <a:r>
              <a:rPr lang="it-IT"/>
              <a:t>MdF 16/02/2023 - Fabio Garufi</a:t>
            </a:r>
          </a:p>
        </p:txBody>
      </p:sp>
      <p:sp>
        <p:nvSpPr>
          <p:cNvPr id="7" name="Segnaposto numero diapositiva 6">
            <a:extLst>
              <a:ext uri="{FF2B5EF4-FFF2-40B4-BE49-F238E27FC236}">
                <a16:creationId xmlns:a16="http://schemas.microsoft.com/office/drawing/2014/main" id="{DB5A4DB4-5390-2599-F92F-F46D4222247C}"/>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2361056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F61D0F-646C-C2B8-8946-2FFA064C1D3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1B055B0-5E21-BABD-5890-44AB9E6D61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3BFF148-9342-987A-6D2B-18CB3D2D596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276125EA-D0E9-F34C-7D57-9E8BDE7E5B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4E30CE9-CA53-64A5-F01A-8B31B57C65B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7E0CDD4-F5C5-3FD8-DB18-1F65E0DB32BD}"/>
              </a:ext>
            </a:extLst>
          </p:cNvPr>
          <p:cNvSpPr>
            <a:spLocks noGrp="1"/>
          </p:cNvSpPr>
          <p:nvPr>
            <p:ph type="dt" sz="half" idx="10"/>
          </p:nvPr>
        </p:nvSpPr>
        <p:spPr/>
        <p:txBody>
          <a:bodyPr/>
          <a:lstStyle/>
          <a:p>
            <a:fld id="{0BE14B1C-910D-467F-9AFE-EB52A2164877}" type="datetime1">
              <a:rPr lang="it-IT" smtClean="0"/>
              <a:t>13/02/2023</a:t>
            </a:fld>
            <a:endParaRPr lang="it-IT"/>
          </a:p>
        </p:txBody>
      </p:sp>
      <p:sp>
        <p:nvSpPr>
          <p:cNvPr id="8" name="Segnaposto piè di pagina 7">
            <a:extLst>
              <a:ext uri="{FF2B5EF4-FFF2-40B4-BE49-F238E27FC236}">
                <a16:creationId xmlns:a16="http://schemas.microsoft.com/office/drawing/2014/main" id="{39AF0B9B-978C-A12E-E088-1C9DBCB14A81}"/>
              </a:ext>
            </a:extLst>
          </p:cNvPr>
          <p:cNvSpPr>
            <a:spLocks noGrp="1"/>
          </p:cNvSpPr>
          <p:nvPr>
            <p:ph type="ftr" sz="quarter" idx="11"/>
          </p:nvPr>
        </p:nvSpPr>
        <p:spPr/>
        <p:txBody>
          <a:bodyPr/>
          <a:lstStyle/>
          <a:p>
            <a:r>
              <a:rPr lang="it-IT"/>
              <a:t>MdF 16/02/2023 - Fabio Garufi</a:t>
            </a:r>
          </a:p>
        </p:txBody>
      </p:sp>
      <p:sp>
        <p:nvSpPr>
          <p:cNvPr id="9" name="Segnaposto numero diapositiva 8">
            <a:extLst>
              <a:ext uri="{FF2B5EF4-FFF2-40B4-BE49-F238E27FC236}">
                <a16:creationId xmlns:a16="http://schemas.microsoft.com/office/drawing/2014/main" id="{0AB8B5F1-486B-045F-84EA-CF9750BFD569}"/>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4231873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0FC94A-7DD9-2FB6-0E7E-1D6D47CAA28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8566B45-5F17-A4AB-4560-9AA7F363500B}"/>
              </a:ext>
            </a:extLst>
          </p:cNvPr>
          <p:cNvSpPr>
            <a:spLocks noGrp="1"/>
          </p:cNvSpPr>
          <p:nvPr>
            <p:ph type="dt" sz="half" idx="10"/>
          </p:nvPr>
        </p:nvSpPr>
        <p:spPr/>
        <p:txBody>
          <a:bodyPr/>
          <a:lstStyle/>
          <a:p>
            <a:fld id="{1DB71B95-2C4A-4719-A1F0-30774E915454}" type="datetime1">
              <a:rPr lang="it-IT" smtClean="0"/>
              <a:t>13/02/2023</a:t>
            </a:fld>
            <a:endParaRPr lang="it-IT"/>
          </a:p>
        </p:txBody>
      </p:sp>
      <p:sp>
        <p:nvSpPr>
          <p:cNvPr id="4" name="Segnaposto piè di pagina 3">
            <a:extLst>
              <a:ext uri="{FF2B5EF4-FFF2-40B4-BE49-F238E27FC236}">
                <a16:creationId xmlns:a16="http://schemas.microsoft.com/office/drawing/2014/main" id="{E9F2872E-A679-0999-63BB-9A305061C0BB}"/>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35E640DE-B179-9775-27DA-E08F85504781}"/>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253718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1E9704F-32E0-B2F6-9E63-266A4B2B4E5E}"/>
              </a:ext>
            </a:extLst>
          </p:cNvPr>
          <p:cNvSpPr>
            <a:spLocks noGrp="1"/>
          </p:cNvSpPr>
          <p:nvPr>
            <p:ph type="dt" sz="half" idx="10"/>
          </p:nvPr>
        </p:nvSpPr>
        <p:spPr/>
        <p:txBody>
          <a:bodyPr/>
          <a:lstStyle/>
          <a:p>
            <a:fld id="{F9B1358F-5D4E-4C5A-81D5-061D65774E26}" type="datetime1">
              <a:rPr lang="it-IT" smtClean="0"/>
              <a:t>13/02/2023</a:t>
            </a:fld>
            <a:endParaRPr lang="it-IT"/>
          </a:p>
        </p:txBody>
      </p:sp>
      <p:sp>
        <p:nvSpPr>
          <p:cNvPr id="3" name="Segnaposto piè di pagina 2">
            <a:extLst>
              <a:ext uri="{FF2B5EF4-FFF2-40B4-BE49-F238E27FC236}">
                <a16:creationId xmlns:a16="http://schemas.microsoft.com/office/drawing/2014/main" id="{CFC905DB-6607-F194-2649-5BE465E8F0C4}"/>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210AEAB6-1BB2-A94B-B4F1-0FB818C40CC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423221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04B4BD-7049-24D0-70C3-7C9CFB458CF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41AB6F4-7C45-F5CD-A548-FC7E00A2C5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47F5B19-0E03-CDE9-30EB-B81ECB318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36827AF-137D-8990-99D3-BA6D19A0DB15}"/>
              </a:ext>
            </a:extLst>
          </p:cNvPr>
          <p:cNvSpPr>
            <a:spLocks noGrp="1"/>
          </p:cNvSpPr>
          <p:nvPr>
            <p:ph type="dt" sz="half" idx="10"/>
          </p:nvPr>
        </p:nvSpPr>
        <p:spPr/>
        <p:txBody>
          <a:bodyPr/>
          <a:lstStyle/>
          <a:p>
            <a:fld id="{33E589A7-8E95-4594-9380-0A635A3209BE}" type="datetime1">
              <a:rPr lang="it-IT" smtClean="0"/>
              <a:t>13/02/2023</a:t>
            </a:fld>
            <a:endParaRPr lang="it-IT"/>
          </a:p>
        </p:txBody>
      </p:sp>
      <p:sp>
        <p:nvSpPr>
          <p:cNvPr id="6" name="Segnaposto piè di pagina 5">
            <a:extLst>
              <a:ext uri="{FF2B5EF4-FFF2-40B4-BE49-F238E27FC236}">
                <a16:creationId xmlns:a16="http://schemas.microsoft.com/office/drawing/2014/main" id="{61C53250-2C65-46E1-40BE-20FAD22B9E6E}"/>
              </a:ext>
            </a:extLst>
          </p:cNvPr>
          <p:cNvSpPr>
            <a:spLocks noGrp="1"/>
          </p:cNvSpPr>
          <p:nvPr>
            <p:ph type="ftr" sz="quarter" idx="11"/>
          </p:nvPr>
        </p:nvSpPr>
        <p:spPr/>
        <p:txBody>
          <a:bodyPr/>
          <a:lstStyle/>
          <a:p>
            <a:r>
              <a:rPr lang="it-IT"/>
              <a:t>MdF 16/02/2023 - Fabio Garufi</a:t>
            </a:r>
          </a:p>
        </p:txBody>
      </p:sp>
      <p:sp>
        <p:nvSpPr>
          <p:cNvPr id="7" name="Segnaposto numero diapositiva 6">
            <a:extLst>
              <a:ext uri="{FF2B5EF4-FFF2-40B4-BE49-F238E27FC236}">
                <a16:creationId xmlns:a16="http://schemas.microsoft.com/office/drawing/2014/main" id="{D150EF10-E9FD-A497-DF46-1E1978550EB3}"/>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11468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571DB6-50BC-FE3B-7288-AA50DEF5893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09E1C84-3FD3-2B19-1B0A-5F1B2D2D07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9EAA3B7-9499-4487-E217-7757C56CC0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CA9CF5B-BEDD-396B-1306-F3E2EE94503C}"/>
              </a:ext>
            </a:extLst>
          </p:cNvPr>
          <p:cNvSpPr>
            <a:spLocks noGrp="1"/>
          </p:cNvSpPr>
          <p:nvPr>
            <p:ph type="dt" sz="half" idx="10"/>
          </p:nvPr>
        </p:nvSpPr>
        <p:spPr/>
        <p:txBody>
          <a:bodyPr/>
          <a:lstStyle/>
          <a:p>
            <a:fld id="{E8B7BCE9-492A-4967-B590-64508DEF6A29}" type="datetime1">
              <a:rPr lang="it-IT" smtClean="0"/>
              <a:t>13/02/2023</a:t>
            </a:fld>
            <a:endParaRPr lang="it-IT"/>
          </a:p>
        </p:txBody>
      </p:sp>
      <p:sp>
        <p:nvSpPr>
          <p:cNvPr id="6" name="Segnaposto piè di pagina 5">
            <a:extLst>
              <a:ext uri="{FF2B5EF4-FFF2-40B4-BE49-F238E27FC236}">
                <a16:creationId xmlns:a16="http://schemas.microsoft.com/office/drawing/2014/main" id="{CF223724-E0C8-44C3-277B-B68884C50AEE}"/>
              </a:ext>
            </a:extLst>
          </p:cNvPr>
          <p:cNvSpPr>
            <a:spLocks noGrp="1"/>
          </p:cNvSpPr>
          <p:nvPr>
            <p:ph type="ftr" sz="quarter" idx="11"/>
          </p:nvPr>
        </p:nvSpPr>
        <p:spPr/>
        <p:txBody>
          <a:bodyPr/>
          <a:lstStyle/>
          <a:p>
            <a:r>
              <a:rPr lang="it-IT"/>
              <a:t>MdF 16/02/2023 - Fabio Garufi</a:t>
            </a:r>
          </a:p>
        </p:txBody>
      </p:sp>
      <p:sp>
        <p:nvSpPr>
          <p:cNvPr id="7" name="Segnaposto numero diapositiva 6">
            <a:extLst>
              <a:ext uri="{FF2B5EF4-FFF2-40B4-BE49-F238E27FC236}">
                <a16:creationId xmlns:a16="http://schemas.microsoft.com/office/drawing/2014/main" id="{B0AA5AE5-4AB9-13A6-12AD-31D5E99AA13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446005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985658-81C4-912E-C602-821C8541A21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14184DE-4675-41C5-5968-3A343F7D7FE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E506D7-C2CA-3830-D774-569C36BE5D11}"/>
              </a:ext>
            </a:extLst>
          </p:cNvPr>
          <p:cNvSpPr>
            <a:spLocks noGrp="1"/>
          </p:cNvSpPr>
          <p:nvPr>
            <p:ph type="dt" sz="half" idx="10"/>
          </p:nvPr>
        </p:nvSpPr>
        <p:spPr/>
        <p:txBody>
          <a:bodyPr/>
          <a:lstStyle/>
          <a:p>
            <a:fld id="{EF89F89C-FA28-4CF0-A6DA-26DAEDF24BEB}" type="datetime1">
              <a:rPr lang="it-IT" smtClean="0"/>
              <a:t>13/02/2023</a:t>
            </a:fld>
            <a:endParaRPr lang="it-IT"/>
          </a:p>
        </p:txBody>
      </p:sp>
      <p:sp>
        <p:nvSpPr>
          <p:cNvPr id="5" name="Segnaposto piè di pagina 4">
            <a:extLst>
              <a:ext uri="{FF2B5EF4-FFF2-40B4-BE49-F238E27FC236}">
                <a16:creationId xmlns:a16="http://schemas.microsoft.com/office/drawing/2014/main" id="{99B32520-5C08-44AA-C13C-3159DA028FFE}"/>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A3299D26-F955-4C17-57A2-AA70412D378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53969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B625762-750A-EF4F-CD5A-E49DE01D792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74E65EE-6940-2621-9CDF-FE8C03C6B54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6981B7A-02DB-F5FD-10C8-D7DAAD4D349A}"/>
              </a:ext>
            </a:extLst>
          </p:cNvPr>
          <p:cNvSpPr>
            <a:spLocks noGrp="1"/>
          </p:cNvSpPr>
          <p:nvPr>
            <p:ph type="dt" sz="half" idx="10"/>
          </p:nvPr>
        </p:nvSpPr>
        <p:spPr/>
        <p:txBody>
          <a:bodyPr/>
          <a:lstStyle/>
          <a:p>
            <a:fld id="{DAD410DF-E451-4F20-968A-0F7BADEA4A68}" type="datetime1">
              <a:rPr lang="it-IT" smtClean="0"/>
              <a:t>13/02/2023</a:t>
            </a:fld>
            <a:endParaRPr lang="it-IT"/>
          </a:p>
        </p:txBody>
      </p:sp>
      <p:sp>
        <p:nvSpPr>
          <p:cNvPr id="5" name="Segnaposto piè di pagina 4">
            <a:extLst>
              <a:ext uri="{FF2B5EF4-FFF2-40B4-BE49-F238E27FC236}">
                <a16:creationId xmlns:a16="http://schemas.microsoft.com/office/drawing/2014/main" id="{FFD00118-5130-F6A7-5699-91F0ADEA51E1}"/>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2F24AB6E-6D2D-022B-7894-7B460D460D4B}"/>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958798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CF6B08F1-36E4-4D14-BA84-E2D7D07A11DC}" type="datetime1">
              <a:rPr lang="it-IT" smtClean="0"/>
              <a:t>13/02/2023</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it-IT"/>
              <a:t>MdF 16/02/2023 - Fabio Garufi</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C740AA4-B5C4-458A-A10B-BE2B960BC61E}" type="slidenum">
              <a:rPr lang="en-US"/>
              <a:pPr>
                <a:defRPr/>
              </a:pPr>
              <a:t>‹N›</a:t>
            </a:fld>
            <a:endParaRPr lang="en-US"/>
          </a:p>
        </p:txBody>
      </p:sp>
    </p:spTree>
    <p:extLst>
      <p:ext uri="{BB962C8B-B14F-4D97-AF65-F5344CB8AC3E}">
        <p14:creationId xmlns:p14="http://schemas.microsoft.com/office/powerpoint/2010/main" val="657616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57230BF-E9AB-4C86-E024-8B473DBC8B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890BBFF-B009-B731-F3C8-563281348E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2F6302-0D30-6A54-F6A2-690D0EECA9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F6A9C-8D58-4C76-8AEA-4F55B800BC78}" type="datetime1">
              <a:rPr lang="it-IT" smtClean="0"/>
              <a:t>13/02/2023</a:t>
            </a:fld>
            <a:endParaRPr lang="it-IT"/>
          </a:p>
        </p:txBody>
      </p:sp>
      <p:sp>
        <p:nvSpPr>
          <p:cNvPr id="5" name="Segnaposto piè di pagina 4">
            <a:extLst>
              <a:ext uri="{FF2B5EF4-FFF2-40B4-BE49-F238E27FC236}">
                <a16:creationId xmlns:a16="http://schemas.microsoft.com/office/drawing/2014/main" id="{F17D4BB1-6411-8CF1-8123-5DA2355916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MdF 16/02/2023 - Fabio Garufi</a:t>
            </a:r>
          </a:p>
        </p:txBody>
      </p:sp>
      <p:sp>
        <p:nvSpPr>
          <p:cNvPr id="6" name="Segnaposto numero diapositiva 5">
            <a:extLst>
              <a:ext uri="{FF2B5EF4-FFF2-40B4-BE49-F238E27FC236}">
                <a16:creationId xmlns:a16="http://schemas.microsoft.com/office/drawing/2014/main" id="{9361F67D-8A41-42D6-032B-97491CB925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9F8FC-F3B6-463C-8E5A-7737F3F8DE8D}" type="slidenum">
              <a:rPr lang="it-IT" smtClean="0"/>
              <a:t>‹N›</a:t>
            </a:fld>
            <a:endParaRPr lang="it-IT"/>
          </a:p>
        </p:txBody>
      </p:sp>
    </p:spTree>
    <p:extLst>
      <p:ext uri="{BB962C8B-B14F-4D97-AF65-F5344CB8AC3E}">
        <p14:creationId xmlns:p14="http://schemas.microsoft.com/office/powerpoint/2010/main" val="193935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image" Target="../media/image4.w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losmundosdebrana.wordpress.com/2014/01/21/el-mortal-que-mas-nos-acerco-a-isaac-newton/" TargetMode="External"/><Relationship Id="rId7" Type="http://schemas.openxmlformats.org/officeDocument/2006/relationships/hyperlink" Target="https://pixabay.com/de/gl%C3%BChbirne-idee-elektro-energie-304443/"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salveprof.blogspot.com/2015/02/come-un-albero-che-arriva-alla-luna.html" TargetMode="Externa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hyperlink" Target="https://content.connect.collins.co.uk/Content/Live/Infuze/COL/GCSE_Science_Add_SB_OCR_Gateway/content/Page230.html"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oleObject" Target="../embeddings/oleObject3.bin"/><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2.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5" Type="http://schemas.openxmlformats.org/officeDocument/2006/relationships/image" Target="../media/image31.w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gif"/><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2.jpe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lickr.com/photos/rohdesign/5580144425/" TargetMode="External"/><Relationship Id="rId2" Type="http://schemas.openxmlformats.org/officeDocument/2006/relationships/image" Target="../media/image54.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www.astroblogs.nl/2014/06/09/ontstaat-donkere-energie-door-kwantumeffecten-compacte-dimensie/" TargetMode="External"/><Relationship Id="rId2" Type="http://schemas.openxmlformats.org/officeDocument/2006/relationships/image" Target="../media/image55.jpg"/><Relationship Id="rId1" Type="http://schemas.openxmlformats.org/officeDocument/2006/relationships/slideLayout" Target="../slideLayouts/slideLayout9.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5.gif"/><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D08C72-C104-E682-1E29-91D8156A2DE3}"/>
              </a:ext>
            </a:extLst>
          </p:cNvPr>
          <p:cNvSpPr>
            <a:spLocks noGrp="1"/>
          </p:cNvSpPr>
          <p:nvPr>
            <p:ph type="ctrTitle"/>
          </p:nvPr>
        </p:nvSpPr>
        <p:spPr/>
        <p:txBody>
          <a:bodyPr/>
          <a:lstStyle/>
          <a:p>
            <a:r>
              <a:rPr lang="it-IT" dirty="0"/>
              <a:t>La gravitazione e misure di precisione a Napoli</a:t>
            </a:r>
          </a:p>
        </p:txBody>
      </p:sp>
      <p:sp>
        <p:nvSpPr>
          <p:cNvPr id="3" name="Sottotitolo 2">
            <a:extLst>
              <a:ext uri="{FF2B5EF4-FFF2-40B4-BE49-F238E27FC236}">
                <a16:creationId xmlns:a16="http://schemas.microsoft.com/office/drawing/2014/main" id="{33D259B4-8647-6579-83F9-FE47B04C541E}"/>
              </a:ext>
            </a:extLst>
          </p:cNvPr>
          <p:cNvSpPr>
            <a:spLocks noGrp="1"/>
          </p:cNvSpPr>
          <p:nvPr>
            <p:ph type="subTitle" idx="1"/>
          </p:nvPr>
        </p:nvSpPr>
        <p:spPr/>
        <p:txBody>
          <a:bodyPr/>
          <a:lstStyle/>
          <a:p>
            <a:r>
              <a:rPr lang="it-IT" dirty="0"/>
              <a:t>Prof. Fabio Garufi</a:t>
            </a:r>
          </a:p>
          <a:p>
            <a:r>
              <a:rPr lang="it-IT" dirty="0"/>
              <a:t>Università degli Studi di Napoli Federico II</a:t>
            </a:r>
          </a:p>
        </p:txBody>
      </p:sp>
    </p:spTree>
    <p:extLst>
      <p:ext uri="{BB962C8B-B14F-4D97-AF65-F5344CB8AC3E}">
        <p14:creationId xmlns:p14="http://schemas.microsoft.com/office/powerpoint/2010/main" val="1819874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924C75-526C-73A8-B748-73E168B34FFC}"/>
              </a:ext>
            </a:extLst>
          </p:cNvPr>
          <p:cNvSpPr txBox="1">
            <a:spLocks/>
          </p:cNvSpPr>
          <p:nvPr/>
        </p:nvSpPr>
        <p:spPr>
          <a:xfrm>
            <a:off x="1883664" y="215644"/>
            <a:ext cx="82296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a:t>La situazione fino ai primi del ‘900</a:t>
            </a:r>
            <a:endParaRPr lang="it-IT" dirty="0"/>
          </a:p>
        </p:txBody>
      </p:sp>
      <p:pic>
        <p:nvPicPr>
          <p:cNvPr id="5" name="Content Placeholder 3">
            <a:extLst>
              <a:ext uri="{FF2B5EF4-FFF2-40B4-BE49-F238E27FC236}">
                <a16:creationId xmlns:a16="http://schemas.microsoft.com/office/drawing/2014/main" id="{A16DC80B-EAE4-7B68-35E7-73AA2A4F2E4C}"/>
              </a:ext>
            </a:extLst>
          </p:cNvPr>
          <p:cNvPicPr>
            <a:picLocks noChangeAspect="1" noChangeArrowheads="1"/>
          </p:cNvPicPr>
          <p:nvPr/>
        </p:nvPicPr>
        <p:blipFill>
          <a:blip r:embed="rId2" cstate="print"/>
          <a:srcRect/>
          <a:stretch>
            <a:fillRect/>
          </a:stretch>
        </p:blipFill>
        <p:spPr bwMode="auto">
          <a:xfrm>
            <a:off x="1175639" y="1229207"/>
            <a:ext cx="1143000" cy="1213658"/>
          </a:xfrm>
          <a:prstGeom prst="rect">
            <a:avLst/>
          </a:prstGeom>
          <a:noFill/>
          <a:ln w="9525">
            <a:noFill/>
            <a:round/>
            <a:headEnd/>
            <a:tailEnd/>
          </a:ln>
        </p:spPr>
      </p:pic>
      <p:grpSp>
        <p:nvGrpSpPr>
          <p:cNvPr id="6" name="Group 10">
            <a:extLst>
              <a:ext uri="{FF2B5EF4-FFF2-40B4-BE49-F238E27FC236}">
                <a16:creationId xmlns:a16="http://schemas.microsoft.com/office/drawing/2014/main" id="{8CDCEE3A-99B2-C779-3800-DCA6DD272125}"/>
              </a:ext>
            </a:extLst>
          </p:cNvPr>
          <p:cNvGrpSpPr>
            <a:grpSpLocks/>
          </p:cNvGrpSpPr>
          <p:nvPr/>
        </p:nvGrpSpPr>
        <p:grpSpPr bwMode="auto">
          <a:xfrm>
            <a:off x="1731264" y="4178012"/>
            <a:ext cx="1617662" cy="1462087"/>
            <a:chOff x="3515" y="113"/>
            <a:chExt cx="1019" cy="921"/>
          </a:xfrm>
        </p:grpSpPr>
        <p:pic>
          <p:nvPicPr>
            <p:cNvPr id="7" name="Picture 11">
              <a:extLst>
                <a:ext uri="{FF2B5EF4-FFF2-40B4-BE49-F238E27FC236}">
                  <a16:creationId xmlns:a16="http://schemas.microsoft.com/office/drawing/2014/main" id="{4CCA4E9B-9244-FB5C-59C2-0ACEA34EB286}"/>
                </a:ext>
              </a:extLst>
            </p:cNvPr>
            <p:cNvPicPr>
              <a:picLocks noChangeAspect="1" noChangeArrowheads="1"/>
            </p:cNvPicPr>
            <p:nvPr/>
          </p:nvPicPr>
          <p:blipFill>
            <a:blip r:embed="rId3" cstate="print"/>
            <a:srcRect/>
            <a:stretch>
              <a:fillRect/>
            </a:stretch>
          </p:blipFill>
          <p:spPr bwMode="auto">
            <a:xfrm>
              <a:off x="3525" y="113"/>
              <a:ext cx="794" cy="680"/>
            </a:xfrm>
            <a:prstGeom prst="rect">
              <a:avLst/>
            </a:prstGeom>
            <a:noFill/>
            <a:ln w="9525">
              <a:noFill/>
              <a:round/>
              <a:headEnd/>
              <a:tailEnd/>
            </a:ln>
          </p:spPr>
        </p:pic>
        <p:sp>
          <p:nvSpPr>
            <p:cNvPr id="8" name="Text Box 12">
              <a:extLst>
                <a:ext uri="{FF2B5EF4-FFF2-40B4-BE49-F238E27FC236}">
                  <a16:creationId xmlns:a16="http://schemas.microsoft.com/office/drawing/2014/main" id="{DBEDCDE8-27E7-EA55-8CC7-E61FACFEC307}"/>
                </a:ext>
              </a:extLst>
            </p:cNvPr>
            <p:cNvSpPr txBox="1">
              <a:spLocks noChangeArrowheads="1"/>
            </p:cNvSpPr>
            <p:nvPr/>
          </p:nvSpPr>
          <p:spPr bwMode="auto">
            <a:xfrm>
              <a:off x="3515" y="808"/>
              <a:ext cx="1020" cy="227"/>
            </a:xfrm>
            <a:prstGeom prst="rect">
              <a:avLst/>
            </a:prstGeom>
            <a:noFill/>
            <a:ln w="9525">
              <a:noFill/>
              <a:round/>
              <a:headEnd/>
              <a:tailEnd/>
            </a:ln>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_tradnl" sz="1600" dirty="0">
                  <a:solidFill>
                    <a:srgbClr val="0000FF"/>
                  </a:solidFill>
                  <a:latin typeface="ZapfChancery" pitchFamily="18" charset="0"/>
                </a:rPr>
                <a:t>Isaac Newton</a:t>
              </a:r>
            </a:p>
          </p:txBody>
        </p:sp>
      </p:grpSp>
      <p:sp>
        <p:nvSpPr>
          <p:cNvPr id="9" name="Text Box 12">
            <a:extLst>
              <a:ext uri="{FF2B5EF4-FFF2-40B4-BE49-F238E27FC236}">
                <a16:creationId xmlns:a16="http://schemas.microsoft.com/office/drawing/2014/main" id="{EFF9D16C-DB2F-1DAA-80D6-AB30482334C9}"/>
              </a:ext>
            </a:extLst>
          </p:cNvPr>
          <p:cNvSpPr txBox="1">
            <a:spLocks noChangeArrowheads="1"/>
          </p:cNvSpPr>
          <p:nvPr/>
        </p:nvSpPr>
        <p:spPr bwMode="auto">
          <a:xfrm>
            <a:off x="1035942" y="2514302"/>
            <a:ext cx="1619249" cy="360362"/>
          </a:xfrm>
          <a:prstGeom prst="rect">
            <a:avLst/>
          </a:prstGeom>
          <a:noFill/>
          <a:ln w="9525">
            <a:noFill/>
            <a:round/>
            <a:headEnd/>
            <a:tailEnd/>
          </a:ln>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_tradnl" sz="1600" dirty="0">
                <a:solidFill>
                  <a:srgbClr val="0000FF"/>
                </a:solidFill>
                <a:latin typeface="ZapfChancery" pitchFamily="18" charset="0"/>
              </a:rPr>
              <a:t>Galileo Galilei</a:t>
            </a:r>
          </a:p>
        </p:txBody>
      </p:sp>
      <p:sp>
        <p:nvSpPr>
          <p:cNvPr id="10" name="TextBox 8">
            <a:extLst>
              <a:ext uri="{FF2B5EF4-FFF2-40B4-BE49-F238E27FC236}">
                <a16:creationId xmlns:a16="http://schemas.microsoft.com/office/drawing/2014/main" id="{0FA1617C-38BD-A806-1A88-FCA678C20781}"/>
              </a:ext>
            </a:extLst>
          </p:cNvPr>
          <p:cNvSpPr txBox="1"/>
          <p:nvPr/>
        </p:nvSpPr>
        <p:spPr>
          <a:xfrm>
            <a:off x="2508634" y="1430081"/>
            <a:ext cx="7528430" cy="646331"/>
          </a:xfrm>
          <a:prstGeom prst="rect">
            <a:avLst/>
          </a:prstGeom>
          <a:noFill/>
        </p:spPr>
        <p:txBody>
          <a:bodyPr wrap="square" rtlCol="0">
            <a:spAutoFit/>
          </a:bodyPr>
          <a:lstStyle/>
          <a:p>
            <a:r>
              <a:rPr lang="it-IT" dirty="0"/>
              <a:t>Principio di relatività “galileiana”: “Le leggi fisiche sono le stesse per utti gli osservatori in quiete ed in moto </a:t>
            </a:r>
            <a:r>
              <a:rPr lang="it-IT" b="1" dirty="0"/>
              <a:t>rettilineo uniforme </a:t>
            </a:r>
            <a:r>
              <a:rPr lang="it-IT" dirty="0"/>
              <a:t>rispetto ad esso”</a:t>
            </a:r>
          </a:p>
        </p:txBody>
      </p:sp>
      <p:grpSp>
        <p:nvGrpSpPr>
          <p:cNvPr id="11" name="39 Grupo">
            <a:extLst>
              <a:ext uri="{FF2B5EF4-FFF2-40B4-BE49-F238E27FC236}">
                <a16:creationId xmlns:a16="http://schemas.microsoft.com/office/drawing/2014/main" id="{01B162D5-E02B-1AA8-69C2-A38DD45BFF8D}"/>
              </a:ext>
            </a:extLst>
          </p:cNvPr>
          <p:cNvGrpSpPr>
            <a:grpSpLocks/>
          </p:cNvGrpSpPr>
          <p:nvPr/>
        </p:nvGrpSpPr>
        <p:grpSpPr bwMode="auto">
          <a:xfrm>
            <a:off x="2651760" y="2260663"/>
            <a:ext cx="2071688" cy="1357313"/>
            <a:chOff x="3286116" y="1571612"/>
            <a:chExt cx="2071702" cy="1357322"/>
          </a:xfrm>
        </p:grpSpPr>
        <p:sp>
          <p:nvSpPr>
            <p:cNvPr id="12" name="20 CuadroTexto">
              <a:extLst>
                <a:ext uri="{FF2B5EF4-FFF2-40B4-BE49-F238E27FC236}">
                  <a16:creationId xmlns:a16="http://schemas.microsoft.com/office/drawing/2014/main" id="{3321341A-3454-65A4-3AC7-03DA688F3AAA}"/>
                </a:ext>
              </a:extLst>
            </p:cNvPr>
            <p:cNvSpPr txBox="1">
              <a:spLocks noChangeArrowheads="1"/>
            </p:cNvSpPr>
            <p:nvPr/>
          </p:nvSpPr>
          <p:spPr bwMode="auto">
            <a:xfrm>
              <a:off x="3286116" y="2500306"/>
              <a:ext cx="285752" cy="276999"/>
            </a:xfrm>
            <a:prstGeom prst="rect">
              <a:avLst/>
            </a:prstGeom>
            <a:noFill/>
            <a:ln w="9525">
              <a:noFill/>
              <a:miter lim="800000"/>
              <a:headEnd/>
              <a:tailEnd/>
            </a:ln>
          </p:spPr>
          <p:txBody>
            <a:bodyPr>
              <a:spAutoFit/>
            </a:bodyPr>
            <a:lstStyle/>
            <a:p>
              <a:r>
                <a:rPr lang="es-ES" sz="1200">
                  <a:solidFill>
                    <a:schemeClr val="tx1"/>
                  </a:solidFill>
                </a:rPr>
                <a:t>X</a:t>
              </a:r>
            </a:p>
          </p:txBody>
        </p:sp>
        <p:sp>
          <p:nvSpPr>
            <p:cNvPr id="13" name="21 CuadroTexto">
              <a:extLst>
                <a:ext uri="{FF2B5EF4-FFF2-40B4-BE49-F238E27FC236}">
                  <a16:creationId xmlns:a16="http://schemas.microsoft.com/office/drawing/2014/main" id="{EF1731B7-48CF-D851-4C11-A64CB7C6E82C}"/>
                </a:ext>
              </a:extLst>
            </p:cNvPr>
            <p:cNvSpPr txBox="1">
              <a:spLocks noChangeArrowheads="1"/>
            </p:cNvSpPr>
            <p:nvPr/>
          </p:nvSpPr>
          <p:spPr bwMode="auto">
            <a:xfrm>
              <a:off x="5072066" y="2571744"/>
              <a:ext cx="285752" cy="276999"/>
            </a:xfrm>
            <a:prstGeom prst="rect">
              <a:avLst/>
            </a:prstGeom>
            <a:noFill/>
            <a:ln w="9525">
              <a:noFill/>
              <a:miter lim="800000"/>
              <a:headEnd/>
              <a:tailEnd/>
            </a:ln>
          </p:spPr>
          <p:txBody>
            <a:bodyPr>
              <a:spAutoFit/>
            </a:bodyPr>
            <a:lstStyle/>
            <a:p>
              <a:r>
                <a:rPr lang="es-ES" sz="1200">
                  <a:solidFill>
                    <a:schemeClr val="tx1"/>
                  </a:solidFill>
                </a:rPr>
                <a:t>Y</a:t>
              </a:r>
            </a:p>
          </p:txBody>
        </p:sp>
        <p:sp>
          <p:nvSpPr>
            <p:cNvPr id="14" name="22 CuadroTexto">
              <a:extLst>
                <a:ext uri="{FF2B5EF4-FFF2-40B4-BE49-F238E27FC236}">
                  <a16:creationId xmlns:a16="http://schemas.microsoft.com/office/drawing/2014/main" id="{0501ECAB-93C4-45A8-10BC-2977570A9333}"/>
                </a:ext>
              </a:extLst>
            </p:cNvPr>
            <p:cNvSpPr txBox="1">
              <a:spLocks noChangeArrowheads="1"/>
            </p:cNvSpPr>
            <p:nvPr/>
          </p:nvSpPr>
          <p:spPr bwMode="auto">
            <a:xfrm>
              <a:off x="4429124" y="1571612"/>
              <a:ext cx="285752" cy="276999"/>
            </a:xfrm>
            <a:prstGeom prst="rect">
              <a:avLst/>
            </a:prstGeom>
            <a:noFill/>
            <a:ln w="9525">
              <a:noFill/>
              <a:miter lim="800000"/>
              <a:headEnd/>
              <a:tailEnd/>
            </a:ln>
          </p:spPr>
          <p:txBody>
            <a:bodyPr>
              <a:spAutoFit/>
            </a:bodyPr>
            <a:lstStyle/>
            <a:p>
              <a:r>
                <a:rPr lang="es-ES" sz="1200">
                  <a:solidFill>
                    <a:schemeClr val="tx1"/>
                  </a:solidFill>
                </a:rPr>
                <a:t>Z</a:t>
              </a:r>
            </a:p>
          </p:txBody>
        </p:sp>
        <p:cxnSp>
          <p:nvCxnSpPr>
            <p:cNvPr id="15" name="34 Conector recto de flecha">
              <a:extLst>
                <a:ext uri="{FF2B5EF4-FFF2-40B4-BE49-F238E27FC236}">
                  <a16:creationId xmlns:a16="http://schemas.microsoft.com/office/drawing/2014/main" id="{B5E75D02-9450-FD28-5815-5EF026D6701D}"/>
                </a:ext>
              </a:extLst>
            </p:cNvPr>
            <p:cNvCxnSpPr>
              <a:cxnSpLocks noChangeShapeType="1"/>
            </p:cNvCxnSpPr>
            <p:nvPr/>
          </p:nvCxnSpPr>
          <p:spPr bwMode="auto">
            <a:xfrm>
              <a:off x="4357686" y="2500306"/>
              <a:ext cx="785818" cy="428628"/>
            </a:xfrm>
            <a:prstGeom prst="straightConnector1">
              <a:avLst/>
            </a:prstGeom>
            <a:noFill/>
            <a:ln w="9525" algn="ctr">
              <a:solidFill>
                <a:schemeClr val="tx1"/>
              </a:solidFill>
              <a:round/>
              <a:headEnd/>
              <a:tailEnd type="arrow" w="med" len="med"/>
            </a:ln>
          </p:spPr>
        </p:cxnSp>
        <p:cxnSp>
          <p:nvCxnSpPr>
            <p:cNvPr id="16" name="36 Conector recto de flecha">
              <a:extLst>
                <a:ext uri="{FF2B5EF4-FFF2-40B4-BE49-F238E27FC236}">
                  <a16:creationId xmlns:a16="http://schemas.microsoft.com/office/drawing/2014/main" id="{FE35045F-D4D8-A7D6-A3A9-8982559FA4CC}"/>
                </a:ext>
              </a:extLst>
            </p:cNvPr>
            <p:cNvCxnSpPr>
              <a:cxnSpLocks noChangeShapeType="1"/>
            </p:cNvCxnSpPr>
            <p:nvPr/>
          </p:nvCxnSpPr>
          <p:spPr bwMode="auto">
            <a:xfrm rot="10800000" flipV="1">
              <a:off x="3500430" y="2500306"/>
              <a:ext cx="857256" cy="357190"/>
            </a:xfrm>
            <a:prstGeom prst="straightConnector1">
              <a:avLst/>
            </a:prstGeom>
            <a:noFill/>
            <a:ln w="9525" algn="ctr">
              <a:solidFill>
                <a:schemeClr val="tx1"/>
              </a:solidFill>
              <a:round/>
              <a:headEnd/>
              <a:tailEnd type="arrow" w="med" len="med"/>
            </a:ln>
          </p:spPr>
        </p:cxnSp>
        <p:cxnSp>
          <p:nvCxnSpPr>
            <p:cNvPr id="17" name="38 Conector recto de flecha">
              <a:extLst>
                <a:ext uri="{FF2B5EF4-FFF2-40B4-BE49-F238E27FC236}">
                  <a16:creationId xmlns:a16="http://schemas.microsoft.com/office/drawing/2014/main" id="{F10F975D-454E-8E18-8031-49E321CE5FA3}"/>
                </a:ext>
              </a:extLst>
            </p:cNvPr>
            <p:cNvCxnSpPr>
              <a:cxnSpLocks noChangeShapeType="1"/>
            </p:cNvCxnSpPr>
            <p:nvPr/>
          </p:nvCxnSpPr>
          <p:spPr bwMode="auto">
            <a:xfrm rot="5400000" flipH="1" flipV="1">
              <a:off x="3929058" y="2071678"/>
              <a:ext cx="857256" cy="1588"/>
            </a:xfrm>
            <a:prstGeom prst="straightConnector1">
              <a:avLst/>
            </a:prstGeom>
            <a:noFill/>
            <a:ln w="9525" algn="ctr">
              <a:solidFill>
                <a:schemeClr val="tx1"/>
              </a:solidFill>
              <a:round/>
              <a:headEnd/>
              <a:tailEnd type="arrow" w="med" len="med"/>
            </a:ln>
          </p:spPr>
        </p:cxnSp>
      </p:grpSp>
      <p:sp>
        <p:nvSpPr>
          <p:cNvPr id="18" name="TextBox 16">
            <a:extLst>
              <a:ext uri="{FF2B5EF4-FFF2-40B4-BE49-F238E27FC236}">
                <a16:creationId xmlns:a16="http://schemas.microsoft.com/office/drawing/2014/main" id="{8BA58A1C-4CCC-E8DE-AF6E-C34E8FDB1F52}"/>
              </a:ext>
            </a:extLst>
          </p:cNvPr>
          <p:cNvSpPr txBox="1"/>
          <p:nvPr/>
        </p:nvSpPr>
        <p:spPr>
          <a:xfrm>
            <a:off x="4626864" y="2362200"/>
            <a:ext cx="7249603" cy="923330"/>
          </a:xfrm>
          <a:prstGeom prst="rect">
            <a:avLst/>
          </a:prstGeom>
          <a:noFill/>
        </p:spPr>
        <p:txBody>
          <a:bodyPr wrap="square" rtlCol="0">
            <a:spAutoFit/>
          </a:bodyPr>
          <a:lstStyle/>
          <a:p>
            <a:r>
              <a:rPr lang="it-IT" dirty="0"/>
              <a:t>Sistemi di riferimento </a:t>
            </a:r>
            <a:r>
              <a:rPr lang="it-IT" b="1" dirty="0"/>
              <a:t>inerziali</a:t>
            </a:r>
            <a:r>
              <a:rPr lang="it-IT" dirty="0"/>
              <a:t> e come si trasformano</a:t>
            </a:r>
          </a:p>
          <a:p>
            <a:r>
              <a:rPr lang="it-IT" dirty="0"/>
              <a:t>Primi tentetivi di capire le trasformazioni di sistemi di riferimento accelerati, come: una giostra o un ascensore in caduta libera </a:t>
            </a:r>
          </a:p>
        </p:txBody>
      </p:sp>
      <p:sp>
        <p:nvSpPr>
          <p:cNvPr id="19" name="Content Placeholder 2">
            <a:extLst>
              <a:ext uri="{FF2B5EF4-FFF2-40B4-BE49-F238E27FC236}">
                <a16:creationId xmlns:a16="http://schemas.microsoft.com/office/drawing/2014/main" id="{5BB3E314-A7FF-3E99-4C97-F2BE51AE1F44}"/>
              </a:ext>
            </a:extLst>
          </p:cNvPr>
          <p:cNvSpPr txBox="1">
            <a:spLocks/>
          </p:cNvSpPr>
          <p:nvPr/>
        </p:nvSpPr>
        <p:spPr>
          <a:xfrm>
            <a:off x="3102864" y="3998976"/>
            <a:ext cx="9089136" cy="834209"/>
          </a:xfrm>
          <a:prstGeom prst="rect">
            <a:avLst/>
          </a:prstGeom>
        </p:spPr>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La teoria della gravitazione di Newton fu pubblicata </a:t>
            </a:r>
            <a:r>
              <a:rPr kumimoji="0" lang="en-US" sz="3200" b="0" i="0" u="none" strike="noStrike" kern="1200" cap="none" spc="0" normalizeH="0" baseline="0" noProof="0" dirty="0" err="1">
                <a:ln>
                  <a:noFill/>
                </a:ln>
                <a:solidFill>
                  <a:schemeClr val="tx1"/>
                </a:solidFill>
                <a:effectLst/>
                <a:uLnTx/>
                <a:uFillTx/>
                <a:latin typeface="+mn-lt"/>
                <a:ea typeface="+mn-ea"/>
                <a:cs typeface="+mn-cs"/>
              </a:rPr>
              <a:t>nel</a:t>
            </a:r>
            <a:r>
              <a:rPr kumimoji="0" lang="en-US" sz="3200" b="0" i="0" u="none" strike="noStrike" kern="1200" cap="none" spc="0" normalizeH="0" baseline="0" noProof="0" dirty="0">
                <a:ln>
                  <a:noFill/>
                </a:ln>
                <a:solidFill>
                  <a:schemeClr val="tx1"/>
                </a:solidFill>
                <a:effectLst/>
                <a:uLnTx/>
                <a:uFillTx/>
                <a:latin typeface="+mn-lt"/>
                <a:ea typeface="+mn-ea"/>
                <a:cs typeface="+mn-cs"/>
              </a:rPr>
              <a:t> 1685 </a:t>
            </a:r>
            <a:r>
              <a:rPr kumimoji="0" lang="en-US" sz="3200" b="0" i="0" u="none" strike="noStrike" kern="1200" cap="none" spc="0" normalizeH="0" baseline="0" noProof="0" dirty="0" err="1">
                <a:ln>
                  <a:noFill/>
                </a:ln>
                <a:solidFill>
                  <a:schemeClr val="tx1"/>
                </a:solidFill>
                <a:effectLst/>
                <a:uLnTx/>
                <a:uFillTx/>
                <a:latin typeface="+mn-lt"/>
                <a:ea typeface="+mn-ea"/>
                <a:cs typeface="+mn-cs"/>
              </a:rPr>
              <a:t>nel</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Philosophiae</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Naturalis</a:t>
            </a:r>
            <a:r>
              <a:rPr kumimoji="0" lang="en-US" sz="3200" b="0" i="0" u="none" strike="noStrike" kern="1200" cap="none" spc="0" normalizeH="0" baseline="0" noProof="0" dirty="0">
                <a:ln>
                  <a:noFill/>
                </a:ln>
                <a:solidFill>
                  <a:schemeClr val="tx1"/>
                </a:solidFill>
                <a:effectLst/>
                <a:uLnTx/>
                <a:uFillTx/>
                <a:latin typeface="+mn-lt"/>
                <a:ea typeface="+mn-ea"/>
                <a:cs typeface="+mn-cs"/>
              </a:rPr>
              <a:t> Principia </a:t>
            </a:r>
            <a:r>
              <a:rPr kumimoji="0" lang="en-US" sz="3200" b="0" i="0" u="none" strike="noStrike" kern="1200" cap="none" spc="0" normalizeH="0" baseline="0" noProof="0" dirty="0" err="1">
                <a:ln>
                  <a:noFill/>
                </a:ln>
                <a:solidFill>
                  <a:schemeClr val="tx1"/>
                </a:solidFill>
                <a:effectLst/>
                <a:uLnTx/>
                <a:uFillTx/>
                <a:latin typeface="+mn-lt"/>
                <a:ea typeface="+mn-ea"/>
                <a:cs typeface="+mn-cs"/>
              </a:rPr>
              <a:t>Mathematica</a:t>
            </a:r>
            <a:r>
              <a:rPr kumimoji="0" lang="en-US" sz="3200" b="0" i="0" u="none" strike="noStrike" kern="1200" cap="none" spc="0" normalizeH="0" baseline="0" noProof="0" dirty="0">
                <a:ln>
                  <a:noFill/>
                </a:ln>
                <a:solidFill>
                  <a:schemeClr val="tx1"/>
                </a:solidFill>
                <a:effectLst/>
                <a:uLnTx/>
                <a:uFillTx/>
                <a:latin typeface="+mn-lt"/>
                <a:ea typeface="+mn-ea"/>
                <a:cs typeface="+mn-cs"/>
              </a:rPr>
              <a:t>” e </a:t>
            </a:r>
            <a:r>
              <a:rPr kumimoji="0" lang="en-US" sz="3200" b="0" i="0" u="none" strike="noStrike" kern="1200" cap="none" spc="0" normalizeH="0" baseline="0" noProof="0" dirty="0" err="1">
                <a:ln>
                  <a:noFill/>
                </a:ln>
                <a:solidFill>
                  <a:schemeClr val="tx1"/>
                </a:solidFill>
                <a:effectLst/>
                <a:uLnTx/>
                <a:uFillTx/>
                <a:latin typeface="+mn-lt"/>
                <a:ea typeface="+mn-ea"/>
                <a:cs typeface="+mn-cs"/>
              </a:rPr>
              <a:t>contiene</a:t>
            </a:r>
            <a:r>
              <a:rPr kumimoji="0" lang="en-US" sz="3200" b="0" i="0" u="none" strike="noStrike" kern="1200" cap="none" spc="0" normalizeH="0" baseline="0" noProof="0" dirty="0">
                <a:ln>
                  <a:noFill/>
                </a:ln>
                <a:solidFill>
                  <a:schemeClr val="tx1"/>
                </a:solidFill>
                <a:effectLst/>
                <a:uLnTx/>
                <a:uFillTx/>
                <a:latin typeface="+mn-lt"/>
                <a:ea typeface="+mn-ea"/>
                <a:cs typeface="+mn-cs"/>
              </a:rPr>
              <a:t> le </a:t>
            </a:r>
            <a:r>
              <a:rPr kumimoji="0" lang="en-US" sz="3200" b="0" i="0" u="none" strike="noStrike" kern="1200" cap="none" spc="0" normalizeH="0" baseline="0" noProof="0" dirty="0" err="1">
                <a:ln>
                  <a:noFill/>
                </a:ln>
                <a:solidFill>
                  <a:schemeClr val="tx1"/>
                </a:solidFill>
                <a:effectLst/>
                <a:uLnTx/>
                <a:uFillTx/>
                <a:latin typeface="+mn-lt"/>
                <a:ea typeface="+mn-ea"/>
                <a:cs typeface="+mn-cs"/>
              </a:rPr>
              <a:t>pietre</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miliari</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della</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dinamica</a:t>
            </a:r>
            <a:r>
              <a:rPr kumimoji="0" lang="en-US" sz="3200" b="0" i="0" u="none" strike="noStrike" kern="1200" cap="none" spc="0" normalizeH="0" baseline="0" noProof="0" dirty="0">
                <a:ln>
                  <a:noFill/>
                </a:ln>
                <a:solidFill>
                  <a:schemeClr val="tx1"/>
                </a:solidFill>
                <a:effectLst/>
                <a:uLnTx/>
                <a:uFillTx/>
                <a:latin typeface="+mn-lt"/>
                <a:ea typeface="+mn-ea"/>
                <a:cs typeface="+mn-cs"/>
              </a:rPr>
              <a:t> </a:t>
            </a:r>
            <a:r>
              <a:rPr kumimoji="0" lang="en-US" sz="3200" b="0" i="0" u="none" strike="noStrike" kern="1200" cap="none" spc="0" normalizeH="0" baseline="0" noProof="0" dirty="0" err="1">
                <a:ln>
                  <a:noFill/>
                </a:ln>
                <a:solidFill>
                  <a:schemeClr val="tx1"/>
                </a:solidFill>
                <a:effectLst/>
                <a:uLnTx/>
                <a:uFillTx/>
                <a:latin typeface="+mn-lt"/>
                <a:ea typeface="+mn-ea"/>
                <a:cs typeface="+mn-cs"/>
              </a:rPr>
              <a:t>classica</a:t>
            </a:r>
            <a:r>
              <a:rPr kumimoji="0" lang="en-US" sz="3200" b="0" i="0" u="none" strike="noStrike" kern="1200" cap="none" spc="0" normalizeH="0" baseline="0" noProof="0" dirty="0">
                <a:ln>
                  <a:noFill/>
                </a:ln>
                <a:solidFill>
                  <a:schemeClr val="tx1"/>
                </a:solidFill>
                <a:effectLst/>
                <a:uLnTx/>
                <a:uFillTx/>
                <a:latin typeface="+mn-lt"/>
                <a:ea typeface="+mn-ea"/>
                <a:cs typeface="+mn-cs"/>
              </a:rPr>
              <a:t>:</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20" name="Object 5">
            <a:extLst>
              <a:ext uri="{FF2B5EF4-FFF2-40B4-BE49-F238E27FC236}">
                <a16:creationId xmlns:a16="http://schemas.microsoft.com/office/drawing/2014/main" id="{F9BA3586-8B2D-B2FD-0C1F-5601F84AF0E2}"/>
              </a:ext>
            </a:extLst>
          </p:cNvPr>
          <p:cNvGraphicFramePr>
            <a:graphicFrameLocks noChangeAspect="1"/>
          </p:cNvGraphicFramePr>
          <p:nvPr>
            <p:extLst>
              <p:ext uri="{D42A27DB-BD31-4B8C-83A1-F6EECF244321}">
                <p14:modId xmlns:p14="http://schemas.microsoft.com/office/powerpoint/2010/main" val="3489738837"/>
              </p:ext>
            </p:extLst>
          </p:nvPr>
        </p:nvGraphicFramePr>
        <p:xfrm>
          <a:off x="3407664" y="4858512"/>
          <a:ext cx="1066800" cy="431544"/>
        </p:xfrm>
        <a:graphic>
          <a:graphicData uri="http://schemas.openxmlformats.org/presentationml/2006/ole">
            <mc:AlternateContent xmlns:mc="http://schemas.openxmlformats.org/markup-compatibility/2006">
              <mc:Choice xmlns:v="urn:schemas-microsoft-com:vml" Requires="v">
                <p:oleObj name="Equation" r:id="rId4" imgW="596880" imgH="241200" progId="Equation.3">
                  <p:embed/>
                </p:oleObj>
              </mc:Choice>
              <mc:Fallback>
                <p:oleObj name="Equation" r:id="rId4" imgW="596880" imgH="241200" progId="Equation.3">
                  <p:embed/>
                  <p:pic>
                    <p:nvPicPr>
                      <p:cNvPr id="102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07664" y="4858512"/>
                        <a:ext cx="1066800" cy="4315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6">
            <a:extLst>
              <a:ext uri="{FF2B5EF4-FFF2-40B4-BE49-F238E27FC236}">
                <a16:creationId xmlns:a16="http://schemas.microsoft.com/office/drawing/2014/main" id="{CC7C58C1-CB03-FE26-47FE-7D11EF80D298}"/>
              </a:ext>
            </a:extLst>
          </p:cNvPr>
          <p:cNvGraphicFramePr>
            <a:graphicFrameLocks noChangeAspect="1"/>
          </p:cNvGraphicFramePr>
          <p:nvPr>
            <p:extLst>
              <p:ext uri="{D42A27DB-BD31-4B8C-83A1-F6EECF244321}">
                <p14:modId xmlns:p14="http://schemas.microsoft.com/office/powerpoint/2010/main" val="98080135"/>
              </p:ext>
            </p:extLst>
          </p:nvPr>
        </p:nvGraphicFramePr>
        <p:xfrm>
          <a:off x="3445431" y="5207436"/>
          <a:ext cx="1916112" cy="1234859"/>
        </p:xfrm>
        <a:graphic>
          <a:graphicData uri="http://schemas.openxmlformats.org/presentationml/2006/ole">
            <mc:AlternateContent xmlns:mc="http://schemas.openxmlformats.org/markup-compatibility/2006">
              <mc:Choice xmlns:v="urn:schemas-microsoft-com:vml" Requires="v">
                <p:oleObj name="Equation" r:id="rId6" imgW="1104840" imgH="711000" progId="Equation.3">
                  <p:embed/>
                </p:oleObj>
              </mc:Choice>
              <mc:Fallback>
                <p:oleObj name="Equation" r:id="rId6" imgW="1104840" imgH="711000" progId="Equation.3">
                  <p:embed/>
                  <p:pic>
                    <p:nvPicPr>
                      <p:cNvPr id="103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5431" y="5207436"/>
                        <a:ext cx="1916112" cy="12348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26">
            <a:extLst>
              <a:ext uri="{FF2B5EF4-FFF2-40B4-BE49-F238E27FC236}">
                <a16:creationId xmlns:a16="http://schemas.microsoft.com/office/drawing/2014/main" id="{8ECEC153-1896-5EDE-B9E4-CE2F1EB7DE98}"/>
              </a:ext>
            </a:extLst>
          </p:cNvPr>
          <p:cNvSpPr txBox="1"/>
          <p:nvPr/>
        </p:nvSpPr>
        <p:spPr>
          <a:xfrm>
            <a:off x="4874514" y="4926933"/>
            <a:ext cx="2405743" cy="369332"/>
          </a:xfrm>
          <a:prstGeom prst="rect">
            <a:avLst/>
          </a:prstGeom>
          <a:noFill/>
        </p:spPr>
        <p:txBody>
          <a:bodyPr wrap="square" rtlCol="0">
            <a:spAutoFit/>
          </a:bodyPr>
          <a:lstStyle/>
          <a:p>
            <a:r>
              <a:rPr lang="it-IT" dirty="0"/>
              <a:t>Legge di Newton</a:t>
            </a:r>
          </a:p>
        </p:txBody>
      </p:sp>
      <p:sp>
        <p:nvSpPr>
          <p:cNvPr id="23" name="TextBox 27">
            <a:extLst>
              <a:ext uri="{FF2B5EF4-FFF2-40B4-BE49-F238E27FC236}">
                <a16:creationId xmlns:a16="http://schemas.microsoft.com/office/drawing/2014/main" id="{44CD1D4D-EDA8-0F64-28F1-E6AC14A58500}"/>
              </a:ext>
            </a:extLst>
          </p:cNvPr>
          <p:cNvSpPr txBox="1"/>
          <p:nvPr/>
        </p:nvSpPr>
        <p:spPr>
          <a:xfrm>
            <a:off x="5579697" y="5710019"/>
            <a:ext cx="2971800" cy="646331"/>
          </a:xfrm>
          <a:prstGeom prst="rect">
            <a:avLst/>
          </a:prstGeom>
          <a:noFill/>
        </p:spPr>
        <p:txBody>
          <a:bodyPr wrap="square" rtlCol="0">
            <a:spAutoFit/>
          </a:bodyPr>
          <a:lstStyle/>
          <a:p>
            <a:r>
              <a:rPr lang="it-IT" dirty="0"/>
              <a:t>Legge della gravitazione di Newton</a:t>
            </a:r>
          </a:p>
        </p:txBody>
      </p:sp>
      <p:pic>
        <p:nvPicPr>
          <p:cNvPr id="24" name="Picture 31">
            <a:extLst>
              <a:ext uri="{FF2B5EF4-FFF2-40B4-BE49-F238E27FC236}">
                <a16:creationId xmlns:a16="http://schemas.microsoft.com/office/drawing/2014/main" id="{318E3004-E320-EE37-B421-F83F70FD699A}"/>
              </a:ext>
            </a:extLst>
          </p:cNvPr>
          <p:cNvPicPr>
            <a:picLocks noChangeAspect="1" noChangeArrowheads="1"/>
          </p:cNvPicPr>
          <p:nvPr/>
        </p:nvPicPr>
        <p:blipFill>
          <a:blip r:embed="rId8" cstate="print"/>
          <a:srcRect/>
          <a:stretch>
            <a:fillRect/>
          </a:stretch>
        </p:blipFill>
        <p:spPr bwMode="auto">
          <a:xfrm>
            <a:off x="1731264" y="2868168"/>
            <a:ext cx="1133475" cy="809625"/>
          </a:xfrm>
          <a:prstGeom prst="rect">
            <a:avLst/>
          </a:prstGeom>
          <a:noFill/>
          <a:ln w="9525">
            <a:noFill/>
            <a:miter lim="800000"/>
            <a:headEnd/>
            <a:tailEnd/>
          </a:ln>
        </p:spPr>
      </p:pic>
      <p:pic>
        <p:nvPicPr>
          <p:cNvPr id="25" name="Picture 32">
            <a:extLst>
              <a:ext uri="{FF2B5EF4-FFF2-40B4-BE49-F238E27FC236}">
                <a16:creationId xmlns:a16="http://schemas.microsoft.com/office/drawing/2014/main" id="{1ABB7DD5-E3A4-42E7-702B-F2A3032E4C0D}"/>
              </a:ext>
            </a:extLst>
          </p:cNvPr>
          <p:cNvPicPr>
            <a:picLocks noChangeAspect="1" noChangeArrowheads="1"/>
          </p:cNvPicPr>
          <p:nvPr/>
        </p:nvPicPr>
        <p:blipFill>
          <a:blip r:embed="rId9" cstate="print"/>
          <a:srcRect/>
          <a:stretch>
            <a:fillRect/>
          </a:stretch>
        </p:blipFill>
        <p:spPr bwMode="auto">
          <a:xfrm>
            <a:off x="1874139" y="3736848"/>
            <a:ext cx="428625" cy="161925"/>
          </a:xfrm>
          <a:prstGeom prst="rect">
            <a:avLst/>
          </a:prstGeom>
          <a:noFill/>
          <a:ln w="9525">
            <a:noFill/>
            <a:miter lim="800000"/>
            <a:headEnd/>
            <a:tailEnd/>
          </a:ln>
        </p:spPr>
      </p:pic>
      <p:sp>
        <p:nvSpPr>
          <p:cNvPr id="28" name="Ovale 27">
            <a:extLst>
              <a:ext uri="{FF2B5EF4-FFF2-40B4-BE49-F238E27FC236}">
                <a16:creationId xmlns:a16="http://schemas.microsoft.com/office/drawing/2014/main" id="{5173AE00-5E22-9D16-D12C-4CD1BF8AA216}"/>
              </a:ext>
            </a:extLst>
          </p:cNvPr>
          <p:cNvSpPr/>
          <p:nvPr/>
        </p:nvSpPr>
        <p:spPr>
          <a:xfrm>
            <a:off x="3998214" y="5710019"/>
            <a:ext cx="428626" cy="352453"/>
          </a:xfrm>
          <a:prstGeom prst="ellipse">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extBox 7">
            <a:extLst>
              <a:ext uri="{FF2B5EF4-FFF2-40B4-BE49-F238E27FC236}">
                <a16:creationId xmlns:a16="http://schemas.microsoft.com/office/drawing/2014/main" id="{1AEA53BC-CAC3-3DB6-C087-4188C0570CE9}"/>
              </a:ext>
            </a:extLst>
          </p:cNvPr>
          <p:cNvSpPr txBox="1"/>
          <p:nvPr/>
        </p:nvSpPr>
        <p:spPr>
          <a:xfrm>
            <a:off x="4659867" y="2199463"/>
            <a:ext cx="3618339" cy="20268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dirty="0"/>
              <a:t>se un punto materiale è libero, cioè non sottoposto a forze oppure sottoposto ad una risultante nulla di forze, allora persevererà nel suo stato di quiete o di moto rettilineo uniforme finché esso non viene perturbato</a:t>
            </a:r>
          </a:p>
        </p:txBody>
      </p:sp>
      <p:sp>
        <p:nvSpPr>
          <p:cNvPr id="3" name="Segnaposto piè di pagina 2">
            <a:extLst>
              <a:ext uri="{FF2B5EF4-FFF2-40B4-BE49-F238E27FC236}">
                <a16:creationId xmlns:a16="http://schemas.microsoft.com/office/drawing/2014/main" id="{515053C0-9A61-BC11-7472-1033FE532DB0}"/>
              </a:ext>
            </a:extLst>
          </p:cNvPr>
          <p:cNvSpPr>
            <a:spLocks noGrp="1"/>
          </p:cNvSpPr>
          <p:nvPr>
            <p:ph type="ftr" sz="quarter" idx="11"/>
          </p:nvPr>
        </p:nvSpPr>
        <p:spPr/>
        <p:txBody>
          <a:bodyPr/>
          <a:lstStyle/>
          <a:p>
            <a:r>
              <a:rPr lang="it-IT"/>
              <a:t>MdF 16/02/2023 - Fabio Garufi</a:t>
            </a:r>
          </a:p>
        </p:txBody>
      </p:sp>
      <p:sp>
        <p:nvSpPr>
          <p:cNvPr id="26" name="Segnaposto numero diapositiva 25">
            <a:extLst>
              <a:ext uri="{FF2B5EF4-FFF2-40B4-BE49-F238E27FC236}">
                <a16:creationId xmlns:a16="http://schemas.microsoft.com/office/drawing/2014/main" id="{78DA7F0C-2DB8-EB80-2578-A64A54962585}"/>
              </a:ext>
            </a:extLst>
          </p:cNvPr>
          <p:cNvSpPr>
            <a:spLocks noGrp="1"/>
          </p:cNvSpPr>
          <p:nvPr>
            <p:ph type="sldNum" sz="quarter" idx="12"/>
          </p:nvPr>
        </p:nvSpPr>
        <p:spPr/>
        <p:txBody>
          <a:bodyPr/>
          <a:lstStyle/>
          <a:p>
            <a:fld id="{5DB9F8FC-F3B6-463C-8E5A-7737F3F8DE8D}" type="slidenum">
              <a:rPr lang="it-IT" smtClean="0"/>
              <a:t>2</a:t>
            </a:fld>
            <a:endParaRPr lang="it-IT"/>
          </a:p>
        </p:txBody>
      </p:sp>
    </p:spTree>
    <p:extLst>
      <p:ext uri="{BB962C8B-B14F-4D97-AF65-F5344CB8AC3E}">
        <p14:creationId xmlns:p14="http://schemas.microsoft.com/office/powerpoint/2010/main" val="259652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xit" presetSubtype="10" fill="hold" grpId="1" nodeType="clickEffect">
                                  <p:stCondLst>
                                    <p:cond delay="0"/>
                                  </p:stCondLst>
                                  <p:childTnLst>
                                    <p:animEffect transition="out" filter="checkerboard(across)">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0-#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0-#ppt_w/2"/>
                                          </p:val>
                                        </p:tav>
                                        <p:tav tm="100000">
                                          <p:val>
                                            <p:strVal val="#ppt_x"/>
                                          </p:val>
                                        </p:tav>
                                      </p:tavLst>
                                    </p:anim>
                                    <p:anim calcmode="lin" valueType="num">
                                      <p:cBhvr additive="base">
                                        <p:cTn id="41" dur="500" fill="hold"/>
                                        <p:tgtEl>
                                          <p:spTgt spid="23"/>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4"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par>
                          <p:cTn id="47" fill="hold">
                            <p:stCondLst>
                              <p:cond delay="1000"/>
                            </p:stCondLst>
                            <p:childTnLst>
                              <p:par>
                                <p:cTn id="48" presetID="2" presetClass="entr" presetSubtype="4"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ppt_x"/>
                                          </p:val>
                                        </p:tav>
                                        <p:tav tm="100000">
                                          <p:val>
                                            <p:strVal val="#ppt_x"/>
                                          </p:val>
                                        </p:tav>
                                      </p:tavLst>
                                    </p:anim>
                                    <p:anim calcmode="lin" valueType="num">
                                      <p:cBhvr additive="base">
                                        <p:cTn id="5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animBg="1"/>
      <p:bldP spid="2" grpId="0" animBg="1"/>
      <p:bldP spid="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80BE0E-A3D8-CC6D-9186-F81B2A8EDA84}"/>
              </a:ext>
            </a:extLst>
          </p:cNvPr>
          <p:cNvSpPr>
            <a:spLocks noGrp="1"/>
          </p:cNvSpPr>
          <p:nvPr>
            <p:ph type="title"/>
          </p:nvPr>
        </p:nvSpPr>
        <p:spPr/>
        <p:txBody>
          <a:bodyPr/>
          <a:lstStyle/>
          <a:p>
            <a:r>
              <a:rPr lang="it-IT" dirty="0"/>
              <a:t>In principio </a:t>
            </a:r>
            <a:r>
              <a:rPr lang="it-IT"/>
              <a:t>era Newton!</a:t>
            </a:r>
          </a:p>
        </p:txBody>
      </p:sp>
      <p:pic>
        <p:nvPicPr>
          <p:cNvPr id="10" name="Segnaposto contenuto 9" descr="Immagine che contiene testo&#10;&#10;Descrizione generata automaticamente">
            <a:extLst>
              <a:ext uri="{FF2B5EF4-FFF2-40B4-BE49-F238E27FC236}">
                <a16:creationId xmlns:a16="http://schemas.microsoft.com/office/drawing/2014/main" id="{84B57856-89BD-BB11-217F-A3F25F042C0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63682" y="1870065"/>
            <a:ext cx="3693443" cy="4351338"/>
          </a:xfrm>
        </p:spPr>
      </p:pic>
      <p:pic>
        <p:nvPicPr>
          <p:cNvPr id="16" name="Immagine 15">
            <a:extLst>
              <a:ext uri="{FF2B5EF4-FFF2-40B4-BE49-F238E27FC236}">
                <a16:creationId xmlns:a16="http://schemas.microsoft.com/office/drawing/2014/main" id="{BFB56A6E-916B-6812-32E3-E61A1491A71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34875" y="2342239"/>
            <a:ext cx="4346080" cy="3268252"/>
          </a:xfrm>
          <a:prstGeom prst="rect">
            <a:avLst/>
          </a:prstGeom>
        </p:spPr>
      </p:pic>
      <p:pic>
        <p:nvPicPr>
          <p:cNvPr id="19" name="Immagine 18">
            <a:extLst>
              <a:ext uri="{FF2B5EF4-FFF2-40B4-BE49-F238E27FC236}">
                <a16:creationId xmlns:a16="http://schemas.microsoft.com/office/drawing/2014/main" id="{8EA1E688-5E9D-181C-3748-598995FEB18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480956" y="3094985"/>
            <a:ext cx="1882726" cy="1762760"/>
          </a:xfrm>
          <a:prstGeom prst="rect">
            <a:avLst/>
          </a:prstGeom>
        </p:spPr>
      </p:pic>
      <p:sp>
        <p:nvSpPr>
          <p:cNvPr id="3" name="Segnaposto piè di pagina 2">
            <a:extLst>
              <a:ext uri="{FF2B5EF4-FFF2-40B4-BE49-F238E27FC236}">
                <a16:creationId xmlns:a16="http://schemas.microsoft.com/office/drawing/2014/main" id="{4FA1BDC3-3DB1-09FE-8528-5218DB70A9C9}"/>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BF606CDA-0A19-3D9D-F82B-4E81FAD73CCC}"/>
              </a:ext>
            </a:extLst>
          </p:cNvPr>
          <p:cNvSpPr>
            <a:spLocks noGrp="1"/>
          </p:cNvSpPr>
          <p:nvPr>
            <p:ph type="sldNum" sz="quarter" idx="12"/>
          </p:nvPr>
        </p:nvSpPr>
        <p:spPr/>
        <p:txBody>
          <a:bodyPr/>
          <a:lstStyle/>
          <a:p>
            <a:fld id="{5DB9F8FC-F3B6-463C-8E5A-7737F3F8DE8D}" type="slidenum">
              <a:rPr lang="it-IT" smtClean="0"/>
              <a:t>3</a:t>
            </a:fld>
            <a:endParaRPr lang="it-IT"/>
          </a:p>
        </p:txBody>
      </p:sp>
    </p:spTree>
    <p:extLst>
      <p:ext uri="{BB962C8B-B14F-4D97-AF65-F5344CB8AC3E}">
        <p14:creationId xmlns:p14="http://schemas.microsoft.com/office/powerpoint/2010/main" val="2349307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56D963-54DD-2587-58EA-E21B085E149F}"/>
              </a:ext>
            </a:extLst>
          </p:cNvPr>
          <p:cNvSpPr>
            <a:spLocks noGrp="1"/>
          </p:cNvSpPr>
          <p:nvPr>
            <p:ph type="title"/>
          </p:nvPr>
        </p:nvSpPr>
        <p:spPr>
          <a:xfrm>
            <a:off x="838200" y="337693"/>
            <a:ext cx="10515600" cy="1325563"/>
          </a:xfrm>
        </p:spPr>
        <p:txBody>
          <a:bodyPr/>
          <a:lstStyle/>
          <a:p>
            <a:r>
              <a:rPr lang="it-IT" dirty="0"/>
              <a:t>Quanto è piccola G?</a:t>
            </a:r>
          </a:p>
        </p:txBody>
      </p:sp>
      <p:pic>
        <p:nvPicPr>
          <p:cNvPr id="5" name="Segnaposto contenuto 4">
            <a:extLst>
              <a:ext uri="{FF2B5EF4-FFF2-40B4-BE49-F238E27FC236}">
                <a16:creationId xmlns:a16="http://schemas.microsoft.com/office/drawing/2014/main" id="{68EE3AF4-456B-7FEC-3ABC-FCAB78F60F6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1492" y="1408069"/>
            <a:ext cx="6048375" cy="4114800"/>
          </a:xfrm>
        </p:spPr>
      </p:pic>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3F0FCF8A-2C86-F41C-7150-21B725295CDC}"/>
                  </a:ext>
                </a:extLst>
              </p:cNvPr>
              <p:cNvSpPr txBox="1"/>
              <p:nvPr/>
            </p:nvSpPr>
            <p:spPr>
              <a:xfrm>
                <a:off x="6886575" y="1292614"/>
                <a:ext cx="4328732" cy="34135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𝐹</m:t>
                          </m:r>
                        </m:e>
                        <m:sub>
                          <m:r>
                            <a:rPr lang="it-IT" b="0" i="1" smtClean="0">
                              <a:latin typeface="Cambria Math" panose="02040503050406030204" pitchFamily="18" charset="0"/>
                            </a:rPr>
                            <m:t>𝐸</m:t>
                          </m:r>
                        </m:sub>
                      </m:sSub>
                      <m:r>
                        <a:rPr lang="it-IT" b="0" i="1" smtClean="0">
                          <a:latin typeface="Cambria Math" panose="02040503050406030204" pitchFamily="18" charset="0"/>
                        </a:rPr>
                        <m:t>=</m:t>
                      </m:r>
                      <m:f>
                        <m:fPr>
                          <m:ctrlPr>
                            <a:rPr lang="it-IT" b="0" i="1" smtClean="0">
                              <a:latin typeface="Cambria Math" panose="02040503050406030204" pitchFamily="18" charset="0"/>
                            </a:rPr>
                          </m:ctrlPr>
                        </m:fPr>
                        <m:num>
                          <m:r>
                            <a:rPr lang="it-IT" b="0" i="1" smtClean="0">
                              <a:latin typeface="Cambria Math" panose="02040503050406030204" pitchFamily="18" charset="0"/>
                            </a:rPr>
                            <m:t>1</m:t>
                          </m:r>
                        </m:num>
                        <m:den>
                          <m:r>
                            <a:rPr lang="it-IT" b="0" i="1" smtClean="0">
                              <a:latin typeface="Cambria Math" panose="02040503050406030204" pitchFamily="18" charset="0"/>
                            </a:rPr>
                            <m:t>4</m:t>
                          </m:r>
                          <m:r>
                            <a:rPr lang="it-IT" b="0" i="1" smtClean="0">
                              <a:latin typeface="Cambria Math" panose="02040503050406030204" pitchFamily="18" charset="0"/>
                              <a:ea typeface="Cambria Math" panose="02040503050406030204" pitchFamily="18" charset="0"/>
                            </a:rPr>
                            <m:t>𝜋</m:t>
                          </m:r>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𝜀</m:t>
                              </m:r>
                            </m:e>
                            <m:sub>
                              <m:r>
                                <a:rPr lang="it-IT" b="0" i="1" smtClean="0">
                                  <a:latin typeface="Cambria Math" panose="02040503050406030204" pitchFamily="18" charset="0"/>
                                  <a:ea typeface="Cambria Math" panose="02040503050406030204" pitchFamily="18" charset="0"/>
                                </a:rPr>
                                <m:t>0</m:t>
                              </m:r>
                            </m:sub>
                          </m:sSub>
                        </m:den>
                      </m:f>
                      <m:f>
                        <m:fPr>
                          <m:ctrlPr>
                            <a:rPr lang="it-IT" b="0" i="1" smtClean="0">
                              <a:latin typeface="Cambria Math" panose="02040503050406030204" pitchFamily="18" charset="0"/>
                            </a:rPr>
                          </m:ctrlPr>
                        </m:fPr>
                        <m:num>
                          <m:r>
                            <a:rPr lang="it-IT" b="0" i="1" smtClean="0">
                              <a:latin typeface="Cambria Math" panose="02040503050406030204" pitchFamily="18" charset="0"/>
                            </a:rPr>
                            <m:t>𝑞</m:t>
                          </m:r>
                          <m:r>
                            <a:rPr lang="it-IT" b="0" i="1" smtClean="0">
                              <a:latin typeface="Cambria Math" panose="02040503050406030204" pitchFamily="18" charset="0"/>
                            </a:rPr>
                            <m:t> </m:t>
                          </m:r>
                          <m:r>
                            <a:rPr lang="it-IT" b="0" i="1" smtClean="0">
                              <a:latin typeface="Cambria Math" panose="02040503050406030204" pitchFamily="18" charset="0"/>
                            </a:rPr>
                            <m:t>𝑞</m:t>
                          </m:r>
                          <m:r>
                            <a:rPr lang="it-IT" b="0" i="1" smtClean="0">
                              <a:latin typeface="Cambria Math" panose="02040503050406030204" pitchFamily="18" charset="0"/>
                            </a:rPr>
                            <m:t>′</m:t>
                          </m:r>
                        </m:num>
                        <m:den>
                          <m:sSup>
                            <m:sSupPr>
                              <m:ctrlPr>
                                <a:rPr lang="it-IT" b="0" i="1" smtClean="0">
                                  <a:latin typeface="Cambria Math" panose="02040503050406030204" pitchFamily="18" charset="0"/>
                                </a:rPr>
                              </m:ctrlPr>
                            </m:sSupPr>
                            <m:e>
                              <m:r>
                                <a:rPr lang="it-IT" b="0" i="1" smtClean="0">
                                  <a:latin typeface="Cambria Math" panose="02040503050406030204" pitchFamily="18" charset="0"/>
                                </a:rPr>
                                <m:t>𝑑</m:t>
                              </m:r>
                            </m:e>
                            <m:sup>
                              <m:r>
                                <a:rPr lang="it-IT" b="0" i="1" smtClean="0">
                                  <a:latin typeface="Cambria Math" panose="02040503050406030204" pitchFamily="18" charset="0"/>
                                </a:rPr>
                                <m:t>2</m:t>
                              </m:r>
                            </m:sup>
                          </m:sSup>
                        </m:den>
                      </m:f>
                      <m:r>
                        <a:rPr lang="it-IT" b="0" i="1" smtClean="0">
                          <a:latin typeface="Cambria Math" panose="02040503050406030204" pitchFamily="18" charset="0"/>
                        </a:rPr>
                        <m:t>=</m:t>
                      </m:r>
                      <m:r>
                        <a:rPr lang="it-IT" b="0" i="1" smtClean="0">
                          <a:latin typeface="Cambria Math" panose="02040503050406030204" pitchFamily="18" charset="0"/>
                        </a:rPr>
                        <m:t>𝑚𝑎</m:t>
                      </m:r>
                    </m:oMath>
                  </m:oMathPara>
                </a14:m>
                <a:endParaRPr lang="it-IT" dirty="0"/>
              </a:p>
              <a:p>
                <a:endParaRPr lang="it-IT" dirty="0"/>
              </a:p>
              <a:p>
                <a:pPr/>
                <a14:m>
                  <m:oMathPara xmlns:m="http://schemas.openxmlformats.org/officeDocument/2006/math">
                    <m:oMathParaPr>
                      <m:jc m:val="centerGroup"/>
                    </m:oMathParaPr>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𝐹</m:t>
                          </m:r>
                        </m:e>
                        <m:sub>
                          <m:r>
                            <a:rPr lang="it-IT" b="0" i="1" smtClean="0">
                              <a:latin typeface="Cambria Math" panose="02040503050406030204" pitchFamily="18" charset="0"/>
                            </a:rPr>
                            <m:t>𝐺</m:t>
                          </m:r>
                        </m:sub>
                      </m:sSub>
                      <m:r>
                        <a:rPr lang="it-IT" b="0" i="1" smtClean="0">
                          <a:latin typeface="Cambria Math" panose="02040503050406030204" pitchFamily="18" charset="0"/>
                        </a:rPr>
                        <m:t>=</m:t>
                      </m:r>
                      <m:r>
                        <a:rPr lang="it-IT" b="0" i="1" smtClean="0">
                          <a:latin typeface="Cambria Math" panose="02040503050406030204" pitchFamily="18" charset="0"/>
                        </a:rPr>
                        <m:t>𝐺</m:t>
                      </m:r>
                      <m:f>
                        <m:fPr>
                          <m:ctrlPr>
                            <a:rPr lang="it-IT" b="0" i="1" smtClean="0">
                              <a:latin typeface="Cambria Math" panose="02040503050406030204" pitchFamily="18" charset="0"/>
                            </a:rPr>
                          </m:ctrlPr>
                        </m:fPr>
                        <m:num>
                          <m:r>
                            <a:rPr lang="it-IT" b="0" i="1" smtClean="0">
                              <a:latin typeface="Cambria Math" panose="02040503050406030204" pitchFamily="18" charset="0"/>
                            </a:rPr>
                            <m:t>𝑀</m:t>
                          </m:r>
                          <m:r>
                            <a:rPr lang="it-IT" b="0" i="1" smtClean="0">
                              <a:latin typeface="Cambria Math" panose="02040503050406030204" pitchFamily="18" charset="0"/>
                            </a:rPr>
                            <m:t> </m:t>
                          </m:r>
                          <m:r>
                            <a:rPr lang="it-IT" b="0" i="1" smtClean="0">
                              <a:latin typeface="Cambria Math" panose="02040503050406030204" pitchFamily="18" charset="0"/>
                            </a:rPr>
                            <m:t>𝑚</m:t>
                          </m:r>
                        </m:num>
                        <m:den>
                          <m:sSup>
                            <m:sSupPr>
                              <m:ctrlPr>
                                <a:rPr lang="it-IT" b="0" i="1" smtClean="0">
                                  <a:latin typeface="Cambria Math" panose="02040503050406030204" pitchFamily="18" charset="0"/>
                                </a:rPr>
                              </m:ctrlPr>
                            </m:sSupPr>
                            <m:e>
                              <m:r>
                                <a:rPr lang="it-IT" b="0" i="1" smtClean="0">
                                  <a:latin typeface="Cambria Math" panose="02040503050406030204" pitchFamily="18" charset="0"/>
                                </a:rPr>
                                <m:t>𝑅</m:t>
                              </m:r>
                            </m:e>
                            <m:sup>
                              <m:r>
                                <a:rPr lang="it-IT" b="0" i="1" smtClean="0">
                                  <a:latin typeface="Cambria Math" panose="02040503050406030204" pitchFamily="18" charset="0"/>
                                </a:rPr>
                                <m:t>2</m:t>
                              </m:r>
                            </m:sup>
                          </m:sSup>
                        </m:den>
                      </m:f>
                      <m:r>
                        <a:rPr lang="it-IT" b="0" i="1" smtClean="0">
                          <a:latin typeface="Cambria Math" panose="02040503050406030204" pitchFamily="18" charset="0"/>
                        </a:rPr>
                        <m:t>=</m:t>
                      </m:r>
                      <m:r>
                        <a:rPr lang="it-IT" b="0" i="1" smtClean="0">
                          <a:latin typeface="Cambria Math" panose="02040503050406030204" pitchFamily="18" charset="0"/>
                        </a:rPr>
                        <m:t>𝑚𝑔</m:t>
                      </m:r>
                    </m:oMath>
                  </m:oMathPara>
                </a14:m>
                <a:endParaRPr lang="it-IT" b="0" dirty="0"/>
              </a:p>
              <a:p>
                <a:r>
                  <a:rPr lang="it-IT" dirty="0"/>
                  <a:t>Dove d è la distanza fra le cariche e R il raggio della Terra; m è la massa dei pezzetti di carta e M quella della Terra.</a:t>
                </a:r>
              </a:p>
              <a:p>
                <a:r>
                  <a:rPr lang="it-IT" dirty="0"/>
                  <a:t>Quando a=g, allora la forza elettrostatica che agisce sui pezzetti di carta è uguale alla forza di gravità.</a:t>
                </a:r>
              </a:p>
              <a:p>
                <a:endParaRPr lang="it-IT" dirty="0"/>
              </a:p>
            </p:txBody>
          </p:sp>
        </mc:Choice>
        <mc:Fallback xmlns="">
          <p:sp>
            <p:nvSpPr>
              <p:cNvPr id="8" name="CasellaDiTesto 7">
                <a:extLst>
                  <a:ext uri="{FF2B5EF4-FFF2-40B4-BE49-F238E27FC236}">
                    <a16:creationId xmlns:a16="http://schemas.microsoft.com/office/drawing/2014/main" id="{3F0FCF8A-2C86-F41C-7150-21B725295CDC}"/>
                  </a:ext>
                </a:extLst>
              </p:cNvPr>
              <p:cNvSpPr txBox="1">
                <a:spLocks noRot="1" noChangeAspect="1" noMove="1" noResize="1" noEditPoints="1" noAdjustHandles="1" noChangeArrowheads="1" noChangeShapeType="1" noTextEdit="1"/>
              </p:cNvSpPr>
              <p:nvPr/>
            </p:nvSpPr>
            <p:spPr>
              <a:xfrm>
                <a:off x="6886575" y="1292614"/>
                <a:ext cx="4328732" cy="3413563"/>
              </a:xfrm>
              <a:prstGeom prst="rect">
                <a:avLst/>
              </a:prstGeom>
              <a:blipFill>
                <a:blip r:embed="rId4"/>
                <a:stretch>
                  <a:fillRect l="-1268"/>
                </a:stretch>
              </a:blipFill>
            </p:spPr>
            <p:txBody>
              <a:bodyPr/>
              <a:lstStyle/>
              <a:p>
                <a:r>
                  <a:rPr lang="it-IT">
                    <a:noFill/>
                  </a:rPr>
                  <a:t> </a:t>
                </a:r>
              </a:p>
            </p:txBody>
          </p:sp>
        </mc:Fallback>
      </mc:AlternateContent>
      <p:sp>
        <p:nvSpPr>
          <p:cNvPr id="9" name="CasellaDiTesto 8">
            <a:extLst>
              <a:ext uri="{FF2B5EF4-FFF2-40B4-BE49-F238E27FC236}">
                <a16:creationId xmlns:a16="http://schemas.microsoft.com/office/drawing/2014/main" id="{6F82DFF5-DC77-47CD-DADB-C76FFDB54163}"/>
              </a:ext>
            </a:extLst>
          </p:cNvPr>
          <p:cNvSpPr txBox="1"/>
          <p:nvPr/>
        </p:nvSpPr>
        <p:spPr>
          <a:xfrm>
            <a:off x="7040880" y="4837176"/>
            <a:ext cx="4721924" cy="923330"/>
          </a:xfrm>
          <a:prstGeom prst="rect">
            <a:avLst/>
          </a:prstGeom>
          <a:solidFill>
            <a:srgbClr val="FFFF00"/>
          </a:solidFill>
        </p:spPr>
        <p:txBody>
          <a:bodyPr wrap="square" rtlCol="0">
            <a:spAutoFit/>
          </a:bodyPr>
          <a:lstStyle/>
          <a:p>
            <a:r>
              <a:rPr lang="it-IT" dirty="0"/>
              <a:t>Ci vuole tutta la massa della Terra per generare l’attrazione che viene vinta dai pochi elettroni strappati alla bacchetta di plastica!!!</a:t>
            </a:r>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864550EC-FF95-FEA5-1764-874B0ADEBAA1}"/>
                  </a:ext>
                </a:extLst>
              </p:cNvPr>
              <p:cNvSpPr txBox="1"/>
              <p:nvPr/>
            </p:nvSpPr>
            <p:spPr>
              <a:xfrm>
                <a:off x="4892040" y="5870447"/>
                <a:ext cx="266090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it-IT" sz="2400" b="0" i="1" smtClean="0">
                          <a:latin typeface="Cambria Math" panose="02040503050406030204" pitchFamily="18" charset="0"/>
                        </a:rPr>
                        <m:t>𝐺</m:t>
                      </m:r>
                      <m:r>
                        <a:rPr lang="it-IT" sz="2400" b="0" i="1" smtClean="0">
                          <a:latin typeface="Cambria Math" panose="02040503050406030204" pitchFamily="18" charset="0"/>
                        </a:rPr>
                        <m:t>=6,67×</m:t>
                      </m:r>
                      <m:sSup>
                        <m:sSupPr>
                          <m:ctrlPr>
                            <a:rPr lang="it-IT" sz="2400" b="0" i="1" smtClean="0">
                              <a:latin typeface="Cambria Math" panose="02040503050406030204" pitchFamily="18" charset="0"/>
                              <a:ea typeface="Cambria Math" panose="02040503050406030204" pitchFamily="18" charset="0"/>
                            </a:rPr>
                          </m:ctrlPr>
                        </m:sSupPr>
                        <m:e>
                          <m:r>
                            <a:rPr lang="it-IT" sz="2400" b="0" i="1" smtClean="0">
                              <a:latin typeface="Cambria Math" panose="02040503050406030204" pitchFamily="18" charset="0"/>
                              <a:ea typeface="Cambria Math" panose="02040503050406030204" pitchFamily="18" charset="0"/>
                            </a:rPr>
                            <m:t>10</m:t>
                          </m:r>
                        </m:e>
                        <m:sup>
                          <m:r>
                            <a:rPr lang="it-IT" sz="2400" b="0" i="1" smtClean="0">
                              <a:latin typeface="Cambria Math" panose="02040503050406030204" pitchFamily="18" charset="0"/>
                              <a:ea typeface="Cambria Math" panose="02040503050406030204" pitchFamily="18" charset="0"/>
                            </a:rPr>
                            <m:t>−11</m:t>
                          </m:r>
                        </m:sup>
                      </m:sSup>
                    </m:oMath>
                  </m:oMathPara>
                </a14:m>
                <a:endParaRPr lang="it-IT" sz="2400" dirty="0"/>
              </a:p>
            </p:txBody>
          </p:sp>
        </mc:Choice>
        <mc:Fallback xmlns="">
          <p:sp>
            <p:nvSpPr>
              <p:cNvPr id="10" name="CasellaDiTesto 9">
                <a:extLst>
                  <a:ext uri="{FF2B5EF4-FFF2-40B4-BE49-F238E27FC236}">
                    <a16:creationId xmlns:a16="http://schemas.microsoft.com/office/drawing/2014/main" id="{864550EC-FF95-FEA5-1764-874B0ADEBAA1}"/>
                  </a:ext>
                </a:extLst>
              </p:cNvPr>
              <p:cNvSpPr txBox="1">
                <a:spLocks noRot="1" noChangeAspect="1" noMove="1" noResize="1" noEditPoints="1" noAdjustHandles="1" noChangeArrowheads="1" noChangeShapeType="1" noTextEdit="1"/>
              </p:cNvSpPr>
              <p:nvPr/>
            </p:nvSpPr>
            <p:spPr>
              <a:xfrm>
                <a:off x="4892040" y="5870447"/>
                <a:ext cx="2660904" cy="461665"/>
              </a:xfrm>
              <a:prstGeom prst="rect">
                <a:avLst/>
              </a:prstGeom>
              <a:blipFill>
                <a:blip r:embed="rId5"/>
                <a:stretch>
                  <a:fillRect/>
                </a:stretch>
              </a:blipFill>
            </p:spPr>
            <p:txBody>
              <a:bodyPr/>
              <a:lstStyle/>
              <a:p>
                <a:r>
                  <a:rPr lang="it-IT">
                    <a:noFill/>
                  </a:rPr>
                  <a:t> </a:t>
                </a:r>
              </a:p>
            </p:txBody>
          </p:sp>
        </mc:Fallback>
      </mc:AlternateContent>
      <p:sp>
        <p:nvSpPr>
          <p:cNvPr id="3" name="Ovale 2">
            <a:extLst>
              <a:ext uri="{FF2B5EF4-FFF2-40B4-BE49-F238E27FC236}">
                <a16:creationId xmlns:a16="http://schemas.microsoft.com/office/drawing/2014/main" id="{9FA741EC-1409-0D26-C669-46650AB4C749}"/>
              </a:ext>
            </a:extLst>
          </p:cNvPr>
          <p:cNvSpPr/>
          <p:nvPr/>
        </p:nvSpPr>
        <p:spPr>
          <a:xfrm>
            <a:off x="9052560" y="2176272"/>
            <a:ext cx="329184" cy="2743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a:extLst>
              <a:ext uri="{FF2B5EF4-FFF2-40B4-BE49-F238E27FC236}">
                <a16:creationId xmlns:a16="http://schemas.microsoft.com/office/drawing/2014/main" id="{38A15B48-23E1-02BD-C165-E7236F63BB8A}"/>
              </a:ext>
            </a:extLst>
          </p:cNvPr>
          <p:cNvSpPr/>
          <p:nvPr/>
        </p:nvSpPr>
        <p:spPr>
          <a:xfrm>
            <a:off x="9543288" y="2337816"/>
            <a:ext cx="329184" cy="2743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Arco 6">
            <a:extLst>
              <a:ext uri="{FF2B5EF4-FFF2-40B4-BE49-F238E27FC236}">
                <a16:creationId xmlns:a16="http://schemas.microsoft.com/office/drawing/2014/main" id="{09CD65A2-18EE-CC2A-188B-6DB04859BAA5}"/>
              </a:ext>
            </a:extLst>
          </p:cNvPr>
          <p:cNvSpPr/>
          <p:nvPr/>
        </p:nvSpPr>
        <p:spPr>
          <a:xfrm>
            <a:off x="9156478" y="2200656"/>
            <a:ext cx="490728" cy="274320"/>
          </a:xfrm>
          <a:prstGeom prst="arc">
            <a:avLst>
              <a:gd name="adj1" fmla="val 14829981"/>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AE729FBF-8733-66A0-D575-7BF1F130A1C6}"/>
              </a:ext>
            </a:extLst>
          </p:cNvPr>
          <p:cNvSpPr>
            <a:spLocks noGrp="1"/>
          </p:cNvSpPr>
          <p:nvPr>
            <p:ph type="ftr" sz="quarter" idx="11"/>
          </p:nvPr>
        </p:nvSpPr>
        <p:spPr/>
        <p:txBody>
          <a:bodyPr/>
          <a:lstStyle/>
          <a:p>
            <a:r>
              <a:rPr lang="it-IT"/>
              <a:t>MdF 16/02/2023 - Fabio Garufi</a:t>
            </a:r>
          </a:p>
        </p:txBody>
      </p:sp>
      <p:sp>
        <p:nvSpPr>
          <p:cNvPr id="11" name="Segnaposto numero diapositiva 10">
            <a:extLst>
              <a:ext uri="{FF2B5EF4-FFF2-40B4-BE49-F238E27FC236}">
                <a16:creationId xmlns:a16="http://schemas.microsoft.com/office/drawing/2014/main" id="{B5878B78-7EA9-7B99-7389-86E52D45CE27}"/>
              </a:ext>
            </a:extLst>
          </p:cNvPr>
          <p:cNvSpPr>
            <a:spLocks noGrp="1"/>
          </p:cNvSpPr>
          <p:nvPr>
            <p:ph type="sldNum" sz="quarter" idx="12"/>
          </p:nvPr>
        </p:nvSpPr>
        <p:spPr/>
        <p:txBody>
          <a:bodyPr/>
          <a:lstStyle/>
          <a:p>
            <a:fld id="{5DB9F8FC-F3B6-463C-8E5A-7737F3F8DE8D}" type="slidenum">
              <a:rPr lang="it-IT" smtClean="0"/>
              <a:t>4</a:t>
            </a:fld>
            <a:endParaRPr lang="it-IT"/>
          </a:p>
        </p:txBody>
      </p:sp>
    </p:spTree>
    <p:extLst>
      <p:ext uri="{BB962C8B-B14F-4D97-AF65-F5344CB8AC3E}">
        <p14:creationId xmlns:p14="http://schemas.microsoft.com/office/powerpoint/2010/main" val="272768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 grpId="0" animBg="1"/>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7AC777-FF6A-6688-B8F2-87C9084A92A6}"/>
              </a:ext>
            </a:extLst>
          </p:cNvPr>
          <p:cNvGrpSpPr>
            <a:grpSpLocks/>
          </p:cNvGrpSpPr>
          <p:nvPr/>
        </p:nvGrpSpPr>
        <p:grpSpPr bwMode="auto">
          <a:xfrm>
            <a:off x="4482751" y="2284412"/>
            <a:ext cx="3449637" cy="3984625"/>
            <a:chOff x="1791" y="1434"/>
            <a:chExt cx="2173" cy="2510"/>
          </a:xfrm>
        </p:grpSpPr>
        <p:pic>
          <p:nvPicPr>
            <p:cNvPr id="3" name="Picture 2">
              <a:extLst>
                <a:ext uri="{FF2B5EF4-FFF2-40B4-BE49-F238E27FC236}">
                  <a16:creationId xmlns:a16="http://schemas.microsoft.com/office/drawing/2014/main" id="{C341E786-F225-D5D1-798B-56B68508189F}"/>
                </a:ext>
              </a:extLst>
            </p:cNvPr>
            <p:cNvPicPr>
              <a:picLocks noChangeAspect="1" noChangeArrowheads="1"/>
            </p:cNvPicPr>
            <p:nvPr/>
          </p:nvPicPr>
          <p:blipFill>
            <a:blip r:embed="rId2" cstate="print"/>
            <a:srcRect/>
            <a:stretch>
              <a:fillRect/>
            </a:stretch>
          </p:blipFill>
          <p:spPr bwMode="auto">
            <a:xfrm>
              <a:off x="1791" y="1434"/>
              <a:ext cx="2174" cy="2511"/>
            </a:xfrm>
            <a:prstGeom prst="rect">
              <a:avLst/>
            </a:prstGeom>
            <a:noFill/>
            <a:ln w="9525">
              <a:noFill/>
              <a:round/>
              <a:headEnd/>
              <a:tailEnd/>
            </a:ln>
          </p:spPr>
        </p:pic>
        <p:sp>
          <p:nvSpPr>
            <p:cNvPr id="4" name="Text Box 3">
              <a:extLst>
                <a:ext uri="{FF2B5EF4-FFF2-40B4-BE49-F238E27FC236}">
                  <a16:creationId xmlns:a16="http://schemas.microsoft.com/office/drawing/2014/main" id="{EB899C94-986E-F062-E1A5-C8F5A1DAD47B}"/>
                </a:ext>
              </a:extLst>
            </p:cNvPr>
            <p:cNvSpPr txBox="1">
              <a:spLocks noChangeArrowheads="1"/>
            </p:cNvSpPr>
            <p:nvPr/>
          </p:nvSpPr>
          <p:spPr bwMode="auto">
            <a:xfrm>
              <a:off x="1791" y="1434"/>
              <a:ext cx="2174" cy="2511"/>
            </a:xfrm>
            <a:prstGeom prst="rect">
              <a:avLst/>
            </a:prstGeom>
            <a:noFill/>
            <a:ln w="9525">
              <a:noFill/>
              <a:round/>
              <a:headEnd/>
              <a:tailEnd/>
            </a:ln>
          </p:spPr>
          <p:txBody>
            <a:bodyPr wrap="none" anchor="ctr"/>
            <a:lstStyle/>
            <a:p>
              <a:endParaRPr lang="es-ES"/>
            </a:p>
          </p:txBody>
        </p:sp>
      </p:grpSp>
      <p:grpSp>
        <p:nvGrpSpPr>
          <p:cNvPr id="5" name="Group 4">
            <a:extLst>
              <a:ext uri="{FF2B5EF4-FFF2-40B4-BE49-F238E27FC236}">
                <a16:creationId xmlns:a16="http://schemas.microsoft.com/office/drawing/2014/main" id="{E1E6337E-1347-2B18-EE51-D17EAD2AEB0C}"/>
              </a:ext>
            </a:extLst>
          </p:cNvPr>
          <p:cNvGrpSpPr>
            <a:grpSpLocks/>
          </p:cNvGrpSpPr>
          <p:nvPr/>
        </p:nvGrpSpPr>
        <p:grpSpPr bwMode="auto">
          <a:xfrm>
            <a:off x="8699945" y="4081463"/>
            <a:ext cx="1657350" cy="2279650"/>
            <a:chOff x="4422" y="2659"/>
            <a:chExt cx="1077" cy="1540"/>
          </a:xfrm>
        </p:grpSpPr>
        <p:pic>
          <p:nvPicPr>
            <p:cNvPr id="6" name="Picture 5">
              <a:extLst>
                <a:ext uri="{FF2B5EF4-FFF2-40B4-BE49-F238E27FC236}">
                  <a16:creationId xmlns:a16="http://schemas.microsoft.com/office/drawing/2014/main" id="{46581D1B-68E9-DD85-E6EA-BD2FA2596FEA}"/>
                </a:ext>
              </a:extLst>
            </p:cNvPr>
            <p:cNvPicPr>
              <a:picLocks noChangeAspect="1" noChangeArrowheads="1"/>
            </p:cNvPicPr>
            <p:nvPr/>
          </p:nvPicPr>
          <p:blipFill>
            <a:blip r:embed="rId3" cstate="print"/>
            <a:srcRect/>
            <a:stretch>
              <a:fillRect/>
            </a:stretch>
          </p:blipFill>
          <p:spPr bwMode="auto">
            <a:xfrm>
              <a:off x="4422" y="2659"/>
              <a:ext cx="1078" cy="1541"/>
            </a:xfrm>
            <a:prstGeom prst="rect">
              <a:avLst/>
            </a:prstGeom>
            <a:noFill/>
            <a:ln w="9525">
              <a:noFill/>
              <a:round/>
              <a:headEnd/>
              <a:tailEnd/>
            </a:ln>
          </p:spPr>
        </p:pic>
        <p:sp>
          <p:nvSpPr>
            <p:cNvPr id="7" name="Text Box 6">
              <a:extLst>
                <a:ext uri="{FF2B5EF4-FFF2-40B4-BE49-F238E27FC236}">
                  <a16:creationId xmlns:a16="http://schemas.microsoft.com/office/drawing/2014/main" id="{11702D64-D385-2D72-3A4C-E04DFD806047}"/>
                </a:ext>
              </a:extLst>
            </p:cNvPr>
            <p:cNvSpPr txBox="1">
              <a:spLocks noChangeArrowheads="1"/>
            </p:cNvSpPr>
            <p:nvPr/>
          </p:nvSpPr>
          <p:spPr bwMode="auto">
            <a:xfrm>
              <a:off x="4422" y="2659"/>
              <a:ext cx="1078" cy="1541"/>
            </a:xfrm>
            <a:prstGeom prst="rect">
              <a:avLst/>
            </a:prstGeom>
            <a:noFill/>
            <a:ln w="9525">
              <a:noFill/>
              <a:round/>
              <a:headEnd/>
              <a:tailEnd/>
            </a:ln>
          </p:spPr>
          <p:txBody>
            <a:bodyPr wrap="none" anchor="ctr"/>
            <a:lstStyle/>
            <a:p>
              <a:endParaRPr lang="es-ES"/>
            </a:p>
          </p:txBody>
        </p:sp>
      </p:grpSp>
      <p:grpSp>
        <p:nvGrpSpPr>
          <p:cNvPr id="8" name="Group 7">
            <a:extLst>
              <a:ext uri="{FF2B5EF4-FFF2-40B4-BE49-F238E27FC236}">
                <a16:creationId xmlns:a16="http://schemas.microsoft.com/office/drawing/2014/main" id="{3D00B5D0-4839-FC42-5CD9-B7EB3C05F2E2}"/>
              </a:ext>
            </a:extLst>
          </p:cNvPr>
          <p:cNvGrpSpPr>
            <a:grpSpLocks/>
          </p:cNvGrpSpPr>
          <p:nvPr/>
        </p:nvGrpSpPr>
        <p:grpSpPr bwMode="auto">
          <a:xfrm>
            <a:off x="8780113" y="1638300"/>
            <a:ext cx="1552575" cy="2085975"/>
            <a:chOff x="4468" y="1026"/>
            <a:chExt cx="1010" cy="1377"/>
          </a:xfrm>
        </p:grpSpPr>
        <p:pic>
          <p:nvPicPr>
            <p:cNvPr id="9" name="Picture 8">
              <a:extLst>
                <a:ext uri="{FF2B5EF4-FFF2-40B4-BE49-F238E27FC236}">
                  <a16:creationId xmlns:a16="http://schemas.microsoft.com/office/drawing/2014/main" id="{BD6D8989-E7A4-5A1B-E5A2-FD855F5FAA1C}"/>
                </a:ext>
              </a:extLst>
            </p:cNvPr>
            <p:cNvPicPr>
              <a:picLocks noChangeAspect="1" noChangeArrowheads="1"/>
            </p:cNvPicPr>
            <p:nvPr/>
          </p:nvPicPr>
          <p:blipFill>
            <a:blip r:embed="rId4" cstate="print"/>
            <a:srcRect/>
            <a:stretch>
              <a:fillRect/>
            </a:stretch>
          </p:blipFill>
          <p:spPr bwMode="auto">
            <a:xfrm>
              <a:off x="4468" y="1026"/>
              <a:ext cx="1011" cy="1378"/>
            </a:xfrm>
            <a:prstGeom prst="rect">
              <a:avLst/>
            </a:prstGeom>
            <a:noFill/>
            <a:ln w="9525">
              <a:noFill/>
              <a:round/>
              <a:headEnd/>
              <a:tailEnd/>
            </a:ln>
          </p:spPr>
        </p:pic>
        <p:sp>
          <p:nvSpPr>
            <p:cNvPr id="10" name="Text Box 9">
              <a:extLst>
                <a:ext uri="{FF2B5EF4-FFF2-40B4-BE49-F238E27FC236}">
                  <a16:creationId xmlns:a16="http://schemas.microsoft.com/office/drawing/2014/main" id="{43B69AF8-B737-5CC8-78E3-4277DE37B430}"/>
                </a:ext>
              </a:extLst>
            </p:cNvPr>
            <p:cNvSpPr txBox="1">
              <a:spLocks noChangeArrowheads="1"/>
            </p:cNvSpPr>
            <p:nvPr/>
          </p:nvSpPr>
          <p:spPr bwMode="auto">
            <a:xfrm>
              <a:off x="4468" y="1026"/>
              <a:ext cx="1011" cy="1378"/>
            </a:xfrm>
            <a:prstGeom prst="rect">
              <a:avLst/>
            </a:prstGeom>
            <a:noFill/>
            <a:ln w="9525">
              <a:noFill/>
              <a:round/>
              <a:headEnd/>
              <a:tailEnd/>
            </a:ln>
          </p:spPr>
          <p:txBody>
            <a:bodyPr wrap="none" anchor="ctr"/>
            <a:lstStyle/>
            <a:p>
              <a:endParaRPr lang="es-ES"/>
            </a:p>
          </p:txBody>
        </p:sp>
      </p:grpSp>
      <p:grpSp>
        <p:nvGrpSpPr>
          <p:cNvPr id="11" name="Group 13">
            <a:extLst>
              <a:ext uri="{FF2B5EF4-FFF2-40B4-BE49-F238E27FC236}">
                <a16:creationId xmlns:a16="http://schemas.microsoft.com/office/drawing/2014/main" id="{8ABB404B-B952-B63E-507E-4F7DA72066B4}"/>
              </a:ext>
            </a:extLst>
          </p:cNvPr>
          <p:cNvGrpSpPr>
            <a:grpSpLocks/>
          </p:cNvGrpSpPr>
          <p:nvPr/>
        </p:nvGrpSpPr>
        <p:grpSpPr bwMode="auto">
          <a:xfrm>
            <a:off x="1984377" y="1516068"/>
            <a:ext cx="1747837" cy="2390775"/>
            <a:chOff x="204" y="1026"/>
            <a:chExt cx="1136" cy="1515"/>
          </a:xfrm>
        </p:grpSpPr>
        <p:pic>
          <p:nvPicPr>
            <p:cNvPr id="12" name="Picture 14">
              <a:extLst>
                <a:ext uri="{FF2B5EF4-FFF2-40B4-BE49-F238E27FC236}">
                  <a16:creationId xmlns:a16="http://schemas.microsoft.com/office/drawing/2014/main" id="{FE035ADD-108C-EEC6-54F1-6938C07CE6DE}"/>
                </a:ext>
              </a:extLst>
            </p:cNvPr>
            <p:cNvPicPr>
              <a:picLocks noChangeAspect="1" noChangeArrowheads="1"/>
            </p:cNvPicPr>
            <p:nvPr/>
          </p:nvPicPr>
          <p:blipFill>
            <a:blip r:embed="rId5" cstate="print"/>
            <a:srcRect/>
            <a:stretch>
              <a:fillRect/>
            </a:stretch>
          </p:blipFill>
          <p:spPr bwMode="auto">
            <a:xfrm>
              <a:off x="204" y="1026"/>
              <a:ext cx="1137" cy="1516"/>
            </a:xfrm>
            <a:prstGeom prst="rect">
              <a:avLst/>
            </a:prstGeom>
            <a:noFill/>
            <a:ln w="9525">
              <a:noFill/>
              <a:round/>
              <a:headEnd/>
              <a:tailEnd/>
            </a:ln>
          </p:spPr>
        </p:pic>
        <p:sp>
          <p:nvSpPr>
            <p:cNvPr id="13" name="Text Box 15">
              <a:extLst>
                <a:ext uri="{FF2B5EF4-FFF2-40B4-BE49-F238E27FC236}">
                  <a16:creationId xmlns:a16="http://schemas.microsoft.com/office/drawing/2014/main" id="{8FE473A8-6F9F-0C55-D88A-05C1AC327C42}"/>
                </a:ext>
              </a:extLst>
            </p:cNvPr>
            <p:cNvSpPr txBox="1">
              <a:spLocks noChangeArrowheads="1"/>
            </p:cNvSpPr>
            <p:nvPr/>
          </p:nvSpPr>
          <p:spPr bwMode="auto">
            <a:xfrm>
              <a:off x="204" y="1026"/>
              <a:ext cx="1137" cy="1516"/>
            </a:xfrm>
            <a:prstGeom prst="rect">
              <a:avLst/>
            </a:prstGeom>
            <a:noFill/>
            <a:ln w="9525">
              <a:noFill/>
              <a:round/>
              <a:headEnd/>
              <a:tailEnd/>
            </a:ln>
          </p:spPr>
          <p:txBody>
            <a:bodyPr wrap="none" anchor="ctr"/>
            <a:lstStyle/>
            <a:p>
              <a:endParaRPr lang="es-ES"/>
            </a:p>
          </p:txBody>
        </p:sp>
      </p:grpSp>
      <p:sp>
        <p:nvSpPr>
          <p:cNvPr id="15" name="17 CuadroTexto">
            <a:extLst>
              <a:ext uri="{FF2B5EF4-FFF2-40B4-BE49-F238E27FC236}">
                <a16:creationId xmlns:a16="http://schemas.microsoft.com/office/drawing/2014/main" id="{3BD8B305-4070-15CD-F1FA-6A6BA1D5DE78}"/>
              </a:ext>
            </a:extLst>
          </p:cNvPr>
          <p:cNvSpPr txBox="1">
            <a:spLocks noChangeArrowheads="1"/>
          </p:cNvSpPr>
          <p:nvPr/>
        </p:nvSpPr>
        <p:spPr bwMode="auto">
          <a:xfrm>
            <a:off x="8833676" y="6367463"/>
            <a:ext cx="1500187" cy="338137"/>
          </a:xfrm>
          <a:prstGeom prst="rect">
            <a:avLst/>
          </a:prstGeom>
          <a:noFill/>
          <a:ln w="9525">
            <a:noFill/>
            <a:miter lim="800000"/>
            <a:headEnd/>
            <a:tailEnd/>
          </a:ln>
        </p:spPr>
        <p:txBody>
          <a:bodyPr>
            <a:spAutoFit/>
          </a:bodyPr>
          <a:lstStyle/>
          <a:p>
            <a:r>
              <a:rPr lang="es-ES" sz="1600" dirty="0">
                <a:solidFill>
                  <a:schemeClr val="tx1"/>
                </a:solidFill>
              </a:rPr>
              <a:t>H. A. </a:t>
            </a:r>
            <a:r>
              <a:rPr lang="es-ES" sz="1600" dirty="0" err="1">
                <a:solidFill>
                  <a:schemeClr val="tx1"/>
                </a:solidFill>
              </a:rPr>
              <a:t>Lorentz</a:t>
            </a:r>
            <a:endParaRPr lang="es-ES" sz="1600" dirty="0">
              <a:solidFill>
                <a:schemeClr val="tx1"/>
              </a:solidFill>
            </a:endParaRPr>
          </a:p>
        </p:txBody>
      </p:sp>
      <p:sp>
        <p:nvSpPr>
          <p:cNvPr id="16" name="18 Rectángulo">
            <a:extLst>
              <a:ext uri="{FF2B5EF4-FFF2-40B4-BE49-F238E27FC236}">
                <a16:creationId xmlns:a16="http://schemas.microsoft.com/office/drawing/2014/main" id="{D72681A7-8A28-763D-E1B5-07E362933B3F}"/>
              </a:ext>
            </a:extLst>
          </p:cNvPr>
          <p:cNvSpPr>
            <a:spLocks noChangeArrowheads="1"/>
          </p:cNvSpPr>
          <p:nvPr/>
        </p:nvSpPr>
        <p:spPr bwMode="auto">
          <a:xfrm>
            <a:off x="5458270" y="6315075"/>
            <a:ext cx="1149350" cy="338138"/>
          </a:xfrm>
          <a:prstGeom prst="rect">
            <a:avLst/>
          </a:prstGeom>
          <a:noFill/>
          <a:ln w="9525">
            <a:noFill/>
            <a:miter lim="800000"/>
            <a:headEnd/>
            <a:tailEnd/>
          </a:ln>
        </p:spPr>
        <p:txBody>
          <a:bodyPr wrap="none">
            <a:spAutoFit/>
          </a:bodyPr>
          <a:lstStyle/>
          <a:p>
            <a:r>
              <a:rPr lang="es-ES" sz="1600" dirty="0">
                <a:solidFill>
                  <a:schemeClr val="tx1"/>
                </a:solidFill>
              </a:rPr>
              <a:t>A. Einstein</a:t>
            </a:r>
          </a:p>
        </p:txBody>
      </p:sp>
      <p:sp>
        <p:nvSpPr>
          <p:cNvPr id="17" name="19 CuadroTexto">
            <a:extLst>
              <a:ext uri="{FF2B5EF4-FFF2-40B4-BE49-F238E27FC236}">
                <a16:creationId xmlns:a16="http://schemas.microsoft.com/office/drawing/2014/main" id="{00C72991-A29C-0F5E-2951-F9D1B37939DD}"/>
              </a:ext>
            </a:extLst>
          </p:cNvPr>
          <p:cNvSpPr txBox="1">
            <a:spLocks noChangeArrowheads="1"/>
          </p:cNvSpPr>
          <p:nvPr/>
        </p:nvSpPr>
        <p:spPr bwMode="auto">
          <a:xfrm>
            <a:off x="8842820" y="3724275"/>
            <a:ext cx="1500187" cy="338138"/>
          </a:xfrm>
          <a:prstGeom prst="rect">
            <a:avLst/>
          </a:prstGeom>
          <a:noFill/>
          <a:ln w="9525">
            <a:noFill/>
            <a:miter lim="800000"/>
            <a:headEnd/>
            <a:tailEnd/>
          </a:ln>
        </p:spPr>
        <p:txBody>
          <a:bodyPr>
            <a:spAutoFit/>
          </a:bodyPr>
          <a:lstStyle/>
          <a:p>
            <a:r>
              <a:rPr lang="es-ES" sz="1600">
                <a:solidFill>
                  <a:schemeClr val="tx1"/>
                </a:solidFill>
              </a:rPr>
              <a:t>H. Minkowski</a:t>
            </a:r>
          </a:p>
        </p:txBody>
      </p:sp>
      <p:sp>
        <p:nvSpPr>
          <p:cNvPr id="18" name="20 CuadroTexto">
            <a:extLst>
              <a:ext uri="{FF2B5EF4-FFF2-40B4-BE49-F238E27FC236}">
                <a16:creationId xmlns:a16="http://schemas.microsoft.com/office/drawing/2014/main" id="{5EE5877B-30E9-AFFB-646C-1D4ED76A549E}"/>
              </a:ext>
            </a:extLst>
          </p:cNvPr>
          <p:cNvSpPr txBox="1">
            <a:spLocks noChangeArrowheads="1"/>
          </p:cNvSpPr>
          <p:nvPr/>
        </p:nvSpPr>
        <p:spPr bwMode="auto">
          <a:xfrm>
            <a:off x="2199132" y="3938588"/>
            <a:ext cx="1500188" cy="338137"/>
          </a:xfrm>
          <a:prstGeom prst="rect">
            <a:avLst/>
          </a:prstGeom>
          <a:noFill/>
          <a:ln w="9525">
            <a:noFill/>
            <a:miter lim="800000"/>
            <a:headEnd/>
            <a:tailEnd/>
          </a:ln>
        </p:spPr>
        <p:txBody>
          <a:bodyPr>
            <a:spAutoFit/>
          </a:bodyPr>
          <a:lstStyle/>
          <a:p>
            <a:r>
              <a:rPr lang="es-ES" sz="1600">
                <a:solidFill>
                  <a:schemeClr val="tx1"/>
                </a:solidFill>
              </a:rPr>
              <a:t>H. Poincaré</a:t>
            </a:r>
          </a:p>
        </p:txBody>
      </p:sp>
      <p:pic>
        <p:nvPicPr>
          <p:cNvPr id="19" name="Picture 22">
            <a:extLst>
              <a:ext uri="{FF2B5EF4-FFF2-40B4-BE49-F238E27FC236}">
                <a16:creationId xmlns:a16="http://schemas.microsoft.com/office/drawing/2014/main" id="{D7BBC931-DE80-DFAB-DA1F-6B47A54DDE88}"/>
              </a:ext>
            </a:extLst>
          </p:cNvPr>
          <p:cNvPicPr>
            <a:picLocks noChangeAspect="1" noChangeArrowheads="1"/>
          </p:cNvPicPr>
          <p:nvPr/>
        </p:nvPicPr>
        <p:blipFill>
          <a:blip r:embed="rId6" cstate="print"/>
          <a:srcRect/>
          <a:stretch>
            <a:fillRect/>
          </a:stretch>
        </p:blipFill>
        <p:spPr bwMode="auto">
          <a:xfrm>
            <a:off x="1993521" y="4223129"/>
            <a:ext cx="1594759" cy="2358668"/>
          </a:xfrm>
          <a:prstGeom prst="rect">
            <a:avLst/>
          </a:prstGeom>
          <a:noFill/>
          <a:ln w="9525">
            <a:noFill/>
            <a:miter lim="800000"/>
            <a:headEnd/>
            <a:tailEnd/>
          </a:ln>
        </p:spPr>
      </p:pic>
      <p:sp>
        <p:nvSpPr>
          <p:cNvPr id="20" name="17 CuadroTexto">
            <a:extLst>
              <a:ext uri="{FF2B5EF4-FFF2-40B4-BE49-F238E27FC236}">
                <a16:creationId xmlns:a16="http://schemas.microsoft.com/office/drawing/2014/main" id="{B04C3316-8CFE-41A8-1867-9DA32B51473C}"/>
              </a:ext>
            </a:extLst>
          </p:cNvPr>
          <p:cNvSpPr txBox="1">
            <a:spLocks noChangeArrowheads="1"/>
          </p:cNvSpPr>
          <p:nvPr/>
        </p:nvSpPr>
        <p:spPr bwMode="auto">
          <a:xfrm>
            <a:off x="2008794" y="6519863"/>
            <a:ext cx="1500187" cy="338137"/>
          </a:xfrm>
          <a:prstGeom prst="rect">
            <a:avLst/>
          </a:prstGeom>
          <a:noFill/>
          <a:ln w="9525">
            <a:noFill/>
            <a:miter lim="800000"/>
            <a:headEnd/>
            <a:tailEnd/>
          </a:ln>
        </p:spPr>
        <p:txBody>
          <a:bodyPr>
            <a:spAutoFit/>
          </a:bodyPr>
          <a:lstStyle/>
          <a:p>
            <a:r>
              <a:rPr lang="es-ES" sz="1600" dirty="0">
                <a:solidFill>
                  <a:schemeClr val="tx1"/>
                </a:solidFill>
              </a:rPr>
              <a:t>G. F. </a:t>
            </a:r>
            <a:r>
              <a:rPr lang="es-ES" sz="1600" dirty="0" err="1">
                <a:solidFill>
                  <a:schemeClr val="tx1"/>
                </a:solidFill>
              </a:rPr>
              <a:t>Fitzgerald</a:t>
            </a:r>
            <a:endParaRPr lang="es-ES" sz="1600" dirty="0">
              <a:solidFill>
                <a:schemeClr val="tx1"/>
              </a:solidFill>
            </a:endParaRPr>
          </a:p>
        </p:txBody>
      </p:sp>
      <p:sp>
        <p:nvSpPr>
          <p:cNvPr id="24" name="Titolo 23">
            <a:extLst>
              <a:ext uri="{FF2B5EF4-FFF2-40B4-BE49-F238E27FC236}">
                <a16:creationId xmlns:a16="http://schemas.microsoft.com/office/drawing/2014/main" id="{46B05737-5DBB-7953-C812-1949242377E0}"/>
              </a:ext>
            </a:extLst>
          </p:cNvPr>
          <p:cNvSpPr>
            <a:spLocks noGrp="1"/>
          </p:cNvSpPr>
          <p:nvPr>
            <p:ph type="title"/>
          </p:nvPr>
        </p:nvSpPr>
        <p:spPr>
          <a:xfrm>
            <a:off x="1186053" y="216789"/>
            <a:ext cx="10515600" cy="1325563"/>
          </a:xfrm>
        </p:spPr>
        <p:txBody>
          <a:bodyPr/>
          <a:lstStyle/>
          <a:p>
            <a:r>
              <a:rPr lang="it-IT" dirty="0"/>
              <a:t>1905-1916 Relatività ristretta e generale</a:t>
            </a:r>
          </a:p>
        </p:txBody>
      </p:sp>
      <p:sp>
        <p:nvSpPr>
          <p:cNvPr id="14" name="Segnaposto piè di pagina 13">
            <a:extLst>
              <a:ext uri="{FF2B5EF4-FFF2-40B4-BE49-F238E27FC236}">
                <a16:creationId xmlns:a16="http://schemas.microsoft.com/office/drawing/2014/main" id="{9DAC5AFD-62C2-20EF-35B2-2355160D24D5}"/>
              </a:ext>
            </a:extLst>
          </p:cNvPr>
          <p:cNvSpPr>
            <a:spLocks noGrp="1"/>
          </p:cNvSpPr>
          <p:nvPr>
            <p:ph type="ftr" sz="quarter" idx="11"/>
          </p:nvPr>
        </p:nvSpPr>
        <p:spPr/>
        <p:txBody>
          <a:bodyPr/>
          <a:lstStyle/>
          <a:p>
            <a:r>
              <a:rPr lang="it-IT"/>
              <a:t>MdF 16/02/2023 - Fabio Garufi</a:t>
            </a:r>
          </a:p>
        </p:txBody>
      </p:sp>
      <p:sp>
        <p:nvSpPr>
          <p:cNvPr id="21" name="Segnaposto numero diapositiva 20">
            <a:extLst>
              <a:ext uri="{FF2B5EF4-FFF2-40B4-BE49-F238E27FC236}">
                <a16:creationId xmlns:a16="http://schemas.microsoft.com/office/drawing/2014/main" id="{2B9CE30A-969F-6BDA-98B4-8526C8D1B1E5}"/>
              </a:ext>
            </a:extLst>
          </p:cNvPr>
          <p:cNvSpPr>
            <a:spLocks noGrp="1"/>
          </p:cNvSpPr>
          <p:nvPr>
            <p:ph type="sldNum" sz="quarter" idx="12"/>
          </p:nvPr>
        </p:nvSpPr>
        <p:spPr/>
        <p:txBody>
          <a:bodyPr/>
          <a:lstStyle/>
          <a:p>
            <a:fld id="{5DB9F8FC-F3B6-463C-8E5A-7737F3F8DE8D}" type="slidenum">
              <a:rPr lang="it-IT" smtClean="0"/>
              <a:t>5</a:t>
            </a:fld>
            <a:endParaRPr lang="it-IT"/>
          </a:p>
        </p:txBody>
      </p:sp>
    </p:spTree>
    <p:extLst>
      <p:ext uri="{BB962C8B-B14F-4D97-AF65-F5344CB8AC3E}">
        <p14:creationId xmlns:p14="http://schemas.microsoft.com/office/powerpoint/2010/main" val="2337034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95A771-6391-BD34-FA5C-E9E12D7DEE7C}"/>
              </a:ext>
            </a:extLst>
          </p:cNvPr>
          <p:cNvSpPr>
            <a:spLocks noGrp="1"/>
          </p:cNvSpPr>
          <p:nvPr>
            <p:ph type="title"/>
          </p:nvPr>
        </p:nvSpPr>
        <p:spPr>
          <a:xfrm>
            <a:off x="1042038" y="70299"/>
            <a:ext cx="10515600" cy="1228150"/>
          </a:xfrm>
        </p:spPr>
        <p:txBody>
          <a:bodyPr/>
          <a:lstStyle/>
          <a:p>
            <a:r>
              <a:rPr lang="it-IT" dirty="0"/>
              <a:t>Relatività ristretta</a:t>
            </a:r>
          </a:p>
        </p:txBody>
      </p:sp>
      <p:pic>
        <p:nvPicPr>
          <p:cNvPr id="4" name="Content Placeholder 3">
            <a:extLst>
              <a:ext uri="{FF2B5EF4-FFF2-40B4-BE49-F238E27FC236}">
                <a16:creationId xmlns:a16="http://schemas.microsoft.com/office/drawing/2014/main" id="{234ECED1-74F2-FBCE-402E-EBFAF88E4399}"/>
              </a:ext>
            </a:extLst>
          </p:cNvPr>
          <p:cNvPicPr>
            <a:picLocks noChangeAspect="1" noChangeArrowheads="1"/>
          </p:cNvPicPr>
          <p:nvPr/>
        </p:nvPicPr>
        <p:blipFill>
          <a:blip r:embed="rId2" cstate="print"/>
          <a:srcRect/>
          <a:stretch>
            <a:fillRect/>
          </a:stretch>
        </p:blipFill>
        <p:spPr bwMode="auto">
          <a:xfrm>
            <a:off x="464442" y="1073996"/>
            <a:ext cx="1143000" cy="1213658"/>
          </a:xfrm>
          <a:prstGeom prst="rect">
            <a:avLst/>
          </a:prstGeom>
          <a:noFill/>
          <a:ln w="9525">
            <a:noFill/>
            <a:round/>
            <a:headEnd/>
            <a:tailEnd/>
          </a:ln>
        </p:spPr>
      </p:pic>
      <p:sp>
        <p:nvSpPr>
          <p:cNvPr id="5" name="Text Box 12">
            <a:extLst>
              <a:ext uri="{FF2B5EF4-FFF2-40B4-BE49-F238E27FC236}">
                <a16:creationId xmlns:a16="http://schemas.microsoft.com/office/drawing/2014/main" id="{B6D132EB-35C9-01C7-9B42-5689E6D6B5C0}"/>
              </a:ext>
            </a:extLst>
          </p:cNvPr>
          <p:cNvSpPr txBox="1">
            <a:spLocks noChangeArrowheads="1"/>
          </p:cNvSpPr>
          <p:nvPr/>
        </p:nvSpPr>
        <p:spPr bwMode="auto">
          <a:xfrm>
            <a:off x="327850" y="2368275"/>
            <a:ext cx="1619249" cy="360362"/>
          </a:xfrm>
          <a:prstGeom prst="rect">
            <a:avLst/>
          </a:prstGeom>
          <a:noFill/>
          <a:ln w="9525">
            <a:noFill/>
            <a:round/>
            <a:headEnd/>
            <a:tailEnd/>
          </a:ln>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_tradnl" sz="1600" dirty="0">
                <a:solidFill>
                  <a:srgbClr val="0000FF"/>
                </a:solidFill>
                <a:latin typeface="ZapfChancery" pitchFamily="18" charset="0"/>
              </a:rPr>
              <a:t>Galileo Galilei</a:t>
            </a:r>
          </a:p>
        </p:txBody>
      </p:sp>
      <p:grpSp>
        <p:nvGrpSpPr>
          <p:cNvPr id="6" name="39 Grupo">
            <a:extLst>
              <a:ext uri="{FF2B5EF4-FFF2-40B4-BE49-F238E27FC236}">
                <a16:creationId xmlns:a16="http://schemas.microsoft.com/office/drawing/2014/main" id="{7ED46B2A-8758-CACA-D29D-C3DBCA3A3A10}"/>
              </a:ext>
            </a:extLst>
          </p:cNvPr>
          <p:cNvGrpSpPr>
            <a:grpSpLocks/>
          </p:cNvGrpSpPr>
          <p:nvPr/>
        </p:nvGrpSpPr>
        <p:grpSpPr bwMode="auto">
          <a:xfrm>
            <a:off x="1857058" y="3494788"/>
            <a:ext cx="2071688" cy="1357313"/>
            <a:chOff x="3286116" y="1571612"/>
            <a:chExt cx="2071702" cy="1357322"/>
          </a:xfrm>
        </p:grpSpPr>
        <p:sp>
          <p:nvSpPr>
            <p:cNvPr id="7" name="20 CuadroTexto">
              <a:extLst>
                <a:ext uri="{FF2B5EF4-FFF2-40B4-BE49-F238E27FC236}">
                  <a16:creationId xmlns:a16="http://schemas.microsoft.com/office/drawing/2014/main" id="{D30CCAA4-4417-DAC6-1BBB-224B934526A7}"/>
                </a:ext>
              </a:extLst>
            </p:cNvPr>
            <p:cNvSpPr txBox="1">
              <a:spLocks noChangeArrowheads="1"/>
            </p:cNvSpPr>
            <p:nvPr/>
          </p:nvSpPr>
          <p:spPr bwMode="auto">
            <a:xfrm>
              <a:off x="3286116" y="2500306"/>
              <a:ext cx="285752" cy="276999"/>
            </a:xfrm>
            <a:prstGeom prst="rect">
              <a:avLst/>
            </a:prstGeom>
            <a:noFill/>
            <a:ln w="9525">
              <a:noFill/>
              <a:miter lim="800000"/>
              <a:headEnd/>
              <a:tailEnd/>
            </a:ln>
          </p:spPr>
          <p:txBody>
            <a:bodyPr>
              <a:spAutoFit/>
            </a:bodyPr>
            <a:lstStyle/>
            <a:p>
              <a:r>
                <a:rPr lang="es-ES" sz="1200">
                  <a:solidFill>
                    <a:schemeClr val="tx1"/>
                  </a:solidFill>
                </a:rPr>
                <a:t>X</a:t>
              </a:r>
            </a:p>
          </p:txBody>
        </p:sp>
        <p:sp>
          <p:nvSpPr>
            <p:cNvPr id="8" name="21 CuadroTexto">
              <a:extLst>
                <a:ext uri="{FF2B5EF4-FFF2-40B4-BE49-F238E27FC236}">
                  <a16:creationId xmlns:a16="http://schemas.microsoft.com/office/drawing/2014/main" id="{CE82B384-D845-B68F-A7EC-C11C876F9D4D}"/>
                </a:ext>
              </a:extLst>
            </p:cNvPr>
            <p:cNvSpPr txBox="1">
              <a:spLocks noChangeArrowheads="1"/>
            </p:cNvSpPr>
            <p:nvPr/>
          </p:nvSpPr>
          <p:spPr bwMode="auto">
            <a:xfrm>
              <a:off x="5072066" y="2571744"/>
              <a:ext cx="285752" cy="276999"/>
            </a:xfrm>
            <a:prstGeom prst="rect">
              <a:avLst/>
            </a:prstGeom>
            <a:noFill/>
            <a:ln w="9525">
              <a:noFill/>
              <a:miter lim="800000"/>
              <a:headEnd/>
              <a:tailEnd/>
            </a:ln>
          </p:spPr>
          <p:txBody>
            <a:bodyPr>
              <a:spAutoFit/>
            </a:bodyPr>
            <a:lstStyle/>
            <a:p>
              <a:r>
                <a:rPr lang="es-ES" sz="1200">
                  <a:solidFill>
                    <a:schemeClr val="tx1"/>
                  </a:solidFill>
                </a:rPr>
                <a:t>Y</a:t>
              </a:r>
            </a:p>
          </p:txBody>
        </p:sp>
        <p:sp>
          <p:nvSpPr>
            <p:cNvPr id="9" name="22 CuadroTexto">
              <a:extLst>
                <a:ext uri="{FF2B5EF4-FFF2-40B4-BE49-F238E27FC236}">
                  <a16:creationId xmlns:a16="http://schemas.microsoft.com/office/drawing/2014/main" id="{C6CCDCB9-13E6-E2C4-F3A8-CDE3E64754B8}"/>
                </a:ext>
              </a:extLst>
            </p:cNvPr>
            <p:cNvSpPr txBox="1">
              <a:spLocks noChangeArrowheads="1"/>
            </p:cNvSpPr>
            <p:nvPr/>
          </p:nvSpPr>
          <p:spPr bwMode="auto">
            <a:xfrm>
              <a:off x="4429124" y="1571612"/>
              <a:ext cx="285752" cy="276999"/>
            </a:xfrm>
            <a:prstGeom prst="rect">
              <a:avLst/>
            </a:prstGeom>
            <a:noFill/>
            <a:ln w="9525">
              <a:noFill/>
              <a:miter lim="800000"/>
              <a:headEnd/>
              <a:tailEnd/>
            </a:ln>
          </p:spPr>
          <p:txBody>
            <a:bodyPr>
              <a:spAutoFit/>
            </a:bodyPr>
            <a:lstStyle/>
            <a:p>
              <a:r>
                <a:rPr lang="es-ES" sz="1200">
                  <a:solidFill>
                    <a:schemeClr val="tx1"/>
                  </a:solidFill>
                </a:rPr>
                <a:t>Z</a:t>
              </a:r>
            </a:p>
          </p:txBody>
        </p:sp>
        <p:cxnSp>
          <p:nvCxnSpPr>
            <p:cNvPr id="10" name="34 Conector recto de flecha">
              <a:extLst>
                <a:ext uri="{FF2B5EF4-FFF2-40B4-BE49-F238E27FC236}">
                  <a16:creationId xmlns:a16="http://schemas.microsoft.com/office/drawing/2014/main" id="{992505D1-9506-7C71-5E85-4DD265F6B5E0}"/>
                </a:ext>
              </a:extLst>
            </p:cNvPr>
            <p:cNvCxnSpPr>
              <a:cxnSpLocks noChangeShapeType="1"/>
            </p:cNvCxnSpPr>
            <p:nvPr/>
          </p:nvCxnSpPr>
          <p:spPr bwMode="auto">
            <a:xfrm>
              <a:off x="4357686" y="2500306"/>
              <a:ext cx="785818" cy="428628"/>
            </a:xfrm>
            <a:prstGeom prst="straightConnector1">
              <a:avLst/>
            </a:prstGeom>
            <a:noFill/>
            <a:ln w="9525" algn="ctr">
              <a:solidFill>
                <a:schemeClr val="tx1"/>
              </a:solidFill>
              <a:round/>
              <a:headEnd/>
              <a:tailEnd type="arrow" w="med" len="med"/>
            </a:ln>
          </p:spPr>
        </p:cxnSp>
        <p:cxnSp>
          <p:nvCxnSpPr>
            <p:cNvPr id="11" name="36 Conector recto de flecha">
              <a:extLst>
                <a:ext uri="{FF2B5EF4-FFF2-40B4-BE49-F238E27FC236}">
                  <a16:creationId xmlns:a16="http://schemas.microsoft.com/office/drawing/2014/main" id="{52B667F0-F71A-30A2-14DF-B4BB79161A8C}"/>
                </a:ext>
              </a:extLst>
            </p:cNvPr>
            <p:cNvCxnSpPr>
              <a:cxnSpLocks noChangeShapeType="1"/>
            </p:cNvCxnSpPr>
            <p:nvPr/>
          </p:nvCxnSpPr>
          <p:spPr bwMode="auto">
            <a:xfrm rot="10800000" flipV="1">
              <a:off x="3500430" y="2500306"/>
              <a:ext cx="857256" cy="357190"/>
            </a:xfrm>
            <a:prstGeom prst="straightConnector1">
              <a:avLst/>
            </a:prstGeom>
            <a:noFill/>
            <a:ln w="9525" algn="ctr">
              <a:solidFill>
                <a:schemeClr val="tx1"/>
              </a:solidFill>
              <a:round/>
              <a:headEnd/>
              <a:tailEnd type="arrow" w="med" len="med"/>
            </a:ln>
          </p:spPr>
        </p:cxnSp>
        <p:cxnSp>
          <p:nvCxnSpPr>
            <p:cNvPr id="12" name="38 Conector recto de flecha">
              <a:extLst>
                <a:ext uri="{FF2B5EF4-FFF2-40B4-BE49-F238E27FC236}">
                  <a16:creationId xmlns:a16="http://schemas.microsoft.com/office/drawing/2014/main" id="{B5D98448-54C0-BAC0-F53B-9515F876E3B1}"/>
                </a:ext>
              </a:extLst>
            </p:cNvPr>
            <p:cNvCxnSpPr>
              <a:cxnSpLocks noChangeShapeType="1"/>
            </p:cNvCxnSpPr>
            <p:nvPr/>
          </p:nvCxnSpPr>
          <p:spPr bwMode="auto">
            <a:xfrm rot="5400000" flipH="1" flipV="1">
              <a:off x="3929058" y="2071678"/>
              <a:ext cx="857256" cy="1588"/>
            </a:xfrm>
            <a:prstGeom prst="straightConnector1">
              <a:avLst/>
            </a:prstGeom>
            <a:noFill/>
            <a:ln w="9525" algn="ctr">
              <a:solidFill>
                <a:schemeClr val="tx1"/>
              </a:solidFill>
              <a:round/>
              <a:headEnd/>
              <a:tailEnd type="arrow" w="med" len="med"/>
            </a:ln>
          </p:spPr>
        </p:cxnSp>
      </p:grpSp>
      <p:pic>
        <p:nvPicPr>
          <p:cNvPr id="13" name="Picture 31">
            <a:extLst>
              <a:ext uri="{FF2B5EF4-FFF2-40B4-BE49-F238E27FC236}">
                <a16:creationId xmlns:a16="http://schemas.microsoft.com/office/drawing/2014/main" id="{4EB879AD-A5F7-3BC3-A5A1-52B4965B5171}"/>
              </a:ext>
            </a:extLst>
          </p:cNvPr>
          <p:cNvPicPr>
            <a:picLocks noChangeAspect="1" noChangeArrowheads="1"/>
          </p:cNvPicPr>
          <p:nvPr/>
        </p:nvPicPr>
        <p:blipFill>
          <a:blip r:embed="rId3" cstate="print"/>
          <a:srcRect/>
          <a:stretch>
            <a:fillRect/>
          </a:stretch>
        </p:blipFill>
        <p:spPr bwMode="auto">
          <a:xfrm>
            <a:off x="780288" y="3810000"/>
            <a:ext cx="1133475" cy="809625"/>
          </a:xfrm>
          <a:prstGeom prst="rect">
            <a:avLst/>
          </a:prstGeom>
          <a:noFill/>
          <a:ln w="9525">
            <a:noFill/>
            <a:miter lim="800000"/>
            <a:headEnd/>
            <a:tailEnd/>
          </a:ln>
        </p:spPr>
      </p:pic>
      <p:pic>
        <p:nvPicPr>
          <p:cNvPr id="14" name="Picture 32">
            <a:extLst>
              <a:ext uri="{FF2B5EF4-FFF2-40B4-BE49-F238E27FC236}">
                <a16:creationId xmlns:a16="http://schemas.microsoft.com/office/drawing/2014/main" id="{027A1525-80C7-4EBE-28BA-6F3E12624552}"/>
              </a:ext>
            </a:extLst>
          </p:cNvPr>
          <p:cNvPicPr>
            <a:picLocks noChangeAspect="1" noChangeArrowheads="1"/>
          </p:cNvPicPr>
          <p:nvPr/>
        </p:nvPicPr>
        <p:blipFill>
          <a:blip r:embed="rId4" cstate="print"/>
          <a:srcRect/>
          <a:stretch>
            <a:fillRect/>
          </a:stretch>
        </p:blipFill>
        <p:spPr bwMode="auto">
          <a:xfrm>
            <a:off x="923163" y="4678680"/>
            <a:ext cx="428625" cy="161925"/>
          </a:xfrm>
          <a:prstGeom prst="rect">
            <a:avLst/>
          </a:prstGeom>
          <a:noFill/>
          <a:ln w="9525">
            <a:noFill/>
            <a:miter lim="800000"/>
            <a:headEnd/>
            <a:tailEnd/>
          </a:ln>
        </p:spPr>
      </p:pic>
      <p:grpSp>
        <p:nvGrpSpPr>
          <p:cNvPr id="17" name="Group 1">
            <a:extLst>
              <a:ext uri="{FF2B5EF4-FFF2-40B4-BE49-F238E27FC236}">
                <a16:creationId xmlns:a16="http://schemas.microsoft.com/office/drawing/2014/main" id="{C200F0AD-C8F3-FB60-C349-3EC5E8578F9D}"/>
              </a:ext>
            </a:extLst>
          </p:cNvPr>
          <p:cNvGrpSpPr>
            <a:grpSpLocks/>
          </p:cNvGrpSpPr>
          <p:nvPr/>
        </p:nvGrpSpPr>
        <p:grpSpPr bwMode="auto">
          <a:xfrm>
            <a:off x="9063293" y="632111"/>
            <a:ext cx="1937194" cy="1920080"/>
            <a:chOff x="1791" y="1434"/>
            <a:chExt cx="2173" cy="2510"/>
          </a:xfrm>
        </p:grpSpPr>
        <p:pic>
          <p:nvPicPr>
            <p:cNvPr id="18" name="Picture 2">
              <a:extLst>
                <a:ext uri="{FF2B5EF4-FFF2-40B4-BE49-F238E27FC236}">
                  <a16:creationId xmlns:a16="http://schemas.microsoft.com/office/drawing/2014/main" id="{E8DE26D9-62BD-4CDE-70B2-A48F97ED9603}"/>
                </a:ext>
              </a:extLst>
            </p:cNvPr>
            <p:cNvPicPr>
              <a:picLocks noChangeAspect="1" noChangeArrowheads="1"/>
            </p:cNvPicPr>
            <p:nvPr/>
          </p:nvPicPr>
          <p:blipFill>
            <a:blip r:embed="rId5" cstate="print"/>
            <a:srcRect/>
            <a:stretch>
              <a:fillRect/>
            </a:stretch>
          </p:blipFill>
          <p:spPr bwMode="auto">
            <a:xfrm>
              <a:off x="1791" y="1434"/>
              <a:ext cx="2174" cy="2511"/>
            </a:xfrm>
            <a:prstGeom prst="rect">
              <a:avLst/>
            </a:prstGeom>
            <a:noFill/>
            <a:ln w="9525">
              <a:noFill/>
              <a:round/>
              <a:headEnd/>
              <a:tailEnd/>
            </a:ln>
          </p:spPr>
        </p:pic>
        <p:sp>
          <p:nvSpPr>
            <p:cNvPr id="19" name="Text Box 3">
              <a:extLst>
                <a:ext uri="{FF2B5EF4-FFF2-40B4-BE49-F238E27FC236}">
                  <a16:creationId xmlns:a16="http://schemas.microsoft.com/office/drawing/2014/main" id="{B8900A90-3F09-D744-A8ED-6AAC6FE493D8}"/>
                </a:ext>
              </a:extLst>
            </p:cNvPr>
            <p:cNvSpPr txBox="1">
              <a:spLocks noChangeArrowheads="1"/>
            </p:cNvSpPr>
            <p:nvPr/>
          </p:nvSpPr>
          <p:spPr bwMode="auto">
            <a:xfrm>
              <a:off x="1791" y="1434"/>
              <a:ext cx="2174" cy="2511"/>
            </a:xfrm>
            <a:prstGeom prst="rect">
              <a:avLst/>
            </a:prstGeom>
            <a:noFill/>
            <a:ln w="9525">
              <a:noFill/>
              <a:round/>
              <a:headEnd/>
              <a:tailEnd/>
            </a:ln>
          </p:spPr>
          <p:txBody>
            <a:bodyPr wrap="none" anchor="ctr"/>
            <a:lstStyle/>
            <a:p>
              <a:endParaRPr lang="es-ES"/>
            </a:p>
          </p:txBody>
        </p:sp>
      </p:grpSp>
      <p:sp>
        <p:nvSpPr>
          <p:cNvPr id="20" name="18 Rectángulo">
            <a:extLst>
              <a:ext uri="{FF2B5EF4-FFF2-40B4-BE49-F238E27FC236}">
                <a16:creationId xmlns:a16="http://schemas.microsoft.com/office/drawing/2014/main" id="{F7836243-EADA-3505-ABB3-247FC47753BD}"/>
              </a:ext>
            </a:extLst>
          </p:cNvPr>
          <p:cNvSpPr>
            <a:spLocks noChangeArrowheads="1"/>
          </p:cNvSpPr>
          <p:nvPr/>
        </p:nvSpPr>
        <p:spPr bwMode="auto">
          <a:xfrm>
            <a:off x="9457660" y="2592451"/>
            <a:ext cx="1149350" cy="338138"/>
          </a:xfrm>
          <a:prstGeom prst="rect">
            <a:avLst/>
          </a:prstGeom>
          <a:noFill/>
          <a:ln w="9525">
            <a:noFill/>
            <a:miter lim="800000"/>
            <a:headEnd/>
            <a:tailEnd/>
          </a:ln>
        </p:spPr>
        <p:txBody>
          <a:bodyPr wrap="none">
            <a:spAutoFit/>
          </a:bodyPr>
          <a:lstStyle/>
          <a:p>
            <a:r>
              <a:rPr lang="es-ES" sz="1600" dirty="0">
                <a:solidFill>
                  <a:schemeClr val="tx1"/>
                </a:solidFill>
              </a:rPr>
              <a:t>A. Einstein</a:t>
            </a:r>
          </a:p>
        </p:txBody>
      </p:sp>
      <mc:AlternateContent xmlns:mc="http://schemas.openxmlformats.org/markup-compatibility/2006">
        <mc:Choice xmlns:a14="http://schemas.microsoft.com/office/drawing/2010/main" Requires="a14">
          <p:sp>
            <p:nvSpPr>
              <p:cNvPr id="21" name="CasellaDiTesto 20">
                <a:extLst>
                  <a:ext uri="{FF2B5EF4-FFF2-40B4-BE49-F238E27FC236}">
                    <a16:creationId xmlns:a16="http://schemas.microsoft.com/office/drawing/2014/main" id="{A1416355-4027-C534-7519-F85156781B47}"/>
                  </a:ext>
                </a:extLst>
              </p:cNvPr>
              <p:cNvSpPr txBox="1"/>
              <p:nvPr/>
            </p:nvSpPr>
            <p:spPr>
              <a:xfrm>
                <a:off x="8146128" y="2799542"/>
                <a:ext cx="2460882" cy="2381101"/>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d>
                        <m:dPr>
                          <m:begChr m:val="{"/>
                          <m:endChr m:val=""/>
                          <m:ctrlPr>
                            <a:rPr lang="it-IT" i="1" smtClean="0">
                              <a:latin typeface="Cambria Math" panose="02040503050406030204" pitchFamily="18" charset="0"/>
                            </a:rPr>
                          </m:ctrlPr>
                        </m:dPr>
                        <m:e>
                          <m:eqArr>
                            <m:eqArrPr>
                              <m:ctrlPr>
                                <a:rPr lang="it-IT" b="0" i="1" smtClean="0">
                                  <a:latin typeface="Cambria Math" panose="02040503050406030204" pitchFamily="18" charset="0"/>
                                </a:rPr>
                              </m:ctrlPr>
                            </m:eqArrPr>
                            <m:e>
                              <m:sSup>
                                <m:sSupPr>
                                  <m:ctrlPr>
                                    <a:rPr lang="it-IT" b="0" i="1" smtClean="0">
                                      <a:latin typeface="Cambria Math" panose="02040503050406030204" pitchFamily="18" charset="0"/>
                                    </a:rPr>
                                  </m:ctrlPr>
                                </m:sSupPr>
                                <m:e>
                                  <m:r>
                                    <a:rPr lang="it-IT" b="0" i="1" smtClean="0">
                                      <a:latin typeface="Cambria Math" panose="02040503050406030204" pitchFamily="18" charset="0"/>
                                    </a:rPr>
                                    <m:t>𝑥</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𝑥</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𝑉</m:t>
                                  </m:r>
                                </m:e>
                                <m:sub>
                                  <m:r>
                                    <a:rPr lang="it-IT" b="0" i="1" smtClean="0">
                                      <a:latin typeface="Cambria Math" panose="02040503050406030204" pitchFamily="18" charset="0"/>
                                    </a:rPr>
                                    <m:t>𝑥</m:t>
                                  </m:r>
                                </m:sub>
                              </m:sSub>
                              <m:r>
                                <a:rPr lang="it-IT" b="0" i="1" smtClean="0">
                                  <a:latin typeface="Cambria Math" panose="02040503050406030204" pitchFamily="18" charset="0"/>
                                </a:rPr>
                                <m:t>𝑡</m:t>
                              </m:r>
                              <m:r>
                                <a:rPr lang="it-IT" b="0" i="1" smtClean="0">
                                  <a:latin typeface="Cambria Math" panose="02040503050406030204" pitchFamily="18" charset="0"/>
                                </a:rPr>
                                <m:t>)</m:t>
                              </m:r>
                              <m:f>
                                <m:fPr>
                                  <m:ctrlPr>
                                    <a:rPr lang="it-IT" b="0" i="1" smtClean="0">
                                      <a:latin typeface="Cambria Math" panose="02040503050406030204" pitchFamily="18" charset="0"/>
                                    </a:rPr>
                                  </m:ctrlPr>
                                </m:fPr>
                                <m:num>
                                  <m:r>
                                    <a:rPr lang="it-IT" b="0" i="1" smtClean="0">
                                      <a:latin typeface="Cambria Math" panose="02040503050406030204" pitchFamily="18" charset="0"/>
                                    </a:rPr>
                                    <m:t>1</m:t>
                                  </m:r>
                                </m:num>
                                <m:den>
                                  <m:rad>
                                    <m:radPr>
                                      <m:degHide m:val="on"/>
                                      <m:ctrlPr>
                                        <a:rPr lang="it-IT" b="0" i="1" smtClean="0">
                                          <a:latin typeface="Cambria Math" panose="02040503050406030204" pitchFamily="18" charset="0"/>
                                        </a:rPr>
                                      </m:ctrlPr>
                                    </m:radPr>
                                    <m:deg/>
                                    <m:e>
                                      <m:r>
                                        <a:rPr lang="it-IT" b="0" i="1" smtClean="0">
                                          <a:latin typeface="Cambria Math" panose="02040503050406030204" pitchFamily="18" charset="0"/>
                                        </a:rPr>
                                        <m:t>1−</m:t>
                                      </m:r>
                                      <m:f>
                                        <m:fPr>
                                          <m:ctrlPr>
                                            <a:rPr lang="it-IT" b="0" i="1" smtClean="0">
                                              <a:latin typeface="Cambria Math" panose="02040503050406030204" pitchFamily="18" charset="0"/>
                                            </a:rPr>
                                          </m:ctrlPr>
                                        </m:fPr>
                                        <m:num>
                                          <m:sSubSup>
                                            <m:sSubSupPr>
                                              <m:ctrlPr>
                                                <a:rPr lang="it-IT" i="1">
                                                  <a:latin typeface="Cambria Math" panose="02040503050406030204" pitchFamily="18" charset="0"/>
                                                </a:rPr>
                                              </m:ctrlPr>
                                            </m:sSubSupPr>
                                            <m:e>
                                              <m:r>
                                                <a:rPr lang="it-IT" i="1">
                                                  <a:latin typeface="Cambria Math" panose="02040503050406030204" pitchFamily="18" charset="0"/>
                                                </a:rPr>
                                                <m:t>𝑉</m:t>
                                              </m:r>
                                            </m:e>
                                            <m:sub>
                                              <m:r>
                                                <a:rPr lang="it-IT" i="1">
                                                  <a:latin typeface="Cambria Math" panose="02040503050406030204" pitchFamily="18" charset="0"/>
                                                </a:rPr>
                                                <m:t>𝑥</m:t>
                                              </m:r>
                                            </m:sub>
                                            <m:sup>
                                              <m:r>
                                                <a:rPr lang="it-IT" i="1">
                                                  <a:latin typeface="Cambria Math" panose="02040503050406030204" pitchFamily="18" charset="0"/>
                                                </a:rPr>
                                                <m:t>2</m:t>
                                              </m:r>
                                            </m:sup>
                                          </m:sSub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den>
                              </m:f>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𝑦</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𝑦</m:t>
                              </m:r>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𝑧</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𝑧</m:t>
                              </m:r>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𝑡</m:t>
                                  </m:r>
                                </m:e>
                                <m:sup>
                                  <m:r>
                                    <a:rPr lang="it-IT" b="0" i="1" smtClean="0">
                                      <a:latin typeface="Cambria Math" panose="02040503050406030204" pitchFamily="18" charset="0"/>
                                    </a:rPr>
                                    <m:t>′</m:t>
                                  </m:r>
                                </m:sup>
                              </m:sSup>
                              <m:r>
                                <a:rPr lang="it-IT" b="0" i="1" smtClean="0">
                                  <a:latin typeface="Cambria Math" panose="02040503050406030204" pitchFamily="18" charset="0"/>
                                </a:rPr>
                                <m:t>=</m:t>
                              </m:r>
                              <m:d>
                                <m:dPr>
                                  <m:ctrlPr>
                                    <a:rPr lang="it-IT" b="0" i="1" smtClean="0">
                                      <a:latin typeface="Cambria Math" panose="02040503050406030204" pitchFamily="18" charset="0"/>
                                    </a:rPr>
                                  </m:ctrlPr>
                                </m:dPr>
                                <m:e>
                                  <m:r>
                                    <a:rPr lang="it-IT" i="1">
                                      <a:latin typeface="Cambria Math" panose="02040503050406030204" pitchFamily="18" charset="0"/>
                                    </a:rPr>
                                    <m:t>𝑡</m:t>
                                  </m:r>
                                  <m:r>
                                    <a:rPr lang="it-IT" i="1">
                                      <a:latin typeface="Cambria Math" panose="02040503050406030204" pitchFamily="18" charset="0"/>
                                    </a:rPr>
                                    <m:t>−</m:t>
                                  </m:r>
                                  <m:f>
                                    <m:fPr>
                                      <m:ctrlPr>
                                        <a:rPr lang="it-IT" i="1">
                                          <a:latin typeface="Cambria Math" panose="02040503050406030204" pitchFamily="18" charset="0"/>
                                        </a:rPr>
                                      </m:ctrlPr>
                                    </m:fPr>
                                    <m:num>
                                      <m:sSub>
                                        <m:sSubPr>
                                          <m:ctrlPr>
                                            <a:rPr lang="it-IT" i="1">
                                              <a:latin typeface="Cambria Math" panose="02040503050406030204" pitchFamily="18" charset="0"/>
                                            </a:rPr>
                                          </m:ctrlPr>
                                        </m:sSubPr>
                                        <m:e>
                                          <m:r>
                                            <a:rPr lang="it-IT" i="1">
                                              <a:latin typeface="Cambria Math" panose="02040503050406030204" pitchFamily="18" charset="0"/>
                                            </a:rPr>
                                            <m:t>𝑉</m:t>
                                          </m:r>
                                        </m:e>
                                        <m:sub>
                                          <m:r>
                                            <a:rPr lang="it-IT" i="1">
                                              <a:latin typeface="Cambria Math" panose="02040503050406030204" pitchFamily="18" charset="0"/>
                                            </a:rPr>
                                            <m:t>𝑥</m:t>
                                          </m:r>
                                        </m:sub>
                                      </m:sSub>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r>
                                    <a:rPr lang="it-IT" b="0" i="1" smtClean="0">
                                      <a:latin typeface="Cambria Math" panose="02040503050406030204" pitchFamily="18" charset="0"/>
                                    </a:rPr>
                                    <m:t>𝑥</m:t>
                                  </m:r>
                                </m:e>
                              </m:d>
                              <m:f>
                                <m:fPr>
                                  <m:ctrlPr>
                                    <a:rPr lang="it-IT" i="1">
                                      <a:latin typeface="Cambria Math" panose="02040503050406030204" pitchFamily="18" charset="0"/>
                                    </a:rPr>
                                  </m:ctrlPr>
                                </m:fPr>
                                <m:num>
                                  <m:r>
                                    <a:rPr lang="it-IT" b="0" i="1" smtClean="0">
                                      <a:latin typeface="Cambria Math" panose="02040503050406030204" pitchFamily="18" charset="0"/>
                                    </a:rPr>
                                    <m:t>1</m:t>
                                  </m:r>
                                </m:num>
                                <m:den>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bSup>
                                            <m:sSubSupPr>
                                              <m:ctrlPr>
                                                <a:rPr lang="it-IT" i="1">
                                                  <a:latin typeface="Cambria Math" panose="02040503050406030204" pitchFamily="18" charset="0"/>
                                                </a:rPr>
                                              </m:ctrlPr>
                                            </m:sSubSupPr>
                                            <m:e>
                                              <m:r>
                                                <a:rPr lang="it-IT" i="1">
                                                  <a:latin typeface="Cambria Math" panose="02040503050406030204" pitchFamily="18" charset="0"/>
                                                </a:rPr>
                                                <m:t>𝑉</m:t>
                                              </m:r>
                                            </m:e>
                                            <m:sub>
                                              <m:r>
                                                <a:rPr lang="it-IT" i="1">
                                                  <a:latin typeface="Cambria Math" panose="02040503050406030204" pitchFamily="18" charset="0"/>
                                                </a:rPr>
                                                <m:t>𝑥</m:t>
                                              </m:r>
                                            </m:sub>
                                            <m:sup>
                                              <m:r>
                                                <a:rPr lang="it-IT" i="1">
                                                  <a:latin typeface="Cambria Math" panose="02040503050406030204" pitchFamily="18" charset="0"/>
                                                </a:rPr>
                                                <m:t>2</m:t>
                                              </m:r>
                                            </m:sup>
                                          </m:sSub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den>
                              </m:f>
                            </m:e>
                          </m:eqArr>
                        </m:e>
                      </m:d>
                    </m:oMath>
                  </m:oMathPara>
                </a14:m>
                <a:endParaRPr lang="it-IT" dirty="0"/>
              </a:p>
            </p:txBody>
          </p:sp>
        </mc:Choice>
        <mc:Fallback>
          <p:sp>
            <p:nvSpPr>
              <p:cNvPr id="21" name="CasellaDiTesto 20">
                <a:extLst>
                  <a:ext uri="{FF2B5EF4-FFF2-40B4-BE49-F238E27FC236}">
                    <a16:creationId xmlns:a16="http://schemas.microsoft.com/office/drawing/2014/main" id="{A1416355-4027-C534-7519-F85156781B47}"/>
                  </a:ext>
                </a:extLst>
              </p:cNvPr>
              <p:cNvSpPr txBox="1">
                <a:spLocks noRot="1" noChangeAspect="1" noMove="1" noResize="1" noEditPoints="1" noAdjustHandles="1" noChangeArrowheads="1" noChangeShapeType="1" noTextEdit="1"/>
              </p:cNvSpPr>
              <p:nvPr/>
            </p:nvSpPr>
            <p:spPr>
              <a:xfrm>
                <a:off x="8146128" y="2799542"/>
                <a:ext cx="2460882" cy="2381101"/>
              </a:xfrm>
              <a:prstGeom prst="rect">
                <a:avLst/>
              </a:prstGeom>
              <a:blipFill>
                <a:blip r:embed="rId6"/>
                <a:stretch>
                  <a:fillRect r="-2723"/>
                </a:stretch>
              </a:blipFill>
            </p:spPr>
            <p:txBody>
              <a:bodyPr/>
              <a:lstStyle/>
              <a:p>
                <a:r>
                  <a:rPr lang="it-IT">
                    <a:noFill/>
                  </a:rPr>
                  <a:t> </a:t>
                </a:r>
              </a:p>
            </p:txBody>
          </p:sp>
        </mc:Fallback>
      </mc:AlternateContent>
      <p:grpSp>
        <p:nvGrpSpPr>
          <p:cNvPr id="22" name="39 Grupo">
            <a:extLst>
              <a:ext uri="{FF2B5EF4-FFF2-40B4-BE49-F238E27FC236}">
                <a16:creationId xmlns:a16="http://schemas.microsoft.com/office/drawing/2014/main" id="{24906545-E8AC-D7B7-D1EA-5034A27EE97A}"/>
              </a:ext>
            </a:extLst>
          </p:cNvPr>
          <p:cNvGrpSpPr>
            <a:grpSpLocks/>
          </p:cNvGrpSpPr>
          <p:nvPr/>
        </p:nvGrpSpPr>
        <p:grpSpPr bwMode="auto">
          <a:xfrm>
            <a:off x="1434147" y="4054858"/>
            <a:ext cx="2071689" cy="1357313"/>
            <a:chOff x="3286115" y="1571612"/>
            <a:chExt cx="2071703" cy="1357322"/>
          </a:xfrm>
        </p:grpSpPr>
        <p:sp>
          <p:nvSpPr>
            <p:cNvPr id="23" name="20 CuadroTexto">
              <a:extLst>
                <a:ext uri="{FF2B5EF4-FFF2-40B4-BE49-F238E27FC236}">
                  <a16:creationId xmlns:a16="http://schemas.microsoft.com/office/drawing/2014/main" id="{CF0A2ABE-5B1E-A16D-13C3-9DA87CC2F5EC}"/>
                </a:ext>
              </a:extLst>
            </p:cNvPr>
            <p:cNvSpPr txBox="1">
              <a:spLocks noChangeArrowheads="1"/>
            </p:cNvSpPr>
            <p:nvPr/>
          </p:nvSpPr>
          <p:spPr bwMode="auto">
            <a:xfrm>
              <a:off x="3286115" y="2457912"/>
              <a:ext cx="342457" cy="277001"/>
            </a:xfrm>
            <a:prstGeom prst="rect">
              <a:avLst/>
            </a:prstGeom>
            <a:noFill/>
            <a:ln w="9525">
              <a:noFill/>
              <a:miter lim="800000"/>
              <a:headEnd/>
              <a:tailEnd/>
            </a:ln>
          </p:spPr>
          <p:txBody>
            <a:bodyPr wrap="square">
              <a:spAutoFit/>
            </a:bodyPr>
            <a:lstStyle/>
            <a:p>
              <a:r>
                <a:rPr lang="es-ES" sz="1200" dirty="0">
                  <a:solidFill>
                    <a:schemeClr val="tx1"/>
                  </a:solidFill>
                </a:rPr>
                <a:t>X’</a:t>
              </a:r>
            </a:p>
          </p:txBody>
        </p:sp>
        <p:sp>
          <p:nvSpPr>
            <p:cNvPr id="24" name="21 CuadroTexto">
              <a:extLst>
                <a:ext uri="{FF2B5EF4-FFF2-40B4-BE49-F238E27FC236}">
                  <a16:creationId xmlns:a16="http://schemas.microsoft.com/office/drawing/2014/main" id="{7D0141F1-3CEB-32CD-C868-7A65839908DA}"/>
                </a:ext>
              </a:extLst>
            </p:cNvPr>
            <p:cNvSpPr txBox="1">
              <a:spLocks noChangeArrowheads="1"/>
            </p:cNvSpPr>
            <p:nvPr/>
          </p:nvSpPr>
          <p:spPr bwMode="auto">
            <a:xfrm>
              <a:off x="4951371" y="2615729"/>
              <a:ext cx="406447" cy="277001"/>
            </a:xfrm>
            <a:prstGeom prst="rect">
              <a:avLst/>
            </a:prstGeom>
            <a:noFill/>
            <a:ln w="9525">
              <a:noFill/>
              <a:miter lim="800000"/>
              <a:headEnd/>
              <a:tailEnd/>
            </a:ln>
          </p:spPr>
          <p:txBody>
            <a:bodyPr wrap="square">
              <a:spAutoFit/>
            </a:bodyPr>
            <a:lstStyle/>
            <a:p>
              <a:r>
                <a:rPr lang="es-ES" sz="1200" dirty="0">
                  <a:solidFill>
                    <a:schemeClr val="tx1"/>
                  </a:solidFill>
                </a:rPr>
                <a:t>Y’</a:t>
              </a:r>
            </a:p>
          </p:txBody>
        </p:sp>
        <p:sp>
          <p:nvSpPr>
            <p:cNvPr id="25" name="22 CuadroTexto">
              <a:extLst>
                <a:ext uri="{FF2B5EF4-FFF2-40B4-BE49-F238E27FC236}">
                  <a16:creationId xmlns:a16="http://schemas.microsoft.com/office/drawing/2014/main" id="{02708C2E-381F-C245-0B20-3BC4279DCDB2}"/>
                </a:ext>
              </a:extLst>
            </p:cNvPr>
            <p:cNvSpPr txBox="1">
              <a:spLocks noChangeArrowheads="1"/>
            </p:cNvSpPr>
            <p:nvPr/>
          </p:nvSpPr>
          <p:spPr bwMode="auto">
            <a:xfrm>
              <a:off x="4429123" y="1571612"/>
              <a:ext cx="352393" cy="277001"/>
            </a:xfrm>
            <a:prstGeom prst="rect">
              <a:avLst/>
            </a:prstGeom>
            <a:noFill/>
            <a:ln w="9525">
              <a:noFill/>
              <a:miter lim="800000"/>
              <a:headEnd/>
              <a:tailEnd/>
            </a:ln>
          </p:spPr>
          <p:txBody>
            <a:bodyPr wrap="square">
              <a:spAutoFit/>
            </a:bodyPr>
            <a:lstStyle/>
            <a:p>
              <a:r>
                <a:rPr lang="es-ES" sz="1200" dirty="0">
                  <a:solidFill>
                    <a:schemeClr val="tx1"/>
                  </a:solidFill>
                </a:rPr>
                <a:t>Z’</a:t>
              </a:r>
            </a:p>
          </p:txBody>
        </p:sp>
        <p:cxnSp>
          <p:nvCxnSpPr>
            <p:cNvPr id="26" name="34 Conector recto de flecha">
              <a:extLst>
                <a:ext uri="{FF2B5EF4-FFF2-40B4-BE49-F238E27FC236}">
                  <a16:creationId xmlns:a16="http://schemas.microsoft.com/office/drawing/2014/main" id="{2C75EDD6-6DC1-D1F3-A7AE-78A21709F600}"/>
                </a:ext>
              </a:extLst>
            </p:cNvPr>
            <p:cNvCxnSpPr>
              <a:cxnSpLocks noChangeShapeType="1"/>
            </p:cNvCxnSpPr>
            <p:nvPr/>
          </p:nvCxnSpPr>
          <p:spPr bwMode="auto">
            <a:xfrm>
              <a:off x="4357686" y="2500306"/>
              <a:ext cx="785818" cy="428628"/>
            </a:xfrm>
            <a:prstGeom prst="straightConnector1">
              <a:avLst/>
            </a:prstGeom>
            <a:noFill/>
            <a:ln w="9525" algn="ctr">
              <a:solidFill>
                <a:schemeClr val="tx1"/>
              </a:solidFill>
              <a:round/>
              <a:headEnd/>
              <a:tailEnd type="arrow" w="med" len="med"/>
            </a:ln>
          </p:spPr>
        </p:cxnSp>
        <p:cxnSp>
          <p:nvCxnSpPr>
            <p:cNvPr id="27" name="36 Conector recto de flecha">
              <a:extLst>
                <a:ext uri="{FF2B5EF4-FFF2-40B4-BE49-F238E27FC236}">
                  <a16:creationId xmlns:a16="http://schemas.microsoft.com/office/drawing/2014/main" id="{16419C09-884D-2341-FDFF-5CA0CF99FCED}"/>
                </a:ext>
              </a:extLst>
            </p:cNvPr>
            <p:cNvCxnSpPr>
              <a:cxnSpLocks noChangeShapeType="1"/>
            </p:cNvCxnSpPr>
            <p:nvPr/>
          </p:nvCxnSpPr>
          <p:spPr bwMode="auto">
            <a:xfrm rot="10800000" flipV="1">
              <a:off x="3500430" y="2500306"/>
              <a:ext cx="857256" cy="357190"/>
            </a:xfrm>
            <a:prstGeom prst="straightConnector1">
              <a:avLst/>
            </a:prstGeom>
            <a:noFill/>
            <a:ln w="9525" algn="ctr">
              <a:solidFill>
                <a:schemeClr val="tx1"/>
              </a:solidFill>
              <a:round/>
              <a:headEnd/>
              <a:tailEnd type="arrow" w="med" len="med"/>
            </a:ln>
          </p:spPr>
        </p:cxnSp>
        <p:cxnSp>
          <p:nvCxnSpPr>
            <p:cNvPr id="28" name="38 Conector recto de flecha">
              <a:extLst>
                <a:ext uri="{FF2B5EF4-FFF2-40B4-BE49-F238E27FC236}">
                  <a16:creationId xmlns:a16="http://schemas.microsoft.com/office/drawing/2014/main" id="{51A4D978-9D7F-4E71-459A-3F42B0433ADE}"/>
                </a:ext>
              </a:extLst>
            </p:cNvPr>
            <p:cNvCxnSpPr>
              <a:cxnSpLocks noChangeShapeType="1"/>
            </p:cNvCxnSpPr>
            <p:nvPr/>
          </p:nvCxnSpPr>
          <p:spPr bwMode="auto">
            <a:xfrm rot="5400000" flipH="1" flipV="1">
              <a:off x="3929058" y="2071678"/>
              <a:ext cx="857256" cy="1588"/>
            </a:xfrm>
            <a:prstGeom prst="straightConnector1">
              <a:avLst/>
            </a:prstGeom>
            <a:noFill/>
            <a:ln w="9525" algn="ctr">
              <a:solidFill>
                <a:schemeClr val="tx1"/>
              </a:solidFill>
              <a:round/>
              <a:headEnd/>
              <a:tailEnd type="arrow" w="med" len="med"/>
            </a:ln>
          </p:spPr>
        </p:cxnSp>
      </p:grpSp>
      <p:sp>
        <p:nvSpPr>
          <p:cNvPr id="29" name="Freccia a sinistra 28">
            <a:extLst>
              <a:ext uri="{FF2B5EF4-FFF2-40B4-BE49-F238E27FC236}">
                <a16:creationId xmlns:a16="http://schemas.microsoft.com/office/drawing/2014/main" id="{4683DFE1-47CA-2011-9D21-A779541F5504}"/>
              </a:ext>
            </a:extLst>
          </p:cNvPr>
          <p:cNvSpPr/>
          <p:nvPr/>
        </p:nvSpPr>
        <p:spPr>
          <a:xfrm rot="20311692">
            <a:off x="2029746" y="5121149"/>
            <a:ext cx="497459" cy="3944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CasellaDiTesto 29">
            <a:extLst>
              <a:ext uri="{FF2B5EF4-FFF2-40B4-BE49-F238E27FC236}">
                <a16:creationId xmlns:a16="http://schemas.microsoft.com/office/drawing/2014/main" id="{65D99BC3-7369-DAC8-7E39-FF94DDDDF89B}"/>
              </a:ext>
            </a:extLst>
          </p:cNvPr>
          <p:cNvSpPr txBox="1"/>
          <p:nvPr/>
        </p:nvSpPr>
        <p:spPr>
          <a:xfrm>
            <a:off x="2366835" y="5318981"/>
            <a:ext cx="417957" cy="369332"/>
          </a:xfrm>
          <a:prstGeom prst="rect">
            <a:avLst/>
          </a:prstGeom>
          <a:noFill/>
        </p:spPr>
        <p:txBody>
          <a:bodyPr wrap="square" rtlCol="0">
            <a:spAutoFit/>
          </a:bodyPr>
          <a:lstStyle/>
          <a:p>
            <a:r>
              <a:rPr lang="it-IT" dirty="0" err="1"/>
              <a:t>V</a:t>
            </a:r>
            <a:r>
              <a:rPr lang="it-IT" baseline="-25000" dirty="0" err="1"/>
              <a:t>x</a:t>
            </a:r>
            <a:endParaRPr lang="it-IT" baseline="-25000" dirty="0"/>
          </a:p>
        </p:txBody>
      </p:sp>
      <p:sp>
        <p:nvSpPr>
          <p:cNvPr id="3" name="CasellaDiTesto 2">
            <a:extLst>
              <a:ext uri="{FF2B5EF4-FFF2-40B4-BE49-F238E27FC236}">
                <a16:creationId xmlns:a16="http://schemas.microsoft.com/office/drawing/2014/main" id="{888ABD7D-DCB9-9E80-2440-CB9C79BFAFD6}"/>
              </a:ext>
            </a:extLst>
          </p:cNvPr>
          <p:cNvSpPr txBox="1"/>
          <p:nvPr/>
        </p:nvSpPr>
        <p:spPr>
          <a:xfrm>
            <a:off x="5413248" y="1088136"/>
            <a:ext cx="3657600" cy="1754326"/>
          </a:xfrm>
          <a:prstGeom prst="rect">
            <a:avLst/>
          </a:prstGeom>
          <a:noFill/>
        </p:spPr>
        <p:txBody>
          <a:bodyPr wrap="square" rtlCol="0">
            <a:spAutoFit/>
          </a:bodyPr>
          <a:lstStyle/>
          <a:p>
            <a:r>
              <a:rPr lang="it-IT" dirty="0"/>
              <a:t>1) Tutti i fenomeni fisici si presentano allo stesso modo in tutti i sistemi di riferimento </a:t>
            </a:r>
            <a:r>
              <a:rPr lang="it-IT" b="1" dirty="0"/>
              <a:t>inerziali</a:t>
            </a:r>
          </a:p>
          <a:p>
            <a:r>
              <a:rPr lang="it-IT" dirty="0"/>
              <a:t>2) La velocità della luce nel vuoto è la stessa in tutti i sistemi di riferimento inerziali ed in qualunque direzione</a:t>
            </a:r>
          </a:p>
        </p:txBody>
      </p:sp>
      <p:sp>
        <p:nvSpPr>
          <p:cNvPr id="16" name="CasellaDiTesto 15">
            <a:extLst>
              <a:ext uri="{FF2B5EF4-FFF2-40B4-BE49-F238E27FC236}">
                <a16:creationId xmlns:a16="http://schemas.microsoft.com/office/drawing/2014/main" id="{D7D4549A-C2E7-63C3-2713-C77552B32A68}"/>
              </a:ext>
            </a:extLst>
          </p:cNvPr>
          <p:cNvSpPr txBox="1"/>
          <p:nvPr/>
        </p:nvSpPr>
        <p:spPr>
          <a:xfrm>
            <a:off x="1829025" y="1038787"/>
            <a:ext cx="3295425" cy="2585323"/>
          </a:xfrm>
          <a:prstGeom prst="rect">
            <a:avLst/>
          </a:prstGeom>
          <a:noFill/>
        </p:spPr>
        <p:txBody>
          <a:bodyPr wrap="square">
            <a:spAutoFit/>
          </a:bodyPr>
          <a:lstStyle/>
          <a:p>
            <a:r>
              <a:rPr lang="it-IT" dirty="0"/>
              <a:t>«Rinserratevi con qualche amico nella maggiore stanza che sia sotto </a:t>
            </a:r>
            <a:r>
              <a:rPr lang="it-IT" dirty="0" err="1"/>
              <a:t>coverta</a:t>
            </a:r>
            <a:r>
              <a:rPr lang="it-IT" dirty="0"/>
              <a:t> di alcun gran </a:t>
            </a:r>
            <a:r>
              <a:rPr lang="it-IT" dirty="0" err="1"/>
              <a:t>navilio</a:t>
            </a:r>
            <a:r>
              <a:rPr lang="it-IT" dirty="0"/>
              <a:t>[…] : fate muovere la nave con quanta si voglia velocità; ché (pur di moto uniforme e non fluttuante in qua e in là) voi non riconoscerete una minima mutazione</a:t>
            </a:r>
          </a:p>
        </p:txBody>
      </p:sp>
      <p:sp>
        <p:nvSpPr>
          <p:cNvPr id="31" name="CasellaDiTesto 30">
            <a:extLst>
              <a:ext uri="{FF2B5EF4-FFF2-40B4-BE49-F238E27FC236}">
                <a16:creationId xmlns:a16="http://schemas.microsoft.com/office/drawing/2014/main" id="{1448F390-D971-900A-9CC4-12AA6F832EE9}"/>
              </a:ext>
            </a:extLst>
          </p:cNvPr>
          <p:cNvSpPr txBox="1"/>
          <p:nvPr/>
        </p:nvSpPr>
        <p:spPr>
          <a:xfrm>
            <a:off x="5063014" y="3514915"/>
            <a:ext cx="2067462" cy="584775"/>
          </a:xfrm>
          <a:prstGeom prst="rect">
            <a:avLst/>
          </a:prstGeom>
          <a:noFill/>
        </p:spPr>
        <p:txBody>
          <a:bodyPr wrap="square" rtlCol="0">
            <a:spAutoFit/>
          </a:bodyPr>
          <a:lstStyle/>
          <a:p>
            <a:r>
              <a:rPr lang="it-IT" sz="3200" dirty="0"/>
              <a:t>c=costante</a:t>
            </a:r>
          </a:p>
        </p:txBody>
      </p:sp>
      <p:sp>
        <p:nvSpPr>
          <p:cNvPr id="32" name="Freccia a destra 31">
            <a:extLst>
              <a:ext uri="{FF2B5EF4-FFF2-40B4-BE49-F238E27FC236}">
                <a16:creationId xmlns:a16="http://schemas.microsoft.com/office/drawing/2014/main" id="{A0257DB9-10E1-22C9-FF03-BC0F2CB5686A}"/>
              </a:ext>
            </a:extLst>
          </p:cNvPr>
          <p:cNvSpPr/>
          <p:nvPr/>
        </p:nvSpPr>
        <p:spPr>
          <a:xfrm>
            <a:off x="7237910" y="3671826"/>
            <a:ext cx="708226" cy="3804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CasellaDiTesto 32">
            <a:extLst>
              <a:ext uri="{FF2B5EF4-FFF2-40B4-BE49-F238E27FC236}">
                <a16:creationId xmlns:a16="http://schemas.microsoft.com/office/drawing/2014/main" id="{E6929147-1359-DB62-45E1-E1ED673716F1}"/>
              </a:ext>
            </a:extLst>
          </p:cNvPr>
          <p:cNvSpPr txBox="1"/>
          <p:nvPr/>
        </p:nvSpPr>
        <p:spPr>
          <a:xfrm flipH="1">
            <a:off x="4543107" y="3997080"/>
            <a:ext cx="3105786" cy="2308324"/>
          </a:xfrm>
          <a:prstGeom prst="rect">
            <a:avLst/>
          </a:prstGeom>
          <a:noFill/>
        </p:spPr>
        <p:txBody>
          <a:bodyPr wrap="square" rtlCol="0">
            <a:spAutoFit/>
          </a:bodyPr>
          <a:lstStyle/>
          <a:p>
            <a:r>
              <a:rPr lang="it-IT" dirty="0"/>
              <a:t>In un sistema </a:t>
            </a:r>
            <a:r>
              <a:rPr lang="it-IT" b="1" dirty="0"/>
              <a:t>inerziale</a:t>
            </a:r>
            <a:r>
              <a:rPr lang="it-IT" dirty="0"/>
              <a:t> due punti A e B, ciascuno con un osservatore dotato di orologio.</a:t>
            </a:r>
          </a:p>
          <a:p>
            <a:r>
              <a:rPr lang="it-IT" dirty="0"/>
              <a:t>L’orologio di B è sincrono con quello di A quando un segnale luminoso partito da A al tempo </a:t>
            </a:r>
            <a:r>
              <a:rPr lang="it-IT" dirty="0" err="1"/>
              <a:t>t</a:t>
            </a:r>
            <a:r>
              <a:rPr lang="it-IT" baseline="-25000" dirty="0" err="1"/>
              <a:t>A</a:t>
            </a:r>
            <a:r>
              <a:rPr lang="it-IT" dirty="0"/>
              <a:t> arriva in B al tempo </a:t>
            </a:r>
            <a:r>
              <a:rPr lang="it-IT" dirty="0" err="1"/>
              <a:t>t</a:t>
            </a:r>
            <a:r>
              <a:rPr lang="it-IT" baseline="-25000" dirty="0" err="1"/>
              <a:t>B</a:t>
            </a:r>
            <a:r>
              <a:rPr lang="it-IT" dirty="0"/>
              <a:t>, tale che</a:t>
            </a:r>
          </a:p>
        </p:txBody>
      </p:sp>
      <mc:AlternateContent xmlns:mc="http://schemas.openxmlformats.org/markup-compatibility/2006">
        <mc:Choice xmlns:a14="http://schemas.microsoft.com/office/drawing/2010/main" Requires="a14">
          <p:sp>
            <p:nvSpPr>
              <p:cNvPr id="34" name="Object 3">
                <a:extLst>
                  <a:ext uri="{FF2B5EF4-FFF2-40B4-BE49-F238E27FC236}">
                    <a16:creationId xmlns:a16="http://schemas.microsoft.com/office/drawing/2014/main" id="{180E750D-472F-F8C5-66F5-62D63F636331}"/>
                  </a:ext>
                </a:extLst>
              </p:cNvPr>
              <p:cNvSpPr txBox="1"/>
              <p:nvPr/>
            </p:nvSpPr>
            <p:spPr bwMode="auto">
              <a:xfrm>
                <a:off x="5073077" y="5821471"/>
                <a:ext cx="1632524" cy="698387"/>
              </a:xfrm>
              <a:prstGeom prst="rect">
                <a:avLst/>
              </a:prstGeom>
              <a:noFill/>
            </p:spPr>
            <p:txBody>
              <a:bodyPr>
                <a:normAutofit fontScale="92500"/>
              </a:bodyPr>
              <a:lstStyle/>
              <a:p>
                <a:pPr/>
                <a14:m>
                  <m:oMathPara xmlns:m="http://schemas.openxmlformats.org/officeDocument/2006/math">
                    <m:oMathParaPr>
                      <m:jc m:val="left"/>
                    </m:oMathParaPr>
                    <m:oMath xmlns:m="http://schemas.openxmlformats.org/officeDocument/2006/math">
                      <m:f>
                        <m:fPr>
                          <m:ctrlPr>
                            <a:rPr lang="it-IT" i="1">
                              <a:solidFill>
                                <a:srgbClr val="000000"/>
                              </a:solidFill>
                              <a:latin typeface="Cambria Math" panose="02040503050406030204" pitchFamily="18" charset="0"/>
                            </a:rPr>
                          </m:ctrlPr>
                        </m:fPr>
                        <m:num>
                          <m:bar>
                            <m:barPr>
                              <m:pos m:val="top"/>
                              <m:ctrlPr>
                                <a:rPr lang="it-IT" i="1">
                                  <a:solidFill>
                                    <a:srgbClr val="000000"/>
                                  </a:solidFill>
                                  <a:latin typeface="Cambria Math" panose="02040503050406030204" pitchFamily="18" charset="0"/>
                                </a:rPr>
                              </m:ctrlPr>
                            </m:barPr>
                            <m:e>
                              <m:r>
                                <a:rPr lang="it-IT" i="1">
                                  <a:solidFill>
                                    <a:srgbClr val="000000"/>
                                  </a:solidFill>
                                  <a:latin typeface="Cambria Math" panose="02040503050406030204" pitchFamily="18" charset="0"/>
                                </a:rPr>
                                <m:t>𝐴𝐵</m:t>
                              </m:r>
                            </m:e>
                          </m:bar>
                        </m:num>
                        <m:den>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𝐵</m:t>
                              </m:r>
                            </m:sub>
                          </m:sSub>
                          <m:r>
                            <a:rPr lang="it-IT" i="1">
                              <a:solidFill>
                                <a:srgbClr val="000000"/>
                              </a:solidFill>
                              <a:latin typeface="Cambria Math" panose="02040503050406030204" pitchFamily="18" charset="0"/>
                            </a:rPr>
                            <m:t>−</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𝐴</m:t>
                              </m:r>
                            </m:sub>
                          </m:sSub>
                        </m:den>
                      </m:f>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𝑐</m:t>
                      </m:r>
                    </m:oMath>
                  </m:oMathPara>
                </a14:m>
                <a:endParaRPr lang="it-IT" dirty="0"/>
              </a:p>
            </p:txBody>
          </p:sp>
        </mc:Choice>
        <mc:Fallback>
          <p:sp>
            <p:nvSpPr>
              <p:cNvPr id="34" name="Object 3">
                <a:extLst>
                  <a:ext uri="{FF2B5EF4-FFF2-40B4-BE49-F238E27FC236}">
                    <a16:creationId xmlns:a16="http://schemas.microsoft.com/office/drawing/2014/main" id="{180E750D-472F-F8C5-66F5-62D63F636331}"/>
                  </a:ext>
                </a:extLst>
              </p:cNvPr>
              <p:cNvSpPr txBox="1">
                <a:spLocks noRot="1" noChangeAspect="1" noMove="1" noResize="1" noEditPoints="1" noAdjustHandles="1" noChangeArrowheads="1" noChangeShapeType="1" noTextEdit="1"/>
              </p:cNvSpPr>
              <p:nvPr/>
            </p:nvSpPr>
            <p:spPr bwMode="auto">
              <a:xfrm>
                <a:off x="5073077" y="5821471"/>
                <a:ext cx="1632524" cy="698387"/>
              </a:xfrm>
              <a:prstGeom prst="rect">
                <a:avLst/>
              </a:prstGeom>
              <a:blipFill>
                <a:blip r:embed="rId7"/>
                <a:stretch>
                  <a:fillRect/>
                </a:stretch>
              </a:blipFill>
            </p:spPr>
            <p:txBody>
              <a:bodyPr/>
              <a:lstStyle/>
              <a:p>
                <a:r>
                  <a:rPr lang="it-IT">
                    <a:noFill/>
                  </a:rPr>
                  <a:t> </a:t>
                </a:r>
              </a:p>
            </p:txBody>
          </p:sp>
        </mc:Fallback>
      </mc:AlternateContent>
      <p:sp>
        <p:nvSpPr>
          <p:cNvPr id="15" name="Segnaposto piè di pagina 14">
            <a:extLst>
              <a:ext uri="{FF2B5EF4-FFF2-40B4-BE49-F238E27FC236}">
                <a16:creationId xmlns:a16="http://schemas.microsoft.com/office/drawing/2014/main" id="{788110CC-BEB7-C031-BB53-B30A31C774F0}"/>
              </a:ext>
            </a:extLst>
          </p:cNvPr>
          <p:cNvSpPr>
            <a:spLocks noGrp="1"/>
          </p:cNvSpPr>
          <p:nvPr>
            <p:ph type="ftr" sz="quarter" idx="11"/>
          </p:nvPr>
        </p:nvSpPr>
        <p:spPr/>
        <p:txBody>
          <a:bodyPr/>
          <a:lstStyle/>
          <a:p>
            <a:r>
              <a:rPr lang="it-IT"/>
              <a:t>MdF 16/02/2023 - Fabio Garufi</a:t>
            </a:r>
          </a:p>
        </p:txBody>
      </p:sp>
      <p:sp>
        <p:nvSpPr>
          <p:cNvPr id="35" name="Segnaposto numero diapositiva 34">
            <a:extLst>
              <a:ext uri="{FF2B5EF4-FFF2-40B4-BE49-F238E27FC236}">
                <a16:creationId xmlns:a16="http://schemas.microsoft.com/office/drawing/2014/main" id="{8084E9AC-DA03-2131-19A2-38151F35A7B1}"/>
              </a:ext>
            </a:extLst>
          </p:cNvPr>
          <p:cNvSpPr>
            <a:spLocks noGrp="1"/>
          </p:cNvSpPr>
          <p:nvPr>
            <p:ph type="sldNum" sz="quarter" idx="12"/>
          </p:nvPr>
        </p:nvSpPr>
        <p:spPr/>
        <p:txBody>
          <a:bodyPr/>
          <a:lstStyle/>
          <a:p>
            <a:fld id="{5DB9F8FC-F3B6-463C-8E5A-7737F3F8DE8D}" type="slidenum">
              <a:rPr lang="it-IT" smtClean="0"/>
              <a:t>6</a:t>
            </a:fld>
            <a:endParaRPr lang="it-IT"/>
          </a:p>
        </p:txBody>
      </p:sp>
    </p:spTree>
    <p:extLst>
      <p:ext uri="{BB962C8B-B14F-4D97-AF65-F5344CB8AC3E}">
        <p14:creationId xmlns:p14="http://schemas.microsoft.com/office/powerpoint/2010/main" val="115855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2B9119-356A-8CDD-EBB4-F469FDD82F17}"/>
              </a:ext>
            </a:extLst>
          </p:cNvPr>
          <p:cNvSpPr>
            <a:spLocks noGrp="1"/>
          </p:cNvSpPr>
          <p:nvPr>
            <p:ph type="title"/>
          </p:nvPr>
        </p:nvSpPr>
        <p:spPr/>
        <p:txBody>
          <a:bodyPr/>
          <a:lstStyle/>
          <a:p>
            <a:r>
              <a:rPr lang="it-IT" dirty="0"/>
              <a:t>Relatività ristretta</a:t>
            </a:r>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0CFBD789-541E-F0AE-7520-6FE99159FB9E}"/>
                  </a:ext>
                </a:extLst>
              </p:cNvPr>
              <p:cNvSpPr>
                <a:spLocks noGrp="1"/>
              </p:cNvSpPr>
              <p:nvPr>
                <p:ph sz="half" idx="1"/>
              </p:nvPr>
            </p:nvSpPr>
            <p:spPr>
              <a:xfrm>
                <a:off x="838200" y="1825625"/>
                <a:ext cx="5361544" cy="4392294"/>
              </a:xfrm>
            </p:spPr>
            <p:txBody>
              <a:bodyPr>
                <a:noAutofit/>
              </a:bodyPr>
              <a:lstStyle/>
              <a:p>
                <a:r>
                  <a:rPr lang="it-IT" sz="2000" dirty="0"/>
                  <a:t>Il tempo, o meglio </a:t>
                </a:r>
                <a:r>
                  <a:rPr lang="it-IT" sz="2000" dirty="0" err="1"/>
                  <a:t>ct</a:t>
                </a:r>
                <a:r>
                  <a:rPr lang="it-IT" sz="2000" dirty="0"/>
                  <a:t> è una coordinata come le altre </a:t>
                </a:r>
              </a:p>
              <a:p>
                <a:r>
                  <a:rPr lang="it-IT" sz="2000" dirty="0"/>
                  <a:t>Lo spazio a 4 coordinate (</a:t>
                </a:r>
                <a:r>
                  <a:rPr lang="it-IT" sz="2000" dirty="0" err="1"/>
                  <a:t>ct</a:t>
                </a:r>
                <a:r>
                  <a:rPr lang="it-IT" sz="2000" dirty="0"/>
                  <a:t>, x, y, z) prende il nome di spazio-tempo (o cronotopo, dal greco)</a:t>
                </a:r>
              </a:p>
              <a:p>
                <a:r>
                  <a:rPr lang="it-IT" sz="2000" dirty="0"/>
                  <a:t>Nello spazio-tempo, possiamo calcolare la distanza fra due punti (eventi) con il teorema di pitagora.</a:t>
                </a:r>
              </a:p>
              <a:p>
                <a:r>
                  <a:rPr lang="it-IT" sz="2000" dirty="0"/>
                  <a:t> Per due eventi simultanei </a:t>
                </a:r>
                <a14:m>
                  <m:oMath xmlns:m="http://schemas.openxmlformats.org/officeDocument/2006/math">
                    <m:sSup>
                      <m:sSupPr>
                        <m:ctrlPr>
                          <a:rPr lang="it-IT" sz="2000" i="1" smtClean="0">
                            <a:solidFill>
                              <a:srgbClr val="000000"/>
                            </a:solidFill>
                            <a:latin typeface="Cambria Math" panose="02040503050406030204" pitchFamily="18" charset="0"/>
                          </a:rPr>
                        </m:ctrlPr>
                      </m:sSupPr>
                      <m:e>
                        <m:bar>
                          <m:barPr>
                            <m:pos m:val="top"/>
                            <m:ctrlPr>
                              <a:rPr lang="it-IT" sz="2000" i="1">
                                <a:solidFill>
                                  <a:srgbClr val="000000"/>
                                </a:solidFill>
                                <a:latin typeface="Cambria Math" panose="02040503050406030204" pitchFamily="18" charset="0"/>
                              </a:rPr>
                            </m:ctrlPr>
                          </m:barPr>
                          <m:e>
                            <m:d>
                              <m:dPr>
                                <m:begChr m:val="|"/>
                                <m:endChr m:val="|"/>
                                <m:ctrlPr>
                                  <a:rPr lang="it-IT" sz="2000" i="1">
                                    <a:solidFill>
                                      <a:srgbClr val="000000"/>
                                    </a:solidFill>
                                    <a:latin typeface="Cambria Math" panose="02040503050406030204" pitchFamily="18" charset="0"/>
                                  </a:rPr>
                                </m:ctrlPr>
                              </m:dPr>
                              <m:e>
                                <m:r>
                                  <a:rPr lang="it-IT" sz="2000" i="1">
                                    <a:solidFill>
                                      <a:srgbClr val="000000"/>
                                    </a:solidFill>
                                    <a:latin typeface="Cambria Math" panose="02040503050406030204" pitchFamily="18" charset="0"/>
                                  </a:rPr>
                                  <m:t>𝐴𝐵</m:t>
                                </m:r>
                              </m:e>
                            </m:d>
                          </m:e>
                        </m:ba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𝑐</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𝑡</m:t>
                        </m:r>
                      </m:e>
                      <m:sup>
                        <m:r>
                          <a:rPr lang="it-IT" sz="2000" i="1">
                            <a:solidFill>
                              <a:srgbClr val="000000"/>
                            </a:solidFill>
                            <a:latin typeface="Cambria Math" panose="02040503050406030204" pitchFamily="18" charset="0"/>
                          </a:rPr>
                          <m:t>2</m:t>
                        </m:r>
                      </m:sup>
                    </m:sSup>
                  </m:oMath>
                </a14:m>
                <a:endParaRPr lang="it-IT" sz="2000" dirty="0"/>
              </a:p>
              <a:p>
                <a:r>
                  <a:rPr lang="it-IT" sz="2000" dirty="0"/>
                  <a:t>si definisce una distanza spazio-temporale generica</a:t>
                </a:r>
              </a:p>
              <a:p>
                <a:pPr marL="0" indent="0">
                  <a:buNone/>
                </a:pPr>
                <a14:m>
                  <m:oMathPara xmlns:m="http://schemas.openxmlformats.org/officeDocument/2006/math">
                    <m:oMathParaPr>
                      <m:jc m:val="centerGroup"/>
                    </m:oMathParaPr>
                    <m:oMath xmlns:m="http://schemas.openxmlformats.org/officeDocument/2006/math">
                      <m:sSup>
                        <m:sSupPr>
                          <m:ctrlPr>
                            <a:rPr lang="it-IT" sz="2000" i="1" smtClean="0">
                              <a:solidFill>
                                <a:srgbClr val="000000"/>
                              </a:solidFill>
                              <a:latin typeface="Cambria Math" panose="02040503050406030204" pitchFamily="18" charset="0"/>
                            </a:rPr>
                          </m:ctrlPr>
                        </m:sSupPr>
                        <m:e>
                          <m:r>
                            <a:rPr lang="it-IT" sz="2000" b="0" i="1" smtClean="0">
                              <a:solidFill>
                                <a:srgbClr val="000000"/>
                              </a:solidFill>
                              <a:latin typeface="Cambria Math" panose="02040503050406030204" pitchFamily="18" charset="0"/>
                            </a:rPr>
                            <m:t>𝑑</m:t>
                          </m:r>
                          <m:sSup>
                            <m:sSupPr>
                              <m:ctrlPr>
                                <a:rPr lang="it-IT" sz="2000" b="0" i="1" smtClean="0">
                                  <a:solidFill>
                                    <a:srgbClr val="000000"/>
                                  </a:solidFill>
                                  <a:latin typeface="Cambria Math" panose="02040503050406030204" pitchFamily="18" charset="0"/>
                                </a:rPr>
                              </m:ctrlPr>
                            </m:sSupPr>
                            <m:e>
                              <m:r>
                                <a:rPr lang="it-IT" sz="2000" b="0" i="1" smtClean="0">
                                  <a:solidFill>
                                    <a:srgbClr val="000000"/>
                                  </a:solidFill>
                                  <a:latin typeface="Cambria Math" panose="02040503050406030204" pitchFamily="18" charset="0"/>
                                </a:rPr>
                                <m:t>𝑠</m:t>
                              </m:r>
                            </m:e>
                            <m:sup>
                              <m:r>
                                <a:rPr lang="it-IT" sz="2000" b="0" i="1" smtClean="0">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𝑐</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𝑡</m:t>
                          </m:r>
                        </m:e>
                        <m:sup>
                          <m:r>
                            <a:rPr lang="it-IT" sz="2000" i="1">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 −(</m:t>
                      </m:r>
                      <m:r>
                        <a:rPr lang="it-IT" sz="2000" i="1" smtClean="0">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m:t>
                      </m:r>
                    </m:oMath>
                  </m:oMathPara>
                </a14:m>
                <a:endParaRPr lang="it-IT" sz="2000" dirty="0"/>
              </a:p>
            </p:txBody>
          </p:sp>
        </mc:Choice>
        <mc:Fallback xmlns="">
          <p:sp>
            <p:nvSpPr>
              <p:cNvPr id="3" name="Segnaposto contenuto 2">
                <a:extLst>
                  <a:ext uri="{FF2B5EF4-FFF2-40B4-BE49-F238E27FC236}">
                    <a16:creationId xmlns:a16="http://schemas.microsoft.com/office/drawing/2014/main" id="{0CFBD789-541E-F0AE-7520-6FE99159FB9E}"/>
                  </a:ext>
                </a:extLst>
              </p:cNvPr>
              <p:cNvSpPr>
                <a:spLocks noGrp="1" noRot="1" noChangeAspect="1" noMove="1" noResize="1" noEditPoints="1" noAdjustHandles="1" noChangeArrowheads="1" noChangeShapeType="1" noTextEdit="1"/>
              </p:cNvSpPr>
              <p:nvPr>
                <p:ph sz="half" idx="1"/>
              </p:nvPr>
            </p:nvSpPr>
            <p:spPr>
              <a:xfrm>
                <a:off x="838200" y="1825625"/>
                <a:ext cx="5361544" cy="4392294"/>
              </a:xfrm>
              <a:blipFill>
                <a:blip r:embed="rId2"/>
                <a:stretch>
                  <a:fillRect l="-1024" t="-1387" r="-1024"/>
                </a:stretch>
              </a:blipFill>
            </p:spPr>
            <p:txBody>
              <a:bodyPr/>
              <a:lstStyle/>
              <a:p>
                <a:r>
                  <a:rPr lang="it-IT">
                    <a:noFill/>
                  </a:rPr>
                  <a:t> </a:t>
                </a:r>
              </a:p>
            </p:txBody>
          </p:sp>
        </mc:Fallback>
      </mc:AlternateContent>
      <p:grpSp>
        <p:nvGrpSpPr>
          <p:cNvPr id="27" name="Gruppo 26">
            <a:extLst>
              <a:ext uri="{FF2B5EF4-FFF2-40B4-BE49-F238E27FC236}">
                <a16:creationId xmlns:a16="http://schemas.microsoft.com/office/drawing/2014/main" id="{881D2854-1E8A-D3C1-80D6-CEF5649981D2}"/>
              </a:ext>
            </a:extLst>
          </p:cNvPr>
          <p:cNvGrpSpPr/>
          <p:nvPr/>
        </p:nvGrpSpPr>
        <p:grpSpPr>
          <a:xfrm>
            <a:off x="6215570" y="809752"/>
            <a:ext cx="3794062" cy="4026932"/>
            <a:chOff x="228600" y="2667000"/>
            <a:chExt cx="3794062" cy="4026932"/>
          </a:xfrm>
        </p:grpSpPr>
        <p:cxnSp>
          <p:nvCxnSpPr>
            <p:cNvPr id="28" name="Straight Arrow Connector 4">
              <a:extLst>
                <a:ext uri="{FF2B5EF4-FFF2-40B4-BE49-F238E27FC236}">
                  <a16:creationId xmlns:a16="http://schemas.microsoft.com/office/drawing/2014/main" id="{4878C1F3-2D50-FE02-1ED2-B48025DC48EE}"/>
                </a:ext>
              </a:extLst>
            </p:cNvPr>
            <p:cNvCxnSpPr/>
            <p:nvPr/>
          </p:nvCxnSpPr>
          <p:spPr>
            <a:xfrm flipV="1">
              <a:off x="990600" y="2819400"/>
              <a:ext cx="0" cy="28956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5">
              <a:extLst>
                <a:ext uri="{FF2B5EF4-FFF2-40B4-BE49-F238E27FC236}">
                  <a16:creationId xmlns:a16="http://schemas.microsoft.com/office/drawing/2014/main" id="{8910DA76-7249-ABA1-4D29-EBA8AB41C0C2}"/>
                </a:ext>
              </a:extLst>
            </p:cNvPr>
            <p:cNvCxnSpPr/>
            <p:nvPr/>
          </p:nvCxnSpPr>
          <p:spPr>
            <a:xfrm>
              <a:off x="990600" y="5715000"/>
              <a:ext cx="2887631"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9">
              <a:extLst>
                <a:ext uri="{FF2B5EF4-FFF2-40B4-BE49-F238E27FC236}">
                  <a16:creationId xmlns:a16="http://schemas.microsoft.com/office/drawing/2014/main" id="{6E2CD748-3FE2-26FE-186A-E9F53F96D2D4}"/>
                </a:ext>
              </a:extLst>
            </p:cNvPr>
            <p:cNvCxnSpPr/>
            <p:nvPr/>
          </p:nvCxnSpPr>
          <p:spPr>
            <a:xfrm flipH="1">
              <a:off x="228600" y="5715000"/>
              <a:ext cx="762000" cy="7620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31" name="TextBox 12">
              <a:extLst>
                <a:ext uri="{FF2B5EF4-FFF2-40B4-BE49-F238E27FC236}">
                  <a16:creationId xmlns:a16="http://schemas.microsoft.com/office/drawing/2014/main" id="{27C2332C-08C2-80F5-AB11-B0171A8DFA5E}"/>
                </a:ext>
              </a:extLst>
            </p:cNvPr>
            <p:cNvSpPr txBox="1"/>
            <p:nvPr/>
          </p:nvSpPr>
          <p:spPr>
            <a:xfrm>
              <a:off x="228600" y="6324600"/>
              <a:ext cx="284052" cy="369332"/>
            </a:xfrm>
            <a:prstGeom prst="rect">
              <a:avLst/>
            </a:prstGeom>
            <a:noFill/>
            <a:ln>
              <a:noFill/>
            </a:ln>
          </p:spPr>
          <p:txBody>
            <a:bodyPr wrap="none" rtlCol="0">
              <a:spAutoFit/>
            </a:bodyPr>
            <a:lstStyle/>
            <a:p>
              <a:r>
                <a:rPr lang="it-IT" dirty="0"/>
                <a:t>x</a:t>
              </a:r>
            </a:p>
          </p:txBody>
        </p:sp>
        <p:sp>
          <p:nvSpPr>
            <p:cNvPr id="32" name="TextBox 13">
              <a:extLst>
                <a:ext uri="{FF2B5EF4-FFF2-40B4-BE49-F238E27FC236}">
                  <a16:creationId xmlns:a16="http://schemas.microsoft.com/office/drawing/2014/main" id="{71D70EE9-1671-4256-8596-F50B384BBBFE}"/>
                </a:ext>
              </a:extLst>
            </p:cNvPr>
            <p:cNvSpPr txBox="1"/>
            <p:nvPr/>
          </p:nvSpPr>
          <p:spPr>
            <a:xfrm>
              <a:off x="714562" y="2667000"/>
              <a:ext cx="276038" cy="369332"/>
            </a:xfrm>
            <a:prstGeom prst="rect">
              <a:avLst/>
            </a:prstGeom>
            <a:noFill/>
            <a:ln>
              <a:noFill/>
            </a:ln>
          </p:spPr>
          <p:txBody>
            <a:bodyPr wrap="none" rtlCol="0">
              <a:spAutoFit/>
            </a:bodyPr>
            <a:lstStyle/>
            <a:p>
              <a:r>
                <a:rPr lang="it-IT" dirty="0"/>
                <a:t>z</a:t>
              </a:r>
            </a:p>
          </p:txBody>
        </p:sp>
        <p:sp>
          <p:nvSpPr>
            <p:cNvPr id="33" name="TextBox 14">
              <a:extLst>
                <a:ext uri="{FF2B5EF4-FFF2-40B4-BE49-F238E27FC236}">
                  <a16:creationId xmlns:a16="http://schemas.microsoft.com/office/drawing/2014/main" id="{E406ADC5-9AB6-47A6-46E3-91BEB67C6EF0}"/>
                </a:ext>
              </a:extLst>
            </p:cNvPr>
            <p:cNvSpPr txBox="1"/>
            <p:nvPr/>
          </p:nvSpPr>
          <p:spPr>
            <a:xfrm>
              <a:off x="3733800" y="5715000"/>
              <a:ext cx="288862" cy="369332"/>
            </a:xfrm>
            <a:prstGeom prst="rect">
              <a:avLst/>
            </a:prstGeom>
            <a:noFill/>
            <a:ln>
              <a:noFill/>
            </a:ln>
          </p:spPr>
          <p:txBody>
            <a:bodyPr wrap="none" rtlCol="0">
              <a:spAutoFit/>
            </a:bodyPr>
            <a:lstStyle/>
            <a:p>
              <a:r>
                <a:rPr lang="it-IT" dirty="0"/>
                <a:t>y</a:t>
              </a:r>
            </a:p>
          </p:txBody>
        </p:sp>
        <p:sp>
          <p:nvSpPr>
            <p:cNvPr id="34" name="TextBox 16">
              <a:extLst>
                <a:ext uri="{FF2B5EF4-FFF2-40B4-BE49-F238E27FC236}">
                  <a16:creationId xmlns:a16="http://schemas.microsoft.com/office/drawing/2014/main" id="{46267FF6-F518-7E6D-6473-AB4ADF2303EB}"/>
                </a:ext>
              </a:extLst>
            </p:cNvPr>
            <p:cNvSpPr txBox="1"/>
            <p:nvPr/>
          </p:nvSpPr>
          <p:spPr>
            <a:xfrm>
              <a:off x="685800" y="5410200"/>
              <a:ext cx="317716" cy="369332"/>
            </a:xfrm>
            <a:prstGeom prst="rect">
              <a:avLst/>
            </a:prstGeom>
            <a:noFill/>
            <a:ln>
              <a:noFill/>
            </a:ln>
          </p:spPr>
          <p:txBody>
            <a:bodyPr wrap="none" rtlCol="0">
              <a:spAutoFit/>
            </a:bodyPr>
            <a:lstStyle/>
            <a:p>
              <a:r>
                <a:rPr lang="it-IT" dirty="0"/>
                <a:t>A</a:t>
              </a:r>
            </a:p>
          </p:txBody>
        </p:sp>
        <p:sp>
          <p:nvSpPr>
            <p:cNvPr id="35" name="TextBox 17">
              <a:extLst>
                <a:ext uri="{FF2B5EF4-FFF2-40B4-BE49-F238E27FC236}">
                  <a16:creationId xmlns:a16="http://schemas.microsoft.com/office/drawing/2014/main" id="{BB45BD3E-301B-55E6-6C4D-9E17B86D5555}"/>
                </a:ext>
              </a:extLst>
            </p:cNvPr>
            <p:cNvSpPr txBox="1"/>
            <p:nvPr/>
          </p:nvSpPr>
          <p:spPr>
            <a:xfrm>
              <a:off x="1747700" y="3810000"/>
              <a:ext cx="309700" cy="369332"/>
            </a:xfrm>
            <a:prstGeom prst="rect">
              <a:avLst/>
            </a:prstGeom>
            <a:noFill/>
            <a:ln>
              <a:noFill/>
            </a:ln>
          </p:spPr>
          <p:txBody>
            <a:bodyPr wrap="none" rtlCol="0">
              <a:spAutoFit/>
            </a:bodyPr>
            <a:lstStyle/>
            <a:p>
              <a:r>
                <a:rPr lang="it-IT" dirty="0"/>
                <a:t>B</a:t>
              </a:r>
            </a:p>
          </p:txBody>
        </p:sp>
        <p:cxnSp>
          <p:nvCxnSpPr>
            <p:cNvPr id="36" name="Straight Arrow Connector 19">
              <a:extLst>
                <a:ext uri="{FF2B5EF4-FFF2-40B4-BE49-F238E27FC236}">
                  <a16:creationId xmlns:a16="http://schemas.microsoft.com/office/drawing/2014/main" id="{5FB920A9-E6F6-EFA7-A310-08DDA634AC4E}"/>
                </a:ext>
              </a:extLst>
            </p:cNvPr>
            <p:cNvCxnSpPr/>
            <p:nvPr/>
          </p:nvCxnSpPr>
          <p:spPr>
            <a:xfrm flipV="1">
              <a:off x="990600" y="4038600"/>
              <a:ext cx="6858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26">
              <a:extLst>
                <a:ext uri="{FF2B5EF4-FFF2-40B4-BE49-F238E27FC236}">
                  <a16:creationId xmlns:a16="http://schemas.microsoft.com/office/drawing/2014/main" id="{178343AD-D70E-D4BF-4EAB-A206EFA8EAE9}"/>
                </a:ext>
              </a:extLst>
            </p:cNvPr>
            <p:cNvCxnSpPr/>
            <p:nvPr/>
          </p:nvCxnSpPr>
          <p:spPr>
            <a:xfrm flipV="1">
              <a:off x="1676400" y="4114800"/>
              <a:ext cx="0" cy="190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0">
              <a:extLst>
                <a:ext uri="{FF2B5EF4-FFF2-40B4-BE49-F238E27FC236}">
                  <a16:creationId xmlns:a16="http://schemas.microsoft.com/office/drawing/2014/main" id="{8F70CCC6-08CB-2F79-AF5A-ED6295E2ADC8}"/>
                </a:ext>
              </a:extLst>
            </p:cNvPr>
            <p:cNvCxnSpPr/>
            <p:nvPr/>
          </p:nvCxnSpPr>
          <p:spPr>
            <a:xfrm flipH="1">
              <a:off x="685800" y="6019800"/>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3">
              <a:extLst>
                <a:ext uri="{FF2B5EF4-FFF2-40B4-BE49-F238E27FC236}">
                  <a16:creationId xmlns:a16="http://schemas.microsoft.com/office/drawing/2014/main" id="{E447A398-2DAE-D9FD-C64C-5B6D29A9E8D6}"/>
                </a:ext>
              </a:extLst>
            </p:cNvPr>
            <p:cNvCxnSpPr/>
            <p:nvPr/>
          </p:nvCxnSpPr>
          <p:spPr>
            <a:xfrm flipV="1">
              <a:off x="1655652" y="5715000"/>
              <a:ext cx="2286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5">
              <a:extLst>
                <a:ext uri="{FF2B5EF4-FFF2-40B4-BE49-F238E27FC236}">
                  <a16:creationId xmlns:a16="http://schemas.microsoft.com/office/drawing/2014/main" id="{EE09F34E-5E79-9A48-745F-9C4F547BF8D3}"/>
                </a:ext>
              </a:extLst>
            </p:cNvPr>
            <p:cNvCxnSpPr/>
            <p:nvPr/>
          </p:nvCxnSpPr>
          <p:spPr>
            <a:xfrm flipV="1">
              <a:off x="685800" y="4114800"/>
              <a:ext cx="0" cy="190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4">
              <a:extLst>
                <a:ext uri="{FF2B5EF4-FFF2-40B4-BE49-F238E27FC236}">
                  <a16:creationId xmlns:a16="http://schemas.microsoft.com/office/drawing/2014/main" id="{537F75A4-1BDC-8F85-2910-0811E6DD47DD}"/>
                </a:ext>
              </a:extLst>
            </p:cNvPr>
            <p:cNvCxnSpPr/>
            <p:nvPr/>
          </p:nvCxnSpPr>
          <p:spPr>
            <a:xfrm>
              <a:off x="685800" y="4101152"/>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51">
              <a:extLst>
                <a:ext uri="{FF2B5EF4-FFF2-40B4-BE49-F238E27FC236}">
                  <a16:creationId xmlns:a16="http://schemas.microsoft.com/office/drawing/2014/main" id="{E533B9BF-5DBB-0A0C-E9FA-91DF5CB2FB6B}"/>
                </a:ext>
              </a:extLst>
            </p:cNvPr>
            <p:cNvSpPr txBox="1"/>
            <p:nvPr/>
          </p:nvSpPr>
          <p:spPr>
            <a:xfrm>
              <a:off x="901484" y="5955268"/>
              <a:ext cx="410690" cy="369332"/>
            </a:xfrm>
            <a:prstGeom prst="rect">
              <a:avLst/>
            </a:prstGeom>
            <a:noFill/>
            <a:ln>
              <a:noFill/>
            </a:ln>
          </p:spPr>
          <p:txBody>
            <a:bodyPr wrap="none" rtlCol="0">
              <a:spAutoFit/>
            </a:bodyPr>
            <a:lstStyle/>
            <a:p>
              <a:r>
                <a:rPr lang="it-IT" dirty="0"/>
                <a:t>dy</a:t>
              </a:r>
            </a:p>
          </p:txBody>
        </p:sp>
        <p:sp>
          <p:nvSpPr>
            <p:cNvPr id="43" name="TextBox 52">
              <a:extLst>
                <a:ext uri="{FF2B5EF4-FFF2-40B4-BE49-F238E27FC236}">
                  <a16:creationId xmlns:a16="http://schemas.microsoft.com/office/drawing/2014/main" id="{FF2C4033-C6A1-E768-B75A-1E480B2C953D}"/>
                </a:ext>
              </a:extLst>
            </p:cNvPr>
            <p:cNvSpPr txBox="1"/>
            <p:nvPr/>
          </p:nvSpPr>
          <p:spPr>
            <a:xfrm>
              <a:off x="1727720" y="5715000"/>
              <a:ext cx="405880" cy="369332"/>
            </a:xfrm>
            <a:prstGeom prst="rect">
              <a:avLst/>
            </a:prstGeom>
            <a:noFill/>
            <a:ln>
              <a:noFill/>
            </a:ln>
          </p:spPr>
          <p:txBody>
            <a:bodyPr wrap="none" rtlCol="0">
              <a:spAutoFit/>
            </a:bodyPr>
            <a:lstStyle/>
            <a:p>
              <a:r>
                <a:rPr lang="it-IT" dirty="0"/>
                <a:t>dx</a:t>
              </a:r>
            </a:p>
          </p:txBody>
        </p:sp>
        <p:sp>
          <p:nvSpPr>
            <p:cNvPr id="44" name="TextBox 53">
              <a:extLst>
                <a:ext uri="{FF2B5EF4-FFF2-40B4-BE49-F238E27FC236}">
                  <a16:creationId xmlns:a16="http://schemas.microsoft.com/office/drawing/2014/main" id="{336845AF-3A59-1CD3-1530-AD64FBC0B9B4}"/>
                </a:ext>
              </a:extLst>
            </p:cNvPr>
            <p:cNvSpPr txBox="1"/>
            <p:nvPr/>
          </p:nvSpPr>
          <p:spPr>
            <a:xfrm>
              <a:off x="228600" y="4800600"/>
              <a:ext cx="397866" cy="369332"/>
            </a:xfrm>
            <a:prstGeom prst="rect">
              <a:avLst/>
            </a:prstGeom>
            <a:noFill/>
            <a:ln>
              <a:noFill/>
            </a:ln>
          </p:spPr>
          <p:txBody>
            <a:bodyPr wrap="none" rtlCol="0">
              <a:spAutoFit/>
            </a:bodyPr>
            <a:lstStyle/>
            <a:p>
              <a:r>
                <a:rPr lang="it-IT" dirty="0"/>
                <a:t>dz</a:t>
              </a:r>
            </a:p>
          </p:txBody>
        </p:sp>
        <p:cxnSp>
          <p:nvCxnSpPr>
            <p:cNvPr id="45" name="Straight Connector 57">
              <a:extLst>
                <a:ext uri="{FF2B5EF4-FFF2-40B4-BE49-F238E27FC236}">
                  <a16:creationId xmlns:a16="http://schemas.microsoft.com/office/drawing/2014/main" id="{45577F92-FDFB-D2A1-F68F-1995519765EE}"/>
                </a:ext>
              </a:extLst>
            </p:cNvPr>
            <p:cNvCxnSpPr/>
            <p:nvPr/>
          </p:nvCxnSpPr>
          <p:spPr>
            <a:xfrm flipV="1">
              <a:off x="685800" y="3810000"/>
              <a:ext cx="30480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46" name="Oval 59">
              <a:extLst>
                <a:ext uri="{FF2B5EF4-FFF2-40B4-BE49-F238E27FC236}">
                  <a16:creationId xmlns:a16="http://schemas.microsoft.com/office/drawing/2014/main" id="{534BD191-135F-1CAD-61AB-CA1A7717EB57}"/>
                </a:ext>
              </a:extLst>
            </p:cNvPr>
            <p:cNvSpPr/>
            <p:nvPr/>
          </p:nvSpPr>
          <p:spPr>
            <a:xfrm>
              <a:off x="1641144" y="4038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Oval 60">
              <a:extLst>
                <a:ext uri="{FF2B5EF4-FFF2-40B4-BE49-F238E27FC236}">
                  <a16:creationId xmlns:a16="http://schemas.microsoft.com/office/drawing/2014/main" id="{A67C0B42-C100-BB2B-A949-A8CEEF0643C1}"/>
                </a:ext>
              </a:extLst>
            </p:cNvPr>
            <p:cNvSpPr/>
            <p:nvPr/>
          </p:nvSpPr>
          <p:spPr>
            <a:xfrm>
              <a:off x="949656" y="565244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8" name="Straight Connector 29">
              <a:extLst>
                <a:ext uri="{FF2B5EF4-FFF2-40B4-BE49-F238E27FC236}">
                  <a16:creationId xmlns:a16="http://schemas.microsoft.com/office/drawing/2014/main" id="{8654670D-985B-4D0A-9AB5-00D37702B196}"/>
                </a:ext>
              </a:extLst>
            </p:cNvPr>
            <p:cNvCxnSpPr>
              <a:stCxn id="47" idx="4"/>
            </p:cNvCxnSpPr>
            <p:nvPr/>
          </p:nvCxnSpPr>
          <p:spPr>
            <a:xfrm>
              <a:off x="987756" y="5728648"/>
              <a:ext cx="688644" cy="291152"/>
            </a:xfrm>
            <a:prstGeom prst="line">
              <a:avLst/>
            </a:prstGeom>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5" name="CasellaDiTesto 54">
                <a:extLst>
                  <a:ext uri="{FF2B5EF4-FFF2-40B4-BE49-F238E27FC236}">
                    <a16:creationId xmlns:a16="http://schemas.microsoft.com/office/drawing/2014/main" id="{8067AD7F-BCDB-CB06-12F2-A7BFCD8391D2}"/>
                  </a:ext>
                </a:extLst>
              </p:cNvPr>
              <p:cNvSpPr txBox="1"/>
              <p:nvPr/>
            </p:nvSpPr>
            <p:spPr>
              <a:xfrm>
                <a:off x="6854330" y="5192957"/>
                <a:ext cx="4363072" cy="3747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i="1" smtClean="0">
                          <a:solidFill>
                            <a:srgbClr val="000000"/>
                          </a:solidFill>
                          <a:latin typeface="Cambria Math" panose="02040503050406030204" pitchFamily="18" charset="0"/>
                        </a:rPr>
                        <m:t>𝑑</m:t>
                      </m:r>
                      <m:sSup>
                        <m:sSupPr>
                          <m:ctrlPr>
                            <a:rPr lang="it-IT" i="1">
                              <a:solidFill>
                                <a:srgbClr val="000000"/>
                              </a:solidFill>
                              <a:latin typeface="Cambria Math" panose="02040503050406030204" pitchFamily="18" charset="0"/>
                            </a:rPr>
                          </m:ctrlPr>
                        </m:sSupPr>
                        <m:e>
                          <m:r>
                            <a:rPr lang="it-IT" b="0" i="1" smtClean="0">
                              <a:solidFill>
                                <a:srgbClr val="000000"/>
                              </a:solidFill>
                              <a:latin typeface="Cambria Math" panose="02040503050406030204" pitchFamily="18" charset="0"/>
                            </a:rPr>
                            <m:t>𝑠</m:t>
                          </m:r>
                        </m:e>
                        <m:sup>
                          <m:r>
                            <a:rPr lang="it-IT" i="1">
                              <a:solidFill>
                                <a:srgbClr val="000000"/>
                              </a:solidFill>
                              <a:latin typeface="Cambria Math" panose="02040503050406030204" pitchFamily="18" charset="0"/>
                            </a:rPr>
                            <m:t>2</m:t>
                          </m:r>
                        </m:sup>
                      </m:sSup>
                      <m:r>
                        <a:rPr lang="it-IT" b="0" i="1" smtClean="0">
                          <a:solidFill>
                            <a:srgbClr val="000000"/>
                          </a:solidFill>
                          <a:latin typeface="Cambria Math" panose="02040503050406030204" pitchFamily="18" charset="0"/>
                        </a:rPr>
                        <m:t>=</m:t>
                      </m:r>
                      <m:sSubSup>
                        <m:sSubSupPr>
                          <m:ctrlPr>
                            <a:rPr lang="it-IT" sz="1800" b="0" i="1" smtClean="0">
                              <a:solidFill>
                                <a:srgbClr val="000000"/>
                              </a:solidFill>
                              <a:latin typeface="Cambria Math" panose="02040503050406030204" pitchFamily="18" charset="0"/>
                            </a:rPr>
                          </m:ctrlPr>
                        </m:sSubSupPr>
                        <m:e>
                          <m:r>
                            <a:rPr lang="it-IT" sz="1800" b="0" i="1" smtClean="0">
                              <a:solidFill>
                                <a:srgbClr val="000000"/>
                              </a:solidFill>
                              <a:latin typeface="Cambria Math" panose="02040503050406030204" pitchFamily="18" charset="0"/>
                            </a:rPr>
                            <m:t>𝑑𝑥</m:t>
                          </m:r>
                        </m:e>
                        <m:sub>
                          <m:r>
                            <a:rPr lang="it-IT" sz="1800" b="0" i="1" smtClean="0">
                              <a:solidFill>
                                <a:srgbClr val="000000"/>
                              </a:solidFill>
                              <a:latin typeface="Cambria Math" panose="02040503050406030204" pitchFamily="18" charset="0"/>
                            </a:rPr>
                            <m:t>0</m:t>
                          </m:r>
                        </m:sub>
                        <m:sup>
                          <m:r>
                            <a:rPr lang="it-IT" sz="1800" b="0" i="1" smtClean="0">
                              <a:solidFill>
                                <a:srgbClr val="000000"/>
                              </a:solidFill>
                              <a:latin typeface="Cambria Math" panose="02040503050406030204" pitchFamily="18" charset="0"/>
                            </a:rPr>
                            <m:t>2</m:t>
                          </m:r>
                        </m:sup>
                      </m:sSubSup>
                      <m:r>
                        <a:rPr lang="it-IT" sz="1800" b="0" i="1" smtClean="0">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1</m:t>
                          </m:r>
                        </m:sub>
                        <m:sup>
                          <m:r>
                            <a:rPr lang="it-IT" i="1">
                              <a:solidFill>
                                <a:srgbClr val="000000"/>
                              </a:solidFill>
                              <a:latin typeface="Cambria Math" panose="02040503050406030204" pitchFamily="18" charset="0"/>
                            </a:rPr>
                            <m:t>2</m:t>
                          </m:r>
                        </m:sup>
                      </m:sSubSup>
                      <m:r>
                        <a:rPr lang="it-IT" sz="1800"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2</m:t>
                          </m:r>
                        </m:sub>
                        <m:sup>
                          <m:r>
                            <a:rPr lang="it-IT" i="1">
                              <a:solidFill>
                                <a:srgbClr val="000000"/>
                              </a:solidFill>
                              <a:latin typeface="Cambria Math" panose="02040503050406030204" pitchFamily="18" charset="0"/>
                            </a:rPr>
                            <m:t>2</m:t>
                          </m:r>
                        </m:sup>
                      </m:sSubSup>
                      <m:r>
                        <a:rPr lang="it-IT" sz="1800"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3</m:t>
                          </m:r>
                        </m:sub>
                        <m:sup>
                          <m:r>
                            <a:rPr lang="it-IT" i="1">
                              <a:solidFill>
                                <a:srgbClr val="000000"/>
                              </a:solidFill>
                              <a:latin typeface="Cambria Math" panose="02040503050406030204" pitchFamily="18" charset="0"/>
                            </a:rPr>
                            <m:t>2</m:t>
                          </m:r>
                        </m:sup>
                      </m:sSubSup>
                      <m:r>
                        <a:rPr lang="it-IT" sz="1800" b="0" i="1" smtClean="0">
                          <a:solidFill>
                            <a:srgbClr val="000000"/>
                          </a:solidFill>
                          <a:latin typeface="Cambria Math" panose="02040503050406030204" pitchFamily="18" charset="0"/>
                        </a:rPr>
                        <m:t>)</m:t>
                      </m:r>
                    </m:oMath>
                  </m:oMathPara>
                </a14:m>
                <a:endParaRPr lang="it-IT" dirty="0"/>
              </a:p>
            </p:txBody>
          </p:sp>
        </mc:Choice>
        <mc:Fallback xmlns="">
          <p:sp>
            <p:nvSpPr>
              <p:cNvPr id="55" name="CasellaDiTesto 54">
                <a:extLst>
                  <a:ext uri="{FF2B5EF4-FFF2-40B4-BE49-F238E27FC236}">
                    <a16:creationId xmlns:a16="http://schemas.microsoft.com/office/drawing/2014/main" id="{8067AD7F-BCDB-CB06-12F2-A7BFCD8391D2}"/>
                  </a:ext>
                </a:extLst>
              </p:cNvPr>
              <p:cNvSpPr txBox="1">
                <a:spLocks noRot="1" noChangeAspect="1" noMove="1" noResize="1" noEditPoints="1" noAdjustHandles="1" noChangeArrowheads="1" noChangeShapeType="1" noTextEdit="1"/>
              </p:cNvSpPr>
              <p:nvPr/>
            </p:nvSpPr>
            <p:spPr>
              <a:xfrm>
                <a:off x="6854330" y="5192957"/>
                <a:ext cx="4363072" cy="374783"/>
              </a:xfrm>
              <a:prstGeom prst="rect">
                <a:avLst/>
              </a:prstGeom>
              <a:blipFill>
                <a:blip r:embed="rId3"/>
                <a:stretch>
                  <a:fillRect b="-13115"/>
                </a:stretch>
              </a:blipFill>
            </p:spPr>
            <p:txBody>
              <a:bodyPr/>
              <a:lstStyle/>
              <a:p>
                <a:r>
                  <a:rPr lang="it-IT">
                    <a:noFill/>
                  </a:rPr>
                  <a:t> </a:t>
                </a:r>
              </a:p>
            </p:txBody>
          </p:sp>
        </mc:Fallback>
      </mc:AlternateContent>
      <p:sp>
        <p:nvSpPr>
          <p:cNvPr id="57" name="Freccia a destra 56">
            <a:extLst>
              <a:ext uri="{FF2B5EF4-FFF2-40B4-BE49-F238E27FC236}">
                <a16:creationId xmlns:a16="http://schemas.microsoft.com/office/drawing/2014/main" id="{299B5352-96BD-EDC3-AABC-325801FC68DC}"/>
              </a:ext>
            </a:extLst>
          </p:cNvPr>
          <p:cNvSpPr/>
          <p:nvPr/>
        </p:nvSpPr>
        <p:spPr>
          <a:xfrm>
            <a:off x="5788851" y="5157922"/>
            <a:ext cx="1330655" cy="4564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4344312-E2E7-AEAD-96ED-27A2D8480762}"/>
              </a:ext>
            </a:extLst>
          </p:cNvPr>
          <p:cNvSpPr txBox="1"/>
          <p:nvPr/>
        </p:nvSpPr>
        <p:spPr>
          <a:xfrm>
            <a:off x="8131432" y="809751"/>
            <a:ext cx="3872911" cy="2554545"/>
          </a:xfrm>
          <a:prstGeom prst="rect">
            <a:avLst/>
          </a:prstGeom>
          <a:noFill/>
        </p:spPr>
        <p:txBody>
          <a:bodyPr wrap="square">
            <a:spAutoFit/>
          </a:bodyPr>
          <a:lstStyle/>
          <a:p>
            <a:pPr marL="0" indent="0">
              <a:buNone/>
            </a:pPr>
            <a:r>
              <a:rPr lang="it-IT" sz="2000" dirty="0"/>
              <a:t>ds</a:t>
            </a:r>
            <a:r>
              <a:rPr lang="it-IT" sz="2000" baseline="30000" dirty="0"/>
              <a:t>2</a:t>
            </a:r>
            <a:r>
              <a:rPr lang="it-IT" sz="2000" dirty="0"/>
              <a:t> è :</a:t>
            </a:r>
          </a:p>
          <a:p>
            <a:pPr marL="285750" indent="-285750">
              <a:buFont typeface="Arial" panose="020B0604020202020204" pitchFamily="34" charset="0"/>
              <a:buChar char="•"/>
            </a:pPr>
            <a:r>
              <a:rPr lang="it-IT" sz="2000" dirty="0"/>
              <a:t>= 0 per eventi simultanei</a:t>
            </a:r>
          </a:p>
          <a:p>
            <a:pPr marL="285750" indent="-285750">
              <a:buFont typeface="Arial" panose="020B0604020202020204" pitchFamily="34" charset="0"/>
              <a:buChar char="•"/>
            </a:pPr>
            <a:r>
              <a:rPr lang="it-IT" sz="2000" dirty="0"/>
              <a:t>&lt; 0 </a:t>
            </a:r>
            <a:r>
              <a:rPr lang="it-IT" sz="2000" dirty="0" err="1"/>
              <a:t>ev</a:t>
            </a:r>
            <a:r>
              <a:rPr lang="it-IT" sz="2000" dirty="0"/>
              <a:t>. tipo spazio: possono avvenire allo stesso tempo (</a:t>
            </a:r>
            <a:r>
              <a:rPr lang="it-IT" sz="2000" dirty="0" err="1"/>
              <a:t>dt</a:t>
            </a:r>
            <a:r>
              <a:rPr lang="it-IT" sz="2000" dirty="0"/>
              <a:t>=0) in punti diversi dello spazio </a:t>
            </a:r>
          </a:p>
          <a:p>
            <a:pPr marL="285750" indent="-285750">
              <a:buFont typeface="Arial" panose="020B0604020202020204" pitchFamily="34" charset="0"/>
              <a:buChar char="•"/>
            </a:pPr>
            <a:r>
              <a:rPr lang="it-IT" sz="2000" dirty="0"/>
              <a:t>&gt; 0 </a:t>
            </a:r>
            <a:r>
              <a:rPr lang="it-IT" sz="2000" dirty="0" err="1"/>
              <a:t>ev</a:t>
            </a:r>
            <a:r>
              <a:rPr lang="it-IT" sz="2000" dirty="0"/>
              <a:t>. tipo tempo: stesso luogo nello spazio a tempi differenti</a:t>
            </a:r>
          </a:p>
        </p:txBody>
      </p:sp>
      <p:sp>
        <p:nvSpPr>
          <p:cNvPr id="4" name="Segnaposto piè di pagina 3">
            <a:extLst>
              <a:ext uri="{FF2B5EF4-FFF2-40B4-BE49-F238E27FC236}">
                <a16:creationId xmlns:a16="http://schemas.microsoft.com/office/drawing/2014/main" id="{49C56F19-6815-CFD9-81AE-414ACFFF5101}"/>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62433FFB-06E1-00A3-75B1-BE3788AA9996}"/>
              </a:ext>
            </a:extLst>
          </p:cNvPr>
          <p:cNvSpPr>
            <a:spLocks noGrp="1"/>
          </p:cNvSpPr>
          <p:nvPr>
            <p:ph type="sldNum" sz="quarter" idx="12"/>
          </p:nvPr>
        </p:nvSpPr>
        <p:spPr/>
        <p:txBody>
          <a:bodyPr/>
          <a:lstStyle/>
          <a:p>
            <a:fld id="{5DB9F8FC-F3B6-463C-8E5A-7737F3F8DE8D}" type="slidenum">
              <a:rPr lang="it-IT" smtClean="0"/>
              <a:t>7</a:t>
            </a:fld>
            <a:endParaRPr lang="it-IT"/>
          </a:p>
        </p:txBody>
      </p:sp>
    </p:spTree>
    <p:extLst>
      <p:ext uri="{BB962C8B-B14F-4D97-AF65-F5344CB8AC3E}">
        <p14:creationId xmlns:p14="http://schemas.microsoft.com/office/powerpoint/2010/main" val="182723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fill="hold"/>
                                        <p:tgtEl>
                                          <p:spTgt spid="57"/>
                                        </p:tgtEl>
                                        <p:attrNameLst>
                                          <p:attrName>ppt_x</p:attrName>
                                        </p:attrNameLst>
                                      </p:cBhvr>
                                      <p:tavLst>
                                        <p:tav tm="0">
                                          <p:val>
                                            <p:strVal val="0-#ppt_w/2"/>
                                          </p:val>
                                        </p:tav>
                                        <p:tav tm="100000">
                                          <p:val>
                                            <p:strVal val="#ppt_x"/>
                                          </p:val>
                                        </p:tav>
                                      </p:tavLst>
                                    </p:anim>
                                    <p:anim calcmode="lin" valueType="num">
                                      <p:cBhvr additive="base">
                                        <p:cTn id="15" dur="500" fill="hold"/>
                                        <p:tgtEl>
                                          <p:spTgt spid="5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fill="hold"/>
                                        <p:tgtEl>
                                          <p:spTgt spid="55"/>
                                        </p:tgtEl>
                                        <p:attrNameLst>
                                          <p:attrName>ppt_x</p:attrName>
                                        </p:attrNameLst>
                                      </p:cBhvr>
                                      <p:tavLst>
                                        <p:tav tm="0">
                                          <p:val>
                                            <p:strVal val="0-#ppt_w/2"/>
                                          </p:val>
                                        </p:tav>
                                        <p:tav tm="100000">
                                          <p:val>
                                            <p:strVal val="#ppt_x"/>
                                          </p:val>
                                        </p:tav>
                                      </p:tavLst>
                                    </p:anim>
                                    <p:anim calcmode="lin" valueType="num">
                                      <p:cBhvr additive="base">
                                        <p:cTn id="19"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dirty="0"/>
              <a:t>I fondamenti della relatività generale (1916)</a:t>
            </a:r>
          </a:p>
        </p:txBody>
      </p:sp>
      <p:pic>
        <p:nvPicPr>
          <p:cNvPr id="4" name="Content Placeholder 3" descr="Annalen.jpg"/>
          <p:cNvPicPr>
            <a:picLocks noGrp="1" noChangeAspect="1"/>
          </p:cNvPicPr>
          <p:nvPr>
            <p:ph sz="half" idx="1"/>
          </p:nvPr>
        </p:nvPicPr>
        <p:blipFill>
          <a:blip r:embed="rId2" cstate="print"/>
          <a:stretch>
            <a:fillRect/>
          </a:stretch>
        </p:blipFill>
        <p:spPr>
          <a:xfrm>
            <a:off x="1723444" y="1627633"/>
            <a:ext cx="3292240" cy="4525963"/>
          </a:xfrm>
        </p:spPr>
      </p:pic>
      <p:sp>
        <p:nvSpPr>
          <p:cNvPr id="5" name="Content Placeholder 4"/>
          <p:cNvSpPr>
            <a:spLocks noGrp="1"/>
          </p:cNvSpPr>
          <p:nvPr>
            <p:ph sz="half" idx="2"/>
          </p:nvPr>
        </p:nvSpPr>
        <p:spPr>
          <a:xfrm>
            <a:off x="5305044" y="1391476"/>
            <a:ext cx="5010912" cy="4964875"/>
          </a:xfrm>
        </p:spPr>
        <p:txBody>
          <a:bodyPr>
            <a:normAutofit/>
          </a:bodyPr>
          <a:lstStyle/>
          <a:p>
            <a:pPr>
              <a:buNone/>
            </a:pPr>
            <a:r>
              <a:rPr lang="it-IT" dirty="0"/>
              <a:t>In questo quadro di riferimento Einstein cominciò a ragionare, già dal 1912, sulle conseguenze dei postulati della relatività ristretta - in paricolare la costanza di c sui sistemi non inerziali.</a:t>
            </a:r>
          </a:p>
          <a:p>
            <a:pPr>
              <a:buNone/>
            </a:pPr>
            <a:r>
              <a:rPr lang="it-IT" dirty="0"/>
              <a:t>Nel 1916, la sua costruzione era già completa e fu pubblicata in uno storico numero degli Annalen der physik.</a:t>
            </a:r>
          </a:p>
        </p:txBody>
      </p:sp>
      <p:sp>
        <p:nvSpPr>
          <p:cNvPr id="3" name="Segnaposto piè di pagina 2">
            <a:extLst>
              <a:ext uri="{FF2B5EF4-FFF2-40B4-BE49-F238E27FC236}">
                <a16:creationId xmlns:a16="http://schemas.microsoft.com/office/drawing/2014/main" id="{4C9CBC38-2AA8-057D-5FAD-734652C0EB8D}"/>
              </a:ext>
            </a:extLst>
          </p:cNvPr>
          <p:cNvSpPr>
            <a:spLocks noGrp="1"/>
          </p:cNvSpPr>
          <p:nvPr>
            <p:ph type="ftr" sz="quarter" idx="11"/>
          </p:nvPr>
        </p:nvSpPr>
        <p:spPr/>
        <p:txBody>
          <a:bodyPr/>
          <a:lstStyle/>
          <a:p>
            <a:r>
              <a:rPr lang="it-IT"/>
              <a:t>MdF 16/02/2023 - Fabio Garufi</a:t>
            </a:r>
          </a:p>
        </p:txBody>
      </p:sp>
      <p:sp>
        <p:nvSpPr>
          <p:cNvPr id="7" name="Segnaposto numero diapositiva 6">
            <a:extLst>
              <a:ext uri="{FF2B5EF4-FFF2-40B4-BE49-F238E27FC236}">
                <a16:creationId xmlns:a16="http://schemas.microsoft.com/office/drawing/2014/main" id="{C8EED666-58EA-E480-57D6-F31FB80AD377}"/>
              </a:ext>
            </a:extLst>
          </p:cNvPr>
          <p:cNvSpPr>
            <a:spLocks noGrp="1"/>
          </p:cNvSpPr>
          <p:nvPr>
            <p:ph type="sldNum" sz="quarter" idx="12"/>
          </p:nvPr>
        </p:nvSpPr>
        <p:spPr/>
        <p:txBody>
          <a:bodyPr/>
          <a:lstStyle/>
          <a:p>
            <a:fld id="{5DB9F8FC-F3B6-463C-8E5A-7737F3F8DE8D}" type="slidenum">
              <a:rPr lang="it-IT" smtClean="0"/>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900" y="945012"/>
            <a:ext cx="3634740" cy="3186298"/>
          </a:xfrm>
          <a:prstGeom prst="rect">
            <a:avLst/>
          </a:prstGeom>
        </p:spPr>
      </p:pic>
      <p:sp>
        <p:nvSpPr>
          <p:cNvPr id="5" name="CasellaDiTesto 4"/>
          <p:cNvSpPr txBox="1"/>
          <p:nvPr/>
        </p:nvSpPr>
        <p:spPr>
          <a:xfrm>
            <a:off x="2316480" y="4632961"/>
            <a:ext cx="7752080" cy="954107"/>
          </a:xfrm>
          <a:prstGeom prst="rect">
            <a:avLst/>
          </a:prstGeom>
          <a:noFill/>
        </p:spPr>
        <p:txBody>
          <a:bodyPr wrap="square" rtlCol="0">
            <a:spAutoFit/>
          </a:bodyPr>
          <a:lstStyle/>
          <a:p>
            <a:pPr algn="ctr"/>
            <a:r>
              <a:rPr lang="it-IT" sz="2800" b="1" dirty="0">
                <a:solidFill>
                  <a:srgbClr val="FF0000"/>
                </a:solidFill>
              </a:rPr>
              <a:t>Attenzione</a:t>
            </a:r>
            <a:r>
              <a:rPr lang="it-IT" sz="2800" dirty="0">
                <a:solidFill>
                  <a:srgbClr val="FF0000"/>
                </a:solidFill>
              </a:rPr>
              <a:t>! La prossima slide contiene dosi di  matematica e potrebbe urtare la vostra sensibilità</a:t>
            </a:r>
          </a:p>
        </p:txBody>
      </p:sp>
      <p:sp>
        <p:nvSpPr>
          <p:cNvPr id="2" name="Segnaposto piè di pagina 1">
            <a:extLst>
              <a:ext uri="{FF2B5EF4-FFF2-40B4-BE49-F238E27FC236}">
                <a16:creationId xmlns:a16="http://schemas.microsoft.com/office/drawing/2014/main" id="{A6B00071-5FF3-0C94-FBA1-C7DDEB5C3F8F}"/>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62EAABF9-0F76-EAE3-6501-7F988E5B082C}"/>
              </a:ext>
            </a:extLst>
          </p:cNvPr>
          <p:cNvSpPr>
            <a:spLocks noGrp="1"/>
          </p:cNvSpPr>
          <p:nvPr>
            <p:ph type="sldNum" sz="quarter" idx="12"/>
          </p:nvPr>
        </p:nvSpPr>
        <p:spPr/>
        <p:txBody>
          <a:bodyPr/>
          <a:lstStyle/>
          <a:p>
            <a:fld id="{5DB9F8FC-F3B6-463C-8E5A-7737F3F8DE8D}" type="slidenum">
              <a:rPr lang="it-IT" smtClean="0"/>
              <a:t>9</a:t>
            </a:fld>
            <a:endParaRPr lang="it-IT"/>
          </a:p>
        </p:txBody>
      </p:sp>
    </p:spTree>
    <p:extLst>
      <p:ext uri="{BB962C8B-B14F-4D97-AF65-F5344CB8AC3E}">
        <p14:creationId xmlns:p14="http://schemas.microsoft.com/office/powerpoint/2010/main" val="282421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Un po’ di formalismo</a:t>
            </a:r>
          </a:p>
        </p:txBody>
      </p:sp>
      <mc:AlternateContent xmlns:mc="http://schemas.openxmlformats.org/markup-compatibility/2006" xmlns:a14="http://schemas.microsoft.com/office/drawing/2010/main">
        <mc:Choice Requires="a14">
          <p:sp>
            <p:nvSpPr>
              <p:cNvPr id="27650" name="Object 2"/>
              <p:cNvSpPr txBox="1">
                <a:spLocks noGrp="1"/>
              </p:cNvSpPr>
              <p:nvPr>
                <p:ph idx="1"/>
              </p:nvPr>
            </p:nvSpPr>
            <p:spPr bwMode="auto">
              <a:xfrm>
                <a:off x="1892808" y="1273556"/>
                <a:ext cx="8557144" cy="3911092"/>
              </a:xfrm>
              <a:prstGeom prst="rect">
                <a:avLst/>
              </a:prstGeom>
              <a:noFill/>
            </p:spPr>
            <p:txBody>
              <a:bodyPr>
                <a:normAutofit/>
              </a:bodyPr>
              <a:lstStyle/>
              <a:p>
                <a:pPr>
                  <a:buNone/>
                </a:pPr>
                <a14:m>
                  <m:oMathPara xmlns:m="http://schemas.openxmlformats.org/officeDocument/2006/math">
                    <m:oMathParaPr>
                      <m:jc m:val="left"/>
                    </m:oMathParaPr>
                    <m:oMath xmlns:m="http://schemas.openxmlformats.org/officeDocument/2006/math">
                      <m:r>
                        <a:rPr lang="it-IT" sz="2000" i="1" smtClean="0">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𝐱</m:t>
                          </m:r>
                        </m:e>
                        <m:sup>
                          <m:r>
                            <a:rPr lang="it-IT" sz="2000" i="1">
                              <a:solidFill>
                                <a:srgbClr val="000000"/>
                              </a:solidFill>
                              <a:latin typeface="Cambria Math" panose="02040503050406030204" pitchFamily="18" charset="0"/>
                            </a:rPr>
                            <m:t>𝛼</m:t>
                          </m:r>
                        </m:sup>
                      </m:sSup>
                      <m:r>
                        <a:rPr lang="it-IT" sz="2000" i="1">
                          <a:solidFill>
                            <a:srgbClr val="000000"/>
                          </a:solidFill>
                          <a:latin typeface="Cambria Math" panose="02040503050406030204" pitchFamily="18" charset="0"/>
                        </a:rPr>
                        <m:t>≡</m:t>
                      </m:r>
                      <m:d>
                        <m:dPr>
                          <m:ctrlPr>
                            <a:rPr lang="it-IT" sz="2000" i="1">
                              <a:solidFill>
                                <a:srgbClr val="000000"/>
                              </a:solidFill>
                              <a:latin typeface="Cambria Math" panose="02040503050406030204" pitchFamily="18" charset="0"/>
                            </a:rPr>
                          </m:ctrlPr>
                        </m:dPr>
                        <m:e>
                          <m:m>
                            <m:mPr>
                              <m:plcHide m:val="on"/>
                              <m:mcs>
                                <m:mc>
                                  <m:mcPr>
                                    <m:count m:val="1"/>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e>
                            </m:mr>
                          </m:m>
                        </m:e>
                      </m:d>
                      <m:r>
                        <a:rPr lang="it-IT" sz="2000" i="1">
                          <a:solidFill>
                            <a:srgbClr val="000000"/>
                          </a:solidFill>
                          <a:latin typeface="Cambria Math" panose="02040503050406030204" pitchFamily="18" charset="0"/>
                        </a:rPr>
                        <m:t> </m:t>
                      </m:r>
                      <m:d>
                        <m:dPr>
                          <m:begChr m:val="{"/>
                          <m:endChr m:val=""/>
                          <m:ctrlPr>
                            <a:rPr lang="it-IT" sz="2000" i="1">
                              <a:solidFill>
                                <a:srgbClr val="000000"/>
                              </a:solidFill>
                              <a:latin typeface="Cambria Math" panose="02040503050406030204" pitchFamily="18" charset="0"/>
                            </a:rPr>
                          </m:ctrlPr>
                        </m:dPr>
                        <m:e>
                          <m:eqArr>
                            <m:eqArrPr>
                              <m:ctrlPr>
                                <a:rPr lang="it-IT" sz="2000" i="1">
                                  <a:solidFill>
                                    <a:srgbClr val="000000"/>
                                  </a:solidFill>
                                  <a:latin typeface="Cambria Math" panose="02040503050406030204" pitchFamily="18" charset="0"/>
                                </a:rPr>
                              </m:ctrlPr>
                            </m:eqArrPr>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𝑐𝑡</m:t>
                              </m:r>
                              <m:r>
                                <a:rPr lang="it-IT" sz="2000" i="1">
                                  <a:solidFill>
                                    <a:srgbClr val="000000"/>
                                  </a:solidFill>
                                  <a:latin typeface="Cambria Math" panose="02040503050406030204" pitchFamily="18" charset="0"/>
                                </a:rPr>
                                <m:t>;</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𝑥</m:t>
                              </m:r>
                              <m:r>
                                <a:rPr lang="it-IT" sz="2000" i="1">
                                  <a:solidFill>
                                    <a:srgbClr val="000000"/>
                                  </a:solidFill>
                                  <a:latin typeface="Cambria Math" panose="02040503050406030204" pitchFamily="18" charset="0"/>
                                </a:rPr>
                                <m:t>;</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𝑦</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𝑧</m:t>
                              </m:r>
                            </m:e>
                          </m:eqArr>
                        </m:e>
                      </m:d>
                      <m:r>
                        <a:rPr lang="it-IT" sz="2000" i="1">
                          <a:solidFill>
                            <a:srgbClr val="000000"/>
                          </a:solidFill>
                          <a:latin typeface="Cambria Math" panose="02040503050406030204" pitchFamily="18" charset="0"/>
                        </a:rPr>
                        <m:t> </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𝑠</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sSup>
                        <m:sSupPr>
                          <m:ctrlPr>
                            <a:rPr lang="it-IT" sz="2000" i="1">
                              <a:solidFill>
                                <a:srgbClr val="000000"/>
                              </a:solidFill>
                              <a:latin typeface="Cambria Math" panose="02040503050406030204" pitchFamily="18" charset="0"/>
                            </a:rPr>
                          </m:ctrlPr>
                        </m:sSupPr>
                        <m:e>
                          <m:d>
                            <m:dPr>
                              <m:ctrlPr>
                                <a:rPr lang="it-IT" sz="2000" i="1">
                                  <a:solidFill>
                                    <a:srgbClr val="000000"/>
                                  </a:solidFill>
                                  <a:latin typeface="Cambria Math" panose="02040503050406030204" pitchFamily="18" charset="0"/>
                                </a:rPr>
                              </m:ctrlPr>
                            </m:dPr>
                            <m:e>
                              <m:r>
                                <a:rPr lang="it-IT" sz="2000" i="1">
                                  <a:solidFill>
                                    <a:srgbClr val="000000"/>
                                  </a:solidFill>
                                  <a:latin typeface="Cambria Math" panose="02040503050406030204" pitchFamily="18" charset="0"/>
                                </a:rPr>
                                <m:t>𝑐𝑑𝑡</m:t>
                              </m:r>
                            </m:e>
                          </m:d>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oMath>
                    <m:oMath xmlns:m="http://schemas.openxmlformats.org/officeDocument/2006/math">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𝑠</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d>
                        <m:dPr>
                          <m:ctrlPr>
                            <a:rPr lang="it-IT" sz="2000" i="1">
                              <a:solidFill>
                                <a:srgbClr val="000000"/>
                              </a:solidFill>
                              <a:latin typeface="Cambria Math" panose="02040503050406030204" pitchFamily="18" charset="0"/>
                            </a:rPr>
                          </m:ctrlPr>
                        </m:dPr>
                        <m:e>
                          <m:m>
                            <m:mPr>
                              <m:plcHide m:val="on"/>
                              <m:mcs>
                                <m:mc>
                                  <m:mcPr>
                                    <m:count m:val="4"/>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b>
                                  <m:sSubPr>
                                    <m:ctrlPr>
                                      <a:rPr lang="it-IT" sz="2000" i="1" smtClean="0">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i="1">
                                        <a:solidFill>
                                          <a:srgbClr val="000000"/>
                                        </a:solidFill>
                                        <a:latin typeface="Cambria Math" panose="02040503050406030204" pitchFamily="18" charset="0"/>
                                      </a:rPr>
                                      <m:t>0</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1</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2</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3</m:t>
                                    </m:r>
                                  </m:sub>
                                </m:sSub>
                              </m:e>
                            </m:mr>
                          </m:m>
                        </m:e>
                      </m:d>
                      <m:d>
                        <m:dPr>
                          <m:ctrlPr>
                            <a:rPr lang="it-IT" sz="2000" i="1">
                              <a:solidFill>
                                <a:srgbClr val="000000"/>
                              </a:solidFill>
                              <a:latin typeface="Cambria Math" panose="02040503050406030204" pitchFamily="18" charset="0"/>
                            </a:rPr>
                          </m:ctrlPr>
                        </m:dPr>
                        <m:e>
                          <m:m>
                            <m:mPr>
                              <m:plcHide m:val="on"/>
                              <m:mcs>
                                <m:mc>
                                  <m:mcPr>
                                    <m:count m:val="4"/>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mr>
                          </m:m>
                        </m:e>
                      </m:d>
                      <m:d>
                        <m:dPr>
                          <m:ctrlPr>
                            <a:rPr lang="it-IT" sz="2000" i="1">
                              <a:solidFill>
                                <a:srgbClr val="000000"/>
                              </a:solidFill>
                              <a:latin typeface="Cambria Math" panose="02040503050406030204" pitchFamily="18" charset="0"/>
                            </a:rPr>
                          </m:ctrlPr>
                        </m:dPr>
                        <m:e>
                          <m:m>
                            <m:mPr>
                              <m:plcHide m:val="on"/>
                              <m:mcs>
                                <m:mc>
                                  <m:mcPr>
                                    <m:count m:val="1"/>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e>
                            </m:mr>
                          </m:m>
                        </m:e>
                      </m:d>
                      <m:r>
                        <a:rPr lang="it-IT" sz="2000" i="1">
                          <a:solidFill>
                            <a:srgbClr val="000000"/>
                          </a:solidFill>
                          <a:latin typeface="Cambria Math" panose="02040503050406030204" pitchFamily="18" charset="0"/>
                        </a:rPr>
                        <m:t>=</m:t>
                      </m:r>
                    </m:oMath>
                  </m:oMathPara>
                </a14:m>
                <a:endParaRPr lang="it-IT" sz="2000" i="1" dirty="0">
                  <a:solidFill>
                    <a:srgbClr val="000000"/>
                  </a:solidFill>
                  <a:latin typeface="Cambria Math" panose="02040503050406030204" pitchFamily="18" charset="0"/>
                </a:endParaRPr>
              </a:p>
              <a:p>
                <a:pPr>
                  <a:buNone/>
                </a:pPr>
                <a:br>
                  <a:rPr lang="it-IT" sz="2000"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𝐱</m:t>
                          </m:r>
                        </m:e>
                        <m:sub>
                          <m:r>
                            <a:rPr lang="it-IT" sz="2000" i="1">
                              <a:solidFill>
                                <a:srgbClr val="000000"/>
                              </a:solidFill>
                              <a:latin typeface="Cambria Math" panose="02040503050406030204" pitchFamily="18" charset="0"/>
                            </a:rPr>
                            <m:t>𝛼</m:t>
                          </m:r>
                        </m:sub>
                      </m:sSub>
                      <m:sSubSup>
                        <m:sSubSupPr>
                          <m:ctrlPr>
                            <a:rPr lang="it-IT" sz="2000" i="1">
                              <a:solidFill>
                                <a:srgbClr val="000000"/>
                              </a:solidFill>
                              <a:latin typeface="Cambria Math" panose="02040503050406030204" pitchFamily="18" charset="0"/>
                            </a:rPr>
                          </m:ctrlPr>
                        </m:sSubSupPr>
                        <m:e>
                          <m:r>
                            <a:rPr lang="it-IT" sz="2000" i="1">
                              <a:solidFill>
                                <a:srgbClr val="000000"/>
                              </a:solidFill>
                              <a:latin typeface="Cambria Math" panose="02040503050406030204" pitchFamily="18" charset="0"/>
                            </a:rPr>
                            <m:t>𝜂</m:t>
                          </m:r>
                        </m:e>
                        <m:sub>
                          <m:r>
                            <a:rPr lang="it-IT" sz="2000" i="1">
                              <a:solidFill>
                                <a:srgbClr val="000000"/>
                              </a:solidFill>
                              <a:latin typeface="Cambria Math" panose="02040503050406030204" pitchFamily="18" charset="0"/>
                            </a:rPr>
                            <m:t>𝛽</m:t>
                          </m:r>
                        </m:sub>
                        <m:sup>
                          <m:r>
                            <a:rPr lang="it-IT" sz="2000" i="1">
                              <a:solidFill>
                                <a:srgbClr val="000000"/>
                              </a:solidFill>
                              <a:latin typeface="Cambria Math" panose="02040503050406030204" pitchFamily="18" charset="0"/>
                            </a:rPr>
                            <m:t>𝛼</m:t>
                          </m:r>
                        </m:sup>
                      </m:sSub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𝐱</m:t>
                          </m:r>
                        </m:e>
                        <m:sup>
                          <m:r>
                            <a:rPr lang="it-IT" sz="2000" i="1">
                              <a:solidFill>
                                <a:srgbClr val="000000"/>
                              </a:solidFill>
                              <a:latin typeface="Cambria Math" panose="02040503050406030204" pitchFamily="18" charset="0"/>
                            </a:rPr>
                            <m:t>𝛽</m:t>
                          </m:r>
                        </m:sup>
                      </m:sSup>
                    </m:oMath>
                    <m:oMath xmlns:m="http://schemas.openxmlformats.org/officeDocument/2006/math">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𝜂</m:t>
                          </m:r>
                        </m:e>
                        <m:sub>
                          <m:r>
                            <a:rPr lang="it-IT" sz="2000" i="1">
                              <a:solidFill>
                                <a:srgbClr val="000000"/>
                              </a:solidFill>
                              <a:latin typeface="Cambria Math" panose="02040503050406030204" pitchFamily="18" charset="0"/>
                            </a:rPr>
                            <m:t>𝛼𝛽</m:t>
                          </m:r>
                        </m:sub>
                      </m:sSub>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metrica</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piatta</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di</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Minkowskij</m:t>
                      </m:r>
                    </m:oMath>
                  </m:oMathPara>
                </a14:m>
                <a:endParaRPr lang="it-IT" sz="2000" dirty="0"/>
              </a:p>
            </p:txBody>
          </p:sp>
        </mc:Choice>
        <mc:Fallback xmlns="">
          <p:sp>
            <p:nvSpPr>
              <p:cNvPr id="27650" name="Object 2"/>
              <p:cNvSpPr txBox="1">
                <a:spLocks noGrp="1" noRot="1" noChangeAspect="1" noMove="1" noResize="1" noEditPoints="1" noAdjustHandles="1" noChangeArrowheads="1" noChangeShapeType="1" noTextEdit="1"/>
              </p:cNvSpPr>
              <p:nvPr>
                <p:ph idx="1"/>
              </p:nvPr>
            </p:nvSpPr>
            <p:spPr bwMode="auto">
              <a:xfrm>
                <a:off x="1892808" y="1273556"/>
                <a:ext cx="8557144" cy="3911092"/>
              </a:xfrm>
              <a:prstGeom prst="rect">
                <a:avLst/>
              </a:prstGeom>
              <a:blipFill>
                <a:blip r:embed="rId2"/>
                <a:stretch>
                  <a:fillRect t="-779"/>
                </a:stretch>
              </a:blipFill>
            </p:spPr>
            <p:txBody>
              <a:bodyPr/>
              <a:lstStyle/>
              <a:p>
                <a:r>
                  <a:rPr lang="it-IT">
                    <a:noFill/>
                  </a:rPr>
                  <a:t> </a:t>
                </a:r>
              </a:p>
            </p:txBody>
          </p:sp>
        </mc:Fallback>
      </mc:AlternateContent>
      <p:sp>
        <p:nvSpPr>
          <p:cNvPr id="8" name="TextBox 7"/>
          <p:cNvSpPr txBox="1"/>
          <p:nvPr/>
        </p:nvSpPr>
        <p:spPr>
          <a:xfrm>
            <a:off x="1906549" y="4999442"/>
            <a:ext cx="8557144" cy="923330"/>
          </a:xfrm>
          <a:prstGeom prst="rect">
            <a:avLst/>
          </a:prstGeom>
          <a:noFill/>
        </p:spPr>
        <p:txBody>
          <a:bodyPr wrap="square" rtlCol="0">
            <a:spAutoFit/>
          </a:bodyPr>
          <a:lstStyle/>
          <a:p>
            <a:r>
              <a:rPr lang="it-IT" dirty="0"/>
              <a:t>È </a:t>
            </a:r>
            <a:r>
              <a:rPr lang="it-IT" i="1" dirty="0"/>
              <a:t>piatta</a:t>
            </a:r>
            <a:r>
              <a:rPr lang="it-IT" dirty="0"/>
              <a:t>, perché ds</a:t>
            </a:r>
            <a:r>
              <a:rPr lang="it-IT" baseline="30000" dirty="0"/>
              <a:t>2</a:t>
            </a:r>
            <a:r>
              <a:rPr lang="it-IT" dirty="0"/>
              <a:t> rappresenta la distanza calcolata su una superficie piana; se la superficie non è piana potrebbero esserci termini fuori dalla diagonale, che “mischiano” le coordinate</a:t>
            </a:r>
          </a:p>
        </p:txBody>
      </p:sp>
      <p:sp>
        <p:nvSpPr>
          <p:cNvPr id="3" name="Segnaposto piè di pagina 2">
            <a:extLst>
              <a:ext uri="{FF2B5EF4-FFF2-40B4-BE49-F238E27FC236}">
                <a16:creationId xmlns:a16="http://schemas.microsoft.com/office/drawing/2014/main" id="{031DC9D8-98A2-3858-9ED2-1391F8D6E110}"/>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95C80894-C585-14EF-9700-CE44FF886616}"/>
              </a:ext>
            </a:extLst>
          </p:cNvPr>
          <p:cNvSpPr>
            <a:spLocks noGrp="1"/>
          </p:cNvSpPr>
          <p:nvPr>
            <p:ph type="sldNum" sz="quarter" idx="12"/>
          </p:nvPr>
        </p:nvSpPr>
        <p:spPr/>
        <p:txBody>
          <a:bodyPr/>
          <a:lstStyle/>
          <a:p>
            <a:fld id="{5DB9F8FC-F3B6-463C-8E5A-7737F3F8DE8D}" type="slidenum">
              <a:rPr lang="it-IT" smtClean="0"/>
              <a:t>10</a:t>
            </a:fld>
            <a:endParaRPr lang="it-IT"/>
          </a:p>
        </p:txBody>
      </p:sp>
    </p:spTree>
    <p:extLst>
      <p:ext uri="{BB962C8B-B14F-4D97-AF65-F5344CB8AC3E}">
        <p14:creationId xmlns:p14="http://schemas.microsoft.com/office/powerpoint/2010/main" val="8660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1981200" y="27750"/>
            <a:ext cx="8229600" cy="1143000"/>
          </a:xfrm>
        </p:spPr>
        <p:txBody>
          <a:bodyPr/>
          <a:lstStyle/>
          <a:p>
            <a:r>
              <a:rPr lang="it-IT" dirty="0" err="1"/>
              <a:t>Gedankenexperiment</a:t>
            </a:r>
            <a:endParaRPr lang="it-IT" dirty="0"/>
          </a:p>
        </p:txBody>
      </p:sp>
      <mc:AlternateContent xmlns:mc="http://schemas.openxmlformats.org/markup-compatibility/2006" xmlns:a14="http://schemas.microsoft.com/office/drawing/2010/main">
        <mc:Choice Requires="a14">
          <p:sp>
            <p:nvSpPr>
              <p:cNvPr id="7" name="Segnaposto contenuto 6"/>
              <p:cNvSpPr>
                <a:spLocks noGrp="1"/>
              </p:cNvSpPr>
              <p:nvPr>
                <p:ph idx="1"/>
              </p:nvPr>
            </p:nvSpPr>
            <p:spPr>
              <a:xfrm>
                <a:off x="1981200" y="1051561"/>
                <a:ext cx="8293608" cy="5074603"/>
              </a:xfrm>
            </p:spPr>
            <p:txBody>
              <a:bodyPr>
                <a:normAutofit lnSpcReduction="10000"/>
              </a:bodyPr>
              <a:lstStyle/>
              <a:p>
                <a:r>
                  <a:rPr lang="it-IT" dirty="0"/>
                  <a:t>Voglio misurare con un righello di lunghezza </a:t>
                </a:r>
                <a14:m>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𝑙</m:t>
                        </m:r>
                      </m:e>
                      <m:sub>
                        <m:r>
                          <a:rPr lang="it-IT" b="0" i="1" smtClean="0">
                            <a:latin typeface="Cambria Math" panose="02040503050406030204" pitchFamily="18" charset="0"/>
                          </a:rPr>
                          <m:t>0</m:t>
                        </m:r>
                      </m:sub>
                    </m:sSub>
                  </m:oMath>
                </a14:m>
                <a:r>
                  <a:rPr lang="it-IT" dirty="0"/>
                  <a:t> la circonferenza di una giostra in rotazione con velocità angolare </a:t>
                </a:r>
                <a14:m>
                  <m:oMath xmlns:m="http://schemas.openxmlformats.org/officeDocument/2006/math">
                    <m:r>
                      <a:rPr lang="it-IT" i="1">
                        <a:latin typeface="Cambria Math" panose="02040503050406030204" pitchFamily="18" charset="0"/>
                        <a:ea typeface="Cambria Math" panose="02040503050406030204" pitchFamily="18" charset="0"/>
                      </a:rPr>
                      <m:t>𝜔</m:t>
                    </m:r>
                  </m:oMath>
                </a14:m>
                <a:r>
                  <a:rPr lang="it-IT" dirty="0"/>
                  <a:t>. La giostra è un sistema NON inerziale (c’è l’accelerazione centripeta)</a:t>
                </a:r>
              </a:p>
              <a:p>
                <a:r>
                  <a:rPr lang="it-IT" dirty="0"/>
                  <a:t>Ad una distanza R dal centro della giostra, la velocità è </a:t>
                </a:r>
                <a14:m>
                  <m:oMath xmlns:m="http://schemas.openxmlformats.org/officeDocument/2006/math">
                    <m:r>
                      <a:rPr lang="it-IT" b="0" i="1" smtClean="0">
                        <a:latin typeface="Cambria Math" panose="02040503050406030204" pitchFamily="18" charset="0"/>
                      </a:rPr>
                      <m:t>𝑣</m:t>
                    </m:r>
                    <m:r>
                      <a:rPr lang="it-IT" b="0" i="1" smtClean="0">
                        <a:latin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𝜔</m:t>
                    </m:r>
                    <m:r>
                      <a:rPr lang="it-IT" b="0" i="1" smtClean="0">
                        <a:latin typeface="Cambria Math" panose="02040503050406030204" pitchFamily="18" charset="0"/>
                        <a:ea typeface="Cambria Math" panose="02040503050406030204" pitchFamily="18" charset="0"/>
                      </a:rPr>
                      <m:t>𝑅</m:t>
                    </m:r>
                  </m:oMath>
                </a14:m>
                <a:r>
                  <a:rPr lang="it-IT" dirty="0"/>
                  <a:t>, e il righello con cui misuro la circonferenza subisce la contrazione relativistica:</a:t>
                </a:r>
                <a:br>
                  <a:rPr lang="it-IT" dirty="0"/>
                </a:br>
                <a:r>
                  <a:rPr lang="it-IT" dirty="0"/>
                  <a:t> </a:t>
                </a:r>
                <a14:m>
                  <m:oMath xmlns:m="http://schemas.openxmlformats.org/officeDocument/2006/math">
                    <m:r>
                      <a:rPr lang="it-IT" b="0" i="1" smtClean="0">
                        <a:latin typeface="Cambria Math" panose="02040503050406030204" pitchFamily="18" charset="0"/>
                      </a:rPr>
                      <m:t>𝑙</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𝑙</m:t>
                        </m:r>
                      </m:e>
                      <m:sub>
                        <m:r>
                          <a:rPr lang="it-IT" b="0" i="1" smtClean="0">
                            <a:latin typeface="Cambria Math" panose="02040503050406030204" pitchFamily="18" charset="0"/>
                          </a:rPr>
                          <m:t>0</m:t>
                        </m:r>
                      </m:sub>
                    </m:sSub>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p>
                              <m:sSupPr>
                                <m:ctrlPr>
                                  <a:rPr lang="it-IT" i="1">
                                    <a:latin typeface="Cambria Math" panose="02040503050406030204" pitchFamily="18" charset="0"/>
                                  </a:rPr>
                                </m:ctrlPr>
                              </m:sSupPr>
                              <m:e>
                                <m:r>
                                  <a:rPr lang="it-IT" i="1">
                                    <a:latin typeface="Cambria Math" panose="02040503050406030204" pitchFamily="18" charset="0"/>
                                  </a:rPr>
                                  <m:t>𝑣</m:t>
                                </m:r>
                              </m:e>
                              <m:sup>
                                <m:r>
                                  <a:rPr lang="it-IT" i="1">
                                    <a:latin typeface="Cambria Math" panose="02040503050406030204" pitchFamily="18" charset="0"/>
                                  </a:rPr>
                                  <m:t>2</m:t>
                                </m:r>
                              </m:sup>
                            </m:s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r>
                      <a:rPr lang="it-IT" b="0" i="1" smtClean="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𝑙</m:t>
                        </m:r>
                      </m:e>
                      <m:sub>
                        <m:r>
                          <a:rPr lang="it-IT" i="1">
                            <a:latin typeface="Cambria Math" panose="02040503050406030204" pitchFamily="18" charset="0"/>
                          </a:rPr>
                          <m:t>0</m:t>
                        </m:r>
                      </m:sub>
                    </m:sSub>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p>
                              <m:sSupPr>
                                <m:ctrlPr>
                                  <a:rPr lang="it-IT" i="1">
                                    <a:latin typeface="Cambria Math" panose="02040503050406030204" pitchFamily="18" charset="0"/>
                                  </a:rPr>
                                </m:ctrlPr>
                              </m:sSupPr>
                              <m:e>
                                <m:r>
                                  <a:rPr lang="it-IT" b="0" i="1" smtClean="0">
                                    <a:latin typeface="Cambria Math" panose="02040503050406030204" pitchFamily="18" charset="0"/>
                                  </a:rPr>
                                  <m:t>(</m:t>
                                </m:r>
                                <m:r>
                                  <a:rPr lang="it-IT" i="1">
                                    <a:latin typeface="Cambria Math" panose="02040503050406030204" pitchFamily="18" charset="0"/>
                                    <a:ea typeface="Cambria Math" panose="02040503050406030204" pitchFamily="18" charset="0"/>
                                  </a:rPr>
                                  <m:t>𝜔</m:t>
                                </m:r>
                                <m:r>
                                  <a:rPr lang="it-IT" i="1">
                                    <a:latin typeface="Cambria Math" panose="02040503050406030204" pitchFamily="18" charset="0"/>
                                    <a:ea typeface="Cambria Math" panose="02040503050406030204" pitchFamily="18" charset="0"/>
                                  </a:rPr>
                                  <m:t>𝑅</m:t>
                                </m:r>
                                <m:r>
                                  <a:rPr lang="it-IT" b="0" i="1" smtClean="0">
                                    <a:latin typeface="Cambria Math" panose="02040503050406030204" pitchFamily="18" charset="0"/>
                                  </a:rPr>
                                  <m:t>)</m:t>
                                </m:r>
                              </m:e>
                              <m:sup>
                                <m:r>
                                  <a:rPr lang="it-IT" i="1">
                                    <a:latin typeface="Cambria Math" panose="02040503050406030204" pitchFamily="18" charset="0"/>
                                  </a:rPr>
                                  <m:t>2</m:t>
                                </m:r>
                              </m:sup>
                            </m:s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r>
                      <a:rPr lang="it-IT" b="0" i="1" smtClean="0">
                        <a:latin typeface="Cambria Math" panose="02040503050406030204" pitchFamily="18" charset="0"/>
                      </a:rPr>
                      <m:t>&lt;</m:t>
                    </m:r>
                    <m:sSub>
                      <m:sSubPr>
                        <m:ctrlPr>
                          <a:rPr lang="it-IT" i="1">
                            <a:latin typeface="Cambria Math" panose="02040503050406030204" pitchFamily="18" charset="0"/>
                          </a:rPr>
                        </m:ctrlPr>
                      </m:sSubPr>
                      <m:e>
                        <m:r>
                          <a:rPr lang="it-IT" i="1">
                            <a:latin typeface="Cambria Math" panose="02040503050406030204" pitchFamily="18" charset="0"/>
                          </a:rPr>
                          <m:t>𝑙</m:t>
                        </m:r>
                      </m:e>
                      <m:sub>
                        <m:r>
                          <a:rPr lang="it-IT" i="1">
                            <a:latin typeface="Cambria Math" panose="02040503050406030204" pitchFamily="18" charset="0"/>
                          </a:rPr>
                          <m:t>0</m:t>
                        </m:r>
                      </m:sub>
                    </m:sSub>
                  </m:oMath>
                </a14:m>
                <a:endParaRPr lang="it-IT" dirty="0"/>
              </a:p>
              <a:p>
                <a:r>
                  <a:rPr lang="it-IT" dirty="0"/>
                  <a:t>Quindi ci vorrà un numero maggiore di righelli rispetto al caso statico per misurare la circonferenza e dunque il rapporto tra la circonferenza e R sarà tanto &gt;</a:t>
                </a:r>
                <a14:m>
                  <m:oMath xmlns:m="http://schemas.openxmlformats.org/officeDocument/2006/math">
                    <m:r>
                      <a:rPr lang="it-IT" b="0" i="1" smtClean="0">
                        <a:latin typeface="Cambria Math" panose="02040503050406030204" pitchFamily="18" charset="0"/>
                      </a:rPr>
                      <m:t>2</m:t>
                    </m:r>
                    <m:r>
                      <a:rPr lang="it-IT" b="0" i="1" smtClean="0">
                        <a:latin typeface="Cambria Math" panose="02040503050406030204" pitchFamily="18" charset="0"/>
                        <a:ea typeface="Cambria Math" panose="02040503050406030204" pitchFamily="18" charset="0"/>
                      </a:rPr>
                      <m:t>𝜋</m:t>
                    </m:r>
                  </m:oMath>
                </a14:m>
                <a:r>
                  <a:rPr lang="it-IT" dirty="0"/>
                  <a:t> quanto più mi allontano dal centro</a:t>
                </a:r>
              </a:p>
            </p:txBody>
          </p:sp>
        </mc:Choice>
        <mc:Fallback xmlns="">
          <p:sp>
            <p:nvSpPr>
              <p:cNvPr id="7" name="Segnaposto contenuto 6"/>
              <p:cNvSpPr>
                <a:spLocks noGrp="1" noRot="1" noChangeAspect="1" noMove="1" noResize="1" noEditPoints="1" noAdjustHandles="1" noChangeArrowheads="1" noChangeShapeType="1" noTextEdit="1"/>
              </p:cNvSpPr>
              <p:nvPr>
                <p:ph idx="1"/>
              </p:nvPr>
            </p:nvSpPr>
            <p:spPr>
              <a:xfrm>
                <a:off x="1981200" y="1051561"/>
                <a:ext cx="8293608" cy="5074603"/>
              </a:xfrm>
              <a:blipFill>
                <a:blip r:embed="rId2"/>
                <a:stretch>
                  <a:fillRect l="-1323" t="-2764" r="-1910"/>
                </a:stretch>
              </a:blipFill>
            </p:spPr>
            <p:txBody>
              <a:bodyPr/>
              <a:lstStyle/>
              <a:p>
                <a:r>
                  <a:rPr lang="it-IT">
                    <a:noFill/>
                  </a:rPr>
                  <a:t> </a:t>
                </a:r>
              </a:p>
            </p:txBody>
          </p:sp>
        </mc:Fallback>
      </mc:AlternateContent>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2294" y="3730752"/>
            <a:ext cx="5366895" cy="2377440"/>
          </a:xfrm>
          <a:prstGeom prst="rect">
            <a:avLst/>
          </a:prstGeom>
        </p:spPr>
      </p:pic>
      <p:sp>
        <p:nvSpPr>
          <p:cNvPr id="2" name="Segnaposto piè di pagina 1">
            <a:extLst>
              <a:ext uri="{FF2B5EF4-FFF2-40B4-BE49-F238E27FC236}">
                <a16:creationId xmlns:a16="http://schemas.microsoft.com/office/drawing/2014/main" id="{108B7797-2CEC-7786-925C-316B69867190}"/>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1A574DED-F1F3-C7D6-097A-A63CEFD515F8}"/>
              </a:ext>
            </a:extLst>
          </p:cNvPr>
          <p:cNvSpPr>
            <a:spLocks noGrp="1"/>
          </p:cNvSpPr>
          <p:nvPr>
            <p:ph type="sldNum" sz="quarter" idx="12"/>
          </p:nvPr>
        </p:nvSpPr>
        <p:spPr/>
        <p:txBody>
          <a:bodyPr/>
          <a:lstStyle/>
          <a:p>
            <a:fld id="{5DB9F8FC-F3B6-463C-8E5A-7737F3F8DE8D}" type="slidenum">
              <a:rPr lang="it-IT" smtClean="0"/>
              <a:t>11</a:t>
            </a:fld>
            <a:endParaRPr lang="it-IT"/>
          </a:p>
        </p:txBody>
      </p:sp>
    </p:spTree>
    <p:extLst>
      <p:ext uri="{BB962C8B-B14F-4D97-AF65-F5344CB8AC3E}">
        <p14:creationId xmlns:p14="http://schemas.microsoft.com/office/powerpoint/2010/main" val="134007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1981201" y="0"/>
            <a:ext cx="2712987" cy="369332"/>
          </a:xfrm>
          <a:prstGeom prst="rect">
            <a:avLst/>
          </a:prstGeom>
          <a:noFill/>
          <a:ln w="9525">
            <a:noFill/>
            <a:miter lim="800000"/>
            <a:headEnd/>
            <a:tailEnd/>
          </a:ln>
          <a:effectLst/>
        </p:spPr>
        <p:txBody>
          <a:bodyPr wrap="none">
            <a:spAutoFit/>
          </a:bodyPr>
          <a:lstStyle/>
          <a:p>
            <a:r>
              <a:rPr lang="it-IT"/>
              <a:t>Geometria piana di Euclide</a:t>
            </a:r>
          </a:p>
        </p:txBody>
      </p:sp>
      <p:sp>
        <p:nvSpPr>
          <p:cNvPr id="100358" name="Text Box 6"/>
          <p:cNvSpPr txBox="1">
            <a:spLocks noChangeArrowheads="1"/>
          </p:cNvSpPr>
          <p:nvPr/>
        </p:nvSpPr>
        <p:spPr bwMode="auto">
          <a:xfrm>
            <a:off x="1981200" y="1828800"/>
            <a:ext cx="2743200" cy="523220"/>
          </a:xfrm>
          <a:prstGeom prst="rect">
            <a:avLst/>
          </a:prstGeom>
          <a:noFill/>
          <a:ln w="57150">
            <a:solidFill>
              <a:srgbClr val="FF0000"/>
            </a:solidFill>
            <a:miter lim="800000"/>
            <a:headEnd/>
            <a:tailEnd/>
          </a:ln>
          <a:effectLst/>
        </p:spPr>
        <p:txBody>
          <a:bodyPr>
            <a:spAutoFit/>
          </a:bodyPr>
          <a:lstStyle/>
          <a:p>
            <a:r>
              <a:rPr lang="it-IT" sz="2800">
                <a:sym typeface="Symbol" pitchFamily="18" charset="2"/>
              </a:rPr>
              <a:t> +  +  =180°</a:t>
            </a:r>
            <a:endParaRPr lang="it-IT" sz="2800"/>
          </a:p>
        </p:txBody>
      </p:sp>
      <p:grpSp>
        <p:nvGrpSpPr>
          <p:cNvPr id="2" name="Group 15"/>
          <p:cNvGrpSpPr>
            <a:grpSpLocks/>
          </p:cNvGrpSpPr>
          <p:nvPr/>
        </p:nvGrpSpPr>
        <p:grpSpPr bwMode="auto">
          <a:xfrm>
            <a:off x="1905000" y="457200"/>
            <a:ext cx="2971800" cy="1143000"/>
            <a:chOff x="960" y="768"/>
            <a:chExt cx="1872" cy="720"/>
          </a:xfrm>
        </p:grpSpPr>
        <p:sp>
          <p:nvSpPr>
            <p:cNvPr id="100361" name="Arc 9"/>
            <p:cNvSpPr>
              <a:spLocks/>
            </p:cNvSpPr>
            <p:nvPr/>
          </p:nvSpPr>
          <p:spPr bwMode="auto">
            <a:xfrm rot="2464446" flipV="1">
              <a:off x="1680" y="768"/>
              <a:ext cx="144" cy="1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a:effectLst/>
          </p:spPr>
          <p:txBody>
            <a:bodyPr wrap="none" anchor="ctr"/>
            <a:lstStyle/>
            <a:p>
              <a:endParaRPr lang="it-IT"/>
            </a:p>
          </p:txBody>
        </p:sp>
        <p:grpSp>
          <p:nvGrpSpPr>
            <p:cNvPr id="3" name="Group 14"/>
            <p:cNvGrpSpPr>
              <a:grpSpLocks/>
            </p:cNvGrpSpPr>
            <p:nvPr/>
          </p:nvGrpSpPr>
          <p:grpSpPr bwMode="auto">
            <a:xfrm>
              <a:off x="960" y="768"/>
              <a:ext cx="1872" cy="720"/>
              <a:chOff x="960" y="528"/>
              <a:chExt cx="1872" cy="720"/>
            </a:xfrm>
          </p:grpSpPr>
          <p:sp>
            <p:nvSpPr>
              <p:cNvPr id="100355" name="Line 3"/>
              <p:cNvSpPr>
                <a:spLocks noChangeShapeType="1"/>
              </p:cNvSpPr>
              <p:nvPr/>
            </p:nvSpPr>
            <p:spPr bwMode="auto">
              <a:xfrm flipV="1">
                <a:off x="960" y="528"/>
                <a:ext cx="768" cy="624"/>
              </a:xfrm>
              <a:prstGeom prst="line">
                <a:avLst/>
              </a:prstGeom>
              <a:noFill/>
              <a:ln w="28575">
                <a:solidFill>
                  <a:schemeClr val="tx1"/>
                </a:solidFill>
                <a:round/>
                <a:headEnd/>
                <a:tailEnd/>
              </a:ln>
              <a:effectLst/>
            </p:spPr>
            <p:txBody>
              <a:bodyPr/>
              <a:lstStyle/>
              <a:p>
                <a:endParaRPr lang="it-IT"/>
              </a:p>
            </p:txBody>
          </p:sp>
          <p:sp>
            <p:nvSpPr>
              <p:cNvPr id="100356" name="Line 4"/>
              <p:cNvSpPr>
                <a:spLocks noChangeShapeType="1"/>
              </p:cNvSpPr>
              <p:nvPr/>
            </p:nvSpPr>
            <p:spPr bwMode="auto">
              <a:xfrm>
                <a:off x="1728" y="528"/>
                <a:ext cx="1104" cy="720"/>
              </a:xfrm>
              <a:prstGeom prst="line">
                <a:avLst/>
              </a:prstGeom>
              <a:noFill/>
              <a:ln w="28575">
                <a:solidFill>
                  <a:schemeClr val="tx1"/>
                </a:solidFill>
                <a:round/>
                <a:headEnd/>
                <a:tailEnd/>
              </a:ln>
              <a:effectLst/>
            </p:spPr>
            <p:txBody>
              <a:bodyPr/>
              <a:lstStyle/>
              <a:p>
                <a:endParaRPr lang="it-IT"/>
              </a:p>
            </p:txBody>
          </p:sp>
          <p:sp>
            <p:nvSpPr>
              <p:cNvPr id="100357" name="Line 5"/>
              <p:cNvSpPr>
                <a:spLocks noChangeShapeType="1"/>
              </p:cNvSpPr>
              <p:nvPr/>
            </p:nvSpPr>
            <p:spPr bwMode="auto">
              <a:xfrm>
                <a:off x="960" y="1152"/>
                <a:ext cx="1872" cy="96"/>
              </a:xfrm>
              <a:prstGeom prst="line">
                <a:avLst/>
              </a:prstGeom>
              <a:noFill/>
              <a:ln w="38100">
                <a:solidFill>
                  <a:schemeClr val="tx1"/>
                </a:solidFill>
                <a:round/>
                <a:headEnd/>
                <a:tailEnd/>
              </a:ln>
              <a:effectLst/>
            </p:spPr>
            <p:txBody>
              <a:bodyPr/>
              <a:lstStyle/>
              <a:p>
                <a:endParaRPr lang="it-IT"/>
              </a:p>
            </p:txBody>
          </p:sp>
          <p:sp>
            <p:nvSpPr>
              <p:cNvPr id="100359" name="Arc 7"/>
              <p:cNvSpPr>
                <a:spLocks/>
              </p:cNvSpPr>
              <p:nvPr/>
            </p:nvSpPr>
            <p:spPr bwMode="auto">
              <a:xfrm>
                <a:off x="1200" y="960"/>
                <a:ext cx="48" cy="1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FF0000"/>
                </a:solidFill>
                <a:round/>
                <a:headEnd/>
                <a:tailEnd/>
              </a:ln>
              <a:effectLst/>
            </p:spPr>
            <p:txBody>
              <a:bodyPr wrap="none" anchor="ctr"/>
              <a:lstStyle/>
              <a:p>
                <a:endParaRPr lang="it-IT"/>
              </a:p>
            </p:txBody>
          </p:sp>
          <p:sp>
            <p:nvSpPr>
              <p:cNvPr id="100362" name="Arc 10"/>
              <p:cNvSpPr>
                <a:spLocks/>
              </p:cNvSpPr>
              <p:nvPr/>
            </p:nvSpPr>
            <p:spPr bwMode="auto">
              <a:xfrm flipH="1">
                <a:off x="2304" y="960"/>
                <a:ext cx="96" cy="2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FF0000"/>
                </a:solidFill>
                <a:round/>
                <a:headEnd/>
                <a:tailEnd/>
              </a:ln>
              <a:effectLst/>
            </p:spPr>
            <p:txBody>
              <a:bodyPr wrap="none" anchor="ctr"/>
              <a:lstStyle/>
              <a:p>
                <a:endParaRPr lang="it-IT"/>
              </a:p>
            </p:txBody>
          </p:sp>
          <p:sp>
            <p:nvSpPr>
              <p:cNvPr id="100363" name="Text Box 11"/>
              <p:cNvSpPr txBox="1">
                <a:spLocks noChangeArrowheads="1"/>
              </p:cNvSpPr>
              <p:nvPr/>
            </p:nvSpPr>
            <p:spPr bwMode="auto">
              <a:xfrm>
                <a:off x="1248" y="864"/>
                <a:ext cx="257"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sp>
            <p:nvSpPr>
              <p:cNvPr id="100364" name="Text Box 12"/>
              <p:cNvSpPr txBox="1">
                <a:spLocks noChangeArrowheads="1"/>
              </p:cNvSpPr>
              <p:nvPr/>
            </p:nvSpPr>
            <p:spPr bwMode="auto">
              <a:xfrm>
                <a:off x="1632" y="576"/>
                <a:ext cx="239"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sp>
            <p:nvSpPr>
              <p:cNvPr id="100365" name="Rectangle 13"/>
              <p:cNvSpPr>
                <a:spLocks noChangeArrowheads="1"/>
              </p:cNvSpPr>
              <p:nvPr/>
            </p:nvSpPr>
            <p:spPr bwMode="auto">
              <a:xfrm>
                <a:off x="2112" y="864"/>
                <a:ext cx="208"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grpSp>
      </p:grpSp>
      <p:sp>
        <p:nvSpPr>
          <p:cNvPr id="100368" name="Text Box 16"/>
          <p:cNvSpPr txBox="1">
            <a:spLocks noChangeArrowheads="1"/>
          </p:cNvSpPr>
          <p:nvPr/>
        </p:nvSpPr>
        <p:spPr bwMode="auto">
          <a:xfrm>
            <a:off x="1965325" y="2895600"/>
            <a:ext cx="317716" cy="369332"/>
          </a:xfrm>
          <a:prstGeom prst="rect">
            <a:avLst/>
          </a:prstGeom>
          <a:noFill/>
          <a:ln w="9525">
            <a:noFill/>
            <a:miter lim="800000"/>
            <a:headEnd/>
            <a:tailEnd/>
          </a:ln>
          <a:effectLst/>
        </p:spPr>
        <p:txBody>
          <a:bodyPr wrap="none">
            <a:spAutoFit/>
          </a:bodyPr>
          <a:lstStyle/>
          <a:p>
            <a:r>
              <a:rPr lang="it-IT"/>
              <a:t>A</a:t>
            </a:r>
          </a:p>
        </p:txBody>
      </p:sp>
      <p:sp>
        <p:nvSpPr>
          <p:cNvPr id="100369" name="Text Box 17"/>
          <p:cNvSpPr txBox="1">
            <a:spLocks noChangeArrowheads="1"/>
          </p:cNvSpPr>
          <p:nvPr/>
        </p:nvSpPr>
        <p:spPr bwMode="auto">
          <a:xfrm>
            <a:off x="4870450" y="2895600"/>
            <a:ext cx="309700" cy="369332"/>
          </a:xfrm>
          <a:prstGeom prst="rect">
            <a:avLst/>
          </a:prstGeom>
          <a:noFill/>
          <a:ln w="9525">
            <a:noFill/>
            <a:miter lim="800000"/>
            <a:headEnd/>
            <a:tailEnd/>
          </a:ln>
          <a:effectLst/>
        </p:spPr>
        <p:txBody>
          <a:bodyPr wrap="none">
            <a:spAutoFit/>
          </a:bodyPr>
          <a:lstStyle/>
          <a:p>
            <a:r>
              <a:rPr lang="it-IT"/>
              <a:t>B</a:t>
            </a:r>
          </a:p>
        </p:txBody>
      </p:sp>
      <p:grpSp>
        <p:nvGrpSpPr>
          <p:cNvPr id="4" name="Group 36"/>
          <p:cNvGrpSpPr>
            <a:grpSpLocks/>
          </p:cNvGrpSpPr>
          <p:nvPr/>
        </p:nvGrpSpPr>
        <p:grpSpPr bwMode="auto">
          <a:xfrm>
            <a:off x="2362200" y="3048000"/>
            <a:ext cx="2514600" cy="152400"/>
            <a:chOff x="528" y="1920"/>
            <a:chExt cx="1584" cy="96"/>
          </a:xfrm>
        </p:grpSpPr>
        <p:sp>
          <p:nvSpPr>
            <p:cNvPr id="100370" name="Line 18"/>
            <p:cNvSpPr>
              <a:spLocks noChangeShapeType="1"/>
            </p:cNvSpPr>
            <p:nvPr/>
          </p:nvSpPr>
          <p:spPr bwMode="auto">
            <a:xfrm>
              <a:off x="576" y="1968"/>
              <a:ext cx="1488" cy="0"/>
            </a:xfrm>
            <a:prstGeom prst="line">
              <a:avLst/>
            </a:prstGeom>
            <a:noFill/>
            <a:ln w="38100">
              <a:solidFill>
                <a:srgbClr val="FF0000"/>
              </a:solidFill>
              <a:round/>
              <a:headEnd/>
              <a:tailEnd/>
            </a:ln>
            <a:effectLst/>
          </p:spPr>
          <p:txBody>
            <a:bodyPr/>
            <a:lstStyle/>
            <a:p>
              <a:endParaRPr lang="it-IT"/>
            </a:p>
          </p:txBody>
        </p:sp>
        <p:sp>
          <p:nvSpPr>
            <p:cNvPr id="100372" name="AutoShape 20"/>
            <p:cNvSpPr>
              <a:spLocks noChangeArrowheads="1"/>
            </p:cNvSpPr>
            <p:nvPr/>
          </p:nvSpPr>
          <p:spPr bwMode="auto">
            <a:xfrm>
              <a:off x="528" y="1920"/>
              <a:ext cx="96" cy="9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p:spPr>
          <p:txBody>
            <a:bodyPr wrap="none" anchor="ctr"/>
            <a:lstStyle/>
            <a:p>
              <a:endParaRPr lang="it-IT"/>
            </a:p>
          </p:txBody>
        </p:sp>
        <p:sp>
          <p:nvSpPr>
            <p:cNvPr id="100373" name="AutoShape 21"/>
            <p:cNvSpPr>
              <a:spLocks noChangeArrowheads="1"/>
            </p:cNvSpPr>
            <p:nvPr/>
          </p:nvSpPr>
          <p:spPr bwMode="auto">
            <a:xfrm>
              <a:off x="2016" y="1920"/>
              <a:ext cx="96" cy="9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p:spPr>
          <p:txBody>
            <a:bodyPr wrap="none" anchor="ctr"/>
            <a:lstStyle/>
            <a:p>
              <a:endParaRPr lang="it-IT"/>
            </a:p>
          </p:txBody>
        </p:sp>
      </p:grpSp>
      <p:sp>
        <p:nvSpPr>
          <p:cNvPr id="100375" name="Text Box 23"/>
          <p:cNvSpPr txBox="1">
            <a:spLocks noChangeArrowheads="1"/>
          </p:cNvSpPr>
          <p:nvPr/>
        </p:nvSpPr>
        <p:spPr bwMode="auto">
          <a:xfrm>
            <a:off x="1965325" y="2514600"/>
            <a:ext cx="2991460" cy="369332"/>
          </a:xfrm>
          <a:prstGeom prst="rect">
            <a:avLst/>
          </a:prstGeom>
          <a:noFill/>
          <a:ln w="9525">
            <a:noFill/>
            <a:miter lim="800000"/>
            <a:headEnd/>
            <a:tailEnd/>
          </a:ln>
          <a:effectLst/>
        </p:spPr>
        <p:txBody>
          <a:bodyPr wrap="none">
            <a:spAutoFit/>
          </a:bodyPr>
          <a:lstStyle/>
          <a:p>
            <a:r>
              <a:rPr lang="it-IT"/>
              <a:t>Minima distanza fra due punti</a:t>
            </a:r>
          </a:p>
        </p:txBody>
      </p:sp>
      <p:sp>
        <p:nvSpPr>
          <p:cNvPr id="100376" name="Text Box 24"/>
          <p:cNvSpPr txBox="1">
            <a:spLocks noChangeArrowheads="1"/>
          </p:cNvSpPr>
          <p:nvPr/>
        </p:nvSpPr>
        <p:spPr bwMode="auto">
          <a:xfrm>
            <a:off x="2895601" y="3276600"/>
            <a:ext cx="1185837" cy="369332"/>
          </a:xfrm>
          <a:prstGeom prst="rect">
            <a:avLst/>
          </a:prstGeom>
          <a:noFill/>
          <a:ln w="9525">
            <a:noFill/>
            <a:miter lim="800000"/>
            <a:headEnd/>
            <a:tailEnd/>
          </a:ln>
          <a:effectLst/>
        </p:spPr>
        <p:txBody>
          <a:bodyPr wrap="none">
            <a:spAutoFit/>
          </a:bodyPr>
          <a:lstStyle/>
          <a:p>
            <a:r>
              <a:rPr lang="it-IT"/>
              <a:t>Linea retta</a:t>
            </a:r>
          </a:p>
        </p:txBody>
      </p:sp>
      <p:sp>
        <p:nvSpPr>
          <p:cNvPr id="100377" name="Text Box 25"/>
          <p:cNvSpPr txBox="1">
            <a:spLocks noChangeArrowheads="1"/>
          </p:cNvSpPr>
          <p:nvPr/>
        </p:nvSpPr>
        <p:spPr bwMode="auto">
          <a:xfrm>
            <a:off x="2133600" y="3810000"/>
            <a:ext cx="2053126" cy="369332"/>
          </a:xfrm>
          <a:prstGeom prst="rect">
            <a:avLst/>
          </a:prstGeom>
          <a:noFill/>
          <a:ln w="9525">
            <a:noFill/>
            <a:miter lim="800000"/>
            <a:headEnd/>
            <a:tailEnd/>
          </a:ln>
          <a:effectLst/>
        </p:spPr>
        <p:txBody>
          <a:bodyPr wrap="none">
            <a:spAutoFit/>
          </a:bodyPr>
          <a:lstStyle/>
          <a:p>
            <a:r>
              <a:rPr lang="it-IT"/>
              <a:t>Teorema di Pitagora</a:t>
            </a:r>
          </a:p>
        </p:txBody>
      </p:sp>
      <p:sp>
        <p:nvSpPr>
          <p:cNvPr id="100383" name="Text Box 31"/>
          <p:cNvSpPr txBox="1">
            <a:spLocks noChangeArrowheads="1"/>
          </p:cNvSpPr>
          <p:nvPr/>
        </p:nvSpPr>
        <p:spPr bwMode="auto">
          <a:xfrm>
            <a:off x="2746376" y="4343400"/>
            <a:ext cx="1192955" cy="369332"/>
          </a:xfrm>
          <a:prstGeom prst="rect">
            <a:avLst/>
          </a:prstGeom>
          <a:noFill/>
          <a:ln w="38100">
            <a:solidFill>
              <a:srgbClr val="FF0000"/>
            </a:solidFill>
            <a:miter lim="800000"/>
            <a:headEnd/>
            <a:tailEnd/>
          </a:ln>
          <a:effectLst/>
        </p:spPr>
        <p:txBody>
          <a:bodyPr wrap="none">
            <a:spAutoFit/>
          </a:bodyPr>
          <a:lstStyle/>
          <a:p>
            <a:r>
              <a:rPr lang="it-IT"/>
              <a:t>c</a:t>
            </a:r>
            <a:r>
              <a:rPr lang="it-IT" baseline="30000"/>
              <a:t>2</a:t>
            </a:r>
            <a:r>
              <a:rPr lang="it-IT"/>
              <a:t> = a</a:t>
            </a:r>
            <a:r>
              <a:rPr lang="it-IT" baseline="30000"/>
              <a:t>2</a:t>
            </a:r>
            <a:r>
              <a:rPr lang="it-IT"/>
              <a:t> + b</a:t>
            </a:r>
            <a:r>
              <a:rPr lang="it-IT" baseline="30000"/>
              <a:t>2</a:t>
            </a:r>
            <a:endParaRPr lang="it-IT"/>
          </a:p>
        </p:txBody>
      </p:sp>
      <p:grpSp>
        <p:nvGrpSpPr>
          <p:cNvPr id="5" name="Group 57"/>
          <p:cNvGrpSpPr>
            <a:grpSpLocks/>
          </p:cNvGrpSpPr>
          <p:nvPr/>
        </p:nvGrpSpPr>
        <p:grpSpPr bwMode="auto">
          <a:xfrm>
            <a:off x="1676400" y="3962400"/>
            <a:ext cx="1371600" cy="1295400"/>
            <a:chOff x="96" y="2496"/>
            <a:chExt cx="864" cy="816"/>
          </a:xfrm>
        </p:grpSpPr>
        <p:sp>
          <p:nvSpPr>
            <p:cNvPr id="100384" name="Text Box 32"/>
            <p:cNvSpPr txBox="1">
              <a:spLocks noChangeArrowheads="1"/>
            </p:cNvSpPr>
            <p:nvPr/>
          </p:nvSpPr>
          <p:spPr bwMode="auto">
            <a:xfrm>
              <a:off x="240" y="3024"/>
              <a:ext cx="186" cy="233"/>
            </a:xfrm>
            <a:prstGeom prst="rect">
              <a:avLst/>
            </a:prstGeom>
            <a:noFill/>
            <a:ln w="9525">
              <a:noFill/>
              <a:miter lim="800000"/>
              <a:headEnd/>
              <a:tailEnd/>
            </a:ln>
            <a:effectLst/>
          </p:spPr>
          <p:txBody>
            <a:bodyPr wrap="none">
              <a:spAutoFit/>
            </a:bodyPr>
            <a:lstStyle/>
            <a:p>
              <a:r>
                <a:rPr lang="it-IT"/>
                <a:t>a</a:t>
              </a:r>
            </a:p>
          </p:txBody>
        </p:sp>
        <p:grpSp>
          <p:nvGrpSpPr>
            <p:cNvPr id="6" name="Group 56"/>
            <p:cNvGrpSpPr>
              <a:grpSpLocks/>
            </p:cNvGrpSpPr>
            <p:nvPr/>
          </p:nvGrpSpPr>
          <p:grpSpPr bwMode="auto">
            <a:xfrm>
              <a:off x="96" y="2496"/>
              <a:ext cx="864" cy="816"/>
              <a:chOff x="96" y="2496"/>
              <a:chExt cx="864" cy="816"/>
            </a:xfrm>
          </p:grpSpPr>
          <p:sp>
            <p:nvSpPr>
              <p:cNvPr id="100380" name="Line 28"/>
              <p:cNvSpPr>
                <a:spLocks noChangeShapeType="1"/>
              </p:cNvSpPr>
              <p:nvPr/>
            </p:nvSpPr>
            <p:spPr bwMode="auto">
              <a:xfrm>
                <a:off x="144" y="2640"/>
                <a:ext cx="0" cy="624"/>
              </a:xfrm>
              <a:prstGeom prst="line">
                <a:avLst/>
              </a:prstGeom>
              <a:noFill/>
              <a:ln w="38100">
                <a:solidFill>
                  <a:srgbClr val="FF0000"/>
                </a:solidFill>
                <a:round/>
                <a:headEnd/>
                <a:tailEnd/>
              </a:ln>
              <a:effectLst/>
            </p:spPr>
            <p:txBody>
              <a:bodyPr/>
              <a:lstStyle/>
              <a:p>
                <a:endParaRPr lang="it-IT"/>
              </a:p>
            </p:txBody>
          </p:sp>
          <p:grpSp>
            <p:nvGrpSpPr>
              <p:cNvPr id="7" name="Group 55"/>
              <p:cNvGrpSpPr>
                <a:grpSpLocks/>
              </p:cNvGrpSpPr>
              <p:nvPr/>
            </p:nvGrpSpPr>
            <p:grpSpPr bwMode="auto">
              <a:xfrm>
                <a:off x="96" y="2496"/>
                <a:ext cx="864" cy="816"/>
                <a:chOff x="3024" y="2448"/>
                <a:chExt cx="864" cy="816"/>
              </a:xfrm>
            </p:grpSpPr>
            <p:grpSp>
              <p:nvGrpSpPr>
                <p:cNvPr id="8" name="Group 54"/>
                <p:cNvGrpSpPr>
                  <a:grpSpLocks/>
                </p:cNvGrpSpPr>
                <p:nvPr/>
              </p:nvGrpSpPr>
              <p:grpSpPr bwMode="auto">
                <a:xfrm>
                  <a:off x="3024" y="2448"/>
                  <a:ext cx="864" cy="816"/>
                  <a:chOff x="3024" y="2448"/>
                  <a:chExt cx="864" cy="816"/>
                </a:xfrm>
              </p:grpSpPr>
              <p:sp>
                <p:nvSpPr>
                  <p:cNvPr id="100378" name="Line 26"/>
                  <p:cNvSpPr>
                    <a:spLocks noChangeShapeType="1"/>
                  </p:cNvSpPr>
                  <p:nvPr/>
                </p:nvSpPr>
                <p:spPr bwMode="auto">
                  <a:xfrm flipV="1">
                    <a:off x="3024" y="2448"/>
                    <a:ext cx="0" cy="816"/>
                  </a:xfrm>
                  <a:prstGeom prst="line">
                    <a:avLst/>
                  </a:prstGeom>
                  <a:noFill/>
                  <a:ln w="38100">
                    <a:solidFill>
                      <a:schemeClr val="tx1"/>
                    </a:solidFill>
                    <a:round/>
                    <a:headEnd/>
                    <a:tailEnd type="triangle" w="med" len="med"/>
                  </a:ln>
                  <a:effectLst/>
                </p:spPr>
                <p:txBody>
                  <a:bodyPr/>
                  <a:lstStyle/>
                  <a:p>
                    <a:endParaRPr lang="it-IT"/>
                  </a:p>
                </p:txBody>
              </p:sp>
              <p:sp>
                <p:nvSpPr>
                  <p:cNvPr id="100379" name="Line 27"/>
                  <p:cNvSpPr>
                    <a:spLocks noChangeShapeType="1"/>
                  </p:cNvSpPr>
                  <p:nvPr/>
                </p:nvSpPr>
                <p:spPr bwMode="auto">
                  <a:xfrm>
                    <a:off x="3024" y="3264"/>
                    <a:ext cx="864" cy="0"/>
                  </a:xfrm>
                  <a:prstGeom prst="line">
                    <a:avLst/>
                  </a:prstGeom>
                  <a:noFill/>
                  <a:ln w="38100">
                    <a:solidFill>
                      <a:schemeClr val="tx1"/>
                    </a:solidFill>
                    <a:round/>
                    <a:headEnd/>
                    <a:tailEnd type="triangle" w="med" len="med"/>
                  </a:ln>
                  <a:effectLst/>
                </p:spPr>
                <p:txBody>
                  <a:bodyPr/>
                  <a:lstStyle/>
                  <a:p>
                    <a:endParaRPr lang="it-IT"/>
                  </a:p>
                </p:txBody>
              </p:sp>
              <p:sp>
                <p:nvSpPr>
                  <p:cNvPr id="100381" name="Line 29"/>
                  <p:cNvSpPr>
                    <a:spLocks noChangeShapeType="1"/>
                  </p:cNvSpPr>
                  <p:nvPr/>
                </p:nvSpPr>
                <p:spPr bwMode="auto">
                  <a:xfrm>
                    <a:off x="3072" y="3216"/>
                    <a:ext cx="576" cy="0"/>
                  </a:xfrm>
                  <a:prstGeom prst="line">
                    <a:avLst/>
                  </a:prstGeom>
                  <a:noFill/>
                  <a:ln w="38100">
                    <a:solidFill>
                      <a:srgbClr val="FF0000"/>
                    </a:solidFill>
                    <a:round/>
                    <a:headEnd/>
                    <a:tailEnd/>
                  </a:ln>
                  <a:effectLst/>
                </p:spPr>
                <p:txBody>
                  <a:bodyPr/>
                  <a:lstStyle/>
                  <a:p>
                    <a:endParaRPr lang="it-IT"/>
                  </a:p>
                </p:txBody>
              </p:sp>
              <p:sp>
                <p:nvSpPr>
                  <p:cNvPr id="100382" name="Line 30"/>
                  <p:cNvSpPr>
                    <a:spLocks noChangeShapeType="1"/>
                  </p:cNvSpPr>
                  <p:nvPr/>
                </p:nvSpPr>
                <p:spPr bwMode="auto">
                  <a:xfrm>
                    <a:off x="3072" y="2592"/>
                    <a:ext cx="576" cy="624"/>
                  </a:xfrm>
                  <a:prstGeom prst="line">
                    <a:avLst/>
                  </a:prstGeom>
                  <a:noFill/>
                  <a:ln w="38100">
                    <a:solidFill>
                      <a:srgbClr val="FF0000"/>
                    </a:solidFill>
                    <a:round/>
                    <a:headEnd/>
                    <a:tailEnd/>
                  </a:ln>
                  <a:effectLst/>
                </p:spPr>
                <p:txBody>
                  <a:bodyPr/>
                  <a:lstStyle/>
                  <a:p>
                    <a:endParaRPr lang="it-IT"/>
                  </a:p>
                </p:txBody>
              </p:sp>
              <p:sp>
                <p:nvSpPr>
                  <p:cNvPr id="100385" name="Rectangle 33"/>
                  <p:cNvSpPr>
                    <a:spLocks noChangeArrowheads="1"/>
                  </p:cNvSpPr>
                  <p:nvPr/>
                </p:nvSpPr>
                <p:spPr bwMode="auto">
                  <a:xfrm>
                    <a:off x="3024" y="2784"/>
                    <a:ext cx="226" cy="233"/>
                  </a:xfrm>
                  <a:prstGeom prst="rect">
                    <a:avLst/>
                  </a:prstGeom>
                  <a:noFill/>
                  <a:ln w="9525">
                    <a:noFill/>
                    <a:miter lim="800000"/>
                    <a:headEnd/>
                    <a:tailEnd/>
                  </a:ln>
                  <a:effectLst/>
                </p:spPr>
                <p:txBody>
                  <a:bodyPr wrap="none">
                    <a:spAutoFit/>
                  </a:bodyPr>
                  <a:lstStyle/>
                  <a:p>
                    <a:r>
                      <a:rPr lang="it-IT"/>
                      <a:t> b</a:t>
                    </a:r>
                  </a:p>
                </p:txBody>
              </p:sp>
            </p:grpSp>
            <p:sp>
              <p:nvSpPr>
                <p:cNvPr id="100386" name="Rectangle 34"/>
                <p:cNvSpPr>
                  <a:spLocks noChangeArrowheads="1"/>
                </p:cNvSpPr>
                <p:nvPr/>
              </p:nvSpPr>
              <p:spPr bwMode="auto">
                <a:xfrm>
                  <a:off x="3312" y="2688"/>
                  <a:ext cx="178" cy="233"/>
                </a:xfrm>
                <a:prstGeom prst="rect">
                  <a:avLst/>
                </a:prstGeom>
                <a:noFill/>
                <a:ln w="9525">
                  <a:noFill/>
                  <a:miter lim="800000"/>
                  <a:headEnd/>
                  <a:tailEnd/>
                </a:ln>
                <a:effectLst/>
              </p:spPr>
              <p:txBody>
                <a:bodyPr wrap="none">
                  <a:spAutoFit/>
                </a:bodyPr>
                <a:lstStyle/>
                <a:p>
                  <a:r>
                    <a:rPr lang="it-IT"/>
                    <a:t>c</a:t>
                  </a:r>
                </a:p>
              </p:txBody>
            </p:sp>
          </p:grpSp>
        </p:grpSp>
      </p:grpSp>
      <p:sp>
        <p:nvSpPr>
          <p:cNvPr id="100387" name="Text Box 35"/>
          <p:cNvSpPr txBox="1">
            <a:spLocks noChangeArrowheads="1"/>
          </p:cNvSpPr>
          <p:nvPr/>
        </p:nvSpPr>
        <p:spPr bwMode="auto">
          <a:xfrm>
            <a:off x="3725863" y="5613019"/>
            <a:ext cx="1981633" cy="369332"/>
          </a:xfrm>
          <a:prstGeom prst="rect">
            <a:avLst/>
          </a:prstGeom>
          <a:noFill/>
          <a:ln w="28575">
            <a:solidFill>
              <a:srgbClr val="FF0000"/>
            </a:solidFill>
            <a:miter lim="800000"/>
            <a:headEnd/>
            <a:tailEnd/>
          </a:ln>
          <a:effectLst/>
        </p:spPr>
        <p:txBody>
          <a:bodyPr wrap="none">
            <a:spAutoFit/>
          </a:bodyPr>
          <a:lstStyle/>
          <a:p>
            <a:r>
              <a:rPr lang="it-IT"/>
              <a:t>ds</a:t>
            </a:r>
            <a:r>
              <a:rPr lang="it-IT" baseline="30000"/>
              <a:t>2</a:t>
            </a:r>
            <a:r>
              <a:rPr lang="it-IT"/>
              <a:t> =dx</a:t>
            </a:r>
            <a:r>
              <a:rPr lang="it-IT" baseline="30000"/>
              <a:t>2</a:t>
            </a:r>
            <a:r>
              <a:rPr lang="it-IT"/>
              <a:t> + dy</a:t>
            </a:r>
            <a:r>
              <a:rPr lang="it-IT" baseline="30000"/>
              <a:t>2</a:t>
            </a:r>
            <a:r>
              <a:rPr lang="it-IT"/>
              <a:t> + dz</a:t>
            </a:r>
            <a:r>
              <a:rPr lang="it-IT" baseline="30000"/>
              <a:t>2</a:t>
            </a:r>
            <a:endParaRPr lang="it-IT"/>
          </a:p>
        </p:txBody>
      </p:sp>
      <p:sp>
        <p:nvSpPr>
          <p:cNvPr id="100391" name="Text Box 39"/>
          <p:cNvSpPr txBox="1">
            <a:spLocks noChangeArrowheads="1"/>
          </p:cNvSpPr>
          <p:nvPr/>
        </p:nvSpPr>
        <p:spPr bwMode="auto">
          <a:xfrm>
            <a:off x="7397750" y="41275"/>
            <a:ext cx="1847172" cy="369332"/>
          </a:xfrm>
          <a:prstGeom prst="rect">
            <a:avLst/>
          </a:prstGeom>
          <a:noFill/>
          <a:ln w="9525">
            <a:noFill/>
            <a:miter lim="800000"/>
            <a:headEnd/>
            <a:tailEnd/>
          </a:ln>
          <a:effectLst/>
        </p:spPr>
        <p:txBody>
          <a:bodyPr wrap="none">
            <a:spAutoFit/>
          </a:bodyPr>
          <a:lstStyle/>
          <a:p>
            <a:r>
              <a:rPr lang="it-IT"/>
              <a:t>Geometria sferica</a:t>
            </a:r>
          </a:p>
        </p:txBody>
      </p:sp>
      <p:graphicFrame>
        <p:nvGraphicFramePr>
          <p:cNvPr id="100400" name="Object 48"/>
          <p:cNvGraphicFramePr>
            <a:graphicFrameLocks noChangeAspect="1"/>
          </p:cNvGraphicFramePr>
          <p:nvPr/>
        </p:nvGraphicFramePr>
        <p:xfrm>
          <a:off x="7924801" y="609601"/>
          <a:ext cx="1857375" cy="1762125"/>
        </p:xfrm>
        <a:graphic>
          <a:graphicData uri="http://schemas.openxmlformats.org/presentationml/2006/ole">
            <mc:AlternateContent xmlns:mc="http://schemas.openxmlformats.org/markup-compatibility/2006">
              <mc:Choice xmlns:v="urn:schemas-microsoft-com:vml" Requires="v">
                <p:oleObj name="Immagine bitmap" r:id="rId2" imgW="1857143" imgH="1762371" progId="PBrush">
                  <p:embed/>
                </p:oleObj>
              </mc:Choice>
              <mc:Fallback>
                <p:oleObj name="Immagine bitmap" r:id="rId2" imgW="1857143" imgH="1762371" progId="PBrush">
                  <p:embed/>
                  <p:pic>
                    <p:nvPicPr>
                      <p:cNvPr id="100400" name="Object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609601"/>
                        <a:ext cx="18573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401" name="Rectangle 49"/>
          <p:cNvSpPr>
            <a:spLocks noChangeArrowheads="1"/>
          </p:cNvSpPr>
          <p:nvPr/>
        </p:nvSpPr>
        <p:spPr bwMode="auto">
          <a:xfrm>
            <a:off x="8382000" y="1355726"/>
            <a:ext cx="381000" cy="396875"/>
          </a:xfrm>
          <a:prstGeom prst="rect">
            <a:avLst/>
          </a:prstGeom>
          <a:noFill/>
          <a:ln w="9525">
            <a:noFill/>
            <a:miter lim="800000"/>
            <a:headEnd/>
            <a:tailEnd/>
          </a:ln>
          <a:effectLst/>
        </p:spPr>
        <p:txBody>
          <a:bodyPr>
            <a:spAutoFit/>
          </a:bodyPr>
          <a:lstStyle/>
          <a:p>
            <a:r>
              <a:rPr lang="it-IT" sz="2000">
                <a:sym typeface="Symbol" pitchFamily="18" charset="2"/>
              </a:rPr>
              <a:t></a:t>
            </a:r>
          </a:p>
        </p:txBody>
      </p:sp>
      <p:sp>
        <p:nvSpPr>
          <p:cNvPr id="100402" name="Rectangle 50"/>
          <p:cNvSpPr>
            <a:spLocks noChangeArrowheads="1"/>
          </p:cNvSpPr>
          <p:nvPr/>
        </p:nvSpPr>
        <p:spPr bwMode="auto">
          <a:xfrm>
            <a:off x="8991600" y="1371601"/>
            <a:ext cx="323850" cy="396875"/>
          </a:xfrm>
          <a:prstGeom prst="rect">
            <a:avLst/>
          </a:prstGeom>
          <a:noFill/>
          <a:ln w="9525">
            <a:noFill/>
            <a:miter lim="800000"/>
            <a:headEnd/>
            <a:tailEnd/>
          </a:ln>
          <a:effectLst/>
        </p:spPr>
        <p:txBody>
          <a:bodyPr wrap="none">
            <a:spAutoFit/>
          </a:bodyPr>
          <a:lstStyle/>
          <a:p>
            <a:r>
              <a:rPr lang="it-IT" sz="2000">
                <a:sym typeface="Symbol" pitchFamily="18" charset="2"/>
              </a:rPr>
              <a:t></a:t>
            </a:r>
          </a:p>
        </p:txBody>
      </p:sp>
      <p:sp>
        <p:nvSpPr>
          <p:cNvPr id="100403" name="Rectangle 51"/>
          <p:cNvSpPr>
            <a:spLocks noChangeArrowheads="1"/>
          </p:cNvSpPr>
          <p:nvPr/>
        </p:nvSpPr>
        <p:spPr bwMode="auto">
          <a:xfrm>
            <a:off x="8686801" y="914401"/>
            <a:ext cx="288925" cy="396875"/>
          </a:xfrm>
          <a:prstGeom prst="rect">
            <a:avLst/>
          </a:prstGeom>
          <a:noFill/>
          <a:ln w="9525">
            <a:noFill/>
            <a:miter lim="800000"/>
            <a:headEnd/>
            <a:tailEnd/>
          </a:ln>
          <a:effectLst/>
        </p:spPr>
        <p:txBody>
          <a:bodyPr wrap="none">
            <a:spAutoFit/>
          </a:bodyPr>
          <a:lstStyle/>
          <a:p>
            <a:r>
              <a:rPr lang="it-IT" sz="2000">
                <a:sym typeface="Symbol" pitchFamily="18" charset="2"/>
              </a:rPr>
              <a:t></a:t>
            </a:r>
          </a:p>
        </p:txBody>
      </p:sp>
      <p:sp>
        <p:nvSpPr>
          <p:cNvPr id="100404" name="Text Box 52"/>
          <p:cNvSpPr txBox="1">
            <a:spLocks noChangeArrowheads="1"/>
          </p:cNvSpPr>
          <p:nvPr/>
        </p:nvSpPr>
        <p:spPr bwMode="auto">
          <a:xfrm>
            <a:off x="7696200" y="2395538"/>
            <a:ext cx="2743200" cy="523220"/>
          </a:xfrm>
          <a:prstGeom prst="rect">
            <a:avLst/>
          </a:prstGeom>
          <a:noFill/>
          <a:ln w="57150">
            <a:solidFill>
              <a:srgbClr val="FF0000"/>
            </a:solidFill>
            <a:miter lim="800000"/>
            <a:headEnd/>
            <a:tailEnd/>
          </a:ln>
          <a:effectLst/>
        </p:spPr>
        <p:txBody>
          <a:bodyPr>
            <a:spAutoFit/>
          </a:bodyPr>
          <a:lstStyle/>
          <a:p>
            <a:r>
              <a:rPr lang="it-IT" sz="2800">
                <a:sym typeface="Symbol" pitchFamily="18" charset="2"/>
              </a:rPr>
              <a:t> +  +  &gt; 180°</a:t>
            </a:r>
            <a:endParaRPr lang="it-IT" sz="2800"/>
          </a:p>
        </p:txBody>
      </p:sp>
      <p:sp>
        <p:nvSpPr>
          <p:cNvPr id="100405" name="Text Box 53"/>
          <p:cNvSpPr txBox="1">
            <a:spLocks noChangeArrowheads="1"/>
          </p:cNvSpPr>
          <p:nvPr/>
        </p:nvSpPr>
        <p:spPr bwMode="auto">
          <a:xfrm>
            <a:off x="6738938" y="3276600"/>
            <a:ext cx="2991460" cy="369332"/>
          </a:xfrm>
          <a:prstGeom prst="rect">
            <a:avLst/>
          </a:prstGeom>
          <a:noFill/>
          <a:ln w="9525">
            <a:noFill/>
            <a:miter lim="800000"/>
            <a:headEnd/>
            <a:tailEnd/>
          </a:ln>
          <a:effectLst/>
        </p:spPr>
        <p:txBody>
          <a:bodyPr wrap="none">
            <a:spAutoFit/>
          </a:bodyPr>
          <a:lstStyle/>
          <a:p>
            <a:r>
              <a:rPr lang="it-IT"/>
              <a:t>Minima distanza fra due punti</a:t>
            </a:r>
          </a:p>
        </p:txBody>
      </p:sp>
      <p:sp>
        <p:nvSpPr>
          <p:cNvPr id="100411" name="Line 59"/>
          <p:cNvSpPr>
            <a:spLocks noChangeShapeType="1"/>
          </p:cNvSpPr>
          <p:nvPr/>
        </p:nvSpPr>
        <p:spPr bwMode="auto">
          <a:xfrm flipV="1">
            <a:off x="2438400" y="5410200"/>
            <a:ext cx="0" cy="609600"/>
          </a:xfrm>
          <a:prstGeom prst="line">
            <a:avLst/>
          </a:prstGeom>
          <a:noFill/>
          <a:ln w="9525">
            <a:solidFill>
              <a:schemeClr val="tx1"/>
            </a:solidFill>
            <a:round/>
            <a:headEnd/>
            <a:tailEnd type="triangle" w="med" len="med"/>
          </a:ln>
          <a:effectLst/>
        </p:spPr>
        <p:txBody>
          <a:bodyPr/>
          <a:lstStyle/>
          <a:p>
            <a:endParaRPr lang="it-IT"/>
          </a:p>
        </p:txBody>
      </p:sp>
      <p:sp>
        <p:nvSpPr>
          <p:cNvPr id="100412" name="Line 60"/>
          <p:cNvSpPr>
            <a:spLocks noChangeShapeType="1"/>
          </p:cNvSpPr>
          <p:nvPr/>
        </p:nvSpPr>
        <p:spPr bwMode="auto">
          <a:xfrm>
            <a:off x="2438400" y="6019800"/>
            <a:ext cx="1143000" cy="0"/>
          </a:xfrm>
          <a:prstGeom prst="line">
            <a:avLst/>
          </a:prstGeom>
          <a:noFill/>
          <a:ln w="9525">
            <a:solidFill>
              <a:schemeClr val="tx1"/>
            </a:solidFill>
            <a:round/>
            <a:headEnd/>
            <a:tailEnd type="triangle" w="med" len="med"/>
          </a:ln>
          <a:effectLst/>
        </p:spPr>
        <p:txBody>
          <a:bodyPr/>
          <a:lstStyle/>
          <a:p>
            <a:endParaRPr lang="it-IT"/>
          </a:p>
        </p:txBody>
      </p:sp>
      <p:sp>
        <p:nvSpPr>
          <p:cNvPr id="100413" name="Line 61"/>
          <p:cNvSpPr>
            <a:spLocks noChangeShapeType="1"/>
          </p:cNvSpPr>
          <p:nvPr/>
        </p:nvSpPr>
        <p:spPr bwMode="auto">
          <a:xfrm flipH="1">
            <a:off x="2286000" y="6019800"/>
            <a:ext cx="152400" cy="228600"/>
          </a:xfrm>
          <a:prstGeom prst="line">
            <a:avLst/>
          </a:prstGeom>
          <a:noFill/>
          <a:ln w="9525">
            <a:solidFill>
              <a:schemeClr val="tx1"/>
            </a:solidFill>
            <a:round/>
            <a:headEnd/>
            <a:tailEnd type="triangle" w="med" len="med"/>
          </a:ln>
          <a:effectLst/>
        </p:spPr>
        <p:txBody>
          <a:bodyPr/>
          <a:lstStyle/>
          <a:p>
            <a:endParaRPr lang="it-IT"/>
          </a:p>
        </p:txBody>
      </p:sp>
      <p:sp>
        <p:nvSpPr>
          <p:cNvPr id="100414" name="Line 62"/>
          <p:cNvSpPr>
            <a:spLocks noChangeShapeType="1"/>
          </p:cNvSpPr>
          <p:nvPr/>
        </p:nvSpPr>
        <p:spPr bwMode="auto">
          <a:xfrm flipV="1">
            <a:off x="2743200" y="5638800"/>
            <a:ext cx="533400" cy="228600"/>
          </a:xfrm>
          <a:prstGeom prst="line">
            <a:avLst/>
          </a:prstGeom>
          <a:noFill/>
          <a:ln w="9525">
            <a:solidFill>
              <a:schemeClr val="tx1"/>
            </a:solidFill>
            <a:round/>
            <a:headEnd/>
            <a:tailEnd/>
          </a:ln>
          <a:effectLst/>
        </p:spPr>
        <p:txBody>
          <a:bodyPr/>
          <a:lstStyle/>
          <a:p>
            <a:endParaRPr lang="it-IT"/>
          </a:p>
        </p:txBody>
      </p:sp>
      <p:sp>
        <p:nvSpPr>
          <p:cNvPr id="100415" name="Text Box 63"/>
          <p:cNvSpPr txBox="1">
            <a:spLocks noChangeArrowheads="1"/>
          </p:cNvSpPr>
          <p:nvPr/>
        </p:nvSpPr>
        <p:spPr bwMode="auto">
          <a:xfrm>
            <a:off x="3201988" y="5486400"/>
            <a:ext cx="396262" cy="369332"/>
          </a:xfrm>
          <a:prstGeom prst="rect">
            <a:avLst/>
          </a:prstGeom>
          <a:noFill/>
          <a:ln w="9525">
            <a:noFill/>
            <a:miter lim="800000"/>
            <a:headEnd/>
            <a:tailEnd/>
          </a:ln>
          <a:effectLst/>
        </p:spPr>
        <p:txBody>
          <a:bodyPr wrap="none">
            <a:spAutoFit/>
          </a:bodyPr>
          <a:lstStyle/>
          <a:p>
            <a:r>
              <a:rPr lang="it-IT"/>
              <a:t>ds</a:t>
            </a:r>
          </a:p>
        </p:txBody>
      </p:sp>
      <p:graphicFrame>
        <p:nvGraphicFramePr>
          <p:cNvPr id="100421" name="Object 69"/>
          <p:cNvGraphicFramePr>
            <a:graphicFrameLocks noChangeAspect="1"/>
          </p:cNvGraphicFramePr>
          <p:nvPr/>
        </p:nvGraphicFramePr>
        <p:xfrm>
          <a:off x="7696200" y="3838576"/>
          <a:ext cx="1790700" cy="1952625"/>
        </p:xfrm>
        <a:graphic>
          <a:graphicData uri="http://schemas.openxmlformats.org/presentationml/2006/ole">
            <mc:AlternateContent xmlns:mc="http://schemas.openxmlformats.org/markup-compatibility/2006">
              <mc:Choice xmlns:v="urn:schemas-microsoft-com:vml" Requires="v">
                <p:oleObj name="Immagine bitmap" r:id="rId4" imgW="1790476" imgH="1952898" progId="PBrush">
                  <p:embed/>
                </p:oleObj>
              </mc:Choice>
              <mc:Fallback>
                <p:oleObj name="Immagine bitmap" r:id="rId4" imgW="1790476" imgH="1952898" progId="PBrush">
                  <p:embed/>
                  <p:pic>
                    <p:nvPicPr>
                      <p:cNvPr id="100421" name="Object 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3838576"/>
                        <a:ext cx="17907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422" name="Text Box 70"/>
          <p:cNvSpPr txBox="1">
            <a:spLocks noChangeArrowheads="1"/>
          </p:cNvSpPr>
          <p:nvPr/>
        </p:nvSpPr>
        <p:spPr bwMode="auto">
          <a:xfrm>
            <a:off x="6689725" y="5527675"/>
            <a:ext cx="2476512" cy="369332"/>
          </a:xfrm>
          <a:prstGeom prst="rect">
            <a:avLst/>
          </a:prstGeom>
          <a:noFill/>
          <a:ln w="9525">
            <a:noFill/>
            <a:miter lim="800000"/>
            <a:headEnd/>
            <a:tailEnd/>
          </a:ln>
          <a:effectLst/>
        </p:spPr>
        <p:txBody>
          <a:bodyPr wrap="none">
            <a:spAutoFit/>
          </a:bodyPr>
          <a:lstStyle/>
          <a:p>
            <a:r>
              <a:rPr lang="it-IT"/>
              <a:t>Caso sferico </a:t>
            </a:r>
            <a:r>
              <a:rPr lang="it-IT" b="1">
                <a:solidFill>
                  <a:srgbClr val="FF0000"/>
                </a:solidFill>
              </a:rPr>
              <a:t>Ortodromia</a:t>
            </a:r>
            <a:endParaRPr lang="it-IT" b="1"/>
          </a:p>
        </p:txBody>
      </p:sp>
      <p:sp>
        <p:nvSpPr>
          <p:cNvPr id="100423" name="Text Box 71"/>
          <p:cNvSpPr txBox="1">
            <a:spLocks noChangeArrowheads="1"/>
          </p:cNvSpPr>
          <p:nvPr/>
        </p:nvSpPr>
        <p:spPr bwMode="auto">
          <a:xfrm>
            <a:off x="6765926" y="3622675"/>
            <a:ext cx="2530821" cy="369332"/>
          </a:xfrm>
          <a:prstGeom prst="rect">
            <a:avLst/>
          </a:prstGeom>
          <a:noFill/>
          <a:ln w="9525">
            <a:noFill/>
            <a:miter lim="800000"/>
            <a:headEnd/>
            <a:tailEnd/>
          </a:ln>
          <a:effectLst/>
        </p:spPr>
        <p:txBody>
          <a:bodyPr wrap="none">
            <a:spAutoFit/>
          </a:bodyPr>
          <a:lstStyle/>
          <a:p>
            <a:r>
              <a:rPr lang="it-IT"/>
              <a:t>Geodetica: non una retta</a:t>
            </a:r>
          </a:p>
        </p:txBody>
      </p:sp>
      <p:sp>
        <p:nvSpPr>
          <p:cNvPr id="100424" name="AutoShape 72"/>
          <p:cNvSpPr>
            <a:spLocks noChangeArrowheads="1"/>
          </p:cNvSpPr>
          <p:nvPr/>
        </p:nvSpPr>
        <p:spPr bwMode="auto">
          <a:xfrm>
            <a:off x="5562600" y="1905000"/>
            <a:ext cx="1600200" cy="304800"/>
          </a:xfrm>
          <a:prstGeom prst="rightArrow">
            <a:avLst>
              <a:gd name="adj1" fmla="val 50000"/>
              <a:gd name="adj2" fmla="val 131250"/>
            </a:avLst>
          </a:prstGeom>
          <a:solidFill>
            <a:srgbClr val="FF0000"/>
          </a:solidFill>
          <a:ln w="9525">
            <a:solidFill>
              <a:schemeClr val="tx1"/>
            </a:solidFill>
            <a:miter lim="800000"/>
            <a:headEnd/>
            <a:tailEnd/>
          </a:ln>
          <a:effectLst/>
        </p:spPr>
        <p:txBody>
          <a:bodyPr wrap="none" anchor="ctr"/>
          <a:lstStyle/>
          <a:p>
            <a:endParaRPr lang="it-IT"/>
          </a:p>
        </p:txBody>
      </p:sp>
      <p:sp>
        <p:nvSpPr>
          <p:cNvPr id="10" name="Segnaposto piè di pagina 9">
            <a:extLst>
              <a:ext uri="{FF2B5EF4-FFF2-40B4-BE49-F238E27FC236}">
                <a16:creationId xmlns:a16="http://schemas.microsoft.com/office/drawing/2014/main" id="{2CFD1965-2AEE-42D1-EE41-44243C803C66}"/>
              </a:ext>
            </a:extLst>
          </p:cNvPr>
          <p:cNvSpPr>
            <a:spLocks noGrp="1"/>
          </p:cNvSpPr>
          <p:nvPr>
            <p:ph type="ftr" sz="quarter" idx="11"/>
          </p:nvPr>
        </p:nvSpPr>
        <p:spPr/>
        <p:txBody>
          <a:bodyPr/>
          <a:lstStyle/>
          <a:p>
            <a:r>
              <a:rPr lang="it-IT"/>
              <a:t>MdF 16/02/2023 - Fabio Garufi</a:t>
            </a:r>
          </a:p>
        </p:txBody>
      </p:sp>
      <p:sp>
        <p:nvSpPr>
          <p:cNvPr id="11" name="Segnaposto numero diapositiva 10">
            <a:extLst>
              <a:ext uri="{FF2B5EF4-FFF2-40B4-BE49-F238E27FC236}">
                <a16:creationId xmlns:a16="http://schemas.microsoft.com/office/drawing/2014/main" id="{E0BAF07B-E5B1-19B6-6ED9-3CFFD2EEB209}"/>
              </a:ext>
            </a:extLst>
          </p:cNvPr>
          <p:cNvSpPr>
            <a:spLocks noGrp="1"/>
          </p:cNvSpPr>
          <p:nvPr>
            <p:ph type="sldNum" sz="quarter" idx="12"/>
          </p:nvPr>
        </p:nvSpPr>
        <p:spPr/>
        <p:txBody>
          <a:bodyPr/>
          <a:lstStyle/>
          <a:p>
            <a:fld id="{5DB9F8FC-F3B6-463C-8E5A-7737F3F8DE8D}" type="slidenum">
              <a:rPr lang="it-IT" smtClean="0"/>
              <a:t>12</a:t>
            </a:fld>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71392" y="1119092"/>
            <a:ext cx="4653902" cy="468120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Oval 10"/>
          <p:cNvSpPr/>
          <p:nvPr/>
        </p:nvSpPr>
        <p:spPr>
          <a:xfrm flipH="1">
            <a:off x="7433483" y="2060800"/>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 11"/>
          <p:cNvSpPr/>
          <p:nvPr/>
        </p:nvSpPr>
        <p:spPr>
          <a:xfrm flipH="1">
            <a:off x="5320315" y="2090368"/>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 16"/>
          <p:cNvSpPr/>
          <p:nvPr/>
        </p:nvSpPr>
        <p:spPr>
          <a:xfrm>
            <a:off x="4403678" y="1719615"/>
            <a:ext cx="3575713" cy="4640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Straight Connector 19"/>
          <p:cNvCxnSpPr/>
          <p:nvPr/>
        </p:nvCxnSpPr>
        <p:spPr>
          <a:xfrm>
            <a:off x="6177887" y="655093"/>
            <a:ext cx="54591" cy="5677468"/>
          </a:xfrm>
          <a:prstGeom prst="line">
            <a:avLst/>
          </a:prstGeom>
        </p:spPr>
        <p:style>
          <a:lnRef idx="1">
            <a:schemeClr val="accent1"/>
          </a:lnRef>
          <a:fillRef idx="0">
            <a:schemeClr val="accent1"/>
          </a:fillRef>
          <a:effectRef idx="0">
            <a:schemeClr val="accent1"/>
          </a:effectRef>
          <a:fontRef idx="minor">
            <a:schemeClr val="tx1"/>
          </a:fontRef>
        </p:style>
      </p:cxnSp>
      <p:sp>
        <p:nvSpPr>
          <p:cNvPr id="21" name="Oval 20"/>
          <p:cNvSpPr/>
          <p:nvPr/>
        </p:nvSpPr>
        <p:spPr>
          <a:xfrm flipH="1">
            <a:off x="6152843" y="1899296"/>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Arc 21"/>
          <p:cNvSpPr/>
          <p:nvPr/>
        </p:nvSpPr>
        <p:spPr>
          <a:xfrm>
            <a:off x="4622014" y="1105468"/>
            <a:ext cx="3193604" cy="5172503"/>
          </a:xfrm>
          <a:prstGeom prst="arc">
            <a:avLst>
              <a:gd name="adj1" fmla="val 16198036"/>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3" name="Arc 22"/>
          <p:cNvSpPr/>
          <p:nvPr/>
        </p:nvSpPr>
        <p:spPr>
          <a:xfrm flipH="1">
            <a:off x="5127008" y="1094090"/>
            <a:ext cx="2254137" cy="5224824"/>
          </a:xfrm>
          <a:prstGeom prst="arc">
            <a:avLst>
              <a:gd name="adj1" fmla="val 16263409"/>
              <a:gd name="adj2" fmla="val 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4" name="Oval 23"/>
          <p:cNvSpPr/>
          <p:nvPr/>
        </p:nvSpPr>
        <p:spPr>
          <a:xfrm>
            <a:off x="3857767" y="3248167"/>
            <a:ext cx="4667534" cy="4776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Oval 24"/>
          <p:cNvSpPr/>
          <p:nvPr/>
        </p:nvSpPr>
        <p:spPr>
          <a:xfrm flipH="1">
            <a:off x="6168763" y="3430144"/>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7" name="Straight Connector 26"/>
          <p:cNvCxnSpPr>
            <a:stCxn id="25" idx="5"/>
            <a:endCxn id="11" idx="5"/>
          </p:cNvCxnSpPr>
          <p:nvPr/>
        </p:nvCxnSpPr>
        <p:spPr>
          <a:xfrm flipV="1">
            <a:off x="6182754" y="2165642"/>
            <a:ext cx="1264720" cy="13693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5" idx="6"/>
          </p:cNvCxnSpPr>
          <p:nvPr/>
        </p:nvCxnSpPr>
        <p:spPr>
          <a:xfrm flipH="1" flipV="1">
            <a:off x="5399965" y="2156347"/>
            <a:ext cx="768798" cy="1335212"/>
          </a:xfrm>
          <a:prstGeom prst="line">
            <a:avLst/>
          </a:prstGeom>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5372668" y="1815153"/>
            <a:ext cx="2101756" cy="682389"/>
          </a:xfrm>
          <a:prstGeom prst="arc">
            <a:avLst>
              <a:gd name="adj1" fmla="val 10988031"/>
              <a:gd name="adj2" fmla="val 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3" name="TextBox 32"/>
          <p:cNvSpPr txBox="1"/>
          <p:nvPr/>
        </p:nvSpPr>
        <p:spPr>
          <a:xfrm>
            <a:off x="7501716" y="1937976"/>
            <a:ext cx="317716" cy="369332"/>
          </a:xfrm>
          <a:prstGeom prst="rect">
            <a:avLst/>
          </a:prstGeom>
          <a:noFill/>
        </p:spPr>
        <p:txBody>
          <a:bodyPr wrap="none" rtlCol="0">
            <a:spAutoFit/>
          </a:bodyPr>
          <a:lstStyle/>
          <a:p>
            <a:r>
              <a:rPr lang="it-IT" dirty="0"/>
              <a:t>A</a:t>
            </a:r>
          </a:p>
        </p:txBody>
      </p:sp>
      <p:sp>
        <p:nvSpPr>
          <p:cNvPr id="35" name="TextBox 34"/>
          <p:cNvSpPr txBox="1"/>
          <p:nvPr/>
        </p:nvSpPr>
        <p:spPr>
          <a:xfrm>
            <a:off x="4951812" y="1899304"/>
            <a:ext cx="309700" cy="369332"/>
          </a:xfrm>
          <a:prstGeom prst="rect">
            <a:avLst/>
          </a:prstGeom>
          <a:noFill/>
        </p:spPr>
        <p:txBody>
          <a:bodyPr wrap="none" rtlCol="0">
            <a:spAutoFit/>
          </a:bodyPr>
          <a:lstStyle/>
          <a:p>
            <a:r>
              <a:rPr lang="it-IT" dirty="0"/>
              <a:t>B</a:t>
            </a:r>
          </a:p>
        </p:txBody>
      </p:sp>
      <p:sp>
        <p:nvSpPr>
          <p:cNvPr id="36" name="TextBox 35"/>
          <p:cNvSpPr txBox="1"/>
          <p:nvPr/>
        </p:nvSpPr>
        <p:spPr>
          <a:xfrm>
            <a:off x="6327988" y="3261832"/>
            <a:ext cx="308098" cy="369332"/>
          </a:xfrm>
          <a:prstGeom prst="rect">
            <a:avLst/>
          </a:prstGeom>
          <a:noFill/>
        </p:spPr>
        <p:txBody>
          <a:bodyPr wrap="none" rtlCol="0">
            <a:spAutoFit/>
          </a:bodyPr>
          <a:lstStyle/>
          <a:p>
            <a:r>
              <a:rPr lang="it-IT" dirty="0"/>
              <a:t>C</a:t>
            </a:r>
          </a:p>
        </p:txBody>
      </p:sp>
      <p:cxnSp>
        <p:nvCxnSpPr>
          <p:cNvPr id="38" name="Straight Connector 37"/>
          <p:cNvCxnSpPr>
            <a:stCxn id="21" idx="2"/>
            <a:endCxn id="33" idx="1"/>
          </p:cNvCxnSpPr>
          <p:nvPr/>
        </p:nvCxnSpPr>
        <p:spPr>
          <a:xfrm>
            <a:off x="6248378" y="1960712"/>
            <a:ext cx="1253339" cy="161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21" idx="2"/>
          </p:cNvCxnSpPr>
          <p:nvPr/>
        </p:nvCxnSpPr>
        <p:spPr>
          <a:xfrm flipH="1">
            <a:off x="5372671" y="1960711"/>
            <a:ext cx="875706" cy="1819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769661" y="1473958"/>
            <a:ext cx="1187355" cy="369332"/>
          </a:xfrm>
          <a:prstGeom prst="rect">
            <a:avLst/>
          </a:prstGeom>
          <a:noFill/>
        </p:spPr>
        <p:txBody>
          <a:bodyPr wrap="square" rtlCol="0">
            <a:spAutoFit/>
          </a:bodyPr>
          <a:lstStyle/>
          <a:p>
            <a:endParaRPr lang="it-IT" dirty="0"/>
          </a:p>
        </p:txBody>
      </p:sp>
      <p:sp>
        <p:nvSpPr>
          <p:cNvPr id="46" name="TextBox 45"/>
          <p:cNvSpPr txBox="1"/>
          <p:nvPr/>
        </p:nvSpPr>
        <p:spPr>
          <a:xfrm>
            <a:off x="1769656" y="559558"/>
            <a:ext cx="2210938" cy="1200329"/>
          </a:xfrm>
          <a:prstGeom prst="rect">
            <a:avLst/>
          </a:prstGeom>
          <a:noFill/>
        </p:spPr>
        <p:txBody>
          <a:bodyPr wrap="square" rtlCol="0">
            <a:spAutoFit/>
          </a:bodyPr>
          <a:lstStyle/>
          <a:p>
            <a:r>
              <a:rPr lang="it-IT" dirty="0"/>
              <a:t>La distanza tra i due punti A e B sulla sfera possiamo prenderla lungo il parallelo </a:t>
            </a:r>
          </a:p>
        </p:txBody>
      </p:sp>
      <p:cxnSp>
        <p:nvCxnSpPr>
          <p:cNvPr id="48" name="Straight Arrow Connector 47"/>
          <p:cNvCxnSpPr/>
          <p:nvPr/>
        </p:nvCxnSpPr>
        <p:spPr>
          <a:xfrm>
            <a:off x="3421039" y="1624084"/>
            <a:ext cx="1105468" cy="34119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911155" y="504966"/>
            <a:ext cx="2565779" cy="1477328"/>
          </a:xfrm>
          <a:prstGeom prst="rect">
            <a:avLst/>
          </a:prstGeom>
          <a:noFill/>
        </p:spPr>
        <p:txBody>
          <a:bodyPr wrap="square" rtlCol="0">
            <a:spAutoFit/>
          </a:bodyPr>
          <a:lstStyle/>
          <a:p>
            <a:r>
              <a:rPr lang="it-IT" dirty="0"/>
              <a:t>Oppure (meglio) lungo una circonferenza cha ha per centro  il centro della sfera e passa per i due punti</a:t>
            </a:r>
          </a:p>
        </p:txBody>
      </p:sp>
      <p:cxnSp>
        <p:nvCxnSpPr>
          <p:cNvPr id="53" name="Straight Arrow Connector 52"/>
          <p:cNvCxnSpPr>
            <a:stCxn id="51" idx="1"/>
          </p:cNvCxnSpPr>
          <p:nvPr/>
        </p:nvCxnSpPr>
        <p:spPr>
          <a:xfrm flipH="1">
            <a:off x="7256060" y="1243630"/>
            <a:ext cx="655094" cy="680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7067" y="1978924"/>
            <a:ext cx="2115404" cy="1200329"/>
          </a:xfrm>
          <a:prstGeom prst="rect">
            <a:avLst/>
          </a:prstGeom>
          <a:noFill/>
        </p:spPr>
        <p:txBody>
          <a:bodyPr wrap="square" rtlCol="0">
            <a:spAutoFit/>
          </a:bodyPr>
          <a:lstStyle/>
          <a:p>
            <a:r>
              <a:rPr lang="it-IT" dirty="0"/>
              <a:t>La distanza lungo il “cerchio massimo” sarà quella minima (geodetica)</a:t>
            </a:r>
          </a:p>
        </p:txBody>
      </p:sp>
      <p:sp>
        <p:nvSpPr>
          <p:cNvPr id="57" name="TextBox 56"/>
          <p:cNvSpPr txBox="1"/>
          <p:nvPr/>
        </p:nvSpPr>
        <p:spPr>
          <a:xfrm>
            <a:off x="8143117" y="4476465"/>
            <a:ext cx="2552185" cy="1754326"/>
          </a:xfrm>
          <a:prstGeom prst="rect">
            <a:avLst/>
          </a:prstGeom>
          <a:noFill/>
        </p:spPr>
        <p:txBody>
          <a:bodyPr wrap="square" rtlCol="0">
            <a:spAutoFit/>
          </a:bodyPr>
          <a:lstStyle/>
          <a:p>
            <a:r>
              <a:rPr lang="it-IT" dirty="0"/>
              <a:t>Questo spiega anche perché, per andare da Napoli a New York, che sono circa alla stessa latitudine, si passa per la costa del Canada</a:t>
            </a:r>
          </a:p>
        </p:txBody>
      </p:sp>
      <p:sp>
        <p:nvSpPr>
          <p:cNvPr id="58" name="TextBox 57"/>
          <p:cNvSpPr txBox="1"/>
          <p:nvPr/>
        </p:nvSpPr>
        <p:spPr>
          <a:xfrm>
            <a:off x="1633184" y="2483894"/>
            <a:ext cx="2129051" cy="2031325"/>
          </a:xfrm>
          <a:prstGeom prst="rect">
            <a:avLst/>
          </a:prstGeom>
          <a:noFill/>
        </p:spPr>
        <p:txBody>
          <a:bodyPr wrap="square" rtlCol="0">
            <a:spAutoFit/>
          </a:bodyPr>
          <a:lstStyle/>
          <a:p>
            <a:r>
              <a:rPr lang="it-IT" dirty="0"/>
              <a:t>O anche lungo un qualsiasi arco di circonferenza  sulla superficie, opportunamente inclinato che passi per i due punti</a:t>
            </a:r>
          </a:p>
        </p:txBody>
      </p:sp>
      <p:pic>
        <p:nvPicPr>
          <p:cNvPr id="3" name="Picture 1"/>
          <p:cNvPicPr>
            <a:picLocks noChangeAspect="1" noChangeArrowheads="1"/>
          </p:cNvPicPr>
          <p:nvPr/>
        </p:nvPicPr>
        <p:blipFill>
          <a:blip r:embed="rId2" cstate="print"/>
          <a:srcRect/>
          <a:stretch>
            <a:fillRect/>
          </a:stretch>
        </p:blipFill>
        <p:spPr bwMode="auto">
          <a:xfrm>
            <a:off x="1524001" y="0"/>
            <a:ext cx="6400779" cy="6350280"/>
          </a:xfrm>
          <a:prstGeom prst="rect">
            <a:avLst/>
          </a:prstGeom>
          <a:noFill/>
          <a:ln w="9525">
            <a:noFill/>
            <a:miter lim="800000"/>
            <a:headEnd/>
            <a:tailEnd/>
          </a:ln>
        </p:spPr>
      </p:pic>
      <p:sp>
        <p:nvSpPr>
          <p:cNvPr id="4" name="Segnaposto piè di pagina 3">
            <a:extLst>
              <a:ext uri="{FF2B5EF4-FFF2-40B4-BE49-F238E27FC236}">
                <a16:creationId xmlns:a16="http://schemas.microsoft.com/office/drawing/2014/main" id="{DDA733DE-B299-C2EC-DE47-43A5EBCEDB34}"/>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E731E46B-D117-1B28-B5C4-AE89630E91B4}"/>
              </a:ext>
            </a:extLst>
          </p:cNvPr>
          <p:cNvSpPr>
            <a:spLocks noGrp="1"/>
          </p:cNvSpPr>
          <p:nvPr>
            <p:ph type="sldNum" sz="quarter" idx="12"/>
          </p:nvPr>
        </p:nvSpPr>
        <p:spPr/>
        <p:txBody>
          <a:bodyPr/>
          <a:lstStyle/>
          <a:p>
            <a:fld id="{5DB9F8FC-F3B6-463C-8E5A-7737F3F8DE8D}" type="slidenum">
              <a:rPr lang="it-IT" smtClean="0"/>
              <a:t>13</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ppt_x"/>
                                          </p:val>
                                        </p:tav>
                                        <p:tav tm="100000">
                                          <p:val>
                                            <p:strVal val="#ppt_x"/>
                                          </p:val>
                                        </p:tav>
                                      </p:tavLst>
                                    </p:anim>
                                    <p:anim calcmode="lin" valueType="num">
                                      <p:cBhvr additive="base">
                                        <p:cTn id="3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ppt_x"/>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p:bldP spid="55" grpId="0"/>
      <p:bldP spid="57" grpId="0"/>
      <p:bldP spid="5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2209800" y="639764"/>
            <a:ext cx="7543800" cy="6035675"/>
            <a:chOff x="432" y="403"/>
            <a:chExt cx="4752" cy="3802"/>
          </a:xfrm>
        </p:grpSpPr>
        <p:pic>
          <p:nvPicPr>
            <p:cNvPr id="15368" name="Immagine 2"/>
            <p:cNvPicPr>
              <a:picLocks noChangeAspect="1"/>
            </p:cNvPicPr>
            <p:nvPr/>
          </p:nvPicPr>
          <p:blipFill>
            <a:blip r:embed="rId3" cstate="print"/>
            <a:srcRect/>
            <a:stretch>
              <a:fillRect/>
            </a:stretch>
          </p:blipFill>
          <p:spPr bwMode="auto">
            <a:xfrm>
              <a:off x="432" y="403"/>
              <a:ext cx="4752" cy="3802"/>
            </a:xfrm>
            <a:prstGeom prst="rect">
              <a:avLst/>
            </a:prstGeom>
            <a:noFill/>
            <a:ln w="9525">
              <a:noFill/>
              <a:miter lim="800000"/>
              <a:headEnd/>
              <a:tailEnd/>
            </a:ln>
          </p:spPr>
        </p:pic>
        <p:sp>
          <p:nvSpPr>
            <p:cNvPr id="15369" name="Rectangle 9"/>
            <p:cNvSpPr>
              <a:spLocks noChangeArrowheads="1"/>
            </p:cNvSpPr>
            <p:nvPr/>
          </p:nvSpPr>
          <p:spPr bwMode="auto">
            <a:xfrm>
              <a:off x="1872" y="432"/>
              <a:ext cx="384" cy="144"/>
            </a:xfrm>
            <a:prstGeom prst="rect">
              <a:avLst/>
            </a:prstGeom>
            <a:solidFill>
              <a:srgbClr val="000000"/>
            </a:solidFill>
            <a:ln w="9525">
              <a:solidFill>
                <a:schemeClr val="tx1"/>
              </a:solidFill>
              <a:miter lim="800000"/>
              <a:headEnd/>
              <a:tailEnd/>
            </a:ln>
          </p:spPr>
          <p:txBody>
            <a:bodyPr wrap="none" anchor="ctr"/>
            <a:lstStyle/>
            <a:p>
              <a:endParaRPr lang="it-IT"/>
            </a:p>
          </p:txBody>
        </p:sp>
        <p:sp>
          <p:nvSpPr>
            <p:cNvPr id="15370" name="Rectangle 11"/>
            <p:cNvSpPr>
              <a:spLocks noChangeArrowheads="1"/>
            </p:cNvSpPr>
            <p:nvPr/>
          </p:nvSpPr>
          <p:spPr bwMode="auto">
            <a:xfrm>
              <a:off x="2976" y="432"/>
              <a:ext cx="624" cy="144"/>
            </a:xfrm>
            <a:prstGeom prst="rect">
              <a:avLst/>
            </a:prstGeom>
            <a:solidFill>
              <a:srgbClr val="000000"/>
            </a:solidFill>
            <a:ln w="9525">
              <a:solidFill>
                <a:schemeClr val="tx1"/>
              </a:solidFill>
              <a:miter lim="800000"/>
              <a:headEnd/>
              <a:tailEnd/>
            </a:ln>
          </p:spPr>
          <p:txBody>
            <a:bodyPr wrap="none" anchor="ctr"/>
            <a:lstStyle/>
            <a:p>
              <a:endParaRPr lang="it-IT"/>
            </a:p>
          </p:txBody>
        </p:sp>
      </p:grpSp>
      <p:sp>
        <p:nvSpPr>
          <p:cNvPr id="15363" name="Text Box 7"/>
          <p:cNvSpPr txBox="1">
            <a:spLocks noChangeArrowheads="1"/>
          </p:cNvSpPr>
          <p:nvPr/>
        </p:nvSpPr>
        <p:spPr bwMode="auto">
          <a:xfrm>
            <a:off x="3440114" y="5857875"/>
            <a:ext cx="1214437" cy="579438"/>
          </a:xfrm>
          <a:prstGeom prst="rect">
            <a:avLst/>
          </a:prstGeom>
          <a:noFill/>
          <a:ln w="9525">
            <a:noFill/>
            <a:miter lim="800000"/>
            <a:headEnd/>
            <a:tailEnd/>
          </a:ln>
        </p:spPr>
        <p:txBody>
          <a:bodyPr>
            <a:spAutoFit/>
          </a:bodyPr>
          <a:lstStyle/>
          <a:p>
            <a:pPr marL="342900" indent="-342900">
              <a:spcBef>
                <a:spcPct val="50000"/>
              </a:spcBef>
            </a:pPr>
            <a:endParaRPr lang="it-IT" sz="3200">
              <a:solidFill>
                <a:srgbClr val="000000"/>
              </a:solidFill>
              <a:latin typeface="Times New Roman" pitchFamily="18" charset="0"/>
            </a:endParaRPr>
          </a:p>
        </p:txBody>
      </p:sp>
      <p:sp>
        <p:nvSpPr>
          <p:cNvPr id="15364" name="Text Box 9"/>
          <p:cNvSpPr txBox="1">
            <a:spLocks noChangeArrowheads="1"/>
          </p:cNvSpPr>
          <p:nvPr/>
        </p:nvSpPr>
        <p:spPr bwMode="auto">
          <a:xfrm>
            <a:off x="3895725" y="4567239"/>
            <a:ext cx="1138238" cy="579437"/>
          </a:xfrm>
          <a:prstGeom prst="rect">
            <a:avLst/>
          </a:prstGeom>
          <a:noFill/>
          <a:ln w="9525">
            <a:noFill/>
            <a:miter lim="800000"/>
            <a:headEnd/>
            <a:tailEnd/>
          </a:ln>
        </p:spPr>
        <p:txBody>
          <a:bodyPr>
            <a:spAutoFit/>
          </a:bodyPr>
          <a:lstStyle/>
          <a:p>
            <a:pPr marL="342900" indent="-342900">
              <a:spcBef>
                <a:spcPct val="50000"/>
              </a:spcBef>
            </a:pPr>
            <a:endParaRPr lang="it-IT" sz="3200">
              <a:solidFill>
                <a:srgbClr val="000000"/>
              </a:solidFill>
              <a:latin typeface="Times New Roman" pitchFamily="18" charset="0"/>
            </a:endParaRPr>
          </a:p>
        </p:txBody>
      </p:sp>
      <p:sp>
        <p:nvSpPr>
          <p:cNvPr id="15365" name="Text Box 11"/>
          <p:cNvSpPr txBox="1">
            <a:spLocks noChangeArrowheads="1"/>
          </p:cNvSpPr>
          <p:nvPr/>
        </p:nvSpPr>
        <p:spPr bwMode="auto">
          <a:xfrm>
            <a:off x="2801939" y="87313"/>
            <a:ext cx="6518275" cy="461962"/>
          </a:xfrm>
          <a:prstGeom prst="rect">
            <a:avLst/>
          </a:prstGeom>
          <a:noFill/>
          <a:ln w="9525" algn="ctr">
            <a:noFill/>
            <a:miter lim="800000"/>
            <a:headEnd/>
            <a:tailEnd/>
          </a:ln>
        </p:spPr>
        <p:txBody>
          <a:bodyPr>
            <a:spAutoFit/>
          </a:bodyPr>
          <a:lstStyle/>
          <a:p>
            <a:pPr algn="ctr" eaLnBrk="1" hangingPunct="1">
              <a:spcBef>
                <a:spcPct val="50000"/>
              </a:spcBef>
              <a:buClr>
                <a:srgbClr val="FF9900"/>
              </a:buClr>
              <a:buSzPct val="120000"/>
            </a:pPr>
            <a:r>
              <a:rPr lang="it-IT" sz="2400" b="1" dirty="0">
                <a:latin typeface="Verdana" pitchFamily="34" charset="0"/>
              </a:rPr>
              <a:t>Lente gravitazionale</a:t>
            </a:r>
          </a:p>
        </p:txBody>
      </p:sp>
      <p:sp>
        <p:nvSpPr>
          <p:cNvPr id="15366" name="Text Box 7"/>
          <p:cNvSpPr txBox="1">
            <a:spLocks noChangeArrowheads="1"/>
          </p:cNvSpPr>
          <p:nvPr/>
        </p:nvSpPr>
        <p:spPr bwMode="auto">
          <a:xfrm>
            <a:off x="3733800" y="838200"/>
            <a:ext cx="838200" cy="369888"/>
          </a:xfrm>
          <a:prstGeom prst="rect">
            <a:avLst/>
          </a:prstGeom>
          <a:solidFill>
            <a:srgbClr val="000000"/>
          </a:solidFill>
          <a:ln w="9525">
            <a:noFill/>
            <a:miter lim="800000"/>
            <a:headEnd/>
            <a:tailEnd/>
          </a:ln>
        </p:spPr>
        <p:txBody>
          <a:bodyPr>
            <a:spAutoFit/>
          </a:bodyPr>
          <a:lstStyle/>
          <a:p>
            <a:pPr>
              <a:spcBef>
                <a:spcPct val="50000"/>
              </a:spcBef>
            </a:pPr>
            <a:r>
              <a:rPr lang="it-IT">
                <a:solidFill>
                  <a:schemeClr val="bg1"/>
                </a:solidFill>
                <a:latin typeface="Verdana" pitchFamily="34" charset="0"/>
              </a:rPr>
              <a:t>Reale</a:t>
            </a:r>
            <a:endParaRPr lang="it-IT">
              <a:solidFill>
                <a:schemeClr val="bg1"/>
              </a:solidFill>
            </a:endParaRPr>
          </a:p>
        </p:txBody>
      </p:sp>
      <p:sp>
        <p:nvSpPr>
          <p:cNvPr id="15367" name="Text Box 8"/>
          <p:cNvSpPr txBox="1">
            <a:spLocks noChangeArrowheads="1"/>
          </p:cNvSpPr>
          <p:nvPr/>
        </p:nvSpPr>
        <p:spPr bwMode="auto">
          <a:xfrm>
            <a:off x="6934200" y="847725"/>
            <a:ext cx="1447800" cy="369888"/>
          </a:xfrm>
          <a:prstGeom prst="rect">
            <a:avLst/>
          </a:prstGeom>
          <a:solidFill>
            <a:srgbClr val="000000"/>
          </a:solidFill>
          <a:ln w="9525">
            <a:noFill/>
            <a:miter lim="800000"/>
            <a:headEnd/>
            <a:tailEnd/>
          </a:ln>
        </p:spPr>
        <p:txBody>
          <a:bodyPr>
            <a:spAutoFit/>
          </a:bodyPr>
          <a:lstStyle/>
          <a:p>
            <a:pPr>
              <a:spcBef>
                <a:spcPct val="50000"/>
              </a:spcBef>
            </a:pPr>
            <a:r>
              <a:rPr lang="it-IT">
                <a:solidFill>
                  <a:schemeClr val="bg1"/>
                </a:solidFill>
                <a:latin typeface="Verdana" pitchFamily="34" charset="0"/>
              </a:rPr>
              <a:t>Osservato</a:t>
            </a:r>
            <a:endParaRPr lang="it-IT">
              <a:solidFill>
                <a:schemeClr val="bg1"/>
              </a:solidFill>
            </a:endParaRPr>
          </a:p>
        </p:txBody>
      </p:sp>
      <p:sp>
        <p:nvSpPr>
          <p:cNvPr id="3" name="Segnaposto piè di pagina 2">
            <a:extLst>
              <a:ext uri="{FF2B5EF4-FFF2-40B4-BE49-F238E27FC236}">
                <a16:creationId xmlns:a16="http://schemas.microsoft.com/office/drawing/2014/main" id="{4E755314-837E-F154-D5E2-DE50CA5D8E23}"/>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800123E7-3EDF-AF56-7D88-D0604F857304}"/>
              </a:ext>
            </a:extLst>
          </p:cNvPr>
          <p:cNvSpPr>
            <a:spLocks noGrp="1"/>
          </p:cNvSpPr>
          <p:nvPr>
            <p:ph type="sldNum" sz="quarter" idx="12"/>
          </p:nvPr>
        </p:nvSpPr>
        <p:spPr/>
        <p:txBody>
          <a:bodyPr/>
          <a:lstStyle/>
          <a:p>
            <a:fld id="{5DB9F8FC-F3B6-463C-8E5A-7737F3F8DE8D}" type="slidenum">
              <a:rPr lang="it-IT" smtClean="0"/>
              <a:t>14</a:t>
            </a:fld>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2" descr="Einstein_Ring.jpg"/>
          <p:cNvPicPr>
            <a:picLocks noChangeAspect="1"/>
          </p:cNvPicPr>
          <p:nvPr/>
        </p:nvPicPr>
        <p:blipFill>
          <a:blip r:embed="rId3" cstate="print"/>
          <a:srcRect/>
          <a:stretch>
            <a:fillRect/>
          </a:stretch>
        </p:blipFill>
        <p:spPr bwMode="auto">
          <a:xfrm>
            <a:off x="2011364" y="0"/>
            <a:ext cx="8169275" cy="6858000"/>
          </a:xfrm>
          <a:prstGeom prst="rect">
            <a:avLst/>
          </a:prstGeom>
          <a:noFill/>
          <a:ln w="9525">
            <a:noFill/>
            <a:miter lim="800000"/>
            <a:headEnd/>
            <a:tailEnd/>
          </a:ln>
        </p:spPr>
      </p:pic>
      <p:sp>
        <p:nvSpPr>
          <p:cNvPr id="17411" name="CasellaDiTesto 10"/>
          <p:cNvSpPr>
            <a:spLocks noGrp="1" noChangeArrowheads="1"/>
          </p:cNvSpPr>
          <p:nvPr>
            <p:ph type="title" idx="4294967295"/>
          </p:nvPr>
        </p:nvSpPr>
        <p:spPr>
          <a:xfrm>
            <a:off x="4343400" y="152400"/>
            <a:ext cx="3581400" cy="1143000"/>
          </a:xfrm>
        </p:spPr>
        <p:txBody>
          <a:bodyPr/>
          <a:lstStyle/>
          <a:p>
            <a:pPr algn="l"/>
            <a:r>
              <a:rPr lang="it-IT" sz="2400" b="1">
                <a:solidFill>
                  <a:srgbClr val="FFFF00"/>
                </a:solidFill>
                <a:latin typeface="Verdana" pitchFamily="34" charset="0"/>
              </a:rPr>
              <a:t>L’anello di Einstein</a:t>
            </a:r>
          </a:p>
        </p:txBody>
      </p:sp>
      <p:sp>
        <p:nvSpPr>
          <p:cNvPr id="2" name="Segnaposto piè di pagina 1">
            <a:extLst>
              <a:ext uri="{FF2B5EF4-FFF2-40B4-BE49-F238E27FC236}">
                <a16:creationId xmlns:a16="http://schemas.microsoft.com/office/drawing/2014/main" id="{A8A454D0-0E7B-6117-442E-DB5B4878CE71}"/>
              </a:ext>
            </a:extLst>
          </p:cNvPr>
          <p:cNvSpPr>
            <a:spLocks noGrp="1"/>
          </p:cNvSpPr>
          <p:nvPr>
            <p:ph type="ftr" sz="quarter" idx="11"/>
          </p:nvPr>
        </p:nvSpPr>
        <p:spPr/>
        <p:txBody>
          <a:bodyPr/>
          <a:lstStyle/>
          <a:p>
            <a:r>
              <a:rPr lang="it-IT"/>
              <a:t>MdF 16/02/2023 - Fabio Garufi</a:t>
            </a:r>
          </a:p>
        </p:txBody>
      </p:sp>
      <p:sp>
        <p:nvSpPr>
          <p:cNvPr id="3" name="Segnaposto numero diapositiva 2">
            <a:extLst>
              <a:ext uri="{FF2B5EF4-FFF2-40B4-BE49-F238E27FC236}">
                <a16:creationId xmlns:a16="http://schemas.microsoft.com/office/drawing/2014/main" id="{489DB014-BF33-A4E0-388A-E501F2D3A59F}"/>
              </a:ext>
            </a:extLst>
          </p:cNvPr>
          <p:cNvSpPr>
            <a:spLocks noGrp="1"/>
          </p:cNvSpPr>
          <p:nvPr>
            <p:ph type="sldNum" sz="quarter" idx="12"/>
          </p:nvPr>
        </p:nvSpPr>
        <p:spPr/>
        <p:txBody>
          <a:bodyPr/>
          <a:lstStyle/>
          <a:p>
            <a:fld id="{5DB9F8FC-F3B6-463C-8E5A-7737F3F8DE8D}" type="slidenum">
              <a:rPr lang="it-IT" smtClean="0"/>
              <a:t>15</a:t>
            </a:fld>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Lo spazio si curva…e il tempo?</a:t>
            </a:r>
          </a:p>
        </p:txBody>
      </p:sp>
      <p:sp>
        <p:nvSpPr>
          <p:cNvPr id="3" name="Content Placeholder 2"/>
          <p:cNvSpPr>
            <a:spLocks noGrp="1"/>
          </p:cNvSpPr>
          <p:nvPr>
            <p:ph idx="1"/>
          </p:nvPr>
        </p:nvSpPr>
        <p:spPr>
          <a:xfrm>
            <a:off x="838200" y="1825625"/>
            <a:ext cx="3822784" cy="4351338"/>
          </a:xfrm>
        </p:spPr>
        <p:txBody>
          <a:bodyPr/>
          <a:lstStyle/>
          <a:p>
            <a:r>
              <a:rPr lang="it-IT" dirty="0"/>
              <a:t>Eh, già…il tempo e lo spazio sono entrambi coordinate nel cronotopo, dunque anche la distanza temporale cambia a seconda del campo gravitazionale presente!!</a:t>
            </a:r>
          </a:p>
        </p:txBody>
      </p:sp>
      <p:pic>
        <p:nvPicPr>
          <p:cNvPr id="5" name="Immagine 12" descr="Satellite-icon.png">
            <a:extLst>
              <a:ext uri="{FF2B5EF4-FFF2-40B4-BE49-F238E27FC236}">
                <a16:creationId xmlns:a16="http://schemas.microsoft.com/office/drawing/2014/main" id="{4F9BD245-B2CD-9B9F-4354-1279A86AF6CF}"/>
              </a:ext>
            </a:extLst>
          </p:cNvPr>
          <p:cNvPicPr>
            <a:picLocks noChangeAspect="1"/>
          </p:cNvPicPr>
          <p:nvPr/>
        </p:nvPicPr>
        <p:blipFill>
          <a:blip r:embed="rId2" cstate="print"/>
          <a:srcRect/>
          <a:stretch>
            <a:fillRect/>
          </a:stretch>
        </p:blipFill>
        <p:spPr bwMode="auto">
          <a:xfrm>
            <a:off x="5094378" y="2201455"/>
            <a:ext cx="1245642" cy="1245642"/>
          </a:xfrm>
          <a:prstGeom prst="rect">
            <a:avLst/>
          </a:prstGeom>
          <a:noFill/>
          <a:ln w="9525">
            <a:noFill/>
            <a:miter lim="800000"/>
            <a:headEnd/>
            <a:tailEnd/>
          </a:ln>
        </p:spPr>
      </p:pic>
      <p:sp>
        <p:nvSpPr>
          <p:cNvPr id="8" name="CasellaDiTesto 19">
            <a:extLst>
              <a:ext uri="{FF2B5EF4-FFF2-40B4-BE49-F238E27FC236}">
                <a16:creationId xmlns:a16="http://schemas.microsoft.com/office/drawing/2014/main" id="{5CF54B4E-64B1-3D20-DF01-0B0A0B1C4A25}"/>
              </a:ext>
            </a:extLst>
          </p:cNvPr>
          <p:cNvSpPr txBox="1">
            <a:spLocks noChangeArrowheads="1"/>
          </p:cNvSpPr>
          <p:nvPr/>
        </p:nvSpPr>
        <p:spPr bwMode="auto">
          <a:xfrm>
            <a:off x="6446520" y="1563625"/>
            <a:ext cx="3564779" cy="400110"/>
          </a:xfrm>
          <a:prstGeom prst="rect">
            <a:avLst/>
          </a:prstGeom>
          <a:noFill/>
          <a:ln w="9525">
            <a:noFill/>
            <a:miter lim="800000"/>
            <a:headEnd/>
            <a:tailEnd/>
          </a:ln>
        </p:spPr>
        <p:txBody>
          <a:bodyPr wrap="square">
            <a:spAutoFit/>
          </a:bodyPr>
          <a:lstStyle/>
          <a:p>
            <a:r>
              <a:rPr lang="it-IT" sz="2000" dirty="0"/>
              <a:t>Orologio atomico su satellite</a:t>
            </a:r>
          </a:p>
        </p:txBody>
      </p:sp>
      <p:pic>
        <p:nvPicPr>
          <p:cNvPr id="9" name="Immagine 20" descr="6353796-sveglia-retro-sullo-sfondo-bianco.jpg">
            <a:extLst>
              <a:ext uri="{FF2B5EF4-FFF2-40B4-BE49-F238E27FC236}">
                <a16:creationId xmlns:a16="http://schemas.microsoft.com/office/drawing/2014/main" id="{7112B8ED-3A32-24C2-D1BB-C4331BA5D055}"/>
              </a:ext>
            </a:extLst>
          </p:cNvPr>
          <p:cNvPicPr>
            <a:picLocks noChangeAspect="1"/>
          </p:cNvPicPr>
          <p:nvPr/>
        </p:nvPicPr>
        <p:blipFill>
          <a:blip r:embed="rId3" cstate="print"/>
          <a:srcRect l="25000" r="25000"/>
          <a:stretch>
            <a:fillRect/>
          </a:stretch>
        </p:blipFill>
        <p:spPr bwMode="auto">
          <a:xfrm>
            <a:off x="5737315" y="1388210"/>
            <a:ext cx="622821" cy="835041"/>
          </a:xfrm>
          <a:prstGeom prst="rect">
            <a:avLst/>
          </a:prstGeom>
          <a:noFill/>
          <a:ln w="9525">
            <a:noFill/>
            <a:miter lim="800000"/>
            <a:headEnd/>
            <a:tailEnd/>
          </a:ln>
        </p:spPr>
      </p:pic>
      <p:grpSp>
        <p:nvGrpSpPr>
          <p:cNvPr id="14" name="Gruppo 13">
            <a:extLst>
              <a:ext uri="{FF2B5EF4-FFF2-40B4-BE49-F238E27FC236}">
                <a16:creationId xmlns:a16="http://schemas.microsoft.com/office/drawing/2014/main" id="{106AD211-6E28-ED08-060A-5C7CCF88D9E3}"/>
              </a:ext>
            </a:extLst>
          </p:cNvPr>
          <p:cNvGrpSpPr/>
          <p:nvPr/>
        </p:nvGrpSpPr>
        <p:grpSpPr>
          <a:xfrm>
            <a:off x="4587997" y="2751709"/>
            <a:ext cx="6765803" cy="3527720"/>
            <a:chOff x="1969621" y="1646238"/>
            <a:chExt cx="6765803" cy="3527720"/>
          </a:xfrm>
        </p:grpSpPr>
        <p:cxnSp>
          <p:nvCxnSpPr>
            <p:cNvPr id="6" name="Connettore 2 13">
              <a:extLst>
                <a:ext uri="{FF2B5EF4-FFF2-40B4-BE49-F238E27FC236}">
                  <a16:creationId xmlns:a16="http://schemas.microsoft.com/office/drawing/2014/main" id="{E4F4348A-E47A-B2E3-AC5D-7C0D9C168BA3}"/>
                </a:ext>
              </a:extLst>
            </p:cNvPr>
            <p:cNvCxnSpPr>
              <a:cxnSpLocks noChangeShapeType="1"/>
            </p:cNvCxnSpPr>
            <p:nvPr/>
          </p:nvCxnSpPr>
          <p:spPr bwMode="auto">
            <a:xfrm flipH="1">
              <a:off x="2398988" y="2003425"/>
              <a:ext cx="29888" cy="2422083"/>
            </a:xfrm>
            <a:prstGeom prst="straightConnector1">
              <a:avLst/>
            </a:prstGeom>
            <a:noFill/>
            <a:ln w="31750" algn="ctr">
              <a:solidFill>
                <a:srgbClr val="FF0000"/>
              </a:solidFill>
              <a:round/>
              <a:headEnd type="arrow" w="med" len="med"/>
              <a:tailEnd type="arrow" w="med" len="med"/>
            </a:ln>
          </p:spPr>
        </p:cxnSp>
        <p:sp>
          <p:nvSpPr>
            <p:cNvPr id="7" name="CasellaDiTesto 18">
              <a:extLst>
                <a:ext uri="{FF2B5EF4-FFF2-40B4-BE49-F238E27FC236}">
                  <a16:creationId xmlns:a16="http://schemas.microsoft.com/office/drawing/2014/main" id="{BC52CB09-3043-AD32-2DFD-3FF1B0CC38D4}"/>
                </a:ext>
              </a:extLst>
            </p:cNvPr>
            <p:cNvSpPr txBox="1">
              <a:spLocks noChangeArrowheads="1"/>
            </p:cNvSpPr>
            <p:nvPr/>
          </p:nvSpPr>
          <p:spPr bwMode="auto">
            <a:xfrm>
              <a:off x="1969621" y="4773848"/>
              <a:ext cx="3717045" cy="400110"/>
            </a:xfrm>
            <a:prstGeom prst="rect">
              <a:avLst/>
            </a:prstGeom>
            <a:noFill/>
            <a:ln w="9525">
              <a:noFill/>
              <a:miter lim="800000"/>
              <a:headEnd/>
              <a:tailEnd/>
            </a:ln>
          </p:spPr>
          <p:txBody>
            <a:bodyPr wrap="square">
              <a:spAutoFit/>
            </a:bodyPr>
            <a:lstStyle/>
            <a:p>
              <a:r>
                <a:rPr lang="it-IT" sz="2000" dirty="0"/>
                <a:t>Orologio atomico a terra</a:t>
              </a:r>
            </a:p>
          </p:txBody>
        </p:sp>
        <p:sp>
          <p:nvSpPr>
            <p:cNvPr id="10" name="CasellaDiTesto 21">
              <a:extLst>
                <a:ext uri="{FF2B5EF4-FFF2-40B4-BE49-F238E27FC236}">
                  <a16:creationId xmlns:a16="http://schemas.microsoft.com/office/drawing/2014/main" id="{1CFA43D0-61A6-2D17-22B0-92647398B4AA}"/>
                </a:ext>
              </a:extLst>
            </p:cNvPr>
            <p:cNvSpPr txBox="1">
              <a:spLocks noChangeArrowheads="1"/>
            </p:cNvSpPr>
            <p:nvPr/>
          </p:nvSpPr>
          <p:spPr bwMode="auto">
            <a:xfrm>
              <a:off x="2414409" y="3049288"/>
              <a:ext cx="1574323" cy="369332"/>
            </a:xfrm>
            <a:prstGeom prst="rect">
              <a:avLst/>
            </a:prstGeom>
            <a:noFill/>
            <a:ln w="9525">
              <a:noFill/>
              <a:miter lim="800000"/>
              <a:headEnd/>
              <a:tailEnd/>
            </a:ln>
          </p:spPr>
          <p:txBody>
            <a:bodyPr wrap="square">
              <a:spAutoFit/>
            </a:bodyPr>
            <a:lstStyle/>
            <a:p>
              <a:r>
                <a:rPr lang="it-IT" dirty="0"/>
                <a:t>20.000 km</a:t>
              </a:r>
            </a:p>
          </p:txBody>
        </p:sp>
        <p:sp>
          <p:nvSpPr>
            <p:cNvPr id="11" name="CasellaDiTesto 22">
              <a:extLst>
                <a:ext uri="{FF2B5EF4-FFF2-40B4-BE49-F238E27FC236}">
                  <a16:creationId xmlns:a16="http://schemas.microsoft.com/office/drawing/2014/main" id="{F3B817A3-493D-367D-6B46-E781F8831025}"/>
                </a:ext>
              </a:extLst>
            </p:cNvPr>
            <p:cNvSpPr txBox="1">
              <a:spLocks noChangeArrowheads="1"/>
            </p:cNvSpPr>
            <p:nvPr/>
          </p:nvSpPr>
          <p:spPr bwMode="auto">
            <a:xfrm>
              <a:off x="4429125" y="3289300"/>
              <a:ext cx="4175379" cy="1313307"/>
            </a:xfrm>
            <a:prstGeom prst="rect">
              <a:avLst/>
            </a:prstGeom>
            <a:solidFill>
              <a:srgbClr val="FFFF00"/>
            </a:solidFill>
            <a:ln w="25400">
              <a:solidFill>
                <a:srgbClr val="FF0000"/>
              </a:solidFill>
              <a:miter lim="800000"/>
              <a:headEnd/>
              <a:tailEnd/>
            </a:ln>
          </p:spPr>
          <p:txBody>
            <a:bodyPr wrap="square">
              <a:spAutoFit/>
            </a:bodyPr>
            <a:lstStyle/>
            <a:p>
              <a:r>
                <a:rPr lang="it-IT" sz="2000" dirty="0">
                  <a:latin typeface="Verdana" pitchFamily="34" charset="0"/>
                </a:rPr>
                <a:t>1 milionesimo di secondo di differenza tra i due orologi produrrebbe un errore nella posizione di 300 metri.</a:t>
              </a:r>
            </a:p>
          </p:txBody>
        </p:sp>
        <p:sp>
          <p:nvSpPr>
            <p:cNvPr id="12" name="CasellaDiTesto 24">
              <a:extLst>
                <a:ext uri="{FF2B5EF4-FFF2-40B4-BE49-F238E27FC236}">
                  <a16:creationId xmlns:a16="http://schemas.microsoft.com/office/drawing/2014/main" id="{292093A3-0C1D-03B1-6EBE-974415EC20D2}"/>
                </a:ext>
              </a:extLst>
            </p:cNvPr>
            <p:cNvSpPr txBox="1">
              <a:spLocks noChangeArrowheads="1"/>
            </p:cNvSpPr>
            <p:nvPr/>
          </p:nvSpPr>
          <p:spPr bwMode="auto">
            <a:xfrm>
              <a:off x="4286250" y="1646238"/>
              <a:ext cx="4449174" cy="713553"/>
            </a:xfrm>
            <a:prstGeom prst="rect">
              <a:avLst/>
            </a:prstGeom>
            <a:solidFill>
              <a:srgbClr val="FFFF00"/>
            </a:solidFill>
            <a:ln w="25400">
              <a:solidFill>
                <a:srgbClr val="FF0000"/>
              </a:solidFill>
              <a:miter lim="800000"/>
              <a:headEnd/>
              <a:tailEnd/>
            </a:ln>
          </p:spPr>
          <p:txBody>
            <a:bodyPr wrap="square">
              <a:spAutoFit/>
            </a:bodyPr>
            <a:lstStyle/>
            <a:p>
              <a:r>
                <a:rPr lang="it-IT" sz="2000" dirty="0">
                  <a:latin typeface="Verdana" pitchFamily="34" charset="0"/>
                </a:rPr>
                <a:t>Sfasamento di 45 x </a:t>
              </a:r>
              <a:r>
                <a:rPr lang="it-IT" sz="2000" dirty="0"/>
                <a:t>10</a:t>
              </a:r>
              <a:r>
                <a:rPr lang="it-IT" sz="2000" baseline="30000" dirty="0"/>
                <a:t>-6   </a:t>
              </a:r>
              <a:r>
                <a:rPr lang="it-IT" sz="2000" dirty="0">
                  <a:latin typeface="Verdana" pitchFamily="34" charset="0"/>
                </a:rPr>
                <a:t>secondi al giorno!</a:t>
              </a:r>
            </a:p>
          </p:txBody>
        </p:sp>
      </p:grpSp>
      <p:pic>
        <p:nvPicPr>
          <p:cNvPr id="15" name="Immagine 20" descr="6353796-sveglia-retro-sullo-sfondo-bianco.jpg">
            <a:extLst>
              <a:ext uri="{FF2B5EF4-FFF2-40B4-BE49-F238E27FC236}">
                <a16:creationId xmlns:a16="http://schemas.microsoft.com/office/drawing/2014/main" id="{91280BB9-68DF-389C-8C8C-DB8F1E12E506}"/>
              </a:ext>
            </a:extLst>
          </p:cNvPr>
          <p:cNvPicPr>
            <a:picLocks noChangeAspect="1"/>
          </p:cNvPicPr>
          <p:nvPr/>
        </p:nvPicPr>
        <p:blipFill>
          <a:blip r:embed="rId3" cstate="print"/>
          <a:srcRect l="25000" r="25000"/>
          <a:stretch>
            <a:fillRect/>
          </a:stretch>
        </p:blipFill>
        <p:spPr bwMode="auto">
          <a:xfrm>
            <a:off x="4347417" y="5113458"/>
            <a:ext cx="622821" cy="835041"/>
          </a:xfrm>
          <a:prstGeom prst="rect">
            <a:avLst/>
          </a:prstGeom>
          <a:noFill/>
          <a:ln w="9525">
            <a:noFill/>
            <a:miter lim="800000"/>
            <a:headEnd/>
            <a:tailEnd/>
          </a:ln>
        </p:spPr>
      </p:pic>
      <p:sp>
        <p:nvSpPr>
          <p:cNvPr id="13" name="CasellaDiTesto 12">
            <a:extLst>
              <a:ext uri="{FF2B5EF4-FFF2-40B4-BE49-F238E27FC236}">
                <a16:creationId xmlns:a16="http://schemas.microsoft.com/office/drawing/2014/main" id="{C59889B2-38F9-1047-1436-B904EE0CB6BC}"/>
              </a:ext>
            </a:extLst>
          </p:cNvPr>
          <p:cNvSpPr txBox="1"/>
          <p:nvPr/>
        </p:nvSpPr>
        <p:spPr>
          <a:xfrm>
            <a:off x="8686800" y="1085914"/>
            <a:ext cx="832104" cy="523220"/>
          </a:xfrm>
          <a:prstGeom prst="rect">
            <a:avLst/>
          </a:prstGeom>
          <a:solidFill>
            <a:srgbClr val="FFFF00"/>
          </a:solidFill>
          <a:ln w="28575">
            <a:solidFill>
              <a:srgbClr val="FF0000"/>
            </a:solidFill>
          </a:ln>
        </p:spPr>
        <p:txBody>
          <a:bodyPr wrap="square" rtlCol="0">
            <a:spAutoFit/>
          </a:bodyPr>
          <a:lstStyle/>
          <a:p>
            <a:r>
              <a:rPr lang="it-IT" sz="2800" dirty="0"/>
              <a:t>GPS</a:t>
            </a:r>
          </a:p>
        </p:txBody>
      </p:sp>
      <p:sp>
        <p:nvSpPr>
          <p:cNvPr id="16" name="Segnaposto piè di pagina 15">
            <a:extLst>
              <a:ext uri="{FF2B5EF4-FFF2-40B4-BE49-F238E27FC236}">
                <a16:creationId xmlns:a16="http://schemas.microsoft.com/office/drawing/2014/main" id="{EC343DB4-3F5F-0FC8-EB62-17A06BBA691F}"/>
              </a:ext>
            </a:extLst>
          </p:cNvPr>
          <p:cNvSpPr>
            <a:spLocks noGrp="1"/>
          </p:cNvSpPr>
          <p:nvPr>
            <p:ph type="ftr" sz="quarter" idx="11"/>
          </p:nvPr>
        </p:nvSpPr>
        <p:spPr/>
        <p:txBody>
          <a:bodyPr/>
          <a:lstStyle/>
          <a:p>
            <a:r>
              <a:rPr lang="it-IT"/>
              <a:t>MdF 16/02/2023 - Fabio Garufi</a:t>
            </a:r>
          </a:p>
        </p:txBody>
      </p:sp>
      <p:sp>
        <p:nvSpPr>
          <p:cNvPr id="17" name="Segnaposto numero diapositiva 16">
            <a:extLst>
              <a:ext uri="{FF2B5EF4-FFF2-40B4-BE49-F238E27FC236}">
                <a16:creationId xmlns:a16="http://schemas.microsoft.com/office/drawing/2014/main" id="{E9E1D508-F53D-BECA-F315-9F17F576D2B4}"/>
              </a:ext>
            </a:extLst>
          </p:cNvPr>
          <p:cNvSpPr>
            <a:spLocks noGrp="1"/>
          </p:cNvSpPr>
          <p:nvPr>
            <p:ph type="sldNum" sz="quarter" idx="12"/>
          </p:nvPr>
        </p:nvSpPr>
        <p:spPr/>
        <p:txBody>
          <a:bodyPr/>
          <a:lstStyle/>
          <a:p>
            <a:fld id="{5DB9F8FC-F3B6-463C-8E5A-7737F3F8DE8D}" type="slidenum">
              <a:rPr lang="it-IT" smtClean="0"/>
              <a:t>16</a:t>
            </a:fld>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65456"/>
            <a:ext cx="8229600" cy="1143000"/>
          </a:xfrm>
        </p:spPr>
        <p:txBody>
          <a:bodyPr/>
          <a:lstStyle/>
          <a:p>
            <a:pPr lvl="0"/>
            <a:r>
              <a:rPr lang="it-IT" dirty="0"/>
              <a:t>Onde nello spazio-tempo</a:t>
            </a:r>
          </a:p>
        </p:txBody>
      </p:sp>
      <p:sp>
        <p:nvSpPr>
          <p:cNvPr id="6" name="Content Placeholder 5"/>
          <p:cNvSpPr>
            <a:spLocks noGrp="1"/>
          </p:cNvSpPr>
          <p:nvPr>
            <p:ph idx="1"/>
          </p:nvPr>
        </p:nvSpPr>
        <p:spPr/>
        <p:txBody>
          <a:bodyPr/>
          <a:lstStyle/>
          <a:p>
            <a:r>
              <a:rPr lang="it-IT" dirty="0"/>
              <a:t>Variazioni di massa producono increspature nel cronotopo…esattamente come quando si lancia un sasso in acqua.</a:t>
            </a:r>
          </a:p>
          <a:p>
            <a:r>
              <a:rPr lang="it-IT" dirty="0"/>
              <a:t>Ma quanto e come devono variare, le masse per produrre un onda visibile da terra e come si possono osservare queste onde?</a:t>
            </a:r>
          </a:p>
          <a:p>
            <a:pPr>
              <a:buNone/>
            </a:pPr>
            <a:endParaRPr lang="it-IT" dirty="0"/>
          </a:p>
        </p:txBody>
      </p:sp>
      <p:graphicFrame>
        <p:nvGraphicFramePr>
          <p:cNvPr id="8" name="Object 23"/>
          <p:cNvGraphicFramePr>
            <a:graphicFrameLocks noChangeAspect="1"/>
          </p:cNvGraphicFramePr>
          <p:nvPr/>
        </p:nvGraphicFramePr>
        <p:xfrm>
          <a:off x="5745164" y="5114544"/>
          <a:ext cx="4295775" cy="731838"/>
        </p:xfrm>
        <a:graphic>
          <a:graphicData uri="http://schemas.openxmlformats.org/presentationml/2006/ole">
            <mc:AlternateContent xmlns:mc="http://schemas.openxmlformats.org/markup-compatibility/2006">
              <mc:Choice xmlns:v="urn:schemas-microsoft-com:vml" Requires="v">
                <p:oleObj name="Equazione" r:id="rId2" imgW="2311200" imgH="393480" progId="Equation.3">
                  <p:embed/>
                </p:oleObj>
              </mc:Choice>
              <mc:Fallback>
                <p:oleObj name="Equazione" r:id="rId2" imgW="2311200" imgH="393480" progId="Equation.3">
                  <p:embed/>
                  <p:pic>
                    <p:nvPicPr>
                      <p:cNvPr id="8" name="Object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5164" y="5114544"/>
                        <a:ext cx="4295775"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29"/>
          <p:cNvSpPr txBox="1">
            <a:spLocks noChangeArrowheads="1"/>
          </p:cNvSpPr>
          <p:nvPr/>
        </p:nvSpPr>
        <p:spPr bwMode="auto">
          <a:xfrm>
            <a:off x="7756932" y="5872226"/>
            <a:ext cx="1066800" cy="336550"/>
          </a:xfrm>
          <a:prstGeom prst="rect">
            <a:avLst/>
          </a:prstGeom>
          <a:noFill/>
          <a:ln w="9525">
            <a:noFill/>
            <a:miter lim="800000"/>
            <a:headEnd/>
            <a:tailEnd/>
          </a:ln>
        </p:spPr>
        <p:txBody>
          <a:bodyPr>
            <a:spAutoFit/>
          </a:bodyPr>
          <a:lstStyle/>
          <a:p>
            <a:pPr>
              <a:spcBef>
                <a:spcPct val="50000"/>
              </a:spcBef>
            </a:pPr>
            <a:r>
              <a:rPr lang="en-US" sz="1600" dirty="0"/>
              <a:t>8.27 10</a:t>
            </a:r>
            <a:r>
              <a:rPr lang="en-US" sz="1600" baseline="30000" dirty="0"/>
              <a:t>-45</a:t>
            </a:r>
          </a:p>
        </p:txBody>
      </p:sp>
      <p:sp>
        <p:nvSpPr>
          <p:cNvPr id="10" name="Oval 27"/>
          <p:cNvSpPr>
            <a:spLocks noChangeArrowheads="1"/>
          </p:cNvSpPr>
          <p:nvPr/>
        </p:nvSpPr>
        <p:spPr bwMode="auto">
          <a:xfrm>
            <a:off x="6524221" y="5065639"/>
            <a:ext cx="457200" cy="838200"/>
          </a:xfrm>
          <a:prstGeom prst="ellipse">
            <a:avLst/>
          </a:prstGeom>
          <a:noFill/>
          <a:ln w="9525">
            <a:solidFill>
              <a:schemeClr val="tx1"/>
            </a:solidFill>
            <a:round/>
            <a:headEnd/>
            <a:tailEnd/>
          </a:ln>
        </p:spPr>
        <p:txBody>
          <a:bodyPr wrap="none" anchor="ctr"/>
          <a:lstStyle/>
          <a:p>
            <a:endParaRPr lang="it-IT"/>
          </a:p>
        </p:txBody>
      </p:sp>
      <p:sp>
        <p:nvSpPr>
          <p:cNvPr id="11" name="Line 28"/>
          <p:cNvSpPr>
            <a:spLocks noChangeShapeType="1"/>
          </p:cNvSpPr>
          <p:nvPr/>
        </p:nvSpPr>
        <p:spPr bwMode="auto">
          <a:xfrm>
            <a:off x="6905221" y="5827639"/>
            <a:ext cx="914400" cy="228600"/>
          </a:xfrm>
          <a:prstGeom prst="line">
            <a:avLst/>
          </a:prstGeom>
          <a:noFill/>
          <a:ln w="9525">
            <a:solidFill>
              <a:schemeClr val="tx1"/>
            </a:solidFill>
            <a:round/>
            <a:headEnd/>
            <a:tailEnd type="triangle" w="med" len="med"/>
          </a:ln>
        </p:spPr>
        <p:txBody>
          <a:bodyPr/>
          <a:lstStyle/>
          <a:p>
            <a:endParaRPr lang="it-IT"/>
          </a:p>
        </p:txBody>
      </p:sp>
      <p:sp>
        <p:nvSpPr>
          <p:cNvPr id="19" name="Oval 18"/>
          <p:cNvSpPr/>
          <p:nvPr/>
        </p:nvSpPr>
        <p:spPr>
          <a:xfrm>
            <a:off x="3696217" y="5065589"/>
            <a:ext cx="491320" cy="5186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Line 28"/>
          <p:cNvSpPr>
            <a:spLocks noChangeShapeType="1"/>
          </p:cNvSpPr>
          <p:nvPr/>
        </p:nvSpPr>
        <p:spPr bwMode="auto">
          <a:xfrm>
            <a:off x="4062438" y="5547807"/>
            <a:ext cx="136524" cy="320730"/>
          </a:xfrm>
          <a:prstGeom prst="line">
            <a:avLst/>
          </a:prstGeom>
          <a:noFill/>
          <a:ln w="9525">
            <a:solidFill>
              <a:schemeClr val="tx1"/>
            </a:solidFill>
            <a:round/>
            <a:headEnd/>
            <a:tailEnd type="triangle" w="med" len="med"/>
          </a:ln>
        </p:spPr>
        <p:txBody>
          <a:bodyPr/>
          <a:lstStyle/>
          <a:p>
            <a:endParaRPr lang="it-IT"/>
          </a:p>
        </p:txBody>
      </p:sp>
      <p:sp>
        <p:nvSpPr>
          <p:cNvPr id="21" name="TextBox 20"/>
          <p:cNvSpPr txBox="1"/>
          <p:nvPr/>
        </p:nvSpPr>
        <p:spPr>
          <a:xfrm>
            <a:off x="3202678" y="5786647"/>
            <a:ext cx="2306471" cy="369332"/>
          </a:xfrm>
          <a:prstGeom prst="rect">
            <a:avLst/>
          </a:prstGeom>
          <a:noFill/>
        </p:spPr>
        <p:txBody>
          <a:bodyPr wrap="square" rtlCol="0">
            <a:spAutoFit/>
          </a:bodyPr>
          <a:lstStyle/>
          <a:p>
            <a:r>
              <a:rPr lang="it-IT" dirty="0"/>
              <a:t>Piccola perturbazione</a:t>
            </a:r>
          </a:p>
        </p:txBody>
      </p:sp>
      <p:graphicFrame>
        <p:nvGraphicFramePr>
          <p:cNvPr id="22" name="Object 18"/>
          <p:cNvGraphicFramePr>
            <a:graphicFrameLocks noChangeAspect="1"/>
          </p:cNvGraphicFramePr>
          <p:nvPr/>
        </p:nvGraphicFramePr>
        <p:xfrm>
          <a:off x="2737076" y="5183345"/>
          <a:ext cx="1379538" cy="382588"/>
        </p:xfrm>
        <a:graphic>
          <a:graphicData uri="http://schemas.openxmlformats.org/presentationml/2006/ole">
            <mc:AlternateContent xmlns:mc="http://schemas.openxmlformats.org/markup-compatibility/2006">
              <mc:Choice xmlns:v="urn:schemas-microsoft-com:vml" Requires="v">
                <p:oleObj name="Equation" r:id="rId4" imgW="825500" imgH="228600" progId="Equation.3">
                  <p:embed/>
                </p:oleObj>
              </mc:Choice>
              <mc:Fallback>
                <p:oleObj name="Equation" r:id="rId4" imgW="825500" imgH="228600" progId="Equation.3">
                  <p:embed/>
                  <p:pic>
                    <p:nvPicPr>
                      <p:cNvPr id="22"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7076" y="5183345"/>
                        <a:ext cx="1379538"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1"/>
          <p:cNvSpPr>
            <a:spLocks noChangeArrowheads="1"/>
          </p:cNvSpPr>
          <p:nvPr/>
        </p:nvSpPr>
        <p:spPr bwMode="auto">
          <a:xfrm>
            <a:off x="4332513" y="5186521"/>
            <a:ext cx="1098550" cy="366713"/>
          </a:xfrm>
          <a:prstGeom prst="rect">
            <a:avLst/>
          </a:prstGeom>
          <a:noFill/>
          <a:ln w="9525">
            <a:noFill/>
            <a:miter lim="800000"/>
            <a:headEnd/>
            <a:tailEnd/>
          </a:ln>
          <a:effectLst/>
        </p:spPr>
        <p:txBody>
          <a:bodyPr wrap="none">
            <a:spAutoFit/>
          </a:bodyPr>
          <a:lstStyle/>
          <a:p>
            <a:r>
              <a:rPr lang="en-US" i="1" dirty="0">
                <a:solidFill>
                  <a:srgbClr val="080808"/>
                </a:solidFill>
                <a:latin typeface="Times New Roman" pitchFamily="18" charset="0"/>
              </a:rPr>
              <a:t>|</a:t>
            </a:r>
            <a:r>
              <a:rPr lang="en-US" i="1" dirty="0" err="1">
                <a:solidFill>
                  <a:srgbClr val="080808"/>
                </a:solidFill>
                <a:latin typeface="Times New Roman" pitchFamily="18" charset="0"/>
              </a:rPr>
              <a:t>h</a:t>
            </a:r>
            <a:r>
              <a:rPr lang="en-US" i="1" baseline="-25000" dirty="0" err="1">
                <a:solidFill>
                  <a:srgbClr val="080808"/>
                </a:solidFill>
                <a:latin typeface="Times New Roman" pitchFamily="18" charset="0"/>
              </a:rPr>
              <a:t>ik</a:t>
            </a:r>
            <a:r>
              <a:rPr lang="en-US" i="1" dirty="0">
                <a:solidFill>
                  <a:srgbClr val="080808"/>
                </a:solidFill>
                <a:latin typeface="Times New Roman" pitchFamily="18" charset="0"/>
              </a:rPr>
              <a:t>| « 1</a:t>
            </a:r>
            <a:r>
              <a:rPr lang="en-US" i="1" dirty="0"/>
              <a:t>	</a:t>
            </a:r>
            <a:endParaRPr lang="it-IT" i="1" dirty="0"/>
          </a:p>
        </p:txBody>
      </p:sp>
      <p:graphicFrame>
        <p:nvGraphicFramePr>
          <p:cNvPr id="24" name="Object 15"/>
          <p:cNvGraphicFramePr>
            <a:graphicFrameLocks noChangeAspect="1"/>
          </p:cNvGraphicFramePr>
          <p:nvPr/>
        </p:nvGraphicFramePr>
        <p:xfrm>
          <a:off x="1640842" y="4531869"/>
          <a:ext cx="1003300" cy="914400"/>
        </p:xfrm>
        <a:graphic>
          <a:graphicData uri="http://schemas.openxmlformats.org/presentationml/2006/ole">
            <mc:AlternateContent xmlns:mc="http://schemas.openxmlformats.org/markup-compatibility/2006">
              <mc:Choice xmlns:v="urn:schemas-microsoft-com:vml" Requires="v">
                <p:oleObj name="Equation" r:id="rId6" imgW="1003300" imgH="914400" progId="Equation.3">
                  <p:embed/>
                </p:oleObj>
              </mc:Choice>
              <mc:Fallback>
                <p:oleObj name="Equation" r:id="rId6" imgW="1003300" imgH="914400" progId="Equation.3">
                  <p:embed/>
                  <p:pic>
                    <p:nvPicPr>
                      <p:cNvPr id="24"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0842" y="4531869"/>
                        <a:ext cx="1003300" cy="9144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6" name="Straight Arrow Connector 25"/>
          <p:cNvCxnSpPr/>
          <p:nvPr/>
        </p:nvCxnSpPr>
        <p:spPr>
          <a:xfrm flipH="1" flipV="1">
            <a:off x="2697708" y="5104267"/>
            <a:ext cx="559559" cy="2866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egnaposto piè di pagina 1">
            <a:extLst>
              <a:ext uri="{FF2B5EF4-FFF2-40B4-BE49-F238E27FC236}">
                <a16:creationId xmlns:a16="http://schemas.microsoft.com/office/drawing/2014/main" id="{7E78DDA6-B1AA-1F3E-246A-AFA18BAB9D90}"/>
              </a:ext>
            </a:extLst>
          </p:cNvPr>
          <p:cNvSpPr>
            <a:spLocks noGrp="1"/>
          </p:cNvSpPr>
          <p:nvPr>
            <p:ph type="ftr" sz="quarter" idx="11"/>
          </p:nvPr>
        </p:nvSpPr>
        <p:spPr/>
        <p:txBody>
          <a:bodyPr/>
          <a:lstStyle/>
          <a:p>
            <a:r>
              <a:rPr lang="it-IT"/>
              <a:t>MdF 16/02/2023 - Fabio Garufi</a:t>
            </a:r>
          </a:p>
        </p:txBody>
      </p:sp>
      <p:sp>
        <p:nvSpPr>
          <p:cNvPr id="3" name="Segnaposto numero diapositiva 2">
            <a:extLst>
              <a:ext uri="{FF2B5EF4-FFF2-40B4-BE49-F238E27FC236}">
                <a16:creationId xmlns:a16="http://schemas.microsoft.com/office/drawing/2014/main" id="{D53F311B-A768-90E8-C794-D23BCF13B4B8}"/>
              </a:ext>
            </a:extLst>
          </p:cNvPr>
          <p:cNvSpPr>
            <a:spLocks noGrp="1"/>
          </p:cNvSpPr>
          <p:nvPr>
            <p:ph type="sldNum" sz="quarter" idx="12"/>
          </p:nvPr>
        </p:nvSpPr>
        <p:spPr/>
        <p:txBody>
          <a:bodyPr/>
          <a:lstStyle/>
          <a:p>
            <a:fld id="{5DB9F8FC-F3B6-463C-8E5A-7737F3F8DE8D}" type="slidenum">
              <a:rPr lang="it-IT" smtClean="0"/>
              <a:t>17</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par>
                                <p:cTn id="17" presetID="4"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ox(in)">
                                      <p:cBhvr>
                                        <p:cTn id="19" dur="500"/>
                                        <p:tgtEl>
                                          <p:spTgt spid="26"/>
                                        </p:tgtEl>
                                      </p:cBhvr>
                                    </p:animEffect>
                                  </p:childTnLst>
                                </p:cTn>
                              </p:par>
                              <p:par>
                                <p:cTn id="20" presetID="4"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ChangeArrowheads="1"/>
          </p:cNvSpPr>
          <p:nvPr/>
        </p:nvSpPr>
        <p:spPr bwMode="auto">
          <a:xfrm>
            <a:off x="2209800" y="12700"/>
            <a:ext cx="7696200" cy="960438"/>
          </a:xfrm>
          <a:prstGeom prst="rect">
            <a:avLst/>
          </a:prstGeom>
          <a:noFill/>
          <a:ln w="9525">
            <a:noFill/>
            <a:round/>
            <a:headEnd/>
            <a:tailEnd/>
          </a:ln>
        </p:spPr>
        <p:txBody>
          <a:bodyPr lIns="90000" tIns="46800" rIns="90000" bIns="46800" anchor="ctr"/>
          <a:lstStyle/>
          <a:p>
            <a:pPr algn="ctr" eaLnBrk="1" hangingPunct="1"/>
            <a:r>
              <a:rPr lang="it-IT" sz="4400" dirty="0">
                <a:solidFill>
                  <a:schemeClr val="tx2"/>
                </a:solidFill>
              </a:rPr>
              <a:t>Costanti di accoppiamento</a:t>
            </a:r>
          </a:p>
        </p:txBody>
      </p:sp>
      <p:sp>
        <p:nvSpPr>
          <p:cNvPr id="29699" name="Rectangle 3"/>
          <p:cNvSpPr>
            <a:spLocks noChangeArrowheads="1"/>
          </p:cNvSpPr>
          <p:nvPr/>
        </p:nvSpPr>
        <p:spPr bwMode="auto">
          <a:xfrm>
            <a:off x="1828801" y="3538729"/>
            <a:ext cx="8640763" cy="2244725"/>
          </a:xfrm>
          <a:prstGeom prst="rect">
            <a:avLst/>
          </a:prstGeom>
          <a:noFill/>
          <a:ln w="9525">
            <a:noFill/>
            <a:round/>
            <a:headEnd/>
            <a:tailEnd/>
          </a:ln>
        </p:spPr>
        <p:txBody>
          <a:bodyPr lIns="90000" tIns="46800" rIns="90000" bIns="46800"/>
          <a:lstStyle/>
          <a:p>
            <a:pPr marL="342900" indent="-342900">
              <a:spcBef>
                <a:spcPct val="20000"/>
              </a:spcBef>
              <a:buFontTx/>
              <a:buChar char="•"/>
            </a:pPr>
            <a:r>
              <a:rPr lang="it-IT" dirty="0"/>
              <a:t>Collassi di supernova: i neutrini (</a:t>
            </a:r>
            <a:r>
              <a:rPr lang="it-IT" dirty="0">
                <a:latin typeface="Symbol" charset="2"/>
              </a:rPr>
              <a:t>n)</a:t>
            </a:r>
            <a:r>
              <a:rPr lang="it-IT" dirty="0"/>
              <a:t> subiscono 10</a:t>
            </a:r>
            <a:r>
              <a:rPr lang="it-IT" baseline="30000" dirty="0"/>
              <a:t>3</a:t>
            </a:r>
            <a:r>
              <a:rPr lang="it-IT" dirty="0"/>
              <a:t>  interazioni prima di lasciare la stella, le Onde Gravitazionali (GW), invece, emergono dal nucleo </a:t>
            </a:r>
            <a:r>
              <a:rPr lang="it-IT" i="1" dirty="0"/>
              <a:t>indisturbate</a:t>
            </a:r>
          </a:p>
        </p:txBody>
      </p:sp>
      <p:graphicFrame>
        <p:nvGraphicFramePr>
          <p:cNvPr id="29700" name="Group 4"/>
          <p:cNvGraphicFramePr>
            <a:graphicFrameLocks noGrp="1"/>
          </p:cNvGraphicFramePr>
          <p:nvPr/>
        </p:nvGraphicFramePr>
        <p:xfrm>
          <a:off x="2648712" y="1938528"/>
          <a:ext cx="6822312" cy="1163320"/>
        </p:xfrm>
        <a:graphic>
          <a:graphicData uri="http://schemas.openxmlformats.org/drawingml/2006/table">
            <a:tbl>
              <a:tblPr/>
              <a:tblGrid>
                <a:gridCol w="1261872">
                  <a:extLst>
                    <a:ext uri="{9D8B030D-6E8A-4147-A177-3AD203B41FA5}">
                      <a16:colId xmlns:a16="http://schemas.microsoft.com/office/drawing/2014/main" val="20000"/>
                    </a:ext>
                  </a:extLst>
                </a:gridCol>
                <a:gridCol w="2359152">
                  <a:extLst>
                    <a:ext uri="{9D8B030D-6E8A-4147-A177-3AD203B41FA5}">
                      <a16:colId xmlns:a16="http://schemas.microsoft.com/office/drawing/2014/main" val="20001"/>
                    </a:ext>
                  </a:extLst>
                </a:gridCol>
                <a:gridCol w="1495710">
                  <a:extLst>
                    <a:ext uri="{9D8B030D-6E8A-4147-A177-3AD203B41FA5}">
                      <a16:colId xmlns:a16="http://schemas.microsoft.com/office/drawing/2014/main" val="20002"/>
                    </a:ext>
                  </a:extLst>
                </a:gridCol>
                <a:gridCol w="1705578">
                  <a:extLst>
                    <a:ext uri="{9D8B030D-6E8A-4147-A177-3AD203B41FA5}">
                      <a16:colId xmlns:a16="http://schemas.microsoft.com/office/drawing/2014/main" val="20003"/>
                    </a:ext>
                  </a:extLst>
                </a:gridCol>
              </a:tblGrid>
              <a:tr h="584200">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1" u="none" strike="noStrike" cap="none" normalizeH="0" baseline="0" dirty="0">
                          <a:ln>
                            <a:noFill/>
                          </a:ln>
                          <a:solidFill>
                            <a:schemeClr val="bg1"/>
                          </a:solidFill>
                          <a:effectLst/>
                          <a:latin typeface="Comic Sans MS" pitchFamily="66" charset="0"/>
                        </a:rPr>
                        <a:t>Forti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66"/>
                    </a:solid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1" u="none" strike="noStrike" cap="none" normalizeH="0" baseline="0" dirty="0" err="1">
                          <a:ln>
                            <a:noFill/>
                          </a:ln>
                          <a:solidFill>
                            <a:schemeClr val="bg1"/>
                          </a:solidFill>
                          <a:effectLst/>
                          <a:latin typeface="Comic Sans MS" pitchFamily="66" charset="0"/>
                        </a:rPr>
                        <a:t>ElettroMag</a:t>
                      </a:r>
                      <a:endParaRPr kumimoji="0" lang="it-IT" sz="3200" b="0" i="1" u="none" strike="noStrike" cap="none" normalizeH="0" baseline="0" dirty="0">
                        <a:ln>
                          <a:noFill/>
                        </a:ln>
                        <a:solidFill>
                          <a:schemeClr val="bg1"/>
                        </a:solidFill>
                        <a:effectLst/>
                        <a:latin typeface="Comic Sans MS" pitchFamily="66"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1" u="none" strike="noStrike" cap="none" normalizeH="0" baseline="0" dirty="0">
                          <a:ln>
                            <a:noFill/>
                          </a:ln>
                          <a:solidFill>
                            <a:schemeClr val="bg1"/>
                          </a:solidFill>
                          <a:effectLst/>
                          <a:latin typeface="Comic Sans MS" pitchFamily="66" charset="0"/>
                        </a:rPr>
                        <a:t>Deboli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33CC"/>
                    </a:solid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1" u="none" strike="noStrike" cap="none" normalizeH="0" baseline="0" dirty="0">
                          <a:ln>
                            <a:noFill/>
                          </a:ln>
                          <a:solidFill>
                            <a:schemeClr val="bg1"/>
                          </a:solidFill>
                          <a:effectLst/>
                          <a:latin typeface="Comic Sans MS" pitchFamily="66" charset="0"/>
                        </a:rPr>
                        <a:t>Gravità</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66CC"/>
                    </a:solidFill>
                  </a:tcPr>
                </a:tc>
                <a:extLst>
                  <a:ext uri="{0D108BD9-81ED-4DB2-BD59-A6C34878D82A}">
                    <a16:rowId xmlns:a16="http://schemas.microsoft.com/office/drawing/2014/main" val="10000"/>
                  </a:ext>
                </a:extLst>
              </a:tr>
              <a:tr h="558800">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0" u="none" strike="noStrike" cap="none" normalizeH="0" baseline="0" dirty="0">
                          <a:ln>
                            <a:noFill/>
                          </a:ln>
                          <a:solidFill>
                            <a:schemeClr val="tx1"/>
                          </a:solidFill>
                          <a:effectLst/>
                          <a:latin typeface="Comic Sans MS" pitchFamily="66" charset="0"/>
                        </a:rPr>
                        <a:t>1</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0" u="none" strike="noStrike" cap="none" normalizeH="0" baseline="0">
                          <a:ln>
                            <a:noFill/>
                          </a:ln>
                          <a:solidFill>
                            <a:schemeClr val="tx1"/>
                          </a:solidFill>
                          <a:effectLst/>
                          <a:latin typeface="Comic Sans MS" pitchFamily="66" charset="0"/>
                        </a:rPr>
                        <a:t>1/137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0" u="none" strike="noStrike" cap="none" normalizeH="0" baseline="0" dirty="0">
                          <a:ln>
                            <a:noFill/>
                          </a:ln>
                          <a:solidFill>
                            <a:schemeClr val="tx1"/>
                          </a:solidFill>
                          <a:effectLst/>
                          <a:latin typeface="Comic Sans MS" pitchFamily="66" charset="0"/>
                        </a:rPr>
                        <a:t>10</a:t>
                      </a:r>
                      <a:r>
                        <a:rPr kumimoji="0" lang="it-IT" sz="3200" b="0" i="0" u="none" strike="noStrike" cap="none" normalizeH="0" baseline="30000" dirty="0">
                          <a:ln>
                            <a:noFill/>
                          </a:ln>
                          <a:solidFill>
                            <a:schemeClr val="tx1"/>
                          </a:solidFill>
                          <a:effectLst/>
                          <a:latin typeface="Comic Sans MS" pitchFamily="66" charset="0"/>
                        </a:rPr>
                        <a:t>-6</a:t>
                      </a:r>
                      <a:endParaRPr kumimoji="0" lang="it-IT" sz="3200" b="0" i="0" u="none" strike="noStrike" cap="none" normalizeH="0" baseline="0" dirty="0">
                        <a:ln>
                          <a:noFill/>
                        </a:ln>
                        <a:solidFill>
                          <a:schemeClr val="tx1"/>
                        </a:solidFill>
                        <a:effectLst/>
                        <a:latin typeface="Comic Sans MS" pitchFamily="66"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it-IT" sz="3200" b="0" i="0" u="none" strike="noStrike" cap="none" normalizeH="0" baseline="0" dirty="0">
                          <a:ln>
                            <a:noFill/>
                          </a:ln>
                          <a:solidFill>
                            <a:schemeClr val="tx1"/>
                          </a:solidFill>
                          <a:effectLst/>
                          <a:latin typeface="Comic Sans MS" pitchFamily="66" charset="0"/>
                        </a:rPr>
                        <a:t>10</a:t>
                      </a:r>
                      <a:r>
                        <a:rPr kumimoji="0" lang="it-IT" sz="3200" b="0" i="0" u="none" strike="noStrike" cap="none" normalizeH="0" baseline="30000" dirty="0">
                          <a:ln>
                            <a:noFill/>
                          </a:ln>
                          <a:solidFill>
                            <a:schemeClr val="tx1"/>
                          </a:solidFill>
                          <a:effectLst/>
                          <a:latin typeface="Comic Sans MS" pitchFamily="66" charset="0"/>
                        </a:rPr>
                        <a:t>-39</a:t>
                      </a:r>
                      <a:endParaRPr kumimoji="0" lang="it-IT" sz="3200" b="0" i="0" u="none" strike="noStrike" cap="none" normalizeH="0" baseline="0" dirty="0">
                        <a:ln>
                          <a:noFill/>
                        </a:ln>
                        <a:solidFill>
                          <a:schemeClr val="tx1"/>
                        </a:solidFill>
                        <a:effectLst/>
                        <a:latin typeface="Comic Sans MS" pitchFamily="66"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717" name="Text Box 21"/>
          <p:cNvSpPr txBox="1">
            <a:spLocks noChangeArrowheads="1"/>
          </p:cNvSpPr>
          <p:nvPr/>
        </p:nvSpPr>
        <p:spPr bwMode="auto">
          <a:xfrm>
            <a:off x="2648712" y="4834912"/>
            <a:ext cx="6751637" cy="850900"/>
          </a:xfrm>
          <a:prstGeom prst="rect">
            <a:avLst/>
          </a:prstGeom>
          <a:noFill/>
          <a:ln w="28575">
            <a:solidFill>
              <a:srgbClr val="FFFFFF"/>
            </a:solidFill>
            <a:miter lim="800000"/>
            <a:headEnd/>
            <a:tailEnd/>
          </a:ln>
        </p:spPr>
        <p:txBody>
          <a:bodyPr wrap="none">
            <a:spAutoFit/>
          </a:bodyPr>
          <a:lstStyle/>
          <a:p>
            <a:pPr algn="ctr" eaLnBrk="1" hangingPunct="1"/>
            <a:r>
              <a:rPr lang="it-IT" sz="2400" i="1" dirty="0">
                <a:latin typeface="Microsoft Sans Serif" pitchFamily="34" charset="0"/>
              </a:rPr>
              <a:t>Trasporto ideale di informazione, </a:t>
            </a:r>
          </a:p>
          <a:p>
            <a:pPr algn="ctr" eaLnBrk="1" hangingPunct="1"/>
            <a:r>
              <a:rPr lang="it-IT" sz="2400" i="1" dirty="0">
                <a:latin typeface="Microsoft Sans Serif" pitchFamily="34" charset="0"/>
              </a:rPr>
              <a:t>Universo trasparente alle GW fino al  Big Bang!! </a:t>
            </a:r>
          </a:p>
        </p:txBody>
      </p:sp>
      <p:sp>
        <p:nvSpPr>
          <p:cNvPr id="29718" name="Text Box 22"/>
          <p:cNvSpPr txBox="1">
            <a:spLocks noChangeArrowheads="1"/>
          </p:cNvSpPr>
          <p:nvPr/>
        </p:nvSpPr>
        <p:spPr bwMode="auto">
          <a:xfrm>
            <a:off x="2438401" y="3209544"/>
            <a:ext cx="7566025" cy="376238"/>
          </a:xfrm>
          <a:prstGeom prst="rect">
            <a:avLst/>
          </a:prstGeom>
          <a:noFill/>
          <a:ln w="9525">
            <a:solidFill>
              <a:srgbClr val="0033CC"/>
            </a:solidFill>
            <a:miter lim="800000"/>
            <a:headEnd/>
            <a:tailEnd/>
          </a:ln>
        </p:spPr>
        <p:txBody>
          <a:bodyPr wrap="none">
            <a:spAutoFit/>
          </a:bodyPr>
          <a:lstStyle/>
          <a:p>
            <a:pPr eaLnBrk="1" hangingPunct="1"/>
            <a:r>
              <a:rPr lang="it-IT">
                <a:latin typeface="Microsoft Sans Serif" pitchFamily="34" charset="0"/>
              </a:rPr>
              <a:t>Emissione di GW : eventi molto energetici ma quasi nessuna interazione </a:t>
            </a:r>
          </a:p>
        </p:txBody>
      </p:sp>
      <p:sp>
        <p:nvSpPr>
          <p:cNvPr id="2" name="CasellaDiTesto 1"/>
          <p:cNvSpPr txBox="1"/>
          <p:nvPr/>
        </p:nvSpPr>
        <p:spPr>
          <a:xfrm>
            <a:off x="2045208" y="777241"/>
            <a:ext cx="7644384" cy="1200329"/>
          </a:xfrm>
          <a:prstGeom prst="rect">
            <a:avLst/>
          </a:prstGeom>
          <a:noFill/>
        </p:spPr>
        <p:txBody>
          <a:bodyPr wrap="square" rtlCol="0">
            <a:spAutoFit/>
          </a:bodyPr>
          <a:lstStyle/>
          <a:p>
            <a:r>
              <a:rPr lang="it-IT" dirty="0"/>
              <a:t>Sono delle grandezze adimensionali che servono a confrontare l’intensità relativa delle diverse interazioni. La probabilità di interazione è proporzionale ad esse. Se esprimiamo le costanti di accoppiamento nello stesso sistema di unità di misura:</a:t>
            </a:r>
          </a:p>
        </p:txBody>
      </p:sp>
      <p:sp>
        <p:nvSpPr>
          <p:cNvPr id="3" name="Segnaposto piè di pagina 2">
            <a:extLst>
              <a:ext uri="{FF2B5EF4-FFF2-40B4-BE49-F238E27FC236}">
                <a16:creationId xmlns:a16="http://schemas.microsoft.com/office/drawing/2014/main" id="{3FD7B385-8C7F-869A-FEBF-95410BCD02FA}"/>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621BD37D-5814-8BBA-0D71-BFD740C23D20}"/>
              </a:ext>
            </a:extLst>
          </p:cNvPr>
          <p:cNvSpPr>
            <a:spLocks noGrp="1"/>
          </p:cNvSpPr>
          <p:nvPr>
            <p:ph type="sldNum" sz="quarter" idx="12"/>
          </p:nvPr>
        </p:nvSpPr>
        <p:spPr/>
        <p:txBody>
          <a:bodyPr/>
          <a:lstStyle/>
          <a:p>
            <a:fld id="{5DB9F8FC-F3B6-463C-8E5A-7737F3F8DE8D}" type="slidenum">
              <a:rPr lang="it-IT" smtClean="0"/>
              <a:t>18</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718"/>
                                        </p:tgtEl>
                                        <p:attrNameLst>
                                          <p:attrName>style.visibility</p:attrName>
                                        </p:attrNameLst>
                                      </p:cBhvr>
                                      <p:to>
                                        <p:strVal val="visible"/>
                                      </p:to>
                                    </p:set>
                                    <p:animEffect transition="in" filter="fade">
                                      <p:cBhvr>
                                        <p:cTn id="7" dur="500"/>
                                        <p:tgtEl>
                                          <p:spTgt spid="297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9717"/>
                                        </p:tgtEl>
                                        <p:attrNameLst>
                                          <p:attrName>style.visibility</p:attrName>
                                        </p:attrNameLst>
                                      </p:cBhvr>
                                      <p:to>
                                        <p:strVal val="visible"/>
                                      </p:to>
                                    </p:set>
                                    <p:animEffect transition="in" filter="wipe(left)">
                                      <p:cBhvr>
                                        <p:cTn id="16" dur="500"/>
                                        <p:tgtEl>
                                          <p:spTgt spid="29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P spid="29717" grpId="0" animBg="1" autoUpdateAnimBg="0"/>
      <p:bldP spid="29718"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lstStyle/>
          <a:p>
            <a:pPr eaLnBrk="1" hangingPunct="1"/>
            <a:r>
              <a:rPr lang="en-US" dirty="0" err="1"/>
              <a:t>Rivelazione</a:t>
            </a:r>
            <a:r>
              <a:rPr lang="en-US" dirty="0"/>
              <a:t> </a:t>
            </a:r>
            <a:r>
              <a:rPr lang="en-US" dirty="0" err="1"/>
              <a:t>diretta</a:t>
            </a:r>
            <a:r>
              <a:rPr lang="en-US" dirty="0"/>
              <a:t> </a:t>
            </a:r>
            <a:r>
              <a:rPr lang="en-US" dirty="0" err="1"/>
              <a:t>delle</a:t>
            </a:r>
            <a:r>
              <a:rPr lang="en-US" dirty="0"/>
              <a:t> GW</a:t>
            </a:r>
          </a:p>
        </p:txBody>
      </p:sp>
      <mc:AlternateContent xmlns:mc="http://schemas.openxmlformats.org/markup-compatibility/2006" xmlns:a14="http://schemas.microsoft.com/office/drawing/2010/main">
        <mc:Choice Requires="a14">
          <p:sp>
            <p:nvSpPr>
              <p:cNvPr id="45063" name="Text Box 6"/>
              <p:cNvSpPr txBox="1">
                <a:spLocks noChangeArrowheads="1"/>
              </p:cNvSpPr>
              <p:nvPr/>
            </p:nvSpPr>
            <p:spPr bwMode="auto">
              <a:xfrm>
                <a:off x="2209800" y="1188720"/>
                <a:ext cx="7836408" cy="1107996"/>
              </a:xfrm>
              <a:prstGeom prst="rect">
                <a:avLst/>
              </a:prstGeom>
              <a:noFill/>
              <a:ln w="9525">
                <a:noFill/>
                <a:miter lim="800000"/>
                <a:headEnd/>
                <a:tailEnd/>
              </a:ln>
            </p:spPr>
            <p:txBody>
              <a:bodyPr wrap="square">
                <a:spAutoFit/>
              </a:bodyPr>
              <a:lstStyle/>
              <a:p>
                <a:pPr>
                  <a:spcBef>
                    <a:spcPct val="50000"/>
                  </a:spcBef>
                </a:pPr>
                <a:r>
                  <a:rPr lang="en-US" sz="2200" dirty="0"/>
                  <a:t>Due </a:t>
                </a:r>
                <a:r>
                  <a:rPr lang="en-US" sz="2200" dirty="0" err="1"/>
                  <a:t>corpi</a:t>
                </a:r>
                <a:r>
                  <a:rPr lang="en-US" sz="2200" dirty="0"/>
                  <a:t> </a:t>
                </a:r>
                <a:r>
                  <a:rPr lang="en-US" sz="2200" dirty="0" err="1"/>
                  <a:t>inizialmente</a:t>
                </a:r>
                <a:r>
                  <a:rPr lang="en-US" sz="2200" dirty="0"/>
                  <a:t> in </a:t>
                </a:r>
                <a:r>
                  <a:rPr lang="en-US" sz="2200" dirty="0" err="1"/>
                  <a:t>quiete</a:t>
                </a:r>
                <a:r>
                  <a:rPr lang="en-US" sz="2200" dirty="0"/>
                  <a:t>: </a:t>
                </a:r>
                <a:r>
                  <a:rPr lang="en-US" sz="2200" dirty="0" err="1"/>
                  <a:t>uno</a:t>
                </a:r>
                <a:r>
                  <a:rPr lang="en-US" sz="2200" dirty="0"/>
                  <a:t> </a:t>
                </a:r>
                <a:r>
                  <a:rPr lang="en-US" sz="2200" dirty="0" err="1"/>
                  <a:t>nell’origine</a:t>
                </a:r>
                <a:r>
                  <a:rPr lang="en-US" sz="2200" dirty="0"/>
                  <a:t>, </a:t>
                </a:r>
                <a:r>
                  <a:rPr lang="en-US" sz="2200" dirty="0" err="1"/>
                  <a:t>l’altro</a:t>
                </a:r>
                <a:r>
                  <a:rPr lang="en-US" sz="2200" dirty="0"/>
                  <a:t> a </a:t>
                </a:r>
                <a:r>
                  <a:rPr lang="en-US" sz="2200" dirty="0" err="1"/>
                  <a:t>distanza</a:t>
                </a:r>
                <a:r>
                  <a:rPr lang="en-US" sz="2200" dirty="0"/>
                  <a:t> L dal primo. </a:t>
                </a:r>
                <a:r>
                  <a:rPr lang="en-US" sz="2200" dirty="0" err="1"/>
                  <a:t>L’effetto</a:t>
                </a:r>
                <a:r>
                  <a:rPr lang="en-US" sz="2200" dirty="0"/>
                  <a:t> di </a:t>
                </a:r>
                <a:r>
                  <a:rPr lang="en-US" sz="2200" dirty="0" err="1"/>
                  <a:t>un’onda</a:t>
                </a:r>
                <a:r>
                  <a:rPr lang="en-US" sz="2200" dirty="0"/>
                  <a:t> </a:t>
                </a:r>
                <a:r>
                  <a:rPr lang="en-US" sz="2200" dirty="0" err="1"/>
                  <a:t>gravitazionale</a:t>
                </a:r>
                <a:r>
                  <a:rPr lang="en-US" sz="2200" dirty="0"/>
                  <a:t> di </a:t>
                </a:r>
                <a:r>
                  <a:rPr lang="en-US" sz="2200" dirty="0" err="1"/>
                  <a:t>ampiezza</a:t>
                </a:r>
                <a:r>
                  <a:rPr lang="en-US" sz="2200" dirty="0"/>
                  <a:t> </a:t>
                </a:r>
                <a14:m>
                  <m:oMath xmlns:m="http://schemas.openxmlformats.org/officeDocument/2006/math">
                    <m:sSub>
                      <m:sSubPr>
                        <m:ctrlPr>
                          <a:rPr lang="en-US" sz="2200" i="1">
                            <a:latin typeface="Cambria Math" panose="02040503050406030204" pitchFamily="18" charset="0"/>
                          </a:rPr>
                        </m:ctrlPr>
                      </m:sSubPr>
                      <m:e>
                        <m:r>
                          <a:rPr lang="it-IT" sz="2200" i="1">
                            <a:latin typeface="Cambria Math" panose="02040503050406030204" pitchFamily="18" charset="0"/>
                          </a:rPr>
                          <m:t>h</m:t>
                        </m:r>
                      </m:e>
                      <m:sub>
                        <m:r>
                          <a:rPr lang="it-IT" sz="2200" i="1">
                            <a:latin typeface="Cambria Math" panose="02040503050406030204" pitchFamily="18" charset="0"/>
                          </a:rPr>
                          <m:t>𝑥𝑥</m:t>
                        </m:r>
                      </m:sub>
                    </m:sSub>
                  </m:oMath>
                </a14:m>
                <a:r>
                  <a:rPr lang="en-US" sz="2200" dirty="0"/>
                  <a:t> </a:t>
                </a:r>
                <a:r>
                  <a:rPr lang="en-US" sz="2200" dirty="0" err="1"/>
                  <a:t>sulla</a:t>
                </a:r>
                <a:r>
                  <a:rPr lang="en-US" sz="2200" dirty="0"/>
                  <a:t> </a:t>
                </a:r>
                <a:r>
                  <a:rPr lang="en-US" sz="2200" dirty="0" err="1"/>
                  <a:t>misura</a:t>
                </a:r>
                <a:r>
                  <a:rPr lang="en-US" sz="2200" dirty="0"/>
                  <a:t> </a:t>
                </a:r>
                <a:r>
                  <a:rPr lang="en-US" sz="2200" dirty="0" err="1"/>
                  <a:t>della</a:t>
                </a:r>
                <a:r>
                  <a:rPr lang="en-US" sz="2200" dirty="0"/>
                  <a:t> </a:t>
                </a:r>
                <a:r>
                  <a:rPr lang="en-US" sz="2200" dirty="0" err="1"/>
                  <a:t>distanza</a:t>
                </a:r>
                <a:r>
                  <a:rPr lang="en-US" sz="2200" dirty="0"/>
                  <a:t> è di </a:t>
                </a:r>
                <a:r>
                  <a:rPr lang="en-US" sz="2200" dirty="0" err="1"/>
                  <a:t>cambiare</a:t>
                </a:r>
                <a:r>
                  <a:rPr lang="en-US" sz="2200" dirty="0"/>
                  <a:t> L in L’:</a:t>
                </a:r>
              </a:p>
            </p:txBody>
          </p:sp>
        </mc:Choice>
        <mc:Fallback xmlns="">
          <p:sp>
            <p:nvSpPr>
              <p:cNvPr id="45063" name="Text Box 6"/>
              <p:cNvSpPr txBox="1">
                <a:spLocks noRot="1" noChangeAspect="1" noMove="1" noResize="1" noEditPoints="1" noAdjustHandles="1" noChangeArrowheads="1" noChangeShapeType="1" noTextEdit="1"/>
              </p:cNvSpPr>
              <p:nvPr/>
            </p:nvSpPr>
            <p:spPr bwMode="auto">
              <a:xfrm>
                <a:off x="2209800" y="1188720"/>
                <a:ext cx="7836408" cy="1107996"/>
              </a:xfrm>
              <a:prstGeom prst="rect">
                <a:avLst/>
              </a:prstGeom>
              <a:blipFill>
                <a:blip r:embed="rId2"/>
                <a:stretch>
                  <a:fillRect l="-1012" t="-3846" r="-1479" b="-9890"/>
                </a:stretch>
              </a:blipFill>
              <a:ln w="9525">
                <a:noFill/>
                <a:miter lim="800000"/>
                <a:headEnd/>
                <a:tailEnd/>
              </a:ln>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3" name="Text Box 4"/>
              <p:cNvSpPr txBox="1">
                <a:spLocks noChangeArrowheads="1"/>
              </p:cNvSpPr>
              <p:nvPr/>
            </p:nvSpPr>
            <p:spPr bwMode="auto">
              <a:xfrm>
                <a:off x="2130552" y="3275557"/>
                <a:ext cx="8382000" cy="1259319"/>
              </a:xfrm>
              <a:prstGeom prst="rect">
                <a:avLst/>
              </a:prstGeom>
              <a:noFill/>
              <a:ln w="9525">
                <a:noFill/>
                <a:miter lim="800000"/>
                <a:headEnd/>
                <a:tailEnd/>
              </a:ln>
            </p:spPr>
            <p:txBody>
              <a:bodyPr>
                <a:spAutoFit/>
              </a:bodyPr>
              <a:lstStyle/>
              <a:p>
                <a:pPr>
                  <a:spcBef>
                    <a:spcPct val="50000"/>
                  </a:spcBef>
                </a:pPr>
                <a:r>
                  <a:rPr lang="en-US" sz="2200" dirty="0"/>
                  <a:t>Se L è la </a:t>
                </a:r>
                <a:r>
                  <a:rPr lang="en-US" sz="2200" dirty="0" err="1"/>
                  <a:t>lunghezza</a:t>
                </a:r>
                <a:r>
                  <a:rPr lang="en-US" sz="2200" dirty="0"/>
                  <a:t> </a:t>
                </a:r>
                <a:r>
                  <a:rPr lang="en-US" sz="2200" dirty="0" err="1"/>
                  <a:t>iniziale</a:t>
                </a:r>
                <a:r>
                  <a:rPr lang="en-US" sz="2200" dirty="0"/>
                  <a:t> di un </a:t>
                </a:r>
                <a:r>
                  <a:rPr lang="en-US" sz="2200" dirty="0" err="1"/>
                  <a:t>rivelatore</a:t>
                </a:r>
                <a:r>
                  <a:rPr lang="en-US" sz="2200" dirty="0"/>
                  <a:t>, un </a:t>
                </a:r>
                <a:r>
                  <a:rPr lang="en-US" sz="2200" dirty="0" err="1"/>
                  <a:t>onda</a:t>
                </a:r>
                <a:r>
                  <a:rPr lang="en-US" sz="2200" dirty="0"/>
                  <a:t> </a:t>
                </a:r>
                <a:r>
                  <a:rPr lang="en-US" sz="2200" dirty="0" err="1"/>
                  <a:t>polarizzata</a:t>
                </a:r>
                <a:r>
                  <a:rPr lang="en-US" sz="2200" dirty="0"/>
                  <a:t> </a:t>
                </a:r>
                <a:r>
                  <a:rPr lang="en-US" sz="2200" dirty="0" err="1"/>
                  <a:t>lungo</a:t>
                </a:r>
                <a:r>
                  <a:rPr lang="en-US" sz="2200" dirty="0"/>
                  <a:t> la </a:t>
                </a:r>
                <a:r>
                  <a:rPr lang="en-US" sz="2200" dirty="0" err="1"/>
                  <a:t>dimensione</a:t>
                </a:r>
                <a:r>
                  <a:rPr lang="en-US" sz="2200" dirty="0"/>
                  <a:t> </a:t>
                </a:r>
                <a:r>
                  <a:rPr lang="en-US" sz="2200" dirty="0" err="1"/>
                  <a:t>considerata</a:t>
                </a:r>
                <a:r>
                  <a:rPr lang="en-US" sz="2200" dirty="0"/>
                  <a:t> (x) lo </a:t>
                </a:r>
                <a:r>
                  <a:rPr lang="en-US" sz="2200" dirty="0" err="1"/>
                  <a:t>allungherà</a:t>
                </a:r>
                <a:r>
                  <a:rPr lang="en-US" sz="2200" dirty="0"/>
                  <a:t> di </a:t>
                </a:r>
                <a14:m>
                  <m:oMath xmlns:m="http://schemas.openxmlformats.org/officeDocument/2006/math">
                    <m:r>
                      <a:rPr lang="en-US" sz="2200" i="1">
                        <a:latin typeface="Cambria Math" panose="02040503050406030204" pitchFamily="18" charset="0"/>
                        <a:ea typeface="Cambria Math" panose="02040503050406030204" pitchFamily="18" charset="0"/>
                      </a:rPr>
                      <m:t>∆</m:t>
                    </m:r>
                    <m:r>
                      <a:rPr lang="it-IT" sz="2200" i="1">
                        <a:latin typeface="Cambria Math" panose="02040503050406030204" pitchFamily="18" charset="0"/>
                        <a:ea typeface="Cambria Math" panose="02040503050406030204" pitchFamily="18" charset="0"/>
                      </a:rPr>
                      <m:t>𝐿</m:t>
                    </m:r>
                    <m:r>
                      <a:rPr lang="it-IT" sz="2200" i="1">
                        <a:latin typeface="Cambria Math" panose="02040503050406030204" pitchFamily="18" charset="0"/>
                        <a:ea typeface="Cambria Math" panose="02040503050406030204" pitchFamily="18" charset="0"/>
                      </a:rPr>
                      <m:t>=</m:t>
                    </m:r>
                    <m:f>
                      <m:fPr>
                        <m:ctrlPr>
                          <a:rPr lang="it-IT" sz="2000" i="1">
                            <a:latin typeface="Cambria Math" panose="02040503050406030204" pitchFamily="18" charset="0"/>
                          </a:rPr>
                        </m:ctrlPr>
                      </m:fPr>
                      <m:num>
                        <m:sSub>
                          <m:sSubPr>
                            <m:ctrlPr>
                              <a:rPr lang="it-IT" sz="2000" i="1">
                                <a:latin typeface="Cambria Math" panose="02040503050406030204" pitchFamily="18" charset="0"/>
                              </a:rPr>
                            </m:ctrlPr>
                          </m:sSubPr>
                          <m:e>
                            <m:r>
                              <a:rPr lang="it-IT" sz="2000" i="1">
                                <a:latin typeface="Cambria Math" panose="02040503050406030204" pitchFamily="18" charset="0"/>
                              </a:rPr>
                              <m:t>h</m:t>
                            </m:r>
                          </m:e>
                          <m:sub>
                            <m:r>
                              <a:rPr lang="it-IT" sz="2000" i="1">
                                <a:latin typeface="Cambria Math" panose="02040503050406030204" pitchFamily="18" charset="0"/>
                              </a:rPr>
                              <m:t>𝑥𝑥</m:t>
                            </m:r>
                          </m:sub>
                        </m:sSub>
                      </m:num>
                      <m:den>
                        <m:r>
                          <a:rPr lang="it-IT" sz="2000" i="1">
                            <a:latin typeface="Cambria Math" panose="02040503050406030204" pitchFamily="18" charset="0"/>
                          </a:rPr>
                          <m:t>2</m:t>
                        </m:r>
                      </m:den>
                    </m:f>
                    <m:r>
                      <a:rPr lang="it-IT" sz="2000" i="1">
                        <a:latin typeface="Cambria Math" panose="02040503050406030204" pitchFamily="18" charset="0"/>
                      </a:rPr>
                      <m:t>𝐿</m:t>
                    </m:r>
                  </m:oMath>
                </a14:m>
                <a:r>
                  <a:rPr lang="en-US" sz="2200" dirty="0"/>
                  <a:t>, </a:t>
                </a:r>
                <a:r>
                  <a:rPr lang="en-US" sz="2200" dirty="0" err="1"/>
                  <a:t>dunque</a:t>
                </a:r>
                <a:r>
                  <a:rPr lang="en-US" sz="2200" dirty="0"/>
                  <a:t>, </a:t>
                </a:r>
                <a:r>
                  <a:rPr lang="en-US" sz="2200" dirty="0" err="1"/>
                  <a:t>l’allungamento</a:t>
                </a:r>
                <a:r>
                  <a:rPr lang="en-US" sz="2200" dirty="0"/>
                  <a:t> </a:t>
                </a:r>
                <a:r>
                  <a:rPr lang="en-US" sz="2200" dirty="0" err="1"/>
                  <a:t>relativo</a:t>
                </a:r>
                <a:r>
                  <a:rPr lang="en-US" sz="2200" dirty="0"/>
                  <a:t> </a:t>
                </a:r>
                <a:r>
                  <a:rPr lang="en-US" sz="2200" dirty="0" err="1"/>
                  <a:t>sarà</a:t>
                </a:r>
                <a:r>
                  <a:rPr lang="en-US" sz="2200" dirty="0"/>
                  <a:t>:</a:t>
                </a:r>
                <a:endParaRPr lang="en-US" sz="2200" baseline="-25000" dirty="0"/>
              </a:p>
            </p:txBody>
          </p:sp>
        </mc:Choice>
        <mc:Fallback xmlns="">
          <p:sp>
            <p:nvSpPr>
              <p:cNvPr id="13" name="Text Box 4"/>
              <p:cNvSpPr txBox="1">
                <a:spLocks noRot="1" noChangeAspect="1" noMove="1" noResize="1" noEditPoints="1" noAdjustHandles="1" noChangeArrowheads="1" noChangeShapeType="1" noTextEdit="1"/>
              </p:cNvSpPr>
              <p:nvPr/>
            </p:nvSpPr>
            <p:spPr bwMode="auto">
              <a:xfrm>
                <a:off x="2130552" y="3275557"/>
                <a:ext cx="8382000" cy="1259319"/>
              </a:xfrm>
              <a:prstGeom prst="rect">
                <a:avLst/>
              </a:prstGeom>
              <a:blipFill>
                <a:blip r:embed="rId3"/>
                <a:stretch>
                  <a:fillRect l="-945" t="-2899" b="-7729"/>
                </a:stretch>
              </a:blipFill>
              <a:ln w="9525">
                <a:noFill/>
                <a:miter lim="800000"/>
                <a:headEnd/>
                <a:tailEnd/>
              </a:ln>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 name="CasellaDiTesto 1"/>
              <p:cNvSpPr txBox="1"/>
              <p:nvPr/>
            </p:nvSpPr>
            <p:spPr>
              <a:xfrm>
                <a:off x="3813048" y="4553121"/>
                <a:ext cx="4002024" cy="69147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r>
                        <a:rPr lang="it-IT" sz="2400" i="1">
                          <a:latin typeface="Cambria Math" panose="02040503050406030204" pitchFamily="18" charset="0"/>
                        </a:rPr>
                        <m:t>=</m:t>
                      </m:r>
                      <m:f>
                        <m:fPr>
                          <m:ctrlPr>
                            <a:rPr lang="it-IT" sz="2400" i="1">
                              <a:latin typeface="Cambria Math" panose="02040503050406030204" pitchFamily="18" charset="0"/>
                            </a:rPr>
                          </m:ctrlPr>
                        </m:fPr>
                        <m:num>
                          <m:r>
                            <a:rPr lang="it-IT" sz="2400" i="1">
                              <a:latin typeface="Cambria Math" panose="02040503050406030204" pitchFamily="18" charset="0"/>
                            </a:rPr>
                            <m:t>1</m:t>
                          </m:r>
                        </m:num>
                        <m:den>
                          <m:r>
                            <a:rPr lang="it-IT" sz="2400" i="1">
                              <a:latin typeface="Cambria Math" panose="02040503050406030204" pitchFamily="18" charset="0"/>
                            </a:rPr>
                            <m:t>2</m:t>
                          </m:r>
                        </m:den>
                      </m:f>
                      <m:sSub>
                        <m:sSubPr>
                          <m:ctrlPr>
                            <a:rPr lang="en-US"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a:latin typeface="Cambria Math" panose="02040503050406030204" pitchFamily="18" charset="0"/>
                        </a:rPr>
                        <m:t>=2</m:t>
                      </m:r>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oMath>
                  </m:oMathPara>
                </a14:m>
                <a:endParaRPr lang="it-IT" sz="24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3813048" y="4553121"/>
                <a:ext cx="4002024" cy="691471"/>
              </a:xfrm>
              <a:prstGeom prst="rect">
                <a:avLst/>
              </a:prstGeom>
              <a:blipFill>
                <a:blip r:embed="rId4"/>
                <a:stretch>
                  <a:fillRect/>
                </a:stretch>
              </a:blipFill>
            </p:spPr>
            <p:txBody>
              <a:bodyPr/>
              <a:lstStyle/>
              <a:p>
                <a:r>
                  <a:rPr lang="it-IT">
                    <a:noFill/>
                  </a:rPr>
                  <a:t> </a:t>
                </a:r>
              </a:p>
            </p:txBody>
          </p:sp>
        </mc:Fallback>
      </mc:AlternateContent>
      <p:sp>
        <p:nvSpPr>
          <p:cNvPr id="3" name="CasellaDiTesto 2"/>
          <p:cNvSpPr txBox="1"/>
          <p:nvPr/>
        </p:nvSpPr>
        <p:spPr>
          <a:xfrm>
            <a:off x="1883664" y="5358385"/>
            <a:ext cx="8482584" cy="769441"/>
          </a:xfrm>
          <a:prstGeom prst="rect">
            <a:avLst/>
          </a:prstGeom>
          <a:noFill/>
        </p:spPr>
        <p:txBody>
          <a:bodyPr wrap="square" rtlCol="0">
            <a:spAutoFit/>
          </a:bodyPr>
          <a:lstStyle/>
          <a:p>
            <a:r>
              <a:rPr lang="it-IT" sz="2200" dirty="0"/>
              <a:t>Quindi, per osservare piccole perturbazioni, la lunghezza L del rivelatore deve essere grande</a:t>
            </a:r>
          </a:p>
        </p:txBody>
      </p:sp>
      <mc:AlternateContent xmlns:mc="http://schemas.openxmlformats.org/markup-compatibility/2006" xmlns:a14="http://schemas.microsoft.com/office/drawing/2010/main">
        <mc:Choice Requires="a14">
          <p:sp>
            <p:nvSpPr>
              <p:cNvPr id="4" name="CasellaDiTesto 3"/>
              <p:cNvSpPr txBox="1"/>
              <p:nvPr/>
            </p:nvSpPr>
            <p:spPr>
              <a:xfrm>
                <a:off x="4648200" y="2407252"/>
                <a:ext cx="2867076" cy="8298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it-IT" sz="2400" i="1">
                              <a:latin typeface="Cambria Math" panose="02040503050406030204" pitchFamily="18" charset="0"/>
                            </a:rPr>
                          </m:ctrlPr>
                        </m:sSupPr>
                        <m:e>
                          <m:r>
                            <a:rPr lang="it-IT" sz="2400" i="1">
                              <a:latin typeface="Cambria Math" panose="02040503050406030204" pitchFamily="18" charset="0"/>
                            </a:rPr>
                            <m:t>𝐿</m:t>
                          </m:r>
                        </m:e>
                        <m:sup>
                          <m:r>
                            <a:rPr lang="it-IT" sz="2400" i="1">
                              <a:latin typeface="Cambria Math" panose="02040503050406030204" pitchFamily="18" charset="0"/>
                            </a:rPr>
                            <m:t>′</m:t>
                          </m:r>
                        </m:sup>
                      </m:sSup>
                      <m:r>
                        <a:rPr lang="it-IT" sz="2400" i="1">
                          <a:latin typeface="Cambria Math" panose="02040503050406030204" pitchFamily="18" charset="0"/>
                        </a:rPr>
                        <m:t>=</m:t>
                      </m:r>
                      <m:d>
                        <m:dPr>
                          <m:ctrlPr>
                            <a:rPr lang="it-IT" sz="2400" i="1">
                              <a:latin typeface="Cambria Math" panose="02040503050406030204" pitchFamily="18" charset="0"/>
                            </a:rPr>
                          </m:ctrlPr>
                        </m:dPr>
                        <m:e>
                          <m:r>
                            <a:rPr lang="it-IT" sz="2400" i="1">
                              <a:latin typeface="Cambria Math" panose="02040503050406030204" pitchFamily="18" charset="0"/>
                            </a:rPr>
                            <m:t>1+</m:t>
                          </m:r>
                          <m:f>
                            <m:fPr>
                              <m:ctrlPr>
                                <a:rPr lang="it-IT" sz="2400" i="1">
                                  <a:latin typeface="Cambria Math" panose="02040503050406030204" pitchFamily="18" charset="0"/>
                                </a:rPr>
                              </m:ctrlPr>
                            </m:fPr>
                            <m:num>
                              <m:r>
                                <a:rPr lang="it-IT" sz="2400" i="1">
                                  <a:latin typeface="Cambria Math" panose="02040503050406030204" pitchFamily="18" charset="0"/>
                                </a:rPr>
                                <m:t>1</m:t>
                              </m:r>
                            </m:num>
                            <m:den>
                              <m:r>
                                <a:rPr lang="it-IT" sz="2400" i="1">
                                  <a:latin typeface="Cambria Math" panose="02040503050406030204" pitchFamily="18" charset="0"/>
                                </a:rPr>
                                <m:t>2</m:t>
                              </m:r>
                            </m:den>
                          </m:f>
                          <m:sSub>
                            <m:sSubPr>
                              <m:ctrlPr>
                                <a:rPr lang="it-IT"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e>
                      </m:d>
                      <m:r>
                        <a:rPr lang="it-IT" sz="2400" i="1">
                          <a:latin typeface="Cambria Math" panose="02040503050406030204" pitchFamily="18" charset="0"/>
                        </a:rPr>
                        <m:t>𝐿</m:t>
                      </m:r>
                    </m:oMath>
                  </m:oMathPara>
                </a14:m>
                <a:endParaRPr lang="it-IT" sz="24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48200" y="2407252"/>
                <a:ext cx="2867076" cy="829843"/>
              </a:xfrm>
              <a:prstGeom prst="rect">
                <a:avLst/>
              </a:prstGeom>
              <a:blipFill>
                <a:blip r:embed="rId5"/>
                <a:stretch>
                  <a:fillRect/>
                </a:stretch>
              </a:blipFill>
            </p:spPr>
            <p:txBody>
              <a:bodyPr/>
              <a:lstStyle/>
              <a:p>
                <a:r>
                  <a:rPr lang="it-IT">
                    <a:noFill/>
                  </a:rPr>
                  <a:t> </a:t>
                </a:r>
              </a:p>
            </p:txBody>
          </p:sp>
        </mc:Fallback>
      </mc:AlternateContent>
      <p:sp>
        <p:nvSpPr>
          <p:cNvPr id="5" name="Segnaposto piè di pagina 4">
            <a:extLst>
              <a:ext uri="{FF2B5EF4-FFF2-40B4-BE49-F238E27FC236}">
                <a16:creationId xmlns:a16="http://schemas.microsoft.com/office/drawing/2014/main" id="{35BD2290-D126-55E7-3846-61D4FC536C22}"/>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5A0555CD-1DB5-9EDC-1AFA-DA35049D0661}"/>
              </a:ext>
            </a:extLst>
          </p:cNvPr>
          <p:cNvSpPr>
            <a:spLocks noGrp="1"/>
          </p:cNvSpPr>
          <p:nvPr>
            <p:ph type="sldNum" sz="quarter" idx="12"/>
          </p:nvPr>
        </p:nvSpPr>
        <p:spPr/>
        <p:txBody>
          <a:bodyPr/>
          <a:lstStyle/>
          <a:p>
            <a:fld id="{5DB9F8FC-F3B6-463C-8E5A-7737F3F8DE8D}" type="slidenum">
              <a:rPr lang="it-IT" smtClean="0"/>
              <a:t>19</a:t>
            </a:fld>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2" descr="layout animation"/>
          <p:cNvPicPr preferRelativeResize="0">
            <a:picLocks noChangeArrowheads="1" noCrop="1"/>
          </p:cNvPicPr>
          <p:nvPr/>
        </p:nvPicPr>
        <p:blipFill>
          <a:blip r:embed="rId2" cstate="print"/>
          <a:srcRect/>
          <a:stretch>
            <a:fillRect/>
          </a:stretch>
        </p:blipFill>
        <p:spPr bwMode="auto">
          <a:xfrm>
            <a:off x="1822450" y="4000500"/>
            <a:ext cx="3206750" cy="2154238"/>
          </a:xfrm>
          <a:prstGeom prst="rect">
            <a:avLst/>
          </a:prstGeom>
          <a:noFill/>
          <a:ln w="9525">
            <a:noFill/>
            <a:miter lim="800000"/>
            <a:headEnd/>
            <a:tailEnd/>
          </a:ln>
        </p:spPr>
      </p:pic>
      <p:sp>
        <p:nvSpPr>
          <p:cNvPr id="16391" name="Rectangle 2"/>
          <p:cNvSpPr>
            <a:spLocks noChangeArrowheads="1"/>
          </p:cNvSpPr>
          <p:nvPr/>
        </p:nvSpPr>
        <p:spPr bwMode="auto">
          <a:xfrm>
            <a:off x="2438400" y="4572000"/>
            <a:ext cx="7848600" cy="2057400"/>
          </a:xfrm>
          <a:prstGeom prst="rect">
            <a:avLst/>
          </a:prstGeom>
          <a:noFill/>
          <a:ln w="9525">
            <a:noFill/>
            <a:miter lim="800000"/>
            <a:headEnd/>
            <a:tailEnd/>
          </a:ln>
        </p:spPr>
        <p:txBody>
          <a:bodyPr/>
          <a:lstStyle/>
          <a:p>
            <a:pPr marL="342900" indent="-342900">
              <a:spcBef>
                <a:spcPct val="20000"/>
              </a:spcBef>
              <a:buClr>
                <a:srgbClr val="FFFF00"/>
              </a:buClr>
              <a:buSzPct val="110000"/>
              <a:buFontTx/>
              <a:buChar char="•"/>
            </a:pPr>
            <a:endParaRPr lang="it-IT" sz="2400" baseline="30000">
              <a:solidFill>
                <a:srgbClr val="080808"/>
              </a:solidFill>
              <a:latin typeface="Comic Sans MS" pitchFamily="66" charset="0"/>
            </a:endParaRPr>
          </a:p>
        </p:txBody>
      </p:sp>
      <p:pic>
        <p:nvPicPr>
          <p:cNvPr id="16392" name="Picture 3" descr="wave1"/>
          <p:cNvPicPr>
            <a:picLocks noChangeAspect="1" noChangeArrowheads="1"/>
          </p:cNvPicPr>
          <p:nvPr/>
        </p:nvPicPr>
        <p:blipFill>
          <a:blip r:embed="rId3" cstate="print"/>
          <a:srcRect/>
          <a:stretch>
            <a:fillRect/>
          </a:stretch>
        </p:blipFill>
        <p:spPr bwMode="auto">
          <a:xfrm>
            <a:off x="1524000" y="1759744"/>
            <a:ext cx="9144000" cy="1884362"/>
          </a:xfrm>
          <a:prstGeom prst="rect">
            <a:avLst/>
          </a:prstGeom>
          <a:noFill/>
          <a:ln w="9525">
            <a:noFill/>
            <a:miter lim="800000"/>
            <a:headEnd/>
            <a:tailEnd/>
          </a:ln>
        </p:spPr>
      </p:pic>
      <p:sp>
        <p:nvSpPr>
          <p:cNvPr id="16393" name="Oval 4"/>
          <p:cNvSpPr>
            <a:spLocks noChangeArrowheads="1"/>
          </p:cNvSpPr>
          <p:nvPr/>
        </p:nvSpPr>
        <p:spPr bwMode="auto">
          <a:xfrm>
            <a:off x="6010276" y="2219325"/>
            <a:ext cx="1120775" cy="1054100"/>
          </a:xfrm>
          <a:prstGeom prst="ellipse">
            <a:avLst/>
          </a:prstGeom>
          <a:noFill/>
          <a:ln w="28575">
            <a:solidFill>
              <a:schemeClr val="accent1"/>
            </a:solidFill>
            <a:round/>
            <a:headEnd/>
            <a:tailEnd/>
          </a:ln>
        </p:spPr>
        <p:txBody>
          <a:bodyPr wrap="none" anchor="ctr"/>
          <a:lstStyle/>
          <a:p>
            <a:endParaRPr lang="it-IT"/>
          </a:p>
        </p:txBody>
      </p:sp>
      <p:sp>
        <p:nvSpPr>
          <p:cNvPr id="16394" name="Oval 5"/>
          <p:cNvSpPr>
            <a:spLocks noChangeArrowheads="1"/>
          </p:cNvSpPr>
          <p:nvPr/>
        </p:nvSpPr>
        <p:spPr bwMode="auto">
          <a:xfrm rot="5447748">
            <a:off x="7375525" y="2228850"/>
            <a:ext cx="1581150" cy="1035050"/>
          </a:xfrm>
          <a:prstGeom prst="ellipse">
            <a:avLst/>
          </a:prstGeom>
          <a:noFill/>
          <a:ln w="28575">
            <a:solidFill>
              <a:schemeClr val="accent1"/>
            </a:solidFill>
            <a:round/>
            <a:headEnd/>
            <a:tailEnd/>
          </a:ln>
        </p:spPr>
        <p:txBody>
          <a:bodyPr wrap="none" anchor="ctr"/>
          <a:lstStyle/>
          <a:p>
            <a:endParaRPr lang="it-IT"/>
          </a:p>
        </p:txBody>
      </p:sp>
      <p:sp>
        <p:nvSpPr>
          <p:cNvPr id="16395" name="Oval 6"/>
          <p:cNvSpPr>
            <a:spLocks noChangeArrowheads="1"/>
          </p:cNvSpPr>
          <p:nvPr/>
        </p:nvSpPr>
        <p:spPr bwMode="auto">
          <a:xfrm>
            <a:off x="3940176" y="2219325"/>
            <a:ext cx="1552575" cy="1054100"/>
          </a:xfrm>
          <a:prstGeom prst="ellipse">
            <a:avLst/>
          </a:prstGeom>
          <a:noFill/>
          <a:ln w="28575">
            <a:solidFill>
              <a:schemeClr val="accent1"/>
            </a:solidFill>
            <a:round/>
            <a:headEnd/>
            <a:tailEnd/>
          </a:ln>
        </p:spPr>
        <p:txBody>
          <a:bodyPr wrap="none" anchor="ctr"/>
          <a:lstStyle/>
          <a:p>
            <a:pPr algn="ctr" eaLnBrk="1" hangingPunct="1"/>
            <a:endParaRPr lang="it-IT" sz="1400" i="1">
              <a:solidFill>
                <a:srgbClr val="080808"/>
              </a:solidFill>
              <a:latin typeface="Comic Sans MS" pitchFamily="66" charset="0"/>
            </a:endParaRPr>
          </a:p>
        </p:txBody>
      </p:sp>
      <p:sp>
        <p:nvSpPr>
          <p:cNvPr id="16396" name="Line 7"/>
          <p:cNvSpPr>
            <a:spLocks noChangeShapeType="1"/>
          </p:cNvSpPr>
          <p:nvPr/>
        </p:nvSpPr>
        <p:spPr bwMode="auto">
          <a:xfrm>
            <a:off x="4716463" y="2219325"/>
            <a:ext cx="0" cy="527050"/>
          </a:xfrm>
          <a:prstGeom prst="line">
            <a:avLst/>
          </a:prstGeom>
          <a:noFill/>
          <a:ln w="19050">
            <a:solidFill>
              <a:srgbClr val="FFFF00"/>
            </a:solidFill>
            <a:round/>
            <a:headEnd/>
            <a:tailEnd/>
          </a:ln>
        </p:spPr>
        <p:txBody>
          <a:bodyPr/>
          <a:lstStyle/>
          <a:p>
            <a:endParaRPr lang="it-IT"/>
          </a:p>
        </p:txBody>
      </p:sp>
      <p:sp>
        <p:nvSpPr>
          <p:cNvPr id="16397" name="Line 8"/>
          <p:cNvSpPr>
            <a:spLocks noChangeShapeType="1"/>
          </p:cNvSpPr>
          <p:nvPr/>
        </p:nvSpPr>
        <p:spPr bwMode="auto">
          <a:xfrm>
            <a:off x="4716464" y="2746375"/>
            <a:ext cx="776287" cy="0"/>
          </a:xfrm>
          <a:prstGeom prst="line">
            <a:avLst/>
          </a:prstGeom>
          <a:noFill/>
          <a:ln w="19050">
            <a:solidFill>
              <a:srgbClr val="FFFF00"/>
            </a:solidFill>
            <a:round/>
            <a:headEnd/>
            <a:tailEnd/>
          </a:ln>
        </p:spPr>
        <p:txBody>
          <a:bodyPr/>
          <a:lstStyle/>
          <a:p>
            <a:endParaRPr lang="it-IT"/>
          </a:p>
        </p:txBody>
      </p:sp>
      <p:sp>
        <p:nvSpPr>
          <p:cNvPr id="16398" name="Text Box 9"/>
          <p:cNvSpPr txBox="1">
            <a:spLocks noChangeArrowheads="1"/>
          </p:cNvSpPr>
          <p:nvPr/>
        </p:nvSpPr>
        <p:spPr bwMode="auto">
          <a:xfrm>
            <a:off x="4198938" y="2378075"/>
            <a:ext cx="565150" cy="304800"/>
          </a:xfrm>
          <a:prstGeom prst="rect">
            <a:avLst/>
          </a:prstGeom>
          <a:noFill/>
          <a:ln w="28575">
            <a:noFill/>
            <a:miter lim="800000"/>
            <a:headEnd/>
            <a:tailEnd/>
          </a:ln>
        </p:spPr>
        <p:txBody>
          <a:bodyPr wrap="none">
            <a:spAutoFit/>
          </a:bodyPr>
          <a:lstStyle/>
          <a:p>
            <a:pPr eaLnBrk="1" hangingPunct="1"/>
            <a:r>
              <a:rPr lang="en-US" sz="1400">
                <a:solidFill>
                  <a:srgbClr val="FFFF00"/>
                </a:solidFill>
                <a:latin typeface="Comic Sans MS" pitchFamily="66" charset="0"/>
              </a:rPr>
              <a:t>L-</a:t>
            </a:r>
            <a:r>
              <a:rPr lang="en-US" sz="1400">
                <a:solidFill>
                  <a:srgbClr val="FFFF00"/>
                </a:solidFill>
                <a:latin typeface="Symbol" pitchFamily="18" charset="2"/>
              </a:rPr>
              <a:t>D</a:t>
            </a:r>
            <a:r>
              <a:rPr lang="en-US" sz="1400">
                <a:solidFill>
                  <a:srgbClr val="FFFF00"/>
                </a:solidFill>
                <a:latin typeface="Comic Sans MS" pitchFamily="66" charset="0"/>
              </a:rPr>
              <a:t>L</a:t>
            </a:r>
          </a:p>
        </p:txBody>
      </p:sp>
      <p:sp>
        <p:nvSpPr>
          <p:cNvPr id="16399" name="Text Box 10"/>
          <p:cNvSpPr txBox="1">
            <a:spLocks noChangeArrowheads="1"/>
          </p:cNvSpPr>
          <p:nvPr/>
        </p:nvSpPr>
        <p:spPr bwMode="auto">
          <a:xfrm>
            <a:off x="4716463" y="2728913"/>
            <a:ext cx="576262" cy="304800"/>
          </a:xfrm>
          <a:prstGeom prst="rect">
            <a:avLst/>
          </a:prstGeom>
          <a:noFill/>
          <a:ln w="28575">
            <a:noFill/>
            <a:miter lim="800000"/>
            <a:headEnd/>
            <a:tailEnd/>
          </a:ln>
        </p:spPr>
        <p:txBody>
          <a:bodyPr wrap="none">
            <a:spAutoFit/>
          </a:bodyPr>
          <a:lstStyle/>
          <a:p>
            <a:pPr eaLnBrk="1" hangingPunct="1"/>
            <a:r>
              <a:rPr lang="en-US" sz="1400">
                <a:solidFill>
                  <a:srgbClr val="FFFF00"/>
                </a:solidFill>
                <a:latin typeface="Comic Sans MS" pitchFamily="66" charset="0"/>
              </a:rPr>
              <a:t>L+</a:t>
            </a:r>
            <a:r>
              <a:rPr lang="en-US" sz="1400">
                <a:solidFill>
                  <a:srgbClr val="FFFF00"/>
                </a:solidFill>
                <a:latin typeface="Symbol" pitchFamily="18" charset="2"/>
              </a:rPr>
              <a:t>D</a:t>
            </a:r>
            <a:r>
              <a:rPr lang="en-US" sz="1400">
                <a:solidFill>
                  <a:srgbClr val="FFFF00"/>
                </a:solidFill>
                <a:latin typeface="Comic Sans MS" pitchFamily="66" charset="0"/>
              </a:rPr>
              <a:t>L</a:t>
            </a:r>
          </a:p>
        </p:txBody>
      </p:sp>
      <p:sp>
        <p:nvSpPr>
          <p:cNvPr id="16400" name="Oval 11"/>
          <p:cNvSpPr>
            <a:spLocks noChangeArrowheads="1"/>
          </p:cNvSpPr>
          <p:nvPr/>
        </p:nvSpPr>
        <p:spPr bwMode="auto">
          <a:xfrm>
            <a:off x="9115426" y="2219325"/>
            <a:ext cx="1120775" cy="1054100"/>
          </a:xfrm>
          <a:prstGeom prst="ellipse">
            <a:avLst/>
          </a:prstGeom>
          <a:noFill/>
          <a:ln w="28575">
            <a:solidFill>
              <a:schemeClr val="accent1"/>
            </a:solidFill>
            <a:round/>
            <a:headEnd/>
            <a:tailEnd/>
          </a:ln>
        </p:spPr>
        <p:txBody>
          <a:bodyPr wrap="none" anchor="ctr"/>
          <a:lstStyle/>
          <a:p>
            <a:endParaRPr lang="it-IT"/>
          </a:p>
        </p:txBody>
      </p:sp>
      <p:sp>
        <p:nvSpPr>
          <p:cNvPr id="16401" name="Text Box 12"/>
          <p:cNvSpPr txBox="1">
            <a:spLocks noChangeArrowheads="1"/>
          </p:cNvSpPr>
          <p:nvPr/>
        </p:nvSpPr>
        <p:spPr bwMode="auto">
          <a:xfrm>
            <a:off x="2570163" y="3543300"/>
            <a:ext cx="849312"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0</a:t>
            </a:r>
          </a:p>
        </p:txBody>
      </p:sp>
      <p:sp>
        <p:nvSpPr>
          <p:cNvPr id="16402" name="Text Box 13"/>
          <p:cNvSpPr txBox="1">
            <a:spLocks noChangeArrowheads="1"/>
          </p:cNvSpPr>
          <p:nvPr/>
        </p:nvSpPr>
        <p:spPr bwMode="auto">
          <a:xfrm>
            <a:off x="4054476" y="3549650"/>
            <a:ext cx="1266825"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a:t>
            </a:r>
            <a:r>
              <a:rPr lang="en-US" sz="2400">
                <a:latin typeface="Symbol" pitchFamily="18" charset="2"/>
              </a:rPr>
              <a:t>T </a:t>
            </a:r>
            <a:r>
              <a:rPr lang="en-US" sz="2400">
                <a:latin typeface="Comic Sans MS" pitchFamily="66" charset="0"/>
              </a:rPr>
              <a:t>/4</a:t>
            </a:r>
          </a:p>
        </p:txBody>
      </p:sp>
      <p:sp>
        <p:nvSpPr>
          <p:cNvPr id="16403" name="Text Box 14"/>
          <p:cNvSpPr txBox="1">
            <a:spLocks noChangeArrowheads="1"/>
          </p:cNvSpPr>
          <p:nvPr/>
        </p:nvSpPr>
        <p:spPr bwMode="auto">
          <a:xfrm>
            <a:off x="6002338" y="3549650"/>
            <a:ext cx="1085850" cy="457200"/>
          </a:xfrm>
          <a:prstGeom prst="rect">
            <a:avLst/>
          </a:prstGeom>
          <a:noFill/>
          <a:ln w="9525">
            <a:noFill/>
            <a:miter lim="800000"/>
            <a:headEnd/>
            <a:tailEnd/>
          </a:ln>
        </p:spPr>
        <p:txBody>
          <a:bodyPr wrap="none">
            <a:spAutoFit/>
          </a:bodyPr>
          <a:lstStyle/>
          <a:p>
            <a:pPr algn="ctr" eaLnBrk="1" hangingPunct="1"/>
            <a:r>
              <a:rPr lang="en-US" sz="2400" dirty="0">
                <a:latin typeface="Comic Sans MS" pitchFamily="66" charset="0"/>
              </a:rPr>
              <a:t>t = </a:t>
            </a:r>
            <a:r>
              <a:rPr lang="en-US" sz="2400" dirty="0">
                <a:latin typeface="Symbol" pitchFamily="18" charset="2"/>
              </a:rPr>
              <a:t>T/2</a:t>
            </a:r>
            <a:endParaRPr lang="en-US" sz="2400" dirty="0">
              <a:latin typeface="Comic Sans MS" pitchFamily="66" charset="0"/>
            </a:endParaRPr>
          </a:p>
        </p:txBody>
      </p:sp>
      <p:sp>
        <p:nvSpPr>
          <p:cNvPr id="16404" name="Text Box 15"/>
          <p:cNvSpPr txBox="1">
            <a:spLocks noChangeArrowheads="1"/>
          </p:cNvSpPr>
          <p:nvPr/>
        </p:nvSpPr>
        <p:spPr bwMode="auto">
          <a:xfrm>
            <a:off x="7458076" y="3549650"/>
            <a:ext cx="1452563"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3</a:t>
            </a:r>
            <a:r>
              <a:rPr lang="en-US" sz="2400">
                <a:latin typeface="Symbol" pitchFamily="18" charset="2"/>
              </a:rPr>
              <a:t>T </a:t>
            </a:r>
            <a:r>
              <a:rPr lang="en-US" sz="2400">
                <a:latin typeface="Comic Sans MS" pitchFamily="66" charset="0"/>
              </a:rPr>
              <a:t>/4</a:t>
            </a:r>
          </a:p>
        </p:txBody>
      </p:sp>
      <p:sp>
        <p:nvSpPr>
          <p:cNvPr id="16405" name="Text Box 16"/>
          <p:cNvSpPr txBox="1">
            <a:spLocks noChangeArrowheads="1"/>
          </p:cNvSpPr>
          <p:nvPr/>
        </p:nvSpPr>
        <p:spPr bwMode="auto">
          <a:xfrm>
            <a:off x="9277350" y="3543300"/>
            <a:ext cx="871538"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T</a:t>
            </a:r>
          </a:p>
        </p:txBody>
      </p:sp>
      <p:sp>
        <p:nvSpPr>
          <p:cNvPr id="16406" name="Oval 17"/>
          <p:cNvSpPr>
            <a:spLocks noChangeArrowheads="1"/>
          </p:cNvSpPr>
          <p:nvPr/>
        </p:nvSpPr>
        <p:spPr bwMode="auto">
          <a:xfrm>
            <a:off x="2386013" y="2219325"/>
            <a:ext cx="1122362" cy="1054100"/>
          </a:xfrm>
          <a:prstGeom prst="ellipse">
            <a:avLst/>
          </a:prstGeom>
          <a:noFill/>
          <a:ln w="28575">
            <a:solidFill>
              <a:schemeClr val="accent1"/>
            </a:solidFill>
            <a:round/>
            <a:headEnd/>
            <a:tailEnd/>
          </a:ln>
        </p:spPr>
        <p:txBody>
          <a:bodyPr wrap="none" anchor="ctr"/>
          <a:lstStyle/>
          <a:p>
            <a:endParaRPr lang="it-IT"/>
          </a:p>
        </p:txBody>
      </p:sp>
      <p:grpSp>
        <p:nvGrpSpPr>
          <p:cNvPr id="2" name="Group 18"/>
          <p:cNvGrpSpPr>
            <a:grpSpLocks/>
          </p:cNvGrpSpPr>
          <p:nvPr/>
        </p:nvGrpSpPr>
        <p:grpSpPr bwMode="auto">
          <a:xfrm>
            <a:off x="2133601" y="2130426"/>
            <a:ext cx="1457325" cy="1401763"/>
            <a:chOff x="384" y="893"/>
            <a:chExt cx="918" cy="883"/>
          </a:xfrm>
        </p:grpSpPr>
        <p:sp>
          <p:nvSpPr>
            <p:cNvPr id="16423" name="Line 19"/>
            <p:cNvSpPr>
              <a:spLocks noChangeShapeType="1"/>
            </p:cNvSpPr>
            <p:nvPr/>
          </p:nvSpPr>
          <p:spPr bwMode="auto">
            <a:xfrm flipV="1">
              <a:off x="898" y="948"/>
              <a:ext cx="0" cy="776"/>
            </a:xfrm>
            <a:prstGeom prst="line">
              <a:avLst/>
            </a:prstGeom>
            <a:noFill/>
            <a:ln w="19050">
              <a:solidFill>
                <a:srgbClr val="FFFF00"/>
              </a:solidFill>
              <a:round/>
              <a:headEnd/>
              <a:tailEnd/>
            </a:ln>
          </p:spPr>
          <p:txBody>
            <a:bodyPr/>
            <a:lstStyle/>
            <a:p>
              <a:endParaRPr lang="it-IT"/>
            </a:p>
          </p:txBody>
        </p:sp>
        <p:grpSp>
          <p:nvGrpSpPr>
            <p:cNvPr id="3" name="Group 20"/>
            <p:cNvGrpSpPr>
              <a:grpSpLocks/>
            </p:cNvGrpSpPr>
            <p:nvPr/>
          </p:nvGrpSpPr>
          <p:grpSpPr bwMode="auto">
            <a:xfrm>
              <a:off x="384" y="893"/>
              <a:ext cx="918" cy="883"/>
              <a:chOff x="384" y="893"/>
              <a:chExt cx="918" cy="883"/>
            </a:xfrm>
          </p:grpSpPr>
          <p:sp>
            <p:nvSpPr>
              <p:cNvPr id="16425" name="Rectangle 21"/>
              <p:cNvSpPr>
                <a:spLocks noChangeArrowheads="1"/>
              </p:cNvSpPr>
              <p:nvPr/>
            </p:nvSpPr>
            <p:spPr bwMode="auto">
              <a:xfrm>
                <a:off x="816" y="893"/>
                <a:ext cx="163" cy="5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26" name="Rectangle 22"/>
              <p:cNvSpPr>
                <a:spLocks noChangeArrowheads="1"/>
              </p:cNvSpPr>
              <p:nvPr/>
            </p:nvSpPr>
            <p:spPr bwMode="auto">
              <a:xfrm rot="-3091265">
                <a:off x="829" y="1285"/>
                <a:ext cx="145" cy="2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27" name="Line 23"/>
              <p:cNvSpPr>
                <a:spLocks noChangeShapeType="1"/>
              </p:cNvSpPr>
              <p:nvPr/>
            </p:nvSpPr>
            <p:spPr bwMode="auto">
              <a:xfrm>
                <a:off x="476" y="1298"/>
                <a:ext cx="773" cy="0"/>
              </a:xfrm>
              <a:prstGeom prst="line">
                <a:avLst/>
              </a:prstGeom>
              <a:noFill/>
              <a:ln w="19050">
                <a:solidFill>
                  <a:srgbClr val="FFFF00"/>
                </a:solidFill>
                <a:round/>
                <a:headEnd/>
                <a:tailEnd/>
              </a:ln>
            </p:spPr>
            <p:txBody>
              <a:bodyPr/>
              <a:lstStyle/>
              <a:p>
                <a:endParaRPr lang="it-IT"/>
              </a:p>
            </p:txBody>
          </p:sp>
          <p:sp>
            <p:nvSpPr>
              <p:cNvPr id="16428" name="Rectangle 24"/>
              <p:cNvSpPr>
                <a:spLocks noChangeArrowheads="1"/>
              </p:cNvSpPr>
              <p:nvPr/>
            </p:nvSpPr>
            <p:spPr bwMode="auto">
              <a:xfrm>
                <a:off x="384" y="1271"/>
                <a:ext cx="106" cy="48"/>
              </a:xfrm>
              <a:prstGeom prst="rect">
                <a:avLst/>
              </a:prstGeom>
              <a:solidFill>
                <a:srgbClr val="FFFF66"/>
              </a:solidFill>
              <a:ln w="9525">
                <a:solidFill>
                  <a:srgbClr val="FFFF00"/>
                </a:solidFill>
                <a:miter lim="800000"/>
                <a:headEnd/>
                <a:tailEnd/>
              </a:ln>
            </p:spPr>
            <p:txBody>
              <a:bodyPr wrap="none" anchor="ctr"/>
              <a:lstStyle/>
              <a:p>
                <a:pPr algn="ctr" eaLnBrk="1" hangingPunct="1"/>
                <a:endParaRPr lang="it-IT" sz="2400">
                  <a:solidFill>
                    <a:srgbClr val="FFFF66"/>
                  </a:solidFill>
                  <a:latin typeface="Comic Sans MS" pitchFamily="66" charset="0"/>
                </a:endParaRPr>
              </a:p>
            </p:txBody>
          </p:sp>
          <p:sp>
            <p:nvSpPr>
              <p:cNvPr id="16429" name="Oval 25"/>
              <p:cNvSpPr>
                <a:spLocks noChangeArrowheads="1"/>
              </p:cNvSpPr>
              <p:nvPr/>
            </p:nvSpPr>
            <p:spPr bwMode="auto">
              <a:xfrm>
                <a:off x="872" y="1724"/>
                <a:ext cx="48" cy="52"/>
              </a:xfrm>
              <a:prstGeom prst="ellipse">
                <a:avLst/>
              </a:prstGeom>
              <a:solidFill>
                <a:schemeClr val="tx2"/>
              </a:solidFill>
              <a:ln w="9525">
                <a:solidFill>
                  <a:srgbClr val="FFFF00"/>
                </a:solidFill>
                <a:round/>
                <a:headEnd/>
                <a:tailEnd/>
              </a:ln>
            </p:spPr>
            <p:txBody>
              <a:bodyPr wrap="none" anchor="ctr"/>
              <a:lstStyle/>
              <a:p>
                <a:endParaRPr lang="it-IT"/>
              </a:p>
            </p:txBody>
          </p:sp>
          <p:sp>
            <p:nvSpPr>
              <p:cNvPr id="16430" name="Rectangle 26"/>
              <p:cNvSpPr>
                <a:spLocks noChangeArrowheads="1"/>
              </p:cNvSpPr>
              <p:nvPr/>
            </p:nvSpPr>
            <p:spPr bwMode="auto">
              <a:xfrm rot="-5400000">
                <a:off x="1204" y="1267"/>
                <a:ext cx="141" cy="54"/>
              </a:xfrm>
              <a:prstGeom prst="rect">
                <a:avLst/>
              </a:prstGeom>
              <a:solidFill>
                <a:schemeClr val="tx2"/>
              </a:solidFill>
              <a:ln w="9525">
                <a:solidFill>
                  <a:srgbClr val="FFFF00"/>
                </a:solidFill>
                <a:miter lim="800000"/>
                <a:headEnd/>
                <a:tailEnd/>
              </a:ln>
            </p:spPr>
            <p:txBody>
              <a:bodyPr wrap="none" anchor="ctr"/>
              <a:lstStyle/>
              <a:p>
                <a:endParaRPr lang="it-IT"/>
              </a:p>
            </p:txBody>
          </p:sp>
        </p:grpSp>
      </p:grpSp>
      <p:sp>
        <p:nvSpPr>
          <p:cNvPr id="16408" name="Text Box 27"/>
          <p:cNvSpPr txBox="1">
            <a:spLocks noChangeArrowheads="1"/>
          </p:cNvSpPr>
          <p:nvPr/>
        </p:nvSpPr>
        <p:spPr bwMode="auto">
          <a:xfrm>
            <a:off x="3594100" y="377826"/>
            <a:ext cx="5049838" cy="519113"/>
          </a:xfrm>
          <a:prstGeom prst="rect">
            <a:avLst/>
          </a:prstGeom>
          <a:noFill/>
          <a:ln w="9525">
            <a:noFill/>
            <a:miter lim="800000"/>
            <a:headEnd/>
            <a:tailEnd/>
          </a:ln>
        </p:spPr>
        <p:txBody>
          <a:bodyPr wrap="none">
            <a:spAutoFit/>
          </a:bodyPr>
          <a:lstStyle/>
          <a:p>
            <a:pPr algn="ctr" eaLnBrk="1" hangingPunct="1"/>
            <a:r>
              <a:rPr lang="it-IT" sz="2800" i="1">
                <a:solidFill>
                  <a:schemeClr val="tx2"/>
                </a:solidFill>
                <a:latin typeface="Comic Sans MS" pitchFamily="66" charset="0"/>
              </a:rPr>
              <a:t>Rivelazione interferometrica</a:t>
            </a:r>
          </a:p>
        </p:txBody>
      </p:sp>
      <p:sp>
        <p:nvSpPr>
          <p:cNvPr id="16409" name="Rectangle 28"/>
          <p:cNvSpPr>
            <a:spLocks noChangeArrowheads="1"/>
          </p:cNvSpPr>
          <p:nvPr/>
        </p:nvSpPr>
        <p:spPr bwMode="auto">
          <a:xfrm>
            <a:off x="4581526" y="2160588"/>
            <a:ext cx="258763" cy="87312"/>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0" name="Rectangle 29"/>
          <p:cNvSpPr>
            <a:spLocks noChangeArrowheads="1"/>
          </p:cNvSpPr>
          <p:nvPr/>
        </p:nvSpPr>
        <p:spPr bwMode="auto">
          <a:xfrm rot="18508735">
            <a:off x="4592639" y="2706689"/>
            <a:ext cx="230187" cy="39687"/>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1" name="Rectangle 30"/>
          <p:cNvSpPr>
            <a:spLocks noChangeArrowheads="1"/>
          </p:cNvSpPr>
          <p:nvPr/>
        </p:nvSpPr>
        <p:spPr bwMode="auto">
          <a:xfrm>
            <a:off x="3886201" y="2701925"/>
            <a:ext cx="168275" cy="76200"/>
          </a:xfrm>
          <a:prstGeom prst="rect">
            <a:avLst/>
          </a:prstGeom>
          <a:solidFill>
            <a:srgbClr val="FFFF66"/>
          </a:solidFill>
          <a:ln w="9525">
            <a:solidFill>
              <a:srgbClr val="FFFF00"/>
            </a:solidFill>
            <a:miter lim="800000"/>
            <a:headEnd/>
            <a:tailEnd/>
          </a:ln>
        </p:spPr>
        <p:txBody>
          <a:bodyPr wrap="none" anchor="ctr"/>
          <a:lstStyle/>
          <a:p>
            <a:pPr algn="ctr" eaLnBrk="1" hangingPunct="1"/>
            <a:endParaRPr lang="it-IT" sz="2400">
              <a:solidFill>
                <a:srgbClr val="FFFF66"/>
              </a:solidFill>
              <a:latin typeface="Comic Sans MS" pitchFamily="66" charset="0"/>
            </a:endParaRPr>
          </a:p>
        </p:txBody>
      </p:sp>
      <p:sp>
        <p:nvSpPr>
          <p:cNvPr id="16412" name="Oval 31"/>
          <p:cNvSpPr>
            <a:spLocks noChangeArrowheads="1"/>
          </p:cNvSpPr>
          <p:nvPr/>
        </p:nvSpPr>
        <p:spPr bwMode="auto">
          <a:xfrm>
            <a:off x="4689475" y="3403600"/>
            <a:ext cx="76200" cy="82550"/>
          </a:xfrm>
          <a:prstGeom prst="ellipse">
            <a:avLst/>
          </a:prstGeom>
          <a:solidFill>
            <a:schemeClr val="tx2"/>
          </a:solidFill>
          <a:ln w="9525">
            <a:solidFill>
              <a:srgbClr val="FFFF00"/>
            </a:solidFill>
            <a:round/>
            <a:headEnd/>
            <a:tailEnd/>
          </a:ln>
        </p:spPr>
        <p:txBody>
          <a:bodyPr wrap="none" anchor="ctr"/>
          <a:lstStyle/>
          <a:p>
            <a:endParaRPr lang="it-IT"/>
          </a:p>
        </p:txBody>
      </p:sp>
      <p:sp>
        <p:nvSpPr>
          <p:cNvPr id="16413" name="Rectangle 32"/>
          <p:cNvSpPr>
            <a:spLocks noChangeArrowheads="1"/>
          </p:cNvSpPr>
          <p:nvPr/>
        </p:nvSpPr>
        <p:spPr bwMode="auto">
          <a:xfrm rot="16200000">
            <a:off x="5417345" y="2677320"/>
            <a:ext cx="223837" cy="8572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4" name="Line 33"/>
          <p:cNvSpPr>
            <a:spLocks noChangeShapeType="1"/>
          </p:cNvSpPr>
          <p:nvPr/>
        </p:nvSpPr>
        <p:spPr bwMode="auto">
          <a:xfrm>
            <a:off x="3962400" y="2741613"/>
            <a:ext cx="776288" cy="0"/>
          </a:xfrm>
          <a:prstGeom prst="line">
            <a:avLst/>
          </a:prstGeom>
          <a:noFill/>
          <a:ln w="19050">
            <a:solidFill>
              <a:srgbClr val="FFFF00"/>
            </a:solidFill>
            <a:round/>
            <a:headEnd/>
            <a:tailEnd/>
          </a:ln>
        </p:spPr>
        <p:txBody>
          <a:bodyPr/>
          <a:lstStyle/>
          <a:p>
            <a:endParaRPr lang="it-IT"/>
          </a:p>
        </p:txBody>
      </p:sp>
      <p:sp>
        <p:nvSpPr>
          <p:cNvPr id="16415" name="Line 34"/>
          <p:cNvSpPr>
            <a:spLocks noChangeShapeType="1"/>
          </p:cNvSpPr>
          <p:nvPr/>
        </p:nvSpPr>
        <p:spPr bwMode="auto">
          <a:xfrm>
            <a:off x="4724400" y="2770188"/>
            <a:ext cx="0" cy="685800"/>
          </a:xfrm>
          <a:prstGeom prst="line">
            <a:avLst/>
          </a:prstGeom>
          <a:noFill/>
          <a:ln w="19050">
            <a:solidFill>
              <a:srgbClr val="FFFF00"/>
            </a:solidFill>
            <a:round/>
            <a:headEnd/>
            <a:tailEnd/>
          </a:ln>
        </p:spPr>
        <p:txBody>
          <a:bodyPr/>
          <a:lstStyle/>
          <a:p>
            <a:endParaRPr lang="it-IT"/>
          </a:p>
        </p:txBody>
      </p:sp>
      <p:sp>
        <p:nvSpPr>
          <p:cNvPr id="16416" name="Line 35"/>
          <p:cNvSpPr>
            <a:spLocks noChangeShapeType="1"/>
          </p:cNvSpPr>
          <p:nvPr/>
        </p:nvSpPr>
        <p:spPr bwMode="auto">
          <a:xfrm>
            <a:off x="4724400" y="2236788"/>
            <a:ext cx="0" cy="228600"/>
          </a:xfrm>
          <a:prstGeom prst="line">
            <a:avLst/>
          </a:prstGeom>
          <a:noFill/>
          <a:ln w="28575">
            <a:solidFill>
              <a:srgbClr val="FF33CC"/>
            </a:solidFill>
            <a:round/>
            <a:headEnd/>
            <a:tailEnd type="arrow" w="med" len="med"/>
          </a:ln>
        </p:spPr>
        <p:txBody>
          <a:bodyPr wrap="none"/>
          <a:lstStyle/>
          <a:p>
            <a:endParaRPr lang="it-IT"/>
          </a:p>
        </p:txBody>
      </p:sp>
      <p:sp>
        <p:nvSpPr>
          <p:cNvPr id="16417" name="Line 36"/>
          <p:cNvSpPr>
            <a:spLocks noChangeShapeType="1"/>
          </p:cNvSpPr>
          <p:nvPr/>
        </p:nvSpPr>
        <p:spPr bwMode="auto">
          <a:xfrm rot="16200000" flipH="1">
            <a:off x="5676900" y="2619375"/>
            <a:ext cx="0" cy="228600"/>
          </a:xfrm>
          <a:prstGeom prst="line">
            <a:avLst/>
          </a:prstGeom>
          <a:noFill/>
          <a:ln w="28575">
            <a:solidFill>
              <a:srgbClr val="FF33CC"/>
            </a:solidFill>
            <a:round/>
            <a:headEnd/>
            <a:tailEnd type="arrow" w="med" len="med"/>
          </a:ln>
        </p:spPr>
        <p:txBody>
          <a:bodyPr wrap="none"/>
          <a:lstStyle/>
          <a:p>
            <a:endParaRPr lang="it-IT"/>
          </a:p>
        </p:txBody>
      </p:sp>
      <p:sp>
        <p:nvSpPr>
          <p:cNvPr id="16418" name="Oval 39"/>
          <p:cNvSpPr>
            <a:spLocks noChangeArrowheads="1"/>
          </p:cNvSpPr>
          <p:nvPr/>
        </p:nvSpPr>
        <p:spPr bwMode="auto">
          <a:xfrm>
            <a:off x="7289800" y="4597400"/>
            <a:ext cx="533400" cy="457200"/>
          </a:xfrm>
          <a:prstGeom prst="ellipse">
            <a:avLst/>
          </a:prstGeom>
          <a:noFill/>
          <a:ln w="9525">
            <a:solidFill>
              <a:schemeClr val="tx1"/>
            </a:solidFill>
            <a:round/>
            <a:headEnd/>
            <a:tailEnd/>
          </a:ln>
        </p:spPr>
        <p:txBody>
          <a:bodyPr wrap="none" anchor="ctr"/>
          <a:lstStyle/>
          <a:p>
            <a:endParaRPr lang="it-IT"/>
          </a:p>
        </p:txBody>
      </p:sp>
      <p:sp>
        <p:nvSpPr>
          <p:cNvPr id="16419" name="Line 40"/>
          <p:cNvSpPr>
            <a:spLocks noChangeShapeType="1"/>
          </p:cNvSpPr>
          <p:nvPr/>
        </p:nvSpPr>
        <p:spPr bwMode="auto">
          <a:xfrm>
            <a:off x="7696200" y="5029200"/>
            <a:ext cx="457200" cy="381000"/>
          </a:xfrm>
          <a:prstGeom prst="line">
            <a:avLst/>
          </a:prstGeom>
          <a:noFill/>
          <a:ln w="9525">
            <a:solidFill>
              <a:schemeClr val="tx1"/>
            </a:solidFill>
            <a:round/>
            <a:headEnd/>
            <a:tailEnd type="triangle" w="med" len="med"/>
          </a:ln>
        </p:spPr>
        <p:txBody>
          <a:bodyPr/>
          <a:lstStyle/>
          <a:p>
            <a:endParaRPr lang="it-IT"/>
          </a:p>
        </p:txBody>
      </p:sp>
      <p:sp>
        <p:nvSpPr>
          <p:cNvPr id="16420" name="Text Box 41"/>
          <p:cNvSpPr txBox="1">
            <a:spLocks noChangeArrowheads="1"/>
          </p:cNvSpPr>
          <p:nvPr/>
        </p:nvSpPr>
        <p:spPr bwMode="auto">
          <a:xfrm>
            <a:off x="8153400" y="5181601"/>
            <a:ext cx="1676400" cy="581025"/>
          </a:xfrm>
          <a:prstGeom prst="rect">
            <a:avLst/>
          </a:prstGeom>
          <a:noFill/>
          <a:ln w="9525">
            <a:noFill/>
            <a:miter lim="800000"/>
            <a:headEnd/>
            <a:tailEnd/>
          </a:ln>
        </p:spPr>
        <p:txBody>
          <a:bodyPr>
            <a:spAutoFit/>
          </a:bodyPr>
          <a:lstStyle/>
          <a:p>
            <a:pPr>
              <a:spcBef>
                <a:spcPct val="50000"/>
              </a:spcBef>
            </a:pPr>
            <a:r>
              <a:rPr lang="en-US" sz="1600"/>
              <a:t>Grandi L per piccole h</a:t>
            </a:r>
          </a:p>
        </p:txBody>
      </p:sp>
      <p:sp>
        <p:nvSpPr>
          <p:cNvPr id="79915" name="Text Box 43"/>
          <p:cNvSpPr txBox="1">
            <a:spLocks noChangeArrowheads="1"/>
          </p:cNvSpPr>
          <p:nvPr/>
        </p:nvSpPr>
        <p:spPr bwMode="auto">
          <a:xfrm>
            <a:off x="5181601" y="5867400"/>
            <a:ext cx="4822825" cy="457200"/>
          </a:xfrm>
          <a:prstGeom prst="rect">
            <a:avLst/>
          </a:prstGeom>
          <a:noFill/>
          <a:ln w="9525">
            <a:noFill/>
            <a:miter lim="800000"/>
            <a:headEnd/>
            <a:tailEnd/>
          </a:ln>
        </p:spPr>
        <p:txBody>
          <a:bodyPr>
            <a:spAutoFit/>
          </a:bodyPr>
          <a:lstStyle/>
          <a:p>
            <a:pPr eaLnBrk="1" hangingPunct="1"/>
            <a:r>
              <a:rPr lang="it-IT" sz="2400">
                <a:latin typeface="Trebuchet MS" pitchFamily="34" charset="0"/>
              </a:rPr>
              <a:t>Bisogna misurare:</a:t>
            </a:r>
            <a:r>
              <a:rPr lang="en-US" sz="2400">
                <a:latin typeface="Trebuchet MS" pitchFamily="34" charset="0"/>
              </a:rPr>
              <a:t> </a:t>
            </a:r>
            <a:r>
              <a:rPr lang="en-US" sz="2400">
                <a:solidFill>
                  <a:srgbClr val="FF3300"/>
                </a:solidFill>
                <a:latin typeface="Symbol" pitchFamily="18" charset="2"/>
              </a:rPr>
              <a:t>D</a:t>
            </a:r>
            <a:r>
              <a:rPr lang="en-US" sz="2400">
                <a:solidFill>
                  <a:srgbClr val="FF3300"/>
                </a:solidFill>
                <a:latin typeface="Trebuchet MS" pitchFamily="34" charset="0"/>
              </a:rPr>
              <a:t>L </a:t>
            </a:r>
            <a:r>
              <a:rPr lang="en-US" sz="2400">
                <a:solidFill>
                  <a:srgbClr val="FF3300"/>
                </a:solidFill>
                <a:latin typeface="Verdana" pitchFamily="34" charset="0"/>
              </a:rPr>
              <a:t>~ </a:t>
            </a:r>
            <a:r>
              <a:rPr lang="en-US" sz="2400">
                <a:solidFill>
                  <a:srgbClr val="FF3300"/>
                </a:solidFill>
                <a:latin typeface="Trebuchet MS" pitchFamily="34" charset="0"/>
              </a:rPr>
              <a:t>10</a:t>
            </a:r>
            <a:r>
              <a:rPr lang="en-US" sz="2400" baseline="30000">
                <a:solidFill>
                  <a:srgbClr val="FF3300"/>
                </a:solidFill>
                <a:latin typeface="Trebuchet MS" pitchFamily="34" charset="0"/>
              </a:rPr>
              <a:t>-18</a:t>
            </a:r>
            <a:r>
              <a:rPr lang="en-US" sz="2400">
                <a:solidFill>
                  <a:srgbClr val="FF3300"/>
                </a:solidFill>
                <a:latin typeface="Trebuchet MS" pitchFamily="34" charset="0"/>
              </a:rPr>
              <a:t> m</a:t>
            </a:r>
            <a:endParaRPr lang="en-US" u="sng">
              <a:solidFill>
                <a:srgbClr val="FF3300"/>
              </a:solidFill>
              <a:latin typeface="Trebuchet MS" pitchFamily="34" charset="0"/>
            </a:endParaRPr>
          </a:p>
        </p:txBody>
      </p:sp>
      <p:sp>
        <p:nvSpPr>
          <p:cNvPr id="79916" name="Rectangle 44"/>
          <p:cNvSpPr>
            <a:spLocks noChangeArrowheads="1"/>
          </p:cNvSpPr>
          <p:nvPr/>
        </p:nvSpPr>
        <p:spPr bwMode="auto">
          <a:xfrm>
            <a:off x="5029201" y="5230505"/>
            <a:ext cx="2727157" cy="646331"/>
          </a:xfrm>
          <a:prstGeom prst="rect">
            <a:avLst/>
          </a:prstGeom>
          <a:noFill/>
          <a:ln w="9525">
            <a:noFill/>
            <a:miter lim="800000"/>
            <a:headEnd/>
            <a:tailEnd/>
          </a:ln>
        </p:spPr>
        <p:txBody>
          <a:bodyPr wrap="none">
            <a:spAutoFit/>
          </a:bodyPr>
          <a:lstStyle/>
          <a:p>
            <a:pPr eaLnBrk="1" hangingPunct="1"/>
            <a:r>
              <a:rPr lang="en-US">
                <a:latin typeface="Trebuchet MS" pitchFamily="34" charset="0"/>
              </a:rPr>
              <a:t>Target h </a:t>
            </a:r>
            <a:r>
              <a:rPr lang="en-US">
                <a:latin typeface="Verdana" pitchFamily="34" charset="0"/>
              </a:rPr>
              <a:t>~</a:t>
            </a:r>
            <a:r>
              <a:rPr lang="en-US">
                <a:latin typeface="Trebuchet MS" pitchFamily="34" charset="0"/>
              </a:rPr>
              <a:t> 10</a:t>
            </a:r>
            <a:r>
              <a:rPr lang="en-US" baseline="30000">
                <a:latin typeface="Trebuchet MS" pitchFamily="34" charset="0"/>
              </a:rPr>
              <a:t>-21</a:t>
            </a:r>
            <a:r>
              <a:rPr lang="en-US">
                <a:latin typeface="Trebuchet MS" pitchFamily="34" charset="0"/>
              </a:rPr>
              <a:t>, L~10</a:t>
            </a:r>
            <a:r>
              <a:rPr lang="en-US" baseline="30000">
                <a:latin typeface="Trebuchet MS" pitchFamily="34" charset="0"/>
              </a:rPr>
              <a:t>3</a:t>
            </a:r>
            <a:r>
              <a:rPr lang="en-US">
                <a:latin typeface="Trebuchet MS" pitchFamily="34" charset="0"/>
              </a:rPr>
              <a:t>m</a:t>
            </a:r>
            <a:endParaRPr lang="en-US" baseline="30000">
              <a:latin typeface="Trebuchet MS" pitchFamily="34" charset="0"/>
            </a:endParaRPr>
          </a:p>
          <a:p>
            <a:pPr eaLnBrk="1" hangingPunct="1"/>
            <a:r>
              <a:rPr lang="en-US" i="1">
                <a:latin typeface="Trebuchet MS" pitchFamily="34" charset="0"/>
                <a:cs typeface="Times New Roman" pitchFamily="18" charset="0"/>
              </a:rPr>
              <a:t>(NS/NS @Virgo Cluster)</a:t>
            </a:r>
            <a:r>
              <a:rPr lang="it-IT" i="1">
                <a:latin typeface="Trebuchet MS" pitchFamily="34" charset="0"/>
                <a:cs typeface="Times New Roman" pitchFamily="18" charset="0"/>
              </a:rPr>
              <a:t> </a:t>
            </a:r>
            <a:endParaRPr lang="en-US" i="1">
              <a:latin typeface="Trebuchet MS" pitchFamily="34" charset="0"/>
              <a:cs typeface="Times New Roman" pitchFamily="18" charset="0"/>
            </a:endParaRPr>
          </a:p>
        </p:txBody>
      </p:sp>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9EE9D081-B6DD-6CE8-0B68-58DA8941E116}"/>
                  </a:ext>
                </a:extLst>
              </p:cNvPr>
              <p:cNvSpPr txBox="1"/>
              <p:nvPr/>
            </p:nvSpPr>
            <p:spPr>
              <a:xfrm>
                <a:off x="5529263" y="4190903"/>
                <a:ext cx="2962656" cy="783804"/>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a:latin typeface="Cambria Math" panose="02040503050406030204" pitchFamily="18" charset="0"/>
                        </a:rPr>
                        <m:t>=2</m:t>
                      </m:r>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oMath>
                  </m:oMathPara>
                </a14:m>
                <a:endParaRPr lang="it-IT" sz="2400" dirty="0"/>
              </a:p>
            </p:txBody>
          </p:sp>
        </mc:Choice>
        <mc:Fallback>
          <p:sp>
            <p:nvSpPr>
              <p:cNvPr id="10" name="CasellaDiTesto 9">
                <a:extLst>
                  <a:ext uri="{FF2B5EF4-FFF2-40B4-BE49-F238E27FC236}">
                    <a16:creationId xmlns:a16="http://schemas.microsoft.com/office/drawing/2014/main" id="{9EE9D081-B6DD-6CE8-0B68-58DA8941E116}"/>
                  </a:ext>
                </a:extLst>
              </p:cNvPr>
              <p:cNvSpPr txBox="1">
                <a:spLocks noRot="1" noChangeAspect="1" noMove="1" noResize="1" noEditPoints="1" noAdjustHandles="1" noChangeArrowheads="1" noChangeShapeType="1" noTextEdit="1"/>
              </p:cNvSpPr>
              <p:nvPr/>
            </p:nvSpPr>
            <p:spPr>
              <a:xfrm>
                <a:off x="5529263" y="4190903"/>
                <a:ext cx="2962656" cy="783804"/>
              </a:xfrm>
              <a:prstGeom prst="rect">
                <a:avLst/>
              </a:prstGeom>
              <a:blipFill>
                <a:blip r:embed="rId4"/>
                <a:stretch>
                  <a:fillRect/>
                </a:stretch>
              </a:blipFill>
            </p:spPr>
            <p:txBody>
              <a:bodyPr/>
              <a:lstStyle/>
              <a:p>
                <a:r>
                  <a:rPr lang="it-IT">
                    <a:noFill/>
                  </a:rPr>
                  <a:t> </a:t>
                </a:r>
              </a:p>
            </p:txBody>
          </p:sp>
        </mc:Fallback>
      </mc:AlternateContent>
      <p:sp>
        <p:nvSpPr>
          <p:cNvPr id="14" name="Segnaposto contenuto 13">
            <a:extLst>
              <a:ext uri="{FF2B5EF4-FFF2-40B4-BE49-F238E27FC236}">
                <a16:creationId xmlns:a16="http://schemas.microsoft.com/office/drawing/2014/main" id="{39B9348E-128A-EB55-2BD5-C995877B471C}"/>
              </a:ext>
            </a:extLst>
          </p:cNvPr>
          <p:cNvSpPr>
            <a:spLocks noGrp="1"/>
          </p:cNvSpPr>
          <p:nvPr>
            <p:ph/>
          </p:nvPr>
        </p:nvSpPr>
        <p:spPr/>
        <p:txBody>
          <a:bodyPr/>
          <a:lstStyle/>
          <a:p>
            <a:endParaRPr lang="it-IT"/>
          </a:p>
        </p:txBody>
      </p:sp>
      <p:sp>
        <p:nvSpPr>
          <p:cNvPr id="15" name="Segnaposto piè di pagina 14">
            <a:extLst>
              <a:ext uri="{FF2B5EF4-FFF2-40B4-BE49-F238E27FC236}">
                <a16:creationId xmlns:a16="http://schemas.microsoft.com/office/drawing/2014/main" id="{C744447F-BC81-12B1-2FDF-0E9719629CB4}"/>
              </a:ext>
            </a:extLst>
          </p:cNvPr>
          <p:cNvSpPr>
            <a:spLocks noGrp="1"/>
          </p:cNvSpPr>
          <p:nvPr>
            <p:ph type="ftr" sz="quarter" idx="11"/>
          </p:nvPr>
        </p:nvSpPr>
        <p:spPr/>
        <p:txBody>
          <a:bodyPr/>
          <a:lstStyle/>
          <a:p>
            <a:pPr>
              <a:defRPr/>
            </a:pPr>
            <a:r>
              <a:rPr lang="it-IT"/>
              <a:t>MdF 16/02/2023 - Fabio Garufi</a:t>
            </a:r>
            <a:endParaRPr lang="en-US"/>
          </a:p>
        </p:txBody>
      </p:sp>
      <p:sp>
        <p:nvSpPr>
          <p:cNvPr id="16" name="Segnaposto numero diapositiva 15">
            <a:extLst>
              <a:ext uri="{FF2B5EF4-FFF2-40B4-BE49-F238E27FC236}">
                <a16:creationId xmlns:a16="http://schemas.microsoft.com/office/drawing/2014/main" id="{4777F9D3-2541-BA53-80EB-F545783EB764}"/>
              </a:ext>
            </a:extLst>
          </p:cNvPr>
          <p:cNvSpPr>
            <a:spLocks noGrp="1"/>
          </p:cNvSpPr>
          <p:nvPr>
            <p:ph type="sldNum" sz="quarter" idx="12"/>
          </p:nvPr>
        </p:nvSpPr>
        <p:spPr/>
        <p:txBody>
          <a:bodyPr/>
          <a:lstStyle/>
          <a:p>
            <a:pPr>
              <a:defRPr/>
            </a:pPr>
            <a:fld id="{DC740AA4-B5C4-458A-A10B-BE2B960BC61E}" type="slidenum">
              <a:rPr lang="en-US" smtClean="0"/>
              <a:pPr>
                <a:defRPr/>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99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15" grpId="0" autoUpdateAnimBg="0"/>
      <p:bldP spid="7991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55563"/>
            <a:ext cx="8229600" cy="1143000"/>
          </a:xfrm>
        </p:spPr>
        <p:txBody>
          <a:bodyPr/>
          <a:lstStyle/>
          <a:p>
            <a:r>
              <a:rPr lang="it-IT" dirty="0"/>
              <a:t>Interferometro di Michelson</a:t>
            </a:r>
          </a:p>
        </p:txBody>
      </p:sp>
      <p:pic>
        <p:nvPicPr>
          <p:cNvPr id="80898" name="Picture 2"/>
          <p:cNvPicPr>
            <a:picLocks noGrp="1" noChangeAspect="1" noChangeArrowheads="1"/>
          </p:cNvPicPr>
          <p:nvPr>
            <p:ph sz="half" idx="1"/>
          </p:nvPr>
        </p:nvPicPr>
        <p:blipFill>
          <a:blip r:embed="rId2" cstate="print"/>
          <a:stretch>
            <a:fillRect/>
          </a:stretch>
        </p:blipFill>
        <p:spPr bwMode="auto">
          <a:xfrm>
            <a:off x="1536085" y="1053397"/>
            <a:ext cx="4675318" cy="3578049"/>
          </a:xfrm>
          <a:prstGeom prst="rect">
            <a:avLst/>
          </a:prstGeom>
          <a:noFill/>
          <a:ln w="9525">
            <a:noFill/>
            <a:miter lim="800000"/>
            <a:headEnd/>
            <a:tailEnd/>
          </a:ln>
        </p:spPr>
      </p:pic>
      <p:pic>
        <p:nvPicPr>
          <p:cNvPr id="80900" name="Picture 4"/>
          <p:cNvPicPr>
            <a:picLocks noChangeAspect="1" noChangeArrowheads="1"/>
          </p:cNvPicPr>
          <p:nvPr/>
        </p:nvPicPr>
        <p:blipFill>
          <a:blip r:embed="rId3" cstate="print"/>
          <a:srcRect/>
          <a:stretch>
            <a:fillRect/>
          </a:stretch>
        </p:blipFill>
        <p:spPr bwMode="auto">
          <a:xfrm>
            <a:off x="3082256" y="3684896"/>
            <a:ext cx="1958343" cy="3173104"/>
          </a:xfrm>
          <a:prstGeom prst="rect">
            <a:avLst/>
          </a:prstGeom>
          <a:noFill/>
          <a:ln w="9525">
            <a:noFill/>
            <a:miter lim="800000"/>
            <a:headEnd/>
            <a:tailEnd/>
          </a:ln>
        </p:spPr>
      </p:pic>
      <p:pic>
        <p:nvPicPr>
          <p:cNvPr id="80901" name="Picture 5"/>
          <p:cNvPicPr>
            <a:picLocks noChangeAspect="1" noChangeArrowheads="1"/>
          </p:cNvPicPr>
          <p:nvPr/>
        </p:nvPicPr>
        <p:blipFill>
          <a:blip r:embed="rId4" cstate="print"/>
          <a:srcRect/>
          <a:stretch>
            <a:fillRect/>
          </a:stretch>
        </p:blipFill>
        <p:spPr bwMode="auto">
          <a:xfrm>
            <a:off x="2561871" y="3604417"/>
            <a:ext cx="2060314" cy="3244059"/>
          </a:xfrm>
          <a:prstGeom prst="rect">
            <a:avLst/>
          </a:prstGeom>
          <a:noFill/>
          <a:ln w="9525">
            <a:noFill/>
            <a:miter lim="800000"/>
            <a:headEnd/>
            <a:tailEnd/>
          </a:ln>
        </p:spPr>
      </p:pic>
      <p:pic>
        <p:nvPicPr>
          <p:cNvPr id="80903" name="Picture 7" descr="http://www.astori.it/media/Astori/Immagini/interferometro-Michelson.JPG"/>
          <p:cNvPicPr>
            <a:picLocks noChangeAspect="1" noChangeArrowheads="1"/>
          </p:cNvPicPr>
          <p:nvPr/>
        </p:nvPicPr>
        <p:blipFill>
          <a:blip r:embed="rId5" cstate="print"/>
          <a:srcRect/>
          <a:stretch>
            <a:fillRect/>
          </a:stretch>
        </p:blipFill>
        <p:spPr bwMode="auto">
          <a:xfrm rot="5400000">
            <a:off x="7324197" y="3526655"/>
            <a:ext cx="2442679" cy="4361926"/>
          </a:xfrm>
          <a:prstGeom prst="rect">
            <a:avLst/>
          </a:prstGeom>
          <a:noFill/>
        </p:spPr>
      </p:pic>
      <mc:AlternateContent xmlns:mc="http://schemas.openxmlformats.org/markup-compatibility/2006" xmlns:a14="http://schemas.microsoft.com/office/drawing/2010/main">
        <mc:Choice Requires="a14">
          <p:sp>
            <p:nvSpPr>
              <p:cNvPr id="17" name="Content Placeholder 8"/>
              <p:cNvSpPr>
                <a:spLocks noGrp="1"/>
              </p:cNvSpPr>
              <p:nvPr>
                <p:ph sz="half" idx="2"/>
              </p:nvPr>
            </p:nvSpPr>
            <p:spPr>
              <a:xfrm>
                <a:off x="6162676" y="895352"/>
                <a:ext cx="4505325" cy="4525963"/>
              </a:xfrm>
            </p:spPr>
            <p:txBody>
              <a:bodyPr>
                <a:normAutofit/>
              </a:bodyPr>
              <a:lstStyle/>
              <a:p>
                <a:pPr marL="0" indent="0">
                  <a:buNone/>
                </a:pPr>
                <a:r>
                  <a:rPr lang="it-IT" sz="2000" dirty="0"/>
                  <a:t>Se i bracci A e B sono  uguali e si muove lo specchio F</a:t>
                </a:r>
                <a:r>
                  <a:rPr lang="it-IT" sz="2000" baseline="-25000" dirty="0"/>
                  <a:t>2</a:t>
                </a:r>
                <a:r>
                  <a:rPr lang="it-IT" sz="2000" dirty="0"/>
                  <a:t> di </a:t>
                </a:r>
                <a:r>
                  <a:rPr lang="el-GR" sz="2000" dirty="0"/>
                  <a:t>Δ</a:t>
                </a:r>
                <a:r>
                  <a:rPr lang="it-IT" sz="2000" dirty="0"/>
                  <a:t>x, il raggio D ritarda di </a:t>
                </a:r>
                <a14:m>
                  <m:oMath xmlns:m="http://schemas.openxmlformats.org/officeDocument/2006/math">
                    <m:r>
                      <a:rPr lang="it-IT" sz="2000" i="1">
                        <a:latin typeface="Cambria Math" panose="02040503050406030204" pitchFamily="18" charset="0"/>
                        <a:ea typeface="Cambria Math" panose="02040503050406030204" pitchFamily="18" charset="0"/>
                      </a:rPr>
                      <m:t>∆</m:t>
                    </m:r>
                    <m:r>
                      <a:rPr lang="it-IT" sz="2000" i="1">
                        <a:latin typeface="Cambria Math" panose="02040503050406030204" pitchFamily="18" charset="0"/>
                        <a:ea typeface="Cambria Math" panose="02040503050406030204" pitchFamily="18" charset="0"/>
                      </a:rPr>
                      <m:t>𝑡</m:t>
                    </m:r>
                    <m:r>
                      <a:rPr lang="es-419" sz="2000" i="1">
                        <a:latin typeface="Cambria Math" panose="02040503050406030204" pitchFamily="18" charset="0"/>
                        <a:ea typeface="Cambria Math" panose="02040503050406030204" pitchFamily="18" charset="0"/>
                      </a:rPr>
                      <m:t>=</m:t>
                    </m:r>
                    <m:f>
                      <m:fPr>
                        <m:ctrlPr>
                          <a:rPr lang="es-419" sz="2000" i="1">
                            <a:latin typeface="Cambria Math" panose="02040503050406030204" pitchFamily="18" charset="0"/>
                            <a:ea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2</m:t>
                        </m:r>
                        <m:r>
                          <m:rPr>
                            <m:sty m:val="p"/>
                          </m:rPr>
                          <a:rPr lang="el-GR" sz="2000" i="1">
                            <a:latin typeface="Cambria Math" panose="02040503050406030204" pitchFamily="18" charset="0"/>
                            <a:ea typeface="Cambria Math" panose="02040503050406030204" pitchFamily="18" charset="0"/>
                          </a:rPr>
                          <m:t>Δ</m:t>
                        </m:r>
                        <m:r>
                          <a:rPr lang="es-419" sz="2000" i="1">
                            <a:latin typeface="Cambria Math" panose="02040503050406030204" pitchFamily="18" charset="0"/>
                            <a:ea typeface="Cambria Math" panose="02040503050406030204" pitchFamily="18" charset="0"/>
                          </a:rPr>
                          <m:t>𝑥</m:t>
                        </m:r>
                      </m:num>
                      <m:den>
                        <m:r>
                          <a:rPr lang="es-419" sz="2000" i="1">
                            <a:latin typeface="Cambria Math" panose="02040503050406030204" pitchFamily="18" charset="0"/>
                            <a:ea typeface="Cambria Math" panose="02040503050406030204" pitchFamily="18" charset="0"/>
                          </a:rPr>
                          <m:t>𝑐</m:t>
                        </m:r>
                      </m:den>
                    </m:f>
                  </m:oMath>
                </a14:m>
                <a:r>
                  <a:rPr lang="it-IT" sz="2000" dirty="0"/>
                  <a:t>  rispetto </a:t>
                </a:r>
                <a:r>
                  <a:rPr lang="it-IT" sz="2000" dirty="0" err="1"/>
                  <a:t>sl</a:t>
                </a:r>
                <a:r>
                  <a:rPr lang="it-IT" sz="2000" dirty="0"/>
                  <a:t> raggio C. Quando il ritardo è la metà di un periodo, i raggi C e D quando si </a:t>
                </a:r>
                <a:r>
                  <a:rPr lang="it-IT" sz="2000" dirty="0" err="1"/>
                  <a:t>riincontrano</a:t>
                </a:r>
                <a:r>
                  <a:rPr lang="it-IT" sz="2000" dirty="0"/>
                  <a:t> su F3 si sommano in opposizione di fase Siccome il periodo è</a:t>
                </a:r>
                <a:r>
                  <a:rPr lang="es-419" sz="2000" i="1" dirty="0">
                    <a:latin typeface="Cambria Math" panose="02040503050406030204" pitchFamily="18" charset="0"/>
                  </a:rPr>
                  <a:t> </a:t>
                </a:r>
                <a14:m>
                  <m:oMath xmlns:m="http://schemas.openxmlformats.org/officeDocument/2006/math">
                    <m:r>
                      <a:rPr lang="es-419" sz="2000" i="1">
                        <a:latin typeface="Cambria Math" panose="02040503050406030204" pitchFamily="18" charset="0"/>
                      </a:rPr>
                      <m:t>𝑇</m:t>
                    </m:r>
                    <m:r>
                      <a:rPr lang="es-419" sz="2000" i="1">
                        <a:latin typeface="Cambria Math" panose="02040503050406030204" pitchFamily="18" charset="0"/>
                      </a:rPr>
                      <m:t>=</m:t>
                    </m:r>
                    <m:f>
                      <m:fPr>
                        <m:ctrlPr>
                          <a:rPr lang="es-419" sz="2000" i="1">
                            <a:latin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𝜆</m:t>
                        </m:r>
                      </m:num>
                      <m:den>
                        <m:r>
                          <a:rPr lang="es-419" sz="2000" i="1">
                            <a:latin typeface="Cambria Math" panose="02040503050406030204" pitchFamily="18" charset="0"/>
                          </a:rPr>
                          <m:t>𝑐</m:t>
                        </m:r>
                      </m:den>
                    </m:f>
                    <m:r>
                      <a:rPr lang="it-IT" sz="2000" i="1">
                        <a:latin typeface="Cambria Math" panose="02040503050406030204" pitchFamily="18" charset="0"/>
                      </a:rPr>
                      <m:t> </m:t>
                    </m:r>
                  </m:oMath>
                </a14:m>
                <a:r>
                  <a:rPr lang="it-IT" sz="2000" dirty="0"/>
                  <a:t> e l’interferenza è distruttiva quando il ritardo è mezzo periodo, lo sarà quando </a:t>
                </a:r>
                <a14:m>
                  <m:oMath xmlns:m="http://schemas.openxmlformats.org/officeDocument/2006/math">
                    <m:r>
                      <a:rPr lang="it-IT" sz="2000" i="1">
                        <a:latin typeface="Cambria Math" panose="02040503050406030204" pitchFamily="18" charset="0"/>
                        <a:ea typeface="Cambria Math" panose="02040503050406030204" pitchFamily="18" charset="0"/>
                      </a:rPr>
                      <m:t>∆</m:t>
                    </m:r>
                    <m:r>
                      <a:rPr lang="es-419" sz="2000" i="1">
                        <a:latin typeface="Cambria Math" panose="02040503050406030204" pitchFamily="18" charset="0"/>
                        <a:ea typeface="Cambria Math" panose="02040503050406030204" pitchFamily="18" charset="0"/>
                      </a:rPr>
                      <m:t>𝑥</m:t>
                    </m:r>
                    <m:r>
                      <a:rPr lang="es-419" sz="2000" i="1">
                        <a:latin typeface="Cambria Math" panose="02040503050406030204" pitchFamily="18" charset="0"/>
                        <a:ea typeface="Cambria Math" panose="02040503050406030204" pitchFamily="18" charset="0"/>
                      </a:rPr>
                      <m:t>=</m:t>
                    </m:r>
                    <m:f>
                      <m:fPr>
                        <m:ctrlPr>
                          <a:rPr lang="es-419" sz="2000" i="1">
                            <a:latin typeface="Cambria Math" panose="02040503050406030204" pitchFamily="18" charset="0"/>
                            <a:ea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𝜆</m:t>
                        </m:r>
                      </m:num>
                      <m:den>
                        <m:r>
                          <a:rPr lang="it-IT" sz="2000" i="1">
                            <a:latin typeface="Cambria Math" panose="02040503050406030204" pitchFamily="18" charset="0"/>
                            <a:ea typeface="Cambria Math" panose="02040503050406030204" pitchFamily="18" charset="0"/>
                          </a:rPr>
                          <m:t>4</m:t>
                        </m:r>
                      </m:den>
                    </m:f>
                  </m:oMath>
                </a14:m>
                <a:endParaRPr lang="it-IT" sz="2000" dirty="0"/>
              </a:p>
            </p:txBody>
          </p:sp>
        </mc:Choice>
        <mc:Fallback xmlns="">
          <p:sp>
            <p:nvSpPr>
              <p:cNvPr id="17" name="Content Placeholder 8"/>
              <p:cNvSpPr>
                <a:spLocks noGrp="1" noRot="1" noChangeAspect="1" noMove="1" noResize="1" noEditPoints="1" noAdjustHandles="1" noChangeArrowheads="1" noChangeShapeType="1" noTextEdit="1"/>
              </p:cNvSpPr>
              <p:nvPr>
                <p:ph sz="half" idx="2"/>
              </p:nvPr>
            </p:nvSpPr>
            <p:spPr>
              <a:xfrm>
                <a:off x="6162676" y="895352"/>
                <a:ext cx="4505325" cy="4525963"/>
              </a:xfrm>
              <a:blipFill>
                <a:blip r:embed="rId6"/>
                <a:stretch>
                  <a:fillRect l="-1488" t="-1482" r="-1488"/>
                </a:stretch>
              </a:blipFill>
            </p:spPr>
            <p:txBody>
              <a:bodyPr/>
              <a:lstStyle/>
              <a:p>
                <a:r>
                  <a:rPr lang="it-IT">
                    <a:noFill/>
                  </a:rPr>
                  <a:t> </a:t>
                </a:r>
              </a:p>
            </p:txBody>
          </p:sp>
        </mc:Fallback>
      </mc:AlternateContent>
      <p:sp>
        <p:nvSpPr>
          <p:cNvPr id="2" name="Segnaposto piè di pagina 1">
            <a:extLst>
              <a:ext uri="{FF2B5EF4-FFF2-40B4-BE49-F238E27FC236}">
                <a16:creationId xmlns:a16="http://schemas.microsoft.com/office/drawing/2014/main" id="{B77D54B0-3D48-8ACF-8E8D-F4C8899BFB26}"/>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6A43CC2E-F757-C87B-CC9A-3AAE9580D5B5}"/>
              </a:ext>
            </a:extLst>
          </p:cNvPr>
          <p:cNvSpPr>
            <a:spLocks noGrp="1"/>
          </p:cNvSpPr>
          <p:nvPr>
            <p:ph type="sldNum" sz="quarter" idx="12"/>
          </p:nvPr>
        </p:nvSpPr>
        <p:spPr/>
        <p:txBody>
          <a:bodyPr/>
          <a:lstStyle/>
          <a:p>
            <a:fld id="{5DB9F8FC-F3B6-463C-8E5A-7737F3F8DE8D}" type="slidenum">
              <a:rPr lang="it-IT" smtClean="0"/>
              <a:t>21</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blinds(horizontal)">
                                      <p:cBhvr>
                                        <p:cTn id="7" dur="500"/>
                                        <p:tgtEl>
                                          <p:spTgt spid="809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0901"/>
                                        </p:tgtEl>
                                        <p:attrNameLst>
                                          <p:attrName>style.visibility</p:attrName>
                                        </p:attrNameLst>
                                      </p:cBhvr>
                                      <p:to>
                                        <p:strVal val="visible"/>
                                      </p:to>
                                    </p:set>
                                    <p:animEffect transition="in" filter="blinds(horizontal)">
                                      <p:cBhvr>
                                        <p:cTn id="12" dur="500"/>
                                        <p:tgtEl>
                                          <p:spTgt spid="8090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0903"/>
                                        </p:tgtEl>
                                        <p:attrNameLst>
                                          <p:attrName>style.visibility</p:attrName>
                                        </p:attrNameLst>
                                      </p:cBhvr>
                                      <p:to>
                                        <p:strVal val="visible"/>
                                      </p:to>
                                    </p:set>
                                    <p:animEffect transition="in" filter="blinds(horizontal)">
                                      <p:cBhvr>
                                        <p:cTn id="17" dur="500"/>
                                        <p:tgtEl>
                                          <p:spTgt spid="80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igo20160211v6">
            <a:hlinkClick r:id="" action="ppaction://media"/>
          </p:cNvPr>
          <p:cNvPicPr>
            <a:picLocks noGrp="1" noChangeAspect="1"/>
          </p:cNvPicPr>
          <p:nvPr>
            <p:ph/>
            <a:videoFile r:link="rId2"/>
            <p:extLst>
              <p:ext uri="{DAA4B4D4-6D71-4841-9C94-3DE7FCFB9230}">
                <p14:media xmlns:p14="http://schemas.microsoft.com/office/powerpoint/2010/main" r:embed="rId1"/>
              </p:ext>
            </p:extLst>
          </p:nvPr>
        </p:nvPicPr>
        <p:blipFill>
          <a:blip r:embed="rId4" cstate="print"/>
          <a:stretch>
            <a:fillRect/>
          </a:stretch>
        </p:blipFill>
        <p:spPr>
          <a:xfrm>
            <a:off x="1652016" y="374905"/>
            <a:ext cx="8926576" cy="5021199"/>
          </a:xfrm>
        </p:spPr>
      </p:pic>
      <p:sp>
        <p:nvSpPr>
          <p:cNvPr id="3" name="Segnaposto piè di pagina 2">
            <a:extLst>
              <a:ext uri="{FF2B5EF4-FFF2-40B4-BE49-F238E27FC236}">
                <a16:creationId xmlns:a16="http://schemas.microsoft.com/office/drawing/2014/main" id="{F20451CB-DBE9-CE7C-394E-F19DB4782E91}"/>
              </a:ext>
            </a:extLst>
          </p:cNvPr>
          <p:cNvSpPr>
            <a:spLocks noGrp="1"/>
          </p:cNvSpPr>
          <p:nvPr>
            <p:ph type="ftr" sz="quarter" idx="11"/>
          </p:nvPr>
        </p:nvSpPr>
        <p:spPr/>
        <p:txBody>
          <a:bodyPr/>
          <a:lstStyle/>
          <a:p>
            <a:pPr>
              <a:defRPr/>
            </a:pPr>
            <a:r>
              <a:rPr lang="it-IT"/>
              <a:t>MdF 16/02/2023 - Fabio Garufi</a:t>
            </a:r>
            <a:endParaRPr lang="en-US"/>
          </a:p>
        </p:txBody>
      </p:sp>
      <p:sp>
        <p:nvSpPr>
          <p:cNvPr id="4" name="Segnaposto numero diapositiva 3">
            <a:extLst>
              <a:ext uri="{FF2B5EF4-FFF2-40B4-BE49-F238E27FC236}">
                <a16:creationId xmlns:a16="http://schemas.microsoft.com/office/drawing/2014/main" id="{54769BE4-3444-42DE-0C7D-4DFB1E423424}"/>
              </a:ext>
            </a:extLst>
          </p:cNvPr>
          <p:cNvSpPr>
            <a:spLocks noGrp="1"/>
          </p:cNvSpPr>
          <p:nvPr>
            <p:ph type="sldNum" sz="quarter" idx="12"/>
          </p:nvPr>
        </p:nvSpPr>
        <p:spPr/>
        <p:txBody>
          <a:bodyPr/>
          <a:lstStyle/>
          <a:p>
            <a:pPr>
              <a:defRPr/>
            </a:pPr>
            <a:fld id="{DC740AA4-B5C4-458A-A10B-BE2B960BC61E}" type="slidenum">
              <a:rPr lang="en-US" smtClean="0"/>
              <a:pPr>
                <a:defRPr/>
              </a:pPr>
              <a:t>22</a:t>
            </a:fld>
            <a:endParaRPr lang="en-US"/>
          </a:p>
        </p:txBody>
      </p:sp>
    </p:spTree>
    <p:extLst>
      <p:ext uri="{BB962C8B-B14F-4D97-AF65-F5344CB8AC3E}">
        <p14:creationId xmlns:p14="http://schemas.microsoft.com/office/powerpoint/2010/main" val="1917264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mmagine dell'edificio centrale di Virgo&#10;">
            <a:extLst>
              <a:ext uri="{FF2B5EF4-FFF2-40B4-BE49-F238E27FC236}">
                <a16:creationId xmlns:a16="http://schemas.microsoft.com/office/drawing/2014/main" id="{8796D1A9-951A-5E6F-45F5-F58178CF6D8D}"/>
              </a:ext>
            </a:extLst>
          </p:cNvPr>
          <p:cNvPicPr>
            <a:picLocks noGrp="1" noChangeAspect="1"/>
          </p:cNvPicPr>
          <p:nvPr>
            <p:ph/>
          </p:nvPr>
        </p:nvPicPr>
        <p:blipFill>
          <a:blip r:embed="rId2">
            <a:extLst>
              <a:ext uri="{28A0092B-C50C-407E-A947-70E740481C1C}">
                <a14:useLocalDpi xmlns:a14="http://schemas.microsoft.com/office/drawing/2010/main" val="0"/>
              </a:ext>
            </a:extLst>
          </a:blip>
          <a:stretch>
            <a:fillRect/>
          </a:stretch>
        </p:blipFill>
        <p:spPr>
          <a:xfrm>
            <a:off x="72819" y="274639"/>
            <a:ext cx="7098098" cy="4698054"/>
          </a:xfrm>
        </p:spPr>
      </p:pic>
      <p:pic>
        <p:nvPicPr>
          <p:cNvPr id="6" name="Immagine 5" descr="Immagine che contiene interni, ingombro">
            <a:extLst>
              <a:ext uri="{FF2B5EF4-FFF2-40B4-BE49-F238E27FC236}">
                <a16:creationId xmlns:a16="http://schemas.microsoft.com/office/drawing/2014/main" id="{76131E08-4D5F-345F-F89E-C628BD806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0917" y="2638806"/>
            <a:ext cx="5004816" cy="3752088"/>
          </a:xfrm>
          <a:prstGeom prst="rect">
            <a:avLst/>
          </a:prstGeom>
        </p:spPr>
      </p:pic>
      <p:sp>
        <p:nvSpPr>
          <p:cNvPr id="2" name="Segnaposto piè di pagina 1">
            <a:extLst>
              <a:ext uri="{FF2B5EF4-FFF2-40B4-BE49-F238E27FC236}">
                <a16:creationId xmlns:a16="http://schemas.microsoft.com/office/drawing/2014/main" id="{051A6995-77EB-ECA5-8A6B-575B00A084A7}"/>
              </a:ext>
            </a:extLst>
          </p:cNvPr>
          <p:cNvSpPr>
            <a:spLocks noGrp="1"/>
          </p:cNvSpPr>
          <p:nvPr>
            <p:ph type="ftr" sz="quarter" idx="11"/>
          </p:nvPr>
        </p:nvSpPr>
        <p:spPr/>
        <p:txBody>
          <a:bodyPr/>
          <a:lstStyle/>
          <a:p>
            <a:pPr>
              <a:defRPr/>
            </a:pPr>
            <a:r>
              <a:rPr lang="it-IT"/>
              <a:t>MdF 16/02/2023 - Fabio Garufi</a:t>
            </a:r>
            <a:endParaRPr lang="en-US"/>
          </a:p>
        </p:txBody>
      </p:sp>
      <p:sp>
        <p:nvSpPr>
          <p:cNvPr id="3" name="Segnaposto numero diapositiva 2">
            <a:extLst>
              <a:ext uri="{FF2B5EF4-FFF2-40B4-BE49-F238E27FC236}">
                <a16:creationId xmlns:a16="http://schemas.microsoft.com/office/drawing/2014/main" id="{D6FF3017-92F9-386D-C261-F4CC2EE88BC9}"/>
              </a:ext>
            </a:extLst>
          </p:cNvPr>
          <p:cNvSpPr>
            <a:spLocks noGrp="1"/>
          </p:cNvSpPr>
          <p:nvPr>
            <p:ph type="sldNum" sz="quarter" idx="12"/>
          </p:nvPr>
        </p:nvSpPr>
        <p:spPr/>
        <p:txBody>
          <a:bodyPr/>
          <a:lstStyle/>
          <a:p>
            <a:pPr>
              <a:defRPr/>
            </a:pPr>
            <a:fld id="{DC740AA4-B5C4-458A-A10B-BE2B960BC61E}" type="slidenum">
              <a:rPr lang="en-US" smtClean="0"/>
              <a:pPr>
                <a:defRPr/>
              </a:pPr>
              <a:t>23</a:t>
            </a:fld>
            <a:endParaRPr lang="en-US"/>
          </a:p>
        </p:txBody>
      </p:sp>
    </p:spTree>
    <p:extLst>
      <p:ext uri="{BB962C8B-B14F-4D97-AF65-F5344CB8AC3E}">
        <p14:creationId xmlns:p14="http://schemas.microsoft.com/office/powerpoint/2010/main" val="607915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9D502A79-5BC6-C09C-FF4B-BB108D17D543}"/>
              </a:ext>
            </a:extLst>
          </p:cNvPr>
          <p:cNvSpPr>
            <a:spLocks noGrp="1"/>
          </p:cNvSpPr>
          <p:nvPr>
            <p:ph type="title"/>
          </p:nvPr>
        </p:nvSpPr>
        <p:spPr/>
        <p:txBody>
          <a:bodyPr/>
          <a:lstStyle/>
          <a:p>
            <a:r>
              <a:rPr lang="it-IT" dirty="0"/>
              <a:t>Ma Newton aveva ragione?</a:t>
            </a:r>
          </a:p>
        </p:txBody>
      </p:sp>
      <p:sp>
        <p:nvSpPr>
          <p:cNvPr id="4" name="Segnaposto contenuto 3">
            <a:extLst>
              <a:ext uri="{FF2B5EF4-FFF2-40B4-BE49-F238E27FC236}">
                <a16:creationId xmlns:a16="http://schemas.microsoft.com/office/drawing/2014/main" id="{6D0EC193-46C0-4B75-AF2A-B352EB68C48C}"/>
              </a:ext>
            </a:extLst>
          </p:cNvPr>
          <p:cNvSpPr>
            <a:spLocks noGrp="1"/>
          </p:cNvSpPr>
          <p:nvPr>
            <p:ph idx="1"/>
          </p:nvPr>
        </p:nvSpPr>
        <p:spPr/>
        <p:txBody>
          <a:bodyPr>
            <a:noAutofit/>
          </a:bodyPr>
          <a:lstStyle/>
          <a:p>
            <a:r>
              <a:rPr lang="it-IT" dirty="0"/>
              <a:t>In fondo sì, la teoria di Einstein, per piccole masse e </a:t>
            </a:r>
            <a:r>
              <a:rPr lang="it-IT" dirty="0" err="1"/>
              <a:t>e</a:t>
            </a:r>
            <a:r>
              <a:rPr lang="it-IT" dirty="0"/>
              <a:t> piccole accelerazioni si «raccorda» con le espressioni di Newton</a:t>
            </a:r>
          </a:p>
          <a:p>
            <a:r>
              <a:rPr lang="it-IT" dirty="0">
                <a:effectLst/>
              </a:rPr>
              <a:t>La relatività generale di Einstein si fonda sulla legge 1/R</a:t>
            </a:r>
            <a:r>
              <a:rPr lang="it-IT" baseline="30000" dirty="0">
                <a:effectLst/>
              </a:rPr>
              <a:t>2</a:t>
            </a:r>
            <a:r>
              <a:rPr lang="it-IT" dirty="0">
                <a:effectLst/>
              </a:rPr>
              <a:t> introdotta da Newton, conservando la costante gravitazionale G.</a:t>
            </a:r>
            <a:endParaRPr lang="it-IT" dirty="0"/>
          </a:p>
          <a:p>
            <a:r>
              <a:rPr lang="it-IT" dirty="0"/>
              <a:t>…eppure, qualche dubbio rimane, perché certe osservazioni non si spiegano con nessuna delle due teorie. E poi, la gravitazione «non parla» con la meccanica quantistica!!!</a:t>
            </a:r>
          </a:p>
          <a:p>
            <a:r>
              <a:rPr lang="it-IT" dirty="0"/>
              <a:t>Siamo proprio sicuri, che F</a:t>
            </a:r>
            <a:r>
              <a:rPr lang="it-IT" baseline="-25000" dirty="0"/>
              <a:t>G</a:t>
            </a:r>
            <a:r>
              <a:rPr lang="it-IT" dirty="0"/>
              <a:t> vada come 1/R</a:t>
            </a:r>
            <a:r>
              <a:rPr lang="it-IT" baseline="30000" dirty="0"/>
              <a:t>2</a:t>
            </a:r>
            <a:r>
              <a:rPr lang="it-IT" dirty="0"/>
              <a:t>?</a:t>
            </a:r>
          </a:p>
          <a:p>
            <a:r>
              <a:rPr lang="it-IT" dirty="0"/>
              <a:t>Poi, visto che massa ed energia sono equivalenti (E=mc</a:t>
            </a:r>
            <a:r>
              <a:rPr lang="it-IT" baseline="30000" dirty="0"/>
              <a:t>2</a:t>
            </a:r>
            <a:r>
              <a:rPr lang="it-IT" dirty="0"/>
              <a:t>), «l’energia del vuoto» della meccanica quantistica, pesa?</a:t>
            </a:r>
          </a:p>
        </p:txBody>
      </p:sp>
      <p:sp>
        <p:nvSpPr>
          <p:cNvPr id="2" name="Segnaposto piè di pagina 1">
            <a:extLst>
              <a:ext uri="{FF2B5EF4-FFF2-40B4-BE49-F238E27FC236}">
                <a16:creationId xmlns:a16="http://schemas.microsoft.com/office/drawing/2014/main" id="{4A1768B1-FF70-6B3A-3075-A0A64E661935}"/>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7025D47C-3C6A-0DCF-94D4-8081BD0183A2}"/>
              </a:ext>
            </a:extLst>
          </p:cNvPr>
          <p:cNvSpPr>
            <a:spLocks noGrp="1"/>
          </p:cNvSpPr>
          <p:nvPr>
            <p:ph type="sldNum" sz="quarter" idx="12"/>
          </p:nvPr>
        </p:nvSpPr>
        <p:spPr/>
        <p:txBody>
          <a:bodyPr/>
          <a:lstStyle/>
          <a:p>
            <a:fld id="{5DB9F8FC-F3B6-463C-8E5A-7737F3F8DE8D}" type="slidenum">
              <a:rPr lang="it-IT" smtClean="0"/>
              <a:t>24</a:t>
            </a:fld>
            <a:endParaRPr lang="it-IT"/>
          </a:p>
        </p:txBody>
      </p:sp>
    </p:spTree>
    <p:extLst>
      <p:ext uri="{BB962C8B-B14F-4D97-AF65-F5344CB8AC3E}">
        <p14:creationId xmlns:p14="http://schemas.microsoft.com/office/powerpoint/2010/main" val="3081752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85440C-EBA8-C078-DA90-151CC0E97BB9}"/>
              </a:ext>
            </a:extLst>
          </p:cNvPr>
          <p:cNvSpPr>
            <a:spLocks noGrp="1"/>
          </p:cNvSpPr>
          <p:nvPr>
            <p:ph type="title"/>
          </p:nvPr>
        </p:nvSpPr>
        <p:spPr/>
        <p:txBody>
          <a:bodyPr/>
          <a:lstStyle/>
          <a:p>
            <a:r>
              <a:rPr lang="it-IT" dirty="0"/>
              <a:t>Siamo proprio sicuri, che F</a:t>
            </a:r>
            <a:r>
              <a:rPr lang="it-IT" baseline="-25000" dirty="0"/>
              <a:t>G</a:t>
            </a:r>
            <a:r>
              <a:rPr lang="it-IT" dirty="0"/>
              <a:t> vada come 1/R</a:t>
            </a:r>
            <a:r>
              <a:rPr lang="it-IT" baseline="30000" dirty="0"/>
              <a:t>2</a:t>
            </a:r>
            <a:r>
              <a:rPr lang="it-IT" dirty="0"/>
              <a:t>?</a:t>
            </a:r>
            <a:br>
              <a:rPr lang="it-IT" dirty="0"/>
            </a:br>
            <a:r>
              <a:rPr lang="it-IT" dirty="0"/>
              <a:t>(ISL – Inverse </a:t>
            </a:r>
            <a:r>
              <a:rPr lang="it-IT" dirty="0" err="1"/>
              <a:t>Square</a:t>
            </a:r>
            <a:r>
              <a:rPr lang="it-IT" dirty="0"/>
              <a:t> </a:t>
            </a:r>
            <a:r>
              <a:rPr lang="it-IT" dirty="0" err="1"/>
              <a:t>Law</a:t>
            </a:r>
            <a:r>
              <a:rPr lang="it-IT" dirty="0"/>
              <a:t>)</a:t>
            </a:r>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11B5BDFF-ABDA-C2E8-59E8-1755EB3388D9}"/>
                  </a:ext>
                </a:extLst>
              </p:cNvPr>
              <p:cNvSpPr>
                <a:spLocks noGrp="1"/>
              </p:cNvSpPr>
              <p:nvPr>
                <p:ph idx="1"/>
              </p:nvPr>
            </p:nvSpPr>
            <p:spPr/>
            <p:txBody>
              <a:bodyPr>
                <a:normAutofit fontScale="92500" lnSpcReduction="20000"/>
              </a:bodyPr>
              <a:lstStyle/>
              <a:p>
                <a:r>
                  <a:rPr lang="it-IT" dirty="0"/>
                  <a:t>La domanda equivalente è: la costante G è costante a varie distanze?</a:t>
                </a:r>
              </a:p>
              <a:p>
                <a:r>
                  <a:rPr lang="it-IT" dirty="0"/>
                  <a:t>A scala astronomica (10</a:t>
                </a:r>
                <a:r>
                  <a:rPr lang="it-IT" baseline="30000" dirty="0"/>
                  <a:t>6</a:t>
                </a:r>
                <a:r>
                  <a:rPr lang="it-IT" dirty="0"/>
                  <a:t>- 10</a:t>
                </a:r>
                <a:r>
                  <a:rPr lang="it-IT" baseline="30000" dirty="0"/>
                  <a:t>7</a:t>
                </a:r>
                <a:r>
                  <a:rPr lang="it-IT" dirty="0"/>
                  <a:t> km) è dimostrato dalle osservazioni</a:t>
                </a:r>
              </a:p>
              <a:p>
                <a:r>
                  <a:rPr lang="it-IT" dirty="0">
                    <a:effectLst/>
                  </a:rPr>
                  <a:t>Gli esperimenti effettuati su scale geologiche (raggio d’azione</a:t>
                </a:r>
                <a:br>
                  <a:rPr lang="it-IT" dirty="0"/>
                </a:br>
                <a:r>
                  <a:rPr lang="it-IT" dirty="0">
                    <a:effectLst/>
                  </a:rPr>
                  <a:t>tra cm e km), eredi dell’esperimento di Cavendish, sono stati capaci di fornire un valore sperimentale della costante G della ISL, ma con un incertezza dell’ordine di </a:t>
                </a:r>
                <a:r>
                  <a:rPr lang="it-IT" dirty="0"/>
                  <a:t>10</a:t>
                </a:r>
                <a:r>
                  <a:rPr lang="it-IT" baseline="30000" dirty="0"/>
                  <a:t>-4</a:t>
                </a:r>
                <a:r>
                  <a:rPr lang="it-IT" dirty="0">
                    <a:effectLst/>
                  </a:rPr>
                  <a:t> </a:t>
                </a:r>
              </a:p>
              <a:p>
                <a:r>
                  <a:rPr lang="it-IT" dirty="0">
                    <a:effectLst/>
                    <a:latin typeface="Arial" panose="020B0604020202020204" pitchFamily="34" charset="0"/>
                  </a:rPr>
                  <a:t>Negli ultimi decenni sono state introdotte numerose teorie differenti dalla relatività generale che violano la ISL a varie scale</a:t>
                </a:r>
              </a:p>
              <a:p>
                <a:r>
                  <a:rPr lang="it-IT" dirty="0">
                    <a:latin typeface="Arial" panose="020B0604020202020204" pitchFamily="34" charset="0"/>
                  </a:rPr>
                  <a:t>Queste deviazioni, normalmente, si parametrizzano con una forma del potenziale «à la Yukawa»: </a:t>
                </a:r>
              </a:p>
              <a:p>
                <a:pPr marL="0" indent="0" algn="ctr">
                  <a:buNone/>
                </a:pPr>
                <a:r>
                  <a:rPr lang="it-IT" dirty="0">
                    <a:latin typeface="Arial" panose="020B0604020202020204" pitchFamily="34" charset="0"/>
                  </a:rPr>
                  <a:t>U</a:t>
                </a:r>
                <a:r>
                  <a:rPr lang="it-IT" baseline="-25000" dirty="0">
                    <a:latin typeface="Arial" panose="020B0604020202020204" pitchFamily="34" charset="0"/>
                  </a:rPr>
                  <a:t>G</a:t>
                </a:r>
                <a14:m>
                  <m:oMath xmlns:m="http://schemas.openxmlformats.org/officeDocument/2006/math">
                    <m:d>
                      <m:dPr>
                        <m:ctrlPr>
                          <a:rPr lang="it-IT" b="0" i="1" smtClean="0">
                            <a:latin typeface="Cambria Math" panose="02040503050406030204" pitchFamily="18" charset="0"/>
                          </a:rPr>
                        </m:ctrlPr>
                      </m:dPr>
                      <m:e>
                        <m:r>
                          <a:rPr lang="it-IT" b="0" i="1" smtClean="0">
                            <a:latin typeface="Cambria Math" panose="02040503050406030204" pitchFamily="18" charset="0"/>
                          </a:rPr>
                          <m:t>𝑅</m:t>
                        </m:r>
                      </m:e>
                    </m:d>
                    <m:r>
                      <a:rPr lang="it-IT" b="0" i="1" smtClean="0">
                        <a:latin typeface="Cambria Math" panose="02040503050406030204" pitchFamily="18" charset="0"/>
                      </a:rPr>
                      <m:t>=−</m:t>
                    </m:r>
                    <m:r>
                      <a:rPr lang="it-IT" b="0" i="1" smtClean="0">
                        <a:latin typeface="Cambria Math" panose="02040503050406030204" pitchFamily="18" charset="0"/>
                      </a:rPr>
                      <m:t>𝐺</m:t>
                    </m:r>
                    <m:d>
                      <m:dPr>
                        <m:ctrlPr>
                          <a:rPr lang="it-IT" b="0" i="1" smtClean="0">
                            <a:latin typeface="Cambria Math" panose="02040503050406030204" pitchFamily="18" charset="0"/>
                          </a:rPr>
                        </m:ctrlPr>
                      </m:dPr>
                      <m:e>
                        <m:r>
                          <a:rPr lang="it-IT" b="0" i="1" smtClean="0">
                            <a:latin typeface="Cambria Math" panose="02040503050406030204" pitchFamily="18" charset="0"/>
                          </a:rPr>
                          <m:t>𝑅</m:t>
                        </m:r>
                      </m:e>
                    </m:d>
                    <m:f>
                      <m:fPr>
                        <m:ctrlPr>
                          <a:rPr lang="it-IT" i="1" smtClean="0">
                            <a:latin typeface="Cambria Math" panose="02040503050406030204" pitchFamily="18" charset="0"/>
                          </a:rPr>
                        </m:ctrlPr>
                      </m:fPr>
                      <m:num>
                        <m:r>
                          <a:rPr lang="it-IT" i="1">
                            <a:latin typeface="Cambria Math" panose="02040503050406030204" pitchFamily="18" charset="0"/>
                          </a:rPr>
                          <m:t>𝑀</m:t>
                        </m:r>
                        <m:r>
                          <a:rPr lang="it-IT" i="1">
                            <a:latin typeface="Cambria Math" panose="02040503050406030204" pitchFamily="18" charset="0"/>
                          </a:rPr>
                          <m:t> </m:t>
                        </m:r>
                        <m:r>
                          <a:rPr lang="it-IT" i="1">
                            <a:latin typeface="Cambria Math" panose="02040503050406030204" pitchFamily="18" charset="0"/>
                          </a:rPr>
                          <m:t>𝑚</m:t>
                        </m:r>
                      </m:num>
                      <m:den>
                        <m:r>
                          <a:rPr lang="it-IT" b="0" i="1" smtClean="0">
                            <a:latin typeface="Cambria Math" panose="02040503050406030204" pitchFamily="18" charset="0"/>
                          </a:rPr>
                          <m:t>𝑅</m:t>
                        </m:r>
                      </m:den>
                    </m:f>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𝐺</m:t>
                        </m:r>
                      </m:e>
                      <m:sub>
                        <m:r>
                          <a:rPr lang="it-IT" b="0" i="1" smtClean="0">
                            <a:latin typeface="Cambria Math" panose="02040503050406030204" pitchFamily="18" charset="0"/>
                            <a:ea typeface="Cambria Math" panose="02040503050406030204" pitchFamily="18" charset="0"/>
                          </a:rPr>
                          <m:t>∞</m:t>
                        </m:r>
                      </m:sub>
                    </m:sSub>
                    <m:d>
                      <m:dPr>
                        <m:ctrlPr>
                          <a:rPr lang="it-IT" b="0" i="1" smtClean="0">
                            <a:latin typeface="Cambria Math" panose="02040503050406030204" pitchFamily="18" charset="0"/>
                          </a:rPr>
                        </m:ctrlPr>
                      </m:dPr>
                      <m:e>
                        <m:r>
                          <a:rPr lang="it-IT" i="1">
                            <a:latin typeface="Cambria Math" panose="02040503050406030204" pitchFamily="18" charset="0"/>
                          </a:rPr>
                          <m:t>1+</m:t>
                        </m:r>
                        <m:r>
                          <a:rPr lang="it-IT" i="1">
                            <a:latin typeface="Cambria Math" panose="02040503050406030204" pitchFamily="18" charset="0"/>
                            <a:ea typeface="Cambria Math" panose="02040503050406030204" pitchFamily="18" charset="0"/>
                          </a:rPr>
                          <m:t>𝛼</m:t>
                        </m:r>
                        <m:sSup>
                          <m:sSupPr>
                            <m:ctrlPr>
                              <a:rPr lang="it-IT" i="1">
                                <a:latin typeface="Cambria Math" panose="02040503050406030204" pitchFamily="18" charset="0"/>
                                <a:ea typeface="Cambria Math" panose="02040503050406030204" pitchFamily="18" charset="0"/>
                              </a:rPr>
                            </m:ctrlPr>
                          </m:sSupPr>
                          <m:e>
                            <m:r>
                              <a:rPr lang="it-IT" i="1">
                                <a:latin typeface="Cambria Math" panose="02040503050406030204" pitchFamily="18" charset="0"/>
                                <a:ea typeface="Cambria Math" panose="02040503050406030204" pitchFamily="18" charset="0"/>
                              </a:rPr>
                              <m:t>𝑒</m:t>
                            </m:r>
                          </m:e>
                          <m:sup>
                            <m:r>
                              <a:rPr lang="it-IT" i="1">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𝑅</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𝜆</m:t>
                            </m:r>
                          </m:sup>
                        </m:sSup>
                      </m:e>
                    </m:d>
                    <m:f>
                      <m:fPr>
                        <m:ctrlPr>
                          <a:rPr lang="it-IT" i="1">
                            <a:latin typeface="Cambria Math" panose="02040503050406030204" pitchFamily="18" charset="0"/>
                          </a:rPr>
                        </m:ctrlPr>
                      </m:fPr>
                      <m:num>
                        <m:r>
                          <a:rPr lang="it-IT" i="1">
                            <a:latin typeface="Cambria Math" panose="02040503050406030204" pitchFamily="18" charset="0"/>
                          </a:rPr>
                          <m:t>𝑀</m:t>
                        </m:r>
                        <m:r>
                          <a:rPr lang="it-IT" i="1">
                            <a:latin typeface="Cambria Math" panose="02040503050406030204" pitchFamily="18" charset="0"/>
                          </a:rPr>
                          <m:t> </m:t>
                        </m:r>
                        <m:r>
                          <a:rPr lang="it-IT" i="1">
                            <a:latin typeface="Cambria Math" panose="02040503050406030204" pitchFamily="18" charset="0"/>
                          </a:rPr>
                          <m:t>𝑚</m:t>
                        </m:r>
                      </m:num>
                      <m:den>
                        <m:r>
                          <a:rPr lang="it-IT" b="0" i="1" smtClean="0">
                            <a:latin typeface="Cambria Math" panose="02040503050406030204" pitchFamily="18" charset="0"/>
                          </a:rPr>
                          <m:t>𝑅</m:t>
                        </m:r>
                      </m:den>
                    </m:f>
                  </m:oMath>
                </a14:m>
                <a:endParaRPr lang="it-IT" dirty="0"/>
              </a:p>
            </p:txBody>
          </p:sp>
        </mc:Choice>
        <mc:Fallback xmlns="">
          <p:sp>
            <p:nvSpPr>
              <p:cNvPr id="3" name="Segnaposto contenuto 2">
                <a:extLst>
                  <a:ext uri="{FF2B5EF4-FFF2-40B4-BE49-F238E27FC236}">
                    <a16:creationId xmlns:a16="http://schemas.microsoft.com/office/drawing/2014/main" id="{11B5BDFF-ABDA-C2E8-59E8-1755EB3388D9}"/>
                  </a:ext>
                </a:extLst>
              </p:cNvPr>
              <p:cNvSpPr>
                <a:spLocks noGrp="1" noRot="1" noChangeAspect="1" noMove="1" noResize="1" noEditPoints="1" noAdjustHandles="1" noChangeArrowheads="1" noChangeShapeType="1" noTextEdit="1"/>
              </p:cNvSpPr>
              <p:nvPr>
                <p:ph idx="1"/>
              </p:nvPr>
            </p:nvSpPr>
            <p:spPr>
              <a:blipFill>
                <a:blip r:embed="rId2"/>
                <a:stretch>
                  <a:fillRect l="-928" t="-3501"/>
                </a:stretch>
              </a:blipFill>
            </p:spPr>
            <p:txBody>
              <a:bodyPr/>
              <a:lstStyle/>
              <a:p>
                <a:r>
                  <a:rPr lang="it-IT">
                    <a:noFill/>
                  </a:rPr>
                  <a:t> </a:t>
                </a:r>
              </a:p>
            </p:txBody>
          </p:sp>
        </mc:Fallback>
      </mc:AlternateContent>
      <p:sp>
        <p:nvSpPr>
          <p:cNvPr id="4" name="Segnaposto piè di pagina 3">
            <a:extLst>
              <a:ext uri="{FF2B5EF4-FFF2-40B4-BE49-F238E27FC236}">
                <a16:creationId xmlns:a16="http://schemas.microsoft.com/office/drawing/2014/main" id="{BDB685D2-F467-F0ED-39C3-9795B32161DE}"/>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F4246B1B-9185-DEF5-D92A-6C0E12775C86}"/>
              </a:ext>
            </a:extLst>
          </p:cNvPr>
          <p:cNvSpPr>
            <a:spLocks noGrp="1"/>
          </p:cNvSpPr>
          <p:nvPr>
            <p:ph type="sldNum" sz="quarter" idx="12"/>
          </p:nvPr>
        </p:nvSpPr>
        <p:spPr/>
        <p:txBody>
          <a:bodyPr/>
          <a:lstStyle/>
          <a:p>
            <a:fld id="{5DB9F8FC-F3B6-463C-8E5A-7737F3F8DE8D}" type="slidenum">
              <a:rPr lang="it-IT" smtClean="0"/>
              <a:t>25</a:t>
            </a:fld>
            <a:endParaRPr lang="it-IT"/>
          </a:p>
        </p:txBody>
      </p:sp>
    </p:spTree>
    <p:extLst>
      <p:ext uri="{BB962C8B-B14F-4D97-AF65-F5344CB8AC3E}">
        <p14:creationId xmlns:p14="http://schemas.microsoft.com/office/powerpoint/2010/main" val="1221877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310FC9-0382-2410-95C5-B0FEEAD85BB9}"/>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5400" kern="1200" dirty="0" err="1">
                <a:solidFill>
                  <a:schemeClr val="tx1"/>
                </a:solidFill>
                <a:latin typeface="+mj-lt"/>
                <a:ea typeface="+mj-ea"/>
                <a:cs typeface="+mj-cs"/>
              </a:rPr>
              <a:t>Esperimento</a:t>
            </a:r>
            <a:r>
              <a:rPr lang="en-US" sz="5400" kern="1200" dirty="0">
                <a:solidFill>
                  <a:schemeClr val="tx1"/>
                </a:solidFill>
                <a:latin typeface="+mj-lt"/>
                <a:ea typeface="+mj-ea"/>
                <a:cs typeface="+mj-cs"/>
              </a:rPr>
              <a:t> di Cavendish (1798)</a:t>
            </a:r>
          </a:p>
        </p:txBody>
      </p:sp>
      <p:pic>
        <p:nvPicPr>
          <p:cNvPr id="5" name="Segnaposto contenuto 4">
            <a:extLst>
              <a:ext uri="{FF2B5EF4-FFF2-40B4-BE49-F238E27FC236}">
                <a16:creationId xmlns:a16="http://schemas.microsoft.com/office/drawing/2014/main" id="{3D03C8CA-ED03-704D-14EE-11509907FF56}"/>
              </a:ext>
            </a:extLst>
          </p:cNvPr>
          <p:cNvPicPr>
            <a:picLocks noGrp="1" noChangeAspect="1"/>
          </p:cNvPicPr>
          <p:nvPr>
            <p:ph idx="1"/>
          </p:nvPr>
        </p:nvPicPr>
        <p:blipFill>
          <a:blip r:embed="rId2"/>
          <a:stretch>
            <a:fillRect/>
          </a:stretch>
        </p:blipFill>
        <p:spPr>
          <a:xfrm>
            <a:off x="18713" y="1863801"/>
            <a:ext cx="6625928" cy="4439669"/>
          </a:xfrm>
          <a:prstGeom prst="rect">
            <a:avLst/>
          </a:prstGeom>
        </p:spPr>
      </p:pic>
      <p:sp>
        <p:nvSpPr>
          <p:cNvPr id="7" name="CasellaDiTesto 6">
            <a:extLst>
              <a:ext uri="{FF2B5EF4-FFF2-40B4-BE49-F238E27FC236}">
                <a16:creationId xmlns:a16="http://schemas.microsoft.com/office/drawing/2014/main" id="{5AFCA8B5-72E0-97AB-4CA4-DDB26CD9AED6}"/>
              </a:ext>
            </a:extLst>
          </p:cNvPr>
          <p:cNvSpPr txBox="1"/>
          <p:nvPr/>
        </p:nvSpPr>
        <p:spPr>
          <a:xfrm>
            <a:off x="6644641" y="1863801"/>
            <a:ext cx="5462015" cy="3416320"/>
          </a:xfrm>
          <a:prstGeom prst="rect">
            <a:avLst/>
          </a:prstGeom>
          <a:noFill/>
        </p:spPr>
        <p:txBody>
          <a:bodyPr wrap="square">
            <a:spAutoFit/>
          </a:bodyPr>
          <a:lstStyle/>
          <a:p>
            <a:pPr algn="l"/>
            <a:r>
              <a:rPr lang="it-IT" sz="1800" b="0" i="0" u="none" strike="noStrike" baseline="0" dirty="0">
                <a:latin typeface="NimbusRomNo9L-Regu"/>
              </a:rPr>
              <a:t>apparato sperimentale di Cavendish :due sferette h di diametro prossimo a 5 centimetri</a:t>
            </a:r>
          </a:p>
          <a:p>
            <a:pPr algn="l"/>
            <a:r>
              <a:rPr lang="it-IT" sz="1800" b="0" i="0" u="none" strike="noStrike" baseline="0" dirty="0">
                <a:latin typeface="NimbusRomNo9L-Regu"/>
              </a:rPr>
              <a:t>(tutte le misure originali erano indicate in pollici e piedi) erano unite da un braccio triangolare e sospese attraverso un filo lungo circa un metro. L’attrazione dovuta ai pesi W era sufficiente per torcere il filo di sospensione e mettere la coppia di sferette in oscillazione. I pesi W potevano essere disposti nelle vicinanze dell’apparato mobile in diverse posizioni. L’esperimento consisteva quindi nell’applicare una coppia di forze ed osservare le oscillazioni smorzate dell’apparato mobile.</a:t>
            </a:r>
            <a:endParaRPr lang="it-IT" dirty="0"/>
          </a:p>
        </p:txBody>
      </p:sp>
      <p:sp>
        <p:nvSpPr>
          <p:cNvPr id="12" name="Ovale 11">
            <a:extLst>
              <a:ext uri="{FF2B5EF4-FFF2-40B4-BE49-F238E27FC236}">
                <a16:creationId xmlns:a16="http://schemas.microsoft.com/office/drawing/2014/main" id="{1253E8CB-D5F4-29C8-AFCC-8B4E532944A7}"/>
              </a:ext>
            </a:extLst>
          </p:cNvPr>
          <p:cNvSpPr/>
          <p:nvPr/>
        </p:nvSpPr>
        <p:spPr>
          <a:xfrm>
            <a:off x="11237976" y="1938528"/>
            <a:ext cx="301752" cy="27432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4" name="Connettore 2 13">
            <a:extLst>
              <a:ext uri="{FF2B5EF4-FFF2-40B4-BE49-F238E27FC236}">
                <a16:creationId xmlns:a16="http://schemas.microsoft.com/office/drawing/2014/main" id="{78BA3265-6A4F-00CC-B9AE-D9326A0CEB4A}"/>
              </a:ext>
            </a:extLst>
          </p:cNvPr>
          <p:cNvCxnSpPr>
            <a:cxnSpLocks/>
            <a:stCxn id="12" idx="3"/>
          </p:cNvCxnSpPr>
          <p:nvPr/>
        </p:nvCxnSpPr>
        <p:spPr>
          <a:xfrm flipH="1">
            <a:off x="4872223" y="2172675"/>
            <a:ext cx="6409944" cy="33857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7ECC4B5F-8277-3DBC-416F-A362B6B0E34B}"/>
              </a:ext>
            </a:extLst>
          </p:cNvPr>
          <p:cNvCxnSpPr>
            <a:cxnSpLocks/>
            <a:stCxn id="16" idx="3"/>
          </p:cNvCxnSpPr>
          <p:nvPr/>
        </p:nvCxnSpPr>
        <p:spPr>
          <a:xfrm flipH="1">
            <a:off x="4344165" y="3533360"/>
            <a:ext cx="3699498" cy="174676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Ovale 15">
            <a:extLst>
              <a:ext uri="{FF2B5EF4-FFF2-40B4-BE49-F238E27FC236}">
                <a16:creationId xmlns:a16="http://schemas.microsoft.com/office/drawing/2014/main" id="{65545AD5-2BAB-E732-9370-7D61FE474CF5}"/>
              </a:ext>
            </a:extLst>
          </p:cNvPr>
          <p:cNvSpPr/>
          <p:nvPr/>
        </p:nvSpPr>
        <p:spPr>
          <a:xfrm>
            <a:off x="7999472" y="3299213"/>
            <a:ext cx="301752" cy="27432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piè di pagina 2">
            <a:extLst>
              <a:ext uri="{FF2B5EF4-FFF2-40B4-BE49-F238E27FC236}">
                <a16:creationId xmlns:a16="http://schemas.microsoft.com/office/drawing/2014/main" id="{503F61DE-63E2-8601-B93F-81328ED3D522}"/>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758DA95F-DEB9-B9EA-573E-68408878E208}"/>
              </a:ext>
            </a:extLst>
          </p:cNvPr>
          <p:cNvSpPr>
            <a:spLocks noGrp="1"/>
          </p:cNvSpPr>
          <p:nvPr>
            <p:ph type="sldNum" sz="quarter" idx="12"/>
          </p:nvPr>
        </p:nvSpPr>
        <p:spPr/>
        <p:txBody>
          <a:bodyPr/>
          <a:lstStyle/>
          <a:p>
            <a:fld id="{5DB9F8FC-F3B6-463C-8E5A-7737F3F8DE8D}" type="slidenum">
              <a:rPr lang="it-IT" smtClean="0"/>
              <a:t>26</a:t>
            </a:fld>
            <a:endParaRPr lang="it-IT"/>
          </a:p>
        </p:txBody>
      </p:sp>
    </p:spTree>
    <p:extLst>
      <p:ext uri="{BB962C8B-B14F-4D97-AF65-F5344CB8AC3E}">
        <p14:creationId xmlns:p14="http://schemas.microsoft.com/office/powerpoint/2010/main" val="302692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par>
                                <p:cTn id="19" presetID="2" presetClass="entr" presetSubtype="9"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6" grpId="0" animBg="1"/>
      <p:bldP spid="1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en-GB" dirty="0"/>
              <a:t>Masse quasi </a:t>
            </a:r>
            <a:r>
              <a:rPr lang="en-GB" dirty="0" err="1"/>
              <a:t>libere</a:t>
            </a:r>
            <a:r>
              <a:rPr lang="en-GB" dirty="0"/>
              <a:t> con un </a:t>
            </a:r>
            <a:r>
              <a:rPr lang="en-GB" dirty="0" err="1"/>
              <a:t>pendolo</a:t>
            </a:r>
            <a:endParaRPr lang="en-GB" dirty="0"/>
          </a:p>
        </p:txBody>
      </p:sp>
      <p:sp>
        <p:nvSpPr>
          <p:cNvPr id="3" name="Segnaposto piè di pagina 2"/>
          <p:cNvSpPr>
            <a:spLocks noGrp="1"/>
          </p:cNvSpPr>
          <p:nvPr>
            <p:ph type="ftr" sz="quarter" idx="11"/>
          </p:nvPr>
        </p:nvSpPr>
        <p:spPr/>
        <p:txBody>
          <a:bodyPr/>
          <a:lstStyle/>
          <a:p>
            <a:r>
              <a:rPr lang="it-IT"/>
              <a:t>MdF 16/02/2023 - Fabio Garufi</a:t>
            </a:r>
            <a:endParaRPr lang="en-US" dirty="0"/>
          </a:p>
        </p:txBody>
      </p:sp>
      <p:sp>
        <p:nvSpPr>
          <p:cNvPr id="4" name="Segnaposto numero diapositiva 3"/>
          <p:cNvSpPr>
            <a:spLocks noGrp="1"/>
          </p:cNvSpPr>
          <p:nvPr>
            <p:ph type="sldNum" sz="quarter" idx="12"/>
          </p:nvPr>
        </p:nvSpPr>
        <p:spPr/>
        <p:txBody>
          <a:bodyPr/>
          <a:lstStyle/>
          <a:p>
            <a:fld id="{CF162A1A-BB41-4526-A311-5B2B8B70F80C}" type="slidenum">
              <a:rPr lang="en-US" smtClean="0"/>
              <a:pPr/>
              <a:t>27</a:t>
            </a:fld>
            <a:endParaRPr lang="en-US" dirty="0"/>
          </a:p>
        </p:txBody>
      </p:sp>
      <mc:AlternateContent xmlns:mc="http://schemas.openxmlformats.org/markup-compatibility/2006" xmlns:a14="http://schemas.microsoft.com/office/drawing/2010/main">
        <mc:Choice Requires="a14">
          <p:sp>
            <p:nvSpPr>
              <p:cNvPr id="13" name="CasellaDiTesto 12"/>
              <p:cNvSpPr txBox="1"/>
              <p:nvPr/>
            </p:nvSpPr>
            <p:spPr>
              <a:xfrm>
                <a:off x="1686179" y="5279529"/>
                <a:ext cx="2863413" cy="622286"/>
              </a:xfrm>
              <a:prstGeom prst="rect">
                <a:avLst/>
              </a:prstGeom>
              <a:noFill/>
            </p:spPr>
            <p:txBody>
              <a:bodyPr wrap="square" rtlCol="0">
                <a:spAutoFit/>
              </a:bodyPr>
              <a:lstStyle/>
              <a:p>
                <a:r>
                  <a:rPr lang="en-US" sz="2400" dirty="0"/>
                  <a:t>con </a:t>
                </a:r>
                <a14:m>
                  <m:oMath xmlns:m="http://schemas.openxmlformats.org/officeDocument/2006/math">
                    <m:sSup>
                      <m:sSupPr>
                        <m:ctrlPr>
                          <a:rPr lang="en-US" sz="2400" i="1">
                            <a:latin typeface="Cambria Math" panose="02040503050406030204" pitchFamily="18" charset="0"/>
                          </a:rPr>
                        </m:ctrlPr>
                      </m:sSupPr>
                      <m:e>
                        <m:sSub>
                          <m:sSubPr>
                            <m:ctrlPr>
                              <a:rPr lang="en-US" sz="2400" i="1">
                                <a:latin typeface="Cambria Math" panose="02040503050406030204" pitchFamily="18" charset="0"/>
                              </a:rPr>
                            </m:ctrlPr>
                          </m:sSubPr>
                          <m:e>
                            <m:r>
                              <a:rPr lang="en-US" sz="2400" i="1">
                                <a:latin typeface="Cambria Math"/>
                                <a:ea typeface="Cambria Math"/>
                              </a:rPr>
                              <m:t>𝜔</m:t>
                            </m:r>
                          </m:e>
                          <m:sub>
                            <m:r>
                              <a:rPr lang="it-IT" sz="2400" i="1">
                                <a:latin typeface="Cambria Math"/>
                              </a:rPr>
                              <m:t>0</m:t>
                            </m:r>
                          </m:sub>
                        </m:sSub>
                      </m:e>
                      <m:sup>
                        <m:r>
                          <a:rPr lang="it-IT" sz="2400" i="1">
                            <a:latin typeface="Cambria Math"/>
                          </a:rPr>
                          <m:t>2</m:t>
                        </m:r>
                      </m:sup>
                    </m:sSup>
                    <m:r>
                      <a:rPr lang="it-IT" sz="2400">
                        <a:latin typeface="Cambria Math"/>
                      </a:rPr>
                      <m:t>= </m:t>
                    </m:r>
                    <m:f>
                      <m:fPr>
                        <m:ctrlPr>
                          <a:rPr lang="it-IT" sz="2400" i="1">
                            <a:latin typeface="Cambria Math" panose="02040503050406030204" pitchFamily="18" charset="0"/>
                          </a:rPr>
                        </m:ctrlPr>
                      </m:fPr>
                      <m:num>
                        <m:r>
                          <a:rPr lang="it-IT" sz="2400" i="1">
                            <a:latin typeface="Cambria Math"/>
                          </a:rPr>
                          <m:t>𝑘</m:t>
                        </m:r>
                      </m:num>
                      <m:den>
                        <m:r>
                          <a:rPr lang="it-IT" sz="2400" i="1">
                            <a:latin typeface="Cambria Math"/>
                          </a:rPr>
                          <m:t>𝐼</m:t>
                        </m:r>
                      </m:den>
                    </m:f>
                  </m:oMath>
                </a14:m>
                <a:r>
                  <a:rPr lang="en-US" sz="2400" baseline="-25000" dirty="0"/>
                  <a:t>  </a:t>
                </a:r>
                <a14:m>
                  <m:oMath xmlns:m="http://schemas.openxmlformats.org/officeDocument/2006/math">
                    <m:r>
                      <m:rPr>
                        <m:sty m:val="p"/>
                      </m:rPr>
                      <a:rPr lang="it-IT" sz="2400">
                        <a:latin typeface="Cambria Math"/>
                      </a:rPr>
                      <m:t>o</m:t>
                    </m:r>
                    <m:r>
                      <a:rPr lang="it-IT" sz="2400">
                        <a:latin typeface="Cambria Math"/>
                      </a:rPr>
                      <m:t>  </m:t>
                    </m:r>
                    <m:f>
                      <m:fPr>
                        <m:ctrlPr>
                          <a:rPr lang="it-IT" sz="2400" i="1">
                            <a:latin typeface="Cambria Math" panose="02040503050406030204" pitchFamily="18" charset="0"/>
                          </a:rPr>
                        </m:ctrlPr>
                      </m:fPr>
                      <m:num>
                        <m:r>
                          <a:rPr lang="it-IT" sz="2400" i="1">
                            <a:latin typeface="Cambria Math"/>
                          </a:rPr>
                          <m:t>𝑔</m:t>
                        </m:r>
                      </m:num>
                      <m:den>
                        <m:r>
                          <a:rPr lang="it-IT" sz="2400" i="1">
                            <a:latin typeface="Cambria Math"/>
                          </a:rPr>
                          <m:t>𝑙</m:t>
                        </m:r>
                      </m:den>
                    </m:f>
                    <m:r>
                      <a:rPr lang="it-IT" sz="2400">
                        <a:latin typeface="Cambria Math"/>
                      </a:rPr>
                      <m:t>  </m:t>
                    </m:r>
                  </m:oMath>
                </a14:m>
                <a:endParaRPr lang="en-US" sz="2400" baseline="-25000" dirty="0"/>
              </a:p>
            </p:txBody>
          </p:sp>
        </mc:Choice>
        <mc:Fallback xmlns="">
          <p:sp>
            <p:nvSpPr>
              <p:cNvPr id="13" name="CasellaDiTesto 12"/>
              <p:cNvSpPr txBox="1">
                <a:spLocks noRot="1" noChangeAspect="1" noMove="1" noResize="1" noEditPoints="1" noAdjustHandles="1" noChangeArrowheads="1" noChangeShapeType="1" noTextEdit="1"/>
              </p:cNvSpPr>
              <p:nvPr/>
            </p:nvSpPr>
            <p:spPr>
              <a:xfrm>
                <a:off x="1686179" y="5279529"/>
                <a:ext cx="2863413" cy="622286"/>
              </a:xfrm>
              <a:prstGeom prst="rect">
                <a:avLst/>
              </a:prstGeom>
              <a:blipFill>
                <a:blip r:embed="rId2"/>
                <a:stretch>
                  <a:fillRect l="-3412" b="-9804"/>
                </a:stretch>
              </a:blipFill>
            </p:spPr>
            <p:txBody>
              <a:bodyPr/>
              <a:lstStyle/>
              <a:p>
                <a:r>
                  <a:rPr lang="it-IT">
                    <a:noFill/>
                  </a:rPr>
                  <a:t> </a:t>
                </a:r>
              </a:p>
            </p:txBody>
          </p:sp>
        </mc:Fallback>
      </mc:AlternateContent>
      <p:cxnSp>
        <p:nvCxnSpPr>
          <p:cNvPr id="19" name="Connettore 1 18"/>
          <p:cNvCxnSpPr>
            <a:stCxn id="38" idx="0"/>
          </p:cNvCxnSpPr>
          <p:nvPr/>
        </p:nvCxnSpPr>
        <p:spPr bwMode="auto">
          <a:xfrm flipH="1" flipV="1">
            <a:off x="1430260" y="1343967"/>
            <a:ext cx="143707" cy="1362813"/>
          </a:xfrm>
          <a:prstGeom prst="line">
            <a:avLst/>
          </a:prstGeom>
          <a:noFill/>
          <a:ln w="9525" cap="flat" cmpd="sng" algn="ctr">
            <a:solidFill>
              <a:schemeClr val="tx1"/>
            </a:solidFill>
            <a:prstDash val="solid"/>
            <a:round/>
            <a:headEnd type="none" w="med" len="med"/>
            <a:tailEnd type="none" w="med" len="med"/>
          </a:ln>
          <a:effectLst/>
        </p:spPr>
      </p:cxnSp>
      <p:sp>
        <p:nvSpPr>
          <p:cNvPr id="36" name="Arco 35"/>
          <p:cNvSpPr/>
          <p:nvPr/>
        </p:nvSpPr>
        <p:spPr bwMode="auto">
          <a:xfrm rot="10800000">
            <a:off x="3214486" y="1600200"/>
            <a:ext cx="670685" cy="794142"/>
          </a:xfrm>
          <a:prstGeom prst="arc">
            <a:avLst>
              <a:gd name="adj1" fmla="val 10739018"/>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38" name="Ovale 37"/>
          <p:cNvSpPr/>
          <p:nvPr/>
        </p:nvSpPr>
        <p:spPr bwMode="auto">
          <a:xfrm>
            <a:off x="1315174" y="2706779"/>
            <a:ext cx="557818"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33" name="CasellaDiTesto 32"/>
          <p:cNvSpPr txBox="1"/>
          <p:nvPr/>
        </p:nvSpPr>
        <p:spPr>
          <a:xfrm>
            <a:off x="1544367" y="3654920"/>
            <a:ext cx="3681699" cy="1200329"/>
          </a:xfrm>
          <a:prstGeom prst="rect">
            <a:avLst/>
          </a:prstGeom>
          <a:noFill/>
        </p:spPr>
        <p:txBody>
          <a:bodyPr wrap="square" rtlCol="0">
            <a:spAutoFit/>
          </a:bodyPr>
          <a:lstStyle/>
          <a:p>
            <a:r>
              <a:rPr lang="en-US" dirty="0"/>
              <a:t>Per </a:t>
            </a:r>
            <a:r>
              <a:rPr lang="en-US" dirty="0" err="1"/>
              <a:t>frequenze</a:t>
            </a:r>
            <a:r>
              <a:rPr lang="en-US" dirty="0"/>
              <a:t> </a:t>
            </a:r>
            <a:r>
              <a:rPr lang="en-US" dirty="0" err="1"/>
              <a:t>della</a:t>
            </a:r>
            <a:r>
              <a:rPr lang="en-US" dirty="0"/>
              <a:t> forza al di sopra di </a:t>
            </a:r>
            <a:r>
              <a:rPr lang="en-US" dirty="0" err="1"/>
              <a:t>quella</a:t>
            </a:r>
            <a:r>
              <a:rPr lang="en-US" dirty="0"/>
              <a:t> di </a:t>
            </a:r>
            <a:r>
              <a:rPr lang="en-US" dirty="0" err="1"/>
              <a:t>risonanza</a:t>
            </a:r>
            <a:r>
              <a:rPr lang="en-US" dirty="0"/>
              <a:t> del </a:t>
            </a:r>
            <a:r>
              <a:rPr lang="en-US" dirty="0" err="1"/>
              <a:t>pendolo</a:t>
            </a:r>
            <a:r>
              <a:rPr lang="en-US" dirty="0"/>
              <a:t>, </a:t>
            </a:r>
            <a:r>
              <a:rPr lang="en-US" dirty="0">
                <a:latin typeface="Symbol" panose="05050102010706020507" pitchFamily="18" charset="2"/>
              </a:rPr>
              <a:t>w</a:t>
            </a:r>
            <a:r>
              <a:rPr lang="en-US" baseline="-25000" dirty="0">
                <a:latin typeface="Symbol" panose="05050102010706020507" pitchFamily="18" charset="2"/>
              </a:rPr>
              <a:t>0 </a:t>
            </a:r>
            <a:r>
              <a:rPr lang="en-US" dirty="0"/>
              <a:t>, la </a:t>
            </a:r>
            <a:r>
              <a:rPr lang="en-US" dirty="0" err="1"/>
              <a:t>massa</a:t>
            </a:r>
            <a:r>
              <a:rPr lang="en-US" dirty="0"/>
              <a:t> </a:t>
            </a:r>
            <a:r>
              <a:rPr lang="en-US" dirty="0" err="1"/>
              <a:t>si</a:t>
            </a:r>
            <a:r>
              <a:rPr lang="en-US" dirty="0"/>
              <a:t> </a:t>
            </a:r>
            <a:r>
              <a:rPr lang="en-US" dirty="0" err="1"/>
              <a:t>comporta</a:t>
            </a:r>
            <a:r>
              <a:rPr lang="en-US" dirty="0"/>
              <a:t> come se fosse “in </a:t>
            </a:r>
            <a:r>
              <a:rPr lang="en-US" dirty="0" err="1"/>
              <a:t>caduta</a:t>
            </a:r>
            <a:r>
              <a:rPr lang="en-US" dirty="0"/>
              <a:t> libera” </a:t>
            </a:r>
            <a:r>
              <a:rPr lang="en-US" dirty="0" err="1"/>
              <a:t>cioè</a:t>
            </a:r>
            <a:r>
              <a:rPr lang="en-US" dirty="0"/>
              <a:t> non </a:t>
            </a:r>
            <a:r>
              <a:rPr lang="en-US" dirty="0" err="1"/>
              <a:t>vincolata</a:t>
            </a:r>
            <a:endParaRPr lang="en-US" dirty="0"/>
          </a:p>
        </p:txBody>
      </p:sp>
      <p:cxnSp>
        <p:nvCxnSpPr>
          <p:cNvPr id="42" name="Connettore 1 41"/>
          <p:cNvCxnSpPr/>
          <p:nvPr/>
        </p:nvCxnSpPr>
        <p:spPr bwMode="auto">
          <a:xfrm flipH="1">
            <a:off x="1910536" y="2843935"/>
            <a:ext cx="360039" cy="0"/>
          </a:xfrm>
          <a:prstGeom prst="line">
            <a:avLst/>
          </a:prstGeom>
          <a:noFill/>
          <a:ln w="31750" cap="flat" cmpd="sng" algn="ctr">
            <a:solidFill>
              <a:schemeClr val="tx1"/>
            </a:solidFill>
            <a:prstDash val="solid"/>
            <a:round/>
            <a:headEnd type="triangle" w="med" len="med"/>
            <a:tailEnd type="none" w="med" len="med"/>
          </a:ln>
          <a:effectLst/>
        </p:spPr>
      </p:cxnSp>
      <p:cxnSp>
        <p:nvCxnSpPr>
          <p:cNvPr id="47" name="Connettore 1 46"/>
          <p:cNvCxnSpPr/>
          <p:nvPr/>
        </p:nvCxnSpPr>
        <p:spPr bwMode="auto">
          <a:xfrm>
            <a:off x="4513096" y="2627895"/>
            <a:ext cx="287416" cy="0"/>
          </a:xfrm>
          <a:prstGeom prst="line">
            <a:avLst/>
          </a:prstGeom>
          <a:noFill/>
          <a:ln w="31750" cap="flat" cmpd="sng" algn="ctr">
            <a:solidFill>
              <a:schemeClr val="tx1"/>
            </a:solidFill>
            <a:prstDash val="solid"/>
            <a:round/>
            <a:headEnd type="triangle" w="med" len="med"/>
            <a:tailEnd type="none" w="med" len="med"/>
          </a:ln>
          <a:effectLst/>
        </p:spPr>
      </p:cxnSp>
      <p:cxnSp>
        <p:nvCxnSpPr>
          <p:cNvPr id="48" name="Connettore 1 47"/>
          <p:cNvCxnSpPr/>
          <p:nvPr/>
        </p:nvCxnSpPr>
        <p:spPr bwMode="auto">
          <a:xfrm flipH="1">
            <a:off x="2574714" y="2913175"/>
            <a:ext cx="273592" cy="2"/>
          </a:xfrm>
          <a:prstGeom prst="line">
            <a:avLst/>
          </a:prstGeom>
          <a:noFill/>
          <a:ln w="31750" cap="flat" cmpd="sng" algn="ctr">
            <a:solidFill>
              <a:schemeClr val="tx1"/>
            </a:solidFill>
            <a:prstDash val="solid"/>
            <a:round/>
            <a:headEnd type="triangle" w="med" len="med"/>
            <a:tailEnd type="none" w="med" len="med"/>
          </a:ln>
          <a:effectLst/>
        </p:spPr>
      </p:cxnSp>
      <p:sp>
        <p:nvSpPr>
          <p:cNvPr id="45" name="CasellaDiTesto 44"/>
          <p:cNvSpPr txBox="1"/>
          <p:nvPr/>
        </p:nvSpPr>
        <p:spPr>
          <a:xfrm>
            <a:off x="1024710" y="2787716"/>
            <a:ext cx="290464" cy="369332"/>
          </a:xfrm>
          <a:prstGeom prst="rect">
            <a:avLst/>
          </a:prstGeom>
          <a:noFill/>
        </p:spPr>
        <p:txBody>
          <a:bodyPr wrap="none" rtlCol="0">
            <a:spAutoFit/>
          </a:bodyPr>
          <a:lstStyle/>
          <a:p>
            <a:r>
              <a:rPr lang="en-US" dirty="0"/>
              <a:t>F</a:t>
            </a:r>
          </a:p>
        </p:txBody>
      </p:sp>
      <p:sp>
        <p:nvSpPr>
          <p:cNvPr id="34" name="Ovale 33"/>
          <p:cNvSpPr/>
          <p:nvPr/>
        </p:nvSpPr>
        <p:spPr bwMode="auto">
          <a:xfrm>
            <a:off x="3850368" y="2350545"/>
            <a:ext cx="578990"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cxnSp>
        <p:nvCxnSpPr>
          <p:cNvPr id="25" name="Connettore 1 24"/>
          <p:cNvCxnSpPr/>
          <p:nvPr/>
        </p:nvCxnSpPr>
        <p:spPr bwMode="auto">
          <a:xfrm flipH="1" flipV="1">
            <a:off x="3552268" y="1403775"/>
            <a:ext cx="7373" cy="1374416"/>
          </a:xfrm>
          <a:prstGeom prst="line">
            <a:avLst/>
          </a:prstGeom>
          <a:noFill/>
          <a:ln w="9525" cap="flat" cmpd="sng" algn="ctr">
            <a:solidFill>
              <a:schemeClr val="tx1"/>
            </a:solidFill>
            <a:prstDash val="solid"/>
            <a:round/>
            <a:headEnd type="none" w="med" len="med"/>
            <a:tailEnd type="none" w="med" len="med"/>
          </a:ln>
          <a:effectLst/>
        </p:spPr>
      </p:cxnSp>
      <p:cxnSp>
        <p:nvCxnSpPr>
          <p:cNvPr id="30" name="Connettore 1 29"/>
          <p:cNvCxnSpPr/>
          <p:nvPr/>
        </p:nvCxnSpPr>
        <p:spPr bwMode="auto">
          <a:xfrm flipV="1">
            <a:off x="3070194" y="2620672"/>
            <a:ext cx="964153" cy="304800"/>
          </a:xfrm>
          <a:prstGeom prst="line">
            <a:avLst/>
          </a:prstGeom>
          <a:noFill/>
          <a:ln w="31750" cap="flat" cmpd="sng" algn="ctr">
            <a:solidFill>
              <a:schemeClr val="tx1"/>
            </a:solidFill>
            <a:prstDash val="solid"/>
            <a:round/>
            <a:headEnd type="none" w="med" len="med"/>
            <a:tailEnd type="none" w="med" len="med"/>
          </a:ln>
          <a:effectLst/>
        </p:spPr>
      </p:cxnSp>
      <p:sp>
        <p:nvSpPr>
          <p:cNvPr id="29" name="Ovale 28"/>
          <p:cNvSpPr/>
          <p:nvPr/>
        </p:nvSpPr>
        <p:spPr bwMode="auto">
          <a:xfrm>
            <a:off x="2867670" y="2677822"/>
            <a:ext cx="530273"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52" name="CasellaDiTesto 51"/>
          <p:cNvSpPr txBox="1"/>
          <p:nvPr/>
        </p:nvSpPr>
        <p:spPr>
          <a:xfrm>
            <a:off x="4543442" y="2644393"/>
            <a:ext cx="353286" cy="369332"/>
          </a:xfrm>
          <a:prstGeom prst="rect">
            <a:avLst/>
          </a:prstGeom>
          <a:noFill/>
        </p:spPr>
        <p:txBody>
          <a:bodyPr wrap="none" rtlCol="0">
            <a:spAutoFit/>
          </a:bodyPr>
          <a:lstStyle/>
          <a:p>
            <a:r>
              <a:rPr lang="en-US" dirty="0"/>
              <a:t>F</a:t>
            </a:r>
          </a:p>
        </p:txBody>
      </p:sp>
      <p:grpSp>
        <p:nvGrpSpPr>
          <p:cNvPr id="31" name="Gruppo 30"/>
          <p:cNvGrpSpPr/>
          <p:nvPr/>
        </p:nvGrpSpPr>
        <p:grpSpPr>
          <a:xfrm>
            <a:off x="5226066" y="1403775"/>
            <a:ext cx="6609808" cy="4587158"/>
            <a:chOff x="2944503" y="1286246"/>
            <a:chExt cx="6609808" cy="4587158"/>
          </a:xfrm>
        </p:grpSpPr>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503" y="1286246"/>
              <a:ext cx="6609808" cy="4587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5" name="CasellaDiTesto 34"/>
                <p:cNvSpPr txBox="1"/>
                <p:nvPr/>
              </p:nvSpPr>
              <p:spPr>
                <a:xfrm>
                  <a:off x="7451419" y="2616565"/>
                  <a:ext cx="1180901" cy="484941"/>
                </a:xfrm>
                <a:prstGeom prst="rect">
                  <a:avLst/>
                </a:prstGeom>
                <a:noFill/>
                <a:ln>
                  <a:solidFill>
                    <a:schemeClr val="tx1"/>
                  </a:solidFill>
                </a:ln>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it-IT" i="1">
                              <a:solidFill>
                                <a:srgbClr val="FF0000"/>
                              </a:solidFill>
                              <a:latin typeface="Cambria Math"/>
                            </a:rPr>
                            <m:t>1</m:t>
                          </m:r>
                        </m:num>
                        <m:den>
                          <m:r>
                            <a:rPr lang="it-IT" i="1">
                              <a:solidFill>
                                <a:srgbClr val="FF0000"/>
                              </a:solidFill>
                              <a:latin typeface="Cambria Math"/>
                            </a:rPr>
                            <m:t>𝐼</m:t>
                          </m:r>
                          <m:sSup>
                            <m:sSupPr>
                              <m:ctrlPr>
                                <a:rPr lang="it-IT" i="1">
                                  <a:solidFill>
                                    <a:srgbClr val="FF0000"/>
                                  </a:solidFill>
                                  <a:latin typeface="Cambria Math" panose="02040503050406030204" pitchFamily="18" charset="0"/>
                                </a:rPr>
                              </m:ctrlPr>
                            </m:sSupPr>
                            <m:e>
                              <m:r>
                                <a:rPr lang="it-IT" i="1">
                                  <a:solidFill>
                                    <a:srgbClr val="FF0000"/>
                                  </a:solidFill>
                                  <a:latin typeface="Cambria Math"/>
                                  <a:ea typeface="Cambria Math"/>
                                </a:rPr>
                                <m:t>𝜔</m:t>
                              </m:r>
                            </m:e>
                            <m:sup>
                              <m:r>
                                <a:rPr lang="it-IT" i="1">
                                  <a:solidFill>
                                    <a:srgbClr val="FF0000"/>
                                  </a:solidFill>
                                  <a:latin typeface="Cambria Math"/>
                                </a:rPr>
                                <m:t>2</m:t>
                              </m:r>
                            </m:sup>
                          </m:sSup>
                        </m:den>
                      </m:f>
                    </m:oMath>
                  </a14:m>
                  <a:r>
                    <a:rPr lang="en-US" dirty="0">
                      <a:solidFill>
                        <a:srgbClr val="FF0000"/>
                      </a:solidFill>
                    </a:rPr>
                    <a:t> or </a:t>
                  </a:r>
                  <a14:m>
                    <m:oMath xmlns:m="http://schemas.openxmlformats.org/officeDocument/2006/math">
                      <m:f>
                        <m:fPr>
                          <m:ctrlPr>
                            <a:rPr lang="en-US" i="1">
                              <a:solidFill>
                                <a:srgbClr val="FF0000"/>
                              </a:solidFill>
                              <a:latin typeface="Cambria Math" panose="02040503050406030204" pitchFamily="18" charset="0"/>
                            </a:rPr>
                          </m:ctrlPr>
                        </m:fPr>
                        <m:num>
                          <m:r>
                            <a:rPr lang="it-IT" i="1">
                              <a:solidFill>
                                <a:srgbClr val="FF0000"/>
                              </a:solidFill>
                              <a:latin typeface="Cambria Math"/>
                            </a:rPr>
                            <m:t>1</m:t>
                          </m:r>
                        </m:num>
                        <m:den>
                          <m:r>
                            <a:rPr lang="it-IT" i="1">
                              <a:solidFill>
                                <a:srgbClr val="FF0000"/>
                              </a:solidFill>
                              <a:latin typeface="Cambria Math"/>
                            </a:rPr>
                            <m:t>𝑚</m:t>
                          </m:r>
                          <m:sSup>
                            <m:sSupPr>
                              <m:ctrlPr>
                                <a:rPr lang="it-IT" i="1">
                                  <a:solidFill>
                                    <a:srgbClr val="FF0000"/>
                                  </a:solidFill>
                                  <a:latin typeface="Cambria Math" panose="02040503050406030204" pitchFamily="18" charset="0"/>
                                </a:rPr>
                              </m:ctrlPr>
                            </m:sSupPr>
                            <m:e>
                              <m:r>
                                <a:rPr lang="it-IT" i="1">
                                  <a:solidFill>
                                    <a:srgbClr val="FF0000"/>
                                  </a:solidFill>
                                  <a:latin typeface="Cambria Math"/>
                                  <a:ea typeface="Cambria Math"/>
                                </a:rPr>
                                <m:t>𝜔</m:t>
                              </m:r>
                            </m:e>
                            <m:sup>
                              <m:r>
                                <a:rPr lang="it-IT" i="1">
                                  <a:solidFill>
                                    <a:srgbClr val="FF0000"/>
                                  </a:solidFill>
                                  <a:latin typeface="Cambria Math"/>
                                </a:rPr>
                                <m:t>2</m:t>
                              </m:r>
                            </m:sup>
                          </m:sSup>
                        </m:den>
                      </m:f>
                    </m:oMath>
                  </a14:m>
                  <a:endParaRPr lang="en-US" dirty="0">
                    <a:solidFill>
                      <a:srgbClr val="FF0000"/>
                    </a:solidFill>
                  </a:endParaRPr>
                </a:p>
              </p:txBody>
            </p:sp>
          </mc:Choice>
          <mc:Fallback xmlns="">
            <p:sp>
              <p:nvSpPr>
                <p:cNvPr id="35" name="CasellaDiTesto 34"/>
                <p:cNvSpPr txBox="1">
                  <a:spLocks noRot="1" noChangeAspect="1" noMove="1" noResize="1" noEditPoints="1" noAdjustHandles="1" noChangeArrowheads="1" noChangeShapeType="1" noTextEdit="1"/>
                </p:cNvSpPr>
                <p:nvPr/>
              </p:nvSpPr>
              <p:spPr>
                <a:xfrm>
                  <a:off x="7451419" y="2616565"/>
                  <a:ext cx="1180901" cy="484941"/>
                </a:xfrm>
                <a:prstGeom prst="rect">
                  <a:avLst/>
                </a:prstGeom>
                <a:blipFill>
                  <a:blip r:embed="rId4"/>
                  <a:stretch>
                    <a:fillRect b="-7407"/>
                  </a:stretch>
                </a:blipFill>
                <a:ln>
                  <a:solidFill>
                    <a:schemeClr val="tx1"/>
                  </a:solidFill>
                </a:ln>
              </p:spPr>
              <p:txBody>
                <a:bodyPr/>
                <a:lstStyle/>
                <a:p>
                  <a:r>
                    <a:rPr lang="it-IT">
                      <a:noFill/>
                    </a:rPr>
                    <a:t> </a:t>
                  </a:r>
                </a:p>
              </p:txBody>
            </p:sp>
          </mc:Fallback>
        </mc:AlternateContent>
        <p:cxnSp>
          <p:nvCxnSpPr>
            <p:cNvPr id="37" name="Connettore 2 36"/>
            <p:cNvCxnSpPr/>
            <p:nvPr/>
          </p:nvCxnSpPr>
          <p:spPr bwMode="auto">
            <a:xfrm flipH="1">
              <a:off x="7574091" y="3184404"/>
              <a:ext cx="531482" cy="876506"/>
            </a:xfrm>
            <a:prstGeom prst="straightConnector1">
              <a:avLst/>
            </a:prstGeom>
            <a:noFill/>
            <a:ln w="15875" cap="flat" cmpd="sng" algn="ctr">
              <a:solidFill>
                <a:srgbClr val="FF0000"/>
              </a:solidFill>
              <a:prstDash val="solid"/>
              <a:round/>
              <a:headEnd type="none" w="med" len="med"/>
              <a:tailEnd type="arrow"/>
            </a:ln>
            <a:effectLst/>
          </p:spPr>
        </p:cxnSp>
        <mc:AlternateContent xmlns:mc="http://schemas.openxmlformats.org/markup-compatibility/2006" xmlns:a14="http://schemas.microsoft.com/office/drawing/2010/main">
          <mc:Choice Requires="a14">
            <p:sp>
              <p:nvSpPr>
                <p:cNvPr id="39" name="CasellaDiTesto 38"/>
                <p:cNvSpPr txBox="1"/>
                <p:nvPr/>
              </p:nvSpPr>
              <p:spPr>
                <a:xfrm>
                  <a:off x="4917727" y="4163797"/>
                  <a:ext cx="1125436" cy="705001"/>
                </a:xfrm>
                <a:prstGeom prst="rect">
                  <a:avLst/>
                </a:prstGeom>
                <a:noFill/>
                <a:ln>
                  <a:solidFill>
                    <a:schemeClr val="tx1"/>
                  </a:solidFill>
                </a:ln>
              </p:spPr>
              <p:txBody>
                <a:bodyPr wrap="none" rtlCol="0">
                  <a:spAutoFit/>
                </a:bodyPr>
                <a:lstStyle/>
                <a:p>
                  <a14:m>
                    <m:oMath xmlns:m="http://schemas.openxmlformats.org/officeDocument/2006/math">
                      <m:r>
                        <a:rPr lang="en-US" i="1">
                          <a:latin typeface="Cambria Math"/>
                        </a:rPr>
                        <m:t>~</m:t>
                      </m:r>
                      <m:f>
                        <m:fPr>
                          <m:ctrlPr>
                            <a:rPr lang="en-US" i="1">
                              <a:latin typeface="Cambria Math" panose="02040503050406030204" pitchFamily="18" charset="0"/>
                            </a:rPr>
                          </m:ctrlPr>
                        </m:fPr>
                        <m:num>
                          <m:r>
                            <a:rPr lang="it-IT" i="1">
                              <a:latin typeface="Cambria Math"/>
                            </a:rPr>
                            <m:t>𝐴</m:t>
                          </m:r>
                        </m:num>
                        <m:den>
                          <m:r>
                            <a:rPr lang="it-IT" i="1">
                              <a:latin typeface="Cambria Math"/>
                            </a:rPr>
                            <m:t>1−</m:t>
                          </m:r>
                          <m:sSup>
                            <m:sSupPr>
                              <m:ctrlPr>
                                <a:rPr lang="it-IT" i="1">
                                  <a:latin typeface="Cambria Math" panose="02040503050406030204" pitchFamily="18" charset="0"/>
                                </a:rPr>
                              </m:ctrlPr>
                            </m:sSupPr>
                            <m:e>
                              <m:d>
                                <m:dPr>
                                  <m:ctrlPr>
                                    <a:rPr lang="it-IT" i="1">
                                      <a:latin typeface="Cambria Math" panose="02040503050406030204" pitchFamily="18" charset="0"/>
                                    </a:rPr>
                                  </m:ctrlPr>
                                </m:dPr>
                                <m:e>
                                  <m:f>
                                    <m:fPr>
                                      <m:ctrlPr>
                                        <a:rPr lang="it-IT" i="1">
                                          <a:latin typeface="Cambria Math" panose="02040503050406030204" pitchFamily="18" charset="0"/>
                                        </a:rPr>
                                      </m:ctrlPr>
                                    </m:fPr>
                                    <m:num>
                                      <m:r>
                                        <a:rPr lang="it-IT" i="1">
                                          <a:latin typeface="Cambria Math"/>
                                          <a:ea typeface="Cambria Math"/>
                                        </a:rPr>
                                        <m:t>𝜔</m:t>
                                      </m:r>
                                    </m:num>
                                    <m:den>
                                      <m:sSub>
                                        <m:sSubPr>
                                          <m:ctrlPr>
                                            <a:rPr lang="it-IT" i="1">
                                              <a:latin typeface="Cambria Math" panose="02040503050406030204" pitchFamily="18" charset="0"/>
                                            </a:rPr>
                                          </m:ctrlPr>
                                        </m:sSubPr>
                                        <m:e>
                                          <m:r>
                                            <a:rPr lang="it-IT" i="1">
                                              <a:latin typeface="Cambria Math"/>
                                              <a:ea typeface="Cambria Math"/>
                                            </a:rPr>
                                            <m:t>𝜔</m:t>
                                          </m:r>
                                        </m:e>
                                        <m:sub>
                                          <m:r>
                                            <a:rPr lang="it-IT" i="1">
                                              <a:latin typeface="Cambria Math"/>
                                            </a:rPr>
                                            <m:t>0</m:t>
                                          </m:r>
                                        </m:sub>
                                      </m:sSub>
                                    </m:den>
                                  </m:f>
                                </m:e>
                              </m:d>
                            </m:e>
                            <m:sup>
                              <m:r>
                                <a:rPr lang="it-IT" i="1">
                                  <a:latin typeface="Cambria Math"/>
                                </a:rPr>
                                <m:t>2</m:t>
                              </m:r>
                            </m:sup>
                          </m:sSup>
                        </m:den>
                      </m:f>
                    </m:oMath>
                  </a14:m>
                  <a:r>
                    <a:rPr lang="en-US" dirty="0"/>
                    <a:t> </a:t>
                  </a:r>
                  <a:endParaRPr lang="en-US" dirty="0">
                    <a:solidFill>
                      <a:srgbClr val="FF0000"/>
                    </a:solidFill>
                  </a:endParaRPr>
                </a:p>
              </p:txBody>
            </p:sp>
          </mc:Choice>
          <mc:Fallback xmlns="">
            <p:sp>
              <p:nvSpPr>
                <p:cNvPr id="39" name="CasellaDiTesto 38"/>
                <p:cNvSpPr txBox="1">
                  <a:spLocks noRot="1" noChangeAspect="1" noMove="1" noResize="1" noEditPoints="1" noAdjustHandles="1" noChangeArrowheads="1" noChangeShapeType="1" noTextEdit="1"/>
                </p:cNvSpPr>
                <p:nvPr/>
              </p:nvSpPr>
              <p:spPr>
                <a:xfrm>
                  <a:off x="4917727" y="4163797"/>
                  <a:ext cx="1125436" cy="705001"/>
                </a:xfrm>
                <a:prstGeom prst="rect">
                  <a:avLst/>
                </a:prstGeom>
                <a:blipFill>
                  <a:blip r:embed="rId5"/>
                  <a:stretch>
                    <a:fillRect/>
                  </a:stretch>
                </a:blipFill>
                <a:ln>
                  <a:solidFill>
                    <a:schemeClr val="tx1"/>
                  </a:solidFill>
                </a:ln>
              </p:spPr>
              <p:txBody>
                <a:bodyPr/>
                <a:lstStyle/>
                <a:p>
                  <a:r>
                    <a:rPr lang="it-IT">
                      <a:noFill/>
                    </a:rPr>
                    <a:t> </a:t>
                  </a:r>
                </a:p>
              </p:txBody>
            </p:sp>
          </mc:Fallback>
        </mc:AlternateContent>
        <p:cxnSp>
          <p:nvCxnSpPr>
            <p:cNvPr id="40" name="Connettore 2 39"/>
            <p:cNvCxnSpPr/>
            <p:nvPr/>
          </p:nvCxnSpPr>
          <p:spPr bwMode="auto">
            <a:xfrm flipH="1" flipV="1">
              <a:off x="5244804" y="3480697"/>
              <a:ext cx="327077" cy="683099"/>
            </a:xfrm>
            <a:prstGeom prst="straightConnector1">
              <a:avLst/>
            </a:prstGeom>
            <a:noFill/>
            <a:ln w="15875" cap="flat" cmpd="sng" algn="ctr">
              <a:solidFill>
                <a:schemeClr val="tx1"/>
              </a:solidFill>
              <a:prstDash val="solid"/>
              <a:round/>
              <a:headEnd type="none" w="med" len="med"/>
              <a:tailEnd type="arrow"/>
            </a:ln>
            <a:effectLst/>
          </p:spPr>
        </p:cxnSp>
      </p:grpSp>
      <p:sp>
        <p:nvSpPr>
          <p:cNvPr id="44" name="CasellaDiTesto 43"/>
          <p:cNvSpPr txBox="1"/>
          <p:nvPr/>
        </p:nvSpPr>
        <p:spPr>
          <a:xfrm>
            <a:off x="2579845" y="2870738"/>
            <a:ext cx="353286"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val="35511064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838200" y="231775"/>
            <a:ext cx="10515600" cy="1325563"/>
          </a:xfrm>
        </p:spPr>
        <p:txBody>
          <a:bodyPr/>
          <a:lstStyle/>
          <a:p>
            <a:r>
              <a:rPr lang="en-GB" dirty="0" err="1"/>
              <a:t>Pendoli</a:t>
            </a:r>
            <a:r>
              <a:rPr lang="en-GB" dirty="0"/>
              <a:t> di </a:t>
            </a:r>
            <a:r>
              <a:rPr lang="en-GB" dirty="0" err="1"/>
              <a:t>torsione</a:t>
            </a:r>
            <a:r>
              <a:rPr lang="en-GB" dirty="0"/>
              <a:t> ad uno </a:t>
            </a:r>
            <a:r>
              <a:rPr lang="en-GB" dirty="0" err="1"/>
              <a:t>stadio</a:t>
            </a:r>
            <a:endParaRPr lang="en-GB" dirty="0"/>
          </a:p>
        </p:txBody>
      </p:sp>
      <p:sp>
        <p:nvSpPr>
          <p:cNvPr id="5" name="Segnaposto piè di pagina 4"/>
          <p:cNvSpPr>
            <a:spLocks noGrp="1"/>
          </p:cNvSpPr>
          <p:nvPr>
            <p:ph type="ftr" sz="quarter" idx="11"/>
          </p:nvPr>
        </p:nvSpPr>
        <p:spPr/>
        <p:txBody>
          <a:bodyPr/>
          <a:lstStyle/>
          <a:p>
            <a:r>
              <a:rPr lang="it-IT"/>
              <a:t>MdF 16/02/2023 - Fabio Garufi</a:t>
            </a:r>
          </a:p>
        </p:txBody>
      </p:sp>
      <p:sp>
        <p:nvSpPr>
          <p:cNvPr id="6" name="Segnaposto numero diapositiva 5"/>
          <p:cNvSpPr>
            <a:spLocks noGrp="1"/>
          </p:cNvSpPr>
          <p:nvPr>
            <p:ph type="sldNum" sz="quarter" idx="12"/>
          </p:nvPr>
        </p:nvSpPr>
        <p:spPr/>
        <p:txBody>
          <a:bodyPr/>
          <a:lstStyle/>
          <a:p>
            <a:fld id="{547575FC-22DF-411B-B2A6-78B393FFC8FF}" type="slidenum">
              <a:rPr lang="it-IT" smtClean="0"/>
              <a:pPr/>
              <a:t>28</a:t>
            </a:fld>
            <a:endParaRPr lang="it-IT"/>
          </a:p>
        </p:txBody>
      </p:sp>
      <p:grpSp>
        <p:nvGrpSpPr>
          <p:cNvPr id="16" name="Gruppo 15"/>
          <p:cNvGrpSpPr/>
          <p:nvPr/>
        </p:nvGrpSpPr>
        <p:grpSpPr>
          <a:xfrm>
            <a:off x="6621694" y="1714485"/>
            <a:ext cx="3063412" cy="3040377"/>
            <a:chOff x="5123482" y="1378755"/>
            <a:chExt cx="3063412" cy="3040377"/>
          </a:xfrm>
        </p:grpSpPr>
        <p:sp>
          <p:nvSpPr>
            <p:cNvPr id="17" name="Cubo 16"/>
            <p:cNvSpPr/>
            <p:nvPr/>
          </p:nvSpPr>
          <p:spPr bwMode="auto">
            <a:xfrm>
              <a:off x="7002324" y="2348856"/>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8" name="Cubo 17"/>
            <p:cNvSpPr/>
            <p:nvPr/>
          </p:nvSpPr>
          <p:spPr bwMode="auto">
            <a:xfrm>
              <a:off x="5292096" y="297894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9" name="Per 18"/>
            <p:cNvSpPr/>
            <p:nvPr/>
          </p:nvSpPr>
          <p:spPr bwMode="auto">
            <a:xfrm rot="14778352">
              <a:off x="6061472" y="1943414"/>
              <a:ext cx="1332058" cy="2918787"/>
            </a:xfrm>
            <a:prstGeom prst="mathMultiply">
              <a:avLst>
                <a:gd name="adj1" fmla="val 4225"/>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0" name="Cubo 19"/>
            <p:cNvSpPr/>
            <p:nvPr/>
          </p:nvSpPr>
          <p:spPr bwMode="auto">
            <a:xfrm>
              <a:off x="7452384" y="297894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1" name="Cubo 20"/>
            <p:cNvSpPr/>
            <p:nvPr/>
          </p:nvSpPr>
          <p:spPr bwMode="auto">
            <a:xfrm>
              <a:off x="5832168" y="3699036"/>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2" name="Connettore 1 30720"/>
            <p:cNvCxnSpPr/>
            <p:nvPr/>
          </p:nvCxnSpPr>
          <p:spPr bwMode="auto">
            <a:xfrm>
              <a:off x="6732288" y="1378755"/>
              <a:ext cx="0" cy="2050245"/>
            </a:xfrm>
            <a:prstGeom prst="line">
              <a:avLst/>
            </a:prstGeom>
            <a:noFill/>
            <a:ln w="9525" cap="flat" cmpd="sng" algn="ctr">
              <a:solidFill>
                <a:schemeClr val="tx1"/>
              </a:solidFill>
              <a:prstDash val="solid"/>
              <a:round/>
              <a:headEnd type="none" w="med" len="med"/>
              <a:tailEnd type="none" w="med" len="med"/>
            </a:ln>
            <a:effectLst/>
          </p:spPr>
        </p:cxnSp>
        <p:sp>
          <p:nvSpPr>
            <p:cNvPr id="23" name="Arco 22"/>
            <p:cNvSpPr/>
            <p:nvPr/>
          </p:nvSpPr>
          <p:spPr bwMode="auto">
            <a:xfrm rot="10800000">
              <a:off x="6282228" y="1538748"/>
              <a:ext cx="900120" cy="476689"/>
            </a:xfrm>
            <a:prstGeom prst="arc">
              <a:avLst>
                <a:gd name="adj1" fmla="val 10697892"/>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4" name="Connettore 2 23"/>
            <p:cNvCxnSpPr/>
            <p:nvPr/>
          </p:nvCxnSpPr>
          <p:spPr bwMode="auto">
            <a:xfrm>
              <a:off x="5123482" y="4064783"/>
              <a:ext cx="630084" cy="0"/>
            </a:xfrm>
            <a:prstGeom prst="straightConnector1">
              <a:avLst/>
            </a:prstGeom>
            <a:noFill/>
            <a:ln w="19050" cap="flat" cmpd="sng" algn="ctr">
              <a:solidFill>
                <a:schemeClr val="tx1"/>
              </a:solidFill>
              <a:prstDash val="solid"/>
              <a:round/>
              <a:headEnd type="none" w="med" len="med"/>
              <a:tailEnd type="triangle" w="lg" len="lg"/>
            </a:ln>
            <a:effectLst/>
          </p:spPr>
        </p:cxnSp>
      </p:grpSp>
      <p:grpSp>
        <p:nvGrpSpPr>
          <p:cNvPr id="29" name="Gruppo 28"/>
          <p:cNvGrpSpPr/>
          <p:nvPr/>
        </p:nvGrpSpPr>
        <p:grpSpPr>
          <a:xfrm>
            <a:off x="1498731" y="1943085"/>
            <a:ext cx="2070276" cy="2340312"/>
            <a:chOff x="1241556" y="1628760"/>
            <a:chExt cx="2070276" cy="2340312"/>
          </a:xfrm>
        </p:grpSpPr>
        <p:grpSp>
          <p:nvGrpSpPr>
            <p:cNvPr id="13" name="Gruppo 12"/>
            <p:cNvGrpSpPr/>
            <p:nvPr/>
          </p:nvGrpSpPr>
          <p:grpSpPr>
            <a:xfrm>
              <a:off x="2070258" y="1628760"/>
              <a:ext cx="720096" cy="2340312"/>
              <a:chOff x="1871640" y="1808784"/>
              <a:chExt cx="720096" cy="2340312"/>
            </a:xfrm>
          </p:grpSpPr>
          <p:sp>
            <p:nvSpPr>
              <p:cNvPr id="14" name="Cubo 13"/>
              <p:cNvSpPr/>
              <p:nvPr/>
            </p:nvSpPr>
            <p:spPr bwMode="auto">
              <a:xfrm>
                <a:off x="1871640" y="342900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15" name="Connettore 1 8"/>
              <p:cNvCxnSpPr/>
              <p:nvPr/>
            </p:nvCxnSpPr>
            <p:spPr bwMode="auto">
              <a:xfrm>
                <a:off x="2231688" y="1808784"/>
                <a:ext cx="0" cy="1710228"/>
              </a:xfrm>
              <a:prstGeom prst="line">
                <a:avLst/>
              </a:prstGeom>
              <a:noFill/>
              <a:ln w="12700" cap="flat" cmpd="sng" algn="ctr">
                <a:solidFill>
                  <a:schemeClr val="tx1"/>
                </a:solidFill>
                <a:prstDash val="solid"/>
                <a:round/>
                <a:headEnd type="none" w="med" len="med"/>
                <a:tailEnd type="none" w="med" len="med"/>
              </a:ln>
              <a:effectLst/>
            </p:spPr>
          </p:cxnSp>
        </p:grpSp>
        <p:sp>
          <p:nvSpPr>
            <p:cNvPr id="25" name="Arco 24"/>
            <p:cNvSpPr/>
            <p:nvPr/>
          </p:nvSpPr>
          <p:spPr bwMode="auto">
            <a:xfrm rot="10800000">
              <a:off x="1980246" y="2351245"/>
              <a:ext cx="900120" cy="476689"/>
            </a:xfrm>
            <a:prstGeom prst="arc">
              <a:avLst>
                <a:gd name="adj1" fmla="val 10697892"/>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6" name="CasellaDiTesto 25"/>
            <p:cNvSpPr txBox="1"/>
            <p:nvPr/>
          </p:nvSpPr>
          <p:spPr>
            <a:xfrm>
              <a:off x="1241556" y="3439037"/>
              <a:ext cx="569387" cy="400110"/>
            </a:xfrm>
            <a:prstGeom prst="rect">
              <a:avLst/>
            </a:prstGeom>
            <a:noFill/>
          </p:spPr>
          <p:txBody>
            <a:bodyPr wrap="none" rtlCol="0">
              <a:spAutoFit/>
            </a:bodyPr>
            <a:lstStyle/>
            <a:p>
              <a:r>
                <a:rPr lang="en-US" dirty="0"/>
                <a:t>TM</a:t>
              </a:r>
            </a:p>
          </p:txBody>
        </p:sp>
        <p:cxnSp>
          <p:nvCxnSpPr>
            <p:cNvPr id="27" name="Connettore 2 26"/>
            <p:cNvCxnSpPr/>
            <p:nvPr/>
          </p:nvCxnSpPr>
          <p:spPr bwMode="auto">
            <a:xfrm flipH="1">
              <a:off x="2790353" y="3519012"/>
              <a:ext cx="521479" cy="0"/>
            </a:xfrm>
            <a:prstGeom prst="straightConnector1">
              <a:avLst/>
            </a:prstGeom>
            <a:noFill/>
            <a:ln w="19050" cap="flat" cmpd="sng" algn="ctr">
              <a:solidFill>
                <a:schemeClr val="tx1"/>
              </a:solidFill>
              <a:prstDash val="solid"/>
              <a:round/>
              <a:headEnd type="none" w="med" len="med"/>
              <a:tailEnd type="triangle" w="lg" len="lg"/>
            </a:ln>
            <a:effectLst/>
          </p:spPr>
        </p:cxnSp>
        <p:cxnSp>
          <p:nvCxnSpPr>
            <p:cNvPr id="28" name="Connettore 2 27"/>
            <p:cNvCxnSpPr/>
            <p:nvPr/>
          </p:nvCxnSpPr>
          <p:spPr bwMode="auto">
            <a:xfrm>
              <a:off x="2700342" y="3699036"/>
              <a:ext cx="521478" cy="0"/>
            </a:xfrm>
            <a:prstGeom prst="straightConnector1">
              <a:avLst/>
            </a:prstGeom>
            <a:noFill/>
            <a:ln w="19050" cap="flat" cmpd="sng" algn="ctr">
              <a:solidFill>
                <a:schemeClr val="tx1"/>
              </a:solidFill>
              <a:prstDash val="solid"/>
              <a:round/>
              <a:headEnd type="none" w="med" len="med"/>
              <a:tailEnd type="triangle" w="lg" len="lg"/>
            </a:ln>
            <a:effectLst/>
          </p:spPr>
        </p:cxnSp>
      </p:grpSp>
      <p:sp>
        <p:nvSpPr>
          <p:cNvPr id="30" name="CasellaDiTesto 29"/>
          <p:cNvSpPr txBox="1"/>
          <p:nvPr/>
        </p:nvSpPr>
        <p:spPr>
          <a:xfrm>
            <a:off x="1609556" y="1373968"/>
            <a:ext cx="2155847" cy="461665"/>
          </a:xfrm>
          <a:prstGeom prst="rect">
            <a:avLst/>
          </a:prstGeom>
          <a:noFill/>
        </p:spPr>
        <p:txBody>
          <a:bodyPr wrap="none" rtlCol="0">
            <a:spAutoFit/>
          </a:bodyPr>
          <a:lstStyle/>
          <a:p>
            <a:r>
              <a:rPr lang="en-US" sz="2400" dirty="0"/>
              <a:t>A </a:t>
            </a:r>
            <a:r>
              <a:rPr lang="en-US" sz="2400" dirty="0" err="1"/>
              <a:t>singola</a:t>
            </a:r>
            <a:r>
              <a:rPr lang="en-US" sz="2400" dirty="0"/>
              <a:t> </a:t>
            </a:r>
            <a:r>
              <a:rPr lang="en-US" sz="2400" dirty="0" err="1"/>
              <a:t>massa</a:t>
            </a:r>
            <a:endParaRPr lang="en-US" sz="2400" dirty="0"/>
          </a:p>
        </p:txBody>
      </p:sp>
      <p:sp>
        <p:nvSpPr>
          <p:cNvPr id="31" name="CasellaDiTesto 30"/>
          <p:cNvSpPr txBox="1"/>
          <p:nvPr/>
        </p:nvSpPr>
        <p:spPr>
          <a:xfrm>
            <a:off x="674246" y="4678958"/>
            <a:ext cx="4155921" cy="1477328"/>
          </a:xfrm>
          <a:prstGeom prst="rect">
            <a:avLst/>
          </a:prstGeom>
          <a:noFill/>
        </p:spPr>
        <p:txBody>
          <a:bodyPr wrap="square" rtlCol="0">
            <a:spAutoFit/>
          </a:bodyPr>
          <a:lstStyle/>
          <a:p>
            <a:r>
              <a:rPr lang="en-US" dirty="0"/>
              <a:t>In </a:t>
            </a:r>
            <a:r>
              <a:rPr lang="en-US" dirty="0" err="1"/>
              <a:t>questa</a:t>
            </a:r>
            <a:r>
              <a:rPr lang="en-US" dirty="0"/>
              <a:t> </a:t>
            </a:r>
            <a:r>
              <a:rPr lang="en-US" dirty="0" err="1"/>
              <a:t>configurazione</a:t>
            </a:r>
            <a:r>
              <a:rPr lang="en-US" dirty="0"/>
              <a:t> </a:t>
            </a:r>
            <a:r>
              <a:rPr lang="en-US" dirty="0" err="1"/>
              <a:t>possiamo</a:t>
            </a:r>
            <a:r>
              <a:rPr lang="en-US" dirty="0"/>
              <a:t> </a:t>
            </a:r>
            <a:r>
              <a:rPr lang="en-US" dirty="0" err="1"/>
              <a:t>misurare</a:t>
            </a:r>
            <a:r>
              <a:rPr lang="en-US" dirty="0"/>
              <a:t> solo </a:t>
            </a:r>
            <a:r>
              <a:rPr lang="en-US" dirty="0" err="1"/>
              <a:t>una</a:t>
            </a:r>
            <a:r>
              <a:rPr lang="en-US" dirty="0"/>
              <a:t> </a:t>
            </a:r>
            <a:r>
              <a:rPr lang="en-US" dirty="0" err="1"/>
              <a:t>torsione</a:t>
            </a:r>
            <a:r>
              <a:rPr lang="en-US" dirty="0"/>
              <a:t> </a:t>
            </a:r>
            <a:r>
              <a:rPr lang="en-US" dirty="0" err="1"/>
              <a:t>indotta</a:t>
            </a:r>
            <a:r>
              <a:rPr lang="en-US" dirty="0"/>
              <a:t> </a:t>
            </a:r>
            <a:r>
              <a:rPr lang="en-US" dirty="0" err="1"/>
              <a:t>sulla</a:t>
            </a:r>
            <a:r>
              <a:rPr lang="en-US" dirty="0"/>
              <a:t> </a:t>
            </a:r>
            <a:r>
              <a:rPr lang="en-US" dirty="0" err="1"/>
              <a:t>massa</a:t>
            </a:r>
            <a:r>
              <a:rPr lang="en-US" dirty="0"/>
              <a:t> da </a:t>
            </a:r>
            <a:r>
              <a:rPr lang="en-US" dirty="0" err="1"/>
              <a:t>una</a:t>
            </a:r>
            <a:r>
              <a:rPr lang="en-US" dirty="0"/>
              <a:t> </a:t>
            </a:r>
            <a:r>
              <a:rPr lang="en-US" dirty="0" err="1"/>
              <a:t>coppia</a:t>
            </a:r>
            <a:r>
              <a:rPr lang="en-US" dirty="0"/>
              <a:t> di </a:t>
            </a:r>
            <a:r>
              <a:rPr lang="en-US" dirty="0" err="1"/>
              <a:t>forze</a:t>
            </a:r>
            <a:r>
              <a:rPr lang="en-US" dirty="0"/>
              <a:t> (le </a:t>
            </a:r>
            <a:r>
              <a:rPr lang="en-US" dirty="0" err="1"/>
              <a:t>oscillazioni</a:t>
            </a:r>
            <a:r>
              <a:rPr lang="en-US" dirty="0"/>
              <a:t> del </a:t>
            </a:r>
            <a:r>
              <a:rPr lang="en-US" dirty="0" err="1"/>
              <a:t>pendolo</a:t>
            </a:r>
            <a:r>
              <a:rPr lang="en-US" dirty="0"/>
              <a:t> non </a:t>
            </a:r>
            <a:r>
              <a:rPr lang="en-US" dirty="0" err="1"/>
              <a:t>sono</a:t>
            </a:r>
            <a:r>
              <a:rPr lang="en-US" dirty="0"/>
              <a:t> prese in </a:t>
            </a:r>
            <a:r>
              <a:rPr lang="en-US" dirty="0" err="1"/>
              <a:t>considerazione</a:t>
            </a:r>
            <a:r>
              <a:rPr lang="en-US" dirty="0"/>
              <a:t>)</a:t>
            </a:r>
          </a:p>
        </p:txBody>
      </p:sp>
      <p:sp>
        <p:nvSpPr>
          <p:cNvPr id="32" name="CasellaDiTesto 31"/>
          <p:cNvSpPr txBox="1"/>
          <p:nvPr/>
        </p:nvSpPr>
        <p:spPr>
          <a:xfrm>
            <a:off x="7115152" y="1317302"/>
            <a:ext cx="2221121" cy="461665"/>
          </a:xfrm>
          <a:prstGeom prst="rect">
            <a:avLst/>
          </a:prstGeom>
          <a:noFill/>
        </p:spPr>
        <p:txBody>
          <a:bodyPr wrap="none" rtlCol="0">
            <a:spAutoFit/>
          </a:bodyPr>
          <a:lstStyle/>
          <a:p>
            <a:r>
              <a:rPr lang="en-US" sz="2400" dirty="0"/>
              <a:t>A quattro masse</a:t>
            </a:r>
          </a:p>
        </p:txBody>
      </p:sp>
      <p:sp>
        <p:nvSpPr>
          <p:cNvPr id="33" name="CasellaDiTesto 32"/>
          <p:cNvSpPr txBox="1"/>
          <p:nvPr/>
        </p:nvSpPr>
        <p:spPr>
          <a:xfrm>
            <a:off x="6532639" y="4992102"/>
            <a:ext cx="4155921" cy="369332"/>
          </a:xfrm>
          <a:prstGeom prst="rect">
            <a:avLst/>
          </a:prstGeom>
          <a:noFill/>
        </p:spPr>
        <p:txBody>
          <a:bodyPr wrap="square" rtlCol="0">
            <a:spAutoFit/>
          </a:bodyPr>
          <a:lstStyle/>
          <a:p>
            <a:r>
              <a:rPr lang="en-US" dirty="0" err="1"/>
              <a:t>Così</a:t>
            </a:r>
            <a:r>
              <a:rPr lang="en-US" dirty="0"/>
              <a:t> </a:t>
            </a:r>
            <a:r>
              <a:rPr lang="en-US" dirty="0" err="1"/>
              <a:t>possiamo</a:t>
            </a:r>
            <a:r>
              <a:rPr lang="en-US" dirty="0"/>
              <a:t> solo </a:t>
            </a:r>
            <a:r>
              <a:rPr lang="en-US" dirty="0" err="1"/>
              <a:t>misurare</a:t>
            </a:r>
            <a:r>
              <a:rPr lang="en-US" dirty="0"/>
              <a:t> </a:t>
            </a:r>
            <a:r>
              <a:rPr lang="en-US" dirty="0" err="1"/>
              <a:t>una</a:t>
            </a:r>
            <a:r>
              <a:rPr lang="en-US" dirty="0"/>
              <a:t> forza</a:t>
            </a:r>
          </a:p>
        </p:txBody>
      </p:sp>
    </p:spTree>
    <p:extLst>
      <p:ext uri="{BB962C8B-B14F-4D97-AF65-F5344CB8AC3E}">
        <p14:creationId xmlns:p14="http://schemas.microsoft.com/office/powerpoint/2010/main" val="1669347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37693"/>
            <a:ext cx="10515600" cy="1325563"/>
          </a:xfrm>
        </p:spPr>
        <p:txBody>
          <a:bodyPr/>
          <a:lstStyle/>
          <a:p>
            <a:r>
              <a:rPr lang="en-GB" dirty="0"/>
              <a:t>PETER, il </a:t>
            </a:r>
            <a:r>
              <a:rPr lang="en-GB" dirty="0" err="1"/>
              <a:t>pendolo</a:t>
            </a:r>
            <a:r>
              <a:rPr lang="en-GB" dirty="0"/>
              <a:t> di </a:t>
            </a:r>
            <a:r>
              <a:rPr lang="en-GB" dirty="0" err="1"/>
              <a:t>torsione</a:t>
            </a:r>
            <a:r>
              <a:rPr lang="en-GB" dirty="0"/>
              <a:t> a due </a:t>
            </a:r>
            <a:r>
              <a:rPr lang="en-GB" dirty="0" err="1"/>
              <a:t>stadi</a:t>
            </a:r>
            <a:endParaRPr lang="en-GB" dirty="0"/>
          </a:p>
        </p:txBody>
      </p:sp>
      <p:sp>
        <p:nvSpPr>
          <p:cNvPr id="31" name="Segnaposto contenuto 30"/>
          <p:cNvSpPr>
            <a:spLocks noGrp="1"/>
          </p:cNvSpPr>
          <p:nvPr>
            <p:ph idx="1"/>
          </p:nvPr>
        </p:nvSpPr>
        <p:spPr>
          <a:xfrm>
            <a:off x="1019175" y="1825625"/>
            <a:ext cx="6976902" cy="4351338"/>
          </a:xfrm>
        </p:spPr>
        <p:txBody>
          <a:bodyPr>
            <a:normAutofit/>
          </a:bodyPr>
          <a:lstStyle/>
          <a:p>
            <a:r>
              <a:rPr lang="en-GB" sz="3200" dirty="0"/>
              <a:t>Le masse </a:t>
            </a:r>
            <a:r>
              <a:rPr lang="en-GB" sz="3200" dirty="0" err="1"/>
              <a:t>sono</a:t>
            </a:r>
            <a:r>
              <a:rPr lang="en-GB" sz="3200" dirty="0"/>
              <a:t> in </a:t>
            </a:r>
            <a:r>
              <a:rPr lang="en-GB" sz="3200" dirty="0" err="1"/>
              <a:t>caduta</a:t>
            </a:r>
            <a:r>
              <a:rPr lang="en-GB" sz="3200" dirty="0"/>
              <a:t>  libera </a:t>
            </a:r>
            <a:r>
              <a:rPr lang="en-GB" sz="3200" dirty="0" err="1"/>
              <a:t>sia</a:t>
            </a:r>
            <a:r>
              <a:rPr lang="en-GB" sz="3200" dirty="0"/>
              <a:t> rispetto alle </a:t>
            </a:r>
            <a:r>
              <a:rPr lang="en-GB" sz="3200" dirty="0" err="1"/>
              <a:t>traslazioni</a:t>
            </a:r>
            <a:r>
              <a:rPr lang="en-GB" sz="3200" dirty="0"/>
              <a:t> </a:t>
            </a:r>
            <a:r>
              <a:rPr lang="en-GB" sz="3200" dirty="0" err="1"/>
              <a:t>che</a:t>
            </a:r>
            <a:r>
              <a:rPr lang="en-GB" sz="3200" dirty="0"/>
              <a:t> alle </a:t>
            </a:r>
            <a:r>
              <a:rPr lang="en-GB" sz="3200" dirty="0" err="1"/>
              <a:t>rotazioni</a:t>
            </a:r>
            <a:endParaRPr lang="en-GB" sz="3200" dirty="0"/>
          </a:p>
          <a:p>
            <a:r>
              <a:rPr lang="en-GB" sz="3200" dirty="0" err="1"/>
              <a:t>Possiamo</a:t>
            </a:r>
            <a:r>
              <a:rPr lang="en-GB" sz="3200" dirty="0"/>
              <a:t> </a:t>
            </a:r>
            <a:r>
              <a:rPr lang="en-GB" sz="3200" dirty="0" err="1"/>
              <a:t>misurare</a:t>
            </a:r>
            <a:r>
              <a:rPr lang="en-GB" sz="3200" dirty="0"/>
              <a:t> </a:t>
            </a:r>
            <a:r>
              <a:rPr lang="en-GB" sz="3200" dirty="0" err="1"/>
              <a:t>contemporaneamente</a:t>
            </a:r>
            <a:r>
              <a:rPr lang="en-GB" sz="3200" dirty="0"/>
              <a:t> </a:t>
            </a:r>
            <a:r>
              <a:rPr lang="en-GB" sz="3200" dirty="0" err="1"/>
              <a:t>forze</a:t>
            </a:r>
            <a:r>
              <a:rPr lang="en-GB" sz="3200" dirty="0"/>
              <a:t> e </a:t>
            </a:r>
            <a:r>
              <a:rPr lang="en-GB" sz="3200" dirty="0" err="1"/>
              <a:t>coppie</a:t>
            </a:r>
            <a:endParaRPr lang="en-GB" sz="3200" dirty="0"/>
          </a:p>
          <a:p>
            <a:r>
              <a:rPr lang="en-GB" sz="3200" dirty="0" err="1"/>
              <a:t>Misura</a:t>
            </a:r>
            <a:r>
              <a:rPr lang="en-GB" sz="3200" dirty="0"/>
              <a:t> </a:t>
            </a:r>
            <a:r>
              <a:rPr lang="en-GB" sz="3200" dirty="0" err="1"/>
              <a:t>capacitiva</a:t>
            </a:r>
            <a:r>
              <a:rPr lang="en-GB" sz="3200" dirty="0"/>
              <a:t> (</a:t>
            </a:r>
            <a:r>
              <a:rPr lang="en-GB" sz="3200" dirty="0" err="1"/>
              <a:t>elettrica</a:t>
            </a:r>
            <a:r>
              <a:rPr lang="en-GB" sz="3200" dirty="0"/>
              <a:t>)</a:t>
            </a:r>
          </a:p>
          <a:p>
            <a:r>
              <a:rPr lang="en-GB" sz="3200" dirty="0" err="1"/>
              <a:t>Misura</a:t>
            </a:r>
            <a:r>
              <a:rPr lang="en-GB" sz="3200" dirty="0"/>
              <a:t> con </a:t>
            </a:r>
            <a:r>
              <a:rPr lang="en-GB" sz="3200" dirty="0" err="1"/>
              <a:t>leve</a:t>
            </a:r>
            <a:r>
              <a:rPr lang="en-GB" sz="3200" dirty="0"/>
              <a:t> </a:t>
            </a:r>
            <a:r>
              <a:rPr lang="en-GB" sz="3200" dirty="0" err="1"/>
              <a:t>ottiche</a:t>
            </a:r>
            <a:endParaRPr lang="en-GB" sz="3200" dirty="0"/>
          </a:p>
        </p:txBody>
      </p:sp>
      <p:sp>
        <p:nvSpPr>
          <p:cNvPr id="4" name="Segnaposto piè di pagina 3"/>
          <p:cNvSpPr>
            <a:spLocks noGrp="1"/>
          </p:cNvSpPr>
          <p:nvPr>
            <p:ph type="ftr" sz="quarter" idx="11"/>
          </p:nvPr>
        </p:nvSpPr>
        <p:spPr/>
        <p:txBody>
          <a:bodyPr/>
          <a:lstStyle/>
          <a:p>
            <a:r>
              <a:rPr lang="it-IT"/>
              <a:t>MdF 16/02/2023 - Fabio Garufi</a:t>
            </a:r>
          </a:p>
        </p:txBody>
      </p:sp>
      <p:sp>
        <p:nvSpPr>
          <p:cNvPr id="5" name="Segnaposto numero diapositiva 4"/>
          <p:cNvSpPr>
            <a:spLocks noGrp="1"/>
          </p:cNvSpPr>
          <p:nvPr>
            <p:ph type="sldNum" sz="quarter" idx="12"/>
          </p:nvPr>
        </p:nvSpPr>
        <p:spPr/>
        <p:txBody>
          <a:bodyPr/>
          <a:lstStyle/>
          <a:p>
            <a:fld id="{547575FC-22DF-411B-B2A6-78B393FFC8FF}" type="slidenum">
              <a:rPr lang="it-IT" smtClean="0"/>
              <a:t>29</a:t>
            </a:fld>
            <a:endParaRPr lang="it-IT"/>
          </a:p>
        </p:txBody>
      </p:sp>
      <p:grpSp>
        <p:nvGrpSpPr>
          <p:cNvPr id="11" name="Gruppo 10"/>
          <p:cNvGrpSpPr/>
          <p:nvPr/>
        </p:nvGrpSpPr>
        <p:grpSpPr>
          <a:xfrm>
            <a:off x="10001808" y="2717699"/>
            <a:ext cx="720096" cy="2070276"/>
            <a:chOff x="3491856" y="2708904"/>
            <a:chExt cx="720096" cy="2070276"/>
          </a:xfrm>
        </p:grpSpPr>
        <p:sp>
          <p:nvSpPr>
            <p:cNvPr id="27" name="Cubo 26"/>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8" name="Connettore 1 28"/>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12" name="Gruppo 11"/>
          <p:cNvGrpSpPr/>
          <p:nvPr/>
        </p:nvGrpSpPr>
        <p:grpSpPr>
          <a:xfrm>
            <a:off x="8433800" y="3346259"/>
            <a:ext cx="720096" cy="2070276"/>
            <a:chOff x="3491856" y="2708904"/>
            <a:chExt cx="720096" cy="2070276"/>
          </a:xfrm>
        </p:grpSpPr>
        <p:sp>
          <p:nvSpPr>
            <p:cNvPr id="25" name="Cubo 24"/>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6" name="Connettore 1 16"/>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13" name="Gruppo 12"/>
          <p:cNvGrpSpPr/>
          <p:nvPr/>
        </p:nvGrpSpPr>
        <p:grpSpPr>
          <a:xfrm>
            <a:off x="8734853" y="4066355"/>
            <a:ext cx="720096" cy="2070276"/>
            <a:chOff x="3491856" y="2708904"/>
            <a:chExt cx="720096" cy="2070276"/>
          </a:xfrm>
        </p:grpSpPr>
        <p:sp>
          <p:nvSpPr>
            <p:cNvPr id="23" name="Cubo 22"/>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4" name="Connettore 1 22"/>
            <p:cNvCxnSpPr/>
            <p:nvPr/>
          </p:nvCxnSpPr>
          <p:spPr bwMode="auto">
            <a:xfrm>
              <a:off x="3851904" y="2708904"/>
              <a:ext cx="0" cy="1440192"/>
            </a:xfrm>
            <a:prstGeom prst="line">
              <a:avLst/>
            </a:prstGeom>
            <a:noFill/>
            <a:ln w="12700" cap="flat" cmpd="sng" algn="ctr">
              <a:solidFill>
                <a:schemeClr val="tx1"/>
              </a:solidFill>
              <a:prstDash val="solid"/>
              <a:round/>
              <a:headEnd type="none" w="med" len="med"/>
              <a:tailEnd type="none" w="med" len="med"/>
            </a:ln>
            <a:effectLst/>
          </p:spPr>
        </p:cxnSp>
      </p:grpSp>
      <p:grpSp>
        <p:nvGrpSpPr>
          <p:cNvPr id="14" name="Gruppo 13"/>
          <p:cNvGrpSpPr/>
          <p:nvPr/>
        </p:nvGrpSpPr>
        <p:grpSpPr>
          <a:xfrm>
            <a:off x="10253702" y="3444579"/>
            <a:ext cx="720096" cy="2070276"/>
            <a:chOff x="3491856" y="2708904"/>
            <a:chExt cx="720096" cy="2070276"/>
          </a:xfrm>
        </p:grpSpPr>
        <p:sp>
          <p:nvSpPr>
            <p:cNvPr id="21" name="Cubo 20"/>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2" name="Connettore 1 25"/>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sp>
        <p:nvSpPr>
          <p:cNvPr id="15" name="CasellaDiTesto 29"/>
          <p:cNvSpPr txBox="1"/>
          <p:nvPr/>
        </p:nvSpPr>
        <p:spPr>
          <a:xfrm>
            <a:off x="9607974" y="5956240"/>
            <a:ext cx="569387"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TM</a:t>
            </a:r>
          </a:p>
        </p:txBody>
      </p:sp>
      <p:sp>
        <p:nvSpPr>
          <p:cNvPr id="16" name="Arco 15"/>
          <p:cNvSpPr/>
          <p:nvPr/>
        </p:nvSpPr>
        <p:spPr bwMode="auto">
          <a:xfrm rot="10800000">
            <a:off x="8954206" y="4356056"/>
            <a:ext cx="450059" cy="206653"/>
          </a:xfrm>
          <a:prstGeom prst="arc">
            <a:avLst>
              <a:gd name="adj1" fmla="val 10697892"/>
              <a:gd name="adj2" fmla="val 0"/>
            </a:avLst>
          </a:prstGeom>
          <a:noFill/>
          <a:ln w="12700" cap="flat" cmpd="sng" algn="ctr">
            <a:solidFill>
              <a:schemeClr val="accent2"/>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17" name="Connettore 2 16"/>
          <p:cNvCxnSpPr/>
          <p:nvPr/>
        </p:nvCxnSpPr>
        <p:spPr bwMode="auto">
          <a:xfrm flipH="1">
            <a:off x="9533604" y="5706235"/>
            <a:ext cx="521479" cy="0"/>
          </a:xfrm>
          <a:prstGeom prst="straightConnector1">
            <a:avLst/>
          </a:prstGeom>
          <a:noFill/>
          <a:ln w="19050" cap="flat" cmpd="sng" algn="ctr">
            <a:solidFill>
              <a:schemeClr val="accent2"/>
            </a:solidFill>
            <a:prstDash val="solid"/>
            <a:round/>
            <a:headEnd type="none" w="med" len="med"/>
            <a:tailEnd type="triangle" w="lg" len="lg"/>
          </a:ln>
          <a:effectLst/>
        </p:spPr>
      </p:cxnSp>
      <p:cxnSp>
        <p:nvCxnSpPr>
          <p:cNvPr id="18" name="Connettore 2 17"/>
          <p:cNvCxnSpPr/>
          <p:nvPr/>
        </p:nvCxnSpPr>
        <p:spPr bwMode="auto">
          <a:xfrm>
            <a:off x="9541915" y="5886259"/>
            <a:ext cx="521478" cy="0"/>
          </a:xfrm>
          <a:prstGeom prst="straightConnector1">
            <a:avLst/>
          </a:prstGeom>
          <a:noFill/>
          <a:ln w="19050" cap="flat" cmpd="sng" algn="ctr">
            <a:solidFill>
              <a:schemeClr val="accent2"/>
            </a:solidFill>
            <a:prstDash val="solid"/>
            <a:round/>
            <a:headEnd type="none" w="med" len="med"/>
            <a:tailEnd type="triangle" w="lg" len="lg"/>
          </a:ln>
          <a:effectLst/>
        </p:spPr>
      </p:cxnSp>
      <p:cxnSp>
        <p:nvCxnSpPr>
          <p:cNvPr id="19" name="Connettore 2 18"/>
          <p:cNvCxnSpPr/>
          <p:nvPr/>
        </p:nvCxnSpPr>
        <p:spPr bwMode="auto">
          <a:xfrm>
            <a:off x="8112461" y="5863038"/>
            <a:ext cx="630084" cy="0"/>
          </a:xfrm>
          <a:prstGeom prst="straightConnector1">
            <a:avLst/>
          </a:prstGeom>
          <a:noFill/>
          <a:ln w="19050" cap="flat" cmpd="sng" algn="ctr">
            <a:solidFill>
              <a:srgbClr val="FF0000"/>
            </a:solidFill>
            <a:prstDash val="solid"/>
            <a:round/>
            <a:headEnd type="none" w="med" len="med"/>
            <a:tailEnd type="triangle" w="lg" len="lg"/>
          </a:ln>
          <a:effectLst/>
        </p:spPr>
      </p:cxnSp>
      <p:sp>
        <p:nvSpPr>
          <p:cNvPr id="20" name="Arco 19"/>
          <p:cNvSpPr/>
          <p:nvPr/>
        </p:nvSpPr>
        <p:spPr bwMode="auto">
          <a:xfrm rot="10800000">
            <a:off x="9273403" y="1905700"/>
            <a:ext cx="900120" cy="476689"/>
          </a:xfrm>
          <a:prstGeom prst="arc">
            <a:avLst>
              <a:gd name="adj1" fmla="val 10697892"/>
              <a:gd name="adj2" fmla="val 0"/>
            </a:avLst>
          </a:prstGeom>
          <a:noFill/>
          <a:ln w="12700" cap="flat" cmpd="sng" algn="ctr">
            <a:solidFill>
              <a:srgbClr val="FF0000"/>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0" name="Per 9"/>
          <p:cNvSpPr/>
          <p:nvPr/>
        </p:nvSpPr>
        <p:spPr bwMode="auto">
          <a:xfrm rot="14778352">
            <a:off x="8961964" y="1718275"/>
            <a:ext cx="1512003" cy="3271669"/>
          </a:xfrm>
          <a:prstGeom prst="mathMultiply">
            <a:avLst>
              <a:gd name="adj1" fmla="val 8916"/>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8" name="Connettore 1 37"/>
          <p:cNvCxnSpPr/>
          <p:nvPr/>
        </p:nvCxnSpPr>
        <p:spPr bwMode="auto">
          <a:xfrm>
            <a:off x="9719469" y="1295647"/>
            <a:ext cx="0" cy="2050245"/>
          </a:xfrm>
          <a:prstGeom prst="line">
            <a:avLst/>
          </a:prstGeom>
          <a:noFill/>
          <a:ln w="12700" cap="flat" cmpd="sng" algn="ctr">
            <a:solidFill>
              <a:schemeClr val="tx1"/>
            </a:solidFill>
            <a:prstDash val="solid"/>
            <a:round/>
            <a:headEnd type="none" w="med" len="med"/>
            <a:tailEnd type="none" w="med" len="med"/>
          </a:ln>
          <a:effectLst/>
        </p:spPr>
      </p:cxnSp>
      <p:grpSp>
        <p:nvGrpSpPr>
          <p:cNvPr id="6" name="Gruppo 5">
            <a:extLst>
              <a:ext uri="{FF2B5EF4-FFF2-40B4-BE49-F238E27FC236}">
                <a16:creationId xmlns:a16="http://schemas.microsoft.com/office/drawing/2014/main" id="{8CF336D8-B43C-6082-5EED-3E33B7DDC6CC}"/>
              </a:ext>
            </a:extLst>
          </p:cNvPr>
          <p:cNvGrpSpPr/>
          <p:nvPr/>
        </p:nvGrpSpPr>
        <p:grpSpPr>
          <a:xfrm>
            <a:off x="7562706" y="1272681"/>
            <a:ext cx="4052604" cy="4970054"/>
            <a:chOff x="4211952" y="818652"/>
            <a:chExt cx="4052604" cy="4970054"/>
          </a:xfrm>
        </p:grpSpPr>
        <p:grpSp>
          <p:nvGrpSpPr>
            <p:cNvPr id="7" name="Gruppo 6">
              <a:extLst>
                <a:ext uri="{FF2B5EF4-FFF2-40B4-BE49-F238E27FC236}">
                  <a16:creationId xmlns:a16="http://schemas.microsoft.com/office/drawing/2014/main" id="{46F66AA0-068B-A6E2-86F9-F22F25923891}"/>
                </a:ext>
              </a:extLst>
            </p:cNvPr>
            <p:cNvGrpSpPr/>
            <p:nvPr/>
          </p:nvGrpSpPr>
          <p:grpSpPr>
            <a:xfrm>
              <a:off x="4211952" y="818652"/>
              <a:ext cx="4052604" cy="4970054"/>
              <a:chOff x="4211952" y="818652"/>
              <a:chExt cx="4052604" cy="4970054"/>
            </a:xfrm>
          </p:grpSpPr>
          <p:sp>
            <p:nvSpPr>
              <p:cNvPr id="32" name="O 31">
                <a:extLst>
                  <a:ext uri="{FF2B5EF4-FFF2-40B4-BE49-F238E27FC236}">
                    <a16:creationId xmlns:a16="http://schemas.microsoft.com/office/drawing/2014/main" id="{EE41DAD0-8BA4-A755-690F-B6D752F4E612}"/>
                  </a:ext>
                </a:extLst>
              </p:cNvPr>
              <p:cNvSpPr/>
              <p:nvPr/>
            </p:nvSpPr>
            <p:spPr bwMode="auto">
              <a:xfrm>
                <a:off x="6462252" y="4509144"/>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nvGrpSpPr>
              <p:cNvPr id="33" name="Gruppo 32">
                <a:extLst>
                  <a:ext uri="{FF2B5EF4-FFF2-40B4-BE49-F238E27FC236}">
                    <a16:creationId xmlns:a16="http://schemas.microsoft.com/office/drawing/2014/main" id="{81426153-2525-6A22-3BF0-81B597CCA0F8}"/>
                  </a:ext>
                </a:extLst>
              </p:cNvPr>
              <p:cNvGrpSpPr/>
              <p:nvPr/>
            </p:nvGrpSpPr>
            <p:grpSpPr>
              <a:xfrm>
                <a:off x="5101000" y="818652"/>
                <a:ext cx="2520336" cy="4860648"/>
                <a:chOff x="5112073" y="818652"/>
                <a:chExt cx="2520336" cy="4860648"/>
              </a:xfrm>
            </p:grpSpPr>
            <p:grpSp>
              <p:nvGrpSpPr>
                <p:cNvPr id="53" name="Gruppo 52">
                  <a:extLst>
                    <a:ext uri="{FF2B5EF4-FFF2-40B4-BE49-F238E27FC236}">
                      <a16:creationId xmlns:a16="http://schemas.microsoft.com/office/drawing/2014/main" id="{535E6181-DE00-C120-5A5E-45FDC7E3048A}"/>
                    </a:ext>
                  </a:extLst>
                </p:cNvPr>
                <p:cNvGrpSpPr/>
                <p:nvPr/>
              </p:nvGrpSpPr>
              <p:grpSpPr>
                <a:xfrm>
                  <a:off x="6552265" y="2348856"/>
                  <a:ext cx="720096" cy="2070276"/>
                  <a:chOff x="3491856" y="2708904"/>
                  <a:chExt cx="720096" cy="2070276"/>
                </a:xfrm>
              </p:grpSpPr>
              <p:cxnSp>
                <p:nvCxnSpPr>
                  <p:cNvPr id="64" name="Connettore 1 28">
                    <a:extLst>
                      <a:ext uri="{FF2B5EF4-FFF2-40B4-BE49-F238E27FC236}">
                        <a16:creationId xmlns:a16="http://schemas.microsoft.com/office/drawing/2014/main" id="{B0AEA7E1-C85B-CDB2-4784-8662B6036022}"/>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sp>
                <p:nvSpPr>
                  <p:cNvPr id="65" name="Cubo 64">
                    <a:extLst>
                      <a:ext uri="{FF2B5EF4-FFF2-40B4-BE49-F238E27FC236}">
                        <a16:creationId xmlns:a16="http://schemas.microsoft.com/office/drawing/2014/main" id="{1389B340-15B9-6B9F-6CEB-C7ED5123152D}"/>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grpSp>
              <p:nvGrpSpPr>
                <p:cNvPr id="54" name="Gruppo 53">
                  <a:extLst>
                    <a:ext uri="{FF2B5EF4-FFF2-40B4-BE49-F238E27FC236}">
                      <a16:creationId xmlns:a16="http://schemas.microsoft.com/office/drawing/2014/main" id="{5FBB4B5C-C69B-9EB2-3396-E9D3C1B26A29}"/>
                    </a:ext>
                  </a:extLst>
                </p:cNvPr>
                <p:cNvGrpSpPr/>
                <p:nvPr/>
              </p:nvGrpSpPr>
              <p:grpSpPr>
                <a:xfrm>
                  <a:off x="5112073" y="2888928"/>
                  <a:ext cx="720096" cy="2070276"/>
                  <a:chOff x="3491856" y="2708904"/>
                  <a:chExt cx="720096" cy="2070276"/>
                </a:xfrm>
              </p:grpSpPr>
              <p:sp>
                <p:nvSpPr>
                  <p:cNvPr id="62" name="Cubo 61">
                    <a:extLst>
                      <a:ext uri="{FF2B5EF4-FFF2-40B4-BE49-F238E27FC236}">
                        <a16:creationId xmlns:a16="http://schemas.microsoft.com/office/drawing/2014/main" id="{958CBDBB-7D73-959D-B9E8-2CB9BCFB53EB}"/>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63" name="Connettore 1 16">
                    <a:extLst>
                      <a:ext uri="{FF2B5EF4-FFF2-40B4-BE49-F238E27FC236}">
                        <a16:creationId xmlns:a16="http://schemas.microsoft.com/office/drawing/2014/main" id="{72B03818-4275-03D8-F7B2-A3FDB897677B}"/>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55" name="Gruppo 54">
                  <a:extLst>
                    <a:ext uri="{FF2B5EF4-FFF2-40B4-BE49-F238E27FC236}">
                      <a16:creationId xmlns:a16="http://schemas.microsoft.com/office/drawing/2014/main" id="{672B7639-A448-208F-DEBF-A38F58A6CCC8}"/>
                    </a:ext>
                  </a:extLst>
                </p:cNvPr>
                <p:cNvGrpSpPr/>
                <p:nvPr/>
              </p:nvGrpSpPr>
              <p:grpSpPr>
                <a:xfrm>
                  <a:off x="5472121" y="3609024"/>
                  <a:ext cx="720096" cy="2070276"/>
                  <a:chOff x="3491856" y="2708904"/>
                  <a:chExt cx="720096" cy="2070276"/>
                </a:xfrm>
              </p:grpSpPr>
              <p:sp>
                <p:nvSpPr>
                  <p:cNvPr id="60" name="Cubo 59">
                    <a:extLst>
                      <a:ext uri="{FF2B5EF4-FFF2-40B4-BE49-F238E27FC236}">
                        <a16:creationId xmlns:a16="http://schemas.microsoft.com/office/drawing/2014/main" id="{9D4E750D-3BEF-DDE4-EB25-3A578EAD05AE}"/>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61" name="Connettore 1 22">
                    <a:extLst>
                      <a:ext uri="{FF2B5EF4-FFF2-40B4-BE49-F238E27FC236}">
                        <a16:creationId xmlns:a16="http://schemas.microsoft.com/office/drawing/2014/main" id="{40132BC5-8E85-EAF7-3FFB-AF5BA95AFE27}"/>
                      </a:ext>
                    </a:extLst>
                  </p:cNvPr>
                  <p:cNvCxnSpPr/>
                  <p:nvPr/>
                </p:nvCxnSpPr>
                <p:spPr bwMode="auto">
                  <a:xfrm>
                    <a:off x="3851904" y="2708904"/>
                    <a:ext cx="0" cy="1440192"/>
                  </a:xfrm>
                  <a:prstGeom prst="line">
                    <a:avLst/>
                  </a:prstGeom>
                  <a:noFill/>
                  <a:ln w="12700" cap="flat" cmpd="sng" algn="ctr">
                    <a:solidFill>
                      <a:schemeClr val="tx1"/>
                    </a:solidFill>
                    <a:prstDash val="solid"/>
                    <a:round/>
                    <a:headEnd type="none" w="med" len="med"/>
                    <a:tailEnd type="none" w="med" len="med"/>
                  </a:ln>
                  <a:effectLst/>
                </p:spPr>
              </p:cxnSp>
            </p:grpSp>
            <p:grpSp>
              <p:nvGrpSpPr>
                <p:cNvPr id="56" name="Gruppo 55">
                  <a:extLst>
                    <a:ext uri="{FF2B5EF4-FFF2-40B4-BE49-F238E27FC236}">
                      <a16:creationId xmlns:a16="http://schemas.microsoft.com/office/drawing/2014/main" id="{224F2C05-DFBF-F0CC-1B59-D2823E367EDC}"/>
                    </a:ext>
                  </a:extLst>
                </p:cNvPr>
                <p:cNvGrpSpPr/>
                <p:nvPr/>
              </p:nvGrpSpPr>
              <p:grpSpPr>
                <a:xfrm>
                  <a:off x="6912313" y="2888928"/>
                  <a:ext cx="720096" cy="2070276"/>
                  <a:chOff x="3491856" y="2708904"/>
                  <a:chExt cx="720096" cy="2070276"/>
                </a:xfrm>
              </p:grpSpPr>
              <p:sp>
                <p:nvSpPr>
                  <p:cNvPr id="58" name="Cubo 57">
                    <a:extLst>
                      <a:ext uri="{FF2B5EF4-FFF2-40B4-BE49-F238E27FC236}">
                        <a16:creationId xmlns:a16="http://schemas.microsoft.com/office/drawing/2014/main" id="{0F25B680-8663-ECF8-1A78-C0E04BB84D95}"/>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59" name="Connettore 1 25">
                    <a:extLst>
                      <a:ext uri="{FF2B5EF4-FFF2-40B4-BE49-F238E27FC236}">
                        <a16:creationId xmlns:a16="http://schemas.microsoft.com/office/drawing/2014/main" id="{41E6470A-67FC-26B9-11CD-D2D5428824FB}"/>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cxnSp>
              <p:nvCxnSpPr>
                <p:cNvPr id="57" name="Connettore 1 10">
                  <a:extLst>
                    <a:ext uri="{FF2B5EF4-FFF2-40B4-BE49-F238E27FC236}">
                      <a16:creationId xmlns:a16="http://schemas.microsoft.com/office/drawing/2014/main" id="{48B0B642-EF52-D774-81E0-1E60156F08AC}"/>
                    </a:ext>
                  </a:extLst>
                </p:cNvPr>
                <p:cNvCxnSpPr/>
                <p:nvPr/>
              </p:nvCxnSpPr>
              <p:spPr bwMode="auto">
                <a:xfrm>
                  <a:off x="6372241" y="818652"/>
                  <a:ext cx="0" cy="2050245"/>
                </a:xfrm>
                <a:prstGeom prst="line">
                  <a:avLst/>
                </a:prstGeom>
                <a:noFill/>
                <a:ln w="12700" cap="flat" cmpd="sng" algn="ctr">
                  <a:solidFill>
                    <a:schemeClr val="tx1"/>
                  </a:solidFill>
                  <a:prstDash val="solid"/>
                  <a:round/>
                  <a:headEnd type="none" w="med" len="med"/>
                  <a:tailEnd type="none" w="med" len="med"/>
                </a:ln>
                <a:effectLst/>
              </p:spPr>
            </p:cxnSp>
          </p:grpSp>
          <p:sp>
            <p:nvSpPr>
              <p:cNvPr id="34" name="Dati 33">
                <a:extLst>
                  <a:ext uri="{FF2B5EF4-FFF2-40B4-BE49-F238E27FC236}">
                    <a16:creationId xmlns:a16="http://schemas.microsoft.com/office/drawing/2014/main" id="{3677A1AE-0E3A-CF24-620E-F4D650278FB1}"/>
                  </a:ext>
                </a:extLst>
              </p:cNvPr>
              <p:cNvSpPr/>
              <p:nvPr/>
            </p:nvSpPr>
            <p:spPr bwMode="auto">
              <a:xfrm rot="5400000" flipV="1">
                <a:off x="5967186" y="5184234"/>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5" name="Dati 34">
                <a:extLst>
                  <a:ext uri="{FF2B5EF4-FFF2-40B4-BE49-F238E27FC236}">
                    <a16:creationId xmlns:a16="http://schemas.microsoft.com/office/drawing/2014/main" id="{C6DA7D59-F2AD-8854-5897-5F725C33BA19}"/>
                  </a:ext>
                </a:extLst>
              </p:cNvPr>
              <p:cNvSpPr/>
              <p:nvPr/>
            </p:nvSpPr>
            <p:spPr bwMode="auto">
              <a:xfrm rot="5400000" flipV="1">
                <a:off x="5787162" y="5364258"/>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6" name="Dati 35">
                <a:extLst>
                  <a:ext uri="{FF2B5EF4-FFF2-40B4-BE49-F238E27FC236}">
                    <a16:creationId xmlns:a16="http://schemas.microsoft.com/office/drawing/2014/main" id="{1603CE06-07E7-E516-00C5-8093FFB1FE1C}"/>
                  </a:ext>
                </a:extLst>
              </p:cNvPr>
              <p:cNvSpPr/>
              <p:nvPr/>
            </p:nvSpPr>
            <p:spPr bwMode="auto">
              <a:xfrm rot="8424554" flipV="1">
                <a:off x="5415367" y="4940951"/>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7" name="Dati 36">
                <a:extLst>
                  <a:ext uri="{FF2B5EF4-FFF2-40B4-BE49-F238E27FC236}">
                    <a16:creationId xmlns:a16="http://schemas.microsoft.com/office/drawing/2014/main" id="{753F3200-F195-AB47-6AE0-237F832FA259}"/>
                  </a:ext>
                </a:extLst>
              </p:cNvPr>
              <p:cNvSpPr/>
              <p:nvPr/>
            </p:nvSpPr>
            <p:spPr bwMode="auto">
              <a:xfrm rot="8424554" flipV="1">
                <a:off x="5685403" y="4940951"/>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8" name="Rettangolo 37">
                <a:extLst>
                  <a:ext uri="{FF2B5EF4-FFF2-40B4-BE49-F238E27FC236}">
                    <a16:creationId xmlns:a16="http://schemas.microsoft.com/office/drawing/2014/main" id="{127F1156-11D4-1927-0CE8-16241E6CBDAD}"/>
                  </a:ext>
                </a:extLst>
              </p:cNvPr>
              <p:cNvSpPr/>
              <p:nvPr/>
            </p:nvSpPr>
            <p:spPr bwMode="auto">
              <a:xfrm>
                <a:off x="5382108" y="5229240"/>
                <a:ext cx="473554" cy="180024"/>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9" name="Rettangolo 38">
                <a:extLst>
                  <a:ext uri="{FF2B5EF4-FFF2-40B4-BE49-F238E27FC236}">
                    <a16:creationId xmlns:a16="http://schemas.microsoft.com/office/drawing/2014/main" id="{9578FE4C-2F28-436B-7E8C-B2249B29D40E}"/>
                  </a:ext>
                </a:extLst>
              </p:cNvPr>
              <p:cNvSpPr/>
              <p:nvPr/>
            </p:nvSpPr>
            <p:spPr bwMode="auto">
              <a:xfrm>
                <a:off x="5382108" y="5499276"/>
                <a:ext cx="473554" cy="180024"/>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0" name="Dati 39">
                <a:extLst>
                  <a:ext uri="{FF2B5EF4-FFF2-40B4-BE49-F238E27FC236}">
                    <a16:creationId xmlns:a16="http://schemas.microsoft.com/office/drawing/2014/main" id="{0F75B7EC-78E9-0921-A62D-B6B9E90437A3}"/>
                  </a:ext>
                </a:extLst>
              </p:cNvPr>
              <p:cNvSpPr/>
              <p:nvPr/>
            </p:nvSpPr>
            <p:spPr bwMode="auto">
              <a:xfrm>
                <a:off x="5101000" y="4779180"/>
                <a:ext cx="914400" cy="612648"/>
              </a:xfrm>
              <a:prstGeom prst="flowChartInputOutput">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1" name="Cubo 40">
                <a:extLst>
                  <a:ext uri="{FF2B5EF4-FFF2-40B4-BE49-F238E27FC236}">
                    <a16:creationId xmlns:a16="http://schemas.microsoft.com/office/drawing/2014/main" id="{C72A115A-A332-1A05-FFE4-C4E651D3CF4D}"/>
                  </a:ext>
                </a:extLst>
              </p:cNvPr>
              <p:cNvSpPr/>
              <p:nvPr/>
            </p:nvSpPr>
            <p:spPr bwMode="auto">
              <a:xfrm rot="5400000" flipH="1">
                <a:off x="5553937" y="4615876"/>
                <a:ext cx="540072" cy="146584"/>
              </a:xfrm>
              <a:prstGeom prst="cube">
                <a:avLst>
                  <a:gd name="adj" fmla="val 74548"/>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2" name="CasellaDiTesto 42">
                <a:extLst>
                  <a:ext uri="{FF2B5EF4-FFF2-40B4-BE49-F238E27FC236}">
                    <a16:creationId xmlns:a16="http://schemas.microsoft.com/office/drawing/2014/main" id="{79C9EF99-454D-5D0F-1DDB-65D3C1C901CF}"/>
                  </a:ext>
                </a:extLst>
              </p:cNvPr>
              <p:cNvSpPr txBox="1"/>
              <p:nvPr/>
            </p:nvSpPr>
            <p:spPr>
              <a:xfrm>
                <a:off x="7722420" y="2348856"/>
                <a:ext cx="542136"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AC</a:t>
                </a:r>
              </a:p>
            </p:txBody>
          </p:sp>
          <p:sp>
            <p:nvSpPr>
              <p:cNvPr id="43" name="CasellaDiTesto 43">
                <a:extLst>
                  <a:ext uri="{FF2B5EF4-FFF2-40B4-BE49-F238E27FC236}">
                    <a16:creationId xmlns:a16="http://schemas.microsoft.com/office/drawing/2014/main" id="{9E49FCCE-1AB9-D6A2-922D-1DF8DF9204C9}"/>
                  </a:ext>
                </a:extLst>
              </p:cNvPr>
              <p:cNvSpPr txBox="1"/>
              <p:nvPr/>
            </p:nvSpPr>
            <p:spPr>
              <a:xfrm>
                <a:off x="4767742" y="5388596"/>
                <a:ext cx="684803"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GRS</a:t>
                </a:r>
              </a:p>
            </p:txBody>
          </p:sp>
          <p:cxnSp>
            <p:nvCxnSpPr>
              <p:cNvPr id="44" name="Connettore 2 43">
                <a:extLst>
                  <a:ext uri="{FF2B5EF4-FFF2-40B4-BE49-F238E27FC236}">
                    <a16:creationId xmlns:a16="http://schemas.microsoft.com/office/drawing/2014/main" id="{C652F4FB-6FA5-B40D-BCE0-F55DCDA11A98}"/>
                  </a:ext>
                </a:extLst>
              </p:cNvPr>
              <p:cNvCxnSpPr/>
              <p:nvPr/>
            </p:nvCxnSpPr>
            <p:spPr bwMode="auto">
              <a:xfrm flipH="1" flipV="1">
                <a:off x="5843734" y="4742892"/>
                <a:ext cx="780895" cy="126300"/>
              </a:xfrm>
              <a:prstGeom prst="straightConnector1">
                <a:avLst/>
              </a:prstGeom>
              <a:noFill/>
              <a:ln w="25400" cap="flat" cmpd="sng" algn="ctr">
                <a:solidFill>
                  <a:srgbClr val="FF0000"/>
                </a:solidFill>
                <a:prstDash val="solid"/>
                <a:round/>
                <a:headEnd type="none" w="med" len="med"/>
                <a:tailEnd type="triangle"/>
              </a:ln>
              <a:effectLst/>
            </p:spPr>
          </p:cxnSp>
          <p:cxnSp>
            <p:nvCxnSpPr>
              <p:cNvPr id="45" name="Connettore 2 44">
                <a:extLst>
                  <a:ext uri="{FF2B5EF4-FFF2-40B4-BE49-F238E27FC236}">
                    <a16:creationId xmlns:a16="http://schemas.microsoft.com/office/drawing/2014/main" id="{CA2010B5-9AF9-8853-2690-14C171AA0028}"/>
                  </a:ext>
                </a:extLst>
              </p:cNvPr>
              <p:cNvCxnSpPr/>
              <p:nvPr/>
            </p:nvCxnSpPr>
            <p:spPr bwMode="auto">
              <a:xfrm>
                <a:off x="4980737" y="4562662"/>
                <a:ext cx="780261" cy="143736"/>
              </a:xfrm>
              <a:prstGeom prst="straightConnector1">
                <a:avLst/>
              </a:prstGeom>
              <a:noFill/>
              <a:ln w="25400" cap="flat" cmpd="sng" algn="ctr">
                <a:solidFill>
                  <a:srgbClr val="FF0000"/>
                </a:solidFill>
                <a:prstDash val="solid"/>
                <a:round/>
                <a:headEnd type="none" w="med" len="med"/>
                <a:tailEnd type="triangle"/>
              </a:ln>
              <a:effectLst/>
            </p:spPr>
          </p:cxnSp>
          <p:cxnSp>
            <p:nvCxnSpPr>
              <p:cNvPr id="46" name="Connettore 2 45">
                <a:extLst>
                  <a:ext uri="{FF2B5EF4-FFF2-40B4-BE49-F238E27FC236}">
                    <a16:creationId xmlns:a16="http://schemas.microsoft.com/office/drawing/2014/main" id="{8EA57111-7F29-A999-C30E-63B2A5F80127}"/>
                  </a:ext>
                </a:extLst>
              </p:cNvPr>
              <p:cNvCxnSpPr/>
              <p:nvPr/>
            </p:nvCxnSpPr>
            <p:spPr bwMode="auto">
              <a:xfrm flipH="1">
                <a:off x="4969787" y="4721855"/>
                <a:ext cx="780894" cy="63688"/>
              </a:xfrm>
              <a:prstGeom prst="straightConnector1">
                <a:avLst/>
              </a:prstGeom>
              <a:noFill/>
              <a:ln w="25400" cap="flat" cmpd="sng" algn="ctr">
                <a:solidFill>
                  <a:srgbClr val="FF0000"/>
                </a:solidFill>
                <a:prstDash val="solid"/>
                <a:round/>
                <a:headEnd type="none" w="med" len="med"/>
                <a:tailEnd type="triangle"/>
              </a:ln>
              <a:effectLst/>
            </p:spPr>
          </p:cxnSp>
          <p:cxnSp>
            <p:nvCxnSpPr>
              <p:cNvPr id="47" name="Connettore 2 46">
                <a:extLst>
                  <a:ext uri="{FF2B5EF4-FFF2-40B4-BE49-F238E27FC236}">
                    <a16:creationId xmlns:a16="http://schemas.microsoft.com/office/drawing/2014/main" id="{DFE54E9F-5EDF-6CF1-834B-C0AC607BB5D6}"/>
                  </a:ext>
                </a:extLst>
              </p:cNvPr>
              <p:cNvCxnSpPr/>
              <p:nvPr/>
            </p:nvCxnSpPr>
            <p:spPr bwMode="auto">
              <a:xfrm flipV="1">
                <a:off x="5849815" y="4599156"/>
                <a:ext cx="702449" cy="108362"/>
              </a:xfrm>
              <a:prstGeom prst="straightConnector1">
                <a:avLst/>
              </a:prstGeom>
              <a:noFill/>
              <a:ln w="25400" cap="flat" cmpd="sng" algn="ctr">
                <a:solidFill>
                  <a:srgbClr val="FF0000"/>
                </a:solidFill>
                <a:prstDash val="solid"/>
                <a:round/>
                <a:headEnd type="none" w="med" len="med"/>
                <a:tailEnd type="triangle"/>
              </a:ln>
              <a:effectLst/>
            </p:spPr>
          </p:cxnSp>
          <p:sp>
            <p:nvSpPr>
              <p:cNvPr id="48" name="O 47">
                <a:extLst>
                  <a:ext uri="{FF2B5EF4-FFF2-40B4-BE49-F238E27FC236}">
                    <a16:creationId xmlns:a16="http://schemas.microsoft.com/office/drawing/2014/main" id="{2FCD22AE-3F76-D0B2-8CBA-33B1F0109636}"/>
                  </a:ext>
                </a:extLst>
              </p:cNvPr>
              <p:cNvSpPr/>
              <p:nvPr/>
            </p:nvSpPr>
            <p:spPr bwMode="auto">
              <a:xfrm>
                <a:off x="4842036" y="4689168"/>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9" name="CasellaDiTesto 59">
                <a:extLst>
                  <a:ext uri="{FF2B5EF4-FFF2-40B4-BE49-F238E27FC236}">
                    <a16:creationId xmlns:a16="http://schemas.microsoft.com/office/drawing/2014/main" id="{B78B4948-D6F0-186F-D1F7-AFB5DD95CC7A}"/>
                  </a:ext>
                </a:extLst>
              </p:cNvPr>
              <p:cNvSpPr txBox="1"/>
              <p:nvPr/>
            </p:nvSpPr>
            <p:spPr>
              <a:xfrm>
                <a:off x="4211952" y="4239108"/>
                <a:ext cx="728084"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ORO</a:t>
                </a:r>
              </a:p>
            </p:txBody>
          </p:sp>
          <p:sp>
            <p:nvSpPr>
              <p:cNvPr id="50" name="Per 7">
                <a:extLst>
                  <a:ext uri="{FF2B5EF4-FFF2-40B4-BE49-F238E27FC236}">
                    <a16:creationId xmlns:a16="http://schemas.microsoft.com/office/drawing/2014/main" id="{21FF7E94-C664-237F-89C9-16F067B12B97}"/>
                  </a:ext>
                </a:extLst>
              </p:cNvPr>
              <p:cNvSpPr/>
              <p:nvPr/>
            </p:nvSpPr>
            <p:spPr bwMode="auto">
              <a:xfrm rot="14778352">
                <a:off x="5614009" y="1241781"/>
                <a:ext cx="1512003" cy="3271669"/>
              </a:xfrm>
              <a:prstGeom prst="mathMultiply">
                <a:avLst>
                  <a:gd name="adj1" fmla="val 8916"/>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51" name="Cubo 50">
                <a:extLst>
                  <a:ext uri="{FF2B5EF4-FFF2-40B4-BE49-F238E27FC236}">
                    <a16:creationId xmlns:a16="http://schemas.microsoft.com/office/drawing/2014/main" id="{BCB1C0FE-F3E9-F076-5750-630E83329EF4}"/>
                  </a:ext>
                </a:extLst>
              </p:cNvPr>
              <p:cNvSpPr/>
              <p:nvPr/>
            </p:nvSpPr>
            <p:spPr bwMode="auto">
              <a:xfrm rot="5400000" flipH="1">
                <a:off x="6085484" y="2545600"/>
                <a:ext cx="540072" cy="146584"/>
              </a:xfrm>
              <a:prstGeom prst="cube">
                <a:avLst>
                  <a:gd name="adj" fmla="val 74548"/>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52" name="Connettore 2 51">
                <a:extLst>
                  <a:ext uri="{FF2B5EF4-FFF2-40B4-BE49-F238E27FC236}">
                    <a16:creationId xmlns:a16="http://schemas.microsoft.com/office/drawing/2014/main" id="{0CAA332E-8A61-D3F1-7E2F-77EA74D85D71}"/>
                  </a:ext>
                </a:extLst>
              </p:cNvPr>
              <p:cNvCxnSpPr/>
              <p:nvPr/>
            </p:nvCxnSpPr>
            <p:spPr bwMode="auto">
              <a:xfrm flipH="1">
                <a:off x="6372240" y="2618892"/>
                <a:ext cx="1293608" cy="0"/>
              </a:xfrm>
              <a:prstGeom prst="straightConnector1">
                <a:avLst/>
              </a:prstGeom>
              <a:noFill/>
              <a:ln w="25400" cap="flat" cmpd="sng" algn="ctr">
                <a:solidFill>
                  <a:srgbClr val="FF0000"/>
                </a:solidFill>
                <a:prstDash val="solid"/>
                <a:round/>
                <a:headEnd type="none" w="med" len="med"/>
                <a:tailEnd type="triangle"/>
              </a:ln>
              <a:effectLst/>
            </p:spPr>
          </p:cxnSp>
        </p:grpSp>
        <p:cxnSp>
          <p:nvCxnSpPr>
            <p:cNvPr id="9" name="Connettore 2 8">
              <a:extLst>
                <a:ext uri="{FF2B5EF4-FFF2-40B4-BE49-F238E27FC236}">
                  <a16:creationId xmlns:a16="http://schemas.microsoft.com/office/drawing/2014/main" id="{C4BCB7AA-F5BD-E0B0-FF07-43BF7A9E480D}"/>
                </a:ext>
              </a:extLst>
            </p:cNvPr>
            <p:cNvCxnSpPr/>
            <p:nvPr/>
          </p:nvCxnSpPr>
          <p:spPr bwMode="auto">
            <a:xfrm flipV="1">
              <a:off x="5073973" y="2607841"/>
              <a:ext cx="1208268" cy="70566"/>
            </a:xfrm>
            <a:prstGeom prst="straightConnector1">
              <a:avLst/>
            </a:prstGeom>
            <a:noFill/>
            <a:ln w="25400" cap="flat" cmpd="sng" algn="ctr">
              <a:solidFill>
                <a:srgbClr val="FF0000"/>
              </a:solidFill>
              <a:prstDash val="solid"/>
              <a:round/>
              <a:headEnd type="none" w="med" len="med"/>
              <a:tailEnd type="triangle"/>
            </a:ln>
            <a:effectLst/>
          </p:spPr>
        </p:cxnSp>
        <p:cxnSp>
          <p:nvCxnSpPr>
            <p:cNvPr id="29" name="Connettore 2 28">
              <a:extLst>
                <a:ext uri="{FF2B5EF4-FFF2-40B4-BE49-F238E27FC236}">
                  <a16:creationId xmlns:a16="http://schemas.microsoft.com/office/drawing/2014/main" id="{36B67649-02F7-BA43-8021-205A7F747EB7}"/>
                </a:ext>
              </a:extLst>
            </p:cNvPr>
            <p:cNvCxnSpPr/>
            <p:nvPr/>
          </p:nvCxnSpPr>
          <p:spPr bwMode="auto">
            <a:xfrm flipH="1" flipV="1">
              <a:off x="5126555" y="2501061"/>
              <a:ext cx="1140616" cy="85927"/>
            </a:xfrm>
            <a:prstGeom prst="straightConnector1">
              <a:avLst/>
            </a:prstGeom>
            <a:noFill/>
            <a:ln w="25400" cap="flat" cmpd="sng" algn="ctr">
              <a:solidFill>
                <a:srgbClr val="FF0000"/>
              </a:solidFill>
              <a:prstDash val="solid"/>
              <a:round/>
              <a:headEnd type="none" w="med" len="med"/>
              <a:tailEnd type="triangle"/>
            </a:ln>
            <a:effectLst/>
          </p:spPr>
        </p:cxnSp>
        <p:sp>
          <p:nvSpPr>
            <p:cNvPr id="30" name="O 29">
              <a:extLst>
                <a:ext uri="{FF2B5EF4-FFF2-40B4-BE49-F238E27FC236}">
                  <a16:creationId xmlns:a16="http://schemas.microsoft.com/office/drawing/2014/main" id="{75510EFF-C38E-44B3-BF05-81851D2CA563}"/>
                </a:ext>
              </a:extLst>
            </p:cNvPr>
            <p:cNvSpPr/>
            <p:nvPr/>
          </p:nvSpPr>
          <p:spPr bwMode="auto">
            <a:xfrm>
              <a:off x="5022060" y="2438868"/>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cxnSp>
        <p:nvCxnSpPr>
          <p:cNvPr id="70" name="Connettore 2 69">
            <a:extLst>
              <a:ext uri="{FF2B5EF4-FFF2-40B4-BE49-F238E27FC236}">
                <a16:creationId xmlns:a16="http://schemas.microsoft.com/office/drawing/2014/main" id="{47EDE0F7-6A1D-AE4E-5799-D2D8CC68B43B}"/>
              </a:ext>
            </a:extLst>
          </p:cNvPr>
          <p:cNvCxnSpPr>
            <a:cxnSpLocks/>
          </p:cNvCxnSpPr>
          <p:nvPr/>
        </p:nvCxnSpPr>
        <p:spPr>
          <a:xfrm>
            <a:off x="5895975" y="4562710"/>
            <a:ext cx="2953911" cy="12105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2" name="Connettore 2 71">
            <a:extLst>
              <a:ext uri="{FF2B5EF4-FFF2-40B4-BE49-F238E27FC236}">
                <a16:creationId xmlns:a16="http://schemas.microsoft.com/office/drawing/2014/main" id="{F2FC1CA7-754E-EFCC-56E8-D4B449E2A7D5}"/>
              </a:ext>
            </a:extLst>
          </p:cNvPr>
          <p:cNvCxnSpPr>
            <a:endCxn id="51" idx="3"/>
          </p:cNvCxnSpPr>
          <p:nvPr/>
        </p:nvCxnSpPr>
        <p:spPr>
          <a:xfrm flipV="1">
            <a:off x="5257800" y="3127559"/>
            <a:ext cx="4375182" cy="196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Connettore 2 73">
            <a:extLst>
              <a:ext uri="{FF2B5EF4-FFF2-40B4-BE49-F238E27FC236}">
                <a16:creationId xmlns:a16="http://schemas.microsoft.com/office/drawing/2014/main" id="{B1F6FD25-873A-9335-C588-66BA85B81B44}"/>
              </a:ext>
            </a:extLst>
          </p:cNvPr>
          <p:cNvCxnSpPr>
            <a:endCxn id="41" idx="1"/>
          </p:cNvCxnSpPr>
          <p:nvPr/>
        </p:nvCxnSpPr>
        <p:spPr>
          <a:xfrm>
            <a:off x="5284439" y="5089473"/>
            <a:ext cx="3854305" cy="108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68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1">
                                            <p:txEl>
                                              <p:pRg st="1" end="1"/>
                                            </p:txEl>
                                          </p:spTgt>
                                        </p:tgtEl>
                                        <p:attrNameLst>
                                          <p:attrName>style.visibility</p:attrName>
                                        </p:attrNameLst>
                                      </p:cBhvr>
                                      <p:to>
                                        <p:strVal val="visible"/>
                                      </p:to>
                                    </p:set>
                                    <p:anim calcmode="lin" valueType="num">
                                      <p:cBhvr additive="base">
                                        <p:cTn id="18" dur="500" fill="hold"/>
                                        <p:tgtEl>
                                          <p:spTgt spid="31">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1">
                                            <p:txEl>
                                              <p:pRg st="1" end="1"/>
                                            </p:txEl>
                                          </p:spTgt>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1">
                                            <p:txEl>
                                              <p:pRg st="2" end="2"/>
                                            </p:txEl>
                                          </p:spTgt>
                                        </p:tgtEl>
                                        <p:attrNameLst>
                                          <p:attrName>style.visibility</p:attrName>
                                        </p:attrNameLst>
                                      </p:cBhvr>
                                      <p:to>
                                        <p:strVal val="visible"/>
                                      </p:to>
                                    </p:set>
                                    <p:anim calcmode="lin" valueType="num">
                                      <p:cBhvr additive="base">
                                        <p:cTn id="37" dur="500" fill="hold"/>
                                        <p:tgtEl>
                                          <p:spTgt spid="31">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1">
                                            <p:txEl>
                                              <p:pRg st="2" end="2"/>
                                            </p:txEl>
                                          </p:spTgt>
                                        </p:tgtEl>
                                        <p:attrNameLst>
                                          <p:attrName>ppt_y</p:attrName>
                                        </p:attrNameLst>
                                      </p:cBhvr>
                                      <p:tavLst>
                                        <p:tav tm="0">
                                          <p:val>
                                            <p:strVal val="#ppt_y"/>
                                          </p:val>
                                        </p:tav>
                                        <p:tav tm="100000">
                                          <p:val>
                                            <p:strVal val="#ppt_y"/>
                                          </p:val>
                                        </p:tav>
                                      </p:tavLst>
                                    </p:anim>
                                  </p:childTnLst>
                                </p:cTn>
                              </p:par>
                              <p:par>
                                <p:cTn id="39" presetID="16" presetClass="entr" presetSubtype="21"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inVertical)">
                                      <p:cBhvr>
                                        <p:cTn id="41" dur="500"/>
                                        <p:tgtEl>
                                          <p:spTgt spid="6"/>
                                        </p:tgtEl>
                                      </p:cBhvr>
                                    </p:animEffect>
                                  </p:childTnLst>
                                </p:cTn>
                              </p:par>
                              <p:par>
                                <p:cTn id="42" presetID="5" presetClass="exit" presetSubtype="10" fill="hold" nodeType="withEffect">
                                  <p:stCondLst>
                                    <p:cond delay="0"/>
                                  </p:stCondLst>
                                  <p:childTnLst>
                                    <p:animEffect transition="out" filter="checkerboard(across)">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5" presetClass="exit" presetSubtype="10" fill="hold" nodeType="withEffect">
                                  <p:stCondLst>
                                    <p:cond delay="0"/>
                                  </p:stCondLst>
                                  <p:childTnLst>
                                    <p:animEffect transition="out" filter="checkerboard(across)">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par>
                                <p:cTn id="48" presetID="5" presetClass="exit" presetSubtype="10" fill="hold" nodeType="withEffect">
                                  <p:stCondLst>
                                    <p:cond delay="0"/>
                                  </p:stCondLst>
                                  <p:childTnLst>
                                    <p:animEffect transition="out" filter="checkerboard(across)">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par>
                                <p:cTn id="54" presetID="2" presetClass="entr" presetSubtype="4"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31">
                                            <p:txEl>
                                              <p:pRg st="3" end="3"/>
                                            </p:txEl>
                                          </p:spTgt>
                                        </p:tgtEl>
                                        <p:attrNameLst>
                                          <p:attrName>style.visibility</p:attrName>
                                        </p:attrNameLst>
                                      </p:cBhvr>
                                      <p:to>
                                        <p:strVal val="visible"/>
                                      </p:to>
                                    </p:set>
                                    <p:anim calcmode="lin" valueType="num">
                                      <p:cBhvr additive="base">
                                        <p:cTn id="62" dur="500" fill="hold"/>
                                        <p:tgtEl>
                                          <p:spTgt spid="31">
                                            <p:txEl>
                                              <p:pRg st="3" end="3"/>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31">
                                            <p:txEl>
                                              <p:pRg st="3" end="3"/>
                                            </p:txEl>
                                          </p:spTgt>
                                        </p:tgtEl>
                                        <p:attrNameLst>
                                          <p:attrName>ppt_y</p:attrName>
                                        </p:attrNameLst>
                                      </p:cBhvr>
                                      <p:tavLst>
                                        <p:tav tm="0">
                                          <p:val>
                                            <p:strVal val="#ppt_y"/>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additive="base">
                                        <p:cTn id="66" dur="500" fill="hold"/>
                                        <p:tgtEl>
                                          <p:spTgt spid="74"/>
                                        </p:tgtEl>
                                        <p:attrNameLst>
                                          <p:attrName>ppt_x</p:attrName>
                                        </p:attrNameLst>
                                      </p:cBhvr>
                                      <p:tavLst>
                                        <p:tav tm="0">
                                          <p:val>
                                            <p:strVal val="#ppt_x"/>
                                          </p:val>
                                        </p:tav>
                                        <p:tav tm="100000">
                                          <p:val>
                                            <p:strVal val="#ppt_x"/>
                                          </p:val>
                                        </p:tav>
                                      </p:tavLst>
                                    </p:anim>
                                    <p:anim calcmode="lin" valueType="num">
                                      <p:cBhvr additive="base">
                                        <p:cTn id="67" dur="500" fill="hold"/>
                                        <p:tgtEl>
                                          <p:spTgt spid="74"/>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500" fill="hold"/>
                                        <p:tgtEl>
                                          <p:spTgt spid="72"/>
                                        </p:tgtEl>
                                        <p:attrNameLst>
                                          <p:attrName>ppt_x</p:attrName>
                                        </p:attrNameLst>
                                      </p:cBhvr>
                                      <p:tavLst>
                                        <p:tav tm="0">
                                          <p:val>
                                            <p:strVal val="#ppt_x"/>
                                          </p:val>
                                        </p:tav>
                                        <p:tav tm="100000">
                                          <p:val>
                                            <p:strVal val="#ppt_x"/>
                                          </p:val>
                                        </p:tav>
                                      </p:tavLst>
                                    </p:anim>
                                    <p:anim calcmode="lin" valueType="num">
                                      <p:cBhvr additive="base">
                                        <p:cTn id="71" dur="500" fill="hold"/>
                                        <p:tgtEl>
                                          <p:spTgt spid="72"/>
                                        </p:tgtEl>
                                        <p:attrNameLst>
                                          <p:attrName>ppt_y</p:attrName>
                                        </p:attrNameLst>
                                      </p:cBhvr>
                                      <p:tavLst>
                                        <p:tav tm="0">
                                          <p:val>
                                            <p:strVal val="1+#ppt_h/2"/>
                                          </p:val>
                                        </p:tav>
                                        <p:tav tm="100000">
                                          <p:val>
                                            <p:strVal val="#ppt_y"/>
                                          </p:val>
                                        </p:tav>
                                      </p:tavLst>
                                    </p:anim>
                                  </p:childTnLst>
                                </p:cTn>
                              </p:par>
                              <p:par>
                                <p:cTn id="72" presetID="5" presetClass="exit" presetSubtype="10" fill="hold" grpId="1" nodeType="withEffect">
                                  <p:stCondLst>
                                    <p:cond delay="0"/>
                                  </p:stCondLst>
                                  <p:childTnLst>
                                    <p:animEffect transition="out" filter="checkerboard(across)">
                                      <p:cBhvr>
                                        <p:cTn id="73" dur="500"/>
                                        <p:tgtEl>
                                          <p:spTgt spid="20"/>
                                        </p:tgtEl>
                                      </p:cBhvr>
                                    </p:animEffect>
                                    <p:set>
                                      <p:cBhvr>
                                        <p:cTn id="74" dur="1" fill="hold">
                                          <p:stCondLst>
                                            <p:cond delay="499"/>
                                          </p:stCondLst>
                                        </p:cTn>
                                        <p:tgtEl>
                                          <p:spTgt spid="20"/>
                                        </p:tgtEl>
                                        <p:attrNameLst>
                                          <p:attrName>style.visibility</p:attrName>
                                        </p:attrNameLst>
                                      </p:cBhvr>
                                      <p:to>
                                        <p:strVal val="hidden"/>
                                      </p:to>
                                    </p:set>
                                  </p:childTnLst>
                                </p:cTn>
                              </p:par>
                              <p:par>
                                <p:cTn id="75" presetID="5" presetClass="exit" presetSubtype="10" fill="hold" nodeType="withEffect">
                                  <p:stCondLst>
                                    <p:cond delay="0"/>
                                  </p:stCondLst>
                                  <p:childTnLst>
                                    <p:animEffect transition="out" filter="checkerboard(across)">
                                      <p:cBhvr>
                                        <p:cTn id="76" dur="500"/>
                                        <p:tgtEl>
                                          <p:spTgt spid="18"/>
                                        </p:tgtEl>
                                      </p:cBhvr>
                                    </p:animEffect>
                                    <p:set>
                                      <p:cBhvr>
                                        <p:cTn id="77" dur="1" fill="hold">
                                          <p:stCondLst>
                                            <p:cond delay="499"/>
                                          </p:stCondLst>
                                        </p:cTn>
                                        <p:tgtEl>
                                          <p:spTgt spid="18"/>
                                        </p:tgtEl>
                                        <p:attrNameLst>
                                          <p:attrName>style.visibility</p:attrName>
                                        </p:attrNameLst>
                                      </p:cBhvr>
                                      <p:to>
                                        <p:strVal val="hidden"/>
                                      </p:to>
                                    </p:set>
                                  </p:childTnLst>
                                </p:cTn>
                              </p:par>
                              <p:par>
                                <p:cTn id="78" presetID="5" presetClass="exit" presetSubtype="10" fill="hold" grpId="1" nodeType="withEffect">
                                  <p:stCondLst>
                                    <p:cond delay="0"/>
                                  </p:stCondLst>
                                  <p:childTnLst>
                                    <p:animEffect transition="out" filter="checkerboard(across)">
                                      <p:cBhvr>
                                        <p:cTn id="79" dur="500"/>
                                        <p:tgtEl>
                                          <p:spTgt spid="16"/>
                                        </p:tgtEl>
                                      </p:cBhvr>
                                    </p:animEffect>
                                    <p:set>
                                      <p:cBhvr>
                                        <p:cTn id="80" dur="1" fill="hold">
                                          <p:stCondLst>
                                            <p:cond delay="499"/>
                                          </p:stCondLst>
                                        </p:cTn>
                                        <p:tgtEl>
                                          <p:spTgt spid="16"/>
                                        </p:tgtEl>
                                        <p:attrNameLst>
                                          <p:attrName>style.visibility</p:attrName>
                                        </p:attrNameLst>
                                      </p:cBhvr>
                                      <p:to>
                                        <p:strVal val="hidden"/>
                                      </p:to>
                                    </p:set>
                                  </p:childTnLst>
                                </p:cTn>
                              </p:par>
                              <p:par>
                                <p:cTn id="81" presetID="5" presetClass="exit" presetSubtype="10" fill="hold" grpId="0" nodeType="withEffect">
                                  <p:stCondLst>
                                    <p:cond delay="0"/>
                                  </p:stCondLst>
                                  <p:childTnLst>
                                    <p:animEffect transition="out" filter="checkerboard(across)">
                                      <p:cBhvr>
                                        <p:cTn id="82" dur="500"/>
                                        <p:tgtEl>
                                          <p:spTgt spid="15"/>
                                        </p:tgtEl>
                                      </p:cBhvr>
                                    </p:animEffect>
                                    <p:set>
                                      <p:cBhvr>
                                        <p:cTn id="8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6" grpId="1" animBg="1"/>
      <p:bldP spid="20" grpId="0" animBg="1"/>
      <p:bldP spid="20"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PETER nel laboratorio di Napoli</a:t>
            </a:r>
          </a:p>
        </p:txBody>
      </p:sp>
      <p:sp>
        <p:nvSpPr>
          <p:cNvPr id="4" name="Segnaposto piè di pagina 3"/>
          <p:cNvSpPr>
            <a:spLocks noGrp="1"/>
          </p:cNvSpPr>
          <p:nvPr>
            <p:ph type="ftr" sz="quarter" idx="11"/>
          </p:nvPr>
        </p:nvSpPr>
        <p:spPr/>
        <p:txBody>
          <a:bodyPr/>
          <a:lstStyle/>
          <a:p>
            <a:r>
              <a:rPr lang="it-IT"/>
              <a:t>MdF 16/02/2023 - Fabio Garufi</a:t>
            </a:r>
          </a:p>
        </p:txBody>
      </p:sp>
      <p:sp>
        <p:nvSpPr>
          <p:cNvPr id="5" name="Segnaposto numero diapositiva 4"/>
          <p:cNvSpPr>
            <a:spLocks noGrp="1"/>
          </p:cNvSpPr>
          <p:nvPr>
            <p:ph type="sldNum" sz="quarter" idx="12"/>
          </p:nvPr>
        </p:nvSpPr>
        <p:spPr>
          <a:xfrm>
            <a:off x="8988055" y="6309902"/>
            <a:ext cx="2743200" cy="365125"/>
          </a:xfrm>
        </p:spPr>
        <p:txBody>
          <a:bodyPr/>
          <a:lstStyle/>
          <a:p>
            <a:fld id="{547575FC-22DF-411B-B2A6-78B393FFC8FF}" type="slidenum">
              <a:rPr lang="it-IT" smtClean="0"/>
              <a:t>30</a:t>
            </a:fld>
            <a:endParaRPr lang="it-IT" dirty="0"/>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4205" y="1708401"/>
            <a:ext cx="3128465" cy="4171289"/>
          </a:xfrm>
          <a:prstGeom prst="rect">
            <a:avLst/>
          </a:prstGeom>
        </p:spPr>
      </p:pic>
      <p:sp>
        <p:nvSpPr>
          <p:cNvPr id="14" name="CasellaDiTesto 13"/>
          <p:cNvSpPr txBox="1"/>
          <p:nvPr/>
        </p:nvSpPr>
        <p:spPr>
          <a:xfrm>
            <a:off x="1686110" y="5561014"/>
            <a:ext cx="1458785" cy="1200329"/>
          </a:xfrm>
          <a:prstGeom prst="rect">
            <a:avLst/>
          </a:prstGeom>
          <a:noFill/>
          <a:ln>
            <a:solidFill>
              <a:schemeClr val="tx1"/>
            </a:solidFill>
          </a:ln>
        </p:spPr>
        <p:txBody>
          <a:bodyPr wrap="square" rtlCol="0">
            <a:spAutoFit/>
          </a:bodyPr>
          <a:lstStyle/>
          <a:p>
            <a:r>
              <a:rPr lang="en-US" dirty="0" err="1"/>
              <a:t>Basamento</a:t>
            </a:r>
            <a:r>
              <a:rPr lang="en-US" dirty="0"/>
              <a:t> di </a:t>
            </a:r>
            <a:r>
              <a:rPr lang="en-US" dirty="0" err="1"/>
              <a:t>cemento</a:t>
            </a:r>
            <a:r>
              <a:rPr lang="en-US" dirty="0"/>
              <a:t> </a:t>
            </a:r>
            <a:r>
              <a:rPr lang="en-US" dirty="0" err="1"/>
              <a:t>rinforzato</a:t>
            </a:r>
            <a:r>
              <a:rPr lang="en-US" dirty="0"/>
              <a:t> da </a:t>
            </a:r>
            <a:r>
              <a:rPr lang="en-US" dirty="0" err="1"/>
              <a:t>pali</a:t>
            </a:r>
            <a:endParaRPr lang="en-US" dirty="0"/>
          </a:p>
        </p:txBody>
      </p:sp>
      <p:cxnSp>
        <p:nvCxnSpPr>
          <p:cNvPr id="28" name="Connettore 2 27"/>
          <p:cNvCxnSpPr>
            <a:stCxn id="14" idx="3"/>
          </p:cNvCxnSpPr>
          <p:nvPr/>
        </p:nvCxnSpPr>
        <p:spPr>
          <a:xfrm flipV="1">
            <a:off x="3144895" y="5378041"/>
            <a:ext cx="1120994" cy="78313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p:cNvCxnSpPr>
            <a:stCxn id="32" idx="1"/>
          </p:cNvCxnSpPr>
          <p:nvPr/>
        </p:nvCxnSpPr>
        <p:spPr>
          <a:xfrm flipH="1">
            <a:off x="5326913" y="2902688"/>
            <a:ext cx="193179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CasellaDiTesto 31"/>
          <p:cNvSpPr txBox="1"/>
          <p:nvPr/>
        </p:nvSpPr>
        <p:spPr>
          <a:xfrm>
            <a:off x="7258707" y="2718022"/>
            <a:ext cx="1190846" cy="369332"/>
          </a:xfrm>
          <a:prstGeom prst="rect">
            <a:avLst/>
          </a:prstGeom>
          <a:noFill/>
        </p:spPr>
        <p:txBody>
          <a:bodyPr wrap="square" rtlCol="0">
            <a:spAutoFit/>
          </a:bodyPr>
          <a:lstStyle/>
          <a:p>
            <a:r>
              <a:rPr lang="it-IT" dirty="0"/>
              <a:t>Fibra alta</a:t>
            </a:r>
          </a:p>
        </p:txBody>
      </p:sp>
      <p:cxnSp>
        <p:nvCxnSpPr>
          <p:cNvPr id="34" name="Connettore 2 33"/>
          <p:cNvCxnSpPr>
            <a:stCxn id="35" idx="1"/>
          </p:cNvCxnSpPr>
          <p:nvPr/>
        </p:nvCxnSpPr>
        <p:spPr>
          <a:xfrm flipH="1" flipV="1">
            <a:off x="5287924" y="3809989"/>
            <a:ext cx="1931794" cy="1385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p:cNvSpPr txBox="1"/>
          <p:nvPr/>
        </p:nvSpPr>
        <p:spPr>
          <a:xfrm>
            <a:off x="7219718" y="3625323"/>
            <a:ext cx="1190846" cy="646331"/>
          </a:xfrm>
          <a:prstGeom prst="rect">
            <a:avLst/>
          </a:prstGeom>
          <a:noFill/>
        </p:spPr>
        <p:txBody>
          <a:bodyPr wrap="square" rtlCol="0">
            <a:spAutoFit/>
          </a:bodyPr>
          <a:lstStyle/>
          <a:p>
            <a:r>
              <a:rPr lang="it-IT" dirty="0"/>
              <a:t>Fibra bassa</a:t>
            </a:r>
          </a:p>
        </p:txBody>
      </p:sp>
      <p:cxnSp>
        <p:nvCxnSpPr>
          <p:cNvPr id="36" name="Connettore 2 35"/>
          <p:cNvCxnSpPr>
            <a:cxnSpLocks/>
          </p:cNvCxnSpPr>
          <p:nvPr/>
        </p:nvCxnSpPr>
        <p:spPr>
          <a:xfrm flipH="1">
            <a:off x="5511562" y="3352530"/>
            <a:ext cx="193179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CasellaDiTesto 36"/>
          <p:cNvSpPr txBox="1"/>
          <p:nvPr/>
        </p:nvSpPr>
        <p:spPr>
          <a:xfrm>
            <a:off x="7365102" y="3171672"/>
            <a:ext cx="1190846" cy="369332"/>
          </a:xfrm>
          <a:prstGeom prst="rect">
            <a:avLst/>
          </a:prstGeom>
          <a:noFill/>
        </p:spPr>
        <p:txBody>
          <a:bodyPr wrap="square" rtlCol="0">
            <a:spAutoFit/>
          </a:bodyPr>
          <a:lstStyle/>
          <a:p>
            <a:r>
              <a:rPr lang="it-IT" dirty="0"/>
              <a:t>crociera</a:t>
            </a:r>
          </a:p>
        </p:txBody>
      </p:sp>
      <p:pic>
        <p:nvPicPr>
          <p:cNvPr id="38" name="Immagin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0790" y="3462232"/>
            <a:ext cx="3542221" cy="2656666"/>
          </a:xfrm>
          <a:prstGeom prst="rect">
            <a:avLst/>
          </a:prstGeom>
        </p:spPr>
      </p:pic>
      <p:sp>
        <p:nvSpPr>
          <p:cNvPr id="39" name="CasellaDiTesto 38"/>
          <p:cNvSpPr txBox="1"/>
          <p:nvPr/>
        </p:nvSpPr>
        <p:spPr>
          <a:xfrm>
            <a:off x="6919424" y="4742121"/>
            <a:ext cx="1041101" cy="369332"/>
          </a:xfrm>
          <a:prstGeom prst="rect">
            <a:avLst/>
          </a:prstGeom>
          <a:noFill/>
        </p:spPr>
        <p:txBody>
          <a:bodyPr wrap="square" rtlCol="0">
            <a:spAutoFit/>
          </a:bodyPr>
          <a:lstStyle/>
          <a:p>
            <a:r>
              <a:rPr lang="it-IT" dirty="0"/>
              <a:t>Sensore </a:t>
            </a:r>
          </a:p>
        </p:txBody>
      </p:sp>
      <p:cxnSp>
        <p:nvCxnSpPr>
          <p:cNvPr id="41" name="Connettore 2 40"/>
          <p:cNvCxnSpPr>
            <a:cxnSpLocks/>
            <a:stCxn id="39" idx="3"/>
          </p:cNvCxnSpPr>
          <p:nvPr/>
        </p:nvCxnSpPr>
        <p:spPr>
          <a:xfrm flipV="1">
            <a:off x="7960525" y="4689827"/>
            <a:ext cx="2285200" cy="23696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ttore 2 41"/>
          <p:cNvCxnSpPr>
            <a:cxnSpLocks/>
            <a:stCxn id="39" idx="1"/>
          </p:cNvCxnSpPr>
          <p:nvPr/>
        </p:nvCxnSpPr>
        <p:spPr>
          <a:xfrm flipH="1" flipV="1">
            <a:off x="5287924" y="4163177"/>
            <a:ext cx="1631500" cy="7636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ttore 2 48"/>
          <p:cNvCxnSpPr>
            <a:cxnSpLocks/>
          </p:cNvCxnSpPr>
          <p:nvPr/>
        </p:nvCxnSpPr>
        <p:spPr>
          <a:xfrm flipV="1">
            <a:off x="9388219" y="4884508"/>
            <a:ext cx="1073426" cy="12847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ttore 2 52"/>
          <p:cNvCxnSpPr>
            <a:cxnSpLocks/>
          </p:cNvCxnSpPr>
          <p:nvPr/>
        </p:nvCxnSpPr>
        <p:spPr>
          <a:xfrm flipV="1">
            <a:off x="9388219" y="4544982"/>
            <a:ext cx="970219" cy="16243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ttore 2 55"/>
          <p:cNvCxnSpPr>
            <a:cxnSpLocks/>
          </p:cNvCxnSpPr>
          <p:nvPr/>
        </p:nvCxnSpPr>
        <p:spPr>
          <a:xfrm flipV="1">
            <a:off x="9388219" y="4926788"/>
            <a:ext cx="636104" cy="12425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1A2A7135-AD55-4E05-8D44-5E0355D184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170" y="1401277"/>
            <a:ext cx="1966681" cy="2622241"/>
          </a:xfrm>
          <a:prstGeom prst="rect">
            <a:avLst/>
          </a:prstGeom>
        </p:spPr>
      </p:pic>
      <p:sp>
        <p:nvSpPr>
          <p:cNvPr id="9" name="CasellaDiTesto 8">
            <a:extLst>
              <a:ext uri="{FF2B5EF4-FFF2-40B4-BE49-F238E27FC236}">
                <a16:creationId xmlns:a16="http://schemas.microsoft.com/office/drawing/2014/main" id="{3BC9DC2B-FCEE-5C76-B5F2-56551676AF13}"/>
              </a:ext>
            </a:extLst>
          </p:cNvPr>
          <p:cNvSpPr txBox="1"/>
          <p:nvPr/>
        </p:nvSpPr>
        <p:spPr>
          <a:xfrm>
            <a:off x="660400" y="4196080"/>
            <a:ext cx="2052451" cy="369332"/>
          </a:xfrm>
          <a:prstGeom prst="rect">
            <a:avLst/>
          </a:prstGeom>
          <a:noFill/>
        </p:spPr>
        <p:txBody>
          <a:bodyPr wrap="square" rtlCol="0">
            <a:spAutoFit/>
          </a:bodyPr>
          <a:lstStyle/>
          <a:p>
            <a:r>
              <a:rPr lang="it-IT" dirty="0"/>
              <a:t>Tutto sotto vuoto</a:t>
            </a:r>
          </a:p>
        </p:txBody>
      </p:sp>
      <p:sp>
        <p:nvSpPr>
          <p:cNvPr id="10" name="Freccia a destra 9">
            <a:extLst>
              <a:ext uri="{FF2B5EF4-FFF2-40B4-BE49-F238E27FC236}">
                <a16:creationId xmlns:a16="http://schemas.microsoft.com/office/drawing/2014/main" id="{3342EDA8-26EA-F126-1E9B-3BF58D6D4E3C}"/>
              </a:ext>
            </a:extLst>
          </p:cNvPr>
          <p:cNvSpPr/>
          <p:nvPr/>
        </p:nvSpPr>
        <p:spPr>
          <a:xfrm>
            <a:off x="2939998" y="3125953"/>
            <a:ext cx="463602" cy="303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73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485AC9-C1B1-14AB-7764-AC97615614F4}"/>
              </a:ext>
            </a:extLst>
          </p:cNvPr>
          <p:cNvSpPr>
            <a:spLocks noGrp="1"/>
          </p:cNvSpPr>
          <p:nvPr>
            <p:ph type="title"/>
          </p:nvPr>
        </p:nvSpPr>
        <p:spPr/>
        <p:txBody>
          <a:bodyPr/>
          <a:lstStyle/>
          <a:p>
            <a:r>
              <a:rPr lang="it-IT" dirty="0"/>
              <a:t>PETER diventa LAG (Liquid </a:t>
            </a:r>
            <a:r>
              <a:rPr lang="it-IT" dirty="0" err="1"/>
              <a:t>Actuated</a:t>
            </a:r>
            <a:r>
              <a:rPr lang="it-IT" dirty="0"/>
              <a:t> </a:t>
            </a:r>
            <a:r>
              <a:rPr lang="it-IT" dirty="0" err="1"/>
              <a:t>Gravity</a:t>
            </a:r>
            <a:r>
              <a:rPr lang="it-IT" dirty="0"/>
              <a:t>)</a:t>
            </a:r>
          </a:p>
        </p:txBody>
      </p:sp>
      <p:sp>
        <p:nvSpPr>
          <p:cNvPr id="3" name="Segnaposto contenuto 2">
            <a:extLst>
              <a:ext uri="{FF2B5EF4-FFF2-40B4-BE49-F238E27FC236}">
                <a16:creationId xmlns:a16="http://schemas.microsoft.com/office/drawing/2014/main" id="{3FA067AC-4334-3BB1-0F11-1A965E3A04B9}"/>
              </a:ext>
            </a:extLst>
          </p:cNvPr>
          <p:cNvSpPr>
            <a:spLocks noGrp="1"/>
          </p:cNvSpPr>
          <p:nvPr>
            <p:ph idx="1"/>
          </p:nvPr>
        </p:nvSpPr>
        <p:spPr>
          <a:xfrm>
            <a:off x="838200" y="1825625"/>
            <a:ext cx="4795345" cy="4351338"/>
          </a:xfrm>
        </p:spPr>
        <p:txBody>
          <a:bodyPr>
            <a:normAutofit fontScale="92500" lnSpcReduction="20000"/>
          </a:bodyPr>
          <a:lstStyle/>
          <a:p>
            <a:r>
              <a:rPr lang="it-IT" dirty="0"/>
              <a:t>Usiamo il pendolo PETER per misurare l’attrazione indotta da masse variabili sulla sua massa di test (però da 4 è diventato a 2 masse)</a:t>
            </a:r>
          </a:p>
          <a:p>
            <a:r>
              <a:rPr lang="it-IT" dirty="0"/>
              <a:t>Come massa variabile utilizziamo un contenitore in cui immettiamo e leviamo del liquido (acqua, poi sarà mercurio)</a:t>
            </a:r>
          </a:p>
          <a:p>
            <a:r>
              <a:rPr lang="it-IT" dirty="0"/>
              <a:t>Tutto l’apparato si può spostare rispetto ai contenitori in modo da variare e distanze.</a:t>
            </a:r>
          </a:p>
        </p:txBody>
      </p:sp>
      <p:pic>
        <p:nvPicPr>
          <p:cNvPr id="5" name="Immagine 4">
            <a:extLst>
              <a:ext uri="{FF2B5EF4-FFF2-40B4-BE49-F238E27FC236}">
                <a16:creationId xmlns:a16="http://schemas.microsoft.com/office/drawing/2014/main" id="{8FA361FA-4820-3B4F-091A-DBA37163F9BE}"/>
              </a:ext>
            </a:extLst>
          </p:cNvPr>
          <p:cNvPicPr>
            <a:picLocks noChangeAspect="1"/>
          </p:cNvPicPr>
          <p:nvPr/>
        </p:nvPicPr>
        <p:blipFill>
          <a:blip r:embed="rId2"/>
          <a:stretch>
            <a:fillRect/>
          </a:stretch>
        </p:blipFill>
        <p:spPr>
          <a:xfrm>
            <a:off x="5559975" y="1786758"/>
            <a:ext cx="6521342" cy="3937414"/>
          </a:xfrm>
          <a:prstGeom prst="rect">
            <a:avLst/>
          </a:prstGeom>
        </p:spPr>
      </p:pic>
      <p:sp>
        <p:nvSpPr>
          <p:cNvPr id="4" name="Segnaposto piè di pagina 3">
            <a:extLst>
              <a:ext uri="{FF2B5EF4-FFF2-40B4-BE49-F238E27FC236}">
                <a16:creationId xmlns:a16="http://schemas.microsoft.com/office/drawing/2014/main" id="{8EEB9485-0F4D-8940-60C3-AC0F2AD002E0}"/>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CF571B27-D292-B51B-4439-5365ACBA7700}"/>
              </a:ext>
            </a:extLst>
          </p:cNvPr>
          <p:cNvSpPr>
            <a:spLocks noGrp="1"/>
          </p:cNvSpPr>
          <p:nvPr>
            <p:ph type="sldNum" sz="quarter" idx="12"/>
          </p:nvPr>
        </p:nvSpPr>
        <p:spPr/>
        <p:txBody>
          <a:bodyPr/>
          <a:lstStyle/>
          <a:p>
            <a:fld id="{5DB9F8FC-F3B6-463C-8E5A-7737F3F8DE8D}" type="slidenum">
              <a:rPr lang="it-IT" smtClean="0"/>
              <a:t>31</a:t>
            </a:fld>
            <a:endParaRPr lang="it-IT"/>
          </a:p>
        </p:txBody>
      </p:sp>
    </p:spTree>
    <p:extLst>
      <p:ext uri="{BB962C8B-B14F-4D97-AF65-F5344CB8AC3E}">
        <p14:creationId xmlns:p14="http://schemas.microsoft.com/office/powerpoint/2010/main" val="1784191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piè di pagina 2"/>
          <p:cNvSpPr>
            <a:spLocks noGrp="1"/>
          </p:cNvSpPr>
          <p:nvPr>
            <p:ph type="ftr" sz="quarter" idx="11"/>
          </p:nvPr>
        </p:nvSpPr>
        <p:spPr/>
        <p:txBody>
          <a:bodyPr/>
          <a:lstStyle/>
          <a:p>
            <a:r>
              <a:rPr lang="it-IT"/>
              <a:t>MdF 16/02/2023 - Fabio Garufi</a:t>
            </a:r>
          </a:p>
        </p:txBody>
      </p:sp>
      <p:sp>
        <p:nvSpPr>
          <p:cNvPr id="4" name="Segnaposto numero diapositiva 3"/>
          <p:cNvSpPr>
            <a:spLocks noGrp="1"/>
          </p:cNvSpPr>
          <p:nvPr>
            <p:ph type="sldNum" sz="quarter" idx="12"/>
          </p:nvPr>
        </p:nvSpPr>
        <p:spPr/>
        <p:txBody>
          <a:bodyPr/>
          <a:lstStyle/>
          <a:p>
            <a:fld id="{E7A41E1B-4F70-4964-A407-84C68BE8251C}" type="slidenum">
              <a:rPr lang="it-IT" smtClean="0"/>
              <a:t>32</a:t>
            </a:fld>
            <a:endParaRPr lang="it-IT"/>
          </a:p>
        </p:txBody>
      </p:sp>
      <p:sp>
        <p:nvSpPr>
          <p:cNvPr id="47" name="CasellaDiTesto 46"/>
          <p:cNvSpPr txBox="1"/>
          <p:nvPr/>
        </p:nvSpPr>
        <p:spPr>
          <a:xfrm>
            <a:off x="1666875" y="4867275"/>
            <a:ext cx="8703669" cy="1477328"/>
          </a:xfrm>
          <a:prstGeom prst="rect">
            <a:avLst/>
          </a:prstGeom>
          <a:noFill/>
        </p:spPr>
        <p:txBody>
          <a:bodyPr wrap="square" numCol="2" rtlCol="0">
            <a:spAutoFit/>
          </a:bodyPr>
          <a:lstStyle/>
          <a:p>
            <a:pPr marL="285750" indent="-285750">
              <a:buFont typeface="Arial" panose="020B0604020202020204" pitchFamily="34" charset="0"/>
              <a:buChar char="•"/>
            </a:pPr>
            <a:r>
              <a:rPr lang="en-US" dirty="0"/>
              <a:t>La forza di </a:t>
            </a:r>
            <a:r>
              <a:rPr lang="en-US" dirty="0" err="1"/>
              <a:t>gravità</a:t>
            </a:r>
            <a:r>
              <a:rPr lang="en-US" dirty="0"/>
              <a:t> è </a:t>
            </a:r>
            <a:r>
              <a:rPr lang="en-US" dirty="0" err="1"/>
              <a:t>modulata</a:t>
            </a:r>
            <a:r>
              <a:rPr lang="en-US" dirty="0"/>
              <a:t> </a:t>
            </a:r>
            <a:r>
              <a:rPr lang="en-US" dirty="0" err="1"/>
              <a:t>variando</a:t>
            </a:r>
            <a:r>
              <a:rPr lang="en-US" dirty="0"/>
              <a:t> il </a:t>
            </a:r>
            <a:r>
              <a:rPr lang="en-US" dirty="0" err="1"/>
              <a:t>livello</a:t>
            </a:r>
            <a:r>
              <a:rPr lang="en-US" dirty="0"/>
              <a:t> del </a:t>
            </a:r>
            <a:r>
              <a:rPr lang="en-US" dirty="0" err="1"/>
              <a:t>liquido</a:t>
            </a:r>
            <a:endParaRPr lang="en-US" dirty="0"/>
          </a:p>
          <a:p>
            <a:pPr marL="285750" indent="-285750">
              <a:buFont typeface="Arial" panose="020B0604020202020204" pitchFamily="34" charset="0"/>
              <a:buChar char="•"/>
            </a:pPr>
            <a:r>
              <a:rPr lang="en-US" dirty="0"/>
              <a:t>Le parti </a:t>
            </a:r>
            <a:r>
              <a:rPr lang="en-US" dirty="0" err="1"/>
              <a:t>mobili</a:t>
            </a:r>
            <a:r>
              <a:rPr lang="en-US" dirty="0"/>
              <a:t> </a:t>
            </a:r>
            <a:r>
              <a:rPr lang="en-US" dirty="0" err="1"/>
              <a:t>sono</a:t>
            </a:r>
            <a:r>
              <a:rPr lang="en-US" dirty="0"/>
              <a:t> molto </a:t>
            </a:r>
            <a:r>
              <a:rPr lang="en-US" dirty="0" err="1"/>
              <a:t>distanti</a:t>
            </a:r>
            <a:r>
              <a:rPr lang="en-US" dirty="0"/>
              <a:t> (</a:t>
            </a:r>
            <a:r>
              <a:rPr lang="en-US" dirty="0" err="1"/>
              <a:t>metri</a:t>
            </a:r>
            <a:r>
              <a:rPr lang="en-US" dirty="0"/>
              <a:t>)</a:t>
            </a:r>
          </a:p>
          <a:p>
            <a:pPr marL="285750" indent="-285750">
              <a:buFont typeface="Arial" panose="020B0604020202020204" pitchFamily="34" charset="0"/>
              <a:buChar char="•"/>
            </a:pPr>
            <a:r>
              <a:rPr lang="en-US" dirty="0"/>
              <a:t>Il </a:t>
            </a:r>
            <a:r>
              <a:rPr lang="en-US" dirty="0" err="1"/>
              <a:t>livello</a:t>
            </a:r>
            <a:r>
              <a:rPr lang="en-US" dirty="0"/>
              <a:t> del </a:t>
            </a:r>
            <a:r>
              <a:rPr lang="en-US" dirty="0" err="1"/>
              <a:t>liquido</a:t>
            </a:r>
            <a:r>
              <a:rPr lang="en-US" dirty="0"/>
              <a:t> è </a:t>
            </a:r>
            <a:r>
              <a:rPr lang="en-US" dirty="0" err="1"/>
              <a:t>misurato</a:t>
            </a:r>
            <a:r>
              <a:rPr lang="en-US" dirty="0"/>
              <a:t> con </a:t>
            </a:r>
            <a:r>
              <a:rPr lang="en-US" dirty="0" err="1"/>
              <a:t>delle</a:t>
            </a:r>
            <a:r>
              <a:rPr lang="en-US" dirty="0"/>
              <a:t> </a:t>
            </a:r>
            <a:r>
              <a:rPr lang="en-US" dirty="0" err="1"/>
              <a:t>leve</a:t>
            </a:r>
            <a:r>
              <a:rPr lang="en-US" dirty="0"/>
              <a:t> </a:t>
            </a:r>
            <a:r>
              <a:rPr lang="en-US" dirty="0" err="1"/>
              <a:t>ottiche</a:t>
            </a:r>
            <a:endParaRPr lang="en-US" dirty="0"/>
          </a:p>
          <a:p>
            <a:pPr marL="285750" indent="-285750">
              <a:buFont typeface="Arial" panose="020B0604020202020204" pitchFamily="34" charset="0"/>
              <a:buChar char="•"/>
            </a:pPr>
            <a:r>
              <a:rPr lang="en-US" dirty="0"/>
              <a:t>Le </a:t>
            </a:r>
            <a:r>
              <a:rPr lang="en-US" dirty="0" err="1"/>
              <a:t>misure</a:t>
            </a:r>
            <a:r>
              <a:rPr lang="en-US" dirty="0"/>
              <a:t> </a:t>
            </a:r>
            <a:r>
              <a:rPr lang="en-US" dirty="0" err="1"/>
              <a:t>sono</a:t>
            </a:r>
            <a:r>
              <a:rPr lang="en-US" dirty="0"/>
              <a:t> mediate </a:t>
            </a:r>
            <a:r>
              <a:rPr lang="en-US" dirty="0" err="1"/>
              <a:t>su</a:t>
            </a:r>
            <a:r>
              <a:rPr lang="en-US" dirty="0"/>
              <a:t> un tempo molto </a:t>
            </a:r>
            <a:r>
              <a:rPr lang="en-US" dirty="0" err="1"/>
              <a:t>lungo</a:t>
            </a:r>
            <a:r>
              <a:rPr lang="en-US" dirty="0"/>
              <a:t> (</a:t>
            </a:r>
            <a:r>
              <a:rPr lang="en-US" dirty="0" err="1"/>
              <a:t>dell’ordine</a:t>
            </a:r>
            <a:r>
              <a:rPr lang="en-US" dirty="0"/>
              <a:t> di 80000 s) </a:t>
            </a:r>
          </a:p>
          <a:p>
            <a:pPr marL="285750" indent="-285750">
              <a:buFont typeface="Arial" panose="020B0604020202020204" pitchFamily="34" charset="0"/>
              <a:buChar char="•"/>
            </a:pPr>
            <a:r>
              <a:rPr lang="en-US" dirty="0"/>
              <a:t>La </a:t>
            </a:r>
            <a:r>
              <a:rPr lang="en-US" dirty="0" err="1"/>
              <a:t>posizione</a:t>
            </a:r>
            <a:r>
              <a:rPr lang="en-US" dirty="0"/>
              <a:t> </a:t>
            </a:r>
            <a:r>
              <a:rPr lang="en-US" dirty="0" err="1"/>
              <a:t>relativa</a:t>
            </a:r>
            <a:r>
              <a:rPr lang="en-US" dirty="0"/>
              <a:t> </a:t>
            </a:r>
            <a:r>
              <a:rPr lang="en-US" dirty="0" err="1"/>
              <a:t>delle</a:t>
            </a:r>
            <a:r>
              <a:rPr lang="en-US" dirty="0"/>
              <a:t> masse di test e di campo </a:t>
            </a:r>
            <a:r>
              <a:rPr lang="en-US" dirty="0" err="1"/>
              <a:t>può</a:t>
            </a:r>
            <a:r>
              <a:rPr lang="en-US" dirty="0"/>
              <a:t> </a:t>
            </a:r>
            <a:r>
              <a:rPr lang="en-US" dirty="0" err="1"/>
              <a:t>essere</a:t>
            </a:r>
            <a:r>
              <a:rPr lang="en-US" dirty="0"/>
              <a:t> cambiata e la </a:t>
            </a:r>
            <a:r>
              <a:rPr lang="en-US" dirty="0" err="1"/>
              <a:t>misura</a:t>
            </a:r>
            <a:r>
              <a:rPr lang="en-US" dirty="0"/>
              <a:t> </a:t>
            </a:r>
            <a:r>
              <a:rPr lang="en-US" dirty="0" err="1"/>
              <a:t>ripetuta</a:t>
            </a:r>
            <a:endParaRPr lang="en-US" dirty="0"/>
          </a:p>
        </p:txBody>
      </p:sp>
      <p:sp>
        <p:nvSpPr>
          <p:cNvPr id="5" name="CasellaDiTesto 4"/>
          <p:cNvSpPr txBox="1"/>
          <p:nvPr/>
        </p:nvSpPr>
        <p:spPr>
          <a:xfrm>
            <a:off x="4875189" y="71591"/>
            <a:ext cx="3700565" cy="461665"/>
          </a:xfrm>
          <a:prstGeom prst="rect">
            <a:avLst/>
          </a:prstGeom>
          <a:noFill/>
        </p:spPr>
        <p:txBody>
          <a:bodyPr wrap="none" rtlCol="0">
            <a:spAutoFit/>
          </a:bodyPr>
          <a:lstStyle/>
          <a:p>
            <a:r>
              <a:rPr lang="en-US" sz="2400" b="1" dirty="0">
                <a:solidFill>
                  <a:srgbClr val="0000FF"/>
                </a:solidFill>
              </a:rPr>
              <a:t>principio di  </a:t>
            </a:r>
            <a:r>
              <a:rPr lang="en-US" sz="2400" b="1" dirty="0" err="1">
                <a:solidFill>
                  <a:srgbClr val="0000FF"/>
                </a:solidFill>
              </a:rPr>
              <a:t>funzionamento</a:t>
            </a:r>
            <a:endParaRPr lang="en-US" sz="2400" b="1" dirty="0">
              <a:solidFill>
                <a:srgbClr val="0000FF"/>
              </a:solidFill>
            </a:endParaRPr>
          </a:p>
        </p:txBody>
      </p:sp>
      <p:grpSp>
        <p:nvGrpSpPr>
          <p:cNvPr id="120" name="Gruppo 119"/>
          <p:cNvGrpSpPr/>
          <p:nvPr/>
        </p:nvGrpSpPr>
        <p:grpSpPr>
          <a:xfrm>
            <a:off x="1724181" y="188066"/>
            <a:ext cx="3583320" cy="4418331"/>
            <a:chOff x="200181" y="188065"/>
            <a:chExt cx="3583320" cy="4418331"/>
          </a:xfrm>
        </p:grpSpPr>
        <p:sp>
          <p:nvSpPr>
            <p:cNvPr id="9" name="Ovale 8"/>
            <p:cNvSpPr/>
            <p:nvPr/>
          </p:nvSpPr>
          <p:spPr>
            <a:xfrm>
              <a:off x="1839285" y="188065"/>
              <a:ext cx="1944216" cy="4418331"/>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7" name="CasellaDiTesto 116"/>
            <p:cNvSpPr txBox="1"/>
            <p:nvPr/>
          </p:nvSpPr>
          <p:spPr>
            <a:xfrm>
              <a:off x="200181" y="3266645"/>
              <a:ext cx="1087162" cy="923330"/>
            </a:xfrm>
            <a:prstGeom prst="rect">
              <a:avLst/>
            </a:prstGeom>
            <a:noFill/>
            <a:ln>
              <a:solidFill>
                <a:srgbClr val="FF0000"/>
              </a:solidFill>
            </a:ln>
          </p:spPr>
          <p:txBody>
            <a:bodyPr wrap="square" rtlCol="0">
              <a:spAutoFit/>
            </a:bodyPr>
            <a:lstStyle/>
            <a:p>
              <a:pPr algn="ctr"/>
              <a:r>
                <a:rPr lang="en-US" dirty="0">
                  <a:solidFill>
                    <a:srgbClr val="FF0000"/>
                  </a:solidFill>
                </a:rPr>
                <a:t>In camera da </a:t>
              </a:r>
              <a:r>
                <a:rPr lang="en-US" dirty="0" err="1">
                  <a:solidFill>
                    <a:srgbClr val="FF0000"/>
                  </a:solidFill>
                </a:rPr>
                <a:t>vuoto</a:t>
              </a:r>
              <a:endParaRPr lang="en-US" dirty="0">
                <a:solidFill>
                  <a:srgbClr val="FF0000"/>
                </a:solidFill>
              </a:endParaRPr>
            </a:p>
          </p:txBody>
        </p:sp>
        <p:cxnSp>
          <p:nvCxnSpPr>
            <p:cNvPr id="119" name="Connettore 2 118"/>
            <p:cNvCxnSpPr>
              <a:stCxn id="117" idx="3"/>
            </p:cNvCxnSpPr>
            <p:nvPr/>
          </p:nvCxnSpPr>
          <p:spPr>
            <a:xfrm flipV="1">
              <a:off x="1287343" y="3366419"/>
              <a:ext cx="551942" cy="36189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5" name="Gruppo 44"/>
          <p:cNvGrpSpPr/>
          <p:nvPr/>
        </p:nvGrpSpPr>
        <p:grpSpPr>
          <a:xfrm>
            <a:off x="2811343" y="347003"/>
            <a:ext cx="7389113" cy="4469788"/>
            <a:chOff x="-969729" y="1247061"/>
            <a:chExt cx="9512950" cy="5362811"/>
          </a:xfrm>
        </p:grpSpPr>
        <p:grpSp>
          <p:nvGrpSpPr>
            <p:cNvPr id="48" name="Gruppo 47"/>
            <p:cNvGrpSpPr/>
            <p:nvPr/>
          </p:nvGrpSpPr>
          <p:grpSpPr>
            <a:xfrm flipH="1">
              <a:off x="6084168" y="2520369"/>
              <a:ext cx="1631707" cy="2708831"/>
              <a:chOff x="1321630" y="2520369"/>
              <a:chExt cx="1631707" cy="2708831"/>
            </a:xfrm>
          </p:grpSpPr>
          <p:sp>
            <p:nvSpPr>
              <p:cNvPr id="106" name="Rettangolo 105"/>
              <p:cNvSpPr/>
              <p:nvPr/>
            </p:nvSpPr>
            <p:spPr>
              <a:xfrm>
                <a:off x="1321630" y="2520369"/>
                <a:ext cx="792088" cy="129614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ttangolo 106"/>
              <p:cNvSpPr/>
              <p:nvPr/>
            </p:nvSpPr>
            <p:spPr>
              <a:xfrm>
                <a:off x="1321630" y="3096148"/>
                <a:ext cx="792088" cy="72036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ttangolo 107"/>
              <p:cNvSpPr/>
              <p:nvPr/>
            </p:nvSpPr>
            <p:spPr>
              <a:xfrm>
                <a:off x="1760928" y="5183481"/>
                <a:ext cx="1192409" cy="4571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ttangolo 108"/>
              <p:cNvSpPr/>
              <p:nvPr/>
            </p:nvSpPr>
            <p:spPr>
              <a:xfrm>
                <a:off x="1717674" y="3816513"/>
                <a:ext cx="45719" cy="141268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ttangolo 56"/>
            <p:cNvSpPr/>
            <p:nvPr/>
          </p:nvSpPr>
          <p:spPr>
            <a:xfrm>
              <a:off x="457534" y="2880409"/>
              <a:ext cx="432048" cy="4314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8" name="Gruppo 57"/>
            <p:cNvGrpSpPr/>
            <p:nvPr/>
          </p:nvGrpSpPr>
          <p:grpSpPr>
            <a:xfrm>
              <a:off x="1321630" y="2520369"/>
              <a:ext cx="1631707" cy="2708831"/>
              <a:chOff x="1321630" y="2520369"/>
              <a:chExt cx="1631707" cy="2708831"/>
            </a:xfrm>
          </p:grpSpPr>
          <p:sp>
            <p:nvSpPr>
              <p:cNvPr id="102" name="Rettangolo 101"/>
              <p:cNvSpPr/>
              <p:nvPr/>
            </p:nvSpPr>
            <p:spPr>
              <a:xfrm>
                <a:off x="1321630" y="2520369"/>
                <a:ext cx="792088" cy="1296144"/>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ttangolo 102"/>
              <p:cNvSpPr/>
              <p:nvPr/>
            </p:nvSpPr>
            <p:spPr>
              <a:xfrm>
                <a:off x="1321630" y="3096148"/>
                <a:ext cx="792088" cy="72036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ttangolo 103"/>
              <p:cNvSpPr/>
              <p:nvPr/>
            </p:nvSpPr>
            <p:spPr>
              <a:xfrm>
                <a:off x="1760928" y="5183481"/>
                <a:ext cx="1192409" cy="4571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ttangolo 104"/>
              <p:cNvSpPr/>
              <p:nvPr/>
            </p:nvSpPr>
            <p:spPr>
              <a:xfrm>
                <a:off x="1717674" y="3816513"/>
                <a:ext cx="45719" cy="141268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9" name="Connettore 2 58"/>
            <p:cNvCxnSpPr/>
            <p:nvPr/>
          </p:nvCxnSpPr>
          <p:spPr>
            <a:xfrm>
              <a:off x="1105606" y="2736179"/>
              <a:ext cx="0" cy="719937"/>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Connettore 1 59"/>
            <p:cNvCxnSpPr>
              <a:endCxn id="57" idx="0"/>
            </p:cNvCxnSpPr>
            <p:nvPr/>
          </p:nvCxnSpPr>
          <p:spPr>
            <a:xfrm>
              <a:off x="673558" y="1872297"/>
              <a:ext cx="0" cy="1008112"/>
            </a:xfrm>
            <a:prstGeom prst="line">
              <a:avLst/>
            </a:prstGeom>
          </p:spPr>
          <p:style>
            <a:lnRef idx="1">
              <a:schemeClr val="accent1"/>
            </a:lnRef>
            <a:fillRef idx="0">
              <a:schemeClr val="accent1"/>
            </a:fillRef>
            <a:effectRef idx="0">
              <a:schemeClr val="accent1"/>
            </a:effectRef>
            <a:fontRef idx="minor">
              <a:schemeClr val="tx1"/>
            </a:fontRef>
          </p:style>
        </p:cxnSp>
        <p:sp>
          <p:nvSpPr>
            <p:cNvPr id="61" name="CasellaDiTesto 60"/>
            <p:cNvSpPr txBox="1"/>
            <p:nvPr/>
          </p:nvSpPr>
          <p:spPr>
            <a:xfrm>
              <a:off x="4276719" y="3806097"/>
              <a:ext cx="1220155" cy="443121"/>
            </a:xfrm>
            <a:prstGeom prst="rect">
              <a:avLst/>
            </a:prstGeom>
            <a:noFill/>
            <a:ln>
              <a:solidFill>
                <a:schemeClr val="tx1"/>
              </a:solidFill>
            </a:ln>
          </p:spPr>
          <p:txBody>
            <a:bodyPr wrap="square" rtlCol="0">
              <a:spAutoFit/>
            </a:bodyPr>
            <a:lstStyle/>
            <a:p>
              <a:pPr algn="ctr"/>
              <a:r>
                <a:rPr lang="en-US" dirty="0" err="1"/>
                <a:t>liquido</a:t>
              </a:r>
              <a:endParaRPr lang="en-US" dirty="0"/>
            </a:p>
          </p:txBody>
        </p:sp>
        <p:cxnSp>
          <p:nvCxnSpPr>
            <p:cNvPr id="62" name="Connettore 2 61"/>
            <p:cNvCxnSpPr>
              <a:cxnSpLocks/>
              <a:stCxn id="61" idx="1"/>
            </p:cNvCxnSpPr>
            <p:nvPr/>
          </p:nvCxnSpPr>
          <p:spPr>
            <a:xfrm flipH="1" flipV="1">
              <a:off x="2072070" y="3588187"/>
              <a:ext cx="2204648" cy="43947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Connettore 2 62"/>
            <p:cNvCxnSpPr>
              <a:cxnSpLocks/>
              <a:stCxn id="61" idx="2"/>
            </p:cNvCxnSpPr>
            <p:nvPr/>
          </p:nvCxnSpPr>
          <p:spPr>
            <a:xfrm flipH="1">
              <a:off x="3092215" y="4249219"/>
              <a:ext cx="1794580" cy="5417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CasellaDiTesto 63"/>
            <p:cNvSpPr txBox="1"/>
            <p:nvPr/>
          </p:nvSpPr>
          <p:spPr>
            <a:xfrm>
              <a:off x="154322" y="4805232"/>
              <a:ext cx="1701861" cy="775462"/>
            </a:xfrm>
            <a:prstGeom prst="rect">
              <a:avLst/>
            </a:prstGeom>
            <a:noFill/>
          </p:spPr>
          <p:txBody>
            <a:bodyPr wrap="square" rtlCol="0">
              <a:spAutoFit/>
            </a:bodyPr>
            <a:lstStyle/>
            <a:p>
              <a:pPr algn="just"/>
              <a:r>
                <a:rPr lang="en-US" dirty="0"/>
                <a:t>Massa campo (FM)</a:t>
              </a:r>
            </a:p>
          </p:txBody>
        </p:sp>
        <p:grpSp>
          <p:nvGrpSpPr>
            <p:cNvPr id="65" name="Gruppo 64"/>
            <p:cNvGrpSpPr/>
            <p:nvPr/>
          </p:nvGrpSpPr>
          <p:grpSpPr>
            <a:xfrm>
              <a:off x="2123728" y="4863957"/>
              <a:ext cx="530968" cy="653275"/>
              <a:chOff x="3454958" y="3816294"/>
              <a:chExt cx="530968" cy="653275"/>
            </a:xfrm>
          </p:grpSpPr>
          <p:sp>
            <p:nvSpPr>
              <p:cNvPr id="99" name="Nastro perforato 98"/>
              <p:cNvSpPr/>
              <p:nvPr/>
            </p:nvSpPr>
            <p:spPr>
              <a:xfrm rot="6248194">
                <a:off x="3489120" y="4044127"/>
                <a:ext cx="432048" cy="166876"/>
              </a:xfrm>
              <a:prstGeom prst="flowChartPunchedTap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 name="Rettangolo 99"/>
              <p:cNvSpPr/>
              <p:nvPr/>
            </p:nvSpPr>
            <p:spPr>
              <a:xfrm>
                <a:off x="3571472" y="3816294"/>
                <a:ext cx="414454" cy="175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ttangolo 100"/>
              <p:cNvSpPr/>
              <p:nvPr/>
            </p:nvSpPr>
            <p:spPr>
              <a:xfrm>
                <a:off x="3454958" y="4294270"/>
                <a:ext cx="414454" cy="175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6" name="Connettore 2 65"/>
            <p:cNvCxnSpPr/>
            <p:nvPr/>
          </p:nvCxnSpPr>
          <p:spPr>
            <a:xfrm>
              <a:off x="4203099" y="4522856"/>
              <a:ext cx="1246242" cy="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grpSp>
          <p:nvGrpSpPr>
            <p:cNvPr id="67" name="Gruppo 66"/>
            <p:cNvGrpSpPr/>
            <p:nvPr/>
          </p:nvGrpSpPr>
          <p:grpSpPr>
            <a:xfrm>
              <a:off x="2771800" y="4725430"/>
              <a:ext cx="1800200" cy="1008112"/>
              <a:chOff x="2915816" y="4725430"/>
              <a:chExt cx="1800200" cy="1008112"/>
            </a:xfrm>
          </p:grpSpPr>
          <p:sp>
            <p:nvSpPr>
              <p:cNvPr id="95" name="Rettangolo 94"/>
              <p:cNvSpPr/>
              <p:nvPr/>
            </p:nvSpPr>
            <p:spPr>
              <a:xfrm>
                <a:off x="2915816" y="4725430"/>
                <a:ext cx="1504918" cy="100811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ttangolo 95"/>
              <p:cNvSpPr/>
              <p:nvPr/>
            </p:nvSpPr>
            <p:spPr>
              <a:xfrm>
                <a:off x="3556638" y="4725430"/>
                <a:ext cx="111637" cy="100811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ttangolo arrotondato 96"/>
              <p:cNvSpPr/>
              <p:nvPr/>
            </p:nvSpPr>
            <p:spPr>
              <a:xfrm>
                <a:off x="3668275" y="5157478"/>
                <a:ext cx="1047741" cy="103073"/>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ttangolo 97"/>
              <p:cNvSpPr/>
              <p:nvPr/>
            </p:nvSpPr>
            <p:spPr>
              <a:xfrm>
                <a:off x="2915816" y="4751555"/>
                <a:ext cx="640822" cy="98198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8" name="CasellaDiTesto 67"/>
            <p:cNvSpPr txBox="1"/>
            <p:nvPr/>
          </p:nvSpPr>
          <p:spPr>
            <a:xfrm>
              <a:off x="2861204" y="3152257"/>
              <a:ext cx="2071748" cy="443121"/>
            </a:xfrm>
            <a:prstGeom prst="rect">
              <a:avLst/>
            </a:prstGeom>
            <a:noFill/>
            <a:ln>
              <a:solidFill>
                <a:schemeClr val="tx1"/>
              </a:solidFill>
            </a:ln>
          </p:spPr>
          <p:txBody>
            <a:bodyPr wrap="square" rtlCol="0">
              <a:spAutoFit/>
            </a:bodyPr>
            <a:lstStyle/>
            <a:p>
              <a:r>
                <a:rPr lang="en-US" dirty="0" err="1"/>
                <a:t>Livello</a:t>
              </a:r>
              <a:r>
                <a:rPr lang="en-US" dirty="0"/>
                <a:t> </a:t>
              </a:r>
              <a:r>
                <a:rPr lang="en-US" dirty="0" err="1"/>
                <a:t>liquido</a:t>
              </a:r>
              <a:endParaRPr lang="en-US" dirty="0"/>
            </a:p>
          </p:txBody>
        </p:sp>
        <p:cxnSp>
          <p:nvCxnSpPr>
            <p:cNvPr id="69" name="Connettore 2 68"/>
            <p:cNvCxnSpPr>
              <a:cxnSpLocks/>
              <a:stCxn id="68" idx="1"/>
            </p:cNvCxnSpPr>
            <p:nvPr/>
          </p:nvCxnSpPr>
          <p:spPr>
            <a:xfrm flipH="1" flipV="1">
              <a:off x="2199007" y="3142482"/>
              <a:ext cx="662198" cy="23133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Connettore 1 69"/>
            <p:cNvCxnSpPr>
              <a:endCxn id="103" idx="0"/>
            </p:cNvCxnSpPr>
            <p:nvPr/>
          </p:nvCxnSpPr>
          <p:spPr>
            <a:xfrm flipH="1">
              <a:off x="1717674" y="2258462"/>
              <a:ext cx="252028" cy="837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flipH="1" flipV="1">
              <a:off x="1473061" y="2258461"/>
              <a:ext cx="252028" cy="8376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O 71"/>
            <p:cNvSpPr/>
            <p:nvPr/>
          </p:nvSpPr>
          <p:spPr bwMode="auto">
            <a:xfrm>
              <a:off x="1378809" y="2085227"/>
              <a:ext cx="334430" cy="675038"/>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cxnSp>
          <p:nvCxnSpPr>
            <p:cNvPr id="74" name="Connettore 2 73"/>
            <p:cNvCxnSpPr/>
            <p:nvPr/>
          </p:nvCxnSpPr>
          <p:spPr>
            <a:xfrm>
              <a:off x="1232900" y="1702262"/>
              <a:ext cx="230286" cy="38773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CasellaDiTesto 74"/>
            <p:cNvSpPr txBox="1"/>
            <p:nvPr/>
          </p:nvSpPr>
          <p:spPr>
            <a:xfrm>
              <a:off x="3415921" y="5834410"/>
              <a:ext cx="2763693" cy="775462"/>
            </a:xfrm>
            <a:prstGeom prst="rect">
              <a:avLst/>
            </a:prstGeom>
            <a:noFill/>
            <a:ln>
              <a:solidFill>
                <a:schemeClr val="tx1"/>
              </a:solidFill>
            </a:ln>
          </p:spPr>
          <p:txBody>
            <a:bodyPr wrap="square" rtlCol="0">
              <a:spAutoFit/>
            </a:bodyPr>
            <a:lstStyle/>
            <a:p>
              <a:pPr algn="ctr"/>
              <a:r>
                <a:rPr lang="en-US" dirty="0"/>
                <a:t>Sistema di </a:t>
              </a:r>
              <a:r>
                <a:rPr lang="en-US" dirty="0" err="1"/>
                <a:t>pompaggio</a:t>
              </a:r>
              <a:r>
                <a:rPr lang="en-US" dirty="0"/>
                <a:t> </a:t>
              </a:r>
              <a:r>
                <a:rPr lang="en-US" dirty="0" err="1"/>
                <a:t>liquido</a:t>
              </a:r>
              <a:endParaRPr lang="en-US" dirty="0"/>
            </a:p>
          </p:txBody>
        </p:sp>
        <p:grpSp>
          <p:nvGrpSpPr>
            <p:cNvPr id="76" name="Gruppo 75"/>
            <p:cNvGrpSpPr/>
            <p:nvPr/>
          </p:nvGrpSpPr>
          <p:grpSpPr>
            <a:xfrm flipH="1">
              <a:off x="5076056" y="4725144"/>
              <a:ext cx="1800200" cy="1008112"/>
              <a:chOff x="2915816" y="4725430"/>
              <a:chExt cx="1800200" cy="1008112"/>
            </a:xfrm>
          </p:grpSpPr>
          <p:sp>
            <p:nvSpPr>
              <p:cNvPr id="91" name="Rettangolo 90"/>
              <p:cNvSpPr/>
              <p:nvPr/>
            </p:nvSpPr>
            <p:spPr>
              <a:xfrm>
                <a:off x="2915816" y="4725430"/>
                <a:ext cx="1504918" cy="1008112"/>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ttangolo 91"/>
              <p:cNvSpPr/>
              <p:nvPr/>
            </p:nvSpPr>
            <p:spPr>
              <a:xfrm>
                <a:off x="3556638" y="4725430"/>
                <a:ext cx="111637" cy="100811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ttangolo arrotondato 92"/>
              <p:cNvSpPr/>
              <p:nvPr/>
            </p:nvSpPr>
            <p:spPr>
              <a:xfrm>
                <a:off x="3668275" y="5157478"/>
                <a:ext cx="1047741" cy="103073"/>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ttangolo 93"/>
              <p:cNvSpPr/>
              <p:nvPr/>
            </p:nvSpPr>
            <p:spPr>
              <a:xfrm>
                <a:off x="2915816" y="4751555"/>
                <a:ext cx="640822" cy="981987"/>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ttangolo 76"/>
            <p:cNvSpPr/>
            <p:nvPr/>
          </p:nvSpPr>
          <p:spPr>
            <a:xfrm>
              <a:off x="4572000" y="4941168"/>
              <a:ext cx="508441" cy="56042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ttangolo 77"/>
            <p:cNvSpPr/>
            <p:nvPr/>
          </p:nvSpPr>
          <p:spPr>
            <a:xfrm>
              <a:off x="2124893" y="2736180"/>
              <a:ext cx="4798894" cy="721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asellaDiTesto 78"/>
            <p:cNvSpPr txBox="1"/>
            <p:nvPr/>
          </p:nvSpPr>
          <p:spPr>
            <a:xfrm>
              <a:off x="3781199" y="1612130"/>
              <a:ext cx="1094449" cy="443121"/>
            </a:xfrm>
            <a:prstGeom prst="rect">
              <a:avLst/>
            </a:prstGeom>
            <a:noFill/>
            <a:ln>
              <a:solidFill>
                <a:schemeClr val="tx1"/>
              </a:solidFill>
            </a:ln>
          </p:spPr>
          <p:txBody>
            <a:bodyPr wrap="none" rtlCol="0">
              <a:spAutoFit/>
            </a:bodyPr>
            <a:lstStyle/>
            <a:p>
              <a:pPr algn="ctr"/>
              <a:r>
                <a:rPr lang="en-US" dirty="0" err="1"/>
                <a:t>Vapore</a:t>
              </a:r>
              <a:endParaRPr lang="en-US" dirty="0"/>
            </a:p>
          </p:txBody>
        </p:sp>
        <p:grpSp>
          <p:nvGrpSpPr>
            <p:cNvPr id="80" name="Gruppo 79"/>
            <p:cNvGrpSpPr/>
            <p:nvPr/>
          </p:nvGrpSpPr>
          <p:grpSpPr>
            <a:xfrm>
              <a:off x="2122102" y="2415685"/>
              <a:ext cx="530968" cy="653275"/>
              <a:chOff x="3454958" y="3816294"/>
              <a:chExt cx="530968" cy="653275"/>
            </a:xfrm>
          </p:grpSpPr>
          <p:sp>
            <p:nvSpPr>
              <p:cNvPr id="88" name="Nastro perforato 87"/>
              <p:cNvSpPr/>
              <p:nvPr/>
            </p:nvSpPr>
            <p:spPr>
              <a:xfrm rot="6248194">
                <a:off x="3489120" y="4044127"/>
                <a:ext cx="432048" cy="166876"/>
              </a:xfrm>
              <a:prstGeom prst="flowChartPunchedTap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 name="Rettangolo 88"/>
              <p:cNvSpPr/>
              <p:nvPr/>
            </p:nvSpPr>
            <p:spPr>
              <a:xfrm>
                <a:off x="3571472" y="3816294"/>
                <a:ext cx="414454" cy="175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ttangolo 89"/>
              <p:cNvSpPr/>
              <p:nvPr/>
            </p:nvSpPr>
            <p:spPr>
              <a:xfrm>
                <a:off x="3454958" y="4294270"/>
                <a:ext cx="414454" cy="175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1" name="Connettore 2 80"/>
            <p:cNvCxnSpPr>
              <a:cxnSpLocks/>
              <a:stCxn id="79" idx="3"/>
            </p:cNvCxnSpPr>
            <p:nvPr/>
          </p:nvCxnSpPr>
          <p:spPr>
            <a:xfrm>
              <a:off x="4875648" y="1833690"/>
              <a:ext cx="2000608" cy="7572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Connettore 2 81"/>
            <p:cNvCxnSpPr>
              <a:cxnSpLocks/>
              <a:stCxn id="79" idx="1"/>
              <a:endCxn id="89" idx="1"/>
            </p:cNvCxnSpPr>
            <p:nvPr/>
          </p:nvCxnSpPr>
          <p:spPr>
            <a:xfrm flipH="1">
              <a:off x="2238616" y="1833690"/>
              <a:ext cx="1542583" cy="6696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CasellaDiTesto 82"/>
            <p:cNvSpPr txBox="1"/>
            <p:nvPr/>
          </p:nvSpPr>
          <p:spPr>
            <a:xfrm>
              <a:off x="5907783" y="1418642"/>
              <a:ext cx="2635438" cy="775462"/>
            </a:xfrm>
            <a:prstGeom prst="rect">
              <a:avLst/>
            </a:prstGeom>
            <a:noFill/>
            <a:ln>
              <a:solidFill>
                <a:schemeClr val="tx1"/>
              </a:solidFill>
            </a:ln>
          </p:spPr>
          <p:txBody>
            <a:bodyPr wrap="square" rtlCol="0">
              <a:spAutoFit/>
            </a:bodyPr>
            <a:lstStyle/>
            <a:p>
              <a:pPr algn="ctr"/>
              <a:r>
                <a:rPr lang="en-US" dirty="0" err="1"/>
                <a:t>Compensazione</a:t>
              </a:r>
              <a:r>
                <a:rPr lang="en-US" dirty="0"/>
                <a:t> </a:t>
              </a:r>
              <a:r>
                <a:rPr lang="en-US" dirty="0" err="1"/>
                <a:t>pressione</a:t>
              </a:r>
              <a:r>
                <a:rPr lang="en-US" dirty="0"/>
                <a:t> di </a:t>
              </a:r>
              <a:r>
                <a:rPr lang="en-US" dirty="0" err="1"/>
                <a:t>vapore</a:t>
              </a:r>
              <a:endParaRPr lang="en-US" dirty="0"/>
            </a:p>
          </p:txBody>
        </p:sp>
        <p:cxnSp>
          <p:nvCxnSpPr>
            <p:cNvPr id="84" name="Connettore 2 83"/>
            <p:cNvCxnSpPr>
              <a:cxnSpLocks/>
              <a:stCxn id="83" idx="2"/>
              <a:endCxn id="106" idx="0"/>
            </p:cNvCxnSpPr>
            <p:nvPr/>
          </p:nvCxnSpPr>
          <p:spPr>
            <a:xfrm>
              <a:off x="7225503" y="2194104"/>
              <a:ext cx="94329" cy="32626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Connettore 2 84"/>
            <p:cNvCxnSpPr>
              <a:cxnSpLocks/>
              <a:stCxn id="61" idx="3"/>
            </p:cNvCxnSpPr>
            <p:nvPr/>
          </p:nvCxnSpPr>
          <p:spPr>
            <a:xfrm flipV="1">
              <a:off x="5496873" y="3464755"/>
              <a:ext cx="1379382" cy="5629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Connettore 2 85"/>
            <p:cNvCxnSpPr>
              <a:cxnSpLocks/>
              <a:stCxn id="61" idx="2"/>
            </p:cNvCxnSpPr>
            <p:nvPr/>
          </p:nvCxnSpPr>
          <p:spPr>
            <a:xfrm>
              <a:off x="4886796" y="4249219"/>
              <a:ext cx="1556653" cy="54175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Connettore 2 86"/>
            <p:cNvCxnSpPr>
              <a:cxnSpLocks/>
              <a:stCxn id="19" idx="0"/>
            </p:cNvCxnSpPr>
            <p:nvPr/>
          </p:nvCxnSpPr>
          <p:spPr>
            <a:xfrm flipV="1">
              <a:off x="-519304" y="3258149"/>
              <a:ext cx="931736" cy="22719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3" name="CasellaDiTesto 72"/>
            <p:cNvSpPr txBox="1"/>
            <p:nvPr/>
          </p:nvSpPr>
          <p:spPr>
            <a:xfrm>
              <a:off x="-969729" y="1247061"/>
              <a:ext cx="2202629" cy="775462"/>
            </a:xfrm>
            <a:prstGeom prst="rect">
              <a:avLst/>
            </a:prstGeom>
            <a:solidFill>
              <a:schemeClr val="bg1"/>
            </a:solidFill>
            <a:ln>
              <a:solidFill>
                <a:schemeClr val="tx1"/>
              </a:solidFill>
            </a:ln>
          </p:spPr>
          <p:txBody>
            <a:bodyPr wrap="square" rtlCol="0">
              <a:spAutoFit/>
            </a:bodyPr>
            <a:lstStyle/>
            <a:p>
              <a:pPr algn="ctr"/>
              <a:r>
                <a:rPr lang="en-US" dirty="0"/>
                <a:t>Leva </a:t>
              </a:r>
              <a:r>
                <a:rPr lang="en-US" dirty="0" err="1"/>
                <a:t>ottica</a:t>
              </a:r>
              <a:r>
                <a:rPr lang="en-US" dirty="0"/>
                <a:t> per </a:t>
              </a:r>
              <a:r>
                <a:rPr lang="en-US" dirty="0" err="1"/>
                <a:t>misura</a:t>
              </a:r>
              <a:r>
                <a:rPr lang="en-US" dirty="0"/>
                <a:t> </a:t>
              </a:r>
              <a:r>
                <a:rPr lang="en-US" dirty="0" err="1"/>
                <a:t>livello</a:t>
              </a:r>
              <a:r>
                <a:rPr lang="en-US" dirty="0"/>
                <a:t> </a:t>
              </a:r>
            </a:p>
          </p:txBody>
        </p:sp>
      </p:grpSp>
      <p:grpSp>
        <p:nvGrpSpPr>
          <p:cNvPr id="121" name="Gruppo 120"/>
          <p:cNvGrpSpPr/>
          <p:nvPr/>
        </p:nvGrpSpPr>
        <p:grpSpPr>
          <a:xfrm>
            <a:off x="9019704" y="3396674"/>
            <a:ext cx="1605213" cy="646331"/>
            <a:chOff x="-337937" y="3728162"/>
            <a:chExt cx="1605213" cy="646331"/>
          </a:xfrm>
        </p:grpSpPr>
        <p:sp>
          <p:nvSpPr>
            <p:cNvPr id="123" name="CasellaDiTesto 122"/>
            <p:cNvSpPr txBox="1"/>
            <p:nvPr/>
          </p:nvSpPr>
          <p:spPr>
            <a:xfrm>
              <a:off x="180114" y="3728162"/>
              <a:ext cx="1087162" cy="646331"/>
            </a:xfrm>
            <a:prstGeom prst="rect">
              <a:avLst/>
            </a:prstGeom>
            <a:noFill/>
            <a:ln>
              <a:solidFill>
                <a:srgbClr val="FF0000"/>
              </a:solidFill>
            </a:ln>
          </p:spPr>
          <p:txBody>
            <a:bodyPr wrap="square" rtlCol="0">
              <a:spAutoFit/>
            </a:bodyPr>
            <a:lstStyle/>
            <a:p>
              <a:pPr algn="ctr"/>
              <a:r>
                <a:rPr lang="en-US" dirty="0" err="1">
                  <a:solidFill>
                    <a:srgbClr val="FF0000"/>
                  </a:solidFill>
                </a:rPr>
                <a:t>Lontano</a:t>
              </a:r>
              <a:r>
                <a:rPr lang="en-US" dirty="0">
                  <a:solidFill>
                    <a:srgbClr val="FF0000"/>
                  </a:solidFill>
                </a:rPr>
                <a:t> da TM </a:t>
              </a:r>
            </a:p>
          </p:txBody>
        </p:sp>
        <p:cxnSp>
          <p:nvCxnSpPr>
            <p:cNvPr id="124" name="Connettore 2 123"/>
            <p:cNvCxnSpPr/>
            <p:nvPr/>
          </p:nvCxnSpPr>
          <p:spPr>
            <a:xfrm flipH="1">
              <a:off x="-337937" y="4150718"/>
              <a:ext cx="501132" cy="907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9" name="CasellaDiTesto 18">
            <a:extLst>
              <a:ext uri="{FF2B5EF4-FFF2-40B4-BE49-F238E27FC236}">
                <a16:creationId xmlns:a16="http://schemas.microsoft.com/office/drawing/2014/main" id="{39E5E120-D8C2-8203-AB25-E3D64A712A00}"/>
              </a:ext>
            </a:extLst>
          </p:cNvPr>
          <p:cNvSpPr txBox="1"/>
          <p:nvPr/>
        </p:nvSpPr>
        <p:spPr>
          <a:xfrm>
            <a:off x="2402454" y="2212565"/>
            <a:ext cx="1517505" cy="646331"/>
          </a:xfrm>
          <a:prstGeom prst="rect">
            <a:avLst/>
          </a:prstGeom>
          <a:noFill/>
        </p:spPr>
        <p:txBody>
          <a:bodyPr wrap="square" rtlCol="0">
            <a:spAutoFit/>
          </a:bodyPr>
          <a:lstStyle/>
          <a:p>
            <a:pPr algn="just"/>
            <a:r>
              <a:rPr lang="en-US" dirty="0"/>
              <a:t>Massa di test TM</a:t>
            </a:r>
          </a:p>
        </p:txBody>
      </p:sp>
      <p:cxnSp>
        <p:nvCxnSpPr>
          <p:cNvPr id="26" name="Connettore 2 25">
            <a:extLst>
              <a:ext uri="{FF2B5EF4-FFF2-40B4-BE49-F238E27FC236}">
                <a16:creationId xmlns:a16="http://schemas.microsoft.com/office/drawing/2014/main" id="{267928FB-AD00-1DDA-88F0-25C791373375}"/>
              </a:ext>
            </a:extLst>
          </p:cNvPr>
          <p:cNvCxnSpPr>
            <a:cxnSpLocks/>
            <a:stCxn id="64" idx="0"/>
          </p:cNvCxnSpPr>
          <p:nvPr/>
        </p:nvCxnSpPr>
        <p:spPr>
          <a:xfrm flipV="1">
            <a:off x="4345395" y="2516085"/>
            <a:ext cx="329674" cy="796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3445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interni, attrezzatura, ingombro&#10;&#10;Descrizione generata automaticamente">
            <a:extLst>
              <a:ext uri="{FF2B5EF4-FFF2-40B4-BE49-F238E27FC236}">
                <a16:creationId xmlns:a16="http://schemas.microsoft.com/office/drawing/2014/main" id="{317BEF3B-9980-6670-8369-BF1D890BE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74" y="0"/>
            <a:ext cx="5144396" cy="6858000"/>
          </a:xfrm>
          <a:prstGeom prst="rect">
            <a:avLst/>
          </a:prstGeom>
        </p:spPr>
      </p:pic>
      <p:pic>
        <p:nvPicPr>
          <p:cNvPr id="5" name="Immagine 4" descr="Immagine che contiene interni, parete, cucina, microscopio&#10;&#10;Descrizione generata automaticamente">
            <a:extLst>
              <a:ext uri="{FF2B5EF4-FFF2-40B4-BE49-F238E27FC236}">
                <a16:creationId xmlns:a16="http://schemas.microsoft.com/office/drawing/2014/main" id="{2BE1ADFB-59F6-9C84-0E05-386CBC611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892" y="0"/>
            <a:ext cx="5144478" cy="6858000"/>
          </a:xfrm>
          <a:prstGeom prst="rect">
            <a:avLst/>
          </a:prstGeom>
        </p:spPr>
      </p:pic>
      <p:sp>
        <p:nvSpPr>
          <p:cNvPr id="2" name="Segnaposto piè di pagina 1">
            <a:extLst>
              <a:ext uri="{FF2B5EF4-FFF2-40B4-BE49-F238E27FC236}">
                <a16:creationId xmlns:a16="http://schemas.microsoft.com/office/drawing/2014/main" id="{F32BAE4A-5558-1CDF-E99D-EDC30FCB07FD}"/>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26F17ED2-533D-B346-9E67-A063255D8481}"/>
              </a:ext>
            </a:extLst>
          </p:cNvPr>
          <p:cNvSpPr>
            <a:spLocks noGrp="1"/>
          </p:cNvSpPr>
          <p:nvPr>
            <p:ph type="sldNum" sz="quarter" idx="12"/>
          </p:nvPr>
        </p:nvSpPr>
        <p:spPr/>
        <p:txBody>
          <a:bodyPr/>
          <a:lstStyle/>
          <a:p>
            <a:fld id="{5DB9F8FC-F3B6-463C-8E5A-7737F3F8DE8D}" type="slidenum">
              <a:rPr lang="it-IT" smtClean="0"/>
              <a:t>33</a:t>
            </a:fld>
            <a:endParaRPr lang="it-IT"/>
          </a:p>
        </p:txBody>
      </p:sp>
    </p:spTree>
    <p:extLst>
      <p:ext uri="{BB962C8B-B14F-4D97-AF65-F5344CB8AC3E}">
        <p14:creationId xmlns:p14="http://schemas.microsoft.com/office/powerpoint/2010/main" val="2921959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2C07DA-443F-6F6B-0FE9-4DE1ABC9ACA6}"/>
              </a:ext>
            </a:extLst>
          </p:cNvPr>
          <p:cNvSpPr>
            <a:spLocks noGrp="1"/>
          </p:cNvSpPr>
          <p:nvPr>
            <p:ph type="title"/>
          </p:nvPr>
        </p:nvSpPr>
        <p:spPr/>
        <p:txBody>
          <a:bodyPr/>
          <a:lstStyle/>
          <a:p>
            <a:r>
              <a:rPr lang="it-IT" dirty="0"/>
              <a:t>Il vuoto pesa? Proviamo a pesarlo</a:t>
            </a:r>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3337496C-9C23-0925-E130-D760D7540503}"/>
                  </a:ext>
                </a:extLst>
              </p:cNvPr>
              <p:cNvSpPr>
                <a:spLocks noGrp="1"/>
              </p:cNvSpPr>
              <p:nvPr>
                <p:ph idx="1"/>
              </p:nvPr>
            </p:nvSpPr>
            <p:spPr/>
            <p:txBody>
              <a:bodyPr/>
              <a:lstStyle/>
              <a:p>
                <a:r>
                  <a:rPr lang="it-IT" dirty="0"/>
                  <a:t>Mettiamo assieme due mondi; la relatività: E=mc</a:t>
                </a:r>
                <a:r>
                  <a:rPr lang="it-IT" baseline="30000" dirty="0"/>
                  <a:t>2</a:t>
                </a:r>
                <a:r>
                  <a:rPr lang="it-IT" dirty="0"/>
                  <a:t> e la meccanica quantistica: principio di indeterminazione di Heisenberg </a:t>
                </a:r>
                <a14:m>
                  <m:oMath xmlns:m="http://schemas.openxmlformats.org/officeDocument/2006/math">
                    <m:r>
                      <a:rPr lang="it-IT"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𝑥</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𝑝</m:t>
                    </m:r>
                    <m:r>
                      <a:rPr lang="it-IT" b="0" i="1" smtClean="0">
                        <a:latin typeface="Cambria Math" panose="02040503050406030204" pitchFamily="18" charset="0"/>
                        <a:ea typeface="Cambria Math" panose="02040503050406030204" pitchFamily="18" charset="0"/>
                      </a:rPr>
                      <m:t>=ℏ/2</m:t>
                    </m:r>
                  </m:oMath>
                </a14:m>
                <a:endParaRPr lang="it-IT" dirty="0"/>
              </a:p>
              <a:p>
                <a:r>
                  <a:rPr lang="it-IT" dirty="0"/>
                  <a:t>Se il vuoto fosse privo di energia allora potremmo annullare la velocità di una particella in un punto, violando l’indeterminazione.</a:t>
                </a:r>
              </a:p>
              <a:p>
                <a:r>
                  <a:rPr lang="it-IT" dirty="0"/>
                  <a:t>Esiste un’</a:t>
                </a:r>
                <a:r>
                  <a:rPr lang="it-IT" b="1" dirty="0"/>
                  <a:t>energia di punto zero </a:t>
                </a:r>
                <a:r>
                  <a:rPr lang="it-IT" dirty="0"/>
                  <a:t>E</a:t>
                </a:r>
                <a:r>
                  <a:rPr lang="it-IT" baseline="-25000" dirty="0"/>
                  <a:t>0</a:t>
                </a:r>
                <a:r>
                  <a:rPr lang="it-IT" dirty="0"/>
                  <a:t> o, parlando di campi, un </a:t>
                </a:r>
                <a:r>
                  <a:rPr lang="it-IT" b="1" dirty="0"/>
                  <a:t>valore di aspettazione del vuoto</a:t>
                </a:r>
                <a:r>
                  <a:rPr lang="it-IT" dirty="0"/>
                  <a:t> (VEV) di un campo (per esempio quello EM) diverso da zero. </a:t>
                </a:r>
              </a:p>
              <a:p>
                <a:r>
                  <a:rPr lang="it-IT" dirty="0"/>
                  <a:t>E</a:t>
                </a:r>
                <a:r>
                  <a:rPr lang="it-IT" baseline="-25000" dirty="0"/>
                  <a:t>0</a:t>
                </a:r>
                <a:r>
                  <a:rPr lang="it-IT" dirty="0"/>
                  <a:t> =mc</a:t>
                </a:r>
                <a:r>
                  <a:rPr lang="it-IT" baseline="30000" dirty="0"/>
                  <a:t>2 </a:t>
                </a:r>
                <a:r>
                  <a:rPr lang="it-IT" dirty="0"/>
                  <a:t>ci dà la massa equivalente del vuoto…</a:t>
                </a:r>
              </a:p>
              <a:p>
                <a:r>
                  <a:rPr lang="it-IT" dirty="0"/>
                  <a:t>possiamo costruire una bilancia, ma come misurare m</a:t>
                </a:r>
                <a:r>
                  <a:rPr lang="it-IT" baseline="-25000" dirty="0"/>
                  <a:t>0</a:t>
                </a:r>
                <a:r>
                  <a:rPr lang="it-IT" dirty="0"/>
                  <a:t> = E</a:t>
                </a:r>
                <a:r>
                  <a:rPr lang="it-IT" baseline="-25000" dirty="0"/>
                  <a:t>0</a:t>
                </a:r>
                <a:r>
                  <a:rPr lang="it-IT" dirty="0"/>
                  <a:t>/c</a:t>
                </a:r>
                <a:r>
                  <a:rPr lang="it-IT" baseline="30000" dirty="0"/>
                  <a:t>2</a:t>
                </a:r>
                <a:r>
                  <a:rPr lang="it-IT" dirty="0"/>
                  <a:t>?</a:t>
                </a:r>
              </a:p>
            </p:txBody>
          </p:sp>
        </mc:Choice>
        <mc:Fallback xmlns="">
          <p:sp>
            <p:nvSpPr>
              <p:cNvPr id="3" name="Segnaposto contenuto 2">
                <a:extLst>
                  <a:ext uri="{FF2B5EF4-FFF2-40B4-BE49-F238E27FC236}">
                    <a16:creationId xmlns:a16="http://schemas.microsoft.com/office/drawing/2014/main" id="{3337496C-9C23-0925-E130-D760D7540503}"/>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it-IT">
                    <a:noFill/>
                  </a:rPr>
                  <a:t> </a:t>
                </a:r>
              </a:p>
            </p:txBody>
          </p:sp>
        </mc:Fallback>
      </mc:AlternateContent>
      <p:sp>
        <p:nvSpPr>
          <p:cNvPr id="4" name="Segnaposto piè di pagina 3">
            <a:extLst>
              <a:ext uri="{FF2B5EF4-FFF2-40B4-BE49-F238E27FC236}">
                <a16:creationId xmlns:a16="http://schemas.microsoft.com/office/drawing/2014/main" id="{469709FA-B133-FB10-5C6F-6AE3C9ED7687}"/>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5CEFDE3B-0DC4-9B9E-618E-9546BF8045FA}"/>
              </a:ext>
            </a:extLst>
          </p:cNvPr>
          <p:cNvSpPr>
            <a:spLocks noGrp="1"/>
          </p:cNvSpPr>
          <p:nvPr>
            <p:ph type="sldNum" sz="quarter" idx="12"/>
          </p:nvPr>
        </p:nvSpPr>
        <p:spPr/>
        <p:txBody>
          <a:bodyPr/>
          <a:lstStyle/>
          <a:p>
            <a:fld id="{5DB9F8FC-F3B6-463C-8E5A-7737F3F8DE8D}" type="slidenum">
              <a:rPr lang="it-IT" smtClean="0"/>
              <a:t>34</a:t>
            </a:fld>
            <a:endParaRPr lang="it-IT"/>
          </a:p>
        </p:txBody>
      </p:sp>
    </p:spTree>
    <p:extLst>
      <p:ext uri="{BB962C8B-B14F-4D97-AF65-F5344CB8AC3E}">
        <p14:creationId xmlns:p14="http://schemas.microsoft.com/office/powerpoint/2010/main" val="2955654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30113A-631E-5295-124F-3C0D92119FE1}"/>
              </a:ext>
            </a:extLst>
          </p:cNvPr>
          <p:cNvSpPr>
            <a:spLocks noGrp="1"/>
          </p:cNvSpPr>
          <p:nvPr>
            <p:ph type="title"/>
          </p:nvPr>
        </p:nvSpPr>
        <p:spPr>
          <a:xfrm>
            <a:off x="839788" y="457200"/>
            <a:ext cx="8476932" cy="782320"/>
          </a:xfrm>
        </p:spPr>
        <p:txBody>
          <a:bodyPr>
            <a:normAutofit/>
          </a:bodyPr>
          <a:lstStyle/>
          <a:p>
            <a:r>
              <a:rPr lang="it-IT" sz="3600" dirty="0"/>
              <a:t>Archimedes e il peso del vuoto</a:t>
            </a:r>
          </a:p>
        </p:txBody>
      </p:sp>
      <p:pic>
        <p:nvPicPr>
          <p:cNvPr id="5" name="Segnaposto contenuto 4" descr="Immagine che contiene testo">
            <a:extLst>
              <a:ext uri="{FF2B5EF4-FFF2-40B4-BE49-F238E27FC236}">
                <a16:creationId xmlns:a16="http://schemas.microsoft.com/office/drawing/2014/main" id="{0524F4FB-3DEF-67D2-6DBD-A80153E4CCE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8" r="2508"/>
          <a:stretch/>
        </p:blipFill>
        <p:spPr>
          <a:xfrm>
            <a:off x="6019800" y="1231265"/>
            <a:ext cx="6172200" cy="4873625"/>
          </a:xfrm>
        </p:spPr>
      </p:pic>
      <p:sp>
        <p:nvSpPr>
          <p:cNvPr id="7" name="Segnaposto testo 6">
            <a:extLst>
              <a:ext uri="{FF2B5EF4-FFF2-40B4-BE49-F238E27FC236}">
                <a16:creationId xmlns:a16="http://schemas.microsoft.com/office/drawing/2014/main" id="{51C58CC6-E25C-3EE7-A0FC-9CEC432B0EFD}"/>
              </a:ext>
            </a:extLst>
          </p:cNvPr>
          <p:cNvSpPr>
            <a:spLocks noGrp="1"/>
          </p:cNvSpPr>
          <p:nvPr>
            <p:ph type="body" sz="half" idx="2"/>
          </p:nvPr>
        </p:nvSpPr>
        <p:spPr>
          <a:xfrm>
            <a:off x="839789" y="1432560"/>
            <a:ext cx="4984940" cy="4672330"/>
          </a:xfrm>
        </p:spPr>
        <p:txBody>
          <a:bodyPr>
            <a:normAutofit/>
          </a:bodyPr>
          <a:lstStyle/>
          <a:p>
            <a:pPr marL="342900" indent="-342900">
              <a:buFont typeface="Arial" panose="020B0604020202020204" pitchFamily="34" charset="0"/>
              <a:buChar char="•"/>
            </a:pPr>
            <a:r>
              <a:rPr lang="it-IT" sz="2400" dirty="0"/>
              <a:t>Un corpo immerso in un fluido riceve una spinta dal basso verso l’alto, pari al peso del volume di liquido spostato</a:t>
            </a:r>
          </a:p>
          <a:p>
            <a:pPr marL="342900" indent="-342900">
              <a:buFont typeface="Arial" panose="020B0604020202020204" pitchFamily="34" charset="0"/>
              <a:buChar char="•"/>
            </a:pPr>
            <a:r>
              <a:rPr lang="it-IT" sz="2400" dirty="0"/>
              <a:t>Il vuoto ha una densità (cioè una massa per unità di volume)</a:t>
            </a:r>
          </a:p>
          <a:p>
            <a:pPr marL="342900" indent="-342900">
              <a:buFont typeface="Arial" panose="020B0604020202020204" pitchFamily="34" charset="0"/>
              <a:buChar char="•"/>
            </a:pPr>
            <a:r>
              <a:rPr lang="it-IT" sz="2400" dirty="0"/>
              <a:t>Un corpo immerso ne vuoto riceve una spinta dal basso verso l’alto pari alla massa (equivalente) dell’energia che «sposta», cioè al suo volume per la differenza di densità di energia tra fuori e dentro.</a:t>
            </a:r>
          </a:p>
        </p:txBody>
      </p:sp>
      <p:sp>
        <p:nvSpPr>
          <p:cNvPr id="3" name="Segnaposto piè di pagina 2">
            <a:extLst>
              <a:ext uri="{FF2B5EF4-FFF2-40B4-BE49-F238E27FC236}">
                <a16:creationId xmlns:a16="http://schemas.microsoft.com/office/drawing/2014/main" id="{FE89A75A-0EAD-4412-9440-B7E527C60001}"/>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3BFA3F57-963B-8E10-7501-3230254E9F99}"/>
              </a:ext>
            </a:extLst>
          </p:cNvPr>
          <p:cNvSpPr>
            <a:spLocks noGrp="1"/>
          </p:cNvSpPr>
          <p:nvPr>
            <p:ph type="sldNum" sz="quarter" idx="12"/>
          </p:nvPr>
        </p:nvSpPr>
        <p:spPr/>
        <p:txBody>
          <a:bodyPr/>
          <a:lstStyle/>
          <a:p>
            <a:fld id="{5DB9F8FC-F3B6-463C-8E5A-7737F3F8DE8D}" type="slidenum">
              <a:rPr lang="it-IT" smtClean="0"/>
              <a:t>35</a:t>
            </a:fld>
            <a:endParaRPr lang="it-IT"/>
          </a:p>
        </p:txBody>
      </p:sp>
    </p:spTree>
    <p:extLst>
      <p:ext uri="{BB962C8B-B14F-4D97-AF65-F5344CB8AC3E}">
        <p14:creationId xmlns:p14="http://schemas.microsoft.com/office/powerpoint/2010/main" val="1935307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1B9669-10F5-015D-22DA-1E44F52D16C1}"/>
              </a:ext>
            </a:extLst>
          </p:cNvPr>
          <p:cNvSpPr>
            <a:spLocks noGrp="1"/>
          </p:cNvSpPr>
          <p:nvPr>
            <p:ph type="title"/>
          </p:nvPr>
        </p:nvSpPr>
        <p:spPr>
          <a:xfrm>
            <a:off x="811213" y="257620"/>
            <a:ext cx="9520364" cy="896112"/>
          </a:xfrm>
        </p:spPr>
        <p:txBody>
          <a:bodyPr/>
          <a:lstStyle/>
          <a:p>
            <a:pPr>
              <a:lnSpc>
                <a:spcPct val="100000"/>
              </a:lnSpc>
            </a:pPr>
            <a:r>
              <a:rPr lang="it-IT" dirty="0"/>
              <a:t>Perché può esserci differenza tra dentro e fuori</a:t>
            </a:r>
          </a:p>
        </p:txBody>
      </p:sp>
      <p:pic>
        <p:nvPicPr>
          <p:cNvPr id="6" name="Segnaposto immagine 5">
            <a:extLst>
              <a:ext uri="{FF2B5EF4-FFF2-40B4-BE49-F238E27FC236}">
                <a16:creationId xmlns:a16="http://schemas.microsoft.com/office/drawing/2014/main" id="{1E10E62F-1679-80E0-1DE2-D5FA3BC34374}"/>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910" r="9910"/>
          <a:stretch>
            <a:fillRect/>
          </a:stretch>
        </p:blipFill>
        <p:spPr>
          <a:xfrm>
            <a:off x="6775704" y="1256442"/>
            <a:ext cx="5183188" cy="4873625"/>
          </a:xfrm>
        </p:spPr>
      </p:pic>
      <mc:AlternateContent xmlns:mc="http://schemas.openxmlformats.org/markup-compatibility/2006" xmlns:a14="http://schemas.microsoft.com/office/drawing/2010/main">
        <mc:Choice Requires="a14">
          <p:sp>
            <p:nvSpPr>
              <p:cNvPr id="4" name="Segnaposto testo 3">
                <a:extLst>
                  <a:ext uri="{FF2B5EF4-FFF2-40B4-BE49-F238E27FC236}">
                    <a16:creationId xmlns:a16="http://schemas.microsoft.com/office/drawing/2014/main" id="{EB01A18E-C52B-9988-83B7-345146EE0327}"/>
                  </a:ext>
                </a:extLst>
              </p:cNvPr>
              <p:cNvSpPr>
                <a:spLocks noGrp="1"/>
              </p:cNvSpPr>
              <p:nvPr>
                <p:ph type="body" sz="half" idx="2"/>
              </p:nvPr>
            </p:nvSpPr>
            <p:spPr>
              <a:xfrm>
                <a:off x="233109" y="1163637"/>
                <a:ext cx="6542596" cy="4278186"/>
              </a:xfrm>
            </p:spPr>
            <p:txBody>
              <a:bodyPr>
                <a:noAutofit/>
              </a:bodyPr>
              <a:lstStyle/>
              <a:p>
                <a:pPr marL="342900" indent="-342900">
                  <a:buFont typeface="Arial" panose="020B0604020202020204" pitchFamily="34" charset="0"/>
                  <a:buChar char="•"/>
                </a:pPr>
                <a:r>
                  <a:rPr lang="it-IT" sz="1700" dirty="0"/>
                  <a:t>Le fluttuazioni del vuoto sono a tutte le frequenze</a:t>
                </a:r>
              </a:p>
              <a:p>
                <a:pPr marL="342900" indent="-342900">
                  <a:buFont typeface="Arial" panose="020B0604020202020204" pitchFamily="34" charset="0"/>
                  <a:buChar char="•"/>
                </a:pPr>
                <a:r>
                  <a:rPr lang="it-IT" sz="1700" dirty="0"/>
                  <a:t>Tanti oscillatori armonici quantizzati. </a:t>
                </a:r>
                <a14:m>
                  <m:oMath xmlns:m="http://schemas.openxmlformats.org/officeDocument/2006/math">
                    <m:sSub>
                      <m:sSubPr>
                        <m:ctrlPr>
                          <a:rPr lang="it-IT" sz="1700" b="0" i="1" smtClean="0">
                            <a:latin typeface="Cambria Math" panose="02040503050406030204" pitchFamily="18" charset="0"/>
                          </a:rPr>
                        </m:ctrlPr>
                      </m:sSubPr>
                      <m:e>
                        <m:r>
                          <a:rPr lang="it-IT" sz="1700" b="0" i="1" smtClean="0">
                            <a:latin typeface="Cambria Math" panose="02040503050406030204" pitchFamily="18" charset="0"/>
                          </a:rPr>
                          <m:t>𝐸</m:t>
                        </m:r>
                      </m:e>
                      <m:sub>
                        <m:r>
                          <a:rPr lang="it-IT" sz="1700" b="0" i="1" smtClean="0">
                            <a:latin typeface="Cambria Math" panose="02040503050406030204" pitchFamily="18" charset="0"/>
                          </a:rPr>
                          <m:t>𝑛</m:t>
                        </m:r>
                      </m:sub>
                    </m:sSub>
                    <m:r>
                      <a:rPr lang="it-IT" sz="1700" b="0" i="1" smtClean="0">
                        <a:latin typeface="Cambria Math" panose="02040503050406030204" pitchFamily="18" charset="0"/>
                      </a:rPr>
                      <m:t>=</m:t>
                    </m:r>
                    <m:d>
                      <m:dPr>
                        <m:ctrlPr>
                          <a:rPr lang="it-IT" sz="1700" b="0" i="1" smtClean="0">
                            <a:latin typeface="Cambria Math" panose="02040503050406030204" pitchFamily="18" charset="0"/>
                          </a:rPr>
                        </m:ctrlPr>
                      </m:dPr>
                      <m:e>
                        <m:r>
                          <a:rPr lang="it-IT" sz="1700" b="0" i="1" smtClean="0">
                            <a:latin typeface="Cambria Math" panose="02040503050406030204" pitchFamily="18" charset="0"/>
                          </a:rPr>
                          <m:t>𝑛</m:t>
                        </m:r>
                        <m:r>
                          <a:rPr lang="it-IT" sz="1700" b="0" i="1" smtClean="0">
                            <a:latin typeface="Cambria Math" panose="02040503050406030204" pitchFamily="18" charset="0"/>
                          </a:rPr>
                          <m:t>+</m:t>
                        </m:r>
                        <m:f>
                          <m:fPr>
                            <m:ctrlPr>
                              <a:rPr lang="it-IT" sz="1700" i="1">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den>
                        </m:f>
                      </m:e>
                    </m:d>
                    <m:r>
                      <a:rPr lang="it-IT" sz="1700" b="0" i="1" smtClean="0">
                        <a:latin typeface="Cambria Math" panose="02040503050406030204" pitchFamily="18" charset="0"/>
                        <a:ea typeface="Cambria Math" panose="02040503050406030204" pitchFamily="18" charset="0"/>
                      </a:rPr>
                      <m:t>ℏ</m:t>
                    </m:r>
                    <m:r>
                      <a:rPr lang="it-IT" sz="1700" b="0" i="1" smtClean="0">
                        <a:latin typeface="Cambria Math" panose="02040503050406030204" pitchFamily="18" charset="0"/>
                        <a:ea typeface="Cambria Math" panose="02040503050406030204" pitchFamily="18" charset="0"/>
                      </a:rPr>
                      <m:t>𝜔</m:t>
                    </m:r>
                  </m:oMath>
                </a14:m>
                <a:r>
                  <a:rPr lang="it-IT" sz="1700" b="0" dirty="0">
                    <a:ea typeface="Cambria Math" panose="02040503050406030204" pitchFamily="18" charset="0"/>
                  </a:rPr>
                  <a:t> (</a:t>
                </a:r>
                <a:r>
                  <a:rPr lang="it-IT" sz="1700" b="0" dirty="0" err="1">
                    <a:ea typeface="Cambria Math" panose="02040503050406030204" pitchFamily="18" charset="0"/>
                  </a:rPr>
                  <a:t>Shroedinger</a:t>
                </a:r>
                <a:r>
                  <a:rPr lang="it-IT" sz="1700" b="0" dirty="0">
                    <a:ea typeface="Cambria Math" panose="02040503050406030204" pitchFamily="18" charset="0"/>
                  </a:rPr>
                  <a:t>)</a:t>
                </a:r>
              </a:p>
              <a:p>
                <a:pPr marL="342900" indent="-342900">
                  <a:buFont typeface="Arial" panose="020B0604020202020204" pitchFamily="34" charset="0"/>
                  <a:buChar char="•"/>
                </a:pPr>
                <a:r>
                  <a:rPr lang="it-IT" sz="1700" dirty="0"/>
                  <a:t>Nello stato di vuoto n=0 =&gt; </a:t>
                </a:r>
                <a14:m>
                  <m:oMath xmlns:m="http://schemas.openxmlformats.org/officeDocument/2006/math">
                    <m:sSub>
                      <m:sSubPr>
                        <m:ctrlPr>
                          <a:rPr lang="it-IT" sz="1700" i="1" smtClean="0">
                            <a:latin typeface="Cambria Math" panose="02040503050406030204" pitchFamily="18" charset="0"/>
                          </a:rPr>
                        </m:ctrlPr>
                      </m:sSubPr>
                      <m:e>
                        <m:r>
                          <a:rPr lang="it-IT" sz="1700" b="0" i="1" smtClean="0">
                            <a:latin typeface="Cambria Math" panose="02040503050406030204" pitchFamily="18" charset="0"/>
                          </a:rPr>
                          <m:t>𝐸</m:t>
                        </m:r>
                      </m:e>
                      <m:sub>
                        <m:r>
                          <a:rPr lang="it-IT" sz="1700" b="0" i="1" smtClean="0">
                            <a:latin typeface="Cambria Math" panose="02040503050406030204" pitchFamily="18" charset="0"/>
                          </a:rPr>
                          <m:t>𝑜</m:t>
                        </m:r>
                      </m:sub>
                    </m:sSub>
                    <m:r>
                      <a:rPr lang="it-IT" sz="1700" b="0" i="1" smtClean="0">
                        <a:latin typeface="Cambria Math" panose="02040503050406030204" pitchFamily="18" charset="0"/>
                      </a:rPr>
                      <m:t>=</m:t>
                    </m:r>
                    <m:f>
                      <m:fPr>
                        <m:ctrlPr>
                          <a:rPr lang="it-IT" sz="1700" i="1">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den>
                    </m:f>
                    <m:nary>
                      <m:naryPr>
                        <m:chr m:val="∑"/>
                        <m:ctrlPr>
                          <a:rPr lang="it-IT" sz="1700" i="1" smtClean="0">
                            <a:latin typeface="Cambria Math" panose="02040503050406030204" pitchFamily="18" charset="0"/>
                          </a:rPr>
                        </m:ctrlPr>
                      </m:naryPr>
                      <m:sub>
                        <m:r>
                          <m:rPr>
                            <m:brk m:alnAt="23"/>
                          </m:rPr>
                          <a:rPr lang="it-IT" sz="1700" b="0" i="1" smtClean="0">
                            <a:latin typeface="Cambria Math" panose="02040503050406030204" pitchFamily="18" charset="0"/>
                          </a:rPr>
                          <m:t>𝑖</m:t>
                        </m:r>
                        <m:r>
                          <a:rPr lang="it-IT" sz="1700" b="0" i="1" smtClean="0">
                            <a:latin typeface="Cambria Math" panose="02040503050406030204" pitchFamily="18" charset="0"/>
                          </a:rPr>
                          <m:t>=1</m:t>
                        </m:r>
                      </m:sub>
                      <m:sup>
                        <m:r>
                          <a:rPr lang="it-IT" sz="1700" i="1" smtClean="0">
                            <a:latin typeface="Cambria Math" panose="02040503050406030204" pitchFamily="18" charset="0"/>
                            <a:ea typeface="Cambria Math" panose="02040503050406030204" pitchFamily="18" charset="0"/>
                          </a:rPr>
                          <m:t>∞</m:t>
                        </m:r>
                      </m:sup>
                      <m:e>
                        <m:r>
                          <a:rPr lang="it-IT" sz="1700" i="1">
                            <a:latin typeface="Cambria Math" panose="02040503050406030204" pitchFamily="18" charset="0"/>
                            <a:ea typeface="Cambria Math" panose="02040503050406030204" pitchFamily="18" charset="0"/>
                          </a:rPr>
                          <m:t>ℏ</m:t>
                        </m:r>
                        <m:sSub>
                          <m:sSubPr>
                            <m:ctrlPr>
                              <a:rPr lang="it-IT" sz="1700" i="1" smtClean="0">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b="0" i="1" smtClean="0">
                                <a:latin typeface="Cambria Math" panose="02040503050406030204" pitchFamily="18" charset="0"/>
                                <a:ea typeface="Cambria Math" panose="02040503050406030204" pitchFamily="18" charset="0"/>
                              </a:rPr>
                              <m:t>𝑖</m:t>
                            </m:r>
                          </m:sub>
                        </m:sSub>
                      </m:e>
                    </m:nary>
                  </m:oMath>
                </a14:m>
                <a:r>
                  <a:rPr lang="it-IT" sz="1700" dirty="0"/>
                  <a:t> farebbe infinito, ma con qualche trucco – rinormalizzazione – almeno per il campo elettromagnetico, si risolve</a:t>
                </a:r>
              </a:p>
              <a:p>
                <a:pPr marL="342900" indent="-342900">
                  <a:buFont typeface="Arial" panose="020B0604020202020204" pitchFamily="34" charset="0"/>
                  <a:buChar char="•"/>
                </a:pPr>
                <a:r>
                  <a:rPr lang="it-IT" sz="1700" dirty="0"/>
                  <a:t>Quindi se ho un volume V di vuoto, la sua densità di massa sarà </a:t>
                </a:r>
              </a:p>
              <a:p>
                <a:pPr/>
                <a:br>
                  <a:rPr lang="it-IT" sz="17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sSub>
                        <m:sSubPr>
                          <m:ctrlPr>
                            <a:rPr lang="it-IT" sz="1700" i="1" smtClean="0">
                              <a:latin typeface="Cambria Math" panose="02040503050406030204" pitchFamily="18" charset="0"/>
                            </a:rPr>
                          </m:ctrlPr>
                        </m:sSubPr>
                        <m:e>
                          <m:r>
                            <a:rPr lang="it-IT" sz="1700" i="1" smtClean="0">
                              <a:latin typeface="Cambria Math" panose="02040503050406030204" pitchFamily="18" charset="0"/>
                              <a:ea typeface="Cambria Math" panose="02040503050406030204" pitchFamily="18" charset="0"/>
                            </a:rPr>
                            <m:t>𝜚</m:t>
                          </m:r>
                        </m:e>
                        <m:sub>
                          <m:r>
                            <a:rPr lang="it-IT" sz="1700" b="0" i="1" smtClean="0">
                              <a:latin typeface="Cambria Math" panose="02040503050406030204" pitchFamily="18" charset="0"/>
                            </a:rPr>
                            <m:t>0</m:t>
                          </m:r>
                        </m:sub>
                      </m:sSub>
                      <m:r>
                        <a:rPr lang="it-IT" sz="1700" b="0" i="1" smtClean="0">
                          <a:latin typeface="Cambria Math" panose="02040503050406030204" pitchFamily="18" charset="0"/>
                        </a:rPr>
                        <m:t>=</m:t>
                      </m:r>
                      <m:f>
                        <m:fPr>
                          <m:ctrlPr>
                            <a:rPr lang="it-IT" sz="1700" i="1" smtClean="0">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sSup>
                            <m:sSupPr>
                              <m:ctrlPr>
                                <a:rPr lang="it-IT" sz="1700" i="1" smtClean="0">
                                  <a:latin typeface="Cambria Math" panose="02040503050406030204" pitchFamily="18" charset="0"/>
                                </a:rPr>
                              </m:ctrlPr>
                            </m:sSupPr>
                            <m:e>
                              <m:r>
                                <a:rPr lang="it-IT" sz="1700" b="0" i="1" smtClean="0">
                                  <a:latin typeface="Cambria Math" panose="02040503050406030204" pitchFamily="18" charset="0"/>
                                </a:rPr>
                                <m:t>𝑉𝑐</m:t>
                              </m:r>
                            </m:e>
                            <m:sup>
                              <m:r>
                                <a:rPr lang="it-IT" sz="1700" b="0" i="1" smtClean="0">
                                  <a:latin typeface="Cambria Math" panose="02040503050406030204" pitchFamily="18" charset="0"/>
                                </a:rPr>
                                <m:t>2</m:t>
                              </m:r>
                            </m:sup>
                          </m:sSup>
                        </m:den>
                      </m:f>
                      <m:nary>
                        <m:naryPr>
                          <m:chr m:val="∑"/>
                          <m:ctrlPr>
                            <a:rPr lang="it-IT" sz="1700" i="1">
                              <a:latin typeface="Cambria Math" panose="02040503050406030204" pitchFamily="18" charset="0"/>
                            </a:rPr>
                          </m:ctrlPr>
                        </m:naryPr>
                        <m:sub>
                          <m:r>
                            <m:rPr>
                              <m:brk m:alnAt="23"/>
                            </m:rPr>
                            <a:rPr lang="it-IT" sz="1700" i="1">
                              <a:latin typeface="Cambria Math" panose="02040503050406030204" pitchFamily="18" charset="0"/>
                            </a:rPr>
                            <m:t>𝑖</m:t>
                          </m:r>
                          <m:r>
                            <a:rPr lang="it-IT" sz="1700" i="1">
                              <a:latin typeface="Cambria Math" panose="02040503050406030204" pitchFamily="18" charset="0"/>
                            </a:rPr>
                            <m:t>=1</m:t>
                          </m:r>
                        </m:sub>
                        <m:sup>
                          <m:r>
                            <a:rPr lang="it-IT" sz="1700" i="1">
                              <a:latin typeface="Cambria Math" panose="02040503050406030204" pitchFamily="18" charset="0"/>
                              <a:ea typeface="Cambria Math" panose="02040503050406030204" pitchFamily="18" charset="0"/>
                            </a:rPr>
                            <m:t>∞</m:t>
                          </m:r>
                        </m:sup>
                        <m:e>
                          <m:r>
                            <a:rPr lang="it-IT" sz="1700" i="1">
                              <a:latin typeface="Cambria Math" panose="02040503050406030204" pitchFamily="18" charset="0"/>
                              <a:ea typeface="Cambria Math" panose="02040503050406030204" pitchFamily="18" charset="0"/>
                            </a:rPr>
                            <m:t>ℏ</m:t>
                          </m:r>
                          <m:sSub>
                            <m:sSubPr>
                              <m:ctrlPr>
                                <a:rPr lang="it-IT" sz="1700" i="1">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i="1">
                                  <a:latin typeface="Cambria Math" panose="02040503050406030204" pitchFamily="18" charset="0"/>
                                  <a:ea typeface="Cambria Math" panose="02040503050406030204" pitchFamily="18" charset="0"/>
                                </a:rPr>
                                <m:t>𝑖</m:t>
                              </m:r>
                            </m:sub>
                          </m:sSub>
                        </m:e>
                      </m:nary>
                    </m:oMath>
                  </m:oMathPara>
                </a14:m>
                <a:endParaRPr lang="it-IT" sz="1700" i="1"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it-IT" sz="17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it-IT" sz="1700" i="1" smtClean="0">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i="1">
                              <a:latin typeface="Cambria Math" panose="02040503050406030204" pitchFamily="18" charset="0"/>
                              <a:ea typeface="Cambria Math" panose="02040503050406030204" pitchFamily="18" charset="0"/>
                            </a:rPr>
                            <m:t>𝑖</m:t>
                          </m:r>
                        </m:sub>
                      </m:sSub>
                      <m:r>
                        <a:rPr lang="it-IT" sz="1700" b="0" i="1" smtClean="0">
                          <a:latin typeface="Cambria Math" panose="02040503050406030204" pitchFamily="18" charset="0"/>
                          <a:ea typeface="Cambria Math" panose="02040503050406030204" pitchFamily="18" charset="0"/>
                        </a:rPr>
                        <m:t>=</m:t>
                      </m:r>
                      <m:f>
                        <m:fPr>
                          <m:ctrlPr>
                            <a:rPr lang="it-IT" sz="1700" b="0" i="1" smtClean="0">
                              <a:latin typeface="Cambria Math" panose="02040503050406030204" pitchFamily="18" charset="0"/>
                              <a:ea typeface="Cambria Math" panose="02040503050406030204" pitchFamily="18" charset="0"/>
                            </a:rPr>
                          </m:ctrlPr>
                        </m:fPr>
                        <m:num>
                          <m:r>
                            <a:rPr lang="it-IT" sz="1700" b="0" i="1" smtClean="0">
                              <a:latin typeface="Cambria Math" panose="02040503050406030204" pitchFamily="18" charset="0"/>
                              <a:ea typeface="Cambria Math" panose="02040503050406030204" pitchFamily="18" charset="0"/>
                            </a:rPr>
                            <m:t>2</m:t>
                          </m:r>
                          <m:r>
                            <a:rPr lang="it-IT" sz="1700" b="0" i="1" smtClean="0">
                              <a:latin typeface="Cambria Math" panose="02040503050406030204" pitchFamily="18" charset="0"/>
                              <a:ea typeface="Cambria Math" panose="02040503050406030204" pitchFamily="18" charset="0"/>
                            </a:rPr>
                            <m:t>𝜋</m:t>
                          </m:r>
                          <m:r>
                            <a:rPr lang="it-IT" sz="1700" b="0" i="1" smtClean="0">
                              <a:latin typeface="Cambria Math" panose="02040503050406030204" pitchFamily="18" charset="0"/>
                              <a:ea typeface="Cambria Math" panose="02040503050406030204" pitchFamily="18" charset="0"/>
                            </a:rPr>
                            <m:t>𝑐</m:t>
                          </m:r>
                        </m:num>
                        <m:den>
                          <m:sSub>
                            <m:sSubPr>
                              <m:ctrlPr>
                                <a:rPr lang="it-IT" sz="1700" i="1">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𝜆</m:t>
                              </m:r>
                            </m:e>
                            <m:sub>
                              <m:r>
                                <a:rPr lang="it-IT" sz="1700" i="1">
                                  <a:latin typeface="Cambria Math" panose="02040503050406030204" pitchFamily="18" charset="0"/>
                                  <a:ea typeface="Cambria Math" panose="02040503050406030204" pitchFamily="18" charset="0"/>
                                </a:rPr>
                                <m:t>𝑖</m:t>
                              </m:r>
                            </m:sub>
                          </m:sSub>
                        </m:den>
                      </m:f>
                    </m:oMath>
                  </m:oMathPara>
                </a14:m>
                <a:endParaRPr lang="it-IT" sz="1700" i="1"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r>
                  <a:rPr lang="it-IT" sz="1700" dirty="0">
                    <a:latin typeface="Cambria Math" panose="02040503050406030204" pitchFamily="18" charset="0"/>
                    <a:ea typeface="Cambria Math" panose="02040503050406030204" pitchFamily="18" charset="0"/>
                  </a:rPr>
                  <a:t>Fra due piatti di conduttore ideale, possono esistere solo le lunghezze d’onda pari ad un sottomultiplo della distanza fra i piatti, cioè, quelle che hanno un nodo nel conduttore. Quindi non tutte le lunghezze d’onda: la densità dentro è minore che fuori</a:t>
                </a:r>
              </a:p>
              <a:p>
                <a:pPr marL="342900" indent="-342900">
                  <a:buFont typeface="Arial" panose="020B0604020202020204" pitchFamily="34" charset="0"/>
                  <a:buChar char="•"/>
                </a:pPr>
                <a:r>
                  <a:rPr lang="it-IT" sz="1700" dirty="0">
                    <a:latin typeface="Cambria Math" panose="02040503050406030204" pitchFamily="18" charset="0"/>
                    <a:ea typeface="Cambria Math" panose="02040503050406030204" pitchFamily="18" charset="0"/>
                  </a:rPr>
                  <a:t>Se i piatti non sono conduttori tutto ciò non succede.</a:t>
                </a:r>
                <a:endParaRPr lang="it-IT" sz="1700" dirty="0"/>
              </a:p>
              <a:p>
                <a:endParaRPr lang="it-IT" sz="1700" dirty="0"/>
              </a:p>
            </p:txBody>
          </p:sp>
        </mc:Choice>
        <mc:Fallback xmlns="">
          <p:sp>
            <p:nvSpPr>
              <p:cNvPr id="4" name="Segnaposto testo 3">
                <a:extLst>
                  <a:ext uri="{FF2B5EF4-FFF2-40B4-BE49-F238E27FC236}">
                    <a16:creationId xmlns:a16="http://schemas.microsoft.com/office/drawing/2014/main" id="{EB01A18E-C52B-9988-83B7-345146EE0327}"/>
                  </a:ext>
                </a:extLst>
              </p:cNvPr>
              <p:cNvSpPr>
                <a:spLocks noGrp="1" noRot="1" noChangeAspect="1" noMove="1" noResize="1" noEditPoints="1" noAdjustHandles="1" noChangeArrowheads="1" noChangeShapeType="1" noTextEdit="1"/>
              </p:cNvSpPr>
              <p:nvPr>
                <p:ph type="body" sz="half" idx="2"/>
              </p:nvPr>
            </p:nvSpPr>
            <p:spPr>
              <a:xfrm>
                <a:off x="233109" y="1163637"/>
                <a:ext cx="6542596" cy="4278186"/>
              </a:xfrm>
              <a:blipFill>
                <a:blip r:embed="rId4"/>
                <a:stretch>
                  <a:fillRect l="-466" t="-1140" r="-1024" b="-26496"/>
                </a:stretch>
              </a:blipFill>
            </p:spPr>
            <p:txBody>
              <a:bodyPr/>
              <a:lstStyle/>
              <a:p>
                <a:r>
                  <a:rPr lang="it-IT">
                    <a:noFill/>
                  </a:rPr>
                  <a:t> </a:t>
                </a:r>
              </a:p>
            </p:txBody>
          </p:sp>
        </mc:Fallback>
      </mc:AlternateContent>
      <p:sp>
        <p:nvSpPr>
          <p:cNvPr id="3" name="Segnaposto piè di pagina 2">
            <a:extLst>
              <a:ext uri="{FF2B5EF4-FFF2-40B4-BE49-F238E27FC236}">
                <a16:creationId xmlns:a16="http://schemas.microsoft.com/office/drawing/2014/main" id="{4E2EFC8E-7495-69A8-0EE4-9407D3D9E34B}"/>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BD44696B-B645-93E9-BA05-EAF06527861C}"/>
              </a:ext>
            </a:extLst>
          </p:cNvPr>
          <p:cNvSpPr>
            <a:spLocks noGrp="1"/>
          </p:cNvSpPr>
          <p:nvPr>
            <p:ph type="sldNum" sz="quarter" idx="12"/>
          </p:nvPr>
        </p:nvSpPr>
        <p:spPr/>
        <p:txBody>
          <a:bodyPr/>
          <a:lstStyle/>
          <a:p>
            <a:fld id="{5DB9F8FC-F3B6-463C-8E5A-7737F3F8DE8D}" type="slidenum">
              <a:rPr lang="it-IT" smtClean="0"/>
              <a:t>36</a:t>
            </a:fld>
            <a:endParaRPr lang="it-IT"/>
          </a:p>
        </p:txBody>
      </p:sp>
    </p:spTree>
    <p:extLst>
      <p:ext uri="{BB962C8B-B14F-4D97-AF65-F5344CB8AC3E}">
        <p14:creationId xmlns:p14="http://schemas.microsoft.com/office/powerpoint/2010/main" val="1253196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olo 10">
            <a:extLst>
              <a:ext uri="{FF2B5EF4-FFF2-40B4-BE49-F238E27FC236}">
                <a16:creationId xmlns:a16="http://schemas.microsoft.com/office/drawing/2014/main" id="{629875E7-C43E-B30F-E1A2-D2B6C2CD9C9A}"/>
              </a:ext>
            </a:extLst>
          </p:cNvPr>
          <p:cNvSpPr>
            <a:spLocks noGrp="1"/>
          </p:cNvSpPr>
          <p:nvPr>
            <p:ph type="title"/>
          </p:nvPr>
        </p:nvSpPr>
        <p:spPr/>
        <p:txBody>
          <a:bodyPr/>
          <a:lstStyle/>
          <a:p>
            <a:r>
              <a:rPr lang="it-IT" dirty="0"/>
              <a:t>Una bilancia per il vuoto</a:t>
            </a:r>
          </a:p>
        </p:txBody>
      </p:sp>
      <p:pic>
        <p:nvPicPr>
          <p:cNvPr id="13" name="Immagine 12">
            <a:extLst>
              <a:ext uri="{FF2B5EF4-FFF2-40B4-BE49-F238E27FC236}">
                <a16:creationId xmlns:a16="http://schemas.microsoft.com/office/drawing/2014/main" id="{C54A4112-FD1B-F875-FD2E-1F6647CC52C3}"/>
              </a:ext>
            </a:extLst>
          </p:cNvPr>
          <p:cNvPicPr>
            <a:picLocks noChangeAspect="1"/>
          </p:cNvPicPr>
          <p:nvPr/>
        </p:nvPicPr>
        <p:blipFill>
          <a:blip r:embed="rId2"/>
          <a:stretch>
            <a:fillRect/>
          </a:stretch>
        </p:blipFill>
        <p:spPr>
          <a:xfrm>
            <a:off x="6140794" y="2287610"/>
            <a:ext cx="5627534" cy="3216907"/>
          </a:xfrm>
          <a:prstGeom prst="rect">
            <a:avLst/>
          </a:prstGeom>
        </p:spPr>
      </p:pic>
      <p:sp>
        <p:nvSpPr>
          <p:cNvPr id="14" name="CasellaDiTesto 13">
            <a:extLst>
              <a:ext uri="{FF2B5EF4-FFF2-40B4-BE49-F238E27FC236}">
                <a16:creationId xmlns:a16="http://schemas.microsoft.com/office/drawing/2014/main" id="{501EDCB4-514C-DCBA-D3CC-4A6601924553}"/>
              </a:ext>
            </a:extLst>
          </p:cNvPr>
          <p:cNvSpPr txBox="1"/>
          <p:nvPr/>
        </p:nvSpPr>
        <p:spPr>
          <a:xfrm>
            <a:off x="673608" y="1755648"/>
            <a:ext cx="5160264" cy="4247317"/>
          </a:xfrm>
          <a:prstGeom prst="rect">
            <a:avLst/>
          </a:prstGeom>
          <a:noFill/>
        </p:spPr>
        <p:txBody>
          <a:bodyPr wrap="square" rtlCol="0">
            <a:spAutoFit/>
          </a:bodyPr>
          <a:lstStyle/>
          <a:p>
            <a:pPr marL="285750" indent="-285750">
              <a:buFont typeface="Arial" panose="020B0604020202020204" pitchFamily="34" charset="0"/>
              <a:buChar char="•"/>
            </a:pPr>
            <a:r>
              <a:rPr lang="it-IT" dirty="0"/>
              <a:t>I pesi della bilancia sono fatti come una serie di piatti alternati di un materiale speciale ed un isolante in realtà il materiale speciale è già a strati alternati…</a:t>
            </a:r>
          </a:p>
          <a:p>
            <a:pPr marL="285750" indent="-285750">
              <a:buFont typeface="Arial" panose="020B0604020202020204" pitchFamily="34" charset="0"/>
              <a:buChar char="•"/>
            </a:pPr>
            <a:r>
              <a:rPr lang="it-IT" dirty="0"/>
              <a:t>Il materiale speciale – YBCO – ha strati isolanti a temperatura ambiente che diventano superconduttori a bassa temperatura</a:t>
            </a:r>
          </a:p>
          <a:p>
            <a:pPr marL="285750" indent="-285750">
              <a:buFont typeface="Arial" panose="020B0604020202020204" pitchFamily="34" charset="0"/>
              <a:buChar char="•"/>
            </a:pPr>
            <a:r>
              <a:rPr lang="it-IT" dirty="0"/>
              <a:t>Quando diventa superconduttore, le frequenze che non «entrano» fra i piatti, vengono espulse</a:t>
            </a:r>
          </a:p>
          <a:p>
            <a:pPr marL="285750" indent="-285750">
              <a:buFont typeface="Arial" panose="020B0604020202020204" pitchFamily="34" charset="0"/>
              <a:buChar char="•"/>
            </a:pPr>
            <a:r>
              <a:rPr lang="it-IT" dirty="0"/>
              <a:t>Moduliamo la temperatura di un lato della bilancia attorno alla temperatura di transizione.</a:t>
            </a:r>
          </a:p>
          <a:p>
            <a:pPr marL="285750" indent="-285750">
              <a:buFont typeface="Arial" panose="020B0604020202020204" pitchFamily="34" charset="0"/>
              <a:buChar char="•"/>
            </a:pPr>
            <a:r>
              <a:rPr lang="it-IT" dirty="0"/>
              <a:t>Dobbiamo conoscere benissimo tutte le energie in gioco, perché ciascuna ha il suo «peso»</a:t>
            </a:r>
          </a:p>
          <a:p>
            <a:pPr marL="285750" indent="-285750">
              <a:buFont typeface="Arial" panose="020B0604020202020204" pitchFamily="34" charset="0"/>
              <a:buChar char="•"/>
            </a:pPr>
            <a:r>
              <a:rPr lang="it-IT" dirty="0"/>
              <a:t>Tolto ciò che conosciamo, quel che resta è il peso del vuoto…pare facile…</a:t>
            </a:r>
          </a:p>
        </p:txBody>
      </p:sp>
      <p:sp>
        <p:nvSpPr>
          <p:cNvPr id="2" name="Segnaposto piè di pagina 1">
            <a:extLst>
              <a:ext uri="{FF2B5EF4-FFF2-40B4-BE49-F238E27FC236}">
                <a16:creationId xmlns:a16="http://schemas.microsoft.com/office/drawing/2014/main" id="{48DEE62E-2BB7-C5E4-7FAF-660FE7D1C786}"/>
              </a:ext>
            </a:extLst>
          </p:cNvPr>
          <p:cNvSpPr>
            <a:spLocks noGrp="1"/>
          </p:cNvSpPr>
          <p:nvPr>
            <p:ph type="ftr" sz="quarter" idx="11"/>
          </p:nvPr>
        </p:nvSpPr>
        <p:spPr/>
        <p:txBody>
          <a:bodyPr/>
          <a:lstStyle/>
          <a:p>
            <a:r>
              <a:rPr lang="it-IT"/>
              <a:t>MdF 16/02/2023 - Fabio Garufi</a:t>
            </a:r>
          </a:p>
        </p:txBody>
      </p:sp>
      <p:sp>
        <p:nvSpPr>
          <p:cNvPr id="3" name="Segnaposto numero diapositiva 2">
            <a:extLst>
              <a:ext uri="{FF2B5EF4-FFF2-40B4-BE49-F238E27FC236}">
                <a16:creationId xmlns:a16="http://schemas.microsoft.com/office/drawing/2014/main" id="{0DB5B10F-42EE-5E2A-46F5-78F58DB0EE5F}"/>
              </a:ext>
            </a:extLst>
          </p:cNvPr>
          <p:cNvSpPr>
            <a:spLocks noGrp="1"/>
          </p:cNvSpPr>
          <p:nvPr>
            <p:ph type="sldNum" sz="quarter" idx="12"/>
          </p:nvPr>
        </p:nvSpPr>
        <p:spPr/>
        <p:txBody>
          <a:bodyPr/>
          <a:lstStyle/>
          <a:p>
            <a:fld id="{5DB9F8FC-F3B6-463C-8E5A-7737F3F8DE8D}" type="slidenum">
              <a:rPr lang="it-IT" smtClean="0"/>
              <a:t>37</a:t>
            </a:fld>
            <a:endParaRPr lang="it-IT"/>
          </a:p>
        </p:txBody>
      </p:sp>
    </p:spTree>
    <p:extLst>
      <p:ext uri="{BB962C8B-B14F-4D97-AF65-F5344CB8AC3E}">
        <p14:creationId xmlns:p14="http://schemas.microsoft.com/office/powerpoint/2010/main" val="170054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4F769B-29CC-4430-BDEE-EB9F5086DDB2}"/>
              </a:ext>
            </a:extLst>
          </p:cNvPr>
          <p:cNvSpPr>
            <a:spLocks noGrp="1"/>
          </p:cNvSpPr>
          <p:nvPr>
            <p:ph type="title"/>
          </p:nvPr>
        </p:nvSpPr>
        <p:spPr>
          <a:xfrm>
            <a:off x="500743" y="245734"/>
            <a:ext cx="11190514" cy="1325563"/>
          </a:xfrm>
        </p:spPr>
        <p:txBody>
          <a:bodyPr/>
          <a:lstStyle/>
          <a:p>
            <a:r>
              <a:rPr lang="it-IT" dirty="0"/>
              <a:t>Cristallo di YBCO</a:t>
            </a:r>
          </a:p>
        </p:txBody>
      </p:sp>
      <p:pic>
        <p:nvPicPr>
          <p:cNvPr id="9" name="Segnaposto contenuto 8">
            <a:extLst>
              <a:ext uri="{FF2B5EF4-FFF2-40B4-BE49-F238E27FC236}">
                <a16:creationId xmlns:a16="http://schemas.microsoft.com/office/drawing/2014/main" id="{3E756007-D84F-4BA4-87E4-88AA63018E25}"/>
              </a:ext>
            </a:extLst>
          </p:cNvPr>
          <p:cNvPicPr>
            <a:picLocks noGrp="1" noChangeAspect="1"/>
          </p:cNvPicPr>
          <p:nvPr>
            <p:ph idx="1"/>
          </p:nvPr>
        </p:nvPicPr>
        <p:blipFill rotWithShape="1">
          <a:blip r:embed="rId2"/>
          <a:srcRect l="62092" t="49106" r="12773" b="10798"/>
          <a:stretch/>
        </p:blipFill>
        <p:spPr>
          <a:xfrm>
            <a:off x="719207" y="2727681"/>
            <a:ext cx="3159398" cy="2834919"/>
          </a:xfrm>
        </p:spPr>
      </p:pic>
      <p:pic>
        <p:nvPicPr>
          <p:cNvPr id="10" name="Immagine 9">
            <a:extLst>
              <a:ext uri="{FF2B5EF4-FFF2-40B4-BE49-F238E27FC236}">
                <a16:creationId xmlns:a16="http://schemas.microsoft.com/office/drawing/2014/main" id="{07B66F37-AA03-49E5-B828-3E9B53CAE46E}"/>
              </a:ext>
            </a:extLst>
          </p:cNvPr>
          <p:cNvPicPr>
            <a:picLocks noChangeAspect="1"/>
          </p:cNvPicPr>
          <p:nvPr/>
        </p:nvPicPr>
        <p:blipFill rotWithShape="1">
          <a:blip r:embed="rId3"/>
          <a:srcRect l="30714" t="40000" r="15267" b="57461"/>
          <a:stretch/>
        </p:blipFill>
        <p:spPr>
          <a:xfrm>
            <a:off x="468086" y="1143000"/>
            <a:ext cx="11277600" cy="298250"/>
          </a:xfrm>
          <a:prstGeom prst="rect">
            <a:avLst/>
          </a:prstGeom>
        </p:spPr>
      </p:pic>
      <p:sp>
        <p:nvSpPr>
          <p:cNvPr id="11" name="Trapezio 10">
            <a:extLst>
              <a:ext uri="{FF2B5EF4-FFF2-40B4-BE49-F238E27FC236}">
                <a16:creationId xmlns:a16="http://schemas.microsoft.com/office/drawing/2014/main" id="{3AB52CF9-DECB-4A9E-A643-166799104B5F}"/>
              </a:ext>
            </a:extLst>
          </p:cNvPr>
          <p:cNvSpPr/>
          <p:nvPr/>
        </p:nvSpPr>
        <p:spPr>
          <a:xfrm rot="16200000">
            <a:off x="2872647" y="2143301"/>
            <a:ext cx="3356853" cy="4265516"/>
          </a:xfrm>
          <a:prstGeom prst="trapezoid">
            <a:avLst>
              <a:gd name="adj" fmla="val 47857"/>
            </a:avLst>
          </a:prstGeom>
          <a:solidFill>
            <a:schemeClr val="tx1">
              <a:alpha val="15000"/>
            </a:schemeClr>
          </a:solidFill>
          <a:ln>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13" name="Gruppo 12">
            <a:extLst>
              <a:ext uri="{FF2B5EF4-FFF2-40B4-BE49-F238E27FC236}">
                <a16:creationId xmlns:a16="http://schemas.microsoft.com/office/drawing/2014/main" id="{C597FCD7-C2FE-4FC7-91F6-C5EEB5A80D81}"/>
              </a:ext>
            </a:extLst>
          </p:cNvPr>
          <p:cNvGrpSpPr/>
          <p:nvPr/>
        </p:nvGrpSpPr>
        <p:grpSpPr>
          <a:xfrm>
            <a:off x="6363364" y="1946709"/>
            <a:ext cx="5492731" cy="4584720"/>
            <a:chOff x="6363364" y="1946709"/>
            <a:chExt cx="5492731" cy="4584720"/>
          </a:xfrm>
        </p:grpSpPr>
        <p:pic>
          <p:nvPicPr>
            <p:cNvPr id="5" name="Immagine 4">
              <a:extLst>
                <a:ext uri="{FF2B5EF4-FFF2-40B4-BE49-F238E27FC236}">
                  <a16:creationId xmlns:a16="http://schemas.microsoft.com/office/drawing/2014/main" id="{40ADAAFF-1A18-4639-92C9-2C6E518ED95D}"/>
                </a:ext>
              </a:extLst>
            </p:cNvPr>
            <p:cNvPicPr>
              <a:picLocks noChangeAspect="1"/>
            </p:cNvPicPr>
            <p:nvPr/>
          </p:nvPicPr>
          <p:blipFill rotWithShape="1">
            <a:blip r:embed="rId4"/>
            <a:srcRect l="57632" t="46738" r="13236" b="10034"/>
            <a:stretch/>
          </p:blipFill>
          <p:spPr>
            <a:xfrm>
              <a:off x="6363364" y="1946709"/>
              <a:ext cx="5492731" cy="4584720"/>
            </a:xfrm>
            <a:prstGeom prst="rect">
              <a:avLst/>
            </a:prstGeom>
          </p:spPr>
        </p:pic>
        <p:sp>
          <p:nvSpPr>
            <p:cNvPr id="12" name="Rettangolo 11">
              <a:extLst>
                <a:ext uri="{FF2B5EF4-FFF2-40B4-BE49-F238E27FC236}">
                  <a16:creationId xmlns:a16="http://schemas.microsoft.com/office/drawing/2014/main" id="{BC959D30-96D1-43DE-9643-AE8A7EB7DED2}"/>
                </a:ext>
              </a:extLst>
            </p:cNvPr>
            <p:cNvSpPr/>
            <p:nvPr/>
          </p:nvSpPr>
          <p:spPr>
            <a:xfrm>
              <a:off x="8969831" y="2046514"/>
              <a:ext cx="803854" cy="3907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cxnSp>
        <p:nvCxnSpPr>
          <p:cNvPr id="6" name="Connettore 2 5">
            <a:extLst>
              <a:ext uri="{FF2B5EF4-FFF2-40B4-BE49-F238E27FC236}">
                <a16:creationId xmlns:a16="http://schemas.microsoft.com/office/drawing/2014/main" id="{04E718B4-C32A-4FC4-BF2F-FE8D67537727}"/>
              </a:ext>
            </a:extLst>
          </p:cNvPr>
          <p:cNvCxnSpPr/>
          <p:nvPr/>
        </p:nvCxnSpPr>
        <p:spPr>
          <a:xfrm>
            <a:off x="9109729" y="3008684"/>
            <a:ext cx="0" cy="511629"/>
          </a:xfrm>
          <a:prstGeom prst="straightConnector1">
            <a:avLst/>
          </a:prstGeom>
          <a:ln w="57150">
            <a:headEnd type="triangle"/>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8D6E16C1-3BEF-4DDE-B9B9-9724057304E1}"/>
                  </a:ext>
                </a:extLst>
              </p:cNvPr>
              <p:cNvSpPr txBox="1"/>
              <p:nvPr/>
            </p:nvSpPr>
            <p:spPr>
              <a:xfrm>
                <a:off x="9238668" y="2802833"/>
                <a:ext cx="2449286" cy="923330"/>
              </a:xfrm>
              <a:custGeom>
                <a:avLst/>
                <a:gdLst>
                  <a:gd name="connsiteX0" fmla="*/ 0 w 2449286"/>
                  <a:gd name="connsiteY0" fmla="*/ 0 h 923330"/>
                  <a:gd name="connsiteX1" fmla="*/ 440871 w 2449286"/>
                  <a:gd name="connsiteY1" fmla="*/ 0 h 923330"/>
                  <a:gd name="connsiteX2" fmla="*/ 857250 w 2449286"/>
                  <a:gd name="connsiteY2" fmla="*/ 0 h 923330"/>
                  <a:gd name="connsiteX3" fmla="*/ 1347107 w 2449286"/>
                  <a:gd name="connsiteY3" fmla="*/ 0 h 923330"/>
                  <a:gd name="connsiteX4" fmla="*/ 1885950 w 2449286"/>
                  <a:gd name="connsiteY4" fmla="*/ 0 h 923330"/>
                  <a:gd name="connsiteX5" fmla="*/ 2449286 w 2449286"/>
                  <a:gd name="connsiteY5" fmla="*/ 0 h 923330"/>
                  <a:gd name="connsiteX6" fmla="*/ 2449286 w 2449286"/>
                  <a:gd name="connsiteY6" fmla="*/ 443198 h 923330"/>
                  <a:gd name="connsiteX7" fmla="*/ 2449286 w 2449286"/>
                  <a:gd name="connsiteY7" fmla="*/ 923330 h 923330"/>
                  <a:gd name="connsiteX8" fmla="*/ 1959429 w 2449286"/>
                  <a:gd name="connsiteY8" fmla="*/ 923330 h 923330"/>
                  <a:gd name="connsiteX9" fmla="*/ 1469572 w 2449286"/>
                  <a:gd name="connsiteY9" fmla="*/ 923330 h 923330"/>
                  <a:gd name="connsiteX10" fmla="*/ 1004207 w 2449286"/>
                  <a:gd name="connsiteY10" fmla="*/ 923330 h 923330"/>
                  <a:gd name="connsiteX11" fmla="*/ 587829 w 2449286"/>
                  <a:gd name="connsiteY11" fmla="*/ 923330 h 923330"/>
                  <a:gd name="connsiteX12" fmla="*/ 0 w 2449286"/>
                  <a:gd name="connsiteY12" fmla="*/ 923330 h 923330"/>
                  <a:gd name="connsiteX13" fmla="*/ 0 w 2449286"/>
                  <a:gd name="connsiteY13" fmla="*/ 443198 h 923330"/>
                  <a:gd name="connsiteX14" fmla="*/ 0 w 2449286"/>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86" h="923330" extrusionOk="0">
                    <a:moveTo>
                      <a:pt x="0" y="0"/>
                    </a:moveTo>
                    <a:cubicBezTo>
                      <a:pt x="170382" y="-34823"/>
                      <a:pt x="270072" y="660"/>
                      <a:pt x="440871" y="0"/>
                    </a:cubicBezTo>
                    <a:cubicBezTo>
                      <a:pt x="611670" y="-660"/>
                      <a:pt x="767707" y="32720"/>
                      <a:pt x="857250" y="0"/>
                    </a:cubicBezTo>
                    <a:cubicBezTo>
                      <a:pt x="946793" y="-32720"/>
                      <a:pt x="1248524" y="52025"/>
                      <a:pt x="1347107" y="0"/>
                    </a:cubicBezTo>
                    <a:cubicBezTo>
                      <a:pt x="1445690" y="-52025"/>
                      <a:pt x="1717263" y="10440"/>
                      <a:pt x="1885950" y="0"/>
                    </a:cubicBezTo>
                    <a:cubicBezTo>
                      <a:pt x="2054637" y="-10440"/>
                      <a:pt x="2320028" y="62933"/>
                      <a:pt x="2449286" y="0"/>
                    </a:cubicBezTo>
                    <a:cubicBezTo>
                      <a:pt x="2497359" y="181429"/>
                      <a:pt x="2421368" y="318549"/>
                      <a:pt x="2449286" y="443198"/>
                    </a:cubicBezTo>
                    <a:cubicBezTo>
                      <a:pt x="2477204" y="567847"/>
                      <a:pt x="2398839" y="758535"/>
                      <a:pt x="2449286" y="923330"/>
                    </a:cubicBezTo>
                    <a:cubicBezTo>
                      <a:pt x="2272656" y="923436"/>
                      <a:pt x="2086620" y="885342"/>
                      <a:pt x="1959429" y="923330"/>
                    </a:cubicBezTo>
                    <a:cubicBezTo>
                      <a:pt x="1832238" y="961318"/>
                      <a:pt x="1689742" y="897982"/>
                      <a:pt x="1469572" y="923330"/>
                    </a:cubicBezTo>
                    <a:cubicBezTo>
                      <a:pt x="1249402" y="948678"/>
                      <a:pt x="1236123" y="903642"/>
                      <a:pt x="1004207" y="923330"/>
                    </a:cubicBezTo>
                    <a:cubicBezTo>
                      <a:pt x="772292" y="943018"/>
                      <a:pt x="698113" y="891909"/>
                      <a:pt x="587829" y="923330"/>
                    </a:cubicBezTo>
                    <a:cubicBezTo>
                      <a:pt x="477545" y="954751"/>
                      <a:pt x="212019" y="880005"/>
                      <a:pt x="0" y="923330"/>
                    </a:cubicBezTo>
                    <a:cubicBezTo>
                      <a:pt x="-36269" y="820971"/>
                      <a:pt x="48917" y="613577"/>
                      <a:pt x="0" y="443198"/>
                    </a:cubicBezTo>
                    <a:cubicBezTo>
                      <a:pt x="-48917" y="272819"/>
                      <a:pt x="177" y="197137"/>
                      <a:pt x="0" y="0"/>
                    </a:cubicBezTo>
                    <a:close/>
                  </a:path>
                </a:pathLst>
              </a:custGeom>
              <a:noFill/>
              <a:ln>
                <a:solidFill>
                  <a:schemeClr val="tx1"/>
                </a:solidFill>
                <a:extLst>
                  <a:ext uri="{C807C97D-BFC1-408E-A445-0C87EB9F89A2}">
                    <ask:lineSketchStyleProps xmlns:ask="http://schemas.microsoft.com/office/drawing/2018/sketchyshapes" sd="1722231287">
                      <a:prstGeom prst="rect">
                        <a:avLst/>
                      </a:prstGeom>
                      <ask:type>
                        <ask:lineSketchScribble/>
                      </ask:type>
                    </ask:lineSketchStyleProps>
                  </a:ext>
                </a:extLst>
              </a:ln>
            </p:spPr>
            <p:txBody>
              <a:bodyPr wrap="square" rtlCol="0">
                <a:spAutoFit/>
              </a:bodyPr>
              <a:lstStyle/>
              <a:p>
                <a:pPr algn="ctr"/>
                <a14:m>
                  <m:oMath xmlns:m="http://schemas.openxmlformats.org/officeDocument/2006/math">
                    <m:r>
                      <a:rPr lang="it-IT"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10 </m:t>
                    </m:r>
                    <m:r>
                      <a:rPr lang="it-IT" b="0" i="1" smtClean="0">
                        <a:latin typeface="Cambria Math" panose="02040503050406030204" pitchFamily="18" charset="0"/>
                        <a:ea typeface="Cambria Math" panose="02040503050406030204" pitchFamily="18" charset="0"/>
                      </a:rPr>
                      <m:t>𝑛𝑚</m:t>
                    </m:r>
                  </m:oMath>
                </a14:m>
                <a:r>
                  <a:rPr lang="it-IT" dirty="0"/>
                  <a:t> (1000 volte più piccolo dello spessore di un capello)</a:t>
                </a:r>
              </a:p>
            </p:txBody>
          </p:sp>
        </mc:Choice>
        <mc:Fallback xmlns="">
          <p:sp>
            <p:nvSpPr>
              <p:cNvPr id="14" name="CasellaDiTesto 13">
                <a:extLst>
                  <a:ext uri="{FF2B5EF4-FFF2-40B4-BE49-F238E27FC236}">
                    <a16:creationId xmlns:a16="http://schemas.microsoft.com/office/drawing/2014/main" id="{8D6E16C1-3BEF-4DDE-B9B9-9724057304E1}"/>
                  </a:ext>
                </a:extLst>
              </p:cNvPr>
              <p:cNvSpPr txBox="1">
                <a:spLocks noRot="1" noChangeAspect="1" noMove="1" noResize="1" noEditPoints="1" noAdjustHandles="1" noChangeArrowheads="1" noChangeShapeType="1" noTextEdit="1"/>
              </p:cNvSpPr>
              <p:nvPr/>
            </p:nvSpPr>
            <p:spPr>
              <a:xfrm>
                <a:off x="9238668" y="2802833"/>
                <a:ext cx="2449286" cy="923330"/>
              </a:xfrm>
              <a:prstGeom prst="rect">
                <a:avLst/>
              </a:prstGeom>
              <a:blipFill>
                <a:blip r:embed="rId5"/>
                <a:stretch>
                  <a:fillRect t="-625" b="-6875"/>
                </a:stretch>
              </a:blipFill>
              <a:ln>
                <a:solidFill>
                  <a:schemeClr val="tx1"/>
                </a:solidFill>
                <a:extLst>
                  <a:ext uri="{C807C97D-BFC1-408E-A445-0C87EB9F89A2}">
                    <ask:lineSketchStyleProps xmlns:ask="http://schemas.microsoft.com/office/drawing/2018/sketchyshapes" sd="1722231287">
                      <a:custGeom>
                        <a:avLst/>
                        <a:gdLst>
                          <a:gd name="connsiteX0" fmla="*/ 0 w 2449286"/>
                          <a:gd name="connsiteY0" fmla="*/ 0 h 923330"/>
                          <a:gd name="connsiteX1" fmla="*/ 440871 w 2449286"/>
                          <a:gd name="connsiteY1" fmla="*/ 0 h 923330"/>
                          <a:gd name="connsiteX2" fmla="*/ 857250 w 2449286"/>
                          <a:gd name="connsiteY2" fmla="*/ 0 h 923330"/>
                          <a:gd name="connsiteX3" fmla="*/ 1347107 w 2449286"/>
                          <a:gd name="connsiteY3" fmla="*/ 0 h 923330"/>
                          <a:gd name="connsiteX4" fmla="*/ 1885950 w 2449286"/>
                          <a:gd name="connsiteY4" fmla="*/ 0 h 923330"/>
                          <a:gd name="connsiteX5" fmla="*/ 2449286 w 2449286"/>
                          <a:gd name="connsiteY5" fmla="*/ 0 h 923330"/>
                          <a:gd name="connsiteX6" fmla="*/ 2449286 w 2449286"/>
                          <a:gd name="connsiteY6" fmla="*/ 443198 h 923330"/>
                          <a:gd name="connsiteX7" fmla="*/ 2449286 w 2449286"/>
                          <a:gd name="connsiteY7" fmla="*/ 923330 h 923330"/>
                          <a:gd name="connsiteX8" fmla="*/ 1959429 w 2449286"/>
                          <a:gd name="connsiteY8" fmla="*/ 923330 h 923330"/>
                          <a:gd name="connsiteX9" fmla="*/ 1469572 w 2449286"/>
                          <a:gd name="connsiteY9" fmla="*/ 923330 h 923330"/>
                          <a:gd name="connsiteX10" fmla="*/ 1004207 w 2449286"/>
                          <a:gd name="connsiteY10" fmla="*/ 923330 h 923330"/>
                          <a:gd name="connsiteX11" fmla="*/ 587829 w 2449286"/>
                          <a:gd name="connsiteY11" fmla="*/ 923330 h 923330"/>
                          <a:gd name="connsiteX12" fmla="*/ 0 w 2449286"/>
                          <a:gd name="connsiteY12" fmla="*/ 923330 h 923330"/>
                          <a:gd name="connsiteX13" fmla="*/ 0 w 2449286"/>
                          <a:gd name="connsiteY13" fmla="*/ 443198 h 923330"/>
                          <a:gd name="connsiteX14" fmla="*/ 0 w 2449286"/>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86" h="923330" extrusionOk="0">
                            <a:moveTo>
                              <a:pt x="0" y="0"/>
                            </a:moveTo>
                            <a:cubicBezTo>
                              <a:pt x="170382" y="-34823"/>
                              <a:pt x="270072" y="660"/>
                              <a:pt x="440871" y="0"/>
                            </a:cubicBezTo>
                            <a:cubicBezTo>
                              <a:pt x="611670" y="-660"/>
                              <a:pt x="767707" y="32720"/>
                              <a:pt x="857250" y="0"/>
                            </a:cubicBezTo>
                            <a:cubicBezTo>
                              <a:pt x="946793" y="-32720"/>
                              <a:pt x="1248524" y="52025"/>
                              <a:pt x="1347107" y="0"/>
                            </a:cubicBezTo>
                            <a:cubicBezTo>
                              <a:pt x="1445690" y="-52025"/>
                              <a:pt x="1717263" y="10440"/>
                              <a:pt x="1885950" y="0"/>
                            </a:cubicBezTo>
                            <a:cubicBezTo>
                              <a:pt x="2054637" y="-10440"/>
                              <a:pt x="2320028" y="62933"/>
                              <a:pt x="2449286" y="0"/>
                            </a:cubicBezTo>
                            <a:cubicBezTo>
                              <a:pt x="2497359" y="181429"/>
                              <a:pt x="2421368" y="318549"/>
                              <a:pt x="2449286" y="443198"/>
                            </a:cubicBezTo>
                            <a:cubicBezTo>
                              <a:pt x="2477204" y="567847"/>
                              <a:pt x="2398839" y="758535"/>
                              <a:pt x="2449286" y="923330"/>
                            </a:cubicBezTo>
                            <a:cubicBezTo>
                              <a:pt x="2272656" y="923436"/>
                              <a:pt x="2086620" y="885342"/>
                              <a:pt x="1959429" y="923330"/>
                            </a:cubicBezTo>
                            <a:cubicBezTo>
                              <a:pt x="1832238" y="961318"/>
                              <a:pt x="1689742" y="897982"/>
                              <a:pt x="1469572" y="923330"/>
                            </a:cubicBezTo>
                            <a:cubicBezTo>
                              <a:pt x="1249402" y="948678"/>
                              <a:pt x="1236123" y="903642"/>
                              <a:pt x="1004207" y="923330"/>
                            </a:cubicBezTo>
                            <a:cubicBezTo>
                              <a:pt x="772292" y="943018"/>
                              <a:pt x="698113" y="891909"/>
                              <a:pt x="587829" y="923330"/>
                            </a:cubicBezTo>
                            <a:cubicBezTo>
                              <a:pt x="477545" y="954751"/>
                              <a:pt x="212019" y="880005"/>
                              <a:pt x="0" y="923330"/>
                            </a:cubicBezTo>
                            <a:cubicBezTo>
                              <a:pt x="-36269" y="820971"/>
                              <a:pt x="48917" y="613577"/>
                              <a:pt x="0" y="443198"/>
                            </a:cubicBezTo>
                            <a:cubicBezTo>
                              <a:pt x="-48917" y="272819"/>
                              <a:pt x="177" y="197137"/>
                              <a:pt x="0" y="0"/>
                            </a:cubicBezTo>
                            <a:close/>
                          </a:path>
                        </a:pathLst>
                      </a:custGeom>
                      <ask:type>
                        <ask:lineSketchScribble/>
                      </ask:type>
                    </ask:lineSketchStyleProps>
                  </a:ext>
                </a:extLst>
              </a:ln>
            </p:spPr>
            <p:txBody>
              <a:bodyPr/>
              <a:lstStyle/>
              <a:p>
                <a:r>
                  <a:rPr lang="it-IT">
                    <a:noFill/>
                  </a:rPr>
                  <a:t> </a:t>
                </a:r>
              </a:p>
            </p:txBody>
          </p:sp>
        </mc:Fallback>
      </mc:AlternateContent>
      <p:sp>
        <p:nvSpPr>
          <p:cNvPr id="3" name="Segnaposto piè di pagina 2">
            <a:extLst>
              <a:ext uri="{FF2B5EF4-FFF2-40B4-BE49-F238E27FC236}">
                <a16:creationId xmlns:a16="http://schemas.microsoft.com/office/drawing/2014/main" id="{FFAF2C57-95B0-B582-71E2-9905F49407CC}"/>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99D74500-B372-7AEC-1C99-F1651C04F446}"/>
              </a:ext>
            </a:extLst>
          </p:cNvPr>
          <p:cNvSpPr>
            <a:spLocks noGrp="1"/>
          </p:cNvSpPr>
          <p:nvPr>
            <p:ph type="sldNum" sz="quarter" idx="12"/>
          </p:nvPr>
        </p:nvSpPr>
        <p:spPr/>
        <p:txBody>
          <a:bodyPr/>
          <a:lstStyle/>
          <a:p>
            <a:fld id="{5DB9F8FC-F3B6-463C-8E5A-7737F3F8DE8D}" type="slidenum">
              <a:rPr lang="it-IT" smtClean="0"/>
              <a:t>38</a:t>
            </a:fld>
            <a:endParaRPr lang="it-IT"/>
          </a:p>
        </p:txBody>
      </p:sp>
    </p:spTree>
    <p:extLst>
      <p:ext uri="{BB962C8B-B14F-4D97-AF65-F5344CB8AC3E}">
        <p14:creationId xmlns:p14="http://schemas.microsoft.com/office/powerpoint/2010/main" val="3473519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88C2126D-D8A7-424D-B739-CAE21C0261C3}"/>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4A9391E-A9A7-4DC3-994D-04E902510032}"/>
              </a:ext>
            </a:extLst>
          </p:cNvPr>
          <p:cNvSpPr>
            <a:spLocks noGrp="1"/>
          </p:cNvSpPr>
          <p:nvPr>
            <p:ph type="title"/>
          </p:nvPr>
        </p:nvSpPr>
        <p:spPr/>
        <p:txBody>
          <a:bodyPr/>
          <a:lstStyle/>
          <a:p>
            <a:r>
              <a:rPr lang="it-IT"/>
              <a:t>Che effetto ci aspettiamo di misurare?</a:t>
            </a:r>
            <a:endParaRPr lang="it-IT" dirty="0"/>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BA00BCA8-D66B-4874-802F-7B8DAD675CC4}"/>
                  </a:ext>
                </a:extLst>
              </p:cNvPr>
              <p:cNvSpPr>
                <a:spLocks noGrp="1"/>
              </p:cNvSpPr>
              <p:nvPr>
                <p:ph idx="1"/>
              </p:nvPr>
            </p:nvSpPr>
            <p:spPr/>
            <p:txBody>
              <a:bodyPr>
                <a:normAutofit fontScale="92500" lnSpcReduction="10000"/>
              </a:bodyPr>
              <a:lstStyle/>
              <a:p>
                <a:pPr marL="0" indent="0">
                  <a:buNone/>
                </a:pPr>
                <a:r>
                  <a:rPr lang="it-IT" altLang="en-US" sz="2800" dirty="0">
                    <a:latin typeface="Tahoma" panose="020B0604030504040204" pitchFamily="34" charset="0"/>
                    <a:sym typeface="Wingdings" panose="05000000000000000000" pitchFamily="2" charset="2"/>
                  </a:rPr>
                  <a:t>La variazione di forza che ci aspettiamo di misurare è F = 4*10</a:t>
                </a:r>
                <a:r>
                  <a:rPr lang="it-IT" altLang="en-US" sz="2800" baseline="30000" dirty="0">
                    <a:latin typeface="Tahoma" panose="020B0604030504040204" pitchFamily="34" charset="0"/>
                    <a:sym typeface="Wingdings" panose="05000000000000000000" pitchFamily="2" charset="2"/>
                  </a:rPr>
                  <a:t>-16</a:t>
                </a:r>
                <a:r>
                  <a:rPr lang="it-IT" altLang="en-US" sz="2800" dirty="0">
                    <a:latin typeface="Tahoma" panose="020B0604030504040204" pitchFamily="34" charset="0"/>
                    <a:sym typeface="Wingdings" panose="05000000000000000000" pitchFamily="2" charset="2"/>
                  </a:rPr>
                  <a:t> N. </a:t>
                </a:r>
              </a:p>
              <a:p>
                <a:pPr marL="0" indent="0">
                  <a:buNone/>
                </a:pPr>
                <a:r>
                  <a:rPr lang="it-IT" altLang="en-US" sz="2800" dirty="0">
                    <a:latin typeface="Tahoma" panose="020B0604030504040204" pitchFamily="34" charset="0"/>
                    <a:sym typeface="Wingdings" panose="05000000000000000000" pitchFamily="2" charset="2"/>
                  </a:rPr>
                  <a:t>A quanto corrisponde?</a:t>
                </a:r>
              </a:p>
              <a:p>
                <a:pPr marL="0" indent="0">
                  <a:buNone/>
                </a:pPr>
                <a:endParaRPr lang="en-US" altLang="en-US" sz="2800" dirty="0">
                  <a:latin typeface="Tahoma" panose="020B0604030504040204" pitchFamily="34" charset="0"/>
                </a:endParaRPr>
              </a:p>
              <a:p>
                <a:r>
                  <a:rPr lang="it-IT" dirty="0"/>
                  <a:t>1 kg di mele </a:t>
                </a:r>
                <a:r>
                  <a:rPr lang="it-IT" dirty="0">
                    <a:sym typeface="Wingdings" panose="05000000000000000000" pitchFamily="2" charset="2"/>
                  </a:rPr>
                  <a:t>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r>
                      <a:rPr lang="it-IT" b="0" i="1" smtClean="0">
                        <a:latin typeface="Cambria Math" panose="02040503050406030204" pitchFamily="18" charset="0"/>
                        <a:sym typeface="Wingdings" panose="05000000000000000000" pitchFamily="2" charset="2"/>
                      </a:rPr>
                      <m:t>10 </m:t>
                    </m:r>
                    <m:r>
                      <a:rPr lang="it-IT" b="0" i="1" smtClean="0">
                        <a:latin typeface="Cambria Math" panose="02040503050406030204" pitchFamily="18" charset="0"/>
                        <a:sym typeface="Wingdings" panose="05000000000000000000" pitchFamily="2" charset="2"/>
                      </a:rPr>
                      <m:t>𝑁</m:t>
                    </m:r>
                  </m:oMath>
                </a14:m>
                <a:endParaRPr lang="it-IT" b="0" dirty="0">
                  <a:sym typeface="Wingdings" panose="05000000000000000000" pitchFamily="2" charset="2"/>
                </a:endParaRPr>
              </a:p>
              <a:p>
                <a:r>
                  <a:rPr lang="it-IT" b="0" dirty="0">
                    <a:sym typeface="Wingdings" panose="05000000000000000000" pitchFamily="2" charset="2"/>
                  </a:rPr>
                  <a:t>Una zanzara 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sSup>
                      <m:sSupPr>
                        <m:ctrlPr>
                          <a:rPr lang="it-IT" b="0" i="1" smtClean="0">
                            <a:latin typeface="Cambria Math" panose="02040503050406030204" pitchFamily="18" charset="0"/>
                            <a:sym typeface="Wingdings" panose="05000000000000000000" pitchFamily="2" charset="2"/>
                          </a:rPr>
                        </m:ctrlPr>
                      </m:sSupPr>
                      <m:e>
                        <m:r>
                          <a:rPr lang="it-IT" b="0" i="1" smtClean="0">
                            <a:latin typeface="Cambria Math" panose="02040503050406030204" pitchFamily="18" charset="0"/>
                            <a:sym typeface="Wingdings" panose="05000000000000000000" pitchFamily="2" charset="2"/>
                          </a:rPr>
                          <m:t>10</m:t>
                        </m:r>
                      </m:e>
                      <m:sup>
                        <m:r>
                          <a:rPr lang="it-IT" b="0" i="1" smtClean="0">
                            <a:latin typeface="Cambria Math" panose="02040503050406030204" pitchFamily="18" charset="0"/>
                            <a:sym typeface="Wingdings" panose="05000000000000000000" pitchFamily="2" charset="2"/>
                          </a:rPr>
                          <m:t>−5</m:t>
                        </m:r>
                      </m:sup>
                    </m:sSup>
                    <m:r>
                      <a:rPr lang="it-IT" b="0" i="1" smtClean="0">
                        <a:latin typeface="Cambria Math" panose="02040503050406030204" pitchFamily="18" charset="0"/>
                        <a:sym typeface="Wingdings" panose="05000000000000000000" pitchFamily="2" charset="2"/>
                      </a:rPr>
                      <m:t> </m:t>
                    </m:r>
                    <m:r>
                      <a:rPr lang="it-IT" b="0" i="1" smtClean="0">
                        <a:latin typeface="Cambria Math" panose="02040503050406030204" pitchFamily="18" charset="0"/>
                        <a:sym typeface="Wingdings" panose="05000000000000000000" pitchFamily="2" charset="2"/>
                      </a:rPr>
                      <m:t>𝑁</m:t>
                    </m:r>
                  </m:oMath>
                </a14:m>
                <a:endParaRPr lang="it-IT" b="0" dirty="0">
                  <a:sym typeface="Wingdings" panose="05000000000000000000" pitchFamily="2" charset="2"/>
                </a:endParaRPr>
              </a:p>
              <a:p>
                <a:r>
                  <a:rPr lang="it-IT" dirty="0"/>
                  <a:t>Una cellula </a:t>
                </a:r>
                <a:r>
                  <a:rPr lang="it-IT" dirty="0">
                    <a:sym typeface="Wingdings" panose="05000000000000000000" pitchFamily="2" charset="2"/>
                  </a:rPr>
                  <a:t>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r>
                      <a:rPr lang="it-IT" b="0" i="1" smtClean="0">
                        <a:latin typeface="Cambria Math" panose="02040503050406030204" pitchFamily="18" charset="0"/>
                        <a:ea typeface="Cambria Math" panose="02040503050406030204" pitchFamily="18" charset="0"/>
                        <a:sym typeface="Wingdings" panose="05000000000000000000" pitchFamily="2" charset="2"/>
                      </a:rPr>
                      <m:t>3∗</m:t>
                    </m:r>
                    <m:sSup>
                      <m:sSupPr>
                        <m:ctrlPr>
                          <a:rPr lang="it-IT" b="0" i="1" smtClean="0">
                            <a:latin typeface="Cambria Math" panose="02040503050406030204" pitchFamily="18" charset="0"/>
                            <a:sym typeface="Wingdings" panose="05000000000000000000" pitchFamily="2" charset="2"/>
                          </a:rPr>
                        </m:ctrlPr>
                      </m:sSupPr>
                      <m:e>
                        <m:r>
                          <a:rPr lang="it-IT" b="0" i="1" smtClean="0">
                            <a:latin typeface="Cambria Math" panose="02040503050406030204" pitchFamily="18" charset="0"/>
                            <a:sym typeface="Wingdings" panose="05000000000000000000" pitchFamily="2" charset="2"/>
                          </a:rPr>
                          <m:t>10</m:t>
                        </m:r>
                      </m:e>
                      <m:sup>
                        <m:r>
                          <a:rPr lang="it-IT" b="0" i="1" smtClean="0">
                            <a:latin typeface="Cambria Math" panose="02040503050406030204" pitchFamily="18" charset="0"/>
                            <a:sym typeface="Wingdings" panose="05000000000000000000" pitchFamily="2" charset="2"/>
                          </a:rPr>
                          <m:t>−11</m:t>
                        </m:r>
                      </m:sup>
                    </m:sSup>
                    <m:r>
                      <a:rPr lang="it-IT" b="0" i="1" smtClean="0">
                        <a:latin typeface="Cambria Math" panose="02040503050406030204" pitchFamily="18" charset="0"/>
                        <a:sym typeface="Wingdings" panose="05000000000000000000" pitchFamily="2" charset="2"/>
                      </a:rPr>
                      <m:t> </m:t>
                    </m:r>
                    <m:r>
                      <a:rPr lang="it-IT" b="0" i="1" smtClean="0">
                        <a:latin typeface="Cambria Math" panose="02040503050406030204" pitchFamily="18" charset="0"/>
                        <a:sym typeface="Wingdings" panose="05000000000000000000" pitchFamily="2" charset="2"/>
                      </a:rPr>
                      <m:t>𝑁</m:t>
                    </m:r>
                  </m:oMath>
                </a14:m>
                <a:endParaRPr lang="it-IT" dirty="0"/>
              </a:p>
              <a:p>
                <a:endParaRPr lang="it-IT" dirty="0"/>
              </a:p>
              <a:p>
                <a:pPr marL="0" indent="0" algn="ctr">
                  <a:buNone/>
                </a:pPr>
                <a:r>
                  <a:rPr lang="it-IT" sz="3500" b="1" dirty="0"/>
                  <a:t>Vogliamo pesare una quantità 100.000 volte più leggera di una cellula</a:t>
                </a:r>
              </a:p>
            </p:txBody>
          </p:sp>
        </mc:Choice>
        <mc:Fallback xmlns="">
          <p:sp>
            <p:nvSpPr>
              <p:cNvPr id="3" name="Segnaposto contenuto 2">
                <a:extLst>
                  <a:ext uri="{FF2B5EF4-FFF2-40B4-BE49-F238E27FC236}">
                    <a16:creationId xmlns:a16="http://schemas.microsoft.com/office/drawing/2014/main" id="{BA00BCA8-D66B-4874-802F-7B8DAD675CC4}"/>
                  </a:ext>
                </a:extLst>
              </p:cNvPr>
              <p:cNvSpPr>
                <a:spLocks noGrp="1" noRot="1" noChangeAspect="1" noMove="1" noResize="1" noEditPoints="1" noAdjustHandles="1" noChangeArrowheads="1" noChangeShapeType="1" noTextEdit="1"/>
              </p:cNvSpPr>
              <p:nvPr>
                <p:ph idx="1"/>
              </p:nvPr>
            </p:nvSpPr>
            <p:spPr>
              <a:blipFill>
                <a:blip r:embed="rId3"/>
                <a:stretch>
                  <a:fillRect l="-1043" t="-3081"/>
                </a:stretch>
              </a:blipFill>
            </p:spPr>
            <p:txBody>
              <a:bodyPr/>
              <a:lstStyle/>
              <a:p>
                <a:r>
                  <a:rPr lang="it-IT">
                    <a:noFill/>
                  </a:rPr>
                  <a:t> </a:t>
                </a:r>
              </a:p>
            </p:txBody>
          </p:sp>
        </mc:Fallback>
      </mc:AlternateContent>
      <p:pic>
        <p:nvPicPr>
          <p:cNvPr id="14338" name="Picture 2" descr="Mele Golden (1 kg) - In Punta di Forchetta">
            <a:extLst>
              <a:ext uri="{FF2B5EF4-FFF2-40B4-BE49-F238E27FC236}">
                <a16:creationId xmlns:a16="http://schemas.microsoft.com/office/drawing/2014/main" id="{1FB3F146-C19E-49B5-8292-E430EC4FE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8916" y="2468563"/>
            <a:ext cx="1627413" cy="162741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Diffusione delle zanzare comuni e delle zanzare tigri | Scarperia e San  Piero">
            <a:extLst>
              <a:ext uri="{FF2B5EF4-FFF2-40B4-BE49-F238E27FC236}">
                <a16:creationId xmlns:a16="http://schemas.microsoft.com/office/drawing/2014/main" id="{E4AFFA69-FB97-4ECE-8A32-D3DF7A49C2CA}"/>
              </a:ext>
            </a:extLst>
          </p:cNvPr>
          <p:cNvPicPr>
            <a:picLocks noChangeAspect="1" noChangeArrowheads="1"/>
          </p:cNvPicPr>
          <p:nvPr/>
        </p:nvPicPr>
        <p:blipFill>
          <a:blip r:embed="rId5">
            <a:clrChange>
              <a:clrFrom>
                <a:srgbClr val="FDFDFB"/>
              </a:clrFrom>
              <a:clrTo>
                <a:srgbClr val="FDFDFB">
                  <a:alpha val="0"/>
                </a:srgbClr>
              </a:clrTo>
            </a:clrChange>
            <a:extLst>
              <a:ext uri="{28A0092B-C50C-407E-A947-70E740481C1C}">
                <a14:useLocalDpi xmlns:a14="http://schemas.microsoft.com/office/drawing/2010/main" val="0"/>
              </a:ext>
            </a:extLst>
          </a:blip>
          <a:srcRect/>
          <a:stretch>
            <a:fillRect/>
          </a:stretch>
        </p:blipFill>
        <p:spPr bwMode="auto">
          <a:xfrm>
            <a:off x="7507740" y="3162180"/>
            <a:ext cx="1932895" cy="128625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È stata creata una cellula artificiale che cresce e si divide come quella  vera">
            <a:extLst>
              <a:ext uri="{FF2B5EF4-FFF2-40B4-BE49-F238E27FC236}">
                <a16:creationId xmlns:a16="http://schemas.microsoft.com/office/drawing/2014/main" id="{C6389573-90ED-4315-B941-45E06F6DDE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90" r="28548"/>
          <a:stretch/>
        </p:blipFill>
        <p:spPr bwMode="auto">
          <a:xfrm>
            <a:off x="9620807" y="3805307"/>
            <a:ext cx="1552821" cy="1286253"/>
          </a:xfrm>
          <a:prstGeom prst="ellipse">
            <a:avLst/>
          </a:prstGeom>
          <a:noFill/>
          <a:extLst>
            <a:ext uri="{909E8E84-426E-40DD-AFC4-6F175D3DCCD1}">
              <a14:hiddenFill xmlns:a14="http://schemas.microsoft.com/office/drawing/2010/main">
                <a:solidFill>
                  <a:srgbClr val="FFFFFF"/>
                </a:solidFill>
              </a14:hiddenFill>
            </a:ext>
          </a:extLst>
        </p:spPr>
      </p:pic>
      <p:sp>
        <p:nvSpPr>
          <p:cNvPr id="5" name="Segnaposto piè di pagina 4">
            <a:extLst>
              <a:ext uri="{FF2B5EF4-FFF2-40B4-BE49-F238E27FC236}">
                <a16:creationId xmlns:a16="http://schemas.microsoft.com/office/drawing/2014/main" id="{FCC70873-B5CB-8071-E545-EA3AF6831039}"/>
              </a:ext>
            </a:extLst>
          </p:cNvPr>
          <p:cNvSpPr>
            <a:spLocks noGrp="1"/>
          </p:cNvSpPr>
          <p:nvPr>
            <p:ph type="ftr" sz="quarter" idx="11"/>
          </p:nvPr>
        </p:nvSpPr>
        <p:spPr/>
        <p:txBody>
          <a:bodyPr/>
          <a:lstStyle/>
          <a:p>
            <a:r>
              <a:rPr lang="it-IT"/>
              <a:t>MdF 16/02/2023 - Fabio Garufi</a:t>
            </a:r>
          </a:p>
        </p:txBody>
      </p:sp>
      <p:sp>
        <p:nvSpPr>
          <p:cNvPr id="6" name="Segnaposto numero diapositiva 5">
            <a:extLst>
              <a:ext uri="{FF2B5EF4-FFF2-40B4-BE49-F238E27FC236}">
                <a16:creationId xmlns:a16="http://schemas.microsoft.com/office/drawing/2014/main" id="{820BEF32-0887-2584-8F3D-AED80522B0C7}"/>
              </a:ext>
            </a:extLst>
          </p:cNvPr>
          <p:cNvSpPr>
            <a:spLocks noGrp="1"/>
          </p:cNvSpPr>
          <p:nvPr>
            <p:ph type="sldNum" sz="quarter" idx="12"/>
          </p:nvPr>
        </p:nvSpPr>
        <p:spPr/>
        <p:txBody>
          <a:bodyPr/>
          <a:lstStyle/>
          <a:p>
            <a:fld id="{5DB9F8FC-F3B6-463C-8E5A-7737F3F8DE8D}" type="slidenum">
              <a:rPr lang="it-IT" smtClean="0"/>
              <a:t>39</a:t>
            </a:fld>
            <a:endParaRPr lang="it-IT"/>
          </a:p>
        </p:txBody>
      </p:sp>
    </p:spTree>
    <p:extLst>
      <p:ext uri="{BB962C8B-B14F-4D97-AF65-F5344CB8AC3E}">
        <p14:creationId xmlns:p14="http://schemas.microsoft.com/office/powerpoint/2010/main" val="119785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BD520793-F359-4721-8FB5-EB8C2782856D}"/>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CC2F288-2269-4227-A1E7-E25B04D0B7B4}"/>
              </a:ext>
            </a:extLst>
          </p:cNvPr>
          <p:cNvSpPr>
            <a:spLocks noGrp="1"/>
          </p:cNvSpPr>
          <p:nvPr>
            <p:ph type="title"/>
          </p:nvPr>
        </p:nvSpPr>
        <p:spPr/>
        <p:txBody>
          <a:bodyPr/>
          <a:lstStyle/>
          <a:p>
            <a:r>
              <a:rPr lang="it-IT" dirty="0"/>
              <a:t>La bilancia</a:t>
            </a:r>
          </a:p>
        </p:txBody>
      </p:sp>
      <p:pic>
        <p:nvPicPr>
          <p:cNvPr id="4" name="Picture 2">
            <a:extLst>
              <a:ext uri="{FF2B5EF4-FFF2-40B4-BE49-F238E27FC236}">
                <a16:creationId xmlns:a16="http://schemas.microsoft.com/office/drawing/2014/main" id="{74A36BF8-20BB-487E-BE5F-8BC3F257482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8629" y="800099"/>
            <a:ext cx="6539936" cy="5965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sellaDiTesto 11">
            <a:extLst>
              <a:ext uri="{FF2B5EF4-FFF2-40B4-BE49-F238E27FC236}">
                <a16:creationId xmlns:a16="http://schemas.microsoft.com/office/drawing/2014/main" id="{703C253E-BC0C-4529-A836-85E246F2FF5F}"/>
              </a:ext>
            </a:extLst>
          </p:cNvPr>
          <p:cNvSpPr txBox="1">
            <a:spLocks noChangeArrowheads="1"/>
          </p:cNvSpPr>
          <p:nvPr/>
        </p:nvSpPr>
        <p:spPr bwMode="auto">
          <a:xfrm>
            <a:off x="9686816" y="4174087"/>
            <a:ext cx="2474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a:lstStyle>
          <a:p>
            <a:pPr>
              <a:spcBef>
                <a:spcPct val="0"/>
              </a:spcBef>
              <a:buFontTx/>
              <a:buNone/>
            </a:pPr>
            <a:r>
              <a:rPr lang="it-IT" altLang="it-IT" sz="1800" dirty="0">
                <a:solidFill>
                  <a:schemeClr val="accent2">
                    <a:lumMod val="75000"/>
                  </a:schemeClr>
                </a:solidFill>
                <a:latin typeface="Tahoma" panose="020B0604030504040204" pitchFamily="34" charset="0"/>
              </a:rPr>
              <a:t>Braccio della bilancia che sospende i dischi</a:t>
            </a:r>
          </a:p>
        </p:txBody>
      </p:sp>
      <p:cxnSp>
        <p:nvCxnSpPr>
          <p:cNvPr id="9" name="Connettore 2 8">
            <a:extLst>
              <a:ext uri="{FF2B5EF4-FFF2-40B4-BE49-F238E27FC236}">
                <a16:creationId xmlns:a16="http://schemas.microsoft.com/office/drawing/2014/main" id="{5B5C10F3-7D66-4C43-AB27-3B31A4BB35EA}"/>
              </a:ext>
            </a:extLst>
          </p:cNvPr>
          <p:cNvCxnSpPr>
            <a:cxnSpLocks/>
          </p:cNvCxnSpPr>
          <p:nvPr/>
        </p:nvCxnSpPr>
        <p:spPr>
          <a:xfrm flipH="1" flipV="1">
            <a:off x="6959600" y="2573823"/>
            <a:ext cx="2727216" cy="1630054"/>
          </a:xfrm>
          <a:prstGeom prst="straightConnector1">
            <a:avLst/>
          </a:prstGeom>
          <a:ln w="381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sp>
        <p:nvSpPr>
          <p:cNvPr id="10" name="CasellaDiTesto 8">
            <a:extLst>
              <a:ext uri="{FF2B5EF4-FFF2-40B4-BE49-F238E27FC236}">
                <a16:creationId xmlns:a16="http://schemas.microsoft.com/office/drawing/2014/main" id="{743A8614-483D-46D2-8AB8-59447A0E4429}"/>
              </a:ext>
            </a:extLst>
          </p:cNvPr>
          <p:cNvSpPr txBox="1">
            <a:spLocks noChangeArrowheads="1"/>
          </p:cNvSpPr>
          <p:nvPr/>
        </p:nvSpPr>
        <p:spPr bwMode="auto">
          <a:xfrm>
            <a:off x="100357" y="4429579"/>
            <a:ext cx="287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a:lstStyle>
          <a:p>
            <a:pPr>
              <a:spcBef>
                <a:spcPct val="0"/>
              </a:spcBef>
              <a:buFontTx/>
              <a:buNone/>
            </a:pPr>
            <a:r>
              <a:rPr lang="it-IT" altLang="it-IT" sz="1800" dirty="0">
                <a:solidFill>
                  <a:schemeClr val="accent2">
                    <a:lumMod val="75000"/>
                  </a:schemeClr>
                </a:solidFill>
                <a:latin typeface="Tahoma" panose="020B0604030504040204" pitchFamily="34" charset="0"/>
              </a:rPr>
              <a:t>Dischi di YBCO da pesare</a:t>
            </a:r>
          </a:p>
        </p:txBody>
      </p:sp>
      <p:cxnSp>
        <p:nvCxnSpPr>
          <p:cNvPr id="11" name="Connettore 2 10">
            <a:extLst>
              <a:ext uri="{FF2B5EF4-FFF2-40B4-BE49-F238E27FC236}">
                <a16:creationId xmlns:a16="http://schemas.microsoft.com/office/drawing/2014/main" id="{4675083C-F4DE-43BA-A805-21811AE7ABDB}"/>
              </a:ext>
            </a:extLst>
          </p:cNvPr>
          <p:cNvCxnSpPr>
            <a:cxnSpLocks/>
          </p:cNvCxnSpPr>
          <p:nvPr/>
        </p:nvCxnSpPr>
        <p:spPr>
          <a:xfrm>
            <a:off x="2760434" y="4614245"/>
            <a:ext cx="2061937" cy="61964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cxnSp>
        <p:nvCxnSpPr>
          <p:cNvPr id="12" name="Connettore 2 11">
            <a:extLst>
              <a:ext uri="{FF2B5EF4-FFF2-40B4-BE49-F238E27FC236}">
                <a16:creationId xmlns:a16="http://schemas.microsoft.com/office/drawing/2014/main" id="{AEFB7673-B3C9-44F9-B7BE-98C13962A0B3}"/>
              </a:ext>
            </a:extLst>
          </p:cNvPr>
          <p:cNvCxnSpPr>
            <a:cxnSpLocks/>
          </p:cNvCxnSpPr>
          <p:nvPr/>
        </p:nvCxnSpPr>
        <p:spPr>
          <a:xfrm>
            <a:off x="2760434" y="4614245"/>
            <a:ext cx="5099052" cy="184666"/>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pic>
        <p:nvPicPr>
          <p:cNvPr id="15" name="Picture 2" descr="Potrebbe essere un'immagine raffigurante il seguente testo &quot;ARCHIMEDES&quot;">
            <a:extLst>
              <a:ext uri="{FF2B5EF4-FFF2-40B4-BE49-F238E27FC236}">
                <a16:creationId xmlns:a16="http://schemas.microsoft.com/office/drawing/2014/main" id="{210B6DEF-B999-4D85-8757-2981E731345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40304" y="1489968"/>
            <a:ext cx="2167709" cy="2167709"/>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uppo 17">
            <a:extLst>
              <a:ext uri="{FF2B5EF4-FFF2-40B4-BE49-F238E27FC236}">
                <a16:creationId xmlns:a16="http://schemas.microsoft.com/office/drawing/2014/main" id="{D6579240-3AEE-456D-BA14-9CE9D33FB8AC}"/>
              </a:ext>
            </a:extLst>
          </p:cNvPr>
          <p:cNvGrpSpPr/>
          <p:nvPr/>
        </p:nvGrpSpPr>
        <p:grpSpPr>
          <a:xfrm>
            <a:off x="711160" y="2468563"/>
            <a:ext cx="1656184" cy="1152128"/>
            <a:chOff x="4139952" y="980728"/>
            <a:chExt cx="3810000" cy="3619500"/>
          </a:xfrm>
        </p:grpSpPr>
        <p:pic>
          <p:nvPicPr>
            <p:cNvPr id="19" name="Picture 4" descr="C:\Users\UTENTE\Desktop\bilancia\bilancia.gif">
              <a:extLst>
                <a:ext uri="{FF2B5EF4-FFF2-40B4-BE49-F238E27FC236}">
                  <a16:creationId xmlns:a16="http://schemas.microsoft.com/office/drawing/2014/main" id="{DD4EFF09-C25C-4ACB-ABF3-F7CEE871AA4E}"/>
                </a:ext>
              </a:extLst>
            </p:cNvPr>
            <p:cNvPicPr>
              <a:picLocks noChangeAspect="1" noChangeArrowheads="1" noCrop="1"/>
            </p:cNvPicPr>
            <p:nvPr/>
          </p:nvPicPr>
          <p:blipFill>
            <a:blip r:embed="rId5" cstate="print">
              <a:clrChange>
                <a:clrFrom>
                  <a:srgbClr val="FEFEFE"/>
                </a:clrFrom>
                <a:clrTo>
                  <a:srgbClr val="FEFEFE">
                    <a:alpha val="0"/>
                  </a:srgbClr>
                </a:clrTo>
              </a:clrChange>
            </a:blip>
            <a:srcRect/>
            <a:stretch>
              <a:fillRect/>
            </a:stretch>
          </p:blipFill>
          <p:spPr bwMode="auto">
            <a:xfrm>
              <a:off x="4139952" y="980728"/>
              <a:ext cx="3810000" cy="3619500"/>
            </a:xfrm>
            <a:prstGeom prst="rect">
              <a:avLst/>
            </a:prstGeom>
            <a:noFill/>
          </p:spPr>
        </p:pic>
        <p:sp>
          <p:nvSpPr>
            <p:cNvPr id="20" name="Rettangolo 19">
              <a:extLst>
                <a:ext uri="{FF2B5EF4-FFF2-40B4-BE49-F238E27FC236}">
                  <a16:creationId xmlns:a16="http://schemas.microsoft.com/office/drawing/2014/main" id="{8E6F359D-7954-4E2E-BA06-7D372B2E878D}"/>
                </a:ext>
              </a:extLst>
            </p:cNvPr>
            <p:cNvSpPr/>
            <p:nvPr/>
          </p:nvSpPr>
          <p:spPr>
            <a:xfrm>
              <a:off x="5261637" y="4378959"/>
              <a:ext cx="165618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 name="Segnaposto piè di pagina 2">
            <a:extLst>
              <a:ext uri="{FF2B5EF4-FFF2-40B4-BE49-F238E27FC236}">
                <a16:creationId xmlns:a16="http://schemas.microsoft.com/office/drawing/2014/main" id="{FE0B2F76-F47D-D455-38D4-04FB9B94E33C}"/>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6EAC6ED4-527C-A20D-7AF5-005722DEF85D}"/>
              </a:ext>
            </a:extLst>
          </p:cNvPr>
          <p:cNvSpPr>
            <a:spLocks noGrp="1"/>
          </p:cNvSpPr>
          <p:nvPr>
            <p:ph type="sldNum" sz="quarter" idx="12"/>
          </p:nvPr>
        </p:nvSpPr>
        <p:spPr/>
        <p:txBody>
          <a:bodyPr/>
          <a:lstStyle/>
          <a:p>
            <a:fld id="{5DB9F8FC-F3B6-463C-8E5A-7737F3F8DE8D}" type="slidenum">
              <a:rPr lang="it-IT" smtClean="0"/>
              <a:t>40</a:t>
            </a:fld>
            <a:endParaRPr lang="it-IT"/>
          </a:p>
        </p:txBody>
      </p:sp>
    </p:spTree>
    <p:extLst>
      <p:ext uri="{BB962C8B-B14F-4D97-AF65-F5344CB8AC3E}">
        <p14:creationId xmlns:p14="http://schemas.microsoft.com/office/powerpoint/2010/main" val="341062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xit" presetSubtype="0" fill="hold" nodeType="afterEffect">
                                  <p:stCondLst>
                                    <p:cond delay="3000"/>
                                  </p:stCondLst>
                                  <p:childTnLst>
                                    <p:anim calcmode="lin" valueType="num">
                                      <p:cBhvr>
                                        <p:cTn id="6" dur="3000"/>
                                        <p:tgtEl>
                                          <p:spTgt spid="18"/>
                                        </p:tgtEl>
                                        <p:attrNameLst>
                                          <p:attrName>ppt_w</p:attrName>
                                        </p:attrNameLst>
                                      </p:cBhvr>
                                      <p:tavLst>
                                        <p:tav tm="0">
                                          <p:val>
                                            <p:strVal val="ppt_w"/>
                                          </p:val>
                                        </p:tav>
                                        <p:tav tm="100000">
                                          <p:val>
                                            <p:strVal val="ppt_w*0.70"/>
                                          </p:val>
                                        </p:tav>
                                      </p:tavLst>
                                    </p:anim>
                                    <p:anim calcmode="lin" valueType="num">
                                      <p:cBhvr>
                                        <p:cTn id="7" dur="3000"/>
                                        <p:tgtEl>
                                          <p:spTgt spid="18"/>
                                        </p:tgtEl>
                                        <p:attrNameLst>
                                          <p:attrName>ppt_h</p:attrName>
                                        </p:attrNameLst>
                                      </p:cBhvr>
                                      <p:tavLst>
                                        <p:tav tm="0">
                                          <p:val>
                                            <p:strVal val="ppt_h"/>
                                          </p:val>
                                        </p:tav>
                                        <p:tav tm="100000">
                                          <p:val>
                                            <p:strVal val="ppt_h"/>
                                          </p:val>
                                        </p:tav>
                                      </p:tavLst>
                                    </p:anim>
                                    <p:animEffect transition="out" filter="fade">
                                      <p:cBhvr>
                                        <p:cTn id="8" dur="3000"/>
                                        <p:tgtEl>
                                          <p:spTgt spid="18"/>
                                        </p:tgtEl>
                                      </p:cBhvr>
                                    </p:animEffect>
                                    <p:set>
                                      <p:cBhvr>
                                        <p:cTn id="9" dur="1" fill="hold">
                                          <p:stCondLst>
                                            <p:cond delay="2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0F760E28-68D7-44B8-988C-5175DC6D1A6F}"/>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D658681-B387-4F9D-97A3-22DE5A1587CF}"/>
              </a:ext>
            </a:extLst>
          </p:cNvPr>
          <p:cNvSpPr>
            <a:spLocks noGrp="1"/>
          </p:cNvSpPr>
          <p:nvPr>
            <p:ph type="title"/>
          </p:nvPr>
        </p:nvSpPr>
        <p:spPr/>
        <p:txBody>
          <a:bodyPr/>
          <a:lstStyle/>
          <a:p>
            <a:r>
              <a:rPr lang="it-IT" dirty="0"/>
              <a:t>Ecco la nostra bilancia</a:t>
            </a:r>
          </a:p>
        </p:txBody>
      </p:sp>
      <p:pic>
        <p:nvPicPr>
          <p:cNvPr id="6" name="Segnaposto contenuto 5" descr="Immagine che contiene motore&#10;&#10;Descrizione generata automaticamente">
            <a:extLst>
              <a:ext uri="{FF2B5EF4-FFF2-40B4-BE49-F238E27FC236}">
                <a16:creationId xmlns:a16="http://schemas.microsoft.com/office/drawing/2014/main" id="{4E2F9003-0A24-45F9-8A8A-C63E9AF2623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886" t="11294" r="13132"/>
          <a:stretch/>
        </p:blipFill>
        <p:spPr>
          <a:xfrm>
            <a:off x="1219201" y="1690688"/>
            <a:ext cx="5704114" cy="3859920"/>
          </a:xfrm>
        </p:spPr>
      </p:pic>
      <p:pic>
        <p:nvPicPr>
          <p:cNvPr id="8" name="Immagine 7" descr="Immagine che contiene interni, contatore, elettrodomestico&#10;&#10;Descrizione generata automaticamente">
            <a:extLst>
              <a:ext uri="{FF2B5EF4-FFF2-40B4-BE49-F238E27FC236}">
                <a16:creationId xmlns:a16="http://schemas.microsoft.com/office/drawing/2014/main" id="{98FC8E1B-D779-4200-B4D6-034621AB9E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4558" y="82517"/>
            <a:ext cx="3777343" cy="6692966"/>
          </a:xfrm>
          <a:prstGeom prst="rect">
            <a:avLst/>
          </a:prstGeom>
        </p:spPr>
      </p:pic>
      <p:sp>
        <p:nvSpPr>
          <p:cNvPr id="9" name="CasellaDiTesto 8">
            <a:extLst>
              <a:ext uri="{FF2B5EF4-FFF2-40B4-BE49-F238E27FC236}">
                <a16:creationId xmlns:a16="http://schemas.microsoft.com/office/drawing/2014/main" id="{076FA3C4-587E-4D28-8FA5-D56FF9AF05BA}"/>
              </a:ext>
            </a:extLst>
          </p:cNvPr>
          <p:cNvSpPr txBox="1"/>
          <p:nvPr/>
        </p:nvSpPr>
        <p:spPr>
          <a:xfrm>
            <a:off x="304801" y="5802086"/>
            <a:ext cx="7309758" cy="1015663"/>
          </a:xfrm>
          <a:prstGeom prst="rect">
            <a:avLst/>
          </a:prstGeom>
          <a:noFill/>
        </p:spPr>
        <p:txBody>
          <a:bodyPr wrap="square" rtlCol="0">
            <a:spAutoFit/>
          </a:bodyPr>
          <a:lstStyle/>
          <a:p>
            <a:pPr algn="ctr"/>
            <a:r>
              <a:rPr lang="it-IT" sz="2000" dirty="0"/>
              <a:t>Attualmente, è la bilancia con la migliore sensibilità al mondo, e stiamo lavorando per raggiungere la sensibilità sufficiente a misurare il peso del vuoto</a:t>
            </a:r>
          </a:p>
        </p:txBody>
      </p:sp>
      <p:sp>
        <p:nvSpPr>
          <p:cNvPr id="3" name="Segnaposto piè di pagina 2">
            <a:extLst>
              <a:ext uri="{FF2B5EF4-FFF2-40B4-BE49-F238E27FC236}">
                <a16:creationId xmlns:a16="http://schemas.microsoft.com/office/drawing/2014/main" id="{EB4807B5-235B-CCDB-C92D-E84545053217}"/>
              </a:ext>
            </a:extLst>
          </p:cNvPr>
          <p:cNvSpPr>
            <a:spLocks noGrp="1"/>
          </p:cNvSpPr>
          <p:nvPr>
            <p:ph type="ftr" sz="quarter" idx="11"/>
          </p:nvPr>
        </p:nvSpPr>
        <p:spPr/>
        <p:txBody>
          <a:bodyPr/>
          <a:lstStyle/>
          <a:p>
            <a:r>
              <a:rPr lang="it-IT"/>
              <a:t>MdF 16/02/2023 - Fabio Garufi</a:t>
            </a:r>
          </a:p>
        </p:txBody>
      </p:sp>
      <p:sp>
        <p:nvSpPr>
          <p:cNvPr id="5" name="Segnaposto numero diapositiva 4">
            <a:extLst>
              <a:ext uri="{FF2B5EF4-FFF2-40B4-BE49-F238E27FC236}">
                <a16:creationId xmlns:a16="http://schemas.microsoft.com/office/drawing/2014/main" id="{88A5BA6B-82D3-FE6E-CC6B-D45F97448266}"/>
              </a:ext>
            </a:extLst>
          </p:cNvPr>
          <p:cNvSpPr>
            <a:spLocks noGrp="1"/>
          </p:cNvSpPr>
          <p:nvPr>
            <p:ph type="sldNum" sz="quarter" idx="12"/>
          </p:nvPr>
        </p:nvSpPr>
        <p:spPr/>
        <p:txBody>
          <a:bodyPr/>
          <a:lstStyle/>
          <a:p>
            <a:fld id="{5DB9F8FC-F3B6-463C-8E5A-7737F3F8DE8D}" type="slidenum">
              <a:rPr lang="it-IT" smtClean="0"/>
              <a:t>41</a:t>
            </a:fld>
            <a:endParaRPr lang="it-IT"/>
          </a:p>
        </p:txBody>
      </p:sp>
    </p:spTree>
    <p:extLst>
      <p:ext uri="{BB962C8B-B14F-4D97-AF65-F5344CB8AC3E}">
        <p14:creationId xmlns:p14="http://schemas.microsoft.com/office/powerpoint/2010/main" val="2083235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interni, ingombro, tavolo, parecchi&#10;&#10;Descrizione generata automaticamente">
            <a:extLst>
              <a:ext uri="{FF2B5EF4-FFF2-40B4-BE49-F238E27FC236}">
                <a16:creationId xmlns:a16="http://schemas.microsoft.com/office/drawing/2014/main" id="{63297D6E-6B7F-25EC-1B1C-F39C3631D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60" y="216916"/>
            <a:ext cx="5882640" cy="4411980"/>
          </a:xfrm>
          <a:prstGeom prst="rect">
            <a:avLst/>
          </a:prstGeom>
        </p:spPr>
      </p:pic>
      <p:pic>
        <p:nvPicPr>
          <p:cNvPr id="5" name="Immagine 4" descr="Immagine che contiene interni, ingombro&#10;&#10;Descrizione generata automaticamente">
            <a:extLst>
              <a:ext uri="{FF2B5EF4-FFF2-40B4-BE49-F238E27FC236}">
                <a16:creationId xmlns:a16="http://schemas.microsoft.com/office/drawing/2014/main" id="{ADAE946B-A42C-9C5B-5FA6-51BF9EB73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6175" y="2101326"/>
            <a:ext cx="5981680" cy="4484894"/>
          </a:xfrm>
          <a:prstGeom prst="rect">
            <a:avLst/>
          </a:prstGeom>
        </p:spPr>
      </p:pic>
      <p:sp>
        <p:nvSpPr>
          <p:cNvPr id="6" name="CasellaDiTesto 5">
            <a:extLst>
              <a:ext uri="{FF2B5EF4-FFF2-40B4-BE49-F238E27FC236}">
                <a16:creationId xmlns:a16="http://schemas.microsoft.com/office/drawing/2014/main" id="{F5630F84-365D-5C81-6097-76D4D4BE72D7}"/>
              </a:ext>
            </a:extLst>
          </p:cNvPr>
          <p:cNvSpPr txBox="1"/>
          <p:nvPr/>
        </p:nvSpPr>
        <p:spPr>
          <a:xfrm>
            <a:off x="457200" y="5623560"/>
            <a:ext cx="5029200" cy="923330"/>
          </a:xfrm>
          <a:prstGeom prst="rect">
            <a:avLst/>
          </a:prstGeom>
          <a:noFill/>
        </p:spPr>
        <p:txBody>
          <a:bodyPr wrap="square" rtlCol="0">
            <a:spAutoFit/>
          </a:bodyPr>
          <a:lstStyle/>
          <a:p>
            <a:r>
              <a:rPr lang="it-IT" dirty="0"/>
              <a:t>…e per leggere gli spostamenti – minimi – della bilancia? Un interferometro, </a:t>
            </a:r>
            <a:r>
              <a:rPr lang="it-IT" dirty="0" err="1"/>
              <a:t>ça</a:t>
            </a:r>
            <a:r>
              <a:rPr lang="it-IT" dirty="0"/>
              <a:t> va </a:t>
            </a:r>
            <a:r>
              <a:rPr lang="it-IT" dirty="0" err="1"/>
              <a:t>sens</a:t>
            </a:r>
            <a:r>
              <a:rPr lang="it-IT" dirty="0"/>
              <a:t> </a:t>
            </a:r>
            <a:r>
              <a:rPr lang="it-IT" dirty="0" err="1"/>
              <a:t>dìre</a:t>
            </a:r>
            <a:r>
              <a:rPr lang="it-IT" dirty="0"/>
              <a:t>!!!</a:t>
            </a:r>
          </a:p>
          <a:p>
            <a:endParaRPr lang="it-IT" dirty="0"/>
          </a:p>
        </p:txBody>
      </p:sp>
      <p:cxnSp>
        <p:nvCxnSpPr>
          <p:cNvPr id="20" name="Connettore diritto 19">
            <a:extLst>
              <a:ext uri="{FF2B5EF4-FFF2-40B4-BE49-F238E27FC236}">
                <a16:creationId xmlns:a16="http://schemas.microsoft.com/office/drawing/2014/main" id="{4B340502-26E7-5D2E-472B-2E28FD505CD2}"/>
              </a:ext>
            </a:extLst>
          </p:cNvPr>
          <p:cNvCxnSpPr>
            <a:cxnSpLocks/>
          </p:cNvCxnSpPr>
          <p:nvPr/>
        </p:nvCxnSpPr>
        <p:spPr>
          <a:xfrm>
            <a:off x="9659493" y="3264408"/>
            <a:ext cx="0" cy="1169289"/>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Connettore diritto 21">
            <a:extLst>
              <a:ext uri="{FF2B5EF4-FFF2-40B4-BE49-F238E27FC236}">
                <a16:creationId xmlns:a16="http://schemas.microsoft.com/office/drawing/2014/main" id="{CF6AC091-4B23-D48D-8934-541DB591DE6D}"/>
              </a:ext>
            </a:extLst>
          </p:cNvPr>
          <p:cNvCxnSpPr>
            <a:cxnSpLocks/>
          </p:cNvCxnSpPr>
          <p:nvPr/>
        </p:nvCxnSpPr>
        <p:spPr>
          <a:xfrm>
            <a:off x="8591550" y="3264408"/>
            <a:ext cx="1048893" cy="0"/>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Connettore diritto 27">
            <a:extLst>
              <a:ext uri="{FF2B5EF4-FFF2-40B4-BE49-F238E27FC236}">
                <a16:creationId xmlns:a16="http://schemas.microsoft.com/office/drawing/2014/main" id="{F89A814D-64E0-D4BF-50CE-5A4481F32250}"/>
              </a:ext>
            </a:extLst>
          </p:cNvPr>
          <p:cNvCxnSpPr>
            <a:cxnSpLocks/>
          </p:cNvCxnSpPr>
          <p:nvPr/>
        </p:nvCxnSpPr>
        <p:spPr>
          <a:xfrm>
            <a:off x="10429875" y="32644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Connettore 2 41">
            <a:extLst>
              <a:ext uri="{FF2B5EF4-FFF2-40B4-BE49-F238E27FC236}">
                <a16:creationId xmlns:a16="http://schemas.microsoft.com/office/drawing/2014/main" id="{BA620A16-BE40-54FD-856D-649A2BED0631}"/>
              </a:ext>
            </a:extLst>
          </p:cNvPr>
          <p:cNvCxnSpPr>
            <a:cxnSpLocks/>
          </p:cNvCxnSpPr>
          <p:nvPr/>
        </p:nvCxnSpPr>
        <p:spPr>
          <a:xfrm>
            <a:off x="9658921" y="3264408"/>
            <a:ext cx="770954" cy="0"/>
          </a:xfrm>
          <a:prstGeom prst="straightConnector1">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8" name="Connettore 2 47">
            <a:extLst>
              <a:ext uri="{FF2B5EF4-FFF2-40B4-BE49-F238E27FC236}">
                <a16:creationId xmlns:a16="http://schemas.microsoft.com/office/drawing/2014/main" id="{37D852B0-4375-ADA7-CF72-CA91DA31BD9E}"/>
              </a:ext>
            </a:extLst>
          </p:cNvPr>
          <p:cNvCxnSpPr/>
          <p:nvPr/>
        </p:nvCxnSpPr>
        <p:spPr>
          <a:xfrm flipV="1">
            <a:off x="9640443" y="2274062"/>
            <a:ext cx="0" cy="84150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ttore 2 50">
            <a:extLst>
              <a:ext uri="{FF2B5EF4-FFF2-40B4-BE49-F238E27FC236}">
                <a16:creationId xmlns:a16="http://schemas.microsoft.com/office/drawing/2014/main" id="{189D4003-6BA1-3195-8C61-FD80C752EF99}"/>
              </a:ext>
            </a:extLst>
          </p:cNvPr>
          <p:cNvCxnSpPr>
            <a:cxnSpLocks/>
          </p:cNvCxnSpPr>
          <p:nvPr/>
        </p:nvCxnSpPr>
        <p:spPr>
          <a:xfrm flipH="1">
            <a:off x="9601200" y="3245358"/>
            <a:ext cx="791146" cy="0"/>
          </a:xfrm>
          <a:prstGeom prst="straightConnector1">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3" name="Connettore diritto 52">
            <a:extLst>
              <a:ext uri="{FF2B5EF4-FFF2-40B4-BE49-F238E27FC236}">
                <a16:creationId xmlns:a16="http://schemas.microsoft.com/office/drawing/2014/main" id="{EB11A54E-8687-68A6-719C-BA7E140CBCB1}"/>
              </a:ext>
            </a:extLst>
          </p:cNvPr>
          <p:cNvCxnSpPr>
            <a:cxnSpLocks/>
          </p:cNvCxnSpPr>
          <p:nvPr/>
        </p:nvCxnSpPr>
        <p:spPr>
          <a:xfrm flipV="1">
            <a:off x="10439400" y="33025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Connettore diritto 53">
            <a:extLst>
              <a:ext uri="{FF2B5EF4-FFF2-40B4-BE49-F238E27FC236}">
                <a16:creationId xmlns:a16="http://schemas.microsoft.com/office/drawing/2014/main" id="{4F0E054D-9E8B-BD23-299E-B7503BCCD072}"/>
              </a:ext>
            </a:extLst>
          </p:cNvPr>
          <p:cNvCxnSpPr>
            <a:cxnSpLocks/>
          </p:cNvCxnSpPr>
          <p:nvPr/>
        </p:nvCxnSpPr>
        <p:spPr>
          <a:xfrm flipV="1">
            <a:off x="9639300" y="32263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Segnaposto piè di pagina 1">
            <a:extLst>
              <a:ext uri="{FF2B5EF4-FFF2-40B4-BE49-F238E27FC236}">
                <a16:creationId xmlns:a16="http://schemas.microsoft.com/office/drawing/2014/main" id="{C73D4E73-E68E-C9B2-A139-A0AC844689F7}"/>
              </a:ext>
            </a:extLst>
          </p:cNvPr>
          <p:cNvSpPr>
            <a:spLocks noGrp="1"/>
          </p:cNvSpPr>
          <p:nvPr>
            <p:ph type="ftr" sz="quarter" idx="11"/>
          </p:nvPr>
        </p:nvSpPr>
        <p:spPr/>
        <p:txBody>
          <a:bodyPr/>
          <a:lstStyle/>
          <a:p>
            <a:r>
              <a:rPr lang="it-IT"/>
              <a:t>MdF 16/02/2023 - Fabio Garufi</a:t>
            </a:r>
          </a:p>
        </p:txBody>
      </p:sp>
      <p:sp>
        <p:nvSpPr>
          <p:cNvPr id="4" name="Segnaposto numero diapositiva 3">
            <a:extLst>
              <a:ext uri="{FF2B5EF4-FFF2-40B4-BE49-F238E27FC236}">
                <a16:creationId xmlns:a16="http://schemas.microsoft.com/office/drawing/2014/main" id="{F539B793-6AA4-9D6D-54B8-79A99C5F620C}"/>
              </a:ext>
            </a:extLst>
          </p:cNvPr>
          <p:cNvSpPr>
            <a:spLocks noGrp="1"/>
          </p:cNvSpPr>
          <p:nvPr>
            <p:ph type="sldNum" sz="quarter" idx="12"/>
          </p:nvPr>
        </p:nvSpPr>
        <p:spPr/>
        <p:txBody>
          <a:bodyPr/>
          <a:lstStyle/>
          <a:p>
            <a:fld id="{5DB9F8FC-F3B6-463C-8E5A-7737F3F8DE8D}" type="slidenum">
              <a:rPr lang="it-IT" smtClean="0"/>
              <a:t>42</a:t>
            </a:fld>
            <a:endParaRPr lang="it-IT"/>
          </a:p>
        </p:txBody>
      </p:sp>
    </p:spTree>
    <p:extLst>
      <p:ext uri="{BB962C8B-B14F-4D97-AF65-F5344CB8AC3E}">
        <p14:creationId xmlns:p14="http://schemas.microsoft.com/office/powerpoint/2010/main" val="410025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par>
                                <p:cTn id="19" presetID="22" presetClass="entr" presetSubtype="1"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xit" presetSubtype="4" fill="hold" nodeType="clickEffect">
                                  <p:stCondLst>
                                    <p:cond delay="0"/>
                                  </p:stCondLst>
                                  <p:childTnLst>
                                    <p:animEffect transition="out" filter="wipe(down)">
                                      <p:cBhvr>
                                        <p:cTn id="30" dur="500"/>
                                        <p:tgtEl>
                                          <p:spTgt spid="20"/>
                                        </p:tgtEl>
                                      </p:cBhvr>
                                    </p:animEffect>
                                    <p:set>
                                      <p:cBhvr>
                                        <p:cTn id="31" dur="1" fill="hold">
                                          <p:stCondLst>
                                            <p:cond delay="499"/>
                                          </p:stCondLst>
                                        </p:cTn>
                                        <p:tgtEl>
                                          <p:spTgt spid="20"/>
                                        </p:tgtEl>
                                        <p:attrNameLst>
                                          <p:attrName>style.visibility</p:attrName>
                                        </p:attrNameLst>
                                      </p:cBhvr>
                                      <p:to>
                                        <p:strVal val="hidden"/>
                                      </p:to>
                                    </p:set>
                                  </p:childTnLst>
                                </p:cTn>
                              </p:par>
                              <p:par>
                                <p:cTn id="32" presetID="22" presetClass="entr" presetSubtype="4"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par>
                                <p:cTn id="35" presetID="22" presetClass="exit" presetSubtype="4" fill="hold" nodeType="withEffect">
                                  <p:stCondLst>
                                    <p:cond delay="0"/>
                                  </p:stCondLst>
                                  <p:childTnLst>
                                    <p:animEffect transition="out" filter="wipe(down)">
                                      <p:cBhvr>
                                        <p:cTn id="36" dur="500"/>
                                        <p:tgtEl>
                                          <p:spTgt spid="28"/>
                                        </p:tgtEl>
                                      </p:cBhvr>
                                    </p:animEffect>
                                    <p:set>
                                      <p:cBhvr>
                                        <p:cTn id="37" dur="1" fill="hold">
                                          <p:stCondLst>
                                            <p:cond delay="499"/>
                                          </p:stCondLst>
                                        </p:cTn>
                                        <p:tgtEl>
                                          <p:spTgt spid="28"/>
                                        </p:tgtEl>
                                        <p:attrNameLst>
                                          <p:attrName>style.visibility</p:attrName>
                                        </p:attrNameLst>
                                      </p:cBhvr>
                                      <p:to>
                                        <p:strVal val="hidden"/>
                                      </p:to>
                                    </p:set>
                                  </p:childTnLst>
                                </p:cTn>
                              </p:par>
                              <p:par>
                                <p:cTn id="38" presetID="22" presetClass="entr" presetSubtype="4"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2" fill="hold" nodeType="clickEffect">
                                  <p:stCondLst>
                                    <p:cond delay="0"/>
                                  </p:stCondLst>
                                  <p:childTnLst>
                                    <p:animEffect transition="out" filter="wipe(right)">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22" presetClass="entr" presetSubtype="4"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down)">
                                      <p:cBhvr>
                                        <p:cTn id="48" dur="500"/>
                                        <p:tgtEl>
                                          <p:spTgt spid="48"/>
                                        </p:tgtEl>
                                      </p:cBhvr>
                                    </p:animEffect>
                                  </p:childTnLst>
                                </p:cTn>
                              </p:par>
                              <p:par>
                                <p:cTn id="49" presetID="22" presetClass="entr" presetSubtype="2"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right)">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3077</Words>
  <Application>Microsoft Office PowerPoint</Application>
  <PresentationFormat>Widescreen</PresentationFormat>
  <Paragraphs>359</Paragraphs>
  <Slides>42</Slides>
  <Notes>2</Notes>
  <HiddenSlides>0</HiddenSlides>
  <MMClips>1</MMClips>
  <ScaleCrop>false</ScaleCrop>
  <HeadingPairs>
    <vt:vector size="8" baseType="variant">
      <vt:variant>
        <vt:lpstr>Caratteri utilizzati</vt:lpstr>
      </vt:variant>
      <vt:variant>
        <vt:i4>13</vt:i4>
      </vt:variant>
      <vt:variant>
        <vt:lpstr>Tema</vt:lpstr>
      </vt:variant>
      <vt:variant>
        <vt:i4>1</vt:i4>
      </vt:variant>
      <vt:variant>
        <vt:lpstr>Server OLE incorporati</vt:lpstr>
      </vt:variant>
      <vt:variant>
        <vt:i4>3</vt:i4>
      </vt:variant>
      <vt:variant>
        <vt:lpstr>Titoli diapositive</vt:lpstr>
      </vt:variant>
      <vt:variant>
        <vt:i4>42</vt:i4>
      </vt:variant>
    </vt:vector>
  </HeadingPairs>
  <TitlesOfParts>
    <vt:vector size="59" baseType="lpstr">
      <vt:lpstr>Arial</vt:lpstr>
      <vt:lpstr>Calibri</vt:lpstr>
      <vt:lpstr>Calibri Light</vt:lpstr>
      <vt:lpstr>Cambria Math</vt:lpstr>
      <vt:lpstr>Comic Sans MS</vt:lpstr>
      <vt:lpstr>Microsoft Sans Serif</vt:lpstr>
      <vt:lpstr>NimbusRomNo9L-Regu</vt:lpstr>
      <vt:lpstr>Symbol</vt:lpstr>
      <vt:lpstr>Tahoma</vt:lpstr>
      <vt:lpstr>Times New Roman</vt:lpstr>
      <vt:lpstr>Trebuchet MS</vt:lpstr>
      <vt:lpstr>Verdana</vt:lpstr>
      <vt:lpstr>ZapfChancery</vt:lpstr>
      <vt:lpstr>Tema di Office</vt:lpstr>
      <vt:lpstr>Equation</vt:lpstr>
      <vt:lpstr>Immagine bitmap</vt:lpstr>
      <vt:lpstr>Equazione</vt:lpstr>
      <vt:lpstr>La gravitazione e misure di precisione a Napoli</vt:lpstr>
      <vt:lpstr>Presentazione standard di PowerPoint</vt:lpstr>
      <vt:lpstr>In principio era Newton!</vt:lpstr>
      <vt:lpstr>Quanto è piccola G?</vt:lpstr>
      <vt:lpstr>1905-1916 Relatività ristretta e generale</vt:lpstr>
      <vt:lpstr>Relatività ristretta</vt:lpstr>
      <vt:lpstr>Relatività ristretta</vt:lpstr>
      <vt:lpstr>I fondamenti della relatività generale (1916)</vt:lpstr>
      <vt:lpstr>Presentazione standard di PowerPoint</vt:lpstr>
      <vt:lpstr>Un po’ di formalismo</vt:lpstr>
      <vt:lpstr>Gedankenexperiment</vt:lpstr>
      <vt:lpstr>Presentazione standard di PowerPoint</vt:lpstr>
      <vt:lpstr>Presentazione standard di PowerPoint</vt:lpstr>
      <vt:lpstr>Presentazione standard di PowerPoint</vt:lpstr>
      <vt:lpstr>L’anello di Einstein</vt:lpstr>
      <vt:lpstr>Lo spazio si curva…e il tempo?</vt:lpstr>
      <vt:lpstr>Onde nello spazio-tempo</vt:lpstr>
      <vt:lpstr>Presentazione standard di PowerPoint</vt:lpstr>
      <vt:lpstr>Rivelazione diretta delle GW</vt:lpstr>
      <vt:lpstr>Presentazione standard di PowerPoint</vt:lpstr>
      <vt:lpstr>Interferometro di Michelson</vt:lpstr>
      <vt:lpstr>Presentazione standard di PowerPoint</vt:lpstr>
      <vt:lpstr>Presentazione standard di PowerPoint</vt:lpstr>
      <vt:lpstr>Ma Newton aveva ragione?</vt:lpstr>
      <vt:lpstr>Siamo proprio sicuri, che FG vada come 1/R2? (ISL – Inverse Square Law)</vt:lpstr>
      <vt:lpstr>Esperimento di Cavendish (1798)</vt:lpstr>
      <vt:lpstr>Masse quasi libere con un pendolo</vt:lpstr>
      <vt:lpstr>Pendoli di torsione ad uno stadio</vt:lpstr>
      <vt:lpstr>PETER, il pendolo di torsione a due stadi</vt:lpstr>
      <vt:lpstr>PETER nel laboratorio di Napoli</vt:lpstr>
      <vt:lpstr>PETER diventa LAG (Liquid Actuated Gravity)</vt:lpstr>
      <vt:lpstr>Presentazione standard di PowerPoint</vt:lpstr>
      <vt:lpstr>Presentazione standard di PowerPoint</vt:lpstr>
      <vt:lpstr>Il vuoto pesa? Proviamo a pesarlo</vt:lpstr>
      <vt:lpstr>Archimedes e il peso del vuoto</vt:lpstr>
      <vt:lpstr>Perché può esserci differenza tra dentro e fuori</vt:lpstr>
      <vt:lpstr>Una bilancia per il vuoto</vt:lpstr>
      <vt:lpstr>Cristallo di YBCO</vt:lpstr>
      <vt:lpstr>Che effetto ci aspettiamo di misurare?</vt:lpstr>
      <vt:lpstr>La bilancia</vt:lpstr>
      <vt:lpstr>Ecco la nostra bilancia</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gravitazione e misure di precisione a Napoli</dc:title>
  <dc:creator>FABIO GARUFI</dc:creator>
  <cp:lastModifiedBy>FABIO GARUFI</cp:lastModifiedBy>
  <cp:revision>22</cp:revision>
  <dcterms:created xsi:type="dcterms:W3CDTF">2023-02-01T11:27:38Z</dcterms:created>
  <dcterms:modified xsi:type="dcterms:W3CDTF">2023-02-13T23:07:33Z</dcterms:modified>
</cp:coreProperties>
</file>