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6" r:id="rId10"/>
    <p:sldId id="287" r:id="rId11"/>
    <p:sldId id="288" r:id="rId12"/>
    <p:sldId id="282" r:id="rId13"/>
    <p:sldId id="283" r:id="rId14"/>
    <p:sldId id="284" r:id="rId15"/>
    <p:sldId id="265" r:id="rId16"/>
    <p:sldId id="267" r:id="rId17"/>
    <p:sldId id="264" r:id="rId18"/>
    <p:sldId id="266" r:id="rId19"/>
    <p:sldId id="269" r:id="rId20"/>
    <p:sldId id="274" r:id="rId21"/>
    <p:sldId id="268" r:id="rId22"/>
    <p:sldId id="271" r:id="rId23"/>
    <p:sldId id="272" r:id="rId24"/>
    <p:sldId id="273" r:id="rId25"/>
    <p:sldId id="275" r:id="rId26"/>
    <p:sldId id="277" r:id="rId27"/>
    <p:sldId id="276" r:id="rId28"/>
    <p:sldId id="278" r:id="rId29"/>
    <p:sldId id="279" r:id="rId30"/>
    <p:sldId id="280" r:id="rId31"/>
    <p:sldId id="281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40" autoAdjust="0"/>
  </p:normalViewPr>
  <p:slideViewPr>
    <p:cSldViewPr>
      <p:cViewPr varScale="1">
        <p:scale>
          <a:sx n="59" d="100"/>
          <a:sy n="59" d="100"/>
        </p:scale>
        <p:origin x="1364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1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439783-FDB6-4393-A6B5-FA7F0C7D7204}" type="datetimeFigureOut">
              <a:rPr lang="it-IT" smtClean="0"/>
              <a:pPr/>
              <a:t>27/02/2025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171277-0C7B-43E5-A232-7258C71761C7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171277-0C7B-43E5-A232-7258C71761C7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2879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71277-0C7B-43E5-A232-7258C71761C7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171277-0C7B-43E5-A232-7258C71761C7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1483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71277-0C7B-43E5-A232-7258C71761C7}" type="slidenum">
              <a:rPr lang="it-IT" smtClean="0"/>
              <a:pPr/>
              <a:t>30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2/27/2025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emf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Sistemi e modelli matematici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Acquisizione dati in Fisica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5ECF5E-9CAC-818E-0DBE-9D1567D6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04800"/>
            <a:ext cx="2743200" cy="628648"/>
          </a:xfrm>
        </p:spPr>
        <p:txBody>
          <a:bodyPr/>
          <a:lstStyle/>
          <a:p>
            <a:r>
              <a:rPr lang="it-IT" dirty="0"/>
              <a:t>Modello ISU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AA4E5D-091E-CDC4-925F-81B62E2768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4648200"/>
            <a:ext cx="3733800" cy="1524000"/>
          </a:xfrm>
        </p:spPr>
        <p:txBody>
          <a:bodyPr>
            <a:normAutofit/>
          </a:bodyPr>
          <a:lstStyle/>
          <a:p>
            <a:r>
              <a:rPr lang="it-IT" sz="2000" b="0" i="0" u="none" strike="noStrike" dirty="0">
                <a:latin typeface="Garamond" panose="02020404030301010803" pitchFamily="18" charset="0"/>
              </a:rPr>
              <a:t>Le variabili di stato sono quelle coinvolte nell’operazione di derivazione. </a:t>
            </a:r>
          </a:p>
          <a:p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3E619EB-9E40-B0B2-F7B0-20231B204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106977"/>
            <a:ext cx="5105400" cy="3312623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498141E6-29E5-339A-9BA0-D1578D9EC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106977"/>
            <a:ext cx="2546430" cy="1777042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F6F5726F-E6C4-2EA6-8383-28E58E7E8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0815" y="2895600"/>
            <a:ext cx="4213185" cy="1150189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4AE56E4F-9484-97F5-0288-36AD642F47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4075981"/>
            <a:ext cx="1551008" cy="1029419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46690194-E0C3-5ED9-ADDB-BCC4D448772D}"/>
              </a:ext>
            </a:extLst>
          </p:cNvPr>
          <p:cNvSpPr txBox="1"/>
          <p:nvPr/>
        </p:nvSpPr>
        <p:spPr>
          <a:xfrm>
            <a:off x="5290457" y="5225534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Avrei potuto scegliere: x</a:t>
            </a:r>
            <a:r>
              <a:rPr lang="it-IT" baseline="-25000" dirty="0"/>
              <a:t>1</a:t>
            </a:r>
            <a:r>
              <a:rPr lang="it-IT" dirty="0"/>
              <a:t>=</a:t>
            </a:r>
            <a:r>
              <a:rPr lang="it-IT" dirty="0" err="1"/>
              <a:t>v</a:t>
            </a:r>
            <a:r>
              <a:rPr lang="it-IT" baseline="-25000" dirty="0" err="1"/>
              <a:t>c</a:t>
            </a:r>
            <a:r>
              <a:rPr lang="it-IT" dirty="0"/>
              <a:t> x</a:t>
            </a:r>
            <a:r>
              <a:rPr lang="it-IT" baseline="-25000" dirty="0"/>
              <a:t>2</a:t>
            </a:r>
            <a:r>
              <a:rPr lang="it-IT" dirty="0"/>
              <a:t>=</a:t>
            </a:r>
            <a:r>
              <a:rPr lang="it-IT" dirty="0" err="1"/>
              <a:t>v</a:t>
            </a:r>
            <a:r>
              <a:rPr lang="it-IT" baseline="-25000" dirty="0" err="1"/>
              <a:t>R</a:t>
            </a:r>
            <a:r>
              <a:rPr lang="it-IT" dirty="0"/>
              <a:t> e avrei ottenuto una rappresentazione diversa ma equivalente</a:t>
            </a:r>
          </a:p>
        </p:txBody>
      </p:sp>
    </p:spTree>
    <p:extLst>
      <p:ext uri="{BB962C8B-B14F-4D97-AF65-F5344CB8AC3E}">
        <p14:creationId xmlns:p14="http://schemas.microsoft.com/office/powerpoint/2010/main" val="1474771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D538E1-6949-EF37-A687-382E500E5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Modelli IU e ISU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E9FE1A-DE2E-3014-21A0-570C60DE6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endParaRPr lang="it-IT" sz="1800" b="0" i="0" u="none" strike="noStrike" baseline="0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endParaRPr lang="it-IT" sz="1800" b="0" i="0" u="none" strike="noStrike" baseline="0" dirty="0">
              <a:latin typeface="Garamond" panose="02020404030301010803" pitchFamily="18" charset="0"/>
            </a:endParaRPr>
          </a:p>
          <a:p>
            <a:r>
              <a:rPr lang="it-IT" sz="1800" b="0" i="0" u="none" strike="noStrike" baseline="0" dirty="0">
                <a:latin typeface="Garamond" panose="02020404030301010803" pitchFamily="18" charset="0"/>
              </a:rPr>
              <a:t>Per scrivere il modello di un sistema si possono utilizzare due tipi di rappresentazione: IU e ISU; </a:t>
            </a:r>
          </a:p>
          <a:p>
            <a:r>
              <a:rPr lang="it-IT" sz="1800" b="0" i="0" u="none" strike="noStrike" baseline="0" dirty="0">
                <a:latin typeface="Garamond" panose="02020404030301010803" pitchFamily="18" charset="0"/>
              </a:rPr>
              <a:t>Queste due rappresentazioni, per un dato modello sono equivalenti. </a:t>
            </a:r>
          </a:p>
          <a:p>
            <a:r>
              <a:rPr lang="it-IT" sz="1800" b="0" i="0" u="none" strike="noStrike" baseline="0" dirty="0">
                <a:latin typeface="Garamond" panose="02020404030301010803" pitchFamily="18" charset="0"/>
              </a:rPr>
              <a:t>La rappresentazione ISU, oltre a presentare altri vantaggi che vedremo in seguito, permette anche di arrivare più facilmente alla scrittura del modello. </a:t>
            </a:r>
          </a:p>
          <a:p>
            <a:pPr marL="0" indent="0">
              <a:buNone/>
            </a:pPr>
            <a:r>
              <a:rPr lang="it-IT" sz="1800" b="0" i="0" u="none" strike="noStrike" baseline="0" dirty="0">
                <a:latin typeface="Garamond" panose="02020404030301010803" pitchFamily="18" charset="0"/>
              </a:rPr>
              <a:t>Inoltre: </a:t>
            </a:r>
          </a:p>
          <a:p>
            <a:r>
              <a:rPr lang="it-IT" sz="1800" b="0" i="0" u="none" strike="noStrike" baseline="0" dirty="0">
                <a:latin typeface="Garamond" panose="02020404030301010803" pitchFamily="18" charset="0"/>
              </a:rPr>
              <a:t>Una volta che si sono assegnati gli ingressi e le uscite di un dato sistema, la sua rappresentazione IU è unica. </a:t>
            </a:r>
          </a:p>
          <a:p>
            <a:r>
              <a:rPr lang="it-IT" sz="1800" b="0" i="0" u="none" strike="noStrike" baseline="0" dirty="0">
                <a:latin typeface="Garamond" panose="02020404030301010803" pitchFamily="18" charset="0"/>
              </a:rPr>
              <a:t>Viceversa, poiché la scelta delle variabili di stato non è univoca, esistono infinite rappresentazioni ISU, tutte equivalenti tra loro.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82797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Sistemi LTI</a:t>
            </a: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905000"/>
            <a:ext cx="6880175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Classificazione in base al numero di I/O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Sistemi Multi-Ingresso Multi-Uscita (o Multi-Output, MIMO) </a:t>
            </a:r>
            <a:r>
              <a:rPr lang="pt-BR" dirty="0"/>
              <a:t>m &gt; 1 e r &gt; 1</a:t>
            </a:r>
          </a:p>
          <a:p>
            <a:r>
              <a:rPr lang="it-IT" dirty="0"/>
              <a:t>Sistemi Singolo-Ingresso Multi-Uscita (SIMO) </a:t>
            </a:r>
            <a:r>
              <a:rPr lang="pt-BR" dirty="0"/>
              <a:t>m&gt;1 e r=1</a:t>
            </a:r>
          </a:p>
          <a:p>
            <a:r>
              <a:rPr lang="it-IT" dirty="0"/>
              <a:t>Sistemi Multi-Ingresso Singola-Uscita (MISO) </a:t>
            </a:r>
            <a:r>
              <a:rPr lang="pt-BR" dirty="0"/>
              <a:t>m = 1 e r&gt;1</a:t>
            </a:r>
          </a:p>
          <a:p>
            <a:r>
              <a:rPr lang="it-IT" dirty="0"/>
              <a:t>Sistemi Singolo-Ingresso Singola-Uscita (SISO) </a:t>
            </a:r>
            <a:r>
              <a:rPr lang="pt-BR" dirty="0"/>
              <a:t>m = 1 e r = 1</a:t>
            </a: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it-IT" dirty="0"/>
              <a:t>Classificazione dei modelli</a:t>
            </a:r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528" y="1524000"/>
            <a:ext cx="8800944" cy="50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Sistemi con e senza memoria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Un sistema il cui stato dipenda dallo stato degli ingressi a tempi precedenti è detto con memoria.</a:t>
            </a:r>
          </a:p>
          <a:p>
            <a:r>
              <a:rPr lang="it-IT" dirty="0"/>
              <a:t>Per esempio, una capacità è un sistema con memoria quando si consideri l’input la corrente e l’output la tensione:</a:t>
            </a:r>
          </a:p>
          <a:p>
            <a:r>
              <a:rPr lang="it-IT" dirty="0"/>
              <a:t>Una resistenza, invece è un sistema senza memoria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Object 3"/>
              <p:cNvSpPr txBox="1"/>
              <p:nvPr/>
            </p:nvSpPr>
            <p:spPr bwMode="auto">
              <a:xfrm>
                <a:off x="2185988" y="3505200"/>
                <a:ext cx="2359025" cy="762000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nary>
                        <m:nary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) 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nary>
                    </m:oMath>
                  </m:oMathPara>
                </a14:m>
                <a:endParaRPr lang="it-IT"/>
              </a:p>
            </p:txBody>
          </p:sp>
        </mc:Choice>
        <mc:Fallback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85988" y="3505200"/>
                <a:ext cx="2359025" cy="762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Causalità e stabilità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Un sistema le cui uscite dipendano solo dagli ingressi al tempo presente o passato è detto causale.</a:t>
            </a:r>
          </a:p>
          <a:p>
            <a:r>
              <a:rPr lang="it-IT" dirty="0"/>
              <a:t>Un esempio di sistema non causale è y(t)=x(t+1)</a:t>
            </a:r>
          </a:p>
          <a:p>
            <a:r>
              <a:rPr lang="it-IT" dirty="0"/>
              <a:t>I sistemi con memoria sono tutti causali</a:t>
            </a:r>
          </a:p>
          <a:p>
            <a:r>
              <a:rPr lang="it-IT" dirty="0"/>
              <a:t>Un sistema è stabile quando i suoi ingressi portano ad un’uscita che non diverge</a:t>
            </a:r>
          </a:p>
          <a:p>
            <a:r>
              <a:rPr lang="it-IT" dirty="0"/>
              <a:t>Se gli ingressi di un sistema stabile sono limitati, allora le uscite saranno limitate.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it-IT" dirty="0"/>
              <a:t>Regole di riduzione dei blocchi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90600"/>
            <a:ext cx="4724400" cy="109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53584"/>
            <a:ext cx="4648200" cy="2313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53194"/>
            <a:ext cx="5333999" cy="2604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990600"/>
            <a:ext cx="443588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3276600"/>
            <a:ext cx="418753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304800"/>
            <a:ext cx="8229600" cy="1143000"/>
          </a:xfrm>
        </p:spPr>
        <p:txBody>
          <a:bodyPr/>
          <a:lstStyle/>
          <a:p>
            <a:r>
              <a:rPr lang="it-IT" dirty="0"/>
              <a:t>Interconnessione ad anello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3962400" cy="3687763"/>
          </a:xfrm>
        </p:spPr>
        <p:txBody>
          <a:bodyPr>
            <a:normAutofit fontScale="92500"/>
          </a:bodyPr>
          <a:lstStyle/>
          <a:p>
            <a:r>
              <a:rPr lang="it-IT" dirty="0"/>
              <a:t>Un’importante configurazione è l’interconnessione ad anello o </a:t>
            </a:r>
            <a:r>
              <a:rPr lang="it-IT" i="1" dirty="0"/>
              <a:t>feedback</a:t>
            </a:r>
          </a:p>
          <a:p>
            <a:r>
              <a:rPr lang="it-IT" dirty="0"/>
              <a:t>L’amplificatore invertente è un tipico esempio di sistema con feedback;</a:t>
            </a:r>
          </a:p>
          <a:p>
            <a:r>
              <a:rPr lang="it-IT" dirty="0"/>
              <a:t>x</a:t>
            </a:r>
            <a:r>
              <a:rPr lang="it-IT" baseline="-25000" dirty="0"/>
              <a:t>i</a:t>
            </a:r>
            <a:r>
              <a:rPr lang="it-IT" dirty="0"/>
              <a:t>=x</a:t>
            </a:r>
            <a:r>
              <a:rPr lang="it-IT" baseline="-25000" dirty="0"/>
              <a:t>s</a:t>
            </a:r>
            <a:r>
              <a:rPr lang="it-IT" dirty="0"/>
              <a:t>-</a:t>
            </a:r>
            <a:r>
              <a:rPr lang="it-IT" dirty="0">
                <a:latin typeface="Symbol" pitchFamily="18" charset="2"/>
              </a:rPr>
              <a:t>b</a:t>
            </a:r>
            <a:r>
              <a:rPr lang="it-IT" dirty="0"/>
              <a:t>x</a:t>
            </a:r>
            <a:r>
              <a:rPr lang="it-IT" baseline="-25000" dirty="0"/>
              <a:t>0</a:t>
            </a:r>
            <a:r>
              <a:rPr lang="it-IT" dirty="0"/>
              <a:t>; </a:t>
            </a:r>
            <a:br>
              <a:rPr lang="it-IT" dirty="0"/>
            </a:br>
            <a:r>
              <a:rPr lang="it-IT" dirty="0"/>
              <a:t>x</a:t>
            </a:r>
            <a:r>
              <a:rPr lang="it-IT" baseline="-25000" dirty="0"/>
              <a:t>0</a:t>
            </a:r>
            <a:r>
              <a:rPr lang="it-IT" dirty="0"/>
              <a:t>=Ax</a:t>
            </a:r>
            <a:r>
              <a:rPr lang="it-IT" baseline="-25000" dirty="0"/>
              <a:t>i</a:t>
            </a:r>
            <a:r>
              <a:rPr lang="it-IT" dirty="0"/>
              <a:t>=A(x</a:t>
            </a:r>
            <a:r>
              <a:rPr lang="it-IT" baseline="-25000" dirty="0"/>
              <a:t>s</a:t>
            </a:r>
            <a:r>
              <a:rPr lang="it-IT" dirty="0"/>
              <a:t>-</a:t>
            </a:r>
            <a:r>
              <a:rPr lang="it-IT" dirty="0">
                <a:latin typeface="Symbol" pitchFamily="18" charset="2"/>
              </a:rPr>
              <a:t>b</a:t>
            </a:r>
            <a:r>
              <a:rPr lang="it-IT" dirty="0"/>
              <a:t>x</a:t>
            </a:r>
            <a:r>
              <a:rPr lang="it-IT" baseline="-25000" dirty="0"/>
              <a:t>0</a:t>
            </a:r>
            <a:r>
              <a:rPr lang="it-IT" dirty="0"/>
              <a:t>)</a:t>
            </a:r>
            <a:endParaRPr lang="it-IT" baseline="-25000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112837"/>
            <a:ext cx="4722396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2613838"/>
            <a:ext cx="4267200" cy="310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Object 9"/>
              <p:cNvSpPr txBox="1"/>
              <p:nvPr/>
            </p:nvSpPr>
            <p:spPr bwMode="auto">
              <a:xfrm>
                <a:off x="838200" y="4724400"/>
                <a:ext cx="1371600" cy="790414"/>
              </a:xfrm>
              <a:prstGeom prst="rect">
                <a:avLst/>
              </a:prstGeom>
              <a:noFill/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den>
                      </m:f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lang="it-IT"/>
              </a:p>
            </p:txBody>
          </p:sp>
        </mc:Choice>
        <mc:Fallback>
          <p:sp>
            <p:nvSpPr>
              <p:cNvPr id="10" name="Object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8200" y="4724400"/>
                <a:ext cx="1371600" cy="7904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3429000" y="4038601"/>
            <a:ext cx="1447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x</a:t>
            </a:r>
            <a:r>
              <a:rPr lang="it-IT" baseline="-25000" dirty="0"/>
              <a:t>s</a:t>
            </a:r>
            <a:r>
              <a:rPr lang="it-IT" dirty="0"/>
              <a:t>=i</a:t>
            </a:r>
            <a:r>
              <a:rPr lang="it-IT" baseline="-25000" dirty="0"/>
              <a:t>i</a:t>
            </a:r>
          </a:p>
          <a:p>
            <a:r>
              <a:rPr lang="it-IT" dirty="0"/>
              <a:t>i</a:t>
            </a:r>
            <a:r>
              <a:rPr lang="it-IT" baseline="-25000" dirty="0"/>
              <a:t>i</a:t>
            </a:r>
            <a:r>
              <a:rPr lang="it-IT" dirty="0"/>
              <a:t>=v</a:t>
            </a:r>
            <a:r>
              <a:rPr lang="it-IT" baseline="-25000" dirty="0"/>
              <a:t>i</a:t>
            </a:r>
            <a:r>
              <a:rPr lang="it-IT" dirty="0"/>
              <a:t>/R</a:t>
            </a:r>
            <a:r>
              <a:rPr lang="it-IT" baseline="-25000" dirty="0"/>
              <a:t>1</a:t>
            </a:r>
          </a:p>
          <a:p>
            <a:r>
              <a:rPr lang="it-IT" dirty="0"/>
              <a:t>x</a:t>
            </a:r>
            <a:r>
              <a:rPr lang="it-IT" baseline="-25000" dirty="0"/>
              <a:t>f</a:t>
            </a:r>
            <a:r>
              <a:rPr lang="it-IT" dirty="0"/>
              <a:t>=i</a:t>
            </a:r>
            <a:r>
              <a:rPr lang="it-IT" baseline="-25000" dirty="0"/>
              <a:t>f</a:t>
            </a:r>
            <a:r>
              <a:rPr lang="it-IT" dirty="0"/>
              <a:t>=-v</a:t>
            </a:r>
            <a:r>
              <a:rPr lang="it-IT" baseline="-25000" dirty="0"/>
              <a:t>0</a:t>
            </a:r>
            <a:r>
              <a:rPr lang="it-IT" dirty="0"/>
              <a:t>/R</a:t>
            </a:r>
            <a:r>
              <a:rPr lang="it-IT" baseline="-25000" dirty="0"/>
              <a:t>2</a:t>
            </a:r>
            <a:endParaRPr lang="it-IT" dirty="0"/>
          </a:p>
          <a:p>
            <a:r>
              <a:rPr lang="it-IT" dirty="0"/>
              <a:t>A=</a:t>
            </a:r>
            <a:r>
              <a:rPr lang="it-IT" dirty="0">
                <a:sym typeface="Symbol"/>
              </a:rPr>
              <a:t></a:t>
            </a: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Object 12"/>
              <p:cNvSpPr txBox="1"/>
              <p:nvPr/>
            </p:nvSpPr>
            <p:spPr bwMode="auto">
              <a:xfrm>
                <a:off x="2492375" y="5415279"/>
                <a:ext cx="1927225" cy="1214121"/>
              </a:xfrm>
              <a:prstGeom prst="rect">
                <a:avLst/>
              </a:prstGeom>
              <a:noFill/>
            </p:spPr>
            <p:txBody>
              <a:bodyPr>
                <a:normAutofit fontScale="775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den>
                      </m:f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  <m:oMath xmlns:m="http://schemas.openxmlformats.org/officeDocument/2006/math"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it-IT"/>
              </a:p>
            </p:txBody>
          </p:sp>
        </mc:Choice>
        <mc:Fallback>
          <p:sp>
            <p:nvSpPr>
              <p:cNvPr id="13" name="Object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92375" y="5415279"/>
                <a:ext cx="1927225" cy="12141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it-IT" sz="3600" dirty="0"/>
              <a:t>Schema a blocchi di un apparato in retroazione</a:t>
            </a:r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6900" y="1447800"/>
            <a:ext cx="56007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 flipV="1">
            <a:off x="838200" y="2438400"/>
            <a:ext cx="12192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0" y="304800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r=variabile di riferimento</a:t>
            </a:r>
          </a:p>
          <a:p>
            <a:r>
              <a:rPr lang="it-IT" sz="1400" dirty="0"/>
              <a:t>(set point)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24600" y="1444823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c=variabile controllata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7086600" y="1752600"/>
            <a:ext cx="3048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514600" y="1524000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m=variabile manipolabile</a:t>
            </a:r>
          </a:p>
        </p:txBody>
      </p:sp>
      <p:cxnSp>
        <p:nvCxnSpPr>
          <p:cNvPr id="17" name="Straight Arrow Connector 16"/>
          <p:cNvCxnSpPr>
            <a:stCxn id="15" idx="2"/>
          </p:cNvCxnSpPr>
          <p:nvPr/>
        </p:nvCxnSpPr>
        <p:spPr>
          <a:xfrm>
            <a:off x="3619500" y="1831777"/>
            <a:ext cx="952500" cy="6066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105400" y="1140023"/>
            <a:ext cx="1295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d</a:t>
            </a:r>
            <a:r>
              <a:rPr lang="it-IT" sz="1400" baseline="-25000" dirty="0"/>
              <a:t>i</a:t>
            </a:r>
            <a:r>
              <a:rPr lang="it-IT" sz="1400" dirty="0"/>
              <a:t>=disturbi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1629" y="4194716"/>
            <a:ext cx="7391400" cy="2126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Straight Connector 21"/>
          <p:cNvCxnSpPr/>
          <p:nvPr/>
        </p:nvCxnSpPr>
        <p:spPr>
          <a:xfrm flipH="1">
            <a:off x="457200" y="2362200"/>
            <a:ext cx="2514600" cy="1905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343400" y="2362200"/>
            <a:ext cx="3505200" cy="1905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33400" y="4495800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e= segnale di errore</a:t>
            </a:r>
          </a:p>
        </p:txBody>
      </p:sp>
      <p:cxnSp>
        <p:nvCxnSpPr>
          <p:cNvPr id="31" name="Straight Arrow Connector 30"/>
          <p:cNvCxnSpPr>
            <a:stCxn id="29" idx="2"/>
          </p:cNvCxnSpPr>
          <p:nvPr/>
        </p:nvCxnSpPr>
        <p:spPr>
          <a:xfrm>
            <a:off x="1638300" y="4803577"/>
            <a:ext cx="114300" cy="3018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5" grpId="0"/>
      <p:bldP spid="19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Definizioni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Un sistema è un insieme di elementi interconnessi in cui si possono distinguere delle grandezze che possono variare nel tempo, dette </a:t>
            </a:r>
            <a:r>
              <a:rPr lang="it-IT" i="1" dirty="0"/>
              <a:t>variabili</a:t>
            </a:r>
            <a:r>
              <a:rPr lang="it-IT" dirty="0"/>
              <a:t>.</a:t>
            </a:r>
          </a:p>
          <a:p>
            <a:r>
              <a:rPr lang="it-IT" dirty="0"/>
              <a:t>Si possono distinguere le variabili di ingresso o </a:t>
            </a:r>
            <a:r>
              <a:rPr lang="it-IT" i="1" dirty="0"/>
              <a:t>cause</a:t>
            </a:r>
            <a:r>
              <a:rPr lang="it-IT" dirty="0"/>
              <a:t> e le variabili di uscita o </a:t>
            </a:r>
            <a:r>
              <a:rPr lang="it-IT" i="1" dirty="0"/>
              <a:t>dipendenti</a:t>
            </a:r>
            <a:r>
              <a:rPr lang="it-IT" dirty="0"/>
              <a:t> o anche </a:t>
            </a:r>
            <a:r>
              <a:rPr lang="it-IT" i="1" dirty="0"/>
              <a:t>effetti</a:t>
            </a:r>
            <a:r>
              <a:rPr lang="it-IT" dirty="0"/>
              <a:t>.</a:t>
            </a:r>
          </a:p>
          <a:p>
            <a:r>
              <a:rPr lang="it-IT" dirty="0"/>
              <a:t>Un sistema in cui le variabili siano state divise in ingresso e uscita si dice </a:t>
            </a:r>
            <a:r>
              <a:rPr lang="it-IT" i="1" dirty="0"/>
              <a:t>orientato</a:t>
            </a:r>
            <a:r>
              <a:rPr lang="it-IT" dirty="0"/>
              <a:t>.</a:t>
            </a:r>
          </a:p>
          <a:p>
            <a:r>
              <a:rPr lang="it-IT" dirty="0"/>
              <a:t>Nei sistemi soggetti a controllo, le variabili di ingresso possono essere anche divise in </a:t>
            </a:r>
            <a:r>
              <a:rPr lang="it-IT" i="1" dirty="0"/>
              <a:t>manipolabili</a:t>
            </a:r>
            <a:r>
              <a:rPr lang="it-IT" dirty="0"/>
              <a:t> e</a:t>
            </a:r>
            <a:r>
              <a:rPr lang="it-IT" i="1" dirty="0"/>
              <a:t> </a:t>
            </a:r>
            <a:r>
              <a:rPr lang="it-IT" dirty="0"/>
              <a:t> </a:t>
            </a:r>
            <a:r>
              <a:rPr lang="it-IT" i="1" dirty="0"/>
              <a:t>non manipolabili </a:t>
            </a:r>
            <a:r>
              <a:rPr lang="it-IT" dirty="0"/>
              <a:t>o disturbi.</a:t>
            </a:r>
            <a:endParaRPr lang="it-IT" i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80000"/>
                <a:satMod val="400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1447800"/>
            <a:ext cx="5029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5105400" y="2971800"/>
            <a:ext cx="2133600" cy="838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TextBox 9"/>
          <p:cNvSpPr txBox="1"/>
          <p:nvPr/>
        </p:nvSpPr>
        <p:spPr>
          <a:xfrm>
            <a:off x="5181600" y="2438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</a:t>
            </a:r>
          </a:p>
        </p:txBody>
      </p:sp>
      <p:cxnSp>
        <p:nvCxnSpPr>
          <p:cNvPr id="12" name="Straight Arrow Connector 11"/>
          <p:cNvCxnSpPr>
            <a:stCxn id="10" idx="2"/>
          </p:cNvCxnSpPr>
          <p:nvPr/>
        </p:nvCxnSpPr>
        <p:spPr>
          <a:xfrm>
            <a:off x="5448300" y="2807732"/>
            <a:ext cx="190500" cy="2402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Object 12"/>
              <p:cNvSpPr txBox="1"/>
              <p:nvPr/>
            </p:nvSpPr>
            <p:spPr bwMode="auto">
              <a:xfrm>
                <a:off x="381000" y="1676400"/>
                <a:ext cx="2694432" cy="990600"/>
              </a:xfrm>
              <a:prstGeom prst="rect">
                <a:avLst/>
              </a:prstGeom>
              <a:noFill/>
            </p:spPr>
            <p:txBody>
              <a:bodyPr>
                <a:normAutofit fontScale="85000"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𝐺𝑒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)−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sSub>
                        <m:sSub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</m:oMath>
                    <m:oMath xmlns:m="http://schemas.openxmlformats.org/officeDocument/2006/math"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num>
                        <m:den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𝐺𝐻</m:t>
                          </m:r>
                        </m:den>
                      </m:f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)−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num>
                        <m:den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𝐺𝐻</m:t>
                          </m:r>
                        </m:den>
                      </m:f>
                      <m:sSub>
                        <m:sSub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it-IT"/>
              </a:p>
            </p:txBody>
          </p:sp>
        </mc:Choice>
        <mc:Fallback>
          <p:sp>
            <p:nvSpPr>
              <p:cNvPr id="13" name="Object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000" y="1676400"/>
                <a:ext cx="2694432" cy="9906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81000" y="2895600"/>
            <a:ext cx="29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+mj-lt"/>
              </a:rPr>
              <a:t>Se GH &gt;&gt;1, l’effetto dei disturbi è molto mitigato, infatti: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Object 14"/>
              <p:cNvSpPr txBox="1"/>
              <p:nvPr/>
            </p:nvSpPr>
            <p:spPr bwMode="auto">
              <a:xfrm>
                <a:off x="304800" y="3909431"/>
                <a:ext cx="3505201" cy="662569"/>
              </a:xfrm>
              <a:prstGeom prst="rect">
                <a:avLst/>
              </a:prstGeom>
              <a:noFill/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)≅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den>
                      </m:f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)−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num>
                        <m:den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𝐺𝐻</m:t>
                          </m:r>
                        </m:den>
                      </m:f>
                      <m:sSub>
                        <m:sSub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)≈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den>
                      </m:f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it-IT"/>
              </a:p>
            </p:txBody>
          </p:sp>
        </mc:Choice>
        <mc:Fallback>
          <p:sp>
            <p:nvSpPr>
              <p:cNvPr id="15" name="Object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4800" y="3909431"/>
                <a:ext cx="3505201" cy="6625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Retroazione e instabilità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L’interconnessione ad anello, ha un effetto positivo sulla robustezza della regolazione rispetto all’incertezza del sistema regolato (diminuisce l’effetto dei disturbi);</a:t>
            </a:r>
          </a:p>
          <a:p>
            <a:r>
              <a:rPr lang="it-IT" dirty="0"/>
              <a:t>Il sistema in retroazione ha un punto debole che si evidenzia quando si considerano modelli dinamici: l’instabilità.</a:t>
            </a:r>
          </a:p>
          <a:p>
            <a:r>
              <a:rPr lang="it-IT" dirty="0"/>
              <a:t>Se per esempio vogliamo smorzare il moto di un pendolo con un sistema reazionato:</a:t>
            </a:r>
          </a:p>
          <a:p>
            <a:pPr lvl="1"/>
            <a:r>
              <a:rPr lang="it-IT" dirty="0"/>
              <a:t>Leggiamo la posizione (variabile di uscita, per es una tensione ai capi di una capacità; la posizione di riferimento è lo zero)</a:t>
            </a:r>
          </a:p>
          <a:p>
            <a:pPr lvl="1"/>
            <a:r>
              <a:rPr lang="it-IT" dirty="0"/>
              <a:t>Riportiamo la tensione letta ad un attuatore che spinge il pendolo nella direzione opposta (retroazione)</a:t>
            </a:r>
          </a:p>
          <a:p>
            <a:pPr lvl="1"/>
            <a:r>
              <a:rPr lang="it-IT" dirty="0"/>
              <a:t>Se non si applica l’attuazione perfettamente in controfase,o se la correzione è eccessiva, il pendolo aumenterà l’ampiezza dell’oscillazione invece di diminuire (instabilità).</a:t>
            </a:r>
          </a:p>
          <a:p>
            <a:pPr lvl="1">
              <a:buNone/>
            </a:pPr>
            <a:endParaRPr lang="it-IT" dirty="0"/>
          </a:p>
          <a:p>
            <a:pPr lvl="1"/>
            <a:endParaRPr lang="it-IT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/>
              <a:t>Modelli matematici di sistemi dinamici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it-IT" sz="1600" dirty="0"/>
              <a:t>Se definiamo l’operatore derivata temporale i-esima D</a:t>
            </a:r>
            <a:r>
              <a:rPr lang="it-IT" sz="1600" baseline="30000" dirty="0"/>
              <a:t>(i)</a:t>
            </a:r>
            <a:r>
              <a:rPr lang="it-IT" sz="1600" dirty="0"/>
              <a:t>, e il suo inverso integrazione come 1/D</a:t>
            </a:r>
            <a:r>
              <a:rPr lang="it-IT" sz="1600" baseline="30000" dirty="0"/>
              <a:t>(i)</a:t>
            </a:r>
            <a:r>
              <a:rPr lang="it-IT" sz="1600" dirty="0"/>
              <a:t>possiamo definire i modelli matematici di sistemi dinamici. Per i sistemi elettrici in figura:</a:t>
            </a:r>
          </a:p>
          <a:p>
            <a:pPr marL="342900" indent="-342900">
              <a:buClr>
                <a:schemeClr val="tx1"/>
              </a:buClr>
              <a:buAutoNum type="alphaLcParenR"/>
            </a:pPr>
            <a:r>
              <a:rPr lang="it-IT" sz="1600" dirty="0"/>
              <a:t>v(t)=Ri(t)</a:t>
            </a:r>
          </a:p>
          <a:p>
            <a:pPr marL="342900" indent="-342900">
              <a:buClr>
                <a:schemeClr val="tx1"/>
              </a:buClr>
              <a:buAutoNum type="alphaLcParenR"/>
            </a:pPr>
            <a:r>
              <a:rPr lang="it-IT" sz="1600" dirty="0"/>
              <a:t>v(t)=L D i(t)</a:t>
            </a:r>
          </a:p>
          <a:p>
            <a:pPr marL="342900" indent="-342900">
              <a:buClr>
                <a:schemeClr val="tx1"/>
              </a:buClr>
              <a:buAutoNum type="alphaLcParenR"/>
            </a:pPr>
            <a:r>
              <a:rPr lang="it-IT" sz="1600" dirty="0"/>
              <a:t>v(t)= (1/C )(1/D) i(t)</a:t>
            </a:r>
          </a:p>
          <a:p>
            <a:pPr marL="342900" indent="-342900">
              <a:buClr>
                <a:schemeClr val="tx1"/>
              </a:buClr>
              <a:buAutoNum type="alphaLcParenR"/>
            </a:pPr>
            <a:r>
              <a:rPr lang="it-IT" sz="1600" dirty="0"/>
              <a:t>v(t) = V</a:t>
            </a:r>
            <a:r>
              <a:rPr lang="it-IT" sz="1600" baseline="-25000" dirty="0"/>
              <a:t>0</a:t>
            </a:r>
            <a:endParaRPr lang="it-IT" sz="1600" dirty="0"/>
          </a:p>
          <a:p>
            <a:pPr marL="342900" indent="-342900">
              <a:buClr>
                <a:schemeClr val="tx1"/>
              </a:buClr>
              <a:buAutoNum type="alphaLcParenR"/>
            </a:pPr>
            <a:r>
              <a:rPr lang="it-IT" sz="1600" dirty="0"/>
              <a:t>i(t) = I</a:t>
            </a:r>
            <a:r>
              <a:rPr lang="it-IT" sz="1600" baseline="-25000" dirty="0"/>
              <a:t>0</a:t>
            </a:r>
          </a:p>
          <a:p>
            <a:pPr marL="342900" indent="-342900">
              <a:buClr>
                <a:schemeClr val="tx1"/>
              </a:buClr>
              <a:buAutoNum type="alphaLcParenR"/>
            </a:pPr>
            <a:r>
              <a:rPr lang="it-IT" sz="1600" dirty="0"/>
              <a:t>v1(t)=N</a:t>
            </a:r>
            <a:r>
              <a:rPr lang="it-IT" sz="1600" baseline="-25000" dirty="0"/>
              <a:t>1</a:t>
            </a:r>
            <a:r>
              <a:rPr lang="it-IT" sz="1600" dirty="0"/>
              <a:t>/N</a:t>
            </a:r>
            <a:r>
              <a:rPr lang="it-IT" sz="1600" baseline="-25000" dirty="0"/>
              <a:t>2</a:t>
            </a:r>
            <a:r>
              <a:rPr lang="it-IT" sz="1600" dirty="0"/>
              <a:t> v</a:t>
            </a:r>
            <a:r>
              <a:rPr lang="it-IT" sz="1600" baseline="-25000" dirty="0"/>
              <a:t>2</a:t>
            </a:r>
            <a:r>
              <a:rPr lang="it-IT" sz="1600" dirty="0"/>
              <a:t>(t)</a:t>
            </a:r>
          </a:p>
          <a:p>
            <a:pPr marL="342900" indent="-342900">
              <a:buAutoNum type="alphaLcParenR"/>
            </a:pPr>
            <a:endParaRPr lang="it-IT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7450" y="1864275"/>
            <a:ext cx="5111750" cy="301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Modelli di sistemi meccanici</a:t>
            </a:r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55879"/>
            <a:ext cx="4038600" cy="2963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38400"/>
            <a:ext cx="43053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705225"/>
            <a:ext cx="23145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724400"/>
            <a:ext cx="45339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Arrow Connector 16"/>
          <p:cNvCxnSpPr>
            <a:stCxn id="18" idx="0"/>
          </p:cNvCxnSpPr>
          <p:nvPr/>
        </p:nvCxnSpPr>
        <p:spPr>
          <a:xfrm flipV="1">
            <a:off x="1828800" y="5486400"/>
            <a:ext cx="3810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90600" y="6096000"/>
            <a:ext cx="1676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B=attrito viscoso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8600" y="4462046"/>
            <a:ext cx="198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K=costante elastica</a:t>
            </a:r>
          </a:p>
        </p:txBody>
      </p:sp>
      <p:cxnSp>
        <p:nvCxnSpPr>
          <p:cNvPr id="23" name="Straight Arrow Connector 22"/>
          <p:cNvCxnSpPr>
            <a:stCxn id="21" idx="0"/>
          </p:cNvCxnSpPr>
          <p:nvPr/>
        </p:nvCxnSpPr>
        <p:spPr>
          <a:xfrm flipV="1">
            <a:off x="1219200" y="4267200"/>
            <a:ext cx="914400" cy="1948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Trasformazioni funzionali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Per la soluzione delle equazioni differenziali sono di notevole utilità le trasformazioni funzionali, cioè le trasformazioni che associano funzioni a funzioni, ed in particolar modo la trasformazione di Laplace.</a:t>
            </a:r>
          </a:p>
          <a:p>
            <a:r>
              <a:rPr lang="it-IT" dirty="0"/>
              <a:t>Le trasformazioni funzionali stabiliscono una corrispondenza biunivoca tra funzioni oggetto, normalmente funzioni del tempo, e funzioni immagine di diversa natura, cosicché ad operazioni eseguite sulle funzioni oggetto, come la derivazione, corrispondano operazioni più semplici sulle funzioni immagine: al problema oggetto viene così associato un nuovo problema immagine di più facile soluzione.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trasformata di Laplace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trasformata di Laplace e la sua antitrasformata sono definite dalle relazioni:</a:t>
            </a:r>
            <a:br>
              <a:rPr lang="it-IT" dirty="0"/>
            </a:br>
            <a:br>
              <a:rPr lang="it-IT" dirty="0"/>
            </a:br>
            <a:br>
              <a:rPr lang="it-IT" dirty="0"/>
            </a:br>
            <a:r>
              <a:rPr lang="it-IT" dirty="0"/>
              <a:t>in cui s è una variabile complessa. Nel caso in cui s sia puramente immaginaria, si riduce alla trasformata di Fourier.</a:t>
            </a:r>
            <a:br>
              <a:rPr lang="it-IT" dirty="0"/>
            </a:br>
            <a:br>
              <a:rPr lang="it-IT" dirty="0"/>
            </a:br>
            <a:endParaRPr lang="it-IT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Object 3"/>
              <p:cNvSpPr txBox="1"/>
              <p:nvPr/>
            </p:nvSpPr>
            <p:spPr bwMode="auto">
              <a:xfrm>
                <a:off x="569913" y="2819400"/>
                <a:ext cx="1985962" cy="777875"/>
              </a:xfrm>
              <a:prstGeom prst="rect">
                <a:avLst/>
              </a:prstGeom>
              <a:noFill/>
            </p:spPr>
            <p:txBody>
              <a:bodyPr>
                <a:normAutofit fontScale="85000"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nary>
                        <m:naryPr>
                          <m:limLoc m:val="undOvr"/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𝑠𝑡</m:t>
                              </m:r>
                            </m:sup>
                          </m:s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 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it-IT"/>
              </a:p>
            </p:txBody>
          </p:sp>
        </mc:Choice>
        <mc:Fallback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9913" y="2819400"/>
                <a:ext cx="1985962" cy="7778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675" name="Object 3"/>
              <p:cNvSpPr txBox="1"/>
              <p:nvPr/>
            </p:nvSpPr>
            <p:spPr bwMode="auto">
              <a:xfrm>
                <a:off x="2935288" y="2819400"/>
                <a:ext cx="2513012" cy="80962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 fontScale="85000"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  <m: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𝑠𝑡</m:t>
                              </m:r>
                            </m:sup>
                          </m:s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 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𝑑𝑠</m:t>
                          </m:r>
                        </m:e>
                      </m:nary>
                    </m:oMath>
                  </m:oMathPara>
                </a14:m>
                <a:endParaRPr lang="it-IT"/>
              </a:p>
            </p:txBody>
          </p:sp>
        </mc:Choice>
        <mc:Fallback>
          <p:sp>
            <p:nvSpPr>
              <p:cNvPr id="28675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35288" y="2819400"/>
                <a:ext cx="2513012" cy="8096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0575" y="5029200"/>
            <a:ext cx="751522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Integrale e derivata della trasf. Di Laplace</a:t>
            </a:r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81200"/>
            <a:ext cx="61341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743200"/>
            <a:ext cx="647700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5095875"/>
            <a:ext cx="35337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5438775"/>
            <a:ext cx="65055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Funzione di trasferimento di un sistema LTI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 txBox="1"/>
              <p:nvPr>
                <p:ph idx="1"/>
              </p:nvPr>
            </p:nvSpPr>
            <p:spPr bwMode="auto">
              <a:xfrm>
                <a:off x="1066799" y="1788234"/>
                <a:ext cx="4655599" cy="1640766"/>
              </a:xfrm>
              <a:prstGeom prst="rect">
                <a:avLst/>
              </a:prstGeom>
              <a:noFill/>
            </p:spPr>
            <p:txBody>
              <a:bodyPr>
                <a:normAutofit fontScale="62500" lnSpcReduction="20000"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p>
                        <m:sSup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)]=</m:t>
                      </m:r>
                      <m:sSup>
                        <m:sSup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)−</m:t>
                      </m:r>
                      <m:nary>
                        <m:naryPr>
                          <m:chr m:val="∑"/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"/>
                                  <m:endChr m:val="|"/>
                                  <m:ctrlP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p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=0−</m:t>
                              </m:r>
                            </m:sub>
                          </m:sSub>
                        </m:e>
                      </m:nary>
                    </m:oMath>
                    <m:oMath xmlns:m="http://schemas.openxmlformats.org/officeDocument/2006/math"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limLoc m:val="undOvr"/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′) </m:t>
                              </m:r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nary>
                        </m:e>
                      </m:d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4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1066799" y="1788234"/>
                <a:ext cx="4655599" cy="16407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81000" y="3352800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Da cui si ricava che la relazione che descrive un sistema lineare stazionario:</a:t>
            </a:r>
          </a:p>
          <a:p>
            <a:r>
              <a:rPr lang="it-IT" dirty="0"/>
              <a:t>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Object 6"/>
              <p:cNvSpPr txBox="1"/>
              <p:nvPr/>
            </p:nvSpPr>
            <p:spPr bwMode="auto">
              <a:xfrm>
                <a:off x="800102" y="3657600"/>
                <a:ext cx="7164385" cy="798797"/>
              </a:xfrm>
              <a:prstGeom prst="rect">
                <a:avLst/>
              </a:prstGeom>
              <a:noFill/>
            </p:spPr>
            <p:txBody>
              <a:bodyPr>
                <a:normAutofit fontScale="775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p>
                            <m:sSup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sSup>
                            <m:sSup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p>
                          </m:sSup>
                        </m:e>
                      </m:nary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) ⇒</m:t>
                      </m:r>
                      <m:nary>
                        <m:naryPr>
                          <m:chr m:val="∑"/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p>
                            <m:sSup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sSup>
                            <m:sSup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p>
                          </m:s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nary>
                            <m:naryPr>
                              <m:chr m:val="∑"/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p>
                              </m:sSup>
                            </m:e>
                          </m:nary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"/>
                                  <m:endChr m:val="|"/>
                                  <m:ctrlP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p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7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0102" y="3657600"/>
                <a:ext cx="7164385" cy="7987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0" y="4343400"/>
            <a:ext cx="2743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 dunque, la trasformata di Laplace della soluzione dell’equazione che descrive il sistema è  la somma di due funzioni:</a:t>
            </a:r>
          </a:p>
          <a:p>
            <a:endParaRPr lang="it-IT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Object 13"/>
              <p:cNvSpPr txBox="1"/>
              <p:nvPr/>
            </p:nvSpPr>
            <p:spPr bwMode="auto">
              <a:xfrm>
                <a:off x="2590800" y="4648200"/>
                <a:ext cx="6553200" cy="1868204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t-IT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it-IT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it-IT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nary>
                                <m:naryPr>
                                  <m:chr m:val="∑"/>
                                  <m:ctrlP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p>
                                  </m:sSup>
                                </m:e>
                              </m:nary>
                              <m:sSub>
                                <m:sSubPr>
                                  <m:ctrlP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begChr m:val=""/>
                                      <m:endChr m:val="|"/>
                                      <m:ctrlP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it-IT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it-IT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𝐷</m:t>
                                          </m:r>
                                        </m:e>
                                        <m:sup>
                                          <m:r>
                                            <a:rPr lang="it-IT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it-IT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it-IT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  <m:r>
                                            <a:rPr lang="it-IT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  <m:d>
                                        <m:dPr>
                                          <m:ctrlPr>
                                            <a:rPr lang="it-IT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it-IT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b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=0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sSub>
                        <m:sSub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it-IT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it-IT" dirty="0">
                    <a:solidFill>
                      <a:srgbClr val="000000"/>
                    </a:solidFill>
                  </a:rPr>
                </a:br>
                <a:endParaRPr lang="it-IT" dirty="0"/>
              </a:p>
            </p:txBody>
          </p:sp>
        </mc:Choice>
        <mc:Fallback>
          <p:sp>
            <p:nvSpPr>
              <p:cNvPr id="14" name="Object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90800" y="4648200"/>
                <a:ext cx="6553200" cy="18682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/>
          <p:nvPr/>
        </p:nvSpPr>
        <p:spPr>
          <a:xfrm>
            <a:off x="5257800" y="4876800"/>
            <a:ext cx="10668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 15"/>
          <p:cNvSpPr/>
          <p:nvPr/>
        </p:nvSpPr>
        <p:spPr>
          <a:xfrm>
            <a:off x="7391400" y="4876800"/>
            <a:ext cx="838200" cy="1447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TextBox 16"/>
          <p:cNvSpPr txBox="1"/>
          <p:nvPr/>
        </p:nvSpPr>
        <p:spPr>
          <a:xfrm>
            <a:off x="5105400" y="6248400"/>
            <a:ext cx="144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Cond.ni iniziali</a:t>
            </a:r>
          </a:p>
        </p:txBody>
      </p:sp>
      <p:cxnSp>
        <p:nvCxnSpPr>
          <p:cNvPr id="19" name="Elbow Connector 18"/>
          <p:cNvCxnSpPr>
            <a:stCxn id="15" idx="4"/>
          </p:cNvCxnSpPr>
          <p:nvPr/>
        </p:nvCxnSpPr>
        <p:spPr>
          <a:xfrm rot="5400000">
            <a:off x="5410200" y="5715000"/>
            <a:ext cx="685800" cy="762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553200" y="6550223"/>
            <a:ext cx="2438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Funzione di trasferimento</a:t>
            </a:r>
          </a:p>
        </p:txBody>
      </p:sp>
      <p:cxnSp>
        <p:nvCxnSpPr>
          <p:cNvPr id="26" name="Elbow Connector 25"/>
          <p:cNvCxnSpPr>
            <a:stCxn id="16" idx="4"/>
            <a:endCxn id="20" idx="0"/>
          </p:cNvCxnSpPr>
          <p:nvPr/>
        </p:nvCxnSpPr>
        <p:spPr>
          <a:xfrm rot="5400000">
            <a:off x="7678639" y="6418361"/>
            <a:ext cx="225623" cy="381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DA778C31-4E50-8FF3-9D4F-537E79BE2534}"/>
                  </a:ext>
                </a:extLst>
              </p:cNvPr>
              <p:cNvSpPr txBox="1"/>
              <p:nvPr/>
            </p:nvSpPr>
            <p:spPr>
              <a:xfrm>
                <a:off x="5105400" y="1564077"/>
                <a:ext cx="3158600" cy="18209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it-IT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it-IT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p>
                            <m:sSup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nary>
                      <m:r>
                        <a:rPr lang="it-IT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it-IT" b="0" dirty="0">
                  <a:solidFill>
                    <a:srgbClr val="000000"/>
                  </a:solidFill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it-IT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p>
                            <m:sSup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nary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sSup>
                            <m:sSup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p>
                          </m:sSup>
                        </m:e>
                      </m:nary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DA778C31-4E50-8FF3-9D4F-537E79BE25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400" y="1564077"/>
                <a:ext cx="3158600" cy="18209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it-IT" dirty="0"/>
              <a:t>Prodotto di convoluzione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" y="2277070"/>
            <a:ext cx="601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Per un sistema inizialmente in quiete vale la: </a:t>
            </a:r>
          </a:p>
          <a:p>
            <a:r>
              <a:rPr lang="it-IT" dirty="0"/>
              <a:t>Y(s) = G(s)Y(s), </a:t>
            </a:r>
          </a:p>
          <a:p>
            <a:r>
              <a:rPr lang="it-IT" dirty="0"/>
              <a:t>in cui G(s) è la funzione di trasferimento del sistema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3998" y="1371600"/>
            <a:ext cx="3390002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9200"/>
            <a:ext cx="618172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33800"/>
            <a:ext cx="321733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>
          <a:xfrm>
            <a:off x="1295400" y="4114800"/>
            <a:ext cx="228600" cy="1524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>
              <a:noFill/>
            </a:endParaRPr>
          </a:p>
        </p:txBody>
      </p:sp>
      <p:cxnSp>
        <p:nvCxnSpPr>
          <p:cNvPr id="10" name="Straight Arrow Connector 9"/>
          <p:cNvCxnSpPr>
            <a:stCxn id="8" idx="6"/>
          </p:cNvCxnSpPr>
          <p:nvPr/>
        </p:nvCxnSpPr>
        <p:spPr>
          <a:xfrm flipV="1">
            <a:off x="1524000" y="3810000"/>
            <a:ext cx="50292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933950"/>
            <a:ext cx="631507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200400"/>
            <a:ext cx="63341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" y="5638800"/>
            <a:ext cx="6019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risposta all’impulso caratterizza completamente il sistema perché da questa si può risalire alla risposta di qualunque segnale in ingresso, anche il gradino.</a:t>
            </a:r>
          </a:p>
        </p:txBody>
      </p:sp>
      <p:pic>
        <p:nvPicPr>
          <p:cNvPr id="3789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00600" y="6267450"/>
            <a:ext cx="16668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5100" y="6324600"/>
            <a:ext cx="2628900" cy="44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it-IT" dirty="0"/>
              <a:t>Sistemi lineari non stazionari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389120"/>
          </a:xfrm>
        </p:spPr>
        <p:txBody>
          <a:bodyPr/>
          <a:lstStyle/>
          <a:p>
            <a:r>
              <a:rPr lang="it-IT" dirty="0"/>
              <a:t>Per sistemi lineari non stazionari, non vale più la proprietà che, dette x(t) e y(t) una coppia di eccitazione risposta, all’eccitazone dx/dt corrisponde una risposta dy/dt.</a:t>
            </a:r>
          </a:p>
          <a:p>
            <a:r>
              <a:rPr lang="it-IT" dirty="0"/>
              <a:t>Per es. per il sistema lineare non stazionario descritto da: y(t) = </a:t>
            </a:r>
            <a:r>
              <a:rPr lang="it-IT" dirty="0">
                <a:latin typeface="Symbol" pitchFamily="18" charset="2"/>
              </a:rPr>
              <a:t>a</a:t>
            </a:r>
            <a:r>
              <a:rPr lang="it-IT" dirty="0"/>
              <a:t>(t)x(t) la derivata vale: </a:t>
            </a: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1291" y="3810000"/>
            <a:ext cx="331350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4724400"/>
            <a:ext cx="3429000" cy="1087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5257800"/>
            <a:ext cx="17716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5867400"/>
            <a:ext cx="1752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Schemi a Blocchi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È molto utile rappresentare i sistemi come blocchi e le loro variabili come collegamenti dei blocchi con l’ambiente esterno o altri sistemi.</a:t>
            </a:r>
          </a:p>
          <a:p>
            <a:r>
              <a:rPr lang="it-IT" dirty="0"/>
              <a:t>I collegamenti sono contraddistinti con frecce entranti o uscenti dal sistema.</a:t>
            </a:r>
          </a:p>
          <a:p>
            <a:r>
              <a:rPr lang="it-IT" dirty="0"/>
              <a:t>Lo schema a blocchi è uno schema in cui più sottosistemi collegati fra loro a costituire un sistema complesso sono rappresentati come blocchi interconnessi. Questo da un’immediata visione delle relazioni di causa-effetto.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/>
              <a:t>Sistemi elementari del primo e secondo ordine.</a:t>
            </a:r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2440" y="609600"/>
            <a:ext cx="4791559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3124200"/>
            <a:ext cx="4800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52600" y="1371600"/>
            <a:ext cx="11906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28600" y="1447800"/>
            <a:ext cx="1497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Primo ordine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400" y="1981200"/>
            <a:ext cx="2071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Risposta al gradino</a:t>
            </a:r>
          </a:p>
        </p:txBody>
      </p:sp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" y="2286000"/>
            <a:ext cx="28003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200" y="3743325"/>
            <a:ext cx="34194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76200" y="3429000"/>
            <a:ext cx="1728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Secondo ordine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200" y="4648200"/>
            <a:ext cx="2071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Risposta al gradino</a:t>
            </a:r>
          </a:p>
        </p:txBody>
      </p:sp>
      <p:pic>
        <p:nvPicPr>
          <p:cNvPr id="39943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029200"/>
            <a:ext cx="4608286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4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5791200"/>
            <a:ext cx="27527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5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6296025"/>
            <a:ext cx="35909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Parametri di un sistema del II ordine</a:t>
            </a:r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905000"/>
            <a:ext cx="36385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4800" y="1828800"/>
            <a:ext cx="4876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risposta al gradino di un sistema del II ordine è catatterizzata da 5 parametri: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Massima sovraelongazione S: differenza tra il massimo valore raggiunto dall’uscita e quello a regime (in % sul valore di regime)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Tempo di ritardo T</a:t>
            </a:r>
            <a:r>
              <a:rPr lang="it-IT" baseline="-25000" dirty="0"/>
              <a:t>r</a:t>
            </a:r>
            <a:r>
              <a:rPr lang="it-IT" dirty="0"/>
              <a:t>: tempo per raggiungere il 50% del valore di regime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Tempo di salita T</a:t>
            </a:r>
            <a:r>
              <a:rPr lang="it-IT" baseline="-25000" dirty="0"/>
              <a:t>s</a:t>
            </a:r>
            <a:r>
              <a:rPr lang="it-IT" dirty="0"/>
              <a:t>: tempo per passare dal 10 al 90% del valore di regime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Tempo di assestamento T</a:t>
            </a:r>
            <a:r>
              <a:rPr lang="it-IT" baseline="-25000" dirty="0"/>
              <a:t>s</a:t>
            </a:r>
            <a:r>
              <a:rPr lang="it-IT" dirty="0"/>
              <a:t>: tempo perché l’uscita rimanga entro il 5% del valore di regime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Istante di massima sovraelongazione T</a:t>
            </a:r>
            <a:r>
              <a:rPr lang="it-IT" baseline="-25000" dirty="0"/>
              <a:t>m</a:t>
            </a:r>
            <a:r>
              <a:rPr lang="it-IT" dirty="0"/>
              <a:t>: il tempo al quale si presenta il massimo calore dell’uscita</a:t>
            </a:r>
          </a:p>
          <a:p>
            <a:pPr marL="342900" indent="-342900">
              <a:buFont typeface="+mj-lt"/>
              <a:buAutoNum type="arabicPeriod"/>
            </a:pP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Modelli matematici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Si dice che si conosce il </a:t>
            </a:r>
            <a:r>
              <a:rPr lang="it-IT" i="1" dirty="0"/>
              <a:t>modello matematico </a:t>
            </a:r>
            <a:r>
              <a:rPr lang="it-IT" dirty="0"/>
              <a:t>di un sistema quando si dispone delle equazioni e dei parametri che permettono di determinare l’andamento nel tempo delle uscite, noto quello degli ingressi.</a:t>
            </a:r>
          </a:p>
          <a:p>
            <a:r>
              <a:rPr lang="it-IT" dirty="0"/>
              <a:t>Nei modelli matematici le variabili sono numeri reali che sono le misure in prefissate unità e le funzioni, le relazioni che legano queste misure alla variabile reale tempo.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Modello statico/caratteristica statica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Quando gli ingressi sono costanti per lunghi periodi, è sufficiente ricorrere ad un modello matematico </a:t>
            </a:r>
            <a:r>
              <a:rPr lang="it-IT" i="1" dirty="0"/>
              <a:t>statico</a:t>
            </a:r>
            <a:r>
              <a:rPr lang="it-IT" dirty="0"/>
              <a:t> o </a:t>
            </a:r>
            <a:r>
              <a:rPr lang="it-IT" i="1" dirty="0"/>
              <a:t>puramente algebrico</a:t>
            </a:r>
            <a:r>
              <a:rPr lang="it-IT" dirty="0"/>
              <a:t> che descrive il legame fra il valore costante degli ingressi e quelli delle uscite quando il sistema abbia raggiunto uno </a:t>
            </a:r>
            <a:r>
              <a:rPr lang="it-IT" i="1" dirty="0"/>
              <a:t>stato di equilibrio</a:t>
            </a:r>
            <a:r>
              <a:rPr lang="it-IT" dirty="0"/>
              <a:t> o di </a:t>
            </a:r>
            <a:r>
              <a:rPr lang="it-IT" i="1" dirty="0"/>
              <a:t>regime stazionario</a:t>
            </a:r>
          </a:p>
          <a:p>
            <a:r>
              <a:rPr lang="it-IT" dirty="0"/>
              <a:t>Un modello statico è accettabile anche quando la variazione degli ingressi è sufficientemente lenta rispetto ai tempi di risposta propri del sistema</a:t>
            </a:r>
          </a:p>
          <a:p>
            <a:r>
              <a:rPr lang="it-IT" dirty="0"/>
              <a:t>La rappresentazione grafica del modello è la </a:t>
            </a:r>
            <a:r>
              <a:rPr lang="it-IT" i="1" dirty="0"/>
              <a:t>caratteristica statica</a:t>
            </a:r>
            <a:r>
              <a:rPr lang="it-IT" dirty="0"/>
              <a:t> ingresso-uscita.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76200"/>
            <a:ext cx="8229600" cy="1143000"/>
          </a:xfrm>
        </p:spPr>
        <p:txBody>
          <a:bodyPr/>
          <a:lstStyle/>
          <a:p>
            <a:r>
              <a:rPr lang="it-IT" dirty="0"/>
              <a:t>Modelli a molte variabili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5029200" cy="5105400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Mentre il modello statico del sistema della figura a) è dato dalla sola funzione y=f(x), il modello del sistema in b) sarà costituito dall’insieme delle relazioni y</a:t>
            </a:r>
            <a:r>
              <a:rPr lang="it-IT" baseline="-25000" dirty="0"/>
              <a:t>i</a:t>
            </a:r>
            <a:r>
              <a:rPr lang="it-IT" dirty="0"/>
              <a:t>=f(x</a:t>
            </a:r>
            <a:r>
              <a:rPr lang="it-IT" baseline="-25000" dirty="0"/>
              <a:t>1</a:t>
            </a:r>
            <a:r>
              <a:rPr lang="it-IT" dirty="0"/>
              <a:t>, x</a:t>
            </a:r>
            <a:r>
              <a:rPr lang="it-IT" baseline="-25000" dirty="0"/>
              <a:t>2</a:t>
            </a:r>
            <a:r>
              <a:rPr lang="it-IT" dirty="0"/>
              <a:t>, …x</a:t>
            </a:r>
            <a:r>
              <a:rPr lang="it-IT" baseline="-25000" dirty="0"/>
              <a:t>n</a:t>
            </a:r>
            <a:r>
              <a:rPr lang="it-IT" dirty="0"/>
              <a:t>), con i=1…m.</a:t>
            </a:r>
          </a:p>
          <a:p>
            <a:r>
              <a:rPr lang="it-IT" dirty="0"/>
              <a:t>Se i requisiti di precisione lo consentono si può effettuare una linearizzazione per i valori nominali degli ingressi ottenendo delle equazioni lineari delle variazioni:</a:t>
            </a:r>
          </a:p>
          <a:p>
            <a:pPr>
              <a:buNone/>
            </a:pPr>
            <a:br>
              <a:rPr lang="it-IT" dirty="0"/>
            </a:br>
            <a:endParaRPr lang="it-IT" dirty="0"/>
          </a:p>
          <a:p>
            <a:pPr>
              <a:buNone/>
            </a:pPr>
            <a:endParaRPr lang="it-IT" dirty="0"/>
          </a:p>
        </p:txBody>
      </p:sp>
      <p:pic>
        <p:nvPicPr>
          <p:cNvPr id="10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562600" y="2133600"/>
            <a:ext cx="3476625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Object 10"/>
              <p:cNvSpPr txBox="1"/>
              <p:nvPr/>
            </p:nvSpPr>
            <p:spPr bwMode="auto">
              <a:xfrm>
                <a:off x="2274888" y="4724400"/>
                <a:ext cx="3673475" cy="893763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e>
                      </m:nary>
                      <m:sSup>
                        <m:sSup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p>
                      </m:sSup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 </m:t>
                      </m:r>
                      <m:sSub>
                        <m:sSub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sSup>
                                    <m:sSupPr>
                                      <m:ctrlP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b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it-IT"/>
              </a:p>
            </p:txBody>
          </p:sp>
        </mc:Choice>
        <mc:Fallback>
          <p:sp>
            <p:nvSpPr>
              <p:cNvPr id="11" name="Object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4888" y="4724400"/>
                <a:ext cx="3673475" cy="8937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3672" y="5791200"/>
            <a:ext cx="574952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Modelli dinamici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Per descrivere il comportamento di un sistema nel regime transitorio c’è bisogno di un modello matematico che leghi non solo le variabili di ingresso e quelle di uscita ma anche le loro derivate rispetto al tempo: il </a:t>
            </a:r>
            <a:r>
              <a:rPr lang="it-IT" i="1" dirty="0"/>
              <a:t>modello dinamico</a:t>
            </a:r>
            <a:r>
              <a:rPr lang="it-IT" dirty="0"/>
              <a:t>.</a:t>
            </a:r>
          </a:p>
          <a:p>
            <a:r>
              <a:rPr lang="it-IT" dirty="0"/>
              <a:t>Lo studio del regime transitorio consiste nel determinare l’andamento delle uscite (la </a:t>
            </a:r>
            <a:r>
              <a:rPr lang="it-IT" i="1" dirty="0"/>
              <a:t>risposta</a:t>
            </a:r>
            <a:r>
              <a:rPr lang="it-IT" dirty="0"/>
              <a:t>) in relazione agli ingressi dati (l’</a:t>
            </a:r>
            <a:r>
              <a:rPr lang="it-IT" i="1" dirty="0"/>
              <a:t>eccitazione</a:t>
            </a:r>
            <a:r>
              <a:rPr lang="it-IT" dirty="0"/>
              <a:t>), partendo da una situazione di quiete in cui gli ingressi e le uscite sono nulli.</a:t>
            </a:r>
          </a:p>
          <a:p>
            <a:r>
              <a:rPr lang="it-IT" dirty="0"/>
              <a:t> Il valore </a:t>
            </a:r>
            <a:r>
              <a:rPr lang="it-IT" dirty="0">
                <a:latin typeface="+mj-lt"/>
              </a:rPr>
              <a:t>0</a:t>
            </a:r>
            <a:r>
              <a:rPr lang="it-IT" dirty="0"/>
              <a:t> di una variabile può essere un opportuno riferimento rispetto al quale viene misurata e dunque la condizione di quiete è un qualunque stato di equilibrio.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72312"/>
          </a:xfrm>
        </p:spPr>
        <p:txBody>
          <a:bodyPr/>
          <a:lstStyle/>
          <a:p>
            <a:r>
              <a:rPr lang="it-IT" dirty="0"/>
              <a:t>Linearità e stazionarietà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89120"/>
          </a:xfrm>
        </p:spPr>
        <p:txBody>
          <a:bodyPr>
            <a:noAutofit/>
          </a:bodyPr>
          <a:lstStyle/>
          <a:p>
            <a:r>
              <a:rPr lang="it-IT" sz="2000" dirty="0"/>
              <a:t>Un sistema si dice lineare quando soddisfa la proprietà di sovrapposizione degli effetti ovvero quando, essendo inizialmente in quiete, per due qualunque insiemi di segnali in ingresso x</a:t>
            </a:r>
            <a:r>
              <a:rPr lang="it-IT" sz="2000" baseline="-25000" dirty="0"/>
              <a:t>1</a:t>
            </a:r>
            <a:r>
              <a:rPr lang="it-IT" sz="2000" dirty="0"/>
              <a:t>’(t)…x</a:t>
            </a:r>
            <a:r>
              <a:rPr lang="it-IT" sz="2000" baseline="-25000" dirty="0"/>
              <a:t>n</a:t>
            </a:r>
            <a:r>
              <a:rPr lang="it-IT" sz="2000" dirty="0"/>
              <a:t>’(t) e x</a:t>
            </a:r>
            <a:r>
              <a:rPr lang="it-IT" sz="2000" baseline="-25000" dirty="0"/>
              <a:t>1</a:t>
            </a:r>
            <a:r>
              <a:rPr lang="it-IT" sz="2000" dirty="0"/>
              <a:t>’’(t)…x</a:t>
            </a:r>
            <a:r>
              <a:rPr lang="it-IT" sz="2000" baseline="-25000" dirty="0"/>
              <a:t>n</a:t>
            </a:r>
            <a:r>
              <a:rPr lang="it-IT" sz="2000" dirty="0"/>
              <a:t>’’(t) e di risposte corrispondenti, y</a:t>
            </a:r>
            <a:r>
              <a:rPr lang="it-IT" sz="2000" baseline="-25000" dirty="0"/>
              <a:t>1</a:t>
            </a:r>
            <a:r>
              <a:rPr lang="it-IT" sz="2000" dirty="0"/>
              <a:t>’(t)…y</a:t>
            </a:r>
            <a:r>
              <a:rPr lang="it-IT" sz="2000" baseline="-25000" dirty="0"/>
              <a:t>m</a:t>
            </a:r>
            <a:r>
              <a:rPr lang="it-IT" sz="2000" dirty="0"/>
              <a:t>’(t) e y</a:t>
            </a:r>
            <a:r>
              <a:rPr lang="it-IT" sz="2000" baseline="-25000" dirty="0"/>
              <a:t>1</a:t>
            </a:r>
            <a:r>
              <a:rPr lang="it-IT" sz="2000" dirty="0"/>
              <a:t>’’(t)…y</a:t>
            </a:r>
            <a:r>
              <a:rPr lang="it-IT" sz="2000" baseline="-25000" dirty="0"/>
              <a:t>m</a:t>
            </a:r>
            <a:r>
              <a:rPr lang="it-IT" sz="2000" dirty="0"/>
              <a:t>’’(t), per  qualunque k</a:t>
            </a:r>
            <a:r>
              <a:rPr lang="it-IT" sz="2000" baseline="-25000" dirty="0"/>
              <a:t>1</a:t>
            </a:r>
            <a:r>
              <a:rPr lang="it-IT" sz="2000" dirty="0"/>
              <a:t> e k</a:t>
            </a:r>
            <a:r>
              <a:rPr lang="it-IT" sz="2000" baseline="-25000" dirty="0"/>
              <a:t>2</a:t>
            </a:r>
            <a:r>
              <a:rPr lang="it-IT" sz="2000" dirty="0"/>
              <a:t>, agli ingressi </a:t>
            </a:r>
            <a:br>
              <a:rPr lang="it-IT" sz="2000" dirty="0"/>
            </a:br>
            <a:r>
              <a:rPr lang="it-IT" sz="2000" dirty="0"/>
              <a:t>k</a:t>
            </a:r>
            <a:r>
              <a:rPr lang="it-IT" sz="2000" baseline="-25000" dirty="0"/>
              <a:t>1</a:t>
            </a:r>
            <a:r>
              <a:rPr lang="it-IT" sz="2000" dirty="0"/>
              <a:t>x</a:t>
            </a:r>
            <a:r>
              <a:rPr lang="it-IT" sz="2000" baseline="-25000" dirty="0"/>
              <a:t>1</a:t>
            </a:r>
            <a:r>
              <a:rPr lang="it-IT" sz="2000" dirty="0"/>
              <a:t>’(t)+k</a:t>
            </a:r>
            <a:r>
              <a:rPr lang="it-IT" sz="2000" baseline="-25000" dirty="0"/>
              <a:t>2</a:t>
            </a:r>
            <a:r>
              <a:rPr lang="it-IT" sz="2000" dirty="0"/>
              <a:t>x</a:t>
            </a:r>
            <a:r>
              <a:rPr lang="it-IT" sz="2000" baseline="-25000" dirty="0"/>
              <a:t>1</a:t>
            </a:r>
            <a:r>
              <a:rPr lang="it-IT" sz="2000" dirty="0"/>
              <a:t>’’(t),…. k</a:t>
            </a:r>
            <a:r>
              <a:rPr lang="it-IT" sz="2000" baseline="-25000" dirty="0"/>
              <a:t>1</a:t>
            </a:r>
            <a:r>
              <a:rPr lang="it-IT" sz="2000" dirty="0"/>
              <a:t>x</a:t>
            </a:r>
            <a:r>
              <a:rPr lang="it-IT" sz="2000" baseline="-25000" dirty="0"/>
              <a:t>n</a:t>
            </a:r>
            <a:r>
              <a:rPr lang="it-IT" sz="2000" dirty="0"/>
              <a:t>’(t)+k</a:t>
            </a:r>
            <a:r>
              <a:rPr lang="it-IT" sz="2000" baseline="-25000" dirty="0"/>
              <a:t>2</a:t>
            </a:r>
            <a:r>
              <a:rPr lang="it-IT" sz="2000" dirty="0"/>
              <a:t>x</a:t>
            </a:r>
            <a:r>
              <a:rPr lang="it-IT" sz="2000" baseline="-25000" dirty="0"/>
              <a:t>n</a:t>
            </a:r>
            <a:r>
              <a:rPr lang="it-IT" sz="2000" dirty="0"/>
              <a:t>’’(t)</a:t>
            </a:r>
            <a:br>
              <a:rPr lang="it-IT" sz="2000" dirty="0"/>
            </a:br>
            <a:r>
              <a:rPr lang="it-IT" sz="2000" dirty="0"/>
              <a:t>corrispondono le uscite</a:t>
            </a:r>
            <a:br>
              <a:rPr lang="it-IT" sz="2000" dirty="0"/>
            </a:br>
            <a:r>
              <a:rPr lang="it-IT" sz="2000" dirty="0"/>
              <a:t>k</a:t>
            </a:r>
            <a:r>
              <a:rPr lang="it-IT" sz="2000" baseline="-25000" dirty="0"/>
              <a:t>1</a:t>
            </a:r>
            <a:r>
              <a:rPr lang="it-IT" sz="2000" dirty="0"/>
              <a:t>y</a:t>
            </a:r>
            <a:r>
              <a:rPr lang="it-IT" sz="2000" baseline="-25000" dirty="0"/>
              <a:t>1</a:t>
            </a:r>
            <a:r>
              <a:rPr lang="it-IT" sz="2000" dirty="0"/>
              <a:t>’(t)+k</a:t>
            </a:r>
            <a:r>
              <a:rPr lang="it-IT" sz="2000" baseline="-25000" dirty="0"/>
              <a:t>2</a:t>
            </a:r>
            <a:r>
              <a:rPr lang="it-IT" sz="2000" dirty="0"/>
              <a:t>y</a:t>
            </a:r>
            <a:r>
              <a:rPr lang="it-IT" sz="2000" baseline="-25000" dirty="0"/>
              <a:t>1</a:t>
            </a:r>
            <a:r>
              <a:rPr lang="it-IT" sz="2000" dirty="0"/>
              <a:t>’’(t),…. k</a:t>
            </a:r>
            <a:r>
              <a:rPr lang="it-IT" sz="2000" baseline="-25000" dirty="0"/>
              <a:t>1</a:t>
            </a:r>
            <a:r>
              <a:rPr lang="it-IT" sz="2000" dirty="0"/>
              <a:t>y</a:t>
            </a:r>
            <a:r>
              <a:rPr lang="it-IT" sz="2000" baseline="-25000" dirty="0"/>
              <a:t>m</a:t>
            </a:r>
            <a:r>
              <a:rPr lang="it-IT" sz="2000" dirty="0"/>
              <a:t>’(t)+k</a:t>
            </a:r>
            <a:r>
              <a:rPr lang="it-IT" sz="2000" baseline="-25000" dirty="0"/>
              <a:t>2</a:t>
            </a:r>
            <a:r>
              <a:rPr lang="it-IT" sz="2000" dirty="0"/>
              <a:t>y</a:t>
            </a:r>
            <a:r>
              <a:rPr lang="it-IT" sz="2000" baseline="-25000" dirty="0"/>
              <a:t>m</a:t>
            </a:r>
            <a:r>
              <a:rPr lang="it-IT" sz="2000" dirty="0"/>
              <a:t>’’(t)</a:t>
            </a:r>
          </a:p>
          <a:p>
            <a:r>
              <a:rPr lang="it-IT" sz="2000" dirty="0"/>
              <a:t>Un sistema si dice stazionario quando soddisfa la proprietà di traslazione nel tempo di cause ed effetti, cioè quando per ogni costante reale positiva T, agli ingressi x</a:t>
            </a:r>
            <a:r>
              <a:rPr lang="it-IT" sz="2000" baseline="-25000" dirty="0"/>
              <a:t>1</a:t>
            </a:r>
            <a:r>
              <a:rPr lang="it-IT" sz="2000" dirty="0"/>
              <a:t>(t-T)…x</a:t>
            </a:r>
            <a:r>
              <a:rPr lang="it-IT" sz="2000" baseline="-25000" dirty="0"/>
              <a:t>n</a:t>
            </a:r>
            <a:r>
              <a:rPr lang="it-IT" sz="2000" dirty="0"/>
              <a:t>(t-T) corrispondono le uscite y</a:t>
            </a:r>
            <a:r>
              <a:rPr lang="it-IT" sz="2000" baseline="-25000" dirty="0"/>
              <a:t>1</a:t>
            </a:r>
            <a:r>
              <a:rPr lang="it-IT" sz="2000" dirty="0"/>
              <a:t>(t-T)…y</a:t>
            </a:r>
            <a:r>
              <a:rPr lang="it-IT" sz="2000" baseline="-25000" dirty="0"/>
              <a:t>m</a:t>
            </a:r>
            <a:r>
              <a:rPr lang="it-IT" sz="2000" dirty="0"/>
              <a:t>(t-T) </a:t>
            </a:r>
          </a:p>
          <a:p>
            <a:r>
              <a:rPr lang="it-IT" sz="2000" dirty="0"/>
              <a:t>La lineartà può essere ottenuta localmente come visto precedentemente nei sistemi statici.</a:t>
            </a:r>
          </a:p>
          <a:p>
            <a:r>
              <a:rPr lang="it-IT" sz="2000" dirty="0"/>
              <a:t>Un sistema Lineare e Stazionario viene indicato come LSI (Linear and Shift Invariant)  o LTI (Lineare Tempo Invariante).</a:t>
            </a:r>
            <a:br>
              <a:rPr lang="it-IT" sz="2000" dirty="0"/>
            </a:br>
            <a:endParaRPr lang="it-IT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66E2FF-E47B-F109-7153-173BD6477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Esempio di sistema LTI, circuito RLC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2309FAF-DC4F-C5EF-18CF-3E1B93A0D35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78971" y="1847088"/>
            <a:ext cx="4038600" cy="2571209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Segnaposto contenuto 5">
                <a:extLst>
                  <a:ext uri="{FF2B5EF4-FFF2-40B4-BE49-F238E27FC236}">
                    <a16:creationId xmlns:a16="http://schemas.microsoft.com/office/drawing/2014/main" id="{6E28A544-6E53-8D0D-4AF7-BE31F39893B2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4713514" y="1847088"/>
                <a:ext cx="4038600" cy="443484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it-IT" b="0" dirty="0"/>
                  <a:t>v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𝑅𝑖</m:t>
                    </m:r>
                    <m:d>
                      <m:d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it-IT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𝐿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𝑑𝑖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it-IT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</m:oMath>
                </a14:m>
                <a:endParaRPr lang="it-IT" b="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d>
                          <m:dPr>
                            <m:ctrlPr>
                              <a:rPr lang="it-IT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nary>
                  </m:oMath>
                </a14:m>
                <a:endParaRPr lang="it-IT" dirty="0"/>
              </a:p>
              <a:p>
                <a:r>
                  <a:rPr lang="it-IT" dirty="0"/>
                  <a:t>=&gt;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𝑖</m:t>
                    </m:r>
                    <m:d>
                      <m:d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𝐶</m:t>
                    </m:r>
                    <m:acc>
                      <m:accPr>
                        <m:chr m:val="̇"/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</m:oMath>
                </a14:m>
                <a:r>
                  <a:rPr lang="it-IT" dirty="0"/>
                  <a:t> e, sostituendo:</a:t>
                </a:r>
              </a:p>
              <a:p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𝐿𝐶</m:t>
                    </m:r>
                    <m:acc>
                      <m:accPr>
                        <m:chr m:val="̈"/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  <m:r>
                      <a:rPr lang="it-IT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it-IT" i="1">
                        <a:latin typeface="Cambria Math" panose="02040503050406030204" pitchFamily="18" charset="0"/>
                      </a:rPr>
                      <m:t>𝑅𝐶</m:t>
                    </m:r>
                    <m:acc>
                      <m:accPr>
                        <m:chr m:val="̇"/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  <m:r>
                      <a:rPr lang="it-IT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it-IT" b="0" i="0" smtClean="0"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endParaRPr lang="it-IT" b="0" dirty="0"/>
              </a:p>
              <a:p>
                <a:r>
                  <a:rPr lang="it-IT" dirty="0"/>
                  <a:t>Abbiamo ottenuto un modello ingresso-uscita (IU) che è equivalente ad un sistema ISU (ingresso-stato-uscita)</a:t>
                </a:r>
              </a:p>
            </p:txBody>
          </p:sp>
        </mc:Choice>
        <mc:Fallback xmlns="">
          <p:sp>
            <p:nvSpPr>
              <p:cNvPr id="6" name="Segnaposto contenuto 5">
                <a:extLst>
                  <a:ext uri="{FF2B5EF4-FFF2-40B4-BE49-F238E27FC236}">
                    <a16:creationId xmlns:a16="http://schemas.microsoft.com/office/drawing/2014/main" id="{6E28A544-6E53-8D0D-4AF7-BE31F39893B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713514" y="1847088"/>
                <a:ext cx="4038600" cy="4434840"/>
              </a:xfrm>
              <a:blipFill>
                <a:blip r:embed="rId4"/>
                <a:stretch>
                  <a:fillRect l="-1810" r="-3469" b="-302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magine 7">
            <a:extLst>
              <a:ext uri="{FF2B5EF4-FFF2-40B4-BE49-F238E27FC236}">
                <a16:creationId xmlns:a16="http://schemas.microsoft.com/office/drawing/2014/main" id="{5CC2447B-D767-4965-EE2D-4DB48D6208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059" y="4687421"/>
            <a:ext cx="4259484" cy="146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153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2090</Words>
  <Application>Microsoft Office PowerPoint</Application>
  <PresentationFormat>Presentazione su schermo (4:3)</PresentationFormat>
  <Paragraphs>153</Paragraphs>
  <Slides>31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8" baseType="lpstr">
      <vt:lpstr>Calibri</vt:lpstr>
      <vt:lpstr>Cambria Math</vt:lpstr>
      <vt:lpstr>Constantia</vt:lpstr>
      <vt:lpstr>Garamond</vt:lpstr>
      <vt:lpstr>Symbol</vt:lpstr>
      <vt:lpstr>Wingdings 2</vt:lpstr>
      <vt:lpstr>Flow</vt:lpstr>
      <vt:lpstr>Sistemi e modelli matematici</vt:lpstr>
      <vt:lpstr>Definizioni</vt:lpstr>
      <vt:lpstr>Schemi a Blocchi</vt:lpstr>
      <vt:lpstr>Modelli matematici</vt:lpstr>
      <vt:lpstr>Modello statico/caratteristica statica</vt:lpstr>
      <vt:lpstr>Modelli a molte variabili</vt:lpstr>
      <vt:lpstr>Modelli dinamici</vt:lpstr>
      <vt:lpstr>Linearità e stazionarietà</vt:lpstr>
      <vt:lpstr>Esempio di sistema LTI, circuito RLC</vt:lpstr>
      <vt:lpstr>Modello ISU</vt:lpstr>
      <vt:lpstr>Modelli IU e ISU</vt:lpstr>
      <vt:lpstr>Sistemi LTI</vt:lpstr>
      <vt:lpstr>Classificazione in base al numero di I/O</vt:lpstr>
      <vt:lpstr>Classificazione dei modelli</vt:lpstr>
      <vt:lpstr>Sistemi con e senza memoria</vt:lpstr>
      <vt:lpstr>Causalità e stabilità</vt:lpstr>
      <vt:lpstr>Regole di riduzione dei blocchi</vt:lpstr>
      <vt:lpstr>Interconnessione ad anello</vt:lpstr>
      <vt:lpstr>Schema a blocchi di un apparato in retroazione</vt:lpstr>
      <vt:lpstr>Presentazione standard di PowerPoint</vt:lpstr>
      <vt:lpstr>Retroazione e instabilità</vt:lpstr>
      <vt:lpstr>Modelli matematici di sistemi dinamici</vt:lpstr>
      <vt:lpstr>Modelli di sistemi meccanici</vt:lpstr>
      <vt:lpstr>Trasformazioni funzionali</vt:lpstr>
      <vt:lpstr>La trasformata di Laplace</vt:lpstr>
      <vt:lpstr>Integrale e derivata della trasf. Di Laplace</vt:lpstr>
      <vt:lpstr>Funzione di trasferimento di un sistema LTI</vt:lpstr>
      <vt:lpstr>Prodotto di convoluzione</vt:lpstr>
      <vt:lpstr>Sistemi lineari non stazionari</vt:lpstr>
      <vt:lpstr>Sistemi elementari del primo e secondo ordine.</vt:lpstr>
      <vt:lpstr>Parametri di un sistema del II ordine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Sistemi e modelli matematici</dc:title>
  <dc:creator>Fabio</dc:creator>
  <cp:lastModifiedBy>FABIO GARUFI</cp:lastModifiedBy>
  <cp:revision>135</cp:revision>
  <dcterms:created xsi:type="dcterms:W3CDTF">2006-08-16T00:00:00Z</dcterms:created>
  <dcterms:modified xsi:type="dcterms:W3CDTF">2025-02-27T10:47:37Z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ad0b24d-6422-44b0-b3de-abb3a9e8c81a_Enabled">
    <vt:lpwstr>true</vt:lpwstr>
  </property>
  <property fmtid="{D5CDD505-2E9C-101B-9397-08002B2CF9AE}" pid="3" name="MSIP_Label_2ad0b24d-6422-44b0-b3de-abb3a9e8c81a_SetDate">
    <vt:lpwstr>2025-02-14T13:21:46Z</vt:lpwstr>
  </property>
  <property fmtid="{D5CDD505-2E9C-101B-9397-08002B2CF9AE}" pid="4" name="MSIP_Label_2ad0b24d-6422-44b0-b3de-abb3a9e8c81a_Method">
    <vt:lpwstr>Standard</vt:lpwstr>
  </property>
  <property fmtid="{D5CDD505-2E9C-101B-9397-08002B2CF9AE}" pid="5" name="MSIP_Label_2ad0b24d-6422-44b0-b3de-abb3a9e8c81a_Name">
    <vt:lpwstr>defa4170-0d19-0005-0004-bc88714345d2</vt:lpwstr>
  </property>
  <property fmtid="{D5CDD505-2E9C-101B-9397-08002B2CF9AE}" pid="6" name="MSIP_Label_2ad0b24d-6422-44b0-b3de-abb3a9e8c81a_SiteId">
    <vt:lpwstr>2fcfe26a-bb62-46b0-b1e3-28f9da0c45fd</vt:lpwstr>
  </property>
  <property fmtid="{D5CDD505-2E9C-101B-9397-08002B2CF9AE}" pid="7" name="MSIP_Label_2ad0b24d-6422-44b0-b3de-abb3a9e8c81a_ActionId">
    <vt:lpwstr>09cf830d-a9fa-404f-8b9a-682b8a9a7808</vt:lpwstr>
  </property>
  <property fmtid="{D5CDD505-2E9C-101B-9397-08002B2CF9AE}" pid="8" name="MSIP_Label_2ad0b24d-6422-44b0-b3de-abb3a9e8c81a_ContentBits">
    <vt:lpwstr>0</vt:lpwstr>
  </property>
  <property fmtid="{D5CDD505-2E9C-101B-9397-08002B2CF9AE}" pid="9" name="MSIP_Label_2ad0b24d-6422-44b0-b3de-abb3a9e8c81a_Tag">
    <vt:lpwstr>10, 3, 0, 1</vt:lpwstr>
  </property>
</Properties>
</file>