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bin" ContentType="application/vnd.openxmlformats-officedocument.oleObject"/>
  <Override PartName="/ppt/notesSlides/notesSlide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6"/>
  </p:notesMasterIdLst>
  <p:sldIdLst>
    <p:sldId id="256" r:id="rId2"/>
    <p:sldId id="257" r:id="rId3"/>
    <p:sldId id="258" r:id="rId4"/>
    <p:sldId id="259" r:id="rId5"/>
    <p:sldId id="260" r:id="rId6"/>
    <p:sldId id="261" r:id="rId7"/>
    <p:sldId id="262" r:id="rId8"/>
    <p:sldId id="263" r:id="rId9"/>
    <p:sldId id="264" r:id="rId10"/>
    <p:sldId id="274" r:id="rId11"/>
    <p:sldId id="275" r:id="rId12"/>
    <p:sldId id="265" r:id="rId13"/>
    <p:sldId id="266" r:id="rId14"/>
    <p:sldId id="267" r:id="rId15"/>
    <p:sldId id="268" r:id="rId16"/>
    <p:sldId id="269" r:id="rId17"/>
    <p:sldId id="270" r:id="rId18"/>
    <p:sldId id="271" r:id="rId19"/>
    <p:sldId id="272" r:id="rId20"/>
    <p:sldId id="273" r:id="rId21"/>
    <p:sldId id="276" r:id="rId22"/>
    <p:sldId id="277" r:id="rId23"/>
    <p:sldId id="278" r:id="rId24"/>
    <p:sldId id="279" r:id="rId2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8" autoAdjust="0"/>
    <p:restoredTop sz="94640" autoAdjust="0"/>
  </p:normalViewPr>
  <p:slideViewPr>
    <p:cSldViewPr>
      <p:cViewPr>
        <p:scale>
          <a:sx n="75" d="100"/>
          <a:sy n="75" d="100"/>
        </p:scale>
        <p:origin x="-1140"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image" Target="../media/image2.wmf"/><Relationship Id="rId1" Type="http://schemas.openxmlformats.org/officeDocument/2006/relationships/image" Target="../media/image1.wmf"/></Relationships>
</file>

<file path=ppt/drawings/_rels/vmlDrawing10.vml.rels><?xml version="1.0" encoding="UTF-8" standalone="yes"?>
<Relationships xmlns="http://schemas.openxmlformats.org/package/2006/relationships"><Relationship Id="rId3" Type="http://schemas.openxmlformats.org/officeDocument/2006/relationships/image" Target="../media/image26.wmf"/><Relationship Id="rId2" Type="http://schemas.openxmlformats.org/officeDocument/2006/relationships/image" Target="../media/image25.wmf"/><Relationship Id="rId1" Type="http://schemas.openxmlformats.org/officeDocument/2006/relationships/image" Target="../media/image24.w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27.w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28.wmf"/></Relationships>
</file>

<file path=ppt/drawings/_rels/vmlDrawing13.vml.rels><?xml version="1.0" encoding="UTF-8" standalone="yes"?>
<Relationships xmlns="http://schemas.openxmlformats.org/package/2006/relationships"><Relationship Id="rId3" Type="http://schemas.openxmlformats.org/officeDocument/2006/relationships/image" Target="../media/image31.wmf"/><Relationship Id="rId2" Type="http://schemas.openxmlformats.org/officeDocument/2006/relationships/image" Target="../media/image30.wmf"/><Relationship Id="rId1" Type="http://schemas.openxmlformats.org/officeDocument/2006/relationships/image" Target="../media/image29.wmf"/><Relationship Id="rId4" Type="http://schemas.openxmlformats.org/officeDocument/2006/relationships/image" Target="../media/image32.w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33.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image" Target="../media/image5.wmf"/><Relationship Id="rId1" Type="http://schemas.openxmlformats.org/officeDocument/2006/relationships/image" Target="../media/image4.w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8.wmf"/><Relationship Id="rId1" Type="http://schemas.openxmlformats.org/officeDocument/2006/relationships/image" Target="../media/image7.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image" Target="../media/image10.wmf"/><Relationship Id="rId1" Type="http://schemas.openxmlformats.org/officeDocument/2006/relationships/image" Target="../media/image9.wmf"/></Relationships>
</file>

<file path=ppt/drawings/_rels/vmlDrawing5.vml.rels><?xml version="1.0" encoding="UTF-8" standalone="yes"?>
<Relationships xmlns="http://schemas.openxmlformats.org/package/2006/relationships"><Relationship Id="rId2" Type="http://schemas.openxmlformats.org/officeDocument/2006/relationships/image" Target="../media/image13.wmf"/><Relationship Id="rId1" Type="http://schemas.openxmlformats.org/officeDocument/2006/relationships/image" Target="../media/image12.wmf"/></Relationships>
</file>

<file path=ppt/drawings/_rels/vmlDrawing6.vml.rels><?xml version="1.0" encoding="UTF-8" standalone="yes"?>
<Relationships xmlns="http://schemas.openxmlformats.org/package/2006/relationships"><Relationship Id="rId3" Type="http://schemas.openxmlformats.org/officeDocument/2006/relationships/image" Target="../media/image16.wmf"/><Relationship Id="rId2" Type="http://schemas.openxmlformats.org/officeDocument/2006/relationships/image" Target="../media/image15.wmf"/><Relationship Id="rId1" Type="http://schemas.openxmlformats.org/officeDocument/2006/relationships/image" Target="../media/image14.wmf"/><Relationship Id="rId5" Type="http://schemas.openxmlformats.org/officeDocument/2006/relationships/image" Target="../media/image18.wmf"/><Relationship Id="rId4" Type="http://schemas.openxmlformats.org/officeDocument/2006/relationships/image" Target="../media/image17.wmf"/></Relationships>
</file>

<file path=ppt/drawings/_rels/vmlDrawing7.vml.rels><?xml version="1.0" encoding="UTF-8" standalone="yes"?>
<Relationships xmlns="http://schemas.openxmlformats.org/package/2006/relationships"><Relationship Id="rId2" Type="http://schemas.openxmlformats.org/officeDocument/2006/relationships/image" Target="../media/image20.wmf"/><Relationship Id="rId1" Type="http://schemas.openxmlformats.org/officeDocument/2006/relationships/image" Target="../media/image19.wmf"/></Relationships>
</file>

<file path=ppt/drawings/_rels/vmlDrawing8.vml.rels><?xml version="1.0" encoding="UTF-8" standalone="yes"?>
<Relationships xmlns="http://schemas.openxmlformats.org/package/2006/relationships"><Relationship Id="rId2" Type="http://schemas.openxmlformats.org/officeDocument/2006/relationships/image" Target="../media/image22.wmf"/><Relationship Id="rId1" Type="http://schemas.openxmlformats.org/officeDocument/2006/relationships/image" Target="../media/image21.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23.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488F0C2-51A7-4F51-8874-93BD27430A0D}" type="datetimeFigureOut">
              <a:rPr lang="it-IT" smtClean="0"/>
              <a:pPr/>
              <a:t>26/12/2014</a:t>
            </a:fld>
            <a:endParaRPr lang="it-IT"/>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t-IT"/>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762EB59-2719-4CFD-B4F6-867A57CDC02C}" type="slidenum">
              <a:rPr lang="it-IT" smtClean="0"/>
              <a:pPr/>
              <a:t>‹#›</a:t>
            </a:fld>
            <a:endParaRPr lang="it-IT"/>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t-IT" dirty="0"/>
          </a:p>
        </p:txBody>
      </p:sp>
      <p:sp>
        <p:nvSpPr>
          <p:cNvPr id="4" name="Slide Number Placeholder 3"/>
          <p:cNvSpPr>
            <a:spLocks noGrp="1"/>
          </p:cNvSpPr>
          <p:nvPr>
            <p:ph type="sldNum" sz="quarter" idx="10"/>
          </p:nvPr>
        </p:nvSpPr>
        <p:spPr/>
        <p:txBody>
          <a:bodyPr/>
          <a:lstStyle/>
          <a:p>
            <a:fld id="{C762EB59-2719-4CFD-B4F6-867A57CDC02C}" type="slidenum">
              <a:rPr lang="it-IT" smtClean="0"/>
              <a:pPr/>
              <a:t>12</a:t>
            </a:fld>
            <a:endParaRPr lang="it-I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655561A-7286-4B83-ADA9-5DED5311BBEA}" type="datetime1">
              <a:rPr lang="en-US" smtClean="0"/>
              <a:pPr/>
              <a:t>12/26/2014</a:t>
            </a:fld>
            <a:endParaRPr lang="en-US"/>
          </a:p>
        </p:txBody>
      </p:sp>
      <p:sp>
        <p:nvSpPr>
          <p:cNvPr id="5" name="Footer Placeholder 4"/>
          <p:cNvSpPr>
            <a:spLocks noGrp="1"/>
          </p:cNvSpPr>
          <p:nvPr>
            <p:ph type="ftr" sz="quarter" idx="11"/>
          </p:nvPr>
        </p:nvSpPr>
        <p:spPr/>
        <p:txBody>
          <a:bodyPr/>
          <a:lstStyle/>
          <a:p>
            <a:r>
              <a:rPr lang="it-IT" smtClean="0"/>
              <a:t>Principii di TRG  - F. Garufi 2011</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7620A71-7A5E-4E07-AE60-90B7BF652646}" type="datetime1">
              <a:rPr lang="en-US" smtClean="0"/>
              <a:pPr/>
              <a:t>12/26/2014</a:t>
            </a:fld>
            <a:endParaRPr lang="en-US"/>
          </a:p>
        </p:txBody>
      </p:sp>
      <p:sp>
        <p:nvSpPr>
          <p:cNvPr id="5" name="Footer Placeholder 4"/>
          <p:cNvSpPr>
            <a:spLocks noGrp="1"/>
          </p:cNvSpPr>
          <p:nvPr>
            <p:ph type="ftr" sz="quarter" idx="11"/>
          </p:nvPr>
        </p:nvSpPr>
        <p:spPr/>
        <p:txBody>
          <a:bodyPr/>
          <a:lstStyle/>
          <a:p>
            <a:r>
              <a:rPr lang="it-IT" smtClean="0"/>
              <a:t>Principii di TRG  - F. Garufi 2011</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36C831A-AA20-4F8D-BF9C-6605DF609105}" type="datetime1">
              <a:rPr lang="en-US" smtClean="0"/>
              <a:pPr/>
              <a:t>12/26/2014</a:t>
            </a:fld>
            <a:endParaRPr lang="en-US"/>
          </a:p>
        </p:txBody>
      </p:sp>
      <p:sp>
        <p:nvSpPr>
          <p:cNvPr id="5" name="Footer Placeholder 4"/>
          <p:cNvSpPr>
            <a:spLocks noGrp="1"/>
          </p:cNvSpPr>
          <p:nvPr>
            <p:ph type="ftr" sz="quarter" idx="11"/>
          </p:nvPr>
        </p:nvSpPr>
        <p:spPr/>
        <p:txBody>
          <a:bodyPr/>
          <a:lstStyle/>
          <a:p>
            <a:r>
              <a:rPr lang="it-IT" smtClean="0"/>
              <a:t>Principii di TRG  - F. Garufi 2011</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F5F469B-D6EC-49E6-A185-D5C6D1084D99}" type="datetime1">
              <a:rPr lang="en-US" smtClean="0"/>
              <a:pPr/>
              <a:t>12/26/2014</a:t>
            </a:fld>
            <a:endParaRPr lang="en-US"/>
          </a:p>
        </p:txBody>
      </p:sp>
      <p:sp>
        <p:nvSpPr>
          <p:cNvPr id="5" name="Footer Placeholder 4"/>
          <p:cNvSpPr>
            <a:spLocks noGrp="1"/>
          </p:cNvSpPr>
          <p:nvPr>
            <p:ph type="ftr" sz="quarter" idx="11"/>
          </p:nvPr>
        </p:nvSpPr>
        <p:spPr/>
        <p:txBody>
          <a:bodyPr/>
          <a:lstStyle/>
          <a:p>
            <a:r>
              <a:rPr lang="it-IT" smtClean="0"/>
              <a:t>Principii di TRG  - F. Garufi 2011</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E92F5B2-4412-4CFE-A851-ACC8D5DA08AC}" type="datetime1">
              <a:rPr lang="en-US" smtClean="0"/>
              <a:pPr/>
              <a:t>12/26/2014</a:t>
            </a:fld>
            <a:endParaRPr lang="en-US"/>
          </a:p>
        </p:txBody>
      </p:sp>
      <p:sp>
        <p:nvSpPr>
          <p:cNvPr id="5" name="Footer Placeholder 4"/>
          <p:cNvSpPr>
            <a:spLocks noGrp="1"/>
          </p:cNvSpPr>
          <p:nvPr>
            <p:ph type="ftr" sz="quarter" idx="11"/>
          </p:nvPr>
        </p:nvSpPr>
        <p:spPr/>
        <p:txBody>
          <a:bodyPr/>
          <a:lstStyle/>
          <a:p>
            <a:r>
              <a:rPr lang="it-IT" smtClean="0"/>
              <a:t>Principii di TRG  - F. Garufi 2011</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A3F0F47-7733-4205-8036-8E1E4C2C3DCF}" type="datetime1">
              <a:rPr lang="en-US" smtClean="0"/>
              <a:pPr/>
              <a:t>12/26/2014</a:t>
            </a:fld>
            <a:endParaRPr lang="en-US"/>
          </a:p>
        </p:txBody>
      </p:sp>
      <p:sp>
        <p:nvSpPr>
          <p:cNvPr id="6" name="Footer Placeholder 5"/>
          <p:cNvSpPr>
            <a:spLocks noGrp="1"/>
          </p:cNvSpPr>
          <p:nvPr>
            <p:ph type="ftr" sz="quarter" idx="11"/>
          </p:nvPr>
        </p:nvSpPr>
        <p:spPr/>
        <p:txBody>
          <a:bodyPr/>
          <a:lstStyle/>
          <a:p>
            <a:r>
              <a:rPr lang="it-IT" smtClean="0"/>
              <a:t>Principii di TRG  - F. Garufi 2011</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DDB12DE-7D14-47C1-B6D6-2EEC744B382E}" type="datetime1">
              <a:rPr lang="en-US" smtClean="0"/>
              <a:pPr/>
              <a:t>12/26/2014</a:t>
            </a:fld>
            <a:endParaRPr lang="en-US"/>
          </a:p>
        </p:txBody>
      </p:sp>
      <p:sp>
        <p:nvSpPr>
          <p:cNvPr id="8" name="Footer Placeholder 7"/>
          <p:cNvSpPr>
            <a:spLocks noGrp="1"/>
          </p:cNvSpPr>
          <p:nvPr>
            <p:ph type="ftr" sz="quarter" idx="11"/>
          </p:nvPr>
        </p:nvSpPr>
        <p:spPr/>
        <p:txBody>
          <a:bodyPr/>
          <a:lstStyle/>
          <a:p>
            <a:r>
              <a:rPr lang="it-IT" smtClean="0"/>
              <a:t>Principii di TRG  - F. Garufi 2011</a:t>
            </a:r>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56D2068-88EE-4890-976D-617B504CC105}" type="datetime1">
              <a:rPr lang="en-US" smtClean="0"/>
              <a:pPr/>
              <a:t>12/26/2014</a:t>
            </a:fld>
            <a:endParaRPr lang="en-US"/>
          </a:p>
        </p:txBody>
      </p:sp>
      <p:sp>
        <p:nvSpPr>
          <p:cNvPr id="4" name="Footer Placeholder 3"/>
          <p:cNvSpPr>
            <a:spLocks noGrp="1"/>
          </p:cNvSpPr>
          <p:nvPr>
            <p:ph type="ftr" sz="quarter" idx="11"/>
          </p:nvPr>
        </p:nvSpPr>
        <p:spPr/>
        <p:txBody>
          <a:bodyPr/>
          <a:lstStyle/>
          <a:p>
            <a:r>
              <a:rPr lang="it-IT" smtClean="0"/>
              <a:t>Principii di TRG  - F. Garufi 2011</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6636B9E-62AC-44F9-9B64-DCD5884D04BF}" type="datetime1">
              <a:rPr lang="en-US" smtClean="0"/>
              <a:pPr/>
              <a:t>12/26/2014</a:t>
            </a:fld>
            <a:endParaRPr lang="en-US"/>
          </a:p>
        </p:txBody>
      </p:sp>
      <p:sp>
        <p:nvSpPr>
          <p:cNvPr id="3" name="Footer Placeholder 2"/>
          <p:cNvSpPr>
            <a:spLocks noGrp="1"/>
          </p:cNvSpPr>
          <p:nvPr>
            <p:ph type="ftr" sz="quarter" idx="11"/>
          </p:nvPr>
        </p:nvSpPr>
        <p:spPr/>
        <p:txBody>
          <a:bodyPr/>
          <a:lstStyle/>
          <a:p>
            <a:r>
              <a:rPr lang="it-IT" smtClean="0"/>
              <a:t>Principii di TRG  - F. Garufi 2011</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E4ABD02-4B62-483C-AA0E-1E0D81AA8001}" type="datetime1">
              <a:rPr lang="en-US" smtClean="0"/>
              <a:pPr/>
              <a:t>12/26/2014</a:t>
            </a:fld>
            <a:endParaRPr lang="en-US"/>
          </a:p>
        </p:txBody>
      </p:sp>
      <p:sp>
        <p:nvSpPr>
          <p:cNvPr id="6" name="Footer Placeholder 5"/>
          <p:cNvSpPr>
            <a:spLocks noGrp="1"/>
          </p:cNvSpPr>
          <p:nvPr>
            <p:ph type="ftr" sz="quarter" idx="11"/>
          </p:nvPr>
        </p:nvSpPr>
        <p:spPr/>
        <p:txBody>
          <a:bodyPr/>
          <a:lstStyle/>
          <a:p>
            <a:r>
              <a:rPr lang="it-IT" smtClean="0"/>
              <a:t>Principii di TRG  - F. Garufi 2011</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0E00A04-EE05-433A-8782-CF3652EFCA0D}" type="datetime1">
              <a:rPr lang="en-US" smtClean="0"/>
              <a:pPr/>
              <a:t>12/26/2014</a:t>
            </a:fld>
            <a:endParaRPr lang="en-US"/>
          </a:p>
        </p:txBody>
      </p:sp>
      <p:sp>
        <p:nvSpPr>
          <p:cNvPr id="6" name="Footer Placeholder 5"/>
          <p:cNvSpPr>
            <a:spLocks noGrp="1"/>
          </p:cNvSpPr>
          <p:nvPr>
            <p:ph type="ftr" sz="quarter" idx="11"/>
          </p:nvPr>
        </p:nvSpPr>
        <p:spPr/>
        <p:txBody>
          <a:bodyPr/>
          <a:lstStyle/>
          <a:p>
            <a:r>
              <a:rPr lang="it-IT" smtClean="0"/>
              <a:t>Principii di TRG  - F. Garufi 2011</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0BF49D3-AC01-4A78-B0D9-7D914C59D2B3}" type="datetime1">
              <a:rPr lang="en-US" smtClean="0"/>
              <a:pPr/>
              <a:t>12/26/2014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it-IT" smtClean="0"/>
              <a:t>Principii di TRG  - F. Garufi 2011</a:t>
            </a: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2.xml"/><Relationship Id="rId1" Type="http://schemas.openxmlformats.org/officeDocument/2006/relationships/vmlDrawing" Target="../drawings/vmlDrawing4.vml"/><Relationship Id="rId5" Type="http://schemas.openxmlformats.org/officeDocument/2006/relationships/oleObject" Target="../embeddings/oleObject11.bin"/><Relationship Id="rId4" Type="http://schemas.openxmlformats.org/officeDocument/2006/relationships/oleObject" Target="../embeddings/oleObject10.bin"/></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Layout" Target="../slideLayouts/slideLayout2.xml"/><Relationship Id="rId1" Type="http://schemas.openxmlformats.org/officeDocument/2006/relationships/vmlDrawing" Target="../drawings/vmlDrawing5.vml"/><Relationship Id="rId4" Type="http://schemas.openxmlformats.org/officeDocument/2006/relationships/oleObject" Target="../embeddings/oleObject13.bin"/></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14.bin"/><Relationship Id="rId7" Type="http://schemas.openxmlformats.org/officeDocument/2006/relationships/oleObject" Target="../embeddings/oleObject18.bin"/><Relationship Id="rId2" Type="http://schemas.openxmlformats.org/officeDocument/2006/relationships/slideLayout" Target="../slideLayouts/slideLayout2.xml"/><Relationship Id="rId1" Type="http://schemas.openxmlformats.org/officeDocument/2006/relationships/vmlDrawing" Target="../drawings/vmlDrawing6.vml"/><Relationship Id="rId6" Type="http://schemas.openxmlformats.org/officeDocument/2006/relationships/oleObject" Target="../embeddings/oleObject17.bin"/><Relationship Id="rId5" Type="http://schemas.openxmlformats.org/officeDocument/2006/relationships/oleObject" Target="../embeddings/oleObject16.bin"/><Relationship Id="rId4" Type="http://schemas.openxmlformats.org/officeDocument/2006/relationships/oleObject" Target="../embeddings/oleObject15.bin"/></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19.bin"/><Relationship Id="rId2" Type="http://schemas.openxmlformats.org/officeDocument/2006/relationships/slideLayout" Target="../slideLayouts/slideLayout2.xml"/><Relationship Id="rId1" Type="http://schemas.openxmlformats.org/officeDocument/2006/relationships/vmlDrawing" Target="../drawings/vmlDrawing7.vml"/><Relationship Id="rId4" Type="http://schemas.openxmlformats.org/officeDocument/2006/relationships/oleObject" Target="../embeddings/oleObject20.bin"/></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21.bin"/><Relationship Id="rId2" Type="http://schemas.openxmlformats.org/officeDocument/2006/relationships/slideLayout" Target="../slideLayouts/slideLayout2.xml"/><Relationship Id="rId1" Type="http://schemas.openxmlformats.org/officeDocument/2006/relationships/vmlDrawing" Target="../drawings/vmlDrawing8.vml"/><Relationship Id="rId4" Type="http://schemas.openxmlformats.org/officeDocument/2006/relationships/oleObject" Target="../embeddings/oleObject22.bin"/></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23.bin"/><Relationship Id="rId2" Type="http://schemas.openxmlformats.org/officeDocument/2006/relationships/slideLayout" Target="../slideLayouts/slideLayout2.xml"/><Relationship Id="rId1" Type="http://schemas.openxmlformats.org/officeDocument/2006/relationships/vmlDrawing" Target="../drawings/vmlDrawing9.v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24.bin"/><Relationship Id="rId2" Type="http://schemas.openxmlformats.org/officeDocument/2006/relationships/slideLayout" Target="../slideLayouts/slideLayout2.xml"/><Relationship Id="rId1" Type="http://schemas.openxmlformats.org/officeDocument/2006/relationships/vmlDrawing" Target="../drawings/vmlDrawing10.vml"/><Relationship Id="rId5" Type="http://schemas.openxmlformats.org/officeDocument/2006/relationships/oleObject" Target="../embeddings/oleObject26.bin"/><Relationship Id="rId4" Type="http://schemas.openxmlformats.org/officeDocument/2006/relationships/oleObject" Target="../embeddings/oleObject25.bin"/></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oleObject" Target="../embeddings/oleObject27.bin"/><Relationship Id="rId2" Type="http://schemas.openxmlformats.org/officeDocument/2006/relationships/slideLayout" Target="../slideLayouts/slideLayout4.xml"/><Relationship Id="rId1" Type="http://schemas.openxmlformats.org/officeDocument/2006/relationships/vmlDrawing" Target="../drawings/vmlDrawing11.v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oleObject" Target="../embeddings/oleObject28.bin"/><Relationship Id="rId2" Type="http://schemas.openxmlformats.org/officeDocument/2006/relationships/slideLayout" Target="../slideLayouts/slideLayout2.xml"/><Relationship Id="rId1" Type="http://schemas.openxmlformats.org/officeDocument/2006/relationships/vmlDrawing" Target="../drawings/vmlDrawing12.vml"/></Relationships>
</file>

<file path=ppt/slides/_rels/slide23.xml.rels><?xml version="1.0" encoding="UTF-8" standalone="yes"?>
<Relationships xmlns="http://schemas.openxmlformats.org/package/2006/relationships"><Relationship Id="rId3" Type="http://schemas.openxmlformats.org/officeDocument/2006/relationships/oleObject" Target="../embeddings/oleObject29.bin"/><Relationship Id="rId2" Type="http://schemas.openxmlformats.org/officeDocument/2006/relationships/slideLayout" Target="../slideLayouts/slideLayout2.xml"/><Relationship Id="rId1" Type="http://schemas.openxmlformats.org/officeDocument/2006/relationships/vmlDrawing" Target="../drawings/vmlDrawing13.vml"/><Relationship Id="rId6" Type="http://schemas.openxmlformats.org/officeDocument/2006/relationships/oleObject" Target="../embeddings/oleObject32.bin"/><Relationship Id="rId5" Type="http://schemas.openxmlformats.org/officeDocument/2006/relationships/oleObject" Target="../embeddings/oleObject31.bin"/><Relationship Id="rId4" Type="http://schemas.openxmlformats.org/officeDocument/2006/relationships/oleObject" Target="../embeddings/oleObject30.bin"/></Relationships>
</file>

<file path=ppt/slides/_rels/slide24.xml.rels><?xml version="1.0" encoding="UTF-8" standalone="yes"?>
<Relationships xmlns="http://schemas.openxmlformats.org/package/2006/relationships"><Relationship Id="rId3" Type="http://schemas.openxmlformats.org/officeDocument/2006/relationships/oleObject" Target="../embeddings/oleObject33.bin"/><Relationship Id="rId2" Type="http://schemas.openxmlformats.org/officeDocument/2006/relationships/slideLayout" Target="../slideLayouts/slideLayout2.xml"/><Relationship Id="rId1" Type="http://schemas.openxmlformats.org/officeDocument/2006/relationships/vmlDrawing" Target="../drawings/vmlDrawing14.vml"/></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oleObject" Target="../embeddings/oleObject3.bin"/><Relationship Id="rId4" Type="http://schemas.openxmlformats.org/officeDocument/2006/relationships/oleObject" Target="../embeddings/oleObject2.bin"/></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4.xml"/><Relationship Id="rId1" Type="http://schemas.openxmlformats.org/officeDocument/2006/relationships/vmlDrawing" Target="../drawings/vmlDrawing2.vml"/><Relationship Id="rId5" Type="http://schemas.openxmlformats.org/officeDocument/2006/relationships/oleObject" Target="../embeddings/oleObject6.bin"/><Relationship Id="rId4" Type="http://schemas.openxmlformats.org/officeDocument/2006/relationships/oleObject" Target="../embeddings/oleObject5.bin"/></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oleObject" Target="../embeddings/oleObject8.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it-IT" dirty="0" smtClean="0"/>
              <a:t>Principii di Teoria Generale della Relatività</a:t>
            </a:r>
            <a:endParaRPr lang="it-IT" dirty="0"/>
          </a:p>
        </p:txBody>
      </p:sp>
      <p:sp>
        <p:nvSpPr>
          <p:cNvPr id="3" name="Subtitle 2"/>
          <p:cNvSpPr>
            <a:spLocks noGrp="1"/>
          </p:cNvSpPr>
          <p:nvPr>
            <p:ph type="subTitle" idx="1"/>
          </p:nvPr>
        </p:nvSpPr>
        <p:spPr/>
        <p:txBody>
          <a:bodyPr/>
          <a:lstStyle/>
          <a:p>
            <a:r>
              <a:rPr lang="it-IT" dirty="0" smtClean="0"/>
              <a:t>F. Garufi</a:t>
            </a:r>
          </a:p>
          <a:p>
            <a:r>
              <a:rPr lang="it-IT" dirty="0" smtClean="0"/>
              <a:t>Complementi di Fisica – LM in Matematica</a:t>
            </a:r>
            <a:endParaRPr lang="it-IT"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t-IT" dirty="0" smtClean="0"/>
              <a:t>Geodesic equation as consequence of Equivalence principle</a:t>
            </a:r>
            <a:endParaRPr lang="it-IT" dirty="0"/>
          </a:p>
        </p:txBody>
      </p:sp>
      <p:sp>
        <p:nvSpPr>
          <p:cNvPr id="3" name="Content Placeholder 2"/>
          <p:cNvSpPr>
            <a:spLocks noGrp="1"/>
          </p:cNvSpPr>
          <p:nvPr>
            <p:ph idx="1"/>
          </p:nvPr>
        </p:nvSpPr>
        <p:spPr>
          <a:xfrm>
            <a:off x="457200" y="1600201"/>
            <a:ext cx="8229600" cy="609600"/>
          </a:xfrm>
        </p:spPr>
        <p:txBody>
          <a:bodyPr>
            <a:normAutofit/>
          </a:bodyPr>
          <a:lstStyle/>
          <a:p>
            <a:r>
              <a:rPr lang="it-IT" sz="2400" dirty="0" smtClean="0"/>
              <a:t>In a free falling system we can write:</a:t>
            </a:r>
            <a:endParaRPr lang="it-IT" sz="2400" dirty="0"/>
          </a:p>
        </p:txBody>
      </p:sp>
      <p:sp>
        <p:nvSpPr>
          <p:cNvPr id="4" name="Footer Placeholder 3"/>
          <p:cNvSpPr>
            <a:spLocks noGrp="1"/>
          </p:cNvSpPr>
          <p:nvPr>
            <p:ph type="ftr" sz="quarter" idx="11"/>
          </p:nvPr>
        </p:nvSpPr>
        <p:spPr/>
        <p:txBody>
          <a:bodyPr/>
          <a:lstStyle/>
          <a:p>
            <a:r>
              <a:rPr lang="it-IT" smtClean="0"/>
              <a:t>Principii di TRG  - F. Garufi 2011</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10</a:t>
            </a:fld>
            <a:endParaRPr lang="en-US"/>
          </a:p>
        </p:txBody>
      </p:sp>
      <p:graphicFrame>
        <p:nvGraphicFramePr>
          <p:cNvPr id="6" name="Object 5"/>
          <p:cNvGraphicFramePr>
            <a:graphicFrameLocks noChangeAspect="1"/>
          </p:cNvGraphicFramePr>
          <p:nvPr/>
        </p:nvGraphicFramePr>
        <p:xfrm>
          <a:off x="533400" y="1905000"/>
          <a:ext cx="1473200" cy="838200"/>
        </p:xfrm>
        <a:graphic>
          <a:graphicData uri="http://schemas.openxmlformats.org/presentationml/2006/ole">
            <p:oleObj spid="_x0000_s35842" name="Equation" r:id="rId3" imgW="736560" imgH="419040" progId="Equation.3">
              <p:embed/>
            </p:oleObj>
          </a:graphicData>
        </a:graphic>
      </p:graphicFrame>
      <p:sp>
        <p:nvSpPr>
          <p:cNvPr id="7" name="TextBox 6"/>
          <p:cNvSpPr txBox="1"/>
          <p:nvPr/>
        </p:nvSpPr>
        <p:spPr>
          <a:xfrm>
            <a:off x="2438400" y="2057400"/>
            <a:ext cx="5715000" cy="369332"/>
          </a:xfrm>
          <a:prstGeom prst="rect">
            <a:avLst/>
          </a:prstGeom>
          <a:noFill/>
        </p:spPr>
        <p:txBody>
          <a:bodyPr wrap="square" rtlCol="0">
            <a:spAutoFit/>
          </a:bodyPr>
          <a:lstStyle/>
          <a:p>
            <a:r>
              <a:rPr lang="it-IT" dirty="0" smtClean="0"/>
              <a:t>If we change the coordinates to a new frame:</a:t>
            </a:r>
          </a:p>
        </p:txBody>
      </p:sp>
      <p:graphicFrame>
        <p:nvGraphicFramePr>
          <p:cNvPr id="8" name="Object 7"/>
          <p:cNvGraphicFramePr>
            <a:graphicFrameLocks noChangeAspect="1"/>
          </p:cNvGraphicFramePr>
          <p:nvPr/>
        </p:nvGraphicFramePr>
        <p:xfrm>
          <a:off x="1981200" y="2400538"/>
          <a:ext cx="6781800" cy="1333262"/>
        </p:xfrm>
        <a:graphic>
          <a:graphicData uri="http://schemas.openxmlformats.org/presentationml/2006/ole">
            <p:oleObj spid="_x0000_s35843" name="Equation" r:id="rId4" imgW="3746160" imgH="736560" progId="Equation.3">
              <p:embed/>
            </p:oleObj>
          </a:graphicData>
        </a:graphic>
      </p:graphicFrame>
      <p:sp>
        <p:nvSpPr>
          <p:cNvPr id="9" name="TextBox 8"/>
          <p:cNvSpPr txBox="1"/>
          <p:nvPr/>
        </p:nvSpPr>
        <p:spPr>
          <a:xfrm>
            <a:off x="304800" y="3733800"/>
            <a:ext cx="2743200" cy="369332"/>
          </a:xfrm>
          <a:prstGeom prst="rect">
            <a:avLst/>
          </a:prstGeom>
          <a:noFill/>
        </p:spPr>
        <p:txBody>
          <a:bodyPr wrap="square" rtlCol="0">
            <a:spAutoFit/>
          </a:bodyPr>
          <a:lstStyle/>
          <a:p>
            <a:r>
              <a:rPr lang="it-IT" dirty="0" smtClean="0"/>
              <a:t>Multiplying by  dx’</a:t>
            </a:r>
            <a:r>
              <a:rPr lang="el-GR" baseline="30000" dirty="0" smtClean="0"/>
              <a:t>γ</a:t>
            </a:r>
            <a:r>
              <a:rPr lang="it-IT" dirty="0" smtClean="0"/>
              <a:t>/dx</a:t>
            </a:r>
            <a:r>
              <a:rPr lang="el-GR" baseline="30000" dirty="0" smtClean="0"/>
              <a:t>μ</a:t>
            </a:r>
            <a:r>
              <a:rPr lang="it-IT" dirty="0" smtClean="0"/>
              <a:t>:</a:t>
            </a:r>
            <a:endParaRPr lang="it-IT" baseline="30000" dirty="0"/>
          </a:p>
        </p:txBody>
      </p:sp>
      <p:graphicFrame>
        <p:nvGraphicFramePr>
          <p:cNvPr id="10" name="Object 9"/>
          <p:cNvGraphicFramePr>
            <a:graphicFrameLocks noChangeAspect="1"/>
          </p:cNvGraphicFramePr>
          <p:nvPr/>
        </p:nvGraphicFramePr>
        <p:xfrm>
          <a:off x="428625" y="4191000"/>
          <a:ext cx="8323263" cy="2557463"/>
        </p:xfrm>
        <a:graphic>
          <a:graphicData uri="http://schemas.openxmlformats.org/presentationml/2006/ole">
            <p:oleObj spid="_x0000_s35844" name="Equation" r:id="rId5" imgW="4381200" imgH="1346040" progId="Equation.3">
              <p:embed/>
            </p:oleObj>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dirty="0" smtClean="0"/>
              <a:t>Affine connections</a:t>
            </a:r>
            <a:endParaRPr lang="it-IT" dirty="0"/>
          </a:p>
        </p:txBody>
      </p:sp>
      <p:sp>
        <p:nvSpPr>
          <p:cNvPr id="3" name="Content Placeholder 2"/>
          <p:cNvSpPr>
            <a:spLocks noGrp="1"/>
          </p:cNvSpPr>
          <p:nvPr>
            <p:ph idx="1"/>
          </p:nvPr>
        </p:nvSpPr>
        <p:spPr>
          <a:xfrm>
            <a:off x="457200" y="1600201"/>
            <a:ext cx="8229600" cy="3581399"/>
          </a:xfrm>
        </p:spPr>
        <p:txBody>
          <a:bodyPr>
            <a:normAutofit fontScale="85000" lnSpcReduction="20000"/>
          </a:bodyPr>
          <a:lstStyle/>
          <a:p>
            <a:r>
              <a:rPr lang="it-IT" dirty="0" smtClean="0"/>
              <a:t>The term </a:t>
            </a:r>
            <a:r>
              <a:rPr lang="el-GR" dirty="0" smtClean="0"/>
              <a:t>Γ</a:t>
            </a:r>
            <a:r>
              <a:rPr lang="el-GR" baseline="30000" dirty="0" smtClean="0"/>
              <a:t>α</a:t>
            </a:r>
            <a:r>
              <a:rPr lang="el-GR" baseline="-25000" dirty="0" smtClean="0"/>
              <a:t>βγ</a:t>
            </a:r>
            <a:r>
              <a:rPr lang="it-IT" dirty="0" smtClean="0"/>
              <a:t> is called the affine connection or Christoffel symbol.</a:t>
            </a:r>
          </a:p>
          <a:p>
            <a:r>
              <a:rPr lang="it-IT" dirty="0" smtClean="0"/>
              <a:t>The affine connection </a:t>
            </a:r>
            <a:r>
              <a:rPr lang="en-US" dirty="0" smtClean="0"/>
              <a:t>contains the second derivatives of the coordinates . Since the metric tensor  contains the first derivatives:</a:t>
            </a:r>
          </a:p>
          <a:p>
            <a:pPr>
              <a:buNone/>
            </a:pPr>
            <a:r>
              <a:rPr lang="en-US" dirty="0" smtClean="0"/>
              <a:t/>
            </a:r>
            <a:br>
              <a:rPr lang="en-US" dirty="0" smtClean="0"/>
            </a:br>
            <a:endParaRPr lang="en-US" dirty="0" smtClean="0"/>
          </a:p>
          <a:p>
            <a:pPr>
              <a:buNone/>
            </a:pPr>
            <a:r>
              <a:rPr lang="en-US" dirty="0" smtClean="0"/>
              <a:t> it is clear that </a:t>
            </a:r>
            <a:r>
              <a:rPr lang="it-IT" dirty="0" smtClean="0"/>
              <a:t> </a:t>
            </a:r>
            <a:r>
              <a:rPr lang="el-GR" dirty="0" smtClean="0"/>
              <a:t>Γ</a:t>
            </a:r>
            <a:r>
              <a:rPr lang="el-GR" baseline="30000" dirty="0" smtClean="0"/>
              <a:t>α</a:t>
            </a:r>
            <a:r>
              <a:rPr lang="el-GR" baseline="-25000" dirty="0" smtClean="0"/>
              <a:t>βγ</a:t>
            </a:r>
            <a:r>
              <a:rPr lang="it-IT" baseline="-25000" dirty="0" smtClean="0"/>
              <a:t> </a:t>
            </a:r>
            <a:r>
              <a:rPr lang="en-US" dirty="0" smtClean="0"/>
              <a:t>will contain first derivatives of g . This can be shown explicitly . The result will be:</a:t>
            </a:r>
            <a:endParaRPr lang="it-IT" dirty="0"/>
          </a:p>
        </p:txBody>
      </p:sp>
      <p:sp>
        <p:nvSpPr>
          <p:cNvPr id="4" name="Footer Placeholder 3"/>
          <p:cNvSpPr>
            <a:spLocks noGrp="1"/>
          </p:cNvSpPr>
          <p:nvPr>
            <p:ph type="ftr" sz="quarter" idx="11"/>
          </p:nvPr>
        </p:nvSpPr>
        <p:spPr/>
        <p:txBody>
          <a:bodyPr/>
          <a:lstStyle/>
          <a:p>
            <a:r>
              <a:rPr lang="it-IT" smtClean="0"/>
              <a:t>Principii di TRG  - F. Garufi 2011</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11</a:t>
            </a:fld>
            <a:endParaRPr lang="en-US"/>
          </a:p>
        </p:txBody>
      </p:sp>
      <p:graphicFrame>
        <p:nvGraphicFramePr>
          <p:cNvPr id="6" name="Object 5"/>
          <p:cNvGraphicFramePr>
            <a:graphicFrameLocks noChangeAspect="1"/>
          </p:cNvGraphicFramePr>
          <p:nvPr/>
        </p:nvGraphicFramePr>
        <p:xfrm>
          <a:off x="914401" y="3352800"/>
          <a:ext cx="2209800" cy="767615"/>
        </p:xfrm>
        <a:graphic>
          <a:graphicData uri="http://schemas.openxmlformats.org/presentationml/2006/ole">
            <p:oleObj spid="_x0000_s36866" name="Equation" r:id="rId3" imgW="1206360" imgH="419040" progId="Equation.3">
              <p:embed/>
            </p:oleObj>
          </a:graphicData>
        </a:graphic>
      </p:graphicFrame>
      <p:graphicFrame>
        <p:nvGraphicFramePr>
          <p:cNvPr id="7" name="Object 6"/>
          <p:cNvGraphicFramePr>
            <a:graphicFrameLocks noChangeAspect="1"/>
          </p:cNvGraphicFramePr>
          <p:nvPr/>
        </p:nvGraphicFramePr>
        <p:xfrm>
          <a:off x="533400" y="4953000"/>
          <a:ext cx="3922295" cy="914400"/>
        </p:xfrm>
        <a:graphic>
          <a:graphicData uri="http://schemas.openxmlformats.org/presentationml/2006/ole">
            <p:oleObj spid="_x0000_s36867" name="Equation" r:id="rId4" imgW="2070000" imgH="482400" progId="Equation.3">
              <p:embed/>
            </p:oleObj>
          </a:graphicData>
        </a:graphic>
      </p:graphicFrame>
      <p:sp>
        <p:nvSpPr>
          <p:cNvPr id="8" name="TextBox 7"/>
          <p:cNvSpPr txBox="1"/>
          <p:nvPr/>
        </p:nvSpPr>
        <p:spPr>
          <a:xfrm>
            <a:off x="4648200" y="4800600"/>
            <a:ext cx="4495800" cy="1754326"/>
          </a:xfrm>
          <a:prstGeom prst="rect">
            <a:avLst/>
          </a:prstGeom>
          <a:noFill/>
        </p:spPr>
        <p:txBody>
          <a:bodyPr wrap="square" rtlCol="0">
            <a:spAutoFit/>
          </a:bodyPr>
          <a:lstStyle/>
          <a:p>
            <a:r>
              <a:rPr lang="en-US" dirty="0" smtClean="0"/>
              <a:t>Thus, in analogy with the </a:t>
            </a:r>
            <a:r>
              <a:rPr lang="en-US" dirty="0" err="1" smtClean="0"/>
              <a:t>newtonian</a:t>
            </a:r>
            <a:r>
              <a:rPr lang="en-US" dirty="0" smtClean="0"/>
              <a:t> law, we can say that the affine connections are the generalization of the </a:t>
            </a:r>
            <a:r>
              <a:rPr lang="en-US" dirty="0" err="1" smtClean="0"/>
              <a:t>newtonian</a:t>
            </a:r>
            <a:r>
              <a:rPr lang="en-US" dirty="0" smtClean="0"/>
              <a:t> gravitational field, and that the metric tensor is the generalization of the </a:t>
            </a:r>
            <a:r>
              <a:rPr lang="en-US" dirty="0" err="1" smtClean="0"/>
              <a:t>newtonian</a:t>
            </a:r>
            <a:r>
              <a:rPr lang="en-US" dirty="0" smtClean="0"/>
              <a:t> gravitational potential.</a:t>
            </a:r>
            <a:endParaRPr lang="it-IT"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t-IT" dirty="0" smtClean="0"/>
              <a:t>The gravitational field in relativistic mechanics</a:t>
            </a:r>
            <a:endParaRPr lang="it-IT" dirty="0"/>
          </a:p>
        </p:txBody>
      </p:sp>
      <p:sp>
        <p:nvSpPr>
          <p:cNvPr id="3" name="Content Placeholder 2"/>
          <p:cNvSpPr>
            <a:spLocks noGrp="1"/>
          </p:cNvSpPr>
          <p:nvPr>
            <p:ph idx="1"/>
          </p:nvPr>
        </p:nvSpPr>
        <p:spPr/>
        <p:txBody>
          <a:bodyPr>
            <a:normAutofit fontScale="77500" lnSpcReduction="20000"/>
          </a:bodyPr>
          <a:lstStyle/>
          <a:p>
            <a:r>
              <a:rPr lang="it-IT" dirty="0" smtClean="0"/>
              <a:t>So, in a non-inertial frame the 4-dimensional coordinate system is curvilinear</a:t>
            </a:r>
          </a:p>
          <a:p>
            <a:r>
              <a:rPr lang="en-US" dirty="0" smtClean="0"/>
              <a:t>The quantities </a:t>
            </a:r>
            <a:r>
              <a:rPr lang="en-US" i="1" dirty="0" err="1" smtClean="0"/>
              <a:t>g</a:t>
            </a:r>
            <a:r>
              <a:rPr lang="en-US" i="1" baseline="-25000" dirty="0" err="1" smtClean="0"/>
              <a:t>ik</a:t>
            </a:r>
            <a:r>
              <a:rPr lang="en-US" i="1" dirty="0" smtClean="0"/>
              <a:t> </a:t>
            </a:r>
            <a:r>
              <a:rPr lang="en-US" dirty="0" smtClean="0"/>
              <a:t>determining all the geometric properties in each curvilinear system of coordinates, represent the space-time metric.</a:t>
            </a:r>
          </a:p>
          <a:p>
            <a:r>
              <a:rPr lang="en-US" dirty="0" smtClean="0"/>
              <a:t>The quantities </a:t>
            </a:r>
            <a:r>
              <a:rPr lang="el-GR" i="1" dirty="0" smtClean="0"/>
              <a:t>η</a:t>
            </a:r>
            <a:r>
              <a:rPr lang="it-IT" i="1" baseline="-25000" dirty="0" smtClean="0"/>
              <a:t>ik</a:t>
            </a:r>
            <a:r>
              <a:rPr lang="it-IT" i="1" dirty="0" smtClean="0"/>
              <a:t> </a:t>
            </a:r>
            <a:r>
              <a:rPr lang="it-IT" dirty="0" smtClean="0"/>
              <a:t>define the Galilean system of coordinates.</a:t>
            </a:r>
          </a:p>
          <a:p>
            <a:r>
              <a:rPr lang="en-US" dirty="0" smtClean="0"/>
              <a:t>An "actual" gravitational field cannot be eliminated by any transformation of coordinates. In other words, in the presence of a gravitational field space-time is such that the quantities </a:t>
            </a:r>
            <a:r>
              <a:rPr lang="en-US" dirty="0" err="1" smtClean="0"/>
              <a:t>g</a:t>
            </a:r>
            <a:r>
              <a:rPr lang="en-US" baseline="-25000" dirty="0" err="1" smtClean="0"/>
              <a:t>ik</a:t>
            </a:r>
            <a:r>
              <a:rPr lang="en-US" dirty="0" smtClean="0"/>
              <a:t> determining its metric cannot, by any coordinate transformation, be brought to their Galilean values over all space</a:t>
            </a:r>
            <a:r>
              <a:rPr lang="en-US" i="1" dirty="0" smtClean="0"/>
              <a:t>.</a:t>
            </a:r>
            <a:endParaRPr lang="it-IT" i="1" baseline="-25000" dirty="0"/>
          </a:p>
        </p:txBody>
      </p:sp>
      <p:sp>
        <p:nvSpPr>
          <p:cNvPr id="4" name="Footer Placeholder 3"/>
          <p:cNvSpPr>
            <a:spLocks noGrp="1"/>
          </p:cNvSpPr>
          <p:nvPr>
            <p:ph type="ftr" sz="quarter" idx="11"/>
          </p:nvPr>
        </p:nvSpPr>
        <p:spPr/>
        <p:txBody>
          <a:bodyPr/>
          <a:lstStyle/>
          <a:p>
            <a:r>
              <a:rPr lang="it-IT" smtClean="0"/>
              <a:t>Principii di TRG  - F. Garufi 2011</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12</a:t>
            </a:fld>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dirty="0" smtClean="0"/>
              <a:t>Curved geometry example</a:t>
            </a:r>
            <a:endParaRPr lang="it-IT" dirty="0"/>
          </a:p>
        </p:txBody>
      </p:sp>
      <p:sp>
        <p:nvSpPr>
          <p:cNvPr id="3" name="Content Placeholder 2"/>
          <p:cNvSpPr>
            <a:spLocks noGrp="1"/>
          </p:cNvSpPr>
          <p:nvPr>
            <p:ph sz="half" idx="1"/>
          </p:nvPr>
        </p:nvSpPr>
        <p:spPr>
          <a:xfrm>
            <a:off x="457200" y="1295400"/>
            <a:ext cx="4876800" cy="4800600"/>
          </a:xfrm>
        </p:spPr>
        <p:txBody>
          <a:bodyPr>
            <a:normAutofit fontScale="62500" lnSpcReduction="20000"/>
          </a:bodyPr>
          <a:lstStyle/>
          <a:p>
            <a:r>
              <a:rPr lang="it-IT" dirty="0" smtClean="0"/>
              <a:t>Let us consider two reference systems: K inertial and K’ rotating uniformly around the common axis</a:t>
            </a:r>
          </a:p>
          <a:p>
            <a:r>
              <a:rPr lang="it-IT" dirty="0" smtClean="0"/>
              <a:t>A circle in the xy plane in the system K is a circle in the plane x’y’ of the K’ system. </a:t>
            </a:r>
          </a:p>
          <a:p>
            <a:r>
              <a:rPr lang="it-IT" dirty="0" smtClean="0"/>
              <a:t>The ratio between circonference C and diameter measured with a scale in the K system is C/2R = </a:t>
            </a:r>
            <a:r>
              <a:rPr lang="el-GR" dirty="0" smtClean="0"/>
              <a:t>π</a:t>
            </a:r>
            <a:endParaRPr lang="it-IT" dirty="0" smtClean="0"/>
          </a:p>
          <a:p>
            <a:r>
              <a:rPr lang="it-IT" dirty="0" smtClean="0"/>
              <a:t>In the system K’ the lengths measured at a radius R form center in the direction of motion experiment the Lorentz contraction, while the mesurement of diameter is unaffected by the motion =&gt; C/2R &gt;</a:t>
            </a:r>
            <a:r>
              <a:rPr lang="el-GR" dirty="0" smtClean="0"/>
              <a:t> π</a:t>
            </a:r>
            <a:endParaRPr lang="it-IT" dirty="0" smtClean="0"/>
          </a:p>
          <a:p>
            <a:r>
              <a:rPr lang="it-IT" dirty="0" smtClean="0"/>
              <a:t>In the general case the metric is not only non-euclidean but varies with time, and so, also the relationship between distance is variable. Thus is impossible to have </a:t>
            </a:r>
            <a:r>
              <a:rPr lang="it-IT" dirty="0" smtClean="0"/>
              <a:t>a system </a:t>
            </a:r>
            <a:r>
              <a:rPr lang="it-IT" dirty="0" smtClean="0"/>
              <a:t>of bodies fixed relative to one another.</a:t>
            </a:r>
            <a:endParaRPr lang="it-IT" dirty="0"/>
          </a:p>
        </p:txBody>
      </p:sp>
      <p:sp>
        <p:nvSpPr>
          <p:cNvPr id="4" name="Footer Placeholder 3"/>
          <p:cNvSpPr>
            <a:spLocks noGrp="1"/>
          </p:cNvSpPr>
          <p:nvPr>
            <p:ph type="ftr" sz="quarter" idx="11"/>
          </p:nvPr>
        </p:nvSpPr>
        <p:spPr/>
        <p:txBody>
          <a:bodyPr/>
          <a:lstStyle/>
          <a:p>
            <a:r>
              <a:rPr lang="it-IT" smtClean="0"/>
              <a:t>Principii di TRG  - F. Garufi 2011</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13</a:t>
            </a:fld>
            <a:endParaRPr lang="en-US"/>
          </a:p>
        </p:txBody>
      </p:sp>
      <p:sp>
        <p:nvSpPr>
          <p:cNvPr id="7" name="Oval 6"/>
          <p:cNvSpPr/>
          <p:nvPr/>
        </p:nvSpPr>
        <p:spPr>
          <a:xfrm>
            <a:off x="5867400" y="2894806"/>
            <a:ext cx="1828800" cy="18288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9" name="Straight Connector 8"/>
          <p:cNvCxnSpPr>
            <a:endCxn id="7" idx="7"/>
          </p:cNvCxnSpPr>
          <p:nvPr/>
        </p:nvCxnSpPr>
        <p:spPr>
          <a:xfrm rot="5400000" flipH="1" flipV="1">
            <a:off x="6781801" y="3162629"/>
            <a:ext cx="646579" cy="646576"/>
          </a:xfrm>
          <a:prstGeom prst="line">
            <a:avLst/>
          </a:prstGeom>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6781800" y="3275806"/>
            <a:ext cx="309700" cy="369332"/>
          </a:xfrm>
          <a:prstGeom prst="rect">
            <a:avLst/>
          </a:prstGeom>
          <a:noFill/>
          <a:ln>
            <a:noFill/>
          </a:ln>
        </p:spPr>
        <p:txBody>
          <a:bodyPr wrap="none" rtlCol="0">
            <a:spAutoFit/>
          </a:bodyPr>
          <a:lstStyle/>
          <a:p>
            <a:r>
              <a:rPr lang="it-IT" dirty="0" smtClean="0"/>
              <a:t>R</a:t>
            </a:r>
            <a:endParaRPr lang="it-IT" dirty="0"/>
          </a:p>
        </p:txBody>
      </p:sp>
      <p:cxnSp>
        <p:nvCxnSpPr>
          <p:cNvPr id="17" name="Straight Arrow Connector 16"/>
          <p:cNvCxnSpPr>
            <a:stCxn id="7" idx="2"/>
          </p:cNvCxnSpPr>
          <p:nvPr/>
        </p:nvCxnSpPr>
        <p:spPr>
          <a:xfrm rot="10800000" flipH="1">
            <a:off x="5867400" y="3809206"/>
            <a:ext cx="25908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a:stCxn id="7" idx="4"/>
          </p:cNvCxnSpPr>
          <p:nvPr/>
        </p:nvCxnSpPr>
        <p:spPr>
          <a:xfrm rot="5400000" flipH="1">
            <a:off x="5600700" y="3542506"/>
            <a:ext cx="23622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6858000" y="2285206"/>
            <a:ext cx="288862" cy="369332"/>
          </a:xfrm>
          <a:prstGeom prst="rect">
            <a:avLst/>
          </a:prstGeom>
          <a:noFill/>
          <a:ln>
            <a:noFill/>
          </a:ln>
        </p:spPr>
        <p:txBody>
          <a:bodyPr wrap="none" rtlCol="0">
            <a:spAutoFit/>
          </a:bodyPr>
          <a:lstStyle/>
          <a:p>
            <a:r>
              <a:rPr lang="it-IT" dirty="0" smtClean="0"/>
              <a:t>y</a:t>
            </a:r>
            <a:endParaRPr lang="it-IT" dirty="0"/>
          </a:p>
        </p:txBody>
      </p:sp>
      <p:sp>
        <p:nvSpPr>
          <p:cNvPr id="21" name="TextBox 20"/>
          <p:cNvSpPr txBox="1"/>
          <p:nvPr/>
        </p:nvSpPr>
        <p:spPr>
          <a:xfrm>
            <a:off x="8458200" y="3581400"/>
            <a:ext cx="284052" cy="369332"/>
          </a:xfrm>
          <a:prstGeom prst="rect">
            <a:avLst/>
          </a:prstGeom>
          <a:noFill/>
          <a:ln>
            <a:noFill/>
          </a:ln>
        </p:spPr>
        <p:txBody>
          <a:bodyPr wrap="none" rtlCol="0">
            <a:spAutoFit/>
          </a:bodyPr>
          <a:lstStyle/>
          <a:p>
            <a:r>
              <a:rPr lang="it-IT" dirty="0" smtClean="0"/>
              <a:t>x</a:t>
            </a:r>
            <a:endParaRPr lang="it-IT" dirty="0"/>
          </a:p>
        </p:txBody>
      </p:sp>
      <p:sp>
        <p:nvSpPr>
          <p:cNvPr id="24" name="Arc 23"/>
          <p:cNvSpPr/>
          <p:nvPr/>
        </p:nvSpPr>
        <p:spPr>
          <a:xfrm>
            <a:off x="6400800" y="2819400"/>
            <a:ext cx="1371600" cy="1447800"/>
          </a:xfrm>
          <a:prstGeom prst="arc">
            <a:avLst/>
          </a:prstGeom>
          <a:ln>
            <a:headEnd type="triangle"/>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dirty="0" smtClean="0"/>
              <a:t>Curvilinear coordinates</a:t>
            </a:r>
            <a:endParaRPr lang="it-IT" dirty="0"/>
          </a:p>
        </p:txBody>
      </p:sp>
      <p:sp>
        <p:nvSpPr>
          <p:cNvPr id="7" name="Content Placeholder 6"/>
          <p:cNvSpPr>
            <a:spLocks noGrp="1"/>
          </p:cNvSpPr>
          <p:nvPr>
            <p:ph idx="1"/>
          </p:nvPr>
        </p:nvSpPr>
        <p:spPr>
          <a:xfrm>
            <a:off x="457200" y="1295400"/>
            <a:ext cx="8229600" cy="1752599"/>
          </a:xfrm>
        </p:spPr>
        <p:txBody>
          <a:bodyPr>
            <a:normAutofit fontScale="70000" lnSpcReduction="20000"/>
          </a:bodyPr>
          <a:lstStyle/>
          <a:p>
            <a:r>
              <a:rPr lang="it-IT" dirty="0" smtClean="0"/>
              <a:t>Let us consider the transformation from a coordinate system x</a:t>
            </a:r>
            <a:r>
              <a:rPr lang="it-IT" baseline="30000" dirty="0" smtClean="0">
                <a:latin typeface="Symbol" pitchFamily="18" charset="2"/>
              </a:rPr>
              <a:t>m</a:t>
            </a:r>
            <a:r>
              <a:rPr lang="it-IT" dirty="0" smtClean="0"/>
              <a:t> to another x’</a:t>
            </a:r>
            <a:r>
              <a:rPr lang="it-IT" baseline="30000" dirty="0" smtClean="0">
                <a:latin typeface="Symbol" pitchFamily="18" charset="2"/>
              </a:rPr>
              <a:t>m</a:t>
            </a:r>
          </a:p>
          <a:p>
            <a:pPr>
              <a:buNone/>
            </a:pPr>
            <a:r>
              <a:rPr lang="it-IT" dirty="0" smtClean="0"/>
              <a:t>x</a:t>
            </a:r>
            <a:r>
              <a:rPr lang="it-IT" baseline="30000" dirty="0" smtClean="0">
                <a:latin typeface="Symbol" pitchFamily="18" charset="2"/>
              </a:rPr>
              <a:t>m</a:t>
            </a:r>
            <a:r>
              <a:rPr lang="it-IT" dirty="0" smtClean="0">
                <a:latin typeface="Symbol" pitchFamily="18" charset="2"/>
              </a:rPr>
              <a:t>=</a:t>
            </a:r>
            <a:r>
              <a:rPr lang="it-IT" dirty="0" smtClean="0">
                <a:latin typeface="+mj-lt"/>
              </a:rPr>
              <a:t>f</a:t>
            </a:r>
            <a:r>
              <a:rPr lang="it-IT" baseline="30000" dirty="0" smtClean="0">
                <a:latin typeface="Symbol" pitchFamily="18" charset="2"/>
              </a:rPr>
              <a:t>m</a:t>
            </a:r>
            <a:r>
              <a:rPr lang="it-IT" dirty="0" smtClean="0">
                <a:latin typeface="Symbol" pitchFamily="18" charset="2"/>
              </a:rPr>
              <a:t>(</a:t>
            </a:r>
            <a:r>
              <a:rPr lang="it-IT" dirty="0" smtClean="0">
                <a:latin typeface="+mj-lt"/>
              </a:rPr>
              <a:t>x’</a:t>
            </a:r>
            <a:r>
              <a:rPr lang="it-IT" baseline="30000" dirty="0" smtClean="0">
                <a:latin typeface="Symbol" pitchFamily="18" charset="2"/>
              </a:rPr>
              <a:t>m</a:t>
            </a:r>
            <a:r>
              <a:rPr lang="it-IT" dirty="0" smtClean="0">
                <a:latin typeface="Symbol" pitchFamily="18" charset="2"/>
              </a:rPr>
              <a:t>) m=</a:t>
            </a:r>
            <a:r>
              <a:rPr lang="it-IT" dirty="0" smtClean="0"/>
              <a:t>0,1,2,3</a:t>
            </a:r>
          </a:p>
          <a:p>
            <a:pPr>
              <a:buNone/>
            </a:pPr>
            <a:endParaRPr lang="it-IT" dirty="0" smtClean="0"/>
          </a:p>
          <a:p>
            <a:pPr>
              <a:buNone/>
            </a:pPr>
            <a:r>
              <a:rPr lang="it-IT" dirty="0" smtClean="0"/>
              <a:t>=&gt;</a:t>
            </a:r>
            <a:endParaRPr lang="it-IT" dirty="0"/>
          </a:p>
        </p:txBody>
      </p:sp>
      <p:sp>
        <p:nvSpPr>
          <p:cNvPr id="5" name="Footer Placeholder 4"/>
          <p:cNvSpPr>
            <a:spLocks noGrp="1"/>
          </p:cNvSpPr>
          <p:nvPr>
            <p:ph type="ftr" sz="quarter" idx="11"/>
          </p:nvPr>
        </p:nvSpPr>
        <p:spPr>
          <a:xfrm>
            <a:off x="3124200" y="6356349"/>
            <a:ext cx="2895600" cy="365125"/>
          </a:xfrm>
        </p:spPr>
        <p:txBody>
          <a:bodyPr/>
          <a:lstStyle/>
          <a:p>
            <a:r>
              <a:rPr lang="it-IT" dirty="0" smtClean="0"/>
              <a:t>Principii di TRG  - F. Garufi 2011</a:t>
            </a:r>
            <a:endParaRPr lang="en-US" dirty="0"/>
          </a:p>
        </p:txBody>
      </p:sp>
      <p:sp>
        <p:nvSpPr>
          <p:cNvPr id="6" name="Slide Number Placeholder 5"/>
          <p:cNvSpPr>
            <a:spLocks noGrp="1"/>
          </p:cNvSpPr>
          <p:nvPr>
            <p:ph type="sldNum" sz="quarter" idx="12"/>
          </p:nvPr>
        </p:nvSpPr>
        <p:spPr>
          <a:xfrm>
            <a:off x="6553200" y="6356349"/>
            <a:ext cx="2133600" cy="365125"/>
          </a:xfrm>
        </p:spPr>
        <p:txBody>
          <a:bodyPr/>
          <a:lstStyle/>
          <a:p>
            <a:fld id="{B6F15528-21DE-4FAA-801E-634DDDAF4B2B}" type="slidenum">
              <a:rPr lang="en-US" smtClean="0"/>
              <a:pPr/>
              <a:t>14</a:t>
            </a:fld>
            <a:endParaRPr lang="en-US"/>
          </a:p>
        </p:txBody>
      </p:sp>
      <p:graphicFrame>
        <p:nvGraphicFramePr>
          <p:cNvPr id="8" name="Object 7"/>
          <p:cNvGraphicFramePr>
            <a:graphicFrameLocks noChangeAspect="1"/>
          </p:cNvGraphicFramePr>
          <p:nvPr/>
        </p:nvGraphicFramePr>
        <p:xfrm>
          <a:off x="914400" y="2197767"/>
          <a:ext cx="2133600" cy="926432"/>
        </p:xfrm>
        <a:graphic>
          <a:graphicData uri="http://schemas.openxmlformats.org/presentationml/2006/ole">
            <p:oleObj spid="_x0000_s23554" name="Equation" r:id="rId3" imgW="965160" imgH="419040" progId="Equation.3">
              <p:embed/>
            </p:oleObj>
          </a:graphicData>
        </a:graphic>
      </p:graphicFrame>
      <p:sp>
        <p:nvSpPr>
          <p:cNvPr id="9" name="TextBox 8"/>
          <p:cNvSpPr txBox="1"/>
          <p:nvPr/>
        </p:nvSpPr>
        <p:spPr>
          <a:xfrm>
            <a:off x="3276600" y="2200869"/>
            <a:ext cx="5562600" cy="923330"/>
          </a:xfrm>
          <a:prstGeom prst="rect">
            <a:avLst/>
          </a:prstGeom>
          <a:noFill/>
        </p:spPr>
        <p:txBody>
          <a:bodyPr wrap="square" rtlCol="0">
            <a:spAutoFit/>
          </a:bodyPr>
          <a:lstStyle/>
          <a:p>
            <a:r>
              <a:rPr lang="it-IT" dirty="0" smtClean="0"/>
              <a:t>Any aggregate of 4 quantities that transforms as the coordinates differential is called a </a:t>
            </a:r>
            <a:r>
              <a:rPr lang="it-IT" i="1" dirty="0" smtClean="0"/>
              <a:t>contravariant 4-vector </a:t>
            </a:r>
            <a:r>
              <a:rPr lang="it-IT" dirty="0" smtClean="0"/>
              <a:t>A</a:t>
            </a:r>
            <a:r>
              <a:rPr lang="it-IT" baseline="30000" dirty="0" smtClean="0">
                <a:latin typeface="Symbol" pitchFamily="18" charset="2"/>
              </a:rPr>
              <a:t>m</a:t>
            </a:r>
            <a:r>
              <a:rPr lang="it-IT" dirty="0" smtClean="0"/>
              <a:t>.</a:t>
            </a:r>
          </a:p>
        </p:txBody>
      </p:sp>
      <p:graphicFrame>
        <p:nvGraphicFramePr>
          <p:cNvPr id="10" name="Object 9"/>
          <p:cNvGraphicFramePr>
            <a:graphicFrameLocks noChangeAspect="1"/>
          </p:cNvGraphicFramePr>
          <p:nvPr/>
        </p:nvGraphicFramePr>
        <p:xfrm>
          <a:off x="533400" y="3418113"/>
          <a:ext cx="1981200" cy="849086"/>
        </p:xfrm>
        <a:graphic>
          <a:graphicData uri="http://schemas.openxmlformats.org/presentationml/2006/ole">
            <p:oleObj spid="_x0000_s23555" name="Equation" r:id="rId4" imgW="977760" imgH="419040" progId="Equation.3">
              <p:embed/>
            </p:oleObj>
          </a:graphicData>
        </a:graphic>
      </p:graphicFrame>
      <p:sp>
        <p:nvSpPr>
          <p:cNvPr id="11" name="TextBox 10"/>
          <p:cNvSpPr txBox="1"/>
          <p:nvPr/>
        </p:nvSpPr>
        <p:spPr>
          <a:xfrm>
            <a:off x="2743200" y="3505199"/>
            <a:ext cx="5715000" cy="646331"/>
          </a:xfrm>
          <a:prstGeom prst="rect">
            <a:avLst/>
          </a:prstGeom>
          <a:noFill/>
        </p:spPr>
        <p:txBody>
          <a:bodyPr wrap="square" rtlCol="0">
            <a:spAutoFit/>
          </a:bodyPr>
          <a:lstStyle/>
          <a:p>
            <a:r>
              <a:rPr lang="it-IT" dirty="0" smtClean="0"/>
              <a:t>Any aggregate of 4 quantities that transforms as the derivative of a scalar is called </a:t>
            </a:r>
            <a:r>
              <a:rPr lang="it-IT" i="1" dirty="0" smtClean="0"/>
              <a:t>a covariant 4-vector </a:t>
            </a:r>
            <a:r>
              <a:rPr lang="it-IT" dirty="0" smtClean="0"/>
              <a:t>A</a:t>
            </a:r>
            <a:r>
              <a:rPr lang="it-IT" baseline="-25000" dirty="0" smtClean="0">
                <a:latin typeface="Symbol" pitchFamily="18" charset="2"/>
              </a:rPr>
              <a:t>m</a:t>
            </a:r>
            <a:r>
              <a:rPr lang="it-IT" dirty="0" smtClean="0"/>
              <a:t>.</a:t>
            </a:r>
            <a:endParaRPr lang="it-IT" dirty="0"/>
          </a:p>
        </p:txBody>
      </p:sp>
      <p:sp>
        <p:nvSpPr>
          <p:cNvPr id="12" name="Rectangle 11"/>
          <p:cNvSpPr/>
          <p:nvPr/>
        </p:nvSpPr>
        <p:spPr>
          <a:xfrm>
            <a:off x="381000" y="3124199"/>
            <a:ext cx="8001000" cy="369332"/>
          </a:xfrm>
          <a:prstGeom prst="rect">
            <a:avLst/>
          </a:prstGeom>
        </p:spPr>
        <p:txBody>
          <a:bodyPr wrap="square">
            <a:spAutoFit/>
          </a:bodyPr>
          <a:lstStyle/>
          <a:p>
            <a:r>
              <a:rPr lang="it-IT" dirty="0" smtClean="0"/>
              <a:t>Consider the derivatives of a scalar quantity with respect to the coordinates: </a:t>
            </a:r>
            <a:endParaRPr lang="it-IT" dirty="0"/>
          </a:p>
        </p:txBody>
      </p:sp>
      <p:sp>
        <p:nvSpPr>
          <p:cNvPr id="13" name="Rectangle 12"/>
          <p:cNvSpPr/>
          <p:nvPr/>
        </p:nvSpPr>
        <p:spPr>
          <a:xfrm>
            <a:off x="457200" y="4267199"/>
            <a:ext cx="8229600" cy="1200329"/>
          </a:xfrm>
          <a:prstGeom prst="rect">
            <a:avLst/>
          </a:prstGeom>
        </p:spPr>
        <p:txBody>
          <a:bodyPr wrap="square">
            <a:spAutoFit/>
          </a:bodyPr>
          <a:lstStyle/>
          <a:p>
            <a:r>
              <a:rPr lang="en-US" dirty="0" smtClean="0"/>
              <a:t>Because two types of vectors appear in curvilinear coordinates, there are three types of tensors of the second rank. We call a </a:t>
            </a:r>
            <a:r>
              <a:rPr lang="en-US" i="1" dirty="0" err="1" smtClean="0"/>
              <a:t>contravariant</a:t>
            </a:r>
            <a:r>
              <a:rPr lang="en-US" dirty="0" smtClean="0"/>
              <a:t> </a:t>
            </a:r>
            <a:r>
              <a:rPr lang="en-US" i="1" dirty="0" smtClean="0"/>
              <a:t>tensor</a:t>
            </a:r>
            <a:r>
              <a:rPr lang="en-US" dirty="0" smtClean="0"/>
              <a:t> of the second rank</a:t>
            </a:r>
            <a:r>
              <a:rPr lang="en-US" i="1" dirty="0" smtClean="0"/>
              <a:t>, </a:t>
            </a:r>
            <a:r>
              <a:rPr lang="en-US" i="1" dirty="0" err="1" smtClean="0"/>
              <a:t>A</a:t>
            </a:r>
            <a:r>
              <a:rPr lang="en-US" i="1" baseline="30000" dirty="0" err="1" smtClean="0">
                <a:latin typeface="Symbol" pitchFamily="18" charset="2"/>
              </a:rPr>
              <a:t>mn</a:t>
            </a:r>
            <a:r>
              <a:rPr lang="en-US" i="1" dirty="0" smtClean="0"/>
              <a:t>, </a:t>
            </a:r>
            <a:r>
              <a:rPr lang="en-US" dirty="0" smtClean="0"/>
              <a:t>an aggregate of sixteen quantities which transform like the products of the components of two </a:t>
            </a:r>
            <a:r>
              <a:rPr lang="en-US" dirty="0" err="1" smtClean="0"/>
              <a:t>contravariant</a:t>
            </a:r>
            <a:r>
              <a:rPr lang="en-US" dirty="0" smtClean="0"/>
              <a:t> vectors, i.e.:</a:t>
            </a:r>
            <a:endParaRPr lang="it-IT" dirty="0"/>
          </a:p>
        </p:txBody>
      </p:sp>
      <p:graphicFrame>
        <p:nvGraphicFramePr>
          <p:cNvPr id="14" name="Object 13"/>
          <p:cNvGraphicFramePr>
            <a:graphicFrameLocks noChangeAspect="1"/>
          </p:cNvGraphicFramePr>
          <p:nvPr/>
        </p:nvGraphicFramePr>
        <p:xfrm>
          <a:off x="533400" y="5486400"/>
          <a:ext cx="1905000" cy="845587"/>
        </p:xfrm>
        <a:graphic>
          <a:graphicData uri="http://schemas.openxmlformats.org/presentationml/2006/ole">
            <p:oleObj spid="_x0000_s23557" name="Equation" r:id="rId5" imgW="1244520" imgH="419040" progId="Equation.3">
              <p:embed/>
            </p:oleObj>
          </a:graphicData>
        </a:graphic>
      </p:graphicFrame>
      <p:graphicFrame>
        <p:nvGraphicFramePr>
          <p:cNvPr id="23558" name="Object 6"/>
          <p:cNvGraphicFramePr>
            <a:graphicFrameLocks noChangeAspect="1"/>
          </p:cNvGraphicFramePr>
          <p:nvPr/>
        </p:nvGraphicFramePr>
        <p:xfrm>
          <a:off x="2743200" y="5410200"/>
          <a:ext cx="1885950" cy="922338"/>
        </p:xfrm>
        <a:graphic>
          <a:graphicData uri="http://schemas.openxmlformats.org/presentationml/2006/ole">
            <p:oleObj spid="_x0000_s23558" name="Equation" r:id="rId6" imgW="1231560" imgH="457200" progId="Equation.3">
              <p:embed/>
            </p:oleObj>
          </a:graphicData>
        </a:graphic>
      </p:graphicFrame>
      <p:sp>
        <p:nvSpPr>
          <p:cNvPr id="15" name="TextBox 14"/>
          <p:cNvSpPr txBox="1"/>
          <p:nvPr/>
        </p:nvSpPr>
        <p:spPr>
          <a:xfrm>
            <a:off x="4724400" y="5562600"/>
            <a:ext cx="1066800" cy="381000"/>
          </a:xfrm>
          <a:prstGeom prst="rect">
            <a:avLst/>
          </a:prstGeom>
          <a:noFill/>
        </p:spPr>
        <p:txBody>
          <a:bodyPr wrap="square" rtlCol="0">
            <a:spAutoFit/>
          </a:bodyPr>
          <a:lstStyle/>
          <a:p>
            <a:r>
              <a:rPr lang="it-IT" dirty="0" smtClean="0"/>
              <a:t>covariant</a:t>
            </a:r>
            <a:endParaRPr lang="it-IT" dirty="0"/>
          </a:p>
        </p:txBody>
      </p:sp>
      <p:graphicFrame>
        <p:nvGraphicFramePr>
          <p:cNvPr id="23559" name="Object 7"/>
          <p:cNvGraphicFramePr>
            <a:graphicFrameLocks noChangeAspect="1"/>
          </p:cNvGraphicFramePr>
          <p:nvPr/>
        </p:nvGraphicFramePr>
        <p:xfrm>
          <a:off x="5867400" y="5334000"/>
          <a:ext cx="1768475" cy="923925"/>
        </p:xfrm>
        <a:graphic>
          <a:graphicData uri="http://schemas.openxmlformats.org/presentationml/2006/ole">
            <p:oleObj spid="_x0000_s23559" name="Equation" r:id="rId7" imgW="1155600" imgH="457200" progId="Equation.3">
              <p:embed/>
            </p:oleObj>
          </a:graphicData>
        </a:graphic>
      </p:graphicFrame>
      <p:sp>
        <p:nvSpPr>
          <p:cNvPr id="17" name="TextBox 16"/>
          <p:cNvSpPr txBox="1"/>
          <p:nvPr/>
        </p:nvSpPr>
        <p:spPr>
          <a:xfrm>
            <a:off x="7696200" y="5574268"/>
            <a:ext cx="838200" cy="369332"/>
          </a:xfrm>
          <a:prstGeom prst="rect">
            <a:avLst/>
          </a:prstGeom>
          <a:noFill/>
        </p:spPr>
        <p:txBody>
          <a:bodyPr wrap="square" rtlCol="0">
            <a:spAutoFit/>
          </a:bodyPr>
          <a:lstStyle/>
          <a:p>
            <a:r>
              <a:rPr lang="it-IT" dirty="0" smtClean="0"/>
              <a:t>mixed</a:t>
            </a:r>
            <a:endParaRPr lang="it-IT"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dirty="0" smtClean="0"/>
              <a:t>Curvilinear coordinates</a:t>
            </a:r>
            <a:endParaRPr lang="it-IT" dirty="0"/>
          </a:p>
        </p:txBody>
      </p:sp>
      <p:sp>
        <p:nvSpPr>
          <p:cNvPr id="3" name="Content Placeholder 2"/>
          <p:cNvSpPr>
            <a:spLocks noGrp="1"/>
          </p:cNvSpPr>
          <p:nvPr>
            <p:ph idx="1"/>
          </p:nvPr>
        </p:nvSpPr>
        <p:spPr>
          <a:xfrm>
            <a:off x="381000" y="1143000"/>
            <a:ext cx="8229600" cy="4525963"/>
          </a:xfrm>
        </p:spPr>
        <p:txBody>
          <a:bodyPr/>
          <a:lstStyle/>
          <a:p>
            <a:r>
              <a:rPr lang="it-IT" dirty="0" smtClean="0"/>
              <a:t>Is easy to show that the scalar product of two 4-vectors A</a:t>
            </a:r>
            <a:r>
              <a:rPr lang="it-IT" baseline="30000" dirty="0" smtClean="0">
                <a:latin typeface="Symbol" pitchFamily="18" charset="2"/>
              </a:rPr>
              <a:t>m</a:t>
            </a:r>
            <a:r>
              <a:rPr lang="it-IT" dirty="0" smtClean="0"/>
              <a:t>B</a:t>
            </a:r>
            <a:r>
              <a:rPr lang="it-IT" baseline="-25000" dirty="0" smtClean="0">
                <a:latin typeface="Symbol" pitchFamily="18" charset="2"/>
              </a:rPr>
              <a:t>n</a:t>
            </a:r>
            <a:r>
              <a:rPr lang="it-IT" dirty="0" smtClean="0"/>
              <a:t> is invariant</a:t>
            </a:r>
            <a:endParaRPr lang="it-IT" baseline="-25000" dirty="0">
              <a:latin typeface="Symbol" pitchFamily="18" charset="2"/>
            </a:endParaRPr>
          </a:p>
        </p:txBody>
      </p:sp>
      <p:sp>
        <p:nvSpPr>
          <p:cNvPr id="4" name="Footer Placeholder 3"/>
          <p:cNvSpPr>
            <a:spLocks noGrp="1"/>
          </p:cNvSpPr>
          <p:nvPr>
            <p:ph type="ftr" sz="quarter" idx="11"/>
          </p:nvPr>
        </p:nvSpPr>
        <p:spPr/>
        <p:txBody>
          <a:bodyPr/>
          <a:lstStyle/>
          <a:p>
            <a:r>
              <a:rPr lang="it-IT" smtClean="0"/>
              <a:t>Principii di TRG  - F. Garufi 2011</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15</a:t>
            </a:fld>
            <a:endParaRPr lang="en-US"/>
          </a:p>
        </p:txBody>
      </p:sp>
      <p:graphicFrame>
        <p:nvGraphicFramePr>
          <p:cNvPr id="6" name="Object 5"/>
          <p:cNvGraphicFramePr>
            <a:graphicFrameLocks noChangeAspect="1"/>
          </p:cNvGraphicFramePr>
          <p:nvPr/>
        </p:nvGraphicFramePr>
        <p:xfrm>
          <a:off x="850900" y="2133600"/>
          <a:ext cx="7213600" cy="936625"/>
        </p:xfrm>
        <a:graphic>
          <a:graphicData uri="http://schemas.openxmlformats.org/presentationml/2006/ole">
            <p:oleObj spid="_x0000_s27650" name="Equation" r:id="rId3" imgW="3619440" imgH="469800" progId="Equation.3">
              <p:embed/>
            </p:oleObj>
          </a:graphicData>
        </a:graphic>
      </p:graphicFrame>
      <p:sp>
        <p:nvSpPr>
          <p:cNvPr id="7" name="TextBox 6"/>
          <p:cNvSpPr txBox="1"/>
          <p:nvPr/>
        </p:nvSpPr>
        <p:spPr>
          <a:xfrm>
            <a:off x="381000" y="3048000"/>
            <a:ext cx="8534400" cy="1384995"/>
          </a:xfrm>
          <a:prstGeom prst="rect">
            <a:avLst/>
          </a:prstGeom>
          <a:noFill/>
        </p:spPr>
        <p:txBody>
          <a:bodyPr wrap="square" rtlCol="0">
            <a:spAutoFit/>
          </a:bodyPr>
          <a:lstStyle/>
          <a:p>
            <a:r>
              <a:rPr lang="en-US" sz="2800" dirty="0" smtClean="0"/>
              <a:t>The transition between the different forms of a physical tensor is accomplished by using the metric tensor according to the formulas:</a:t>
            </a:r>
            <a:endParaRPr lang="it-IT" sz="2800" dirty="0"/>
          </a:p>
        </p:txBody>
      </p:sp>
      <p:graphicFrame>
        <p:nvGraphicFramePr>
          <p:cNvPr id="8" name="Object 7"/>
          <p:cNvGraphicFramePr>
            <a:graphicFrameLocks noChangeAspect="1"/>
          </p:cNvGraphicFramePr>
          <p:nvPr/>
        </p:nvGraphicFramePr>
        <p:xfrm>
          <a:off x="2113547" y="4495800"/>
          <a:ext cx="4973053" cy="533400"/>
        </p:xfrm>
        <a:graphic>
          <a:graphicData uri="http://schemas.openxmlformats.org/presentationml/2006/ole">
            <p:oleObj spid="_x0000_s27651" name="Equation" r:id="rId4" imgW="1968480" imgH="241200" progId="Equation.3">
              <p:embed/>
            </p:oleObj>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dirty="0" smtClean="0"/>
              <a:t>Curvilinear coordinates</a:t>
            </a:r>
            <a:endParaRPr lang="it-IT" dirty="0"/>
          </a:p>
        </p:txBody>
      </p:sp>
      <p:sp>
        <p:nvSpPr>
          <p:cNvPr id="3" name="Content Placeholder 2"/>
          <p:cNvSpPr>
            <a:spLocks noGrp="1"/>
          </p:cNvSpPr>
          <p:nvPr>
            <p:ph idx="1"/>
          </p:nvPr>
        </p:nvSpPr>
        <p:spPr>
          <a:xfrm>
            <a:off x="457200" y="1371600"/>
            <a:ext cx="8229600" cy="4525963"/>
          </a:xfrm>
        </p:spPr>
        <p:txBody>
          <a:bodyPr>
            <a:normAutofit fontScale="92500" lnSpcReduction="20000"/>
          </a:bodyPr>
          <a:lstStyle/>
          <a:p>
            <a:r>
              <a:rPr lang="it-IT" sz="2400" dirty="0" smtClean="0"/>
              <a:t>The transformation of the metric tensor helps to find the Jacobian of the transition from galilean to curvilinear coordinates</a:t>
            </a:r>
            <a:br>
              <a:rPr lang="it-IT" sz="2400" dirty="0" smtClean="0"/>
            </a:br>
            <a:r>
              <a:rPr lang="it-IT" sz="2400" dirty="0" smtClean="0"/>
              <a:t/>
            </a:r>
            <a:br>
              <a:rPr lang="it-IT" sz="2400" dirty="0" smtClean="0"/>
            </a:br>
            <a:r>
              <a:rPr lang="it-IT" sz="2400" dirty="0" smtClean="0"/>
              <a:t/>
            </a:r>
            <a:br>
              <a:rPr lang="it-IT" sz="2400" dirty="0" smtClean="0"/>
            </a:br>
            <a:r>
              <a:rPr lang="it-IT" sz="2400" dirty="0" smtClean="0"/>
              <a:t/>
            </a:r>
            <a:br>
              <a:rPr lang="it-IT" sz="2400" dirty="0" smtClean="0"/>
            </a:br>
            <a:endParaRPr lang="it-IT" sz="2400" dirty="0" smtClean="0"/>
          </a:p>
          <a:p>
            <a:endParaRPr lang="it-IT" sz="2400" dirty="0" smtClean="0"/>
          </a:p>
          <a:p>
            <a:r>
              <a:rPr lang="it-IT" sz="2400" dirty="0" smtClean="0"/>
              <a:t>In curvilinear coordinates, the integration of a scalar quantity over the 4-volume, is also a scalar, i.e. the 4-volume element d</a:t>
            </a:r>
            <a:r>
              <a:rPr lang="it-IT" sz="2400" baseline="30000" dirty="0" smtClean="0"/>
              <a:t>4</a:t>
            </a:r>
            <a:r>
              <a:rPr lang="it-IT" sz="2400" dirty="0" smtClean="0"/>
              <a:t>V is a scalar</a:t>
            </a:r>
          </a:p>
          <a:p>
            <a:r>
              <a:rPr lang="en-US" sz="2400" dirty="0" smtClean="0"/>
              <a:t>On transforming to curvilinear coordinates x</a:t>
            </a:r>
            <a:r>
              <a:rPr lang="en-US" sz="2400" baseline="30000" dirty="0" smtClean="0"/>
              <a:t>i</a:t>
            </a:r>
            <a:r>
              <a:rPr lang="en-US" sz="2400" dirty="0" smtClean="0"/>
              <a:t>, the element of integration d</a:t>
            </a:r>
            <a:r>
              <a:rPr lang="it-IT" sz="2400" baseline="30000" dirty="0" smtClean="0"/>
              <a:t>4</a:t>
            </a:r>
            <a:r>
              <a:rPr lang="it-IT" sz="2400" dirty="0" smtClean="0"/>
              <a:t>V’</a:t>
            </a:r>
            <a:r>
              <a:rPr lang="en-US" sz="2400" dirty="0" smtClean="0"/>
              <a:t> goes over into</a:t>
            </a:r>
          </a:p>
          <a:p>
            <a:pPr>
              <a:buNone/>
            </a:pPr>
            <a:endParaRPr lang="it-IT" sz="2400" dirty="0" smtClean="0"/>
          </a:p>
          <a:p>
            <a:pPr marL="88900" indent="-88900">
              <a:buNone/>
            </a:pPr>
            <a:r>
              <a:rPr lang="it-IT" sz="2400" dirty="0" smtClean="0"/>
              <a:t> thus </a:t>
            </a:r>
            <a:r>
              <a:rPr lang="en-US" sz="2400" dirty="0" smtClean="0"/>
              <a:t>in curvilinear coordinates, when integrating over a four-volume the quantity </a:t>
            </a:r>
            <a:r>
              <a:rPr lang="en-US" sz="2400" i="1" dirty="0" smtClean="0"/>
              <a:t>√-g</a:t>
            </a:r>
            <a:r>
              <a:rPr lang="it-IT" sz="2400" dirty="0" smtClean="0"/>
              <a:t> d</a:t>
            </a:r>
            <a:r>
              <a:rPr lang="it-IT" sz="2400" baseline="30000" dirty="0" smtClean="0"/>
              <a:t>4</a:t>
            </a:r>
            <a:r>
              <a:rPr lang="it-IT" sz="2400" dirty="0" smtClean="0"/>
              <a:t>V behaves like an invariant .</a:t>
            </a:r>
          </a:p>
        </p:txBody>
      </p:sp>
      <p:sp>
        <p:nvSpPr>
          <p:cNvPr id="4" name="Footer Placeholder 3"/>
          <p:cNvSpPr>
            <a:spLocks noGrp="1"/>
          </p:cNvSpPr>
          <p:nvPr>
            <p:ph type="ftr" sz="quarter" idx="11"/>
          </p:nvPr>
        </p:nvSpPr>
        <p:spPr/>
        <p:txBody>
          <a:bodyPr/>
          <a:lstStyle/>
          <a:p>
            <a:r>
              <a:rPr lang="it-IT" dirty="0" smtClean="0"/>
              <a:t>Principii di TRG  - F. Garufi 2011</a:t>
            </a:r>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16</a:t>
            </a:fld>
            <a:endParaRPr lang="en-US"/>
          </a:p>
        </p:txBody>
      </p:sp>
      <p:graphicFrame>
        <p:nvGraphicFramePr>
          <p:cNvPr id="7" name="Object 6"/>
          <p:cNvGraphicFramePr>
            <a:graphicFrameLocks noChangeAspect="1"/>
          </p:cNvGraphicFramePr>
          <p:nvPr/>
        </p:nvGraphicFramePr>
        <p:xfrm>
          <a:off x="1143000" y="1828800"/>
          <a:ext cx="6934200" cy="1716609"/>
        </p:xfrm>
        <a:graphic>
          <a:graphicData uri="http://schemas.openxmlformats.org/presentationml/2006/ole">
            <p:oleObj spid="_x0000_s28674" name="Equation" r:id="rId3" imgW="3695400" imgH="914400" progId="Equation.3">
              <p:embed/>
            </p:oleObj>
          </a:graphicData>
        </a:graphic>
      </p:graphicFrame>
      <p:graphicFrame>
        <p:nvGraphicFramePr>
          <p:cNvPr id="8" name="Object 7"/>
          <p:cNvGraphicFramePr>
            <a:graphicFrameLocks noChangeAspect="1"/>
          </p:cNvGraphicFramePr>
          <p:nvPr/>
        </p:nvGraphicFramePr>
        <p:xfrm>
          <a:off x="4572000" y="4495800"/>
          <a:ext cx="3048000" cy="762000"/>
        </p:xfrm>
        <a:graphic>
          <a:graphicData uri="http://schemas.openxmlformats.org/presentationml/2006/ole">
            <p:oleObj spid="_x0000_s28675" name="Equation" r:id="rId4" imgW="1574640" imgH="393480" progId="Equation.3">
              <p:embed/>
            </p:oleObj>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dirty="0" smtClean="0"/>
              <a:t>Distances and time intervals</a:t>
            </a:r>
            <a:endParaRPr lang="it-IT" dirty="0"/>
          </a:p>
        </p:txBody>
      </p:sp>
      <p:sp>
        <p:nvSpPr>
          <p:cNvPr id="3" name="Content Placeholder 2"/>
          <p:cNvSpPr>
            <a:spLocks noGrp="1"/>
          </p:cNvSpPr>
          <p:nvPr>
            <p:ph idx="1"/>
          </p:nvPr>
        </p:nvSpPr>
        <p:spPr/>
        <p:txBody>
          <a:bodyPr>
            <a:normAutofit fontScale="77500" lnSpcReduction="20000"/>
          </a:bodyPr>
          <a:lstStyle/>
          <a:p>
            <a:r>
              <a:rPr lang="it-IT" dirty="0" smtClean="0"/>
              <a:t>First we find the relationship between the proper time </a:t>
            </a:r>
            <a:r>
              <a:rPr lang="el-GR" dirty="0" smtClean="0"/>
              <a:t>τ</a:t>
            </a:r>
            <a:r>
              <a:rPr lang="it-IT" dirty="0" smtClean="0"/>
              <a:t> and the x</a:t>
            </a:r>
            <a:r>
              <a:rPr lang="it-IT" baseline="30000" dirty="0" smtClean="0"/>
              <a:t>0</a:t>
            </a:r>
            <a:r>
              <a:rPr lang="it-IT" dirty="0" smtClean="0"/>
              <a:t> coordinate. To do this let’s consider two infinitesimally separated events occurring at the same place in space:</a:t>
            </a:r>
            <a:br>
              <a:rPr lang="it-IT" dirty="0" smtClean="0"/>
            </a:br>
            <a:r>
              <a:rPr lang="it-IT" dirty="0" smtClean="0"/>
              <a:t/>
            </a:r>
            <a:br>
              <a:rPr lang="it-IT" dirty="0" smtClean="0"/>
            </a:br>
            <a:r>
              <a:rPr lang="it-IT" dirty="0" smtClean="0"/>
              <a:t/>
            </a:r>
            <a:br>
              <a:rPr lang="it-IT" dirty="0" smtClean="0"/>
            </a:br>
            <a:r>
              <a:rPr lang="it-IT" dirty="0" smtClean="0"/>
              <a:t/>
            </a:r>
            <a:br>
              <a:rPr lang="it-IT" dirty="0" smtClean="0"/>
            </a:br>
            <a:r>
              <a:rPr lang="it-IT" dirty="0" smtClean="0"/>
              <a:t/>
            </a:r>
            <a:br>
              <a:rPr lang="it-IT" dirty="0" smtClean="0"/>
            </a:br>
            <a:r>
              <a:rPr lang="it-IT" dirty="0" smtClean="0"/>
              <a:t/>
            </a:r>
            <a:br>
              <a:rPr lang="it-IT" dirty="0" smtClean="0"/>
            </a:br>
            <a:r>
              <a:rPr lang="it-IT" dirty="0" smtClean="0"/>
              <a:t>This represents the </a:t>
            </a:r>
            <a:r>
              <a:rPr lang="it-IT" i="1" dirty="0" smtClean="0"/>
              <a:t>proper time</a:t>
            </a:r>
            <a:r>
              <a:rPr lang="it-IT" dirty="0" smtClean="0"/>
              <a:t> for the given point in the space for a change of coordinate x</a:t>
            </a:r>
            <a:r>
              <a:rPr lang="it-IT" baseline="30000" dirty="0" smtClean="0"/>
              <a:t>0</a:t>
            </a:r>
            <a:r>
              <a:rPr lang="it-IT" dirty="0" smtClean="0"/>
              <a:t>. This implies also g</a:t>
            </a:r>
            <a:r>
              <a:rPr lang="it-IT" baseline="-25000" dirty="0" smtClean="0"/>
              <a:t>00</a:t>
            </a:r>
            <a:r>
              <a:rPr lang="it-IT" dirty="0" smtClean="0"/>
              <a:t>&gt;0. A tensor </a:t>
            </a:r>
            <a:r>
              <a:rPr lang="it-IT" i="1" dirty="0" smtClean="0"/>
              <a:t>g</a:t>
            </a:r>
            <a:r>
              <a:rPr lang="it-IT" i="1" baseline="-25000" dirty="0" smtClean="0"/>
              <a:t>ik</a:t>
            </a:r>
            <a:r>
              <a:rPr lang="it-IT" i="1" dirty="0" smtClean="0"/>
              <a:t> </a:t>
            </a:r>
            <a:r>
              <a:rPr lang="en-US" dirty="0" smtClean="0"/>
              <a:t>which does not satisfy this condition (and the signature) cannot correspond to any real gravitational field, i.e. cannot be the metric of a real space-time.</a:t>
            </a:r>
            <a:endParaRPr lang="it-IT" i="1" baseline="30000" dirty="0" smtClean="0"/>
          </a:p>
        </p:txBody>
      </p:sp>
      <p:sp>
        <p:nvSpPr>
          <p:cNvPr id="4" name="Footer Placeholder 3"/>
          <p:cNvSpPr>
            <a:spLocks noGrp="1"/>
          </p:cNvSpPr>
          <p:nvPr>
            <p:ph type="ftr" sz="quarter" idx="11"/>
          </p:nvPr>
        </p:nvSpPr>
        <p:spPr/>
        <p:txBody>
          <a:bodyPr/>
          <a:lstStyle/>
          <a:p>
            <a:r>
              <a:rPr lang="it-IT" smtClean="0"/>
              <a:t>Principii di TRG  - F. Garufi 2011</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17</a:t>
            </a:fld>
            <a:endParaRPr lang="en-US"/>
          </a:p>
        </p:txBody>
      </p:sp>
      <p:graphicFrame>
        <p:nvGraphicFramePr>
          <p:cNvPr id="6" name="Object 5"/>
          <p:cNvGraphicFramePr>
            <a:graphicFrameLocks noChangeAspect="1"/>
          </p:cNvGraphicFramePr>
          <p:nvPr/>
        </p:nvGraphicFramePr>
        <p:xfrm>
          <a:off x="1909481" y="2667000"/>
          <a:ext cx="5091953" cy="1731264"/>
        </p:xfrm>
        <a:graphic>
          <a:graphicData uri="http://schemas.openxmlformats.org/presentationml/2006/ole">
            <p:oleObj spid="_x0000_s29698" name="Equation" r:id="rId3" imgW="2539800" imgH="812520" progId="Equation.3">
              <p:embed/>
            </p:oleObj>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dirty="0" smtClean="0"/>
              <a:t>Distances and time intervals</a:t>
            </a:r>
            <a:endParaRPr lang="it-IT" dirty="0"/>
          </a:p>
        </p:txBody>
      </p:sp>
      <p:sp>
        <p:nvSpPr>
          <p:cNvPr id="3" name="Content Placeholder 2"/>
          <p:cNvSpPr>
            <a:spLocks noGrp="1"/>
          </p:cNvSpPr>
          <p:nvPr>
            <p:ph idx="1"/>
          </p:nvPr>
        </p:nvSpPr>
        <p:spPr/>
        <p:txBody>
          <a:bodyPr>
            <a:normAutofit fontScale="62500" lnSpcReduction="20000"/>
          </a:bodyPr>
          <a:lstStyle/>
          <a:p>
            <a:pPr algn="just"/>
            <a:r>
              <a:rPr lang="en-US" dirty="0" smtClean="0"/>
              <a:t>We now determine the element dl of spatial distance. In the special theory of relativity we can define </a:t>
            </a:r>
            <a:r>
              <a:rPr lang="en-US" i="1" dirty="0" smtClean="0"/>
              <a:t>dl</a:t>
            </a:r>
            <a:r>
              <a:rPr lang="en-US" dirty="0" smtClean="0"/>
              <a:t> as the interval between two infinitesimally separated events occurring at one and the same time. In the general theory of relativity it is impossible to determine dl by simply setting dx</a:t>
            </a:r>
            <a:r>
              <a:rPr lang="en-US" baseline="30000" dirty="0" smtClean="0"/>
              <a:t>0</a:t>
            </a:r>
            <a:r>
              <a:rPr lang="en-US" dirty="0" smtClean="0"/>
              <a:t> = 0 in </a:t>
            </a:r>
            <a:r>
              <a:rPr lang="en-US" dirty="0" err="1" smtClean="0"/>
              <a:t>ds</a:t>
            </a:r>
            <a:r>
              <a:rPr lang="en-US" dirty="0" smtClean="0"/>
              <a:t>, since in a gravitational field the proper time at different points in space has a different dependence </a:t>
            </a:r>
            <a:r>
              <a:rPr lang="it-IT" dirty="0" smtClean="0"/>
              <a:t>on the coordinate </a:t>
            </a:r>
            <a:r>
              <a:rPr lang="it-IT" i="1" dirty="0" smtClean="0"/>
              <a:t>x</a:t>
            </a:r>
            <a:r>
              <a:rPr lang="it-IT" i="1" baseline="30000" dirty="0" smtClean="0"/>
              <a:t>0</a:t>
            </a:r>
            <a:r>
              <a:rPr lang="it-IT" i="1" dirty="0" smtClean="0"/>
              <a:t>.</a:t>
            </a:r>
          </a:p>
          <a:p>
            <a:pPr algn="just"/>
            <a:r>
              <a:rPr lang="it-IT" dirty="0" smtClean="0"/>
              <a:t>Consider a light signal propagating from a point B of coordinates x</a:t>
            </a:r>
            <a:r>
              <a:rPr lang="el-GR" baseline="30000" dirty="0" smtClean="0"/>
              <a:t>α</a:t>
            </a:r>
            <a:r>
              <a:rPr lang="it-IT" dirty="0" smtClean="0"/>
              <a:t>+dx</a:t>
            </a:r>
            <a:r>
              <a:rPr lang="el-GR" baseline="30000" dirty="0" smtClean="0"/>
              <a:t>α</a:t>
            </a:r>
            <a:r>
              <a:rPr lang="it-IT" dirty="0" smtClean="0"/>
              <a:t> to the infinitesimaly near point A, of coordinate x</a:t>
            </a:r>
            <a:r>
              <a:rPr lang="el-GR" baseline="30000" dirty="0" smtClean="0"/>
              <a:t>α</a:t>
            </a:r>
            <a:r>
              <a:rPr lang="it-IT" dirty="0" smtClean="0"/>
              <a:t> and back along the same path.</a:t>
            </a:r>
          </a:p>
          <a:p>
            <a:pPr algn="just"/>
            <a:r>
              <a:rPr lang="it-IT" dirty="0" smtClean="0"/>
              <a:t>The time required, as observed from B is 2l/c</a:t>
            </a:r>
          </a:p>
          <a:p>
            <a:pPr algn="just"/>
            <a:r>
              <a:rPr lang="it-IT" dirty="0" smtClean="0"/>
              <a:t>The interval is: ds</a:t>
            </a:r>
            <a:r>
              <a:rPr lang="it-IT" baseline="30000" dirty="0" smtClean="0"/>
              <a:t>2</a:t>
            </a:r>
            <a:r>
              <a:rPr lang="it-IT" dirty="0" smtClean="0"/>
              <a:t> = g</a:t>
            </a:r>
            <a:r>
              <a:rPr lang="it-IT" baseline="-25000" dirty="0" smtClean="0"/>
              <a:t>mn</a:t>
            </a:r>
            <a:r>
              <a:rPr lang="it-IT" dirty="0" smtClean="0"/>
              <a:t>dx</a:t>
            </a:r>
            <a:r>
              <a:rPr lang="el-GR" baseline="30000" dirty="0" smtClean="0"/>
              <a:t> </a:t>
            </a:r>
            <a:r>
              <a:rPr lang="it-IT" baseline="30000" dirty="0" smtClean="0"/>
              <a:t>m</a:t>
            </a:r>
            <a:r>
              <a:rPr lang="it-IT" dirty="0" smtClean="0"/>
              <a:t>dx</a:t>
            </a:r>
            <a:r>
              <a:rPr lang="it-IT" baseline="30000" dirty="0" smtClean="0"/>
              <a:t>n</a:t>
            </a:r>
            <a:r>
              <a:rPr lang="it-IT" dirty="0" smtClean="0"/>
              <a:t>+2g</a:t>
            </a:r>
            <a:r>
              <a:rPr lang="it-IT" baseline="-25000" dirty="0" smtClean="0"/>
              <a:t>0m</a:t>
            </a:r>
            <a:r>
              <a:rPr lang="it-IT" dirty="0" smtClean="0"/>
              <a:t>dx</a:t>
            </a:r>
            <a:r>
              <a:rPr lang="it-IT" baseline="30000" dirty="0" smtClean="0"/>
              <a:t>0</a:t>
            </a:r>
            <a:r>
              <a:rPr lang="it-IT" dirty="0" smtClean="0"/>
              <a:t>dx</a:t>
            </a:r>
            <a:r>
              <a:rPr lang="it-IT" baseline="30000" dirty="0" smtClean="0"/>
              <a:t>m</a:t>
            </a:r>
            <a:r>
              <a:rPr lang="it-IT" dirty="0" smtClean="0"/>
              <a:t>+g</a:t>
            </a:r>
            <a:r>
              <a:rPr lang="it-IT" baseline="-25000" dirty="0" smtClean="0"/>
              <a:t>00</a:t>
            </a:r>
            <a:r>
              <a:rPr lang="it-IT" dirty="0" smtClean="0"/>
              <a:t>(dx</a:t>
            </a:r>
            <a:r>
              <a:rPr lang="it-IT" baseline="30000" dirty="0" smtClean="0"/>
              <a:t>0</a:t>
            </a:r>
            <a:r>
              <a:rPr lang="it-IT" dirty="0" smtClean="0"/>
              <a:t>)</a:t>
            </a:r>
            <a:r>
              <a:rPr lang="it-IT" baseline="30000" dirty="0" smtClean="0"/>
              <a:t>2 </a:t>
            </a:r>
            <a:r>
              <a:rPr lang="it-IT" dirty="0" smtClean="0"/>
              <a:t>with the sum over the repeated latin indices from 0 to 3.</a:t>
            </a:r>
          </a:p>
          <a:p>
            <a:pPr algn="just"/>
            <a:r>
              <a:rPr lang="it-IT" dirty="0" smtClean="0"/>
              <a:t>Solving the equation for ds</a:t>
            </a:r>
            <a:r>
              <a:rPr lang="it-IT" baseline="30000" dirty="0" smtClean="0"/>
              <a:t>2</a:t>
            </a:r>
            <a:r>
              <a:rPr lang="it-IT" dirty="0" smtClean="0"/>
              <a:t> = 0 </a:t>
            </a:r>
            <a:r>
              <a:rPr lang="it-IT" dirty="0" smtClean="0"/>
              <a:t>(since is the light round trip, the interval is of light type) we </a:t>
            </a:r>
            <a:r>
              <a:rPr lang="it-IT" dirty="0" smtClean="0"/>
              <a:t>find two solutions corresponding to the light propagating in the two directions. </a:t>
            </a:r>
          </a:p>
          <a:p>
            <a:pPr algn="just">
              <a:buNone/>
            </a:pPr>
            <a:endParaRPr lang="it-IT" dirty="0"/>
          </a:p>
        </p:txBody>
      </p:sp>
      <p:sp>
        <p:nvSpPr>
          <p:cNvPr id="4" name="Footer Placeholder 3"/>
          <p:cNvSpPr>
            <a:spLocks noGrp="1"/>
          </p:cNvSpPr>
          <p:nvPr>
            <p:ph type="ftr" sz="quarter" idx="11"/>
          </p:nvPr>
        </p:nvSpPr>
        <p:spPr/>
        <p:txBody>
          <a:bodyPr/>
          <a:lstStyle/>
          <a:p>
            <a:r>
              <a:rPr lang="it-IT" dirty="0" smtClean="0"/>
              <a:t>Principii di TRG  - F. Garufi 2011</a:t>
            </a:r>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18</a:t>
            </a:fld>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dirty="0" smtClean="0"/>
              <a:t>Distances and time intervals</a:t>
            </a:r>
            <a:endParaRPr lang="it-IT" dirty="0"/>
          </a:p>
        </p:txBody>
      </p:sp>
      <p:sp>
        <p:nvSpPr>
          <p:cNvPr id="4" name="Footer Placeholder 3"/>
          <p:cNvSpPr>
            <a:spLocks noGrp="1"/>
          </p:cNvSpPr>
          <p:nvPr>
            <p:ph type="ftr" sz="quarter" idx="11"/>
          </p:nvPr>
        </p:nvSpPr>
        <p:spPr/>
        <p:txBody>
          <a:bodyPr/>
          <a:lstStyle/>
          <a:p>
            <a:r>
              <a:rPr lang="it-IT" smtClean="0"/>
              <a:t>Principii di TRG  - F. Garufi 2011</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19</a:t>
            </a:fld>
            <a:endParaRPr lang="en-US"/>
          </a:p>
        </p:txBody>
      </p:sp>
      <p:graphicFrame>
        <p:nvGraphicFramePr>
          <p:cNvPr id="6" name="Content Placeholder 5"/>
          <p:cNvGraphicFramePr>
            <a:graphicFrameLocks noChangeAspect="1"/>
          </p:cNvGraphicFramePr>
          <p:nvPr>
            <p:ph idx="1"/>
          </p:nvPr>
        </p:nvGraphicFramePr>
        <p:xfrm>
          <a:off x="685800" y="1295400"/>
          <a:ext cx="6096000" cy="871538"/>
        </p:xfrm>
        <a:graphic>
          <a:graphicData uri="http://schemas.openxmlformats.org/presentationml/2006/ole">
            <p:oleObj spid="_x0000_s30722" name="Equation" r:id="rId3" imgW="3022560" imgH="431640" progId="Equation.3">
              <p:embed/>
            </p:oleObj>
          </a:graphicData>
        </a:graphic>
      </p:graphicFrame>
      <p:sp>
        <p:nvSpPr>
          <p:cNvPr id="7" name="TextBox 6"/>
          <p:cNvSpPr txBox="1"/>
          <p:nvPr/>
        </p:nvSpPr>
        <p:spPr>
          <a:xfrm>
            <a:off x="533400" y="2133600"/>
            <a:ext cx="7467600" cy="523220"/>
          </a:xfrm>
          <a:prstGeom prst="rect">
            <a:avLst/>
          </a:prstGeom>
          <a:noFill/>
        </p:spPr>
        <p:txBody>
          <a:bodyPr wrap="square" rtlCol="0">
            <a:spAutoFit/>
          </a:bodyPr>
          <a:lstStyle/>
          <a:p>
            <a:r>
              <a:rPr lang="it-IT" sz="2800" dirty="0" smtClean="0"/>
              <a:t>The time for the round trip is:</a:t>
            </a:r>
            <a:endParaRPr lang="it-IT" sz="2800" dirty="0"/>
          </a:p>
        </p:txBody>
      </p:sp>
      <p:graphicFrame>
        <p:nvGraphicFramePr>
          <p:cNvPr id="30723" name="Content Placeholder 5"/>
          <p:cNvGraphicFramePr>
            <a:graphicFrameLocks noChangeAspect="1"/>
          </p:cNvGraphicFramePr>
          <p:nvPr/>
        </p:nvGraphicFramePr>
        <p:xfrm>
          <a:off x="812800" y="2667000"/>
          <a:ext cx="5840413" cy="871538"/>
        </p:xfrm>
        <a:graphic>
          <a:graphicData uri="http://schemas.openxmlformats.org/presentationml/2006/ole">
            <p:oleObj spid="_x0000_s30723" name="Equation" r:id="rId4" imgW="2895480" imgH="431640" progId="Equation.3">
              <p:embed/>
            </p:oleObj>
          </a:graphicData>
        </a:graphic>
      </p:graphicFrame>
      <p:sp>
        <p:nvSpPr>
          <p:cNvPr id="9" name="TextBox 8"/>
          <p:cNvSpPr txBox="1"/>
          <p:nvPr/>
        </p:nvSpPr>
        <p:spPr>
          <a:xfrm>
            <a:off x="381001" y="3429000"/>
            <a:ext cx="8153400" cy="830997"/>
          </a:xfrm>
          <a:prstGeom prst="rect">
            <a:avLst/>
          </a:prstGeom>
          <a:noFill/>
        </p:spPr>
        <p:txBody>
          <a:bodyPr wrap="square" rtlCol="0">
            <a:spAutoFit/>
          </a:bodyPr>
          <a:lstStyle/>
          <a:p>
            <a:r>
              <a:rPr lang="it-IT" sz="2400" dirty="0" smtClean="0"/>
              <a:t>The corresponding proper time is given by multiplying by (g</a:t>
            </a:r>
            <a:r>
              <a:rPr lang="it-IT" sz="2400" baseline="-25000" dirty="0" smtClean="0"/>
              <a:t>00</a:t>
            </a:r>
            <a:r>
              <a:rPr lang="it-IT" sz="2400" dirty="0" smtClean="0"/>
              <a:t>)</a:t>
            </a:r>
            <a:r>
              <a:rPr lang="it-IT" sz="2400" baseline="30000" dirty="0" smtClean="0"/>
              <a:t>1/2</a:t>
            </a:r>
            <a:r>
              <a:rPr lang="it-IT" sz="2400" dirty="0" smtClean="0"/>
              <a:t>/c and the distance by a further multiplication by c/2:</a:t>
            </a:r>
          </a:p>
        </p:txBody>
      </p:sp>
      <p:graphicFrame>
        <p:nvGraphicFramePr>
          <p:cNvPr id="10" name="Object 9"/>
          <p:cNvGraphicFramePr>
            <a:graphicFrameLocks noChangeAspect="1"/>
          </p:cNvGraphicFramePr>
          <p:nvPr/>
        </p:nvGraphicFramePr>
        <p:xfrm>
          <a:off x="2743200" y="4114800"/>
          <a:ext cx="3858126" cy="990600"/>
        </p:xfrm>
        <a:graphic>
          <a:graphicData uri="http://schemas.openxmlformats.org/presentationml/2006/ole">
            <p:oleObj spid="_x0000_s30724" name="Equation" r:id="rId5" imgW="1879560" imgH="482400" progId="Equation.3">
              <p:embed/>
            </p:oleObj>
          </a:graphicData>
        </a:graphic>
      </p:graphicFrame>
      <p:sp>
        <p:nvSpPr>
          <p:cNvPr id="11" name="TextBox 10"/>
          <p:cNvSpPr txBox="1"/>
          <p:nvPr/>
        </p:nvSpPr>
        <p:spPr>
          <a:xfrm>
            <a:off x="304800" y="5181600"/>
            <a:ext cx="8382000" cy="1200329"/>
          </a:xfrm>
          <a:prstGeom prst="rect">
            <a:avLst/>
          </a:prstGeom>
          <a:noFill/>
        </p:spPr>
        <p:txBody>
          <a:bodyPr wrap="square" rtlCol="0">
            <a:spAutoFit/>
          </a:bodyPr>
          <a:lstStyle/>
          <a:p>
            <a:r>
              <a:rPr lang="it-IT" sz="2400" dirty="0" smtClean="0"/>
              <a:t>It is meaningless to integrate </a:t>
            </a:r>
            <a:r>
              <a:rPr lang="it-IT" sz="2400" i="1" dirty="0" smtClean="0"/>
              <a:t>dl</a:t>
            </a:r>
            <a:r>
              <a:rPr lang="it-IT" sz="2400" dirty="0" smtClean="0"/>
              <a:t> over a finite domain, since it depends on x</a:t>
            </a:r>
            <a:r>
              <a:rPr lang="it-IT" sz="2400" baseline="30000" dirty="0" smtClean="0"/>
              <a:t>0</a:t>
            </a:r>
            <a:r>
              <a:rPr lang="it-IT" sz="2400" dirty="0" smtClean="0"/>
              <a:t>; it makes sense only when g</a:t>
            </a:r>
            <a:r>
              <a:rPr lang="el-GR" sz="2400" baseline="-25000" dirty="0" smtClean="0"/>
              <a:t>αβ</a:t>
            </a:r>
            <a:r>
              <a:rPr lang="it-IT" sz="2400" dirty="0" smtClean="0"/>
              <a:t> is independent on time.</a:t>
            </a:r>
            <a:endParaRPr lang="it-IT" sz="2400" baseline="-25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dirty="0" smtClean="0"/>
              <a:t>Introduction</a:t>
            </a:r>
            <a:endParaRPr lang="it-IT" dirty="0"/>
          </a:p>
        </p:txBody>
      </p:sp>
      <p:sp>
        <p:nvSpPr>
          <p:cNvPr id="3" name="Content Placeholder 2"/>
          <p:cNvSpPr>
            <a:spLocks noGrp="1"/>
          </p:cNvSpPr>
          <p:nvPr>
            <p:ph idx="1"/>
          </p:nvPr>
        </p:nvSpPr>
        <p:spPr/>
        <p:txBody>
          <a:bodyPr>
            <a:normAutofit fontScale="70000" lnSpcReduction="20000"/>
          </a:bodyPr>
          <a:lstStyle/>
          <a:p>
            <a:r>
              <a:rPr lang="en-US" dirty="0" smtClean="0"/>
              <a:t>General Relativity is the physical theory of gravity formulated by Einstein in 1916. It is based on the Equivalence Principle of Gravitation and Inertia, which establishes a fundamental connection between the gravitational field and the geometry of the space-time, and on </a:t>
            </a:r>
            <a:r>
              <a:rPr lang="en-GB" dirty="0" smtClean="0"/>
              <a:t>the</a:t>
            </a:r>
            <a:r>
              <a:rPr lang="en-US" dirty="0" smtClean="0"/>
              <a:t> </a:t>
            </a:r>
            <a:r>
              <a:rPr lang="it-IT" dirty="0" smtClean="0"/>
              <a:t>Principle of General Covariance.</a:t>
            </a:r>
          </a:p>
          <a:p>
            <a:r>
              <a:rPr lang="en-US" dirty="0" smtClean="0"/>
              <a:t>The language of General Relativity is that of tensor analysis, or, in a more modern formulation, the language of differential geometry.</a:t>
            </a:r>
          </a:p>
          <a:p>
            <a:r>
              <a:rPr lang="en-US" dirty="0" smtClean="0"/>
              <a:t>The first lecture will be dedicated to answer the following questions:</a:t>
            </a:r>
          </a:p>
          <a:p>
            <a:pPr marL="804863" indent="-341313">
              <a:buFont typeface="+mj-lt"/>
              <a:buAutoNum type="arabicParenR"/>
            </a:pPr>
            <a:r>
              <a:rPr lang="en-US" dirty="0" smtClean="0"/>
              <a:t>why does the Newtonian theory become inappropriate to describe the gravitational field</a:t>
            </a:r>
            <a:r>
              <a:rPr lang="it-IT" dirty="0" smtClean="0"/>
              <a:t>.</a:t>
            </a:r>
          </a:p>
          <a:p>
            <a:pPr marL="804863" indent="-341313">
              <a:buFont typeface="+mj-lt"/>
              <a:buAutoNum type="arabicParenR"/>
            </a:pPr>
            <a:r>
              <a:rPr lang="en-US" dirty="0" smtClean="0"/>
              <a:t>why do we need a tensor to describe the gravitational field, and we need to introduce the concept of manifold, metric, affine connections and other geometrical objects.</a:t>
            </a:r>
          </a:p>
          <a:p>
            <a:pPr marL="804863" indent="-341313">
              <a:buFont typeface="+mj-lt"/>
              <a:buAutoNum type="arabicParenR"/>
            </a:pPr>
            <a:r>
              <a:rPr lang="en-US" dirty="0" smtClean="0"/>
              <a:t>What is the role played by the equivalence principle in all that.</a:t>
            </a:r>
            <a:endParaRPr lang="it-IT" dirty="0"/>
          </a:p>
        </p:txBody>
      </p:sp>
      <p:sp>
        <p:nvSpPr>
          <p:cNvPr id="4" name="Footer Placeholder 3"/>
          <p:cNvSpPr>
            <a:spLocks noGrp="1"/>
          </p:cNvSpPr>
          <p:nvPr>
            <p:ph type="ftr" sz="quarter" idx="11"/>
          </p:nvPr>
        </p:nvSpPr>
        <p:spPr/>
        <p:txBody>
          <a:bodyPr/>
          <a:lstStyle/>
          <a:p>
            <a:r>
              <a:rPr lang="it-IT" smtClean="0"/>
              <a:t>Principii di TRG  - F. Garufi 2011</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2</a:t>
            </a:fld>
            <a:endParaRPr 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dirty="0" smtClean="0"/>
              <a:t>Distances and time intervals</a:t>
            </a:r>
            <a:endParaRPr lang="it-IT" dirty="0"/>
          </a:p>
        </p:txBody>
      </p:sp>
      <p:sp>
        <p:nvSpPr>
          <p:cNvPr id="3" name="Content Placeholder 2"/>
          <p:cNvSpPr>
            <a:spLocks noGrp="1"/>
          </p:cNvSpPr>
          <p:nvPr>
            <p:ph sz="half" idx="1"/>
          </p:nvPr>
        </p:nvSpPr>
        <p:spPr>
          <a:xfrm>
            <a:off x="457200" y="1219200"/>
            <a:ext cx="4343400" cy="5333999"/>
          </a:xfrm>
        </p:spPr>
        <p:txBody>
          <a:bodyPr>
            <a:normAutofit fontScale="62500" lnSpcReduction="20000"/>
          </a:bodyPr>
          <a:lstStyle/>
          <a:p>
            <a:r>
              <a:rPr lang="it-IT" dirty="0" smtClean="0"/>
              <a:t>Let’s come back to the concept of simultateous in GR, i.e. let’s try to synchrnonize clocks placed in different points in space. This can be achieved by sending light signals between two points.</a:t>
            </a:r>
          </a:p>
          <a:p>
            <a:r>
              <a:rPr lang="it-IT" dirty="0" smtClean="0"/>
              <a:t>Consider the points A and B; we consider as simultaneous the moment at halfway the round trip, i.e.:</a:t>
            </a:r>
            <a:br>
              <a:rPr lang="it-IT" dirty="0" smtClean="0"/>
            </a:br>
            <a:r>
              <a:rPr lang="it-IT" dirty="0" smtClean="0"/>
              <a:t/>
            </a:r>
            <a:br>
              <a:rPr lang="it-IT" dirty="0" smtClean="0"/>
            </a:br>
            <a:r>
              <a:rPr lang="it-IT" dirty="0" smtClean="0"/>
              <a:t/>
            </a:r>
            <a:br>
              <a:rPr lang="it-IT" dirty="0" smtClean="0"/>
            </a:br>
            <a:endParaRPr lang="it-IT" dirty="0" smtClean="0"/>
          </a:p>
          <a:p>
            <a:r>
              <a:rPr lang="en-US" dirty="0" smtClean="0"/>
              <a:t>synchronization of clocks along a closed contour turns out to be impossible in</a:t>
            </a:r>
            <a:r>
              <a:rPr lang="en-US" b="1" dirty="0" smtClean="0"/>
              <a:t> </a:t>
            </a:r>
            <a:r>
              <a:rPr lang="en-US" dirty="0" smtClean="0"/>
              <a:t>general. In fact, starting out along the contour and returning to the initial point, we would obtain for </a:t>
            </a:r>
            <a:r>
              <a:rPr lang="en-US" i="1" dirty="0" smtClean="0"/>
              <a:t>Δx</a:t>
            </a:r>
            <a:r>
              <a:rPr lang="en-US" i="1" baseline="30000" dirty="0" smtClean="0"/>
              <a:t>0</a:t>
            </a:r>
            <a:r>
              <a:rPr lang="en-US" i="1" dirty="0" smtClean="0"/>
              <a:t> </a:t>
            </a:r>
            <a:r>
              <a:rPr lang="en-US" dirty="0" smtClean="0"/>
              <a:t>a value different from zero, unless all g</a:t>
            </a:r>
            <a:r>
              <a:rPr lang="en-US" baseline="-25000" dirty="0" smtClean="0"/>
              <a:t>0m</a:t>
            </a:r>
            <a:r>
              <a:rPr lang="en-US" dirty="0" smtClean="0"/>
              <a:t>=0. In any gravitational field it is possible to choose a reference where this happens.</a:t>
            </a:r>
            <a:endParaRPr lang="it-IT" dirty="0"/>
          </a:p>
        </p:txBody>
      </p:sp>
      <p:sp>
        <p:nvSpPr>
          <p:cNvPr id="4" name="Footer Placeholder 3"/>
          <p:cNvSpPr>
            <a:spLocks noGrp="1"/>
          </p:cNvSpPr>
          <p:nvPr>
            <p:ph type="ftr" sz="quarter" idx="11"/>
          </p:nvPr>
        </p:nvSpPr>
        <p:spPr>
          <a:xfrm>
            <a:off x="3124200" y="6356350"/>
            <a:ext cx="2895600" cy="365125"/>
          </a:xfrm>
        </p:spPr>
        <p:txBody>
          <a:bodyPr/>
          <a:lstStyle/>
          <a:p>
            <a:r>
              <a:rPr lang="it-IT" smtClean="0"/>
              <a:t>Principii di TRG  - F. Garufi 2011</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20</a:t>
            </a:fld>
            <a:endParaRPr lang="en-US" dirty="0"/>
          </a:p>
        </p:txBody>
      </p:sp>
      <p:cxnSp>
        <p:nvCxnSpPr>
          <p:cNvPr id="8" name="Straight Connector 7"/>
          <p:cNvCxnSpPr/>
          <p:nvPr/>
        </p:nvCxnSpPr>
        <p:spPr>
          <a:xfrm>
            <a:off x="5486400" y="2526268"/>
            <a:ext cx="0" cy="1981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6858000" y="2526268"/>
            <a:ext cx="0" cy="1981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5486400" y="3516868"/>
            <a:ext cx="1371600" cy="609600"/>
          </a:xfrm>
          <a:prstGeom prst="line">
            <a:avLst/>
          </a:prstGeom>
          <a:ln>
            <a:prstDash val="sysDash"/>
            <a:headEnd type="triangle"/>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flipV="1">
            <a:off x="5486400" y="2907268"/>
            <a:ext cx="1371600" cy="609600"/>
          </a:xfrm>
          <a:prstGeom prst="line">
            <a:avLst/>
          </a:prstGeom>
          <a:ln>
            <a:prstDash val="sysDash"/>
            <a:tailEnd type="triangle"/>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5105400" y="3288268"/>
            <a:ext cx="362600" cy="369332"/>
          </a:xfrm>
          <a:prstGeom prst="rect">
            <a:avLst/>
          </a:prstGeom>
          <a:noFill/>
        </p:spPr>
        <p:txBody>
          <a:bodyPr wrap="none" rtlCol="0">
            <a:spAutoFit/>
          </a:bodyPr>
          <a:lstStyle/>
          <a:p>
            <a:r>
              <a:rPr lang="it-IT" dirty="0" smtClean="0"/>
              <a:t>x</a:t>
            </a:r>
            <a:r>
              <a:rPr lang="it-IT" baseline="30000" dirty="0" smtClean="0"/>
              <a:t>0</a:t>
            </a:r>
            <a:endParaRPr lang="it-IT" baseline="30000" dirty="0"/>
          </a:p>
        </p:txBody>
      </p:sp>
      <p:sp>
        <p:nvSpPr>
          <p:cNvPr id="26" name="TextBox 25"/>
          <p:cNvSpPr txBox="1"/>
          <p:nvPr/>
        </p:nvSpPr>
        <p:spPr>
          <a:xfrm>
            <a:off x="6934200" y="2754868"/>
            <a:ext cx="1066800" cy="369332"/>
          </a:xfrm>
          <a:prstGeom prst="rect">
            <a:avLst/>
          </a:prstGeom>
          <a:noFill/>
        </p:spPr>
        <p:txBody>
          <a:bodyPr wrap="square" rtlCol="0">
            <a:spAutoFit/>
          </a:bodyPr>
          <a:lstStyle/>
          <a:p>
            <a:r>
              <a:rPr lang="it-IT" dirty="0" smtClean="0"/>
              <a:t>x</a:t>
            </a:r>
            <a:r>
              <a:rPr lang="it-IT" baseline="30000" dirty="0" smtClean="0"/>
              <a:t>0</a:t>
            </a:r>
            <a:r>
              <a:rPr lang="it-IT" dirty="0" smtClean="0"/>
              <a:t>-dx</a:t>
            </a:r>
            <a:r>
              <a:rPr lang="it-IT" baseline="30000" dirty="0" smtClean="0"/>
              <a:t>0(2)</a:t>
            </a:r>
            <a:endParaRPr lang="it-IT" baseline="30000" dirty="0"/>
          </a:p>
        </p:txBody>
      </p:sp>
      <p:sp>
        <p:nvSpPr>
          <p:cNvPr id="27" name="TextBox 26"/>
          <p:cNvSpPr txBox="1"/>
          <p:nvPr/>
        </p:nvSpPr>
        <p:spPr>
          <a:xfrm>
            <a:off x="6934200" y="3897868"/>
            <a:ext cx="1066800" cy="369332"/>
          </a:xfrm>
          <a:prstGeom prst="rect">
            <a:avLst/>
          </a:prstGeom>
          <a:noFill/>
        </p:spPr>
        <p:txBody>
          <a:bodyPr wrap="square" rtlCol="0">
            <a:spAutoFit/>
          </a:bodyPr>
          <a:lstStyle/>
          <a:p>
            <a:r>
              <a:rPr lang="it-IT" dirty="0" smtClean="0"/>
              <a:t>x</a:t>
            </a:r>
            <a:r>
              <a:rPr lang="it-IT" baseline="30000" dirty="0" smtClean="0"/>
              <a:t>0</a:t>
            </a:r>
            <a:r>
              <a:rPr lang="it-IT" dirty="0" smtClean="0"/>
              <a:t>+dx</a:t>
            </a:r>
            <a:r>
              <a:rPr lang="it-IT" baseline="30000" dirty="0" smtClean="0"/>
              <a:t>0(1)</a:t>
            </a:r>
            <a:endParaRPr lang="it-IT" baseline="30000" dirty="0"/>
          </a:p>
        </p:txBody>
      </p:sp>
      <p:sp>
        <p:nvSpPr>
          <p:cNvPr id="28" name="TextBox 27"/>
          <p:cNvSpPr txBox="1"/>
          <p:nvPr/>
        </p:nvSpPr>
        <p:spPr>
          <a:xfrm>
            <a:off x="5334000" y="4507468"/>
            <a:ext cx="317716" cy="369332"/>
          </a:xfrm>
          <a:prstGeom prst="rect">
            <a:avLst/>
          </a:prstGeom>
          <a:noFill/>
        </p:spPr>
        <p:txBody>
          <a:bodyPr wrap="none" rtlCol="0">
            <a:spAutoFit/>
          </a:bodyPr>
          <a:lstStyle/>
          <a:p>
            <a:r>
              <a:rPr lang="it-IT" dirty="0" smtClean="0"/>
              <a:t>A</a:t>
            </a:r>
            <a:endParaRPr lang="it-IT" dirty="0"/>
          </a:p>
        </p:txBody>
      </p:sp>
      <p:sp>
        <p:nvSpPr>
          <p:cNvPr id="29" name="TextBox 28"/>
          <p:cNvSpPr txBox="1"/>
          <p:nvPr/>
        </p:nvSpPr>
        <p:spPr>
          <a:xfrm>
            <a:off x="6705600" y="4507468"/>
            <a:ext cx="309700" cy="369332"/>
          </a:xfrm>
          <a:prstGeom prst="rect">
            <a:avLst/>
          </a:prstGeom>
          <a:noFill/>
        </p:spPr>
        <p:txBody>
          <a:bodyPr wrap="none" rtlCol="0">
            <a:spAutoFit/>
          </a:bodyPr>
          <a:lstStyle/>
          <a:p>
            <a:r>
              <a:rPr lang="it-IT" dirty="0" smtClean="0"/>
              <a:t>B</a:t>
            </a:r>
            <a:endParaRPr lang="it-IT" dirty="0"/>
          </a:p>
        </p:txBody>
      </p:sp>
      <p:graphicFrame>
        <p:nvGraphicFramePr>
          <p:cNvPr id="30" name="Object 29"/>
          <p:cNvGraphicFramePr>
            <a:graphicFrameLocks noChangeAspect="1"/>
          </p:cNvGraphicFramePr>
          <p:nvPr/>
        </p:nvGraphicFramePr>
        <p:xfrm>
          <a:off x="914400" y="3276600"/>
          <a:ext cx="3505200" cy="755748"/>
        </p:xfrm>
        <a:graphic>
          <a:graphicData uri="http://schemas.openxmlformats.org/presentationml/2006/ole">
            <p:oleObj spid="_x0000_s32770" name="Equation" r:id="rId3" imgW="2209680" imgH="457200" progId="Equation.3">
              <p:embed/>
            </p:oleObj>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dirty="0" smtClean="0"/>
              <a:t>Covariant derivative</a:t>
            </a:r>
            <a:endParaRPr lang="it-IT" dirty="0"/>
          </a:p>
        </p:txBody>
      </p:sp>
      <p:sp>
        <p:nvSpPr>
          <p:cNvPr id="7" name="Content Placeholder 6"/>
          <p:cNvSpPr>
            <a:spLocks noGrp="1"/>
          </p:cNvSpPr>
          <p:nvPr>
            <p:ph idx="1"/>
          </p:nvPr>
        </p:nvSpPr>
        <p:spPr/>
        <p:txBody>
          <a:bodyPr>
            <a:normAutofit lnSpcReduction="10000"/>
          </a:bodyPr>
          <a:lstStyle/>
          <a:p>
            <a:r>
              <a:rPr lang="it-IT" dirty="0" smtClean="0"/>
              <a:t>In Euclidean geometry, the incremental ratio is obtained by transporting the quantity in a point A to a point B and dividing by the distance.</a:t>
            </a:r>
          </a:p>
          <a:p>
            <a:r>
              <a:rPr lang="it-IT" dirty="0" smtClean="0"/>
              <a:t>In a non Euclidean geometry, the concept of transport will not be anymore the same, due to curvature. Thus a new concept of derivative is needed to take into account the geometry of space-time </a:t>
            </a:r>
            <a:endParaRPr lang="it-IT" dirty="0"/>
          </a:p>
        </p:txBody>
      </p:sp>
      <p:sp>
        <p:nvSpPr>
          <p:cNvPr id="5" name="Footer Placeholder 4"/>
          <p:cNvSpPr>
            <a:spLocks noGrp="1"/>
          </p:cNvSpPr>
          <p:nvPr>
            <p:ph type="ftr" sz="quarter" idx="11"/>
          </p:nvPr>
        </p:nvSpPr>
        <p:spPr/>
        <p:txBody>
          <a:bodyPr/>
          <a:lstStyle/>
          <a:p>
            <a:r>
              <a:rPr lang="it-IT" smtClean="0"/>
              <a:t>Principii di TRG  - F. Garufi 2011</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21</a:t>
            </a:fld>
            <a:endParaRPr lang="en-US"/>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dirty="0" smtClean="0"/>
              <a:t>Covariant derivative</a:t>
            </a:r>
            <a:endParaRPr lang="it-IT" dirty="0"/>
          </a:p>
        </p:txBody>
      </p:sp>
      <p:sp>
        <p:nvSpPr>
          <p:cNvPr id="3" name="Content Placeholder 2"/>
          <p:cNvSpPr>
            <a:spLocks noGrp="1"/>
          </p:cNvSpPr>
          <p:nvPr>
            <p:ph idx="1"/>
          </p:nvPr>
        </p:nvSpPr>
        <p:spPr/>
        <p:txBody>
          <a:bodyPr>
            <a:normAutofit lnSpcReduction="10000"/>
          </a:bodyPr>
          <a:lstStyle/>
          <a:p>
            <a:r>
              <a:rPr lang="it-IT" dirty="0" smtClean="0"/>
              <a:t>If in the continuum is given a curve characterized by the arc length </a:t>
            </a:r>
            <a:r>
              <a:rPr lang="it-IT" i="1" dirty="0" smtClean="0"/>
              <a:t>s</a:t>
            </a:r>
            <a:r>
              <a:rPr lang="it-IT" dirty="0" smtClean="0"/>
              <a:t> starting from a fixed point on the curve, and given a scalar function </a:t>
            </a:r>
            <a:r>
              <a:rPr lang="it-IT" dirty="0" smtClean="0">
                <a:latin typeface="Symbol" pitchFamily="18" charset="2"/>
              </a:rPr>
              <a:t>f, </a:t>
            </a:r>
            <a:r>
              <a:rPr lang="it-IT" dirty="0" smtClean="0"/>
              <a:t>then d</a:t>
            </a:r>
            <a:r>
              <a:rPr lang="it-IT" dirty="0" smtClean="0">
                <a:latin typeface="Symbol" pitchFamily="18" charset="2"/>
              </a:rPr>
              <a:t>f</a:t>
            </a:r>
            <a:r>
              <a:rPr lang="it-IT" dirty="0" smtClean="0"/>
              <a:t>/ds is also a scalar;</a:t>
            </a:r>
          </a:p>
          <a:p>
            <a:r>
              <a:rPr lang="it-IT" dirty="0" smtClean="0"/>
              <a:t>Thus, the quantity</a:t>
            </a:r>
            <a:br>
              <a:rPr lang="it-IT" dirty="0" smtClean="0"/>
            </a:br>
            <a:r>
              <a:rPr lang="it-IT" dirty="0" smtClean="0"/>
              <a:t>is an invariant for all the curves starting from a point in the continuum</a:t>
            </a:r>
          </a:p>
          <a:p>
            <a:r>
              <a:rPr lang="it-IT" dirty="0" smtClean="0"/>
              <a:t>The first term - the gradient of a scalar - is a covariant tensor.</a:t>
            </a:r>
            <a:endParaRPr lang="it-IT" dirty="0"/>
          </a:p>
        </p:txBody>
      </p:sp>
      <p:sp>
        <p:nvSpPr>
          <p:cNvPr id="4" name="Footer Placeholder 3"/>
          <p:cNvSpPr>
            <a:spLocks noGrp="1"/>
          </p:cNvSpPr>
          <p:nvPr>
            <p:ph type="ftr" sz="quarter" idx="11"/>
          </p:nvPr>
        </p:nvSpPr>
        <p:spPr/>
        <p:txBody>
          <a:bodyPr/>
          <a:lstStyle/>
          <a:p>
            <a:r>
              <a:rPr lang="it-IT" smtClean="0"/>
              <a:t>Principii di TRG  - F. Garufi 2011</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22</a:t>
            </a:fld>
            <a:endParaRPr lang="en-US"/>
          </a:p>
        </p:txBody>
      </p:sp>
      <p:graphicFrame>
        <p:nvGraphicFramePr>
          <p:cNvPr id="6" name="Object 5"/>
          <p:cNvGraphicFramePr>
            <a:graphicFrameLocks noChangeAspect="1"/>
          </p:cNvGraphicFramePr>
          <p:nvPr/>
        </p:nvGraphicFramePr>
        <p:xfrm>
          <a:off x="4038597" y="3200400"/>
          <a:ext cx="2362203" cy="838201"/>
        </p:xfrm>
        <a:graphic>
          <a:graphicData uri="http://schemas.openxmlformats.org/presentationml/2006/ole">
            <p:oleObj spid="_x0000_s41986" name="Equation" r:id="rId3" imgW="1180800" imgH="419040" progId="Equation.3">
              <p:embed/>
            </p:oleObj>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dirty="0" smtClean="0"/>
              <a:t>Covariant derivative</a:t>
            </a:r>
            <a:endParaRPr lang="it-IT" dirty="0"/>
          </a:p>
        </p:txBody>
      </p:sp>
      <p:sp>
        <p:nvSpPr>
          <p:cNvPr id="3" name="Content Placeholder 2"/>
          <p:cNvSpPr>
            <a:spLocks noGrp="1"/>
          </p:cNvSpPr>
          <p:nvPr>
            <p:ph idx="1"/>
          </p:nvPr>
        </p:nvSpPr>
        <p:spPr>
          <a:xfrm>
            <a:off x="457200" y="1600200"/>
            <a:ext cx="8305800" cy="3962399"/>
          </a:xfrm>
        </p:spPr>
        <p:txBody>
          <a:bodyPr>
            <a:normAutofit/>
          </a:bodyPr>
          <a:lstStyle/>
          <a:p>
            <a:r>
              <a:rPr lang="it-IT" dirty="0" smtClean="0"/>
              <a:t>If we compute the ratio:</a:t>
            </a:r>
            <a:br>
              <a:rPr lang="it-IT" dirty="0" smtClean="0"/>
            </a:br>
            <a:r>
              <a:rPr lang="it-IT" dirty="0" smtClean="0"/>
              <a:t>it is also an invariant, thus:</a:t>
            </a:r>
            <a:endParaRPr lang="it-IT" dirty="0"/>
          </a:p>
        </p:txBody>
      </p:sp>
      <p:sp>
        <p:nvSpPr>
          <p:cNvPr id="4" name="Footer Placeholder 3"/>
          <p:cNvSpPr>
            <a:spLocks noGrp="1"/>
          </p:cNvSpPr>
          <p:nvPr>
            <p:ph type="ftr" sz="quarter" idx="11"/>
          </p:nvPr>
        </p:nvSpPr>
        <p:spPr/>
        <p:txBody>
          <a:bodyPr/>
          <a:lstStyle/>
          <a:p>
            <a:r>
              <a:rPr lang="it-IT" smtClean="0"/>
              <a:t>Principii di TRG  - F. Garufi 2011</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23</a:t>
            </a:fld>
            <a:endParaRPr lang="en-US"/>
          </a:p>
        </p:txBody>
      </p:sp>
      <p:graphicFrame>
        <p:nvGraphicFramePr>
          <p:cNvPr id="6" name="Object 5"/>
          <p:cNvGraphicFramePr>
            <a:graphicFrameLocks noChangeAspect="1"/>
          </p:cNvGraphicFramePr>
          <p:nvPr/>
        </p:nvGraphicFramePr>
        <p:xfrm>
          <a:off x="5029200" y="1447800"/>
          <a:ext cx="1135625" cy="838200"/>
        </p:xfrm>
        <a:graphic>
          <a:graphicData uri="http://schemas.openxmlformats.org/presentationml/2006/ole">
            <p:oleObj spid="_x0000_s43010" name="Equation" r:id="rId3" imgW="533160" imgH="393480" progId="Equation.3">
              <p:embed/>
            </p:oleObj>
          </a:graphicData>
        </a:graphic>
      </p:graphicFrame>
      <p:graphicFrame>
        <p:nvGraphicFramePr>
          <p:cNvPr id="7" name="Object 6"/>
          <p:cNvGraphicFramePr>
            <a:graphicFrameLocks noChangeAspect="1"/>
          </p:cNvGraphicFramePr>
          <p:nvPr/>
        </p:nvGraphicFramePr>
        <p:xfrm>
          <a:off x="693738" y="2667000"/>
          <a:ext cx="4405312" cy="914400"/>
        </p:xfrm>
        <a:graphic>
          <a:graphicData uri="http://schemas.openxmlformats.org/presentationml/2006/ole">
            <p:oleObj spid="_x0000_s43011" name="Equation" r:id="rId4" imgW="2019240" imgH="419040" progId="Equation.3">
              <p:embed/>
            </p:oleObj>
          </a:graphicData>
        </a:graphic>
      </p:graphicFrame>
      <p:sp>
        <p:nvSpPr>
          <p:cNvPr id="9" name="TextBox 8"/>
          <p:cNvSpPr txBox="1"/>
          <p:nvPr/>
        </p:nvSpPr>
        <p:spPr>
          <a:xfrm>
            <a:off x="381000" y="3657600"/>
            <a:ext cx="8610600" cy="1569660"/>
          </a:xfrm>
          <a:prstGeom prst="rect">
            <a:avLst/>
          </a:prstGeom>
          <a:noFill/>
        </p:spPr>
        <p:txBody>
          <a:bodyPr wrap="square" rtlCol="0">
            <a:spAutoFit/>
          </a:bodyPr>
          <a:lstStyle/>
          <a:p>
            <a:r>
              <a:rPr lang="it-IT" sz="3200" dirty="0" smtClean="0"/>
              <a:t>Now it comes into play the concepr of transport: let’s assume the transport is made along the geodetic:</a:t>
            </a:r>
            <a:endParaRPr lang="it-IT" sz="3200" dirty="0"/>
          </a:p>
        </p:txBody>
      </p:sp>
      <p:graphicFrame>
        <p:nvGraphicFramePr>
          <p:cNvPr id="43012" name="Object 4"/>
          <p:cNvGraphicFramePr>
            <a:graphicFrameLocks noChangeAspect="1"/>
          </p:cNvGraphicFramePr>
          <p:nvPr/>
        </p:nvGraphicFramePr>
        <p:xfrm>
          <a:off x="2197100" y="4572000"/>
          <a:ext cx="3149600" cy="838200"/>
        </p:xfrm>
        <a:graphic>
          <a:graphicData uri="http://schemas.openxmlformats.org/presentationml/2006/ole">
            <p:oleObj spid="_x0000_s43012" name="Equation" r:id="rId5" imgW="1574640" imgH="419040" progId="Equation.3">
              <p:embed/>
            </p:oleObj>
          </a:graphicData>
        </a:graphic>
      </p:graphicFrame>
      <p:graphicFrame>
        <p:nvGraphicFramePr>
          <p:cNvPr id="11" name="Object 10"/>
          <p:cNvGraphicFramePr>
            <a:graphicFrameLocks noChangeAspect="1"/>
          </p:cNvGraphicFramePr>
          <p:nvPr/>
        </p:nvGraphicFramePr>
        <p:xfrm>
          <a:off x="545432" y="5486400"/>
          <a:ext cx="3874168" cy="914400"/>
        </p:xfrm>
        <a:graphic>
          <a:graphicData uri="http://schemas.openxmlformats.org/presentationml/2006/ole">
            <p:oleObj spid="_x0000_s43013" name="Equation" r:id="rId6" imgW="2044440" imgH="482400" progId="Equation.3">
              <p:embed/>
            </p:oleObj>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dirty="0" smtClean="0"/>
              <a:t>Covariant derivative</a:t>
            </a:r>
            <a:endParaRPr lang="it-IT" dirty="0"/>
          </a:p>
        </p:txBody>
      </p:sp>
      <p:sp>
        <p:nvSpPr>
          <p:cNvPr id="3" name="Content Placeholder 2"/>
          <p:cNvSpPr>
            <a:spLocks noGrp="1"/>
          </p:cNvSpPr>
          <p:nvPr>
            <p:ph idx="1"/>
          </p:nvPr>
        </p:nvSpPr>
        <p:spPr/>
        <p:txBody>
          <a:bodyPr/>
          <a:lstStyle/>
          <a:p>
            <a:r>
              <a:rPr lang="it-IT" dirty="0" smtClean="0"/>
              <a:t>The expression into parethesis is symmetrical and, since from a point in the contunuum it is possible to draw a geodetic in any direction, we can define a second order covariant tensor:</a:t>
            </a:r>
            <a:br>
              <a:rPr lang="it-IT" dirty="0" smtClean="0"/>
            </a:br>
            <a:r>
              <a:rPr lang="it-IT" dirty="0" smtClean="0"/>
              <a:t/>
            </a:r>
            <a:br>
              <a:rPr lang="it-IT" dirty="0" smtClean="0"/>
            </a:br>
            <a:r>
              <a:rPr lang="it-IT" dirty="0" smtClean="0"/>
              <a:t>that we will call the covariant derivative of A</a:t>
            </a:r>
            <a:r>
              <a:rPr lang="it-IT" baseline="-25000" dirty="0" smtClean="0">
                <a:latin typeface="Symbol" pitchFamily="18" charset="2"/>
              </a:rPr>
              <a:t>m.</a:t>
            </a:r>
          </a:p>
          <a:p>
            <a:endParaRPr lang="it-IT" dirty="0"/>
          </a:p>
        </p:txBody>
      </p:sp>
      <p:sp>
        <p:nvSpPr>
          <p:cNvPr id="4" name="Footer Placeholder 3"/>
          <p:cNvSpPr>
            <a:spLocks noGrp="1"/>
          </p:cNvSpPr>
          <p:nvPr>
            <p:ph type="ftr" sz="quarter" idx="11"/>
          </p:nvPr>
        </p:nvSpPr>
        <p:spPr/>
        <p:txBody>
          <a:bodyPr/>
          <a:lstStyle/>
          <a:p>
            <a:r>
              <a:rPr lang="it-IT" smtClean="0"/>
              <a:t>Principii di TRG  - F. Garufi 2011</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24</a:t>
            </a:fld>
            <a:endParaRPr lang="en-US"/>
          </a:p>
        </p:txBody>
      </p:sp>
      <p:graphicFrame>
        <p:nvGraphicFramePr>
          <p:cNvPr id="6" name="Object 5"/>
          <p:cNvGraphicFramePr>
            <a:graphicFrameLocks noChangeAspect="1"/>
          </p:cNvGraphicFramePr>
          <p:nvPr/>
        </p:nvGraphicFramePr>
        <p:xfrm>
          <a:off x="2133600" y="3733800"/>
          <a:ext cx="3685309" cy="914400"/>
        </p:xfrm>
        <a:graphic>
          <a:graphicData uri="http://schemas.openxmlformats.org/presentationml/2006/ole">
            <p:oleObj spid="_x0000_s44034" name="Equation" r:id="rId3" imgW="1688760" imgH="419040" progId="Equation.3">
              <p:embed/>
            </p:oleObj>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dirty="0" smtClean="0"/>
              <a:t>The Newtonian Theory</a:t>
            </a:r>
            <a:endParaRPr lang="it-IT" dirty="0"/>
          </a:p>
        </p:txBody>
      </p:sp>
      <p:sp>
        <p:nvSpPr>
          <p:cNvPr id="3" name="Content Placeholder 2"/>
          <p:cNvSpPr>
            <a:spLocks noGrp="1"/>
          </p:cNvSpPr>
          <p:nvPr>
            <p:ph idx="1"/>
          </p:nvPr>
        </p:nvSpPr>
        <p:spPr/>
        <p:txBody>
          <a:bodyPr/>
          <a:lstStyle/>
          <a:p>
            <a:r>
              <a:rPr lang="en-US" dirty="0" smtClean="0"/>
              <a:t>The Newtonian theory of gravity was published in 1685 in the “</a:t>
            </a:r>
            <a:r>
              <a:rPr lang="en-US" dirty="0" err="1" smtClean="0"/>
              <a:t>Philosophiae</a:t>
            </a:r>
            <a:r>
              <a:rPr lang="en-US" dirty="0" smtClean="0"/>
              <a:t> </a:t>
            </a:r>
            <a:r>
              <a:rPr lang="en-US" dirty="0" err="1" smtClean="0"/>
              <a:t>Naturalis</a:t>
            </a:r>
            <a:r>
              <a:rPr lang="en-US" dirty="0" smtClean="0"/>
              <a:t> Principia </a:t>
            </a:r>
            <a:r>
              <a:rPr lang="en-US" dirty="0" err="1" smtClean="0"/>
              <a:t>Mathematica</a:t>
            </a:r>
            <a:r>
              <a:rPr lang="en-US" dirty="0" smtClean="0"/>
              <a:t>”. It contains the cornerstones of classical physics, i.e.: </a:t>
            </a:r>
          </a:p>
          <a:p>
            <a:pPr>
              <a:buNone/>
            </a:pPr>
            <a:endParaRPr lang="it-IT" dirty="0"/>
          </a:p>
        </p:txBody>
      </p:sp>
      <p:sp>
        <p:nvSpPr>
          <p:cNvPr id="4" name="Footer Placeholder 3"/>
          <p:cNvSpPr>
            <a:spLocks noGrp="1"/>
          </p:cNvSpPr>
          <p:nvPr>
            <p:ph type="ftr" sz="quarter" idx="11"/>
          </p:nvPr>
        </p:nvSpPr>
        <p:spPr/>
        <p:txBody>
          <a:bodyPr/>
          <a:lstStyle/>
          <a:p>
            <a:r>
              <a:rPr lang="it-IT" smtClean="0"/>
              <a:t>Principii di TRG  - F. Garufi 2011</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3</a:t>
            </a:fld>
            <a:endParaRPr lang="en-US"/>
          </a:p>
        </p:txBody>
      </p:sp>
      <p:graphicFrame>
        <p:nvGraphicFramePr>
          <p:cNvPr id="6" name="Object 5"/>
          <p:cNvGraphicFramePr>
            <a:graphicFrameLocks noChangeAspect="1"/>
          </p:cNvGraphicFramePr>
          <p:nvPr/>
        </p:nvGraphicFramePr>
        <p:xfrm>
          <a:off x="641350" y="3717925"/>
          <a:ext cx="1500188" cy="566738"/>
        </p:xfrm>
        <a:graphic>
          <a:graphicData uri="http://schemas.openxmlformats.org/presentationml/2006/ole">
            <p:oleObj spid="_x0000_s1026" name="Equation" r:id="rId3" imgW="571320" imgH="215640" progId="Equation.3">
              <p:embed/>
            </p:oleObj>
          </a:graphicData>
        </a:graphic>
      </p:graphicFrame>
      <p:sp>
        <p:nvSpPr>
          <p:cNvPr id="7" name="TextBox 6"/>
          <p:cNvSpPr txBox="1"/>
          <p:nvPr/>
        </p:nvSpPr>
        <p:spPr>
          <a:xfrm>
            <a:off x="2438400" y="3810000"/>
            <a:ext cx="2590800" cy="369332"/>
          </a:xfrm>
          <a:prstGeom prst="rect">
            <a:avLst/>
          </a:prstGeom>
          <a:noFill/>
        </p:spPr>
        <p:txBody>
          <a:bodyPr wrap="square" rtlCol="0">
            <a:spAutoFit/>
          </a:bodyPr>
          <a:lstStyle/>
          <a:p>
            <a:r>
              <a:rPr lang="it-IT" dirty="0" smtClean="0"/>
              <a:t>Newton’s Law</a:t>
            </a:r>
            <a:endParaRPr lang="it-IT" dirty="0"/>
          </a:p>
        </p:txBody>
      </p:sp>
      <p:graphicFrame>
        <p:nvGraphicFramePr>
          <p:cNvPr id="8" name="Object 7"/>
          <p:cNvGraphicFramePr>
            <a:graphicFrameLocks noChangeAspect="1"/>
          </p:cNvGraphicFramePr>
          <p:nvPr/>
        </p:nvGraphicFramePr>
        <p:xfrm>
          <a:off x="730055" y="4254499"/>
          <a:ext cx="3384745" cy="2107483"/>
        </p:xfrm>
        <a:graphic>
          <a:graphicData uri="http://schemas.openxmlformats.org/presentationml/2006/ole">
            <p:oleObj spid="_x0000_s1027" name="Equation" r:id="rId4" imgW="1346040" imgH="838080" progId="Equation.3">
              <p:embed/>
            </p:oleObj>
          </a:graphicData>
        </a:graphic>
      </p:graphicFrame>
      <p:sp>
        <p:nvSpPr>
          <p:cNvPr id="9" name="TextBox 8"/>
          <p:cNvSpPr txBox="1"/>
          <p:nvPr/>
        </p:nvSpPr>
        <p:spPr>
          <a:xfrm>
            <a:off x="2514600" y="4343400"/>
            <a:ext cx="2667000" cy="369332"/>
          </a:xfrm>
          <a:prstGeom prst="rect">
            <a:avLst/>
          </a:prstGeom>
          <a:noFill/>
        </p:spPr>
        <p:txBody>
          <a:bodyPr wrap="square" rtlCol="0">
            <a:spAutoFit/>
          </a:bodyPr>
          <a:lstStyle/>
          <a:p>
            <a:r>
              <a:rPr lang="it-IT" dirty="0" smtClean="0"/>
              <a:t>Newton’s Gravitaion Law</a:t>
            </a:r>
            <a:endParaRPr lang="it-IT" dirty="0"/>
          </a:p>
        </p:txBody>
      </p:sp>
      <p:sp>
        <p:nvSpPr>
          <p:cNvPr id="10" name="TextBox 9"/>
          <p:cNvSpPr txBox="1"/>
          <p:nvPr/>
        </p:nvSpPr>
        <p:spPr>
          <a:xfrm>
            <a:off x="4419600" y="4648200"/>
            <a:ext cx="4191000" cy="1631216"/>
          </a:xfrm>
          <a:prstGeom prst="rect">
            <a:avLst/>
          </a:prstGeom>
          <a:noFill/>
        </p:spPr>
        <p:txBody>
          <a:bodyPr wrap="square" rtlCol="0">
            <a:spAutoFit/>
          </a:bodyPr>
          <a:lstStyle/>
          <a:p>
            <a:r>
              <a:rPr lang="it-IT" sz="2000" dirty="0" smtClean="0"/>
              <a:t>Gravitational acceleration: depends on the relative distance </a:t>
            </a:r>
            <a:r>
              <a:rPr lang="it-IT" sz="2000" b="1" dirty="0" smtClean="0"/>
              <a:t>r</a:t>
            </a:r>
            <a:r>
              <a:rPr lang="it-IT" sz="2000" baseline="-25000" dirty="0" smtClean="0"/>
              <a:t>i</a:t>
            </a:r>
            <a:r>
              <a:rPr lang="it-IT" sz="2000" dirty="0" smtClean="0"/>
              <a:t> of the massive </a:t>
            </a:r>
            <a:r>
              <a:rPr lang="it-IT" sz="2000" i="1" dirty="0" smtClean="0"/>
              <a:t>test</a:t>
            </a:r>
            <a:r>
              <a:rPr lang="it-IT" sz="2000" dirty="0" smtClean="0"/>
              <a:t> particle and the particles generating the field; G is the gravitational Constant</a:t>
            </a:r>
            <a:r>
              <a:rPr lang="it-IT" dirty="0" smtClean="0"/>
              <a:t>. </a:t>
            </a:r>
            <a:endParaRPr lang="it-IT" dirty="0"/>
          </a:p>
        </p:txBody>
      </p:sp>
      <p:sp>
        <p:nvSpPr>
          <p:cNvPr id="11" name="Right Brace 10"/>
          <p:cNvSpPr/>
          <p:nvPr/>
        </p:nvSpPr>
        <p:spPr>
          <a:xfrm>
            <a:off x="5257800" y="3733800"/>
            <a:ext cx="228600" cy="91440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p>
        </p:txBody>
      </p:sp>
      <p:sp>
        <p:nvSpPr>
          <p:cNvPr id="12" name="Right Arrow 11"/>
          <p:cNvSpPr/>
          <p:nvPr/>
        </p:nvSpPr>
        <p:spPr>
          <a:xfrm>
            <a:off x="5638800" y="4114800"/>
            <a:ext cx="3810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aphicFrame>
        <p:nvGraphicFramePr>
          <p:cNvPr id="13" name="Object 12"/>
          <p:cNvGraphicFramePr>
            <a:graphicFrameLocks noChangeAspect="1"/>
          </p:cNvGraphicFramePr>
          <p:nvPr/>
        </p:nvGraphicFramePr>
        <p:xfrm>
          <a:off x="6172200" y="3690257"/>
          <a:ext cx="1524001" cy="1034143"/>
        </p:xfrm>
        <a:graphic>
          <a:graphicData uri="http://schemas.openxmlformats.org/presentationml/2006/ole">
            <p:oleObj spid="_x0000_s1028" name="Equation" r:id="rId5" imgW="711000" imgH="482400" progId="Equation.3">
              <p:embed/>
            </p:oleObj>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dirty="0" smtClean="0"/>
              <a:t>Principle of Equivalence</a:t>
            </a:r>
            <a:endParaRPr lang="it-IT" dirty="0"/>
          </a:p>
        </p:txBody>
      </p:sp>
      <p:sp>
        <p:nvSpPr>
          <p:cNvPr id="3" name="Content Placeholder 2"/>
          <p:cNvSpPr>
            <a:spLocks noGrp="1"/>
          </p:cNvSpPr>
          <p:nvPr>
            <p:ph idx="1"/>
          </p:nvPr>
        </p:nvSpPr>
        <p:spPr/>
        <p:txBody>
          <a:bodyPr>
            <a:normAutofit fontScale="85000" lnSpcReduction="10000"/>
          </a:bodyPr>
          <a:lstStyle/>
          <a:p>
            <a:r>
              <a:rPr lang="it-IT" dirty="0" smtClean="0"/>
              <a:t>m</a:t>
            </a:r>
            <a:r>
              <a:rPr lang="it-IT" baseline="-25000" dirty="0" smtClean="0"/>
              <a:t>G</a:t>
            </a:r>
            <a:r>
              <a:rPr lang="it-IT" dirty="0" smtClean="0"/>
              <a:t>/m</a:t>
            </a:r>
            <a:r>
              <a:rPr lang="it-IT" baseline="-25000" dirty="0" smtClean="0"/>
              <a:t>I</a:t>
            </a:r>
            <a:r>
              <a:rPr lang="it-IT" dirty="0" smtClean="0"/>
              <a:t> is a constant for every massive body.</a:t>
            </a:r>
          </a:p>
          <a:p>
            <a:r>
              <a:rPr lang="it-IT" dirty="0" smtClean="0"/>
              <a:t>This has been already discovered by Galileo and Newton tested it studying the motion of pendulums of different composition,length and weight.</a:t>
            </a:r>
          </a:p>
          <a:p>
            <a:r>
              <a:rPr lang="en-US" dirty="0" smtClean="0"/>
              <a:t>Since then a variety of experiments confirmed this crucial result. Among them </a:t>
            </a:r>
            <a:r>
              <a:rPr lang="en-US" dirty="0" err="1" smtClean="0"/>
              <a:t>Eötvos</a:t>
            </a:r>
            <a:r>
              <a:rPr lang="en-US" dirty="0" smtClean="0"/>
              <a:t> experiment in 1889 (accuracy of 1 part in 10</a:t>
            </a:r>
            <a:r>
              <a:rPr lang="en-US" baseline="30000" dirty="0" smtClean="0"/>
              <a:t>9</a:t>
            </a:r>
            <a:r>
              <a:rPr lang="en-US" dirty="0" smtClean="0"/>
              <a:t>), and </a:t>
            </a:r>
            <a:r>
              <a:rPr lang="en-US" dirty="0" err="1" smtClean="0"/>
              <a:t>Dicke</a:t>
            </a:r>
            <a:r>
              <a:rPr lang="en-US" dirty="0" smtClean="0"/>
              <a:t> experiment in  1964 (1 part in 10</a:t>
            </a:r>
            <a:r>
              <a:rPr lang="en-US" baseline="30000" dirty="0" smtClean="0"/>
              <a:t>11</a:t>
            </a:r>
            <a:r>
              <a:rPr lang="en-US" dirty="0" smtClean="0"/>
              <a:t>) and </a:t>
            </a:r>
            <a:r>
              <a:rPr lang="en-US" dirty="0" err="1" smtClean="0"/>
              <a:t>Braginsky</a:t>
            </a:r>
            <a:r>
              <a:rPr lang="en-US" dirty="0" smtClean="0"/>
              <a:t> in 1972 (1 part in 10</a:t>
            </a:r>
            <a:r>
              <a:rPr lang="en-US" baseline="30000" dirty="0" smtClean="0"/>
              <a:t>12</a:t>
            </a:r>
            <a:r>
              <a:rPr lang="en-US" dirty="0" smtClean="0"/>
              <a:t>).  All the experiments up to our days confirm the Principle of Equivalence of the gravitational and the inertial mass.</a:t>
            </a:r>
            <a:endParaRPr lang="it-IT" dirty="0"/>
          </a:p>
        </p:txBody>
      </p:sp>
      <p:sp>
        <p:nvSpPr>
          <p:cNvPr id="4" name="Footer Placeholder 3"/>
          <p:cNvSpPr>
            <a:spLocks noGrp="1"/>
          </p:cNvSpPr>
          <p:nvPr>
            <p:ph type="ftr" sz="quarter" idx="11"/>
          </p:nvPr>
        </p:nvSpPr>
        <p:spPr/>
        <p:txBody>
          <a:bodyPr/>
          <a:lstStyle/>
          <a:p>
            <a:r>
              <a:rPr lang="it-IT" smtClean="0"/>
              <a:t>Principii di TRG  - F. Garufi 2011</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4</a:t>
            </a:fld>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dirty="0" smtClean="0"/>
              <a:t>Principle of Equivalence</a:t>
            </a:r>
            <a:endParaRPr lang="it-IT" dirty="0"/>
          </a:p>
        </p:txBody>
      </p:sp>
      <p:sp>
        <p:nvSpPr>
          <p:cNvPr id="3" name="Content Placeholder 2"/>
          <p:cNvSpPr>
            <a:spLocks noGrp="1"/>
          </p:cNvSpPr>
          <p:nvPr>
            <p:ph sz="half" idx="1"/>
          </p:nvPr>
        </p:nvSpPr>
        <p:spPr>
          <a:xfrm>
            <a:off x="381000" y="1295400"/>
            <a:ext cx="4572000" cy="4648200"/>
          </a:xfrm>
        </p:spPr>
        <p:txBody>
          <a:bodyPr>
            <a:normAutofit fontScale="85000" lnSpcReduction="10000"/>
          </a:bodyPr>
          <a:lstStyle/>
          <a:p>
            <a:r>
              <a:rPr lang="en-US" dirty="0" smtClean="0"/>
              <a:t>Let us consider the motion of a non relativistic particle subjected to arbitrary forces </a:t>
            </a:r>
            <a:r>
              <a:rPr lang="en-US" b="1" dirty="0" smtClean="0"/>
              <a:t>F</a:t>
            </a:r>
            <a:r>
              <a:rPr lang="en-US" dirty="0" smtClean="0"/>
              <a:t> and moving in a gravitational field that is constant. </a:t>
            </a:r>
          </a:p>
          <a:p>
            <a:r>
              <a:rPr lang="en-US" dirty="0" smtClean="0"/>
              <a:t>Let us now jump on an elevator that is freely falling in the same gravitational field.</a:t>
            </a:r>
          </a:p>
          <a:p>
            <a:r>
              <a:rPr lang="en-US" dirty="0" smtClean="0"/>
              <a:t>The observer on the falling elevator  sees the same laws of physics as the other observer but without the gravitational field</a:t>
            </a:r>
          </a:p>
          <a:p>
            <a:endParaRPr lang="en-US" dirty="0" smtClean="0"/>
          </a:p>
          <a:p>
            <a:endParaRPr lang="en-US" dirty="0" smtClean="0"/>
          </a:p>
          <a:p>
            <a:endParaRPr lang="it-IT" dirty="0"/>
          </a:p>
        </p:txBody>
      </p:sp>
      <p:sp>
        <p:nvSpPr>
          <p:cNvPr id="4" name="Footer Placeholder 3"/>
          <p:cNvSpPr>
            <a:spLocks noGrp="1"/>
          </p:cNvSpPr>
          <p:nvPr>
            <p:ph type="ftr" sz="quarter" idx="11"/>
          </p:nvPr>
        </p:nvSpPr>
        <p:spPr/>
        <p:txBody>
          <a:bodyPr/>
          <a:lstStyle/>
          <a:p>
            <a:r>
              <a:rPr lang="it-IT" smtClean="0"/>
              <a:t>Principii di TRG  - F. Garufi 2011</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5</a:t>
            </a:fld>
            <a:endParaRPr lang="en-US"/>
          </a:p>
        </p:txBody>
      </p:sp>
      <p:graphicFrame>
        <p:nvGraphicFramePr>
          <p:cNvPr id="6" name="Object 5"/>
          <p:cNvGraphicFramePr>
            <a:graphicFrameLocks noChangeAspect="1"/>
          </p:cNvGraphicFramePr>
          <p:nvPr/>
        </p:nvGraphicFramePr>
        <p:xfrm>
          <a:off x="5486400" y="1447800"/>
          <a:ext cx="2971800" cy="897548"/>
        </p:xfrm>
        <a:graphic>
          <a:graphicData uri="http://schemas.openxmlformats.org/presentationml/2006/ole">
            <p:oleObj spid="_x0000_s2050" name="Equation" r:id="rId3" imgW="1320480" imgH="444240" progId="Equation.3">
              <p:embed/>
            </p:oleObj>
          </a:graphicData>
        </a:graphic>
      </p:graphicFrame>
      <p:graphicFrame>
        <p:nvGraphicFramePr>
          <p:cNvPr id="8" name="Object 7"/>
          <p:cNvGraphicFramePr>
            <a:graphicFrameLocks noChangeAspect="1"/>
          </p:cNvGraphicFramePr>
          <p:nvPr/>
        </p:nvGraphicFramePr>
        <p:xfrm>
          <a:off x="5638800" y="2971800"/>
          <a:ext cx="1371601" cy="838200"/>
        </p:xfrm>
        <a:graphic>
          <a:graphicData uri="http://schemas.openxmlformats.org/presentationml/2006/ole">
            <p:oleObj spid="_x0000_s2051" name="Equation" r:id="rId4" imgW="634680" imgH="431640" progId="Equation.3">
              <p:embed/>
            </p:oleObj>
          </a:graphicData>
        </a:graphic>
      </p:graphicFrame>
      <p:graphicFrame>
        <p:nvGraphicFramePr>
          <p:cNvPr id="9" name="Object 8"/>
          <p:cNvGraphicFramePr>
            <a:graphicFrameLocks noChangeAspect="1"/>
          </p:cNvGraphicFramePr>
          <p:nvPr/>
        </p:nvGraphicFramePr>
        <p:xfrm>
          <a:off x="5105400" y="3872753"/>
          <a:ext cx="3525794" cy="1918447"/>
        </p:xfrm>
        <a:graphic>
          <a:graphicData uri="http://schemas.openxmlformats.org/presentationml/2006/ole">
            <p:oleObj spid="_x0000_s2052" name="Equation" r:id="rId5" imgW="1726920" imgH="939600" progId="Equation.3">
              <p:embed/>
            </p:oleObj>
          </a:graphicData>
        </a:graphic>
      </p:graphicFrame>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additive="base">
                                        <p:cTn id="1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2"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additive="base">
                                        <p:cTn id="23" dur="500" fill="hold"/>
                                        <p:tgtEl>
                                          <p:spTgt spid="8"/>
                                        </p:tgtEl>
                                        <p:attrNameLst>
                                          <p:attrName>ppt_x</p:attrName>
                                        </p:attrNameLst>
                                      </p:cBhvr>
                                      <p:tavLst>
                                        <p:tav tm="0">
                                          <p:val>
                                            <p:strVal val="1+#ppt_w/2"/>
                                          </p:val>
                                        </p:tav>
                                        <p:tav tm="100000">
                                          <p:val>
                                            <p:strVal val="#ppt_x"/>
                                          </p:val>
                                        </p:tav>
                                      </p:tavLst>
                                    </p:anim>
                                    <p:anim calcmode="lin" valueType="num">
                                      <p:cBhvr additive="base">
                                        <p:cTn id="24" dur="500" fill="hold"/>
                                        <p:tgtEl>
                                          <p:spTgt spid="8"/>
                                        </p:tgtEl>
                                        <p:attrNameLst>
                                          <p:attrName>ppt_y</p:attrName>
                                        </p:attrNameLst>
                                      </p:cBhvr>
                                      <p:tavLst>
                                        <p:tav tm="0">
                                          <p:val>
                                            <p:strVal val="#ppt_y"/>
                                          </p:val>
                                        </p:tav>
                                        <p:tav tm="100000">
                                          <p:val>
                                            <p:strVal val="#ppt_y"/>
                                          </p:val>
                                        </p:tav>
                                      </p:tavLst>
                                    </p:anim>
                                  </p:childTnLst>
                                </p:cTn>
                              </p:par>
                              <p:par>
                                <p:cTn id="25" presetID="2" presetClass="entr" presetSubtype="2" fill="hold" nodeType="with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additive="base">
                                        <p:cTn id="27" dur="500" fill="hold"/>
                                        <p:tgtEl>
                                          <p:spTgt spid="9"/>
                                        </p:tgtEl>
                                        <p:attrNameLst>
                                          <p:attrName>ppt_x</p:attrName>
                                        </p:attrNameLst>
                                      </p:cBhvr>
                                      <p:tavLst>
                                        <p:tav tm="0">
                                          <p:val>
                                            <p:strVal val="1+#ppt_w/2"/>
                                          </p:val>
                                        </p:tav>
                                        <p:tav tm="100000">
                                          <p:val>
                                            <p:strVal val="#ppt_x"/>
                                          </p:val>
                                        </p:tav>
                                      </p:tavLst>
                                    </p:anim>
                                    <p:anim calcmode="lin" valueType="num">
                                      <p:cBhvr additive="base">
                                        <p:cTn id="28"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3">
                                            <p:txEl>
                                              <p:pRg st="2" end="2"/>
                                            </p:txEl>
                                          </p:spTgt>
                                        </p:tgtEl>
                                        <p:attrNameLst>
                                          <p:attrName>style.visibility</p:attrName>
                                        </p:attrNameLst>
                                      </p:cBhvr>
                                      <p:to>
                                        <p:strVal val="visible"/>
                                      </p:to>
                                    </p:set>
                                    <p:anim calcmode="lin" valueType="num">
                                      <p:cBhvr additive="base">
                                        <p:cTn id="3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dirty="0" smtClean="0"/>
              <a:t>Principle of Equivalence</a:t>
            </a:r>
            <a:endParaRPr lang="it-IT" dirty="0"/>
          </a:p>
        </p:txBody>
      </p:sp>
      <p:sp>
        <p:nvSpPr>
          <p:cNvPr id="7" name="Content Placeholder 6"/>
          <p:cNvSpPr>
            <a:spLocks noGrp="1"/>
          </p:cNvSpPr>
          <p:nvPr>
            <p:ph idx="1"/>
          </p:nvPr>
        </p:nvSpPr>
        <p:spPr/>
        <p:txBody>
          <a:bodyPr>
            <a:normAutofit fontScale="62500" lnSpcReduction="20000"/>
          </a:bodyPr>
          <a:lstStyle/>
          <a:p>
            <a:r>
              <a:rPr lang="en-US" dirty="0" smtClean="0"/>
              <a:t>if </a:t>
            </a:r>
            <a:r>
              <a:rPr lang="en-US" b="1" dirty="0" smtClean="0"/>
              <a:t>g</a:t>
            </a:r>
            <a:r>
              <a:rPr lang="en-US" dirty="0" smtClean="0"/>
              <a:t> would not be constant the equation would contain additional terms containing the derivatives of </a:t>
            </a:r>
            <a:r>
              <a:rPr lang="en-US" b="1" dirty="0" smtClean="0"/>
              <a:t>g</a:t>
            </a:r>
            <a:r>
              <a:rPr lang="en-US" dirty="0" smtClean="0"/>
              <a:t> . However we can always consider an interval of time so short that </a:t>
            </a:r>
            <a:r>
              <a:rPr lang="en-US" b="1" dirty="0" smtClean="0"/>
              <a:t>g</a:t>
            </a:r>
            <a:r>
              <a:rPr lang="en-US" dirty="0" smtClean="0"/>
              <a:t> can be considered as constant</a:t>
            </a:r>
          </a:p>
          <a:p>
            <a:r>
              <a:rPr lang="en-US" dirty="0" smtClean="0"/>
              <a:t>Therefore we can define this reference as a locally </a:t>
            </a:r>
            <a:r>
              <a:rPr lang="it-IT" dirty="0" smtClean="0"/>
              <a:t>inertial frame.</a:t>
            </a:r>
          </a:p>
          <a:p>
            <a:pPr lvl="1"/>
            <a:r>
              <a:rPr lang="it-IT" dirty="0" smtClean="0"/>
              <a:t> </a:t>
            </a:r>
            <a:r>
              <a:rPr lang="en-US" dirty="0" smtClean="0"/>
              <a:t>If the gravitational field is constant and uniform </a:t>
            </a:r>
            <a:r>
              <a:rPr lang="en-US" dirty="0" smtClean="0"/>
              <a:t>everywhere, </a:t>
            </a:r>
            <a:r>
              <a:rPr lang="en-US" dirty="0" smtClean="0"/>
              <a:t>the coordinate transformation defines a locally inertial frame that will cover the whole space-time.</a:t>
            </a:r>
          </a:p>
          <a:p>
            <a:pPr lvl="1"/>
            <a:r>
              <a:rPr lang="it-IT" dirty="0" smtClean="0"/>
              <a:t>If </a:t>
            </a:r>
            <a:r>
              <a:rPr lang="en-US" dirty="0" smtClean="0"/>
              <a:t>this is not the case we can set up a locally inertial frame only in the neighborhood of any </a:t>
            </a:r>
            <a:r>
              <a:rPr lang="it-IT" dirty="0" smtClean="0"/>
              <a:t>given point.</a:t>
            </a:r>
          </a:p>
          <a:p>
            <a:pPr lvl="1"/>
            <a:endParaRPr lang="it-IT" dirty="0" smtClean="0"/>
          </a:p>
          <a:p>
            <a:r>
              <a:rPr lang="en-US" dirty="0" smtClean="0"/>
              <a:t>Gravity is distinguished from all other forces because all bodies, given the same initial velocity, follow the same trajectory in a gravitational field, regardless of their internal constitution. This is not the case, for example, for electromagnetic forces, which act on charged but not on neutral bodies, and in any event the trajectories of charged particles depend on the ratio between charge and mass which is not the same for all particles.</a:t>
            </a:r>
            <a:endParaRPr lang="it-IT" dirty="0"/>
          </a:p>
        </p:txBody>
      </p:sp>
      <p:sp>
        <p:nvSpPr>
          <p:cNvPr id="5" name="Footer Placeholder 4"/>
          <p:cNvSpPr>
            <a:spLocks noGrp="1"/>
          </p:cNvSpPr>
          <p:nvPr>
            <p:ph type="ftr" sz="quarter" idx="11"/>
          </p:nvPr>
        </p:nvSpPr>
        <p:spPr/>
        <p:txBody>
          <a:bodyPr/>
          <a:lstStyle/>
          <a:p>
            <a:r>
              <a:rPr lang="it-IT" smtClean="0"/>
              <a:t>Principii di TRG  - F. Garufi 2011</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6</a:t>
            </a:fld>
            <a:endParaRPr lang="en-US"/>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dirty="0" smtClean="0"/>
              <a:t>Principle of Equivalence</a:t>
            </a:r>
            <a:endParaRPr lang="it-IT" dirty="0"/>
          </a:p>
        </p:txBody>
      </p:sp>
      <p:sp>
        <p:nvSpPr>
          <p:cNvPr id="3" name="Content Placeholder 2"/>
          <p:cNvSpPr>
            <a:spLocks noGrp="1"/>
          </p:cNvSpPr>
          <p:nvPr>
            <p:ph idx="1"/>
          </p:nvPr>
        </p:nvSpPr>
        <p:spPr/>
        <p:txBody>
          <a:bodyPr>
            <a:normAutofit lnSpcReduction="10000"/>
          </a:bodyPr>
          <a:lstStyle/>
          <a:p>
            <a:r>
              <a:rPr lang="it-IT" b="1" dirty="0" smtClean="0"/>
              <a:t>Strong form</a:t>
            </a:r>
            <a:r>
              <a:rPr lang="it-IT" dirty="0" smtClean="0"/>
              <a:t>: </a:t>
            </a:r>
            <a:r>
              <a:rPr lang="en-US" dirty="0" smtClean="0"/>
              <a:t>In an arbitrary gravitational field, at any given space-time point, we can choose a locally inertial reference frame such that, in a sufficiently small region surrounding that point, </a:t>
            </a:r>
            <a:r>
              <a:rPr lang="en-US" i="1" dirty="0" smtClean="0"/>
              <a:t>all physical laws </a:t>
            </a:r>
            <a:r>
              <a:rPr lang="en-US" dirty="0" smtClean="0"/>
              <a:t>take the same form they would take in absence of gravity.</a:t>
            </a:r>
          </a:p>
          <a:p>
            <a:r>
              <a:rPr lang="en-US" b="1" dirty="0" smtClean="0"/>
              <a:t>Weak form</a:t>
            </a:r>
            <a:r>
              <a:rPr lang="en-US" dirty="0" smtClean="0"/>
              <a:t>: as above replacing “all physical laws” by “the laws of motion of free falling bodies”</a:t>
            </a:r>
            <a:endParaRPr lang="it-IT" dirty="0"/>
          </a:p>
        </p:txBody>
      </p:sp>
      <p:sp>
        <p:nvSpPr>
          <p:cNvPr id="4" name="Footer Placeholder 3"/>
          <p:cNvSpPr>
            <a:spLocks noGrp="1"/>
          </p:cNvSpPr>
          <p:nvPr>
            <p:ph type="ftr" sz="quarter" idx="11"/>
          </p:nvPr>
        </p:nvSpPr>
        <p:spPr/>
        <p:txBody>
          <a:bodyPr/>
          <a:lstStyle/>
          <a:p>
            <a:r>
              <a:rPr lang="it-IT" smtClean="0"/>
              <a:t>Principii di TRG  - F. Garufi 2011</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7</a:t>
            </a:fld>
            <a:endParaRPr lang="en-US"/>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t-IT" dirty="0" smtClean="0"/>
              <a:t>The gravitational field in relativistic mechanics</a:t>
            </a:r>
            <a:endParaRPr lang="it-IT" dirty="0"/>
          </a:p>
        </p:txBody>
      </p:sp>
      <p:sp>
        <p:nvSpPr>
          <p:cNvPr id="3" name="Content Placeholder 2"/>
          <p:cNvSpPr>
            <a:spLocks noGrp="1"/>
          </p:cNvSpPr>
          <p:nvPr>
            <p:ph idx="1"/>
          </p:nvPr>
        </p:nvSpPr>
        <p:spPr>
          <a:xfrm>
            <a:off x="457200" y="1600200"/>
            <a:ext cx="8229600" cy="4648200"/>
          </a:xfrm>
        </p:spPr>
        <p:txBody>
          <a:bodyPr>
            <a:normAutofit fontScale="85000" lnSpcReduction="20000"/>
          </a:bodyPr>
          <a:lstStyle/>
          <a:p>
            <a:r>
              <a:rPr lang="it-IT" dirty="0" smtClean="0"/>
              <a:t>A consequence of equivalence principle is that a non inetrial system is equivalent to a system with a gravitational field.</a:t>
            </a:r>
          </a:p>
          <a:p>
            <a:r>
              <a:rPr lang="it-IT" dirty="0" smtClean="0"/>
              <a:t>In an inertial system, the 4-distance between two points in cartesian coordinates can be expressed as: </a:t>
            </a:r>
            <a:br>
              <a:rPr lang="it-IT" dirty="0" smtClean="0"/>
            </a:br>
            <a:r>
              <a:rPr lang="it-IT" dirty="0" smtClean="0"/>
              <a:t>ds</a:t>
            </a:r>
            <a:r>
              <a:rPr lang="it-IT" baseline="30000" dirty="0" smtClean="0"/>
              <a:t>2</a:t>
            </a:r>
            <a:r>
              <a:rPr lang="it-IT" dirty="0" smtClean="0"/>
              <a:t>= dt</a:t>
            </a:r>
            <a:r>
              <a:rPr lang="it-IT" baseline="30000" dirty="0" smtClean="0"/>
              <a:t>2</a:t>
            </a:r>
            <a:r>
              <a:rPr lang="it-IT" dirty="0" smtClean="0"/>
              <a:t>-dx</a:t>
            </a:r>
            <a:r>
              <a:rPr lang="it-IT" baseline="30000" dirty="0" smtClean="0"/>
              <a:t>2</a:t>
            </a:r>
            <a:r>
              <a:rPr lang="it-IT" dirty="0" smtClean="0"/>
              <a:t>-dy</a:t>
            </a:r>
            <a:r>
              <a:rPr lang="it-IT" baseline="30000" dirty="0" smtClean="0"/>
              <a:t>2</a:t>
            </a:r>
            <a:r>
              <a:rPr lang="it-IT" dirty="0" smtClean="0"/>
              <a:t>-dz</a:t>
            </a:r>
            <a:r>
              <a:rPr lang="it-IT" baseline="30000" dirty="0" smtClean="0"/>
              <a:t>2</a:t>
            </a:r>
            <a:r>
              <a:rPr lang="it-IT" dirty="0" smtClean="0"/>
              <a:t>.</a:t>
            </a:r>
          </a:p>
          <a:p>
            <a:r>
              <a:rPr lang="en-US" dirty="0" smtClean="0"/>
              <a:t>Upon transforming to any other inertial reference system (i.e. under Lorentz transformation) the interval, as we know, retains the same form. However, if we transform to a non-inertial system of reference will no longer be a sum of squares of the four coordinate differentials.</a:t>
            </a:r>
          </a:p>
          <a:p>
            <a:pPr>
              <a:buNone/>
            </a:pPr>
            <a:endParaRPr lang="it-IT" baseline="30000" dirty="0"/>
          </a:p>
        </p:txBody>
      </p:sp>
      <p:sp>
        <p:nvSpPr>
          <p:cNvPr id="4" name="Footer Placeholder 3"/>
          <p:cNvSpPr>
            <a:spLocks noGrp="1"/>
          </p:cNvSpPr>
          <p:nvPr>
            <p:ph type="ftr" sz="quarter" idx="11"/>
          </p:nvPr>
        </p:nvSpPr>
        <p:spPr/>
        <p:txBody>
          <a:bodyPr/>
          <a:lstStyle/>
          <a:p>
            <a:r>
              <a:rPr lang="it-IT" smtClean="0"/>
              <a:t>Principii di TRG  - F. Garufi 2011</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8</a:t>
            </a:fld>
            <a:endParaRPr lang="en-US"/>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t-IT" dirty="0" smtClean="0"/>
              <a:t>The gravitational field in relativistic mechanics</a:t>
            </a:r>
            <a:endParaRPr lang="it-IT" dirty="0"/>
          </a:p>
        </p:txBody>
      </p:sp>
      <p:sp>
        <p:nvSpPr>
          <p:cNvPr id="3" name="Content Placeholder 2"/>
          <p:cNvSpPr>
            <a:spLocks noGrp="1"/>
          </p:cNvSpPr>
          <p:nvPr>
            <p:ph idx="1"/>
          </p:nvPr>
        </p:nvSpPr>
        <p:spPr>
          <a:xfrm>
            <a:off x="381000" y="1447801"/>
            <a:ext cx="8229600" cy="533399"/>
          </a:xfrm>
        </p:spPr>
        <p:txBody>
          <a:bodyPr>
            <a:normAutofit fontScale="85000" lnSpcReduction="10000"/>
          </a:bodyPr>
          <a:lstStyle/>
          <a:p>
            <a:r>
              <a:rPr lang="it-IT" dirty="0" smtClean="0"/>
              <a:t>Example: tranform to a uniformly rotating system:</a:t>
            </a:r>
          </a:p>
          <a:p>
            <a:pPr>
              <a:buNone/>
            </a:pPr>
            <a:endParaRPr lang="it-IT" dirty="0"/>
          </a:p>
        </p:txBody>
      </p:sp>
      <p:sp>
        <p:nvSpPr>
          <p:cNvPr id="4" name="Footer Placeholder 3"/>
          <p:cNvSpPr>
            <a:spLocks noGrp="1"/>
          </p:cNvSpPr>
          <p:nvPr>
            <p:ph type="ftr" sz="quarter" idx="11"/>
          </p:nvPr>
        </p:nvSpPr>
        <p:spPr/>
        <p:txBody>
          <a:bodyPr/>
          <a:lstStyle/>
          <a:p>
            <a:r>
              <a:rPr lang="it-IT" smtClean="0"/>
              <a:t>Principii di TRG  - F. Garufi 2011</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9</a:t>
            </a:fld>
            <a:endParaRPr lang="en-US"/>
          </a:p>
        </p:txBody>
      </p:sp>
      <p:graphicFrame>
        <p:nvGraphicFramePr>
          <p:cNvPr id="6" name="Object 5"/>
          <p:cNvGraphicFramePr>
            <a:graphicFrameLocks noChangeAspect="1"/>
          </p:cNvGraphicFramePr>
          <p:nvPr/>
        </p:nvGraphicFramePr>
        <p:xfrm>
          <a:off x="685800" y="1852340"/>
          <a:ext cx="7239000" cy="4777060"/>
        </p:xfrm>
        <a:graphic>
          <a:graphicData uri="http://schemas.openxmlformats.org/presentationml/2006/ole">
            <p:oleObj spid="_x0000_s3074" name="Equation" r:id="rId3" imgW="3771720" imgH="2489040" progId="Equation.3">
              <p:embed/>
            </p:oleObj>
          </a:graphicData>
        </a:graphic>
      </p:graphicFrame>
      <p:graphicFrame>
        <p:nvGraphicFramePr>
          <p:cNvPr id="3077" name="Object 5"/>
          <p:cNvGraphicFramePr>
            <a:graphicFrameLocks noChangeAspect="1"/>
          </p:cNvGraphicFramePr>
          <p:nvPr/>
        </p:nvGraphicFramePr>
        <p:xfrm>
          <a:off x="5795682" y="2133600"/>
          <a:ext cx="3119718" cy="914400"/>
        </p:xfrm>
        <a:graphic>
          <a:graphicData uri="http://schemas.openxmlformats.org/presentationml/2006/ole">
            <p:oleObj spid="_x0000_s3077" name="Equation" r:id="rId4" imgW="1473120" imgH="431640" progId="Equation.3">
              <p:embed/>
            </p:oleObj>
          </a:graphicData>
        </a:graphic>
      </p:graphicFrame>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2778</TotalTime>
  <Words>1975</Words>
  <Application>Microsoft Office PowerPoint</Application>
  <PresentationFormat>On-screen Show (4:3)</PresentationFormat>
  <Paragraphs>165</Paragraphs>
  <Slides>24</Slides>
  <Notes>1</Notes>
  <HiddenSlides>0</HiddenSlides>
  <MMClips>0</MMClips>
  <ScaleCrop>false</ScaleCrop>
  <HeadingPairs>
    <vt:vector size="6" baseType="variant">
      <vt:variant>
        <vt:lpstr>Theme</vt:lpstr>
      </vt:variant>
      <vt:variant>
        <vt:i4>1</vt:i4>
      </vt:variant>
      <vt:variant>
        <vt:lpstr>Embedded OLE Servers</vt:lpstr>
      </vt:variant>
      <vt:variant>
        <vt:i4>2</vt:i4>
      </vt:variant>
      <vt:variant>
        <vt:lpstr>Slide Titles</vt:lpstr>
      </vt:variant>
      <vt:variant>
        <vt:i4>24</vt:i4>
      </vt:variant>
    </vt:vector>
  </HeadingPairs>
  <TitlesOfParts>
    <vt:vector size="27" baseType="lpstr">
      <vt:lpstr>Office Theme</vt:lpstr>
      <vt:lpstr>Equation</vt:lpstr>
      <vt:lpstr>Microsoft Equation 3.0</vt:lpstr>
      <vt:lpstr>Principii di Teoria Generale della Relatività</vt:lpstr>
      <vt:lpstr>Introduction</vt:lpstr>
      <vt:lpstr>The Newtonian Theory</vt:lpstr>
      <vt:lpstr>Principle of Equivalence</vt:lpstr>
      <vt:lpstr>Principle of Equivalence</vt:lpstr>
      <vt:lpstr>Principle of Equivalence</vt:lpstr>
      <vt:lpstr>Principle of Equivalence</vt:lpstr>
      <vt:lpstr>The gravitational field in relativistic mechanics</vt:lpstr>
      <vt:lpstr>The gravitational field in relativistic mechanics</vt:lpstr>
      <vt:lpstr>Geodesic equation as consequence of Equivalence principle</vt:lpstr>
      <vt:lpstr>Affine connections</vt:lpstr>
      <vt:lpstr>The gravitational field in relativistic mechanics</vt:lpstr>
      <vt:lpstr>Curved geometry example</vt:lpstr>
      <vt:lpstr>Curvilinear coordinates</vt:lpstr>
      <vt:lpstr>Curvilinear coordinates</vt:lpstr>
      <vt:lpstr>Curvilinear coordinates</vt:lpstr>
      <vt:lpstr>Distances and time intervals</vt:lpstr>
      <vt:lpstr>Distances and time intervals</vt:lpstr>
      <vt:lpstr>Distances and time intervals</vt:lpstr>
      <vt:lpstr>Distances and time intervals</vt:lpstr>
      <vt:lpstr>Covariant derivative</vt:lpstr>
      <vt:lpstr>Covariant derivative</vt:lpstr>
      <vt:lpstr>Covariant derivative</vt:lpstr>
      <vt:lpstr>Covariant derivative</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Principii di Teoria Generale della Relatività</dc:title>
  <dc:creator>Fabio</dc:creator>
  <cp:lastModifiedBy>Fabio</cp:lastModifiedBy>
  <cp:revision>107</cp:revision>
  <dcterms:created xsi:type="dcterms:W3CDTF">2006-08-16T00:00:00Z</dcterms:created>
  <dcterms:modified xsi:type="dcterms:W3CDTF">2014-12-26T13:27:41Z</dcterms:modified>
</cp:coreProperties>
</file>