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Default Extension="emf" ContentType="image/x-emf"/>
  <Override PartName="/docProps/app.xml" ContentType="application/vnd.openxmlformats-officedocument.extended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jpeg" ContentType="image/jpeg"/>
  <Default Extension="vml" ContentType="application/vnd.openxmlformats-officedocument.vmlDrawing"/>
  <Override PartName="/ppt/slideLayouts/slideLayout5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embeddings/Microsoft_Equation1.bin" ContentType="application/vnd.openxmlformats-officedocument.oleObject"/>
  <Default Extension="png" ContentType="image/png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Masters/slideMaster1.xml" ContentType="application/vnd.openxmlformats-officedocument.presentationml.slideMaster+xml"/>
  <Override PartName="/ppt/viewProps.xml" ContentType="application/vnd.openxmlformats-officedocument.presentationml.viewProps+xml"/>
  <Default Extension="wmf" ContentType="image/x-wmf"/>
  <Default Extension="bin" ContentType="application/vnd.openxmlformats-officedocument.presentationml.printerSettings"/>
  <Override PartName="/docProps/core.xml" ContentType="application/vnd.openxmlformats-package.core-properties+xml"/>
  <Override PartName="/ppt/embeddings/Microsoft_Equation2.bin" ContentType="application/vnd.openxmlformats-officedocument.oleObject"/>
  <Override PartName="/ppt/slides/slide9.xml" ContentType="application/vnd.openxmlformats-officedocument.presentationml.slide+xml"/>
  <Override PartName="/ppt/embeddings/Microsoft_Equation3.bin" ContentType="application/vnd.openxmlformats-officedocument.oleObject"/>
  <Default Extension="rels" ContentType="application/vnd.openxmlformats-package.relationships+xml"/>
  <Override PartName="/ppt/slides/slide6.xml" ContentType="application/vnd.openxmlformats-officedocument.presentationml.slide+xml"/>
  <Default Extension="pdf" ContentType="application/pdf"/>
  <Default Extension="pict" ContentType="image/pict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771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4660"/>
  </p:normalViewPr>
  <p:slideViewPr>
    <p:cSldViewPr snapToGrid="0" snapToObjects="1">
      <p:cViewPr>
        <p:scale>
          <a:sx n="85" d="100"/>
          <a:sy n="85" d="100"/>
        </p:scale>
        <p:origin x="-1560" y="-5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4" Type="http://schemas.openxmlformats.org/officeDocument/2006/relationships/theme" Target="theme/theme1.xml"/><Relationship Id="rId4" Type="http://schemas.openxmlformats.org/officeDocument/2006/relationships/slide" Target="slides/slide3.xml"/><Relationship Id="rId7" Type="http://schemas.openxmlformats.org/officeDocument/2006/relationships/slide" Target="slides/slide6.xml"/><Relationship Id="rId11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10" Type="http://schemas.openxmlformats.org/officeDocument/2006/relationships/slide" Target="slides/slide9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9" Type="http://schemas.openxmlformats.org/officeDocument/2006/relationships/slide" Target="slides/slide8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ict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it-IT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E4D7398D-25D0-7B40-AFDE-2E4BC7902D7D}" type="datetimeFigureOut">
              <a:rPr lang="en-US" smtClean="0"/>
              <a:pPr/>
              <a:t>7/15/11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2BBB5E19-F10A-4C2F-BF6F-11C513378A2E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it-IT" smtClean="0"/>
              <a:t>Click to edit Master text styles</a:t>
            </a:r>
          </a:p>
          <a:p>
            <a:pPr lvl="1" eaLnBrk="1" latinLnBrk="0" hangingPunct="1"/>
            <a:r>
              <a:rPr lang="it-IT" smtClean="0"/>
              <a:t>Second level</a:t>
            </a:r>
          </a:p>
          <a:p>
            <a:pPr lvl="2" eaLnBrk="1" latinLnBrk="0" hangingPunct="1"/>
            <a:r>
              <a:rPr lang="it-IT" smtClean="0"/>
              <a:t>Third level</a:t>
            </a:r>
          </a:p>
          <a:p>
            <a:pPr lvl="3" eaLnBrk="1" latinLnBrk="0" hangingPunct="1"/>
            <a:r>
              <a:rPr lang="it-IT" smtClean="0"/>
              <a:t>Fourth level</a:t>
            </a:r>
          </a:p>
          <a:p>
            <a:pPr lvl="4" eaLnBrk="1" latinLnBrk="0" hangingPunct="1"/>
            <a:r>
              <a:rPr lang="it-IT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7398D-25D0-7B40-AFDE-2E4BC7902D7D}" type="datetimeFigureOut">
              <a:rPr lang="en-US" smtClean="0"/>
              <a:pPr/>
              <a:t>7/15/11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36E8A-0EDA-E943-B890-E0947FAE63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it-IT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7398D-25D0-7B40-AFDE-2E4BC7902D7D}" type="datetimeFigureOut">
              <a:rPr lang="en-US" smtClean="0"/>
              <a:pPr/>
              <a:t>7/15/11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36E8A-0EDA-E943-B890-E0947FAE63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Click to edit Master text styles</a:t>
            </a:r>
          </a:p>
          <a:p>
            <a:pPr lvl="1" eaLnBrk="1" latinLnBrk="0" hangingPunct="1"/>
            <a:r>
              <a:rPr lang="it-IT" smtClean="0"/>
              <a:t>Second level</a:t>
            </a:r>
          </a:p>
          <a:p>
            <a:pPr lvl="2" eaLnBrk="1" latinLnBrk="0" hangingPunct="1"/>
            <a:r>
              <a:rPr lang="it-IT" smtClean="0"/>
              <a:t>Third level</a:t>
            </a:r>
          </a:p>
          <a:p>
            <a:pPr lvl="3" eaLnBrk="1" latinLnBrk="0" hangingPunct="1"/>
            <a:r>
              <a:rPr lang="it-IT" smtClean="0"/>
              <a:t>Fourth level</a:t>
            </a:r>
          </a:p>
          <a:p>
            <a:pPr lvl="4" eaLnBrk="1" latinLnBrk="0" hangingPunct="1"/>
            <a:r>
              <a:rPr lang="it-IT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Click to edit Master text styles</a:t>
            </a:r>
          </a:p>
          <a:p>
            <a:pPr lvl="1" eaLnBrk="1" latinLnBrk="0" hangingPunct="1"/>
            <a:r>
              <a:rPr lang="it-IT" smtClean="0"/>
              <a:t>Second level</a:t>
            </a:r>
          </a:p>
          <a:p>
            <a:pPr lvl="2" eaLnBrk="1" latinLnBrk="0" hangingPunct="1"/>
            <a:r>
              <a:rPr lang="it-IT" smtClean="0"/>
              <a:t>Third level</a:t>
            </a:r>
          </a:p>
          <a:p>
            <a:pPr lvl="3" eaLnBrk="1" latinLnBrk="0" hangingPunct="1"/>
            <a:r>
              <a:rPr lang="it-IT" smtClean="0"/>
              <a:t>Fourth level</a:t>
            </a:r>
          </a:p>
          <a:p>
            <a:pPr lvl="4" eaLnBrk="1" latinLnBrk="0" hangingPunct="1"/>
            <a:r>
              <a:rPr lang="it-IT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7398D-25D0-7B40-AFDE-2E4BC7902D7D}" type="datetimeFigureOut">
              <a:rPr lang="en-US" smtClean="0"/>
              <a:pPr/>
              <a:t>7/15/11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36E8A-0EDA-E943-B890-E0947FAE63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it-IT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 smtClean="0"/>
              <a:t>Click to edit Master text styles</a:t>
            </a:r>
          </a:p>
          <a:p>
            <a:pPr lvl="1" eaLnBrk="1" latinLnBrk="0" hangingPunct="1"/>
            <a:r>
              <a:rPr lang="it-IT" smtClean="0"/>
              <a:t>Second level</a:t>
            </a:r>
          </a:p>
          <a:p>
            <a:pPr lvl="2" eaLnBrk="1" latinLnBrk="0" hangingPunct="1"/>
            <a:r>
              <a:rPr lang="it-IT" smtClean="0"/>
              <a:t>Third level</a:t>
            </a:r>
          </a:p>
          <a:p>
            <a:pPr lvl="3" eaLnBrk="1" latinLnBrk="0" hangingPunct="1"/>
            <a:r>
              <a:rPr lang="it-IT" smtClean="0"/>
              <a:t>Fourth level</a:t>
            </a:r>
          </a:p>
          <a:p>
            <a:pPr lvl="4" eaLnBrk="1" latinLnBrk="0" hangingPunct="1"/>
            <a:r>
              <a:rPr lang="it-IT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 smtClean="0"/>
              <a:t>Click to edit Master text styles</a:t>
            </a:r>
          </a:p>
          <a:p>
            <a:pPr lvl="1" eaLnBrk="1" latinLnBrk="0" hangingPunct="1"/>
            <a:r>
              <a:rPr lang="it-IT" smtClean="0"/>
              <a:t>Second level</a:t>
            </a:r>
          </a:p>
          <a:p>
            <a:pPr lvl="2" eaLnBrk="1" latinLnBrk="0" hangingPunct="1"/>
            <a:r>
              <a:rPr lang="it-IT" smtClean="0"/>
              <a:t>Third level</a:t>
            </a:r>
          </a:p>
          <a:p>
            <a:pPr lvl="3" eaLnBrk="1" latinLnBrk="0" hangingPunct="1"/>
            <a:r>
              <a:rPr lang="it-IT" smtClean="0"/>
              <a:t>Fourth level</a:t>
            </a:r>
          </a:p>
          <a:p>
            <a:pPr lvl="4" eaLnBrk="1" latinLnBrk="0" hangingPunct="1"/>
            <a:r>
              <a:rPr lang="it-IT" smtClean="0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4D7398D-25D0-7B40-AFDE-2E4BC7902D7D}" type="datetimeFigureOut">
              <a:rPr lang="en-US" smtClean="0"/>
              <a:pPr/>
              <a:t>7/15/11</a:t>
            </a:fld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F6436E8A-0EDA-E943-B890-E0947FAE63B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it-IT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E4D7398D-25D0-7B40-AFDE-2E4BC7902D7D}" type="datetimeFigureOut">
              <a:rPr lang="en-US" smtClean="0"/>
              <a:pPr/>
              <a:t>7/15/11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F6436E8A-0EDA-E943-B890-E0947FAE63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7398D-25D0-7B40-AFDE-2E4BC7902D7D}" type="datetimeFigureOut">
              <a:rPr lang="en-US" smtClean="0"/>
              <a:pPr/>
              <a:t>7/15/11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36E8A-0EDA-E943-B890-E0947FAE63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it-IT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it-IT" smtClean="0"/>
              <a:t>Click to edit Master text styles</a:t>
            </a:r>
          </a:p>
          <a:p>
            <a:pPr lvl="1" eaLnBrk="1" latinLnBrk="0" hangingPunct="1"/>
            <a:r>
              <a:rPr lang="it-IT" smtClean="0"/>
              <a:t>Second level</a:t>
            </a:r>
          </a:p>
          <a:p>
            <a:pPr lvl="2" eaLnBrk="1" latinLnBrk="0" hangingPunct="1"/>
            <a:r>
              <a:rPr lang="it-IT" smtClean="0"/>
              <a:t>Third level</a:t>
            </a:r>
          </a:p>
          <a:p>
            <a:pPr lvl="3" eaLnBrk="1" latinLnBrk="0" hangingPunct="1"/>
            <a:r>
              <a:rPr lang="it-IT" smtClean="0"/>
              <a:t>Fourth level</a:t>
            </a:r>
          </a:p>
          <a:p>
            <a:pPr lvl="4" eaLnBrk="1" latinLnBrk="0" hangingPunct="1"/>
            <a:r>
              <a:rPr lang="it-IT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7398D-25D0-7B40-AFDE-2E4BC7902D7D}" type="datetimeFigureOut">
              <a:rPr lang="en-US" smtClean="0"/>
              <a:pPr/>
              <a:t>7/15/11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it-IT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it-IT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7398D-25D0-7B40-AFDE-2E4BC7902D7D}" type="datetimeFigureOut">
              <a:rPr lang="en-US" smtClean="0"/>
              <a:pPr/>
              <a:t>7/15/11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36E8A-0EDA-E943-B890-E0947FAE63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 smtClean="0"/>
              <a:t>Click to edit Master text styles</a:t>
            </a:r>
          </a:p>
          <a:p>
            <a:pPr lvl="1" eaLnBrk="1" latinLnBrk="0" hangingPunct="1"/>
            <a:r>
              <a:rPr lang="it-IT" smtClean="0"/>
              <a:t>Second level</a:t>
            </a:r>
          </a:p>
          <a:p>
            <a:pPr lvl="2" eaLnBrk="1" latinLnBrk="0" hangingPunct="1"/>
            <a:r>
              <a:rPr lang="it-IT" smtClean="0"/>
              <a:t>Third level</a:t>
            </a:r>
          </a:p>
          <a:p>
            <a:pPr lvl="3" eaLnBrk="1" latinLnBrk="0" hangingPunct="1"/>
            <a:r>
              <a:rPr lang="it-IT" smtClean="0"/>
              <a:t>Fourth level</a:t>
            </a:r>
          </a:p>
          <a:p>
            <a:pPr lvl="4" eaLnBrk="1" latinLnBrk="0" hangingPunct="1"/>
            <a:r>
              <a:rPr lang="it-IT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7398D-25D0-7B40-AFDE-2E4BC7902D7D}" type="datetimeFigureOut">
              <a:rPr lang="en-US" smtClean="0"/>
              <a:pPr/>
              <a:t>7/15/11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36E8A-0EDA-E943-B890-E0947FAE63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it-IT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Click to edit Master text styles</a:t>
            </a:r>
          </a:p>
          <a:p>
            <a:pPr lvl="1" eaLnBrk="1" latinLnBrk="0" hangingPunct="1"/>
            <a:r>
              <a:rPr lang="it-IT" smtClean="0"/>
              <a:t>Second level</a:t>
            </a:r>
          </a:p>
          <a:p>
            <a:pPr lvl="2" eaLnBrk="1" latinLnBrk="0" hangingPunct="1"/>
            <a:r>
              <a:rPr lang="it-IT" smtClean="0"/>
              <a:t>Third level</a:t>
            </a:r>
          </a:p>
          <a:p>
            <a:pPr lvl="3" eaLnBrk="1" latinLnBrk="0" hangingPunct="1"/>
            <a:r>
              <a:rPr lang="it-IT" smtClean="0"/>
              <a:t>Fourth level</a:t>
            </a:r>
          </a:p>
          <a:p>
            <a:pPr lvl="4" eaLnBrk="1" latinLnBrk="0" hangingPunct="1"/>
            <a:r>
              <a:rPr lang="it-IT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7398D-25D0-7B40-AFDE-2E4BC7902D7D}" type="datetimeFigureOut">
              <a:rPr lang="en-US" smtClean="0"/>
              <a:pPr/>
              <a:t>7/15/11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36E8A-0EDA-E943-B890-E0947FAE63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it-IT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it-IT" smtClean="0"/>
              <a:t>Click to edit Master text styles</a:t>
            </a:r>
          </a:p>
          <a:p>
            <a:pPr lvl="1" eaLnBrk="1" latinLnBrk="0" hangingPunct="1"/>
            <a:r>
              <a:rPr kumimoji="0" lang="it-IT" smtClean="0"/>
              <a:t>Second level</a:t>
            </a:r>
          </a:p>
          <a:p>
            <a:pPr lvl="2" eaLnBrk="1" latinLnBrk="0" hangingPunct="1"/>
            <a:r>
              <a:rPr kumimoji="0" lang="it-IT" smtClean="0"/>
              <a:t>Third level</a:t>
            </a:r>
          </a:p>
          <a:p>
            <a:pPr lvl="3" eaLnBrk="1" latinLnBrk="0" hangingPunct="1"/>
            <a:r>
              <a:rPr kumimoji="0" lang="it-IT" smtClean="0"/>
              <a:t>Fourth level</a:t>
            </a:r>
          </a:p>
          <a:p>
            <a:pPr lvl="4" eaLnBrk="1" latinLnBrk="0" hangingPunct="1"/>
            <a:r>
              <a:rPr kumimoji="0" lang="it-IT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E4D7398D-25D0-7B40-AFDE-2E4BC7902D7D}" type="datetimeFigureOut">
              <a:rPr lang="en-US" smtClean="0"/>
              <a:pPr/>
              <a:t>7/15/11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F6436E8A-0EDA-E943-B890-E0947FAE63B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2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oleObject" Target="../embeddings/Microsoft_Equation2.bin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Microsoft_Equation1.bin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3" Type="http://schemas.openxmlformats.org/officeDocument/2006/relationships/image" Target="../media/image6.w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image" Target="../media/image9.pd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Microsoft_Equation3.bin"/><Relationship Id="rId1" Type="http://schemas.openxmlformats.org/officeDocument/2006/relationships/vmlDrawing" Target="../drawings/vmlDrawing2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36242"/>
            <a:ext cx="8458200" cy="1470025"/>
          </a:xfrm>
        </p:spPr>
        <p:txBody>
          <a:bodyPr>
            <a:normAutofit/>
          </a:bodyPr>
          <a:lstStyle/>
          <a:p>
            <a:r>
              <a:rPr lang="en-US" dirty="0" err="1" smtClean="0"/>
              <a:t>Algoritmo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Level-2 </a:t>
            </a:r>
            <a:r>
              <a:rPr lang="en-US" dirty="0" err="1" smtClean="0"/>
              <a:t>muon</a:t>
            </a:r>
            <a:r>
              <a:rPr lang="en-US" dirty="0" smtClean="0"/>
              <a:t> trigger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Seminari</a:t>
            </a:r>
            <a:r>
              <a:rPr lang="en-US" dirty="0" smtClean="0"/>
              <a:t> Atlas</a:t>
            </a:r>
          </a:p>
          <a:p>
            <a:r>
              <a:rPr lang="en-US" dirty="0" smtClean="0"/>
              <a:t>Napoli 15/7/2011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2"/>
          <p:cNvGrpSpPr>
            <a:grpSpLocks/>
          </p:cNvGrpSpPr>
          <p:nvPr/>
        </p:nvGrpSpPr>
        <p:grpSpPr bwMode="auto">
          <a:xfrm>
            <a:off x="226094" y="876300"/>
            <a:ext cx="3168651" cy="2887663"/>
            <a:chOff x="-3" y="190"/>
            <a:chExt cx="1996" cy="1819"/>
          </a:xfrm>
        </p:grpSpPr>
        <p:grpSp>
          <p:nvGrpSpPr>
            <p:cNvPr id="5" name="Group 16"/>
            <p:cNvGrpSpPr>
              <a:grpSpLocks/>
            </p:cNvGrpSpPr>
            <p:nvPr/>
          </p:nvGrpSpPr>
          <p:grpSpPr bwMode="auto">
            <a:xfrm>
              <a:off x="94" y="552"/>
              <a:ext cx="1584" cy="1457"/>
              <a:chOff x="3932" y="1969"/>
              <a:chExt cx="1635" cy="1964"/>
            </a:xfrm>
          </p:grpSpPr>
          <p:pic>
            <p:nvPicPr>
              <p:cNvPr id="7" name="Picture 17"/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3932" y="2003"/>
                <a:ext cx="1635" cy="19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8" name="Freeform 18"/>
              <p:cNvSpPr>
                <a:spLocks/>
              </p:cNvSpPr>
              <p:nvPr/>
            </p:nvSpPr>
            <p:spPr bwMode="auto">
              <a:xfrm>
                <a:off x="4477" y="1969"/>
                <a:ext cx="593" cy="955"/>
              </a:xfrm>
              <a:custGeom>
                <a:avLst/>
                <a:gdLst/>
                <a:ahLst/>
                <a:cxnLst>
                  <a:cxn ang="0">
                    <a:pos x="0" y="229"/>
                  </a:cxn>
                  <a:cxn ang="0">
                    <a:pos x="153" y="1496"/>
                  </a:cxn>
                  <a:cxn ang="0">
                    <a:pos x="488" y="1616"/>
                  </a:cxn>
                  <a:cxn ang="0">
                    <a:pos x="987" y="413"/>
                  </a:cxn>
                  <a:cxn ang="0">
                    <a:pos x="282" y="0"/>
                  </a:cxn>
                  <a:cxn ang="0">
                    <a:pos x="0" y="229"/>
                  </a:cxn>
                </a:cxnLst>
                <a:rect l="0" t="0" r="r" b="b"/>
                <a:pathLst>
                  <a:path w="987" h="1616">
                    <a:moveTo>
                      <a:pt x="0" y="229"/>
                    </a:moveTo>
                    <a:lnTo>
                      <a:pt x="153" y="1496"/>
                    </a:lnTo>
                    <a:lnTo>
                      <a:pt x="488" y="1616"/>
                    </a:lnTo>
                    <a:lnTo>
                      <a:pt x="987" y="413"/>
                    </a:lnTo>
                    <a:lnTo>
                      <a:pt x="282" y="0"/>
                    </a:lnTo>
                    <a:lnTo>
                      <a:pt x="0" y="229"/>
                    </a:lnTo>
                    <a:close/>
                  </a:path>
                </a:pathLst>
              </a:custGeom>
              <a:solidFill>
                <a:srgbClr val="99FF33">
                  <a:alpha val="30000"/>
                </a:srgbClr>
              </a:solidFill>
              <a:ln w="25400" cap="flat" cmpd="sng">
                <a:solidFill>
                  <a:srgbClr val="FFFF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" name="Freeform 19"/>
              <p:cNvSpPr>
                <a:spLocks/>
              </p:cNvSpPr>
              <p:nvPr/>
            </p:nvSpPr>
            <p:spPr bwMode="auto">
              <a:xfrm>
                <a:off x="4662" y="2920"/>
                <a:ext cx="104" cy="26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1" y="421"/>
                  </a:cxn>
                  <a:cxn ang="0">
                    <a:pos x="163" y="455"/>
                  </a:cxn>
                  <a:cxn ang="0">
                    <a:pos x="172" y="51"/>
                  </a:cxn>
                  <a:cxn ang="0">
                    <a:pos x="0" y="0"/>
                  </a:cxn>
                </a:cxnLst>
                <a:rect l="0" t="0" r="r" b="b"/>
                <a:pathLst>
                  <a:path w="172" h="455">
                    <a:moveTo>
                      <a:pt x="0" y="0"/>
                    </a:moveTo>
                    <a:lnTo>
                      <a:pt x="51" y="421"/>
                    </a:lnTo>
                    <a:lnTo>
                      <a:pt x="163" y="455"/>
                    </a:lnTo>
                    <a:lnTo>
                      <a:pt x="172" y="5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9FF33">
                  <a:alpha val="30000"/>
                </a:srgbClr>
              </a:solidFill>
              <a:ln w="25400" cap="flat" cmpd="sng">
                <a:solidFill>
                  <a:srgbClr val="FFFF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" name="Freeform 20"/>
              <p:cNvSpPr>
                <a:spLocks/>
              </p:cNvSpPr>
              <p:nvPr/>
            </p:nvSpPr>
            <p:spPr bwMode="auto">
              <a:xfrm>
                <a:off x="4704" y="3193"/>
                <a:ext cx="46" cy="11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81"/>
                  </a:cxn>
                  <a:cxn ang="0">
                    <a:pos x="60" y="198"/>
                  </a:cxn>
                  <a:cxn ang="0">
                    <a:pos x="77" y="18"/>
                  </a:cxn>
                  <a:cxn ang="0">
                    <a:pos x="0" y="0"/>
                  </a:cxn>
                </a:cxnLst>
                <a:rect l="0" t="0" r="r" b="b"/>
                <a:pathLst>
                  <a:path w="77" h="198">
                    <a:moveTo>
                      <a:pt x="0" y="0"/>
                    </a:moveTo>
                    <a:lnTo>
                      <a:pt x="0" y="181"/>
                    </a:lnTo>
                    <a:lnTo>
                      <a:pt x="60" y="198"/>
                    </a:lnTo>
                    <a:lnTo>
                      <a:pt x="77" y="1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00">
                  <a:alpha val="30000"/>
                </a:srgbClr>
              </a:solidFill>
              <a:ln w="25400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6" name="Text Box 21"/>
            <p:cNvSpPr txBox="1">
              <a:spLocks noChangeArrowheads="1"/>
            </p:cNvSpPr>
            <p:nvPr/>
          </p:nvSpPr>
          <p:spPr bwMode="auto">
            <a:xfrm>
              <a:off x="-3" y="190"/>
              <a:ext cx="1996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it-IT" b="1" i="1">
                  <a:solidFill>
                    <a:srgbClr val="008000"/>
                  </a:solidFill>
                  <a:effectLst>
                    <a:outerShdw blurRad="38100" dist="38100" dir="2700000" algn="tl">
                      <a:srgbClr val="DDDDDD"/>
                    </a:outerShdw>
                  </a:effectLst>
                </a:rPr>
                <a:t>Region of Interest selected </a:t>
              </a:r>
            </a:p>
            <a:p>
              <a:r>
                <a:rPr lang="it-IT" b="1" i="1">
                  <a:solidFill>
                    <a:srgbClr val="008000"/>
                  </a:solidFill>
                  <a:effectLst>
                    <a:outerShdw blurRad="38100" dist="38100" dir="2700000" algn="tl">
                      <a:srgbClr val="DDDDDD"/>
                    </a:outerShdw>
                  </a:effectLst>
                </a:rPr>
                <a:t>By </a:t>
              </a:r>
              <a:r>
                <a:rPr lang="it-IT" b="1">
                  <a:solidFill>
                    <a:srgbClr val="008000"/>
                  </a:solidFill>
                  <a:effectLst>
                    <a:outerShdw blurRad="38100" dist="38100" dir="2700000" algn="tl">
                      <a:srgbClr val="DDDDDD"/>
                    </a:outerShdw>
                  </a:effectLst>
                </a:rPr>
                <a:t>Level-1</a:t>
              </a: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3394746" y="2014598"/>
            <a:ext cx="5385704" cy="3693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i="1" dirty="0" smtClean="0">
                <a:solidFill>
                  <a:schemeClr val="accent6">
                    <a:lumMod val="50000"/>
                  </a:schemeClr>
                </a:solidFill>
              </a:rPr>
              <a:t>Il </a:t>
            </a:r>
            <a:r>
              <a:rPr lang="en-US" sz="2600" b="1" i="1" dirty="0" err="1" smtClean="0">
                <a:solidFill>
                  <a:schemeClr val="accent6">
                    <a:lumMod val="50000"/>
                  </a:schemeClr>
                </a:solidFill>
              </a:rPr>
              <a:t>nostro</a:t>
            </a:r>
            <a:r>
              <a:rPr lang="en-US" sz="2600" b="1" i="1" dirty="0" smtClean="0">
                <a:solidFill>
                  <a:schemeClr val="accent6">
                    <a:lumMod val="50000"/>
                  </a:schemeClr>
                </a:solidFill>
              </a:rPr>
              <a:t> goal </a:t>
            </a:r>
            <a:r>
              <a:rPr lang="en-US" sz="2600" b="1" i="1" dirty="0" err="1" smtClean="0">
                <a:solidFill>
                  <a:schemeClr val="accent6">
                    <a:lumMod val="50000"/>
                  </a:schemeClr>
                </a:solidFill>
              </a:rPr>
              <a:t>è</a:t>
            </a:r>
            <a:r>
              <a:rPr lang="en-US" sz="2600" b="1" i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600" b="1" i="1" dirty="0" err="1" smtClean="0">
                <a:solidFill>
                  <a:schemeClr val="accent6">
                    <a:lumMod val="50000"/>
                  </a:schemeClr>
                </a:solidFill>
              </a:rPr>
              <a:t>avere</a:t>
            </a:r>
            <a:r>
              <a:rPr lang="en-US" sz="2600" b="1" i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600" b="1" i="1" dirty="0" err="1" smtClean="0">
                <a:solidFill>
                  <a:schemeClr val="accent6">
                    <a:lumMod val="50000"/>
                  </a:schemeClr>
                </a:solidFill>
              </a:rPr>
              <a:t>una</a:t>
            </a:r>
            <a:r>
              <a:rPr lang="en-US" sz="2600" b="1" i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600" b="1" i="1" dirty="0" err="1" smtClean="0">
                <a:solidFill>
                  <a:schemeClr val="accent6">
                    <a:lumMod val="50000"/>
                  </a:schemeClr>
                </a:solidFill>
              </a:rPr>
              <a:t>stima</a:t>
            </a:r>
            <a:r>
              <a:rPr lang="en-US" sz="2600" b="1" i="1" dirty="0" smtClean="0">
                <a:solidFill>
                  <a:schemeClr val="accent6">
                    <a:lumMod val="50000"/>
                  </a:schemeClr>
                </a:solidFill>
              </a:rPr>
              <a:t> del </a:t>
            </a:r>
            <a:r>
              <a:rPr lang="en-US" sz="2600" b="1" i="1" dirty="0" err="1" smtClean="0">
                <a:solidFill>
                  <a:schemeClr val="accent6">
                    <a:lumMod val="50000"/>
                  </a:schemeClr>
                </a:solidFill>
              </a:rPr>
              <a:t>pT</a:t>
            </a:r>
            <a:r>
              <a:rPr lang="en-US" sz="2600" b="1" i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600" b="1" i="1" dirty="0" err="1" smtClean="0">
                <a:solidFill>
                  <a:schemeClr val="accent6">
                    <a:lumMod val="50000"/>
                  </a:schemeClr>
                </a:solidFill>
              </a:rPr>
              <a:t>della</a:t>
            </a:r>
            <a:r>
              <a:rPr lang="en-US" sz="2600" b="1" i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600" b="1" i="1" dirty="0" err="1" smtClean="0">
                <a:solidFill>
                  <a:schemeClr val="accent6">
                    <a:lumMod val="50000"/>
                  </a:schemeClr>
                </a:solidFill>
              </a:rPr>
              <a:t>traccia</a:t>
            </a:r>
            <a:r>
              <a:rPr lang="en-US" sz="2600" b="1" i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600" b="1" i="1" dirty="0" err="1" smtClean="0">
                <a:solidFill>
                  <a:schemeClr val="accent6">
                    <a:lumMod val="50000"/>
                  </a:schemeClr>
                </a:solidFill>
              </a:rPr>
              <a:t>associata</a:t>
            </a:r>
            <a:r>
              <a:rPr lang="en-US" sz="2600" b="1" i="1" dirty="0" smtClean="0">
                <a:solidFill>
                  <a:schemeClr val="accent6">
                    <a:lumMod val="50000"/>
                  </a:schemeClr>
                </a:solidFill>
              </a:rPr>
              <a:t> al </a:t>
            </a:r>
            <a:r>
              <a:rPr lang="en-US" sz="2600" b="1" i="1" dirty="0" err="1" smtClean="0">
                <a:solidFill>
                  <a:schemeClr val="accent6">
                    <a:lumMod val="50000"/>
                  </a:schemeClr>
                </a:solidFill>
              </a:rPr>
              <a:t>muone</a:t>
            </a:r>
            <a:r>
              <a:rPr lang="en-US" sz="2600" b="1" i="1" dirty="0" smtClean="0">
                <a:solidFill>
                  <a:schemeClr val="accent6">
                    <a:lumMod val="50000"/>
                  </a:schemeClr>
                </a:solidFill>
              </a:rPr>
              <a:t>!</a:t>
            </a:r>
          </a:p>
          <a:p>
            <a:endParaRPr lang="en-US" sz="2600" b="1" i="1" dirty="0" smtClean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en-US" sz="2600" b="1" i="1" dirty="0" smtClean="0">
                <a:solidFill>
                  <a:schemeClr val="accent6">
                    <a:lumMod val="50000"/>
                  </a:schemeClr>
                </a:solidFill>
              </a:rPr>
              <a:t>In </a:t>
            </a:r>
            <a:r>
              <a:rPr lang="en-US" sz="2600" b="1" i="1" dirty="0" err="1" smtClean="0">
                <a:solidFill>
                  <a:schemeClr val="accent6">
                    <a:lumMod val="50000"/>
                  </a:schemeClr>
                </a:solidFill>
              </a:rPr>
              <a:t>questo</a:t>
            </a:r>
            <a:r>
              <a:rPr lang="en-US" sz="2600" b="1" i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600" b="1" i="1" dirty="0" err="1" smtClean="0">
                <a:solidFill>
                  <a:schemeClr val="accent6">
                    <a:lumMod val="50000"/>
                  </a:schemeClr>
                </a:solidFill>
              </a:rPr>
              <a:t>caso</a:t>
            </a:r>
            <a:r>
              <a:rPr lang="en-US" sz="2600" b="1" i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600" b="1" i="1" dirty="0" err="1" smtClean="0">
                <a:solidFill>
                  <a:schemeClr val="accent6">
                    <a:lumMod val="50000"/>
                  </a:schemeClr>
                </a:solidFill>
              </a:rPr>
              <a:t>è</a:t>
            </a:r>
            <a:r>
              <a:rPr lang="en-US" sz="2600" b="1" i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600" b="1" i="1" dirty="0" err="1" smtClean="0">
                <a:solidFill>
                  <a:schemeClr val="accent6">
                    <a:lumMod val="50000"/>
                  </a:schemeClr>
                </a:solidFill>
              </a:rPr>
              <a:t>importante</a:t>
            </a:r>
            <a:r>
              <a:rPr lang="en-US" sz="2600" b="1" i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600" b="1" i="1" dirty="0" err="1" smtClean="0">
                <a:solidFill>
                  <a:schemeClr val="accent6">
                    <a:lumMod val="50000"/>
                  </a:schemeClr>
                </a:solidFill>
              </a:rPr>
              <a:t>avere</a:t>
            </a:r>
            <a:r>
              <a:rPr lang="en-US" sz="2600" b="1" i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600" b="1" i="1" dirty="0" err="1" smtClean="0">
                <a:solidFill>
                  <a:schemeClr val="accent6">
                    <a:lumMod val="50000"/>
                  </a:schemeClr>
                </a:solidFill>
              </a:rPr>
              <a:t>una</a:t>
            </a:r>
            <a:r>
              <a:rPr lang="en-US" sz="2600" b="1" i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600" b="1" i="1" dirty="0" err="1" smtClean="0">
                <a:solidFill>
                  <a:schemeClr val="accent6">
                    <a:lumMod val="50000"/>
                  </a:schemeClr>
                </a:solidFill>
              </a:rPr>
              <a:t>stima</a:t>
            </a:r>
            <a:r>
              <a:rPr lang="en-US" sz="2600" b="1" i="1" dirty="0" smtClean="0">
                <a:solidFill>
                  <a:schemeClr val="accent6">
                    <a:lumMod val="50000"/>
                  </a:schemeClr>
                </a:solidFill>
              </a:rPr>
              <a:t> “</a:t>
            </a:r>
            <a:r>
              <a:rPr lang="en-US" sz="2600" b="1" i="1" dirty="0" err="1" smtClean="0">
                <a:solidFill>
                  <a:schemeClr val="accent6">
                    <a:lumMod val="50000"/>
                  </a:schemeClr>
                </a:solidFill>
              </a:rPr>
              <a:t>veloce</a:t>
            </a:r>
            <a:r>
              <a:rPr lang="en-US" sz="2600" b="1" i="1" dirty="0" smtClean="0">
                <a:solidFill>
                  <a:schemeClr val="accent6">
                    <a:lumMod val="50000"/>
                  </a:schemeClr>
                </a:solidFill>
              </a:rPr>
              <a:t>”</a:t>
            </a:r>
          </a:p>
          <a:p>
            <a:r>
              <a:rPr lang="en-US" sz="2600" b="1" i="1" dirty="0" smtClean="0">
                <a:solidFill>
                  <a:schemeClr val="accent6">
                    <a:lumMod val="50000"/>
                  </a:schemeClr>
                </a:solidFill>
              </a:rPr>
              <a:t> (≈40 ms)</a:t>
            </a:r>
          </a:p>
          <a:p>
            <a:endParaRPr lang="en-US" sz="2600" b="1" i="1" dirty="0" smtClean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en-US" sz="2600" b="1" i="1" dirty="0" err="1" smtClean="0">
                <a:solidFill>
                  <a:schemeClr val="accent6">
                    <a:lumMod val="50000"/>
                  </a:schemeClr>
                </a:solidFill>
              </a:rPr>
              <a:t>Cosa</a:t>
            </a:r>
            <a:r>
              <a:rPr lang="en-US" sz="2600" b="1" i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600" b="1" i="1" dirty="0" err="1" smtClean="0">
                <a:solidFill>
                  <a:schemeClr val="accent6">
                    <a:lumMod val="50000"/>
                  </a:schemeClr>
                </a:solidFill>
              </a:rPr>
              <a:t>possiamo</a:t>
            </a:r>
            <a:r>
              <a:rPr lang="en-US" sz="2600" b="1" i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600" b="1" i="1" dirty="0" err="1" smtClean="0">
                <a:solidFill>
                  <a:schemeClr val="accent6">
                    <a:lumMod val="50000"/>
                  </a:schemeClr>
                </a:solidFill>
              </a:rPr>
              <a:t>utilizzare</a:t>
            </a:r>
            <a:r>
              <a:rPr lang="en-US" sz="2600" b="1" i="1" dirty="0" smtClean="0">
                <a:solidFill>
                  <a:schemeClr val="accent6">
                    <a:lumMod val="50000"/>
                  </a:schemeClr>
                </a:solidFill>
              </a:rPr>
              <a:t>?</a:t>
            </a:r>
            <a:endParaRPr lang="en-US" sz="2600" b="1" i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5339897" y="1861109"/>
            <a:ext cx="3700220" cy="2923772"/>
          </a:xfrm>
          <a:prstGeom prst="roundRect">
            <a:avLst>
              <a:gd name="adj" fmla="val 29462"/>
            </a:avLst>
          </a:prstGeom>
          <a:solidFill>
            <a:schemeClr val="accent3">
              <a:lumMod val="40000"/>
              <a:lumOff val="60000"/>
              <a:alpha val="56000"/>
            </a:schemeClr>
          </a:solidFill>
          <a:ln w="57150" cmpd="sng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it-IT" sz="2400" dirty="0">
                <a:solidFill>
                  <a:srgbClr val="000090"/>
                </a:solidFill>
              </a:rPr>
              <a:t>Dalla posizione delle coordinate dei punti misurati al passaggio della particella si calcola la sagitta </a:t>
            </a:r>
            <a:r>
              <a:rPr lang="it-IT" sz="2400" dirty="0" err="1">
                <a:solidFill>
                  <a:srgbClr val="000090"/>
                </a:solidFill>
              </a:rPr>
              <a:t>s</a:t>
            </a:r>
            <a:r>
              <a:rPr lang="it-IT" sz="2400" dirty="0">
                <a:solidFill>
                  <a:srgbClr val="000090"/>
                </a:solidFill>
              </a:rPr>
              <a:t> e dalla sagitta si ricava il </a:t>
            </a:r>
            <a:r>
              <a:rPr lang="it-IT" sz="2400" dirty="0" err="1">
                <a:solidFill>
                  <a:srgbClr val="000090"/>
                </a:solidFill>
              </a:rPr>
              <a:t>p</a:t>
            </a:r>
            <a:r>
              <a:rPr lang="it-IT" sz="2400" baseline="-25000" dirty="0" err="1">
                <a:solidFill>
                  <a:srgbClr val="000090"/>
                </a:solidFill>
              </a:rPr>
              <a:t>T</a:t>
            </a:r>
            <a:r>
              <a:rPr lang="it-IT" sz="2400" dirty="0">
                <a:solidFill>
                  <a:srgbClr val="000090"/>
                </a:solidFill>
              </a:rPr>
              <a:t> della </a:t>
            </a:r>
            <a:r>
              <a:rPr lang="it-IT" sz="2400" dirty="0" smtClean="0">
                <a:solidFill>
                  <a:srgbClr val="000090"/>
                </a:solidFill>
              </a:rPr>
              <a:t>particella</a:t>
            </a:r>
            <a:endParaRPr lang="it-IT" sz="2400" baseline="-25000" dirty="0">
              <a:solidFill>
                <a:srgbClr val="000090"/>
              </a:solidFill>
            </a:endParaRP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0" y="6534670"/>
            <a:ext cx="1541664" cy="163809"/>
          </a:xfrm>
        </p:spPr>
        <p:txBody>
          <a:bodyPr/>
          <a:lstStyle/>
          <a:p>
            <a:r>
              <a:rPr lang="en-US" smtClean="0"/>
              <a:t>24/06/11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571875" y="6674145"/>
            <a:ext cx="4724400" cy="183856"/>
          </a:xfrm>
        </p:spPr>
        <p:txBody>
          <a:bodyPr/>
          <a:lstStyle/>
          <a:p>
            <a:r>
              <a:rPr lang="pl-PL" smtClean="0"/>
              <a:t>"Tracking"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41080" y="6523929"/>
            <a:ext cx="502920" cy="337069"/>
          </a:xfrm>
        </p:spPr>
        <p:txBody>
          <a:bodyPr>
            <a:normAutofit fontScale="92500" lnSpcReduction="10000"/>
          </a:bodyPr>
          <a:lstStyle/>
          <a:p>
            <a:fld id="{26B4A453-95F0-4F4B-AEA9-EBC44958366F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5212407" y="718461"/>
            <a:ext cx="3931593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Algoritmi</a:t>
            </a:r>
            <a:r>
              <a:rPr lang="en-US" dirty="0" smtClean="0"/>
              <a:t> </a:t>
            </a:r>
            <a:r>
              <a:rPr lang="en-US" dirty="0" err="1" smtClean="0"/>
              <a:t>che</a:t>
            </a:r>
            <a:r>
              <a:rPr lang="en-US" dirty="0" smtClean="0"/>
              <a:t> </a:t>
            </a:r>
            <a:r>
              <a:rPr lang="en-US" dirty="0" err="1" smtClean="0"/>
              <a:t>associano</a:t>
            </a:r>
            <a:r>
              <a:rPr lang="en-US" dirty="0" smtClean="0"/>
              <a:t> le coordinate </a:t>
            </a:r>
            <a:r>
              <a:rPr lang="en-US" dirty="0" err="1" smtClean="0"/>
              <a:t>misurate</a:t>
            </a:r>
            <a:r>
              <a:rPr lang="en-US" dirty="0" smtClean="0"/>
              <a:t> </a:t>
            </a:r>
            <a:r>
              <a:rPr lang="en-US" dirty="0" err="1" smtClean="0"/>
              <a:t>alla</a:t>
            </a:r>
            <a:r>
              <a:rPr lang="en-US" dirty="0" smtClean="0"/>
              <a:t> </a:t>
            </a:r>
            <a:r>
              <a:rPr lang="en-US" dirty="0" err="1" smtClean="0"/>
              <a:t>traettoria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1" name="Rectangle 40"/>
          <p:cNvSpPr/>
          <p:nvPr/>
        </p:nvSpPr>
        <p:spPr>
          <a:xfrm>
            <a:off x="5374791" y="5268285"/>
            <a:ext cx="338047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dirty="0">
                <a:solidFill>
                  <a:srgbClr val="000090"/>
                </a:solidFill>
              </a:rPr>
              <a:t>B= campo magnetico uniforme </a:t>
            </a:r>
            <a:endParaRPr lang="it-IT" dirty="0" smtClean="0">
              <a:solidFill>
                <a:srgbClr val="000090"/>
              </a:solidFill>
            </a:endParaRPr>
          </a:p>
          <a:p>
            <a:pPr algn="just"/>
            <a:r>
              <a:rPr lang="it-IT" dirty="0" err="1" smtClean="0">
                <a:solidFill>
                  <a:srgbClr val="000090"/>
                </a:solidFill>
              </a:rPr>
              <a:t>R</a:t>
            </a:r>
            <a:r>
              <a:rPr lang="it-IT" dirty="0">
                <a:solidFill>
                  <a:srgbClr val="000090"/>
                </a:solidFill>
              </a:rPr>
              <a:t>= raggio di curvatura</a:t>
            </a:r>
          </a:p>
          <a:p>
            <a:pPr algn="just"/>
            <a:r>
              <a:rPr lang="en-US" dirty="0">
                <a:solidFill>
                  <a:srgbClr val="000090"/>
                </a:solidFill>
              </a:rPr>
              <a:t>S</a:t>
            </a:r>
            <a:r>
              <a:rPr lang="it-IT" dirty="0">
                <a:solidFill>
                  <a:srgbClr val="000090"/>
                </a:solidFill>
              </a:rPr>
              <a:t>= sagitta</a:t>
            </a:r>
          </a:p>
          <a:p>
            <a:pPr algn="just"/>
            <a:r>
              <a:rPr lang="el-GR" dirty="0">
                <a:solidFill>
                  <a:srgbClr val="000090"/>
                </a:solidFill>
              </a:rPr>
              <a:t>θ</a:t>
            </a:r>
            <a:r>
              <a:rPr lang="it-IT" dirty="0">
                <a:solidFill>
                  <a:srgbClr val="000090"/>
                </a:solidFill>
              </a:rPr>
              <a:t> = angolo di deflessione</a:t>
            </a:r>
          </a:p>
        </p:txBody>
      </p:sp>
      <p:sp>
        <p:nvSpPr>
          <p:cNvPr id="48" name="Rectangle 47"/>
          <p:cNvSpPr/>
          <p:nvPr/>
        </p:nvSpPr>
        <p:spPr>
          <a:xfrm flipH="1">
            <a:off x="171437" y="1279100"/>
            <a:ext cx="3486750" cy="336290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/>
          <p:cNvSpPr/>
          <p:nvPr/>
        </p:nvSpPr>
        <p:spPr>
          <a:xfrm flipH="1">
            <a:off x="200813" y="1286296"/>
            <a:ext cx="235577" cy="336290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/>
          <p:cNvSpPr/>
          <p:nvPr/>
        </p:nvSpPr>
        <p:spPr>
          <a:xfrm flipH="1">
            <a:off x="1891725" y="1303691"/>
            <a:ext cx="235577" cy="336290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/>
          <p:cNvSpPr/>
          <p:nvPr/>
        </p:nvSpPr>
        <p:spPr>
          <a:xfrm flipH="1">
            <a:off x="3422610" y="1299536"/>
            <a:ext cx="235577" cy="336290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Arc 51"/>
          <p:cNvSpPr/>
          <p:nvPr/>
        </p:nvSpPr>
        <p:spPr>
          <a:xfrm>
            <a:off x="104891" y="2168333"/>
            <a:ext cx="3623949" cy="2473672"/>
          </a:xfrm>
          <a:prstGeom prst="arc">
            <a:avLst>
              <a:gd name="adj1" fmla="val 11601983"/>
              <a:gd name="adj2" fmla="val 20836925"/>
            </a:avLst>
          </a:prstGeom>
          <a:ln>
            <a:prstDash val="sysDash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Cross 52"/>
          <p:cNvSpPr/>
          <p:nvPr/>
        </p:nvSpPr>
        <p:spPr>
          <a:xfrm flipH="1">
            <a:off x="143262" y="2723244"/>
            <a:ext cx="326572" cy="326572"/>
          </a:xfrm>
          <a:prstGeom prst="plus">
            <a:avLst>
              <a:gd name="adj" fmla="val 44000"/>
            </a:avLst>
          </a:prstGeom>
          <a:scene3d>
            <a:camera prst="isometricRightUp"/>
            <a:lightRig rig="threePt" dir="t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Cross 53"/>
          <p:cNvSpPr/>
          <p:nvPr/>
        </p:nvSpPr>
        <p:spPr>
          <a:xfrm flipH="1">
            <a:off x="1837402" y="2033266"/>
            <a:ext cx="326572" cy="326572"/>
          </a:xfrm>
          <a:prstGeom prst="plus">
            <a:avLst>
              <a:gd name="adj" fmla="val 44000"/>
            </a:avLst>
          </a:prstGeom>
          <a:scene3d>
            <a:camera prst="isometricRightUp"/>
            <a:lightRig rig="threePt" dir="t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Cross 54"/>
          <p:cNvSpPr/>
          <p:nvPr/>
        </p:nvSpPr>
        <p:spPr>
          <a:xfrm flipH="1">
            <a:off x="3402269" y="2764944"/>
            <a:ext cx="326572" cy="326572"/>
          </a:xfrm>
          <a:prstGeom prst="plus">
            <a:avLst>
              <a:gd name="adj" fmla="val 44000"/>
            </a:avLst>
          </a:prstGeom>
          <a:scene3d>
            <a:camera prst="isometricRightUp"/>
            <a:lightRig rig="threePt" dir="t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387"/>
          <p:cNvSpPr>
            <a:spLocks noChangeArrowheads="1"/>
          </p:cNvSpPr>
          <p:nvPr/>
        </p:nvSpPr>
        <p:spPr bwMode="auto">
          <a:xfrm>
            <a:off x="656252" y="1490175"/>
            <a:ext cx="239499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  <a:latin typeface="Symbol" charset="0"/>
              </a:rPr>
              <a:t>B</a:t>
            </a:r>
            <a:endParaRPr lang="en-US" sz="2800" dirty="0">
              <a:solidFill>
                <a:srgbClr val="0000FF"/>
              </a:solidFill>
            </a:endParaRPr>
          </a:p>
        </p:txBody>
      </p:sp>
      <p:cxnSp>
        <p:nvCxnSpPr>
          <p:cNvPr id="57" name="Straight Arrow Connector 56"/>
          <p:cNvCxnSpPr/>
          <p:nvPr/>
        </p:nvCxnSpPr>
        <p:spPr>
          <a:xfrm flipV="1">
            <a:off x="232641" y="3029578"/>
            <a:ext cx="3400438" cy="1"/>
          </a:xfrm>
          <a:prstGeom prst="straightConnector1">
            <a:avLst/>
          </a:prstGeom>
          <a:ln>
            <a:prstDash val="dash"/>
            <a:headEnd type="non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>
            <a:off x="200813" y="2990758"/>
            <a:ext cx="1818863" cy="349778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>
            <a:off x="2019676" y="3049816"/>
            <a:ext cx="1638512" cy="343872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0" name="Group 59"/>
          <p:cNvGrpSpPr/>
          <p:nvPr/>
        </p:nvGrpSpPr>
        <p:grpSpPr>
          <a:xfrm>
            <a:off x="200813" y="1490175"/>
            <a:ext cx="455439" cy="430887"/>
            <a:chOff x="200813" y="1490175"/>
            <a:chExt cx="455439" cy="430887"/>
          </a:xfrm>
        </p:grpSpPr>
        <p:sp>
          <p:nvSpPr>
            <p:cNvPr id="61" name="Oval 60"/>
            <p:cNvSpPr/>
            <p:nvPr/>
          </p:nvSpPr>
          <p:spPr>
            <a:xfrm>
              <a:off x="200813" y="1490175"/>
              <a:ext cx="455439" cy="430887"/>
            </a:xfrm>
            <a:prstGeom prst="ellipse">
              <a:avLst/>
            </a:prstGeom>
            <a:noFill/>
            <a:ln w="38100" cmpd="sng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Multiply 61"/>
            <p:cNvSpPr/>
            <p:nvPr/>
          </p:nvSpPr>
          <p:spPr>
            <a:xfrm>
              <a:off x="200813" y="1490175"/>
              <a:ext cx="455439" cy="430887"/>
            </a:xfrm>
            <a:prstGeom prst="mathMultiply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63" name="Straight Connector 62"/>
          <p:cNvCxnSpPr/>
          <p:nvPr/>
        </p:nvCxnSpPr>
        <p:spPr>
          <a:xfrm>
            <a:off x="2019676" y="2168333"/>
            <a:ext cx="0" cy="432021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 flipH="1">
            <a:off x="2019676" y="2244238"/>
            <a:ext cx="14691" cy="785340"/>
          </a:xfrm>
          <a:prstGeom prst="line">
            <a:avLst/>
          </a:prstGeom>
          <a:ln w="38100" cmpd="sng"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65" name="TextBox 64"/>
          <p:cNvSpPr txBox="1"/>
          <p:nvPr/>
        </p:nvSpPr>
        <p:spPr>
          <a:xfrm>
            <a:off x="1980362" y="2359838"/>
            <a:ext cx="603544" cy="4616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000FF"/>
                </a:solidFill>
              </a:rPr>
              <a:t>s</a:t>
            </a:r>
            <a:endParaRPr lang="en-US" sz="2400" b="1" dirty="0">
              <a:solidFill>
                <a:srgbClr val="0000FF"/>
              </a:solidFill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171437" y="2283677"/>
            <a:ext cx="5174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00FF"/>
                </a:solidFill>
              </a:rPr>
              <a:t>A</a:t>
            </a:r>
            <a:endParaRPr lang="en-US" sz="2400" b="1" dirty="0">
              <a:solidFill>
                <a:srgbClr val="0000FF"/>
              </a:solidFill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1842588" y="1551370"/>
            <a:ext cx="5174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00FF"/>
                </a:solidFill>
              </a:rPr>
              <a:t>B</a:t>
            </a:r>
            <a:endParaRPr lang="en-US" sz="2400" b="1" dirty="0">
              <a:solidFill>
                <a:srgbClr val="0000FF"/>
              </a:solidFill>
            </a:endParaRPr>
          </a:p>
        </p:txBody>
      </p:sp>
      <p:graphicFrame>
        <p:nvGraphicFramePr>
          <p:cNvPr id="15362" name="Object 2"/>
          <p:cNvGraphicFramePr>
            <a:graphicFrameLocks noChangeAspect="1"/>
          </p:cNvGraphicFramePr>
          <p:nvPr/>
        </p:nvGraphicFramePr>
        <p:xfrm>
          <a:off x="2360064" y="463435"/>
          <a:ext cx="1866900" cy="749300"/>
        </p:xfrm>
        <a:graphic>
          <a:graphicData uri="http://schemas.openxmlformats.org/presentationml/2006/ole">
            <p:oleObj spid="_x0000_s15362" name="Equation" r:id="rId3" imgW="1282700" imgH="457200" progId="Equation.3">
              <p:embed/>
            </p:oleObj>
          </a:graphicData>
        </a:graphic>
      </p:graphicFrame>
      <p:graphicFrame>
        <p:nvGraphicFramePr>
          <p:cNvPr id="15363" name="Object 3"/>
          <p:cNvGraphicFramePr>
            <a:graphicFrameLocks noChangeAspect="1"/>
          </p:cNvGraphicFramePr>
          <p:nvPr/>
        </p:nvGraphicFramePr>
        <p:xfrm>
          <a:off x="2978737" y="5685729"/>
          <a:ext cx="1358900" cy="838200"/>
        </p:xfrm>
        <a:graphic>
          <a:graphicData uri="http://schemas.openxmlformats.org/presentationml/2006/ole">
            <p:oleObj spid="_x0000_s15363" name="Equation" r:id="rId4" imgW="673100" imgH="419100" progId="Equation.3">
              <p:embed/>
            </p:oleObj>
          </a:graphicData>
        </a:graphic>
      </p:graphicFrame>
      <p:sp>
        <p:nvSpPr>
          <p:cNvPr id="70" name="TextBox 69"/>
          <p:cNvSpPr txBox="1"/>
          <p:nvPr/>
        </p:nvSpPr>
        <p:spPr>
          <a:xfrm>
            <a:off x="104891" y="5584545"/>
            <a:ext cx="24790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>
                <a:solidFill>
                  <a:srgbClr val="0000FF"/>
                </a:solidFill>
              </a:rPr>
              <a:t>Sagitta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>
                <a:solidFill>
                  <a:srgbClr val="0000FF"/>
                </a:solidFill>
              </a:rPr>
              <a:t>apparente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>
                <a:solidFill>
                  <a:srgbClr val="0000FF"/>
                </a:solidFill>
              </a:rPr>
              <a:t>dovuta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>
                <a:solidFill>
                  <a:srgbClr val="0000FF"/>
                </a:solidFill>
              </a:rPr>
              <a:t>allo</a:t>
            </a:r>
            <a:r>
              <a:rPr lang="en-US" dirty="0" smtClean="0">
                <a:solidFill>
                  <a:srgbClr val="0000FF"/>
                </a:solidFill>
              </a:rPr>
              <a:t> scattering </a:t>
            </a:r>
            <a:r>
              <a:rPr lang="en-US" dirty="0" err="1" smtClean="0">
                <a:solidFill>
                  <a:srgbClr val="0000FF"/>
                </a:solidFill>
              </a:rPr>
              <a:t>multiplo</a:t>
            </a:r>
            <a:endParaRPr lang="en-US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066800"/>
          </a:xfrm>
        </p:spPr>
        <p:txBody>
          <a:bodyPr/>
          <a:lstStyle/>
          <a:p>
            <a:r>
              <a:rPr lang="en-US" dirty="0" smtClean="0"/>
              <a:t>a) </a:t>
            </a:r>
            <a:r>
              <a:rPr lang="en-US" dirty="0" err="1" smtClean="0"/>
              <a:t>Traiettoria</a:t>
            </a:r>
            <a:r>
              <a:rPr lang="en-US" dirty="0" smtClean="0"/>
              <a:t> del </a:t>
            </a:r>
            <a:r>
              <a:rPr lang="en-US" dirty="0" err="1" smtClean="0"/>
              <a:t>μ</a:t>
            </a:r>
            <a:r>
              <a:rPr lang="en-US" dirty="0" smtClean="0"/>
              <a:t> </a:t>
            </a:r>
            <a:r>
              <a:rPr lang="en-US" dirty="0" err="1" smtClean="0"/>
              <a:t>dal</a:t>
            </a:r>
            <a:r>
              <a:rPr lang="en-US" dirty="0" smtClean="0"/>
              <a:t> LVL1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1" y="1676401"/>
            <a:ext cx="5104223" cy="2865718"/>
          </a:xfrm>
          <a:prstGeom prst="rect">
            <a:avLst/>
          </a:prstGeom>
        </p:spPr>
      </p:pic>
      <p:pic>
        <p:nvPicPr>
          <p:cNvPr id="5" name="Picture 572" descr="ATLAS-muon-xy-td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 b="53049"/>
          <a:stretch>
            <a:fillRect/>
          </a:stretch>
        </p:blipFill>
        <p:spPr bwMode="auto">
          <a:xfrm>
            <a:off x="6272157" y="2166468"/>
            <a:ext cx="2494625" cy="219635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3221770" y="2743285"/>
            <a:ext cx="1529524" cy="676137"/>
            <a:chOff x="3221770" y="2743285"/>
            <a:chExt cx="1529524" cy="676137"/>
          </a:xfrm>
        </p:grpSpPr>
        <p:sp>
          <p:nvSpPr>
            <p:cNvPr id="6" name="Trapezoid 5"/>
            <p:cNvSpPr/>
            <p:nvPr/>
          </p:nvSpPr>
          <p:spPr>
            <a:xfrm rot="3397864">
              <a:off x="3268595" y="2696460"/>
              <a:ext cx="403412" cy="497062"/>
            </a:xfrm>
            <a:prstGeom prst="trapezoid">
              <a:avLst/>
            </a:prstGeom>
            <a:solidFill>
              <a:srgbClr val="FFFF00">
                <a:alpha val="68000"/>
              </a:srgb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549746" y="3080868"/>
              <a:ext cx="120154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 smtClean="0">
                  <a:solidFill>
                    <a:srgbClr val="FF6600"/>
                  </a:solidFill>
                  <a:latin typeface="Courier"/>
                  <a:cs typeface="Courier"/>
                </a:rPr>
                <a:t>LVL1 </a:t>
              </a:r>
              <a:r>
                <a:rPr lang="en-US" sz="1600" b="1" dirty="0" err="1" smtClean="0">
                  <a:solidFill>
                    <a:srgbClr val="FF6600"/>
                  </a:solidFill>
                  <a:latin typeface="Courier"/>
                  <a:cs typeface="Courier"/>
                </a:rPr>
                <a:t>RoI</a:t>
              </a:r>
              <a:endParaRPr lang="en-US" sz="1600" b="1" dirty="0">
                <a:solidFill>
                  <a:srgbClr val="FF6600"/>
                </a:solidFill>
                <a:latin typeface="Courier"/>
                <a:cs typeface="Courier"/>
              </a:endParaRPr>
            </a:p>
          </p:txBody>
        </p:sp>
      </p:grpSp>
      <p:cxnSp>
        <p:nvCxnSpPr>
          <p:cNvPr id="10" name="Straight Connector 9"/>
          <p:cNvCxnSpPr/>
          <p:nvPr/>
        </p:nvCxnSpPr>
        <p:spPr>
          <a:xfrm flipV="1">
            <a:off x="7455647" y="2166468"/>
            <a:ext cx="1231153" cy="108367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3331882" y="3780118"/>
            <a:ext cx="1628589" cy="343647"/>
          </a:xfrm>
          <a:prstGeom prst="rect">
            <a:avLst/>
          </a:prstGeom>
          <a:solidFill>
            <a:srgbClr val="FFFF00">
              <a:alpha val="34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457199" y="5035176"/>
            <a:ext cx="72972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Nel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 piano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r-z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 (bending-plane)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si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applica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 un fit :</a:t>
            </a:r>
          </a:p>
          <a:p>
            <a:pPr>
              <a:buClr>
                <a:srgbClr val="FF6600"/>
              </a:buClr>
              <a:buFont typeface="Wingdings" charset="2"/>
              <a:buChar char=""/>
            </a:pP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 con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arco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di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circonferenza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nella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regione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dello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spettromentro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muoni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</a:p>
          <a:p>
            <a:pPr>
              <a:buClr>
                <a:srgbClr val="FF6600"/>
              </a:buClr>
              <a:buFont typeface="Wingdings" charset="2"/>
              <a:buChar char=""/>
            </a:pP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retta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dal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vertice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d’interazione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 al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punto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di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ingresso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allo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spettrometro</a:t>
            </a:r>
            <a:endParaRPr lang="en-US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082" y="609600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Costruzione</a:t>
            </a:r>
            <a:r>
              <a:rPr lang="en-US" dirty="0" smtClean="0"/>
              <a:t> </a:t>
            </a:r>
            <a:r>
              <a:rPr lang="en-US" dirty="0" err="1" smtClean="0"/>
              <a:t>delle</a:t>
            </a:r>
            <a:r>
              <a:rPr lang="en-US" dirty="0" smtClean="0"/>
              <a:t> “roads” </a:t>
            </a:r>
            <a:r>
              <a:rPr lang="en-US" dirty="0" err="1" smtClean="0"/>
              <a:t>nelle</a:t>
            </a:r>
            <a:r>
              <a:rPr lang="en-US" dirty="0" smtClean="0"/>
              <a:t> MDT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082" y="1676400"/>
            <a:ext cx="5613400" cy="34417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637306" y="1482167"/>
            <a:ext cx="3506694" cy="4801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FF6600"/>
              </a:buClr>
              <a:buFont typeface="Wingdings" charset="2"/>
              <a:buChar char=""/>
            </a:pPr>
            <a:r>
              <a:rPr lang="en-US" b="1" dirty="0" err="1" smtClean="0">
                <a:solidFill>
                  <a:srgbClr val="2B4A5E"/>
                </a:solidFill>
              </a:rPr>
              <a:t>All’interno</a:t>
            </a:r>
            <a:r>
              <a:rPr lang="en-US" b="1" dirty="0" smtClean="0">
                <a:solidFill>
                  <a:srgbClr val="2B4A5E"/>
                </a:solidFill>
              </a:rPr>
              <a:t> </a:t>
            </a:r>
            <a:r>
              <a:rPr lang="en-US" b="1" dirty="0" err="1" smtClean="0">
                <a:solidFill>
                  <a:srgbClr val="2B4A5E"/>
                </a:solidFill>
              </a:rPr>
              <a:t>di</a:t>
            </a:r>
            <a:r>
              <a:rPr lang="en-US" b="1" dirty="0" smtClean="0">
                <a:solidFill>
                  <a:srgbClr val="2B4A5E"/>
                </a:solidFill>
              </a:rPr>
              <a:t> </a:t>
            </a:r>
            <a:r>
              <a:rPr lang="en-US" b="1" dirty="0" err="1" smtClean="0">
                <a:solidFill>
                  <a:srgbClr val="2B4A5E"/>
                </a:solidFill>
              </a:rPr>
              <a:t>ogni</a:t>
            </a:r>
            <a:r>
              <a:rPr lang="en-US" b="1" dirty="0" smtClean="0">
                <a:solidFill>
                  <a:srgbClr val="2B4A5E"/>
                </a:solidFill>
              </a:rPr>
              <a:t> </a:t>
            </a:r>
            <a:r>
              <a:rPr lang="en-US" b="1" dirty="0" err="1" smtClean="0">
                <a:solidFill>
                  <a:srgbClr val="2B4A5E"/>
                </a:solidFill>
              </a:rPr>
              <a:t>stazione</a:t>
            </a:r>
            <a:r>
              <a:rPr lang="en-US" b="1" dirty="0" smtClean="0">
                <a:solidFill>
                  <a:srgbClr val="2B4A5E"/>
                </a:solidFill>
              </a:rPr>
              <a:t> MDT </a:t>
            </a:r>
            <a:r>
              <a:rPr lang="en-US" b="1" dirty="0" err="1" smtClean="0">
                <a:solidFill>
                  <a:srgbClr val="2B4A5E"/>
                </a:solidFill>
              </a:rPr>
              <a:t>il</a:t>
            </a:r>
            <a:r>
              <a:rPr lang="en-US" b="1" dirty="0" smtClean="0">
                <a:solidFill>
                  <a:srgbClr val="2B4A5E"/>
                </a:solidFill>
              </a:rPr>
              <a:t> </a:t>
            </a:r>
            <a:r>
              <a:rPr lang="en-US" b="1" dirty="0" err="1" smtClean="0">
                <a:solidFill>
                  <a:srgbClr val="2B4A5E"/>
                </a:solidFill>
              </a:rPr>
              <a:t>tratto</a:t>
            </a:r>
            <a:r>
              <a:rPr lang="en-US" b="1" dirty="0" smtClean="0">
                <a:solidFill>
                  <a:srgbClr val="2B4A5E"/>
                </a:solidFill>
              </a:rPr>
              <a:t> </a:t>
            </a:r>
            <a:r>
              <a:rPr lang="en-US" b="1" dirty="0" err="1" smtClean="0">
                <a:solidFill>
                  <a:srgbClr val="2B4A5E"/>
                </a:solidFill>
              </a:rPr>
              <a:t>di</a:t>
            </a:r>
            <a:r>
              <a:rPr lang="en-US" b="1" dirty="0" smtClean="0">
                <a:solidFill>
                  <a:srgbClr val="2B4A5E"/>
                </a:solidFill>
              </a:rPr>
              <a:t> </a:t>
            </a:r>
            <a:r>
              <a:rPr lang="en-US" b="1" dirty="0" err="1" smtClean="0">
                <a:solidFill>
                  <a:srgbClr val="2B4A5E"/>
                </a:solidFill>
              </a:rPr>
              <a:t>circonferenza</a:t>
            </a:r>
            <a:r>
              <a:rPr lang="en-US" b="1" dirty="0" smtClean="0">
                <a:solidFill>
                  <a:srgbClr val="2B4A5E"/>
                </a:solidFill>
              </a:rPr>
              <a:t> </a:t>
            </a:r>
            <a:r>
              <a:rPr lang="en-US" b="1" dirty="0" err="1" smtClean="0">
                <a:solidFill>
                  <a:srgbClr val="2B4A5E"/>
                </a:solidFill>
              </a:rPr>
              <a:t>viene</a:t>
            </a:r>
            <a:r>
              <a:rPr lang="en-US" b="1" dirty="0" smtClean="0">
                <a:solidFill>
                  <a:srgbClr val="2B4A5E"/>
                </a:solidFill>
              </a:rPr>
              <a:t> </a:t>
            </a:r>
            <a:r>
              <a:rPr lang="en-US" b="1" dirty="0" err="1" smtClean="0">
                <a:solidFill>
                  <a:srgbClr val="2B4A5E"/>
                </a:solidFill>
              </a:rPr>
              <a:t>sostiuito</a:t>
            </a:r>
            <a:r>
              <a:rPr lang="en-US" b="1" dirty="0" smtClean="0">
                <a:solidFill>
                  <a:srgbClr val="2B4A5E"/>
                </a:solidFill>
              </a:rPr>
              <a:t> </a:t>
            </a:r>
            <a:r>
              <a:rPr lang="en-US" b="1" dirty="0" err="1" smtClean="0">
                <a:solidFill>
                  <a:srgbClr val="2B4A5E"/>
                </a:solidFill>
              </a:rPr>
              <a:t>dalla</a:t>
            </a:r>
            <a:r>
              <a:rPr lang="en-US" b="1" dirty="0" smtClean="0">
                <a:solidFill>
                  <a:srgbClr val="2B4A5E"/>
                </a:solidFill>
              </a:rPr>
              <a:t> </a:t>
            </a:r>
            <a:r>
              <a:rPr lang="en-US" b="1" dirty="0" err="1" smtClean="0">
                <a:solidFill>
                  <a:srgbClr val="2B4A5E"/>
                </a:solidFill>
              </a:rPr>
              <a:t>corda</a:t>
            </a:r>
            <a:r>
              <a:rPr lang="en-US" b="1" dirty="0" smtClean="0">
                <a:solidFill>
                  <a:srgbClr val="2B4A5E"/>
                </a:solidFill>
              </a:rPr>
              <a:t>.</a:t>
            </a:r>
          </a:p>
          <a:p>
            <a:pPr>
              <a:buClr>
                <a:srgbClr val="FF6600"/>
              </a:buClr>
              <a:buFont typeface="Wingdings" charset="2"/>
              <a:buChar char=""/>
            </a:pPr>
            <a:endParaRPr lang="en-US" b="1" dirty="0" smtClean="0">
              <a:solidFill>
                <a:srgbClr val="2B4A5E"/>
              </a:solidFill>
            </a:endParaRPr>
          </a:p>
          <a:p>
            <a:pPr>
              <a:buClr>
                <a:srgbClr val="FF6600"/>
              </a:buClr>
              <a:buFont typeface="Wingdings" charset="2"/>
              <a:buChar char=""/>
            </a:pPr>
            <a:r>
              <a:rPr lang="en-US" b="1" dirty="0" smtClean="0">
                <a:solidFill>
                  <a:srgbClr val="2B4A5E"/>
                </a:solidFill>
              </a:rPr>
              <a:t>I </a:t>
            </a:r>
            <a:r>
              <a:rPr lang="en-US" b="1" dirty="0" err="1" smtClean="0">
                <a:solidFill>
                  <a:srgbClr val="2B4A5E"/>
                </a:solidFill>
              </a:rPr>
              <a:t>residui</a:t>
            </a:r>
            <a:r>
              <a:rPr lang="en-US" b="1" dirty="0" smtClean="0">
                <a:solidFill>
                  <a:srgbClr val="2B4A5E"/>
                </a:solidFill>
              </a:rPr>
              <a:t> </a:t>
            </a:r>
            <a:r>
              <a:rPr lang="en-US" b="1" dirty="0" err="1" smtClean="0">
                <a:solidFill>
                  <a:srgbClr val="2B4A5E"/>
                </a:solidFill>
              </a:rPr>
              <a:t>sono</a:t>
            </a:r>
            <a:r>
              <a:rPr lang="en-US" b="1" dirty="0" smtClean="0">
                <a:solidFill>
                  <a:srgbClr val="2B4A5E"/>
                </a:solidFill>
              </a:rPr>
              <a:t> </a:t>
            </a:r>
            <a:r>
              <a:rPr lang="en-US" b="1" dirty="0" err="1" smtClean="0">
                <a:solidFill>
                  <a:srgbClr val="2B4A5E"/>
                </a:solidFill>
              </a:rPr>
              <a:t>calcolati</a:t>
            </a:r>
            <a:r>
              <a:rPr lang="en-US" b="1" dirty="0" smtClean="0">
                <a:solidFill>
                  <a:srgbClr val="2B4A5E"/>
                </a:solidFill>
              </a:rPr>
              <a:t>  </a:t>
            </a:r>
            <a:r>
              <a:rPr lang="en-US" b="1" dirty="0" err="1" smtClean="0">
                <a:solidFill>
                  <a:srgbClr val="2B4A5E"/>
                </a:solidFill>
              </a:rPr>
              <a:t>rispetto</a:t>
            </a:r>
            <a:r>
              <a:rPr lang="en-US" b="1" dirty="0" smtClean="0">
                <a:solidFill>
                  <a:srgbClr val="2B4A5E"/>
                </a:solidFill>
              </a:rPr>
              <a:t> </a:t>
            </a:r>
            <a:r>
              <a:rPr lang="en-US" b="1" dirty="0" err="1" smtClean="0">
                <a:solidFill>
                  <a:srgbClr val="2B4A5E"/>
                </a:solidFill>
              </a:rPr>
              <a:t>alla</a:t>
            </a:r>
            <a:r>
              <a:rPr lang="en-US" b="1" dirty="0" smtClean="0">
                <a:solidFill>
                  <a:srgbClr val="2B4A5E"/>
                </a:solidFill>
              </a:rPr>
              <a:t> </a:t>
            </a:r>
            <a:r>
              <a:rPr lang="en-US" b="1" dirty="0" err="1" smtClean="0">
                <a:solidFill>
                  <a:srgbClr val="2B4A5E"/>
                </a:solidFill>
              </a:rPr>
              <a:t>posizione</a:t>
            </a:r>
            <a:r>
              <a:rPr lang="en-US" b="1" dirty="0" smtClean="0">
                <a:solidFill>
                  <a:srgbClr val="2B4A5E"/>
                </a:solidFill>
              </a:rPr>
              <a:t> </a:t>
            </a:r>
            <a:r>
              <a:rPr lang="en-US" b="1" dirty="0" err="1" smtClean="0">
                <a:solidFill>
                  <a:srgbClr val="2B4A5E"/>
                </a:solidFill>
              </a:rPr>
              <a:t>nominale</a:t>
            </a:r>
            <a:r>
              <a:rPr lang="en-US" b="1" dirty="0" smtClean="0">
                <a:solidFill>
                  <a:srgbClr val="2B4A5E"/>
                </a:solidFill>
              </a:rPr>
              <a:t> del </a:t>
            </a:r>
            <a:r>
              <a:rPr lang="en-US" b="1" dirty="0" err="1" smtClean="0">
                <a:solidFill>
                  <a:srgbClr val="2B4A5E"/>
                </a:solidFill>
              </a:rPr>
              <a:t>tubo</a:t>
            </a:r>
            <a:r>
              <a:rPr lang="en-US" b="1" dirty="0" smtClean="0">
                <a:solidFill>
                  <a:srgbClr val="2B4A5E"/>
                </a:solidFill>
              </a:rPr>
              <a:t> </a:t>
            </a:r>
            <a:r>
              <a:rPr lang="en-US" b="1" dirty="0" err="1" smtClean="0">
                <a:solidFill>
                  <a:srgbClr val="2B4A5E"/>
                </a:solidFill>
              </a:rPr>
              <a:t>all’interno</a:t>
            </a:r>
            <a:r>
              <a:rPr lang="en-US" b="1" dirty="0" smtClean="0">
                <a:solidFill>
                  <a:srgbClr val="2B4A5E"/>
                </a:solidFill>
              </a:rPr>
              <a:t> </a:t>
            </a:r>
            <a:r>
              <a:rPr lang="en-US" b="1" dirty="0" err="1" smtClean="0">
                <a:solidFill>
                  <a:srgbClr val="2B4A5E"/>
                </a:solidFill>
              </a:rPr>
              <a:t>della</a:t>
            </a:r>
            <a:r>
              <a:rPr lang="en-US" b="1" dirty="0" smtClean="0">
                <a:solidFill>
                  <a:srgbClr val="2B4A5E"/>
                </a:solidFill>
              </a:rPr>
              <a:t> camera MDT.</a:t>
            </a:r>
          </a:p>
          <a:p>
            <a:pPr>
              <a:buClr>
                <a:srgbClr val="FF6600"/>
              </a:buClr>
              <a:buFont typeface="Wingdings" charset="2"/>
              <a:buChar char=""/>
            </a:pPr>
            <a:endParaRPr lang="en-US" b="1" dirty="0" smtClean="0">
              <a:solidFill>
                <a:srgbClr val="2B4A5E"/>
              </a:solidFill>
            </a:endParaRPr>
          </a:p>
          <a:p>
            <a:pPr>
              <a:buClr>
                <a:srgbClr val="FF6600"/>
              </a:buClr>
              <a:buFont typeface="Wingdings" charset="2"/>
              <a:buChar char=""/>
            </a:pPr>
            <a:r>
              <a:rPr lang="en-US" b="1" dirty="0" smtClean="0">
                <a:solidFill>
                  <a:srgbClr val="2B4A5E"/>
                </a:solidFill>
              </a:rPr>
              <a:t>Un hit-tube </a:t>
            </a:r>
            <a:r>
              <a:rPr lang="en-US" b="1" dirty="0" err="1" smtClean="0">
                <a:solidFill>
                  <a:srgbClr val="2B4A5E"/>
                </a:solidFill>
              </a:rPr>
              <a:t>è</a:t>
            </a:r>
            <a:r>
              <a:rPr lang="en-US" b="1" dirty="0" smtClean="0">
                <a:solidFill>
                  <a:srgbClr val="2B4A5E"/>
                </a:solidFill>
              </a:rPr>
              <a:t> </a:t>
            </a:r>
            <a:r>
              <a:rPr lang="en-US" b="1" dirty="0" err="1" smtClean="0">
                <a:solidFill>
                  <a:srgbClr val="2B4A5E"/>
                </a:solidFill>
              </a:rPr>
              <a:t>selezionato</a:t>
            </a:r>
            <a:r>
              <a:rPr lang="en-US" b="1" dirty="0" smtClean="0">
                <a:solidFill>
                  <a:srgbClr val="2B4A5E"/>
                </a:solidFill>
              </a:rPr>
              <a:t> se </a:t>
            </a:r>
            <a:r>
              <a:rPr lang="en-US" b="1" dirty="0" err="1" smtClean="0">
                <a:solidFill>
                  <a:srgbClr val="2B4A5E"/>
                </a:solidFill>
              </a:rPr>
              <a:t>il</a:t>
            </a:r>
            <a:r>
              <a:rPr lang="en-US" b="1" dirty="0" smtClean="0">
                <a:solidFill>
                  <a:srgbClr val="2B4A5E"/>
                </a:solidFill>
              </a:rPr>
              <a:t> </a:t>
            </a:r>
            <a:r>
              <a:rPr lang="en-US" b="1" dirty="0" err="1" smtClean="0">
                <a:solidFill>
                  <a:srgbClr val="2B4A5E"/>
                </a:solidFill>
              </a:rPr>
              <a:t>suo</a:t>
            </a:r>
            <a:r>
              <a:rPr lang="en-US" b="1" dirty="0" smtClean="0">
                <a:solidFill>
                  <a:srgbClr val="2B4A5E"/>
                </a:solidFill>
              </a:rPr>
              <a:t> </a:t>
            </a:r>
            <a:r>
              <a:rPr lang="en-US" b="1" dirty="0" err="1" smtClean="0">
                <a:solidFill>
                  <a:srgbClr val="2B4A5E"/>
                </a:solidFill>
              </a:rPr>
              <a:t>residuo</a:t>
            </a:r>
            <a:r>
              <a:rPr lang="en-US" b="1" dirty="0" smtClean="0">
                <a:solidFill>
                  <a:srgbClr val="2B4A5E"/>
                </a:solidFill>
              </a:rPr>
              <a:t> </a:t>
            </a:r>
            <a:r>
              <a:rPr lang="en-US" b="1" dirty="0" err="1" smtClean="0">
                <a:solidFill>
                  <a:srgbClr val="2B4A5E"/>
                </a:solidFill>
              </a:rPr>
              <a:t>è</a:t>
            </a:r>
            <a:r>
              <a:rPr lang="en-US" b="1" dirty="0" smtClean="0">
                <a:solidFill>
                  <a:srgbClr val="2B4A5E"/>
                </a:solidFill>
              </a:rPr>
              <a:t> </a:t>
            </a:r>
            <a:r>
              <a:rPr lang="en-US" b="1" dirty="0" err="1" smtClean="0">
                <a:solidFill>
                  <a:srgbClr val="2B4A5E"/>
                </a:solidFill>
              </a:rPr>
              <a:t>minore</a:t>
            </a:r>
            <a:r>
              <a:rPr lang="en-US" b="1" dirty="0" smtClean="0">
                <a:solidFill>
                  <a:srgbClr val="2B4A5E"/>
                </a:solidFill>
              </a:rPr>
              <a:t> </a:t>
            </a:r>
            <a:r>
              <a:rPr lang="en-US" b="1" dirty="0" err="1" smtClean="0">
                <a:solidFill>
                  <a:srgbClr val="2B4A5E"/>
                </a:solidFill>
              </a:rPr>
              <a:t>di</a:t>
            </a:r>
            <a:r>
              <a:rPr lang="en-US" b="1" dirty="0" smtClean="0">
                <a:solidFill>
                  <a:srgbClr val="2B4A5E"/>
                </a:solidFill>
              </a:rPr>
              <a:t> </a:t>
            </a:r>
            <a:r>
              <a:rPr lang="en-US" b="1" dirty="0" err="1" smtClean="0">
                <a:solidFill>
                  <a:srgbClr val="2B4A5E"/>
                </a:solidFill>
              </a:rPr>
              <a:t>una</a:t>
            </a:r>
            <a:r>
              <a:rPr lang="en-US" b="1" dirty="0" smtClean="0">
                <a:solidFill>
                  <a:srgbClr val="2B4A5E"/>
                </a:solidFill>
              </a:rPr>
              <a:t> </a:t>
            </a:r>
            <a:r>
              <a:rPr lang="en-US" b="1" dirty="0" err="1" smtClean="0">
                <a:solidFill>
                  <a:srgbClr val="2B4A5E"/>
                </a:solidFill>
              </a:rPr>
              <a:t>distanza</a:t>
            </a:r>
            <a:r>
              <a:rPr lang="en-US" b="1" dirty="0" smtClean="0">
                <a:solidFill>
                  <a:srgbClr val="2B4A5E"/>
                </a:solidFill>
              </a:rPr>
              <a:t> </a:t>
            </a:r>
            <a:r>
              <a:rPr lang="en-US" b="1" dirty="0" err="1" smtClean="0">
                <a:solidFill>
                  <a:srgbClr val="2B4A5E"/>
                </a:solidFill>
              </a:rPr>
              <a:t>massima</a:t>
            </a:r>
            <a:r>
              <a:rPr lang="en-US" b="1" dirty="0" smtClean="0">
                <a:solidFill>
                  <a:srgbClr val="2B4A5E"/>
                </a:solidFill>
              </a:rPr>
              <a:t> (</a:t>
            </a:r>
            <a:r>
              <a:rPr lang="en-US" b="1" dirty="0" err="1" smtClean="0">
                <a:solidFill>
                  <a:srgbClr val="2B4A5E"/>
                </a:solidFill>
              </a:rPr>
              <a:t>che</a:t>
            </a:r>
            <a:r>
              <a:rPr lang="en-US" b="1" dirty="0" smtClean="0">
                <a:solidFill>
                  <a:srgbClr val="2B4A5E"/>
                </a:solidFill>
              </a:rPr>
              <a:t> </a:t>
            </a:r>
            <a:r>
              <a:rPr lang="en-US" b="1" dirty="0" err="1" smtClean="0">
                <a:solidFill>
                  <a:srgbClr val="2B4A5E"/>
                </a:solidFill>
              </a:rPr>
              <a:t>dipende</a:t>
            </a:r>
            <a:r>
              <a:rPr lang="en-US" b="1" dirty="0" smtClean="0">
                <a:solidFill>
                  <a:srgbClr val="2B4A5E"/>
                </a:solidFill>
              </a:rPr>
              <a:t> </a:t>
            </a:r>
            <a:r>
              <a:rPr lang="en-US" b="1" dirty="0" err="1" smtClean="0">
                <a:solidFill>
                  <a:srgbClr val="2B4A5E"/>
                </a:solidFill>
              </a:rPr>
              <a:t>dal</a:t>
            </a:r>
            <a:r>
              <a:rPr lang="en-US" b="1" dirty="0" smtClean="0">
                <a:solidFill>
                  <a:srgbClr val="2B4A5E"/>
                </a:solidFill>
              </a:rPr>
              <a:t> </a:t>
            </a:r>
            <a:r>
              <a:rPr lang="en-US" b="1" dirty="0" err="1" smtClean="0">
                <a:solidFill>
                  <a:srgbClr val="2B4A5E"/>
                </a:solidFill>
              </a:rPr>
              <a:t>tipo</a:t>
            </a:r>
            <a:r>
              <a:rPr lang="en-US" b="1" dirty="0" smtClean="0">
                <a:solidFill>
                  <a:srgbClr val="2B4A5E"/>
                </a:solidFill>
              </a:rPr>
              <a:t> </a:t>
            </a:r>
            <a:r>
              <a:rPr lang="en-US" b="1" dirty="0" err="1" smtClean="0">
                <a:solidFill>
                  <a:srgbClr val="2B4A5E"/>
                </a:solidFill>
              </a:rPr>
              <a:t>di</a:t>
            </a:r>
            <a:r>
              <a:rPr lang="en-US" b="1" dirty="0" smtClean="0">
                <a:solidFill>
                  <a:srgbClr val="2B4A5E"/>
                </a:solidFill>
              </a:rPr>
              <a:t> camera, </a:t>
            </a:r>
            <a:r>
              <a:rPr lang="en-US" b="1" dirty="0" err="1" smtClean="0">
                <a:solidFill>
                  <a:srgbClr val="2B4A5E"/>
                </a:solidFill>
              </a:rPr>
              <a:t>posizione</a:t>
            </a:r>
            <a:r>
              <a:rPr lang="en-US" b="1" dirty="0" smtClean="0">
                <a:solidFill>
                  <a:srgbClr val="2B4A5E"/>
                </a:solidFill>
              </a:rPr>
              <a:t>, etc…)</a:t>
            </a:r>
          </a:p>
          <a:p>
            <a:endParaRPr lang="en-US" dirty="0"/>
          </a:p>
        </p:txBody>
      </p:sp>
      <p:sp>
        <p:nvSpPr>
          <p:cNvPr id="6" name="Left Arrow 5"/>
          <p:cNvSpPr/>
          <p:nvPr/>
        </p:nvSpPr>
        <p:spPr>
          <a:xfrm rot="21010777">
            <a:off x="3135303" y="1780349"/>
            <a:ext cx="2451603" cy="276011"/>
          </a:xfrm>
          <a:prstGeom prst="leftArrow">
            <a:avLst/>
          </a:prstGeom>
          <a:solidFill>
            <a:srgbClr val="FFFF00">
              <a:alpha val="46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>
            <a:off x="1249537" y="2752945"/>
            <a:ext cx="1880189" cy="2678587"/>
            <a:chOff x="1249537" y="2752945"/>
            <a:chExt cx="1880189" cy="2678587"/>
          </a:xfrm>
        </p:grpSpPr>
        <p:sp>
          <p:nvSpPr>
            <p:cNvPr id="7" name="Left-Up Arrow 6"/>
            <p:cNvSpPr/>
            <p:nvPr/>
          </p:nvSpPr>
          <p:spPr>
            <a:xfrm rot="3476008">
              <a:off x="1458413" y="2902894"/>
              <a:ext cx="1775917" cy="1476020"/>
            </a:xfrm>
            <a:prstGeom prst="leftUpArrow">
              <a:avLst>
                <a:gd name="adj1" fmla="val 7442"/>
                <a:gd name="adj2" fmla="val 6583"/>
                <a:gd name="adj3" fmla="val 25553"/>
              </a:avLst>
            </a:prstGeom>
            <a:solidFill>
              <a:srgbClr val="008000">
                <a:alpha val="55000"/>
              </a:srgb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249537" y="4785201"/>
              <a:ext cx="1880189" cy="646331"/>
            </a:xfrm>
            <a:prstGeom prst="rect">
              <a:avLst/>
            </a:prstGeom>
            <a:solidFill>
              <a:srgbClr val="008000">
                <a:alpha val="51000"/>
              </a:srgbClr>
            </a:solidFill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000090"/>
                  </a:solidFill>
                </a:rPr>
                <a:t>Hit-tube </a:t>
              </a:r>
              <a:r>
                <a:rPr lang="en-US" b="1" dirty="0" err="1" smtClean="0">
                  <a:solidFill>
                    <a:srgbClr val="000090"/>
                  </a:solidFill>
                </a:rPr>
                <a:t>rimossi</a:t>
              </a:r>
              <a:r>
                <a:rPr lang="en-US" b="1" dirty="0" smtClean="0">
                  <a:solidFill>
                    <a:srgbClr val="000090"/>
                  </a:solidFill>
                </a:rPr>
                <a:t>!!</a:t>
              </a:r>
              <a:endParaRPr lang="en-US" b="1" dirty="0">
                <a:solidFill>
                  <a:srgbClr val="000090"/>
                </a:solidFill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233081" y="6021294"/>
            <a:ext cx="49664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Al </a:t>
            </a:r>
            <a:r>
              <a:rPr lang="en-US" b="1" dirty="0" err="1" smtClean="0">
                <a:solidFill>
                  <a:schemeClr val="accent6">
                    <a:lumMod val="50000"/>
                  </a:schemeClr>
                </a:solidFill>
              </a:rPr>
              <a:t>massimo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 8 hit-tube per camera MDT</a:t>
            </a:r>
            <a:endParaRPr lang="en-US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259" y="609600"/>
            <a:ext cx="8229600" cy="1066800"/>
          </a:xfrm>
        </p:spPr>
        <p:txBody>
          <a:bodyPr/>
          <a:lstStyle/>
          <a:p>
            <a:r>
              <a:rPr lang="en-US" dirty="0" smtClean="0"/>
              <a:t>Track Fit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259" y="1638300"/>
            <a:ext cx="4819102" cy="290381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07361" y="1270000"/>
            <a:ext cx="4136639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rgbClr val="2B4A5E"/>
                </a:solidFill>
              </a:rPr>
              <a:t>Dopo</a:t>
            </a:r>
            <a:r>
              <a:rPr lang="en-US" dirty="0" smtClean="0">
                <a:solidFill>
                  <a:srgbClr val="2B4A5E"/>
                </a:solidFill>
              </a:rPr>
              <a:t> aver </a:t>
            </a:r>
            <a:r>
              <a:rPr lang="en-US" dirty="0" err="1" smtClean="0">
                <a:solidFill>
                  <a:srgbClr val="2B4A5E"/>
                </a:solidFill>
              </a:rPr>
              <a:t>selezionato</a:t>
            </a:r>
            <a:r>
              <a:rPr lang="en-US" dirty="0" smtClean="0">
                <a:solidFill>
                  <a:srgbClr val="2B4A5E"/>
                </a:solidFill>
              </a:rPr>
              <a:t> </a:t>
            </a:r>
            <a:r>
              <a:rPr lang="en-US" dirty="0" err="1" smtClean="0">
                <a:solidFill>
                  <a:srgbClr val="2B4A5E"/>
                </a:solidFill>
              </a:rPr>
              <a:t>i</a:t>
            </a:r>
            <a:r>
              <a:rPr lang="en-US" dirty="0" smtClean="0">
                <a:solidFill>
                  <a:srgbClr val="2B4A5E"/>
                </a:solidFill>
              </a:rPr>
              <a:t> </a:t>
            </a:r>
            <a:r>
              <a:rPr lang="en-US" dirty="0" err="1" smtClean="0">
                <a:solidFill>
                  <a:srgbClr val="2B4A5E"/>
                </a:solidFill>
              </a:rPr>
              <a:t>tubi</a:t>
            </a:r>
            <a:r>
              <a:rPr lang="en-US" dirty="0" smtClean="0">
                <a:solidFill>
                  <a:srgbClr val="2B4A5E"/>
                </a:solidFill>
              </a:rPr>
              <a:t> </a:t>
            </a:r>
            <a:r>
              <a:rPr lang="en-US" dirty="0" err="1" smtClean="0">
                <a:solidFill>
                  <a:srgbClr val="2B4A5E"/>
                </a:solidFill>
              </a:rPr>
              <a:t>appartenenti</a:t>
            </a:r>
            <a:r>
              <a:rPr lang="en-US" dirty="0" smtClean="0">
                <a:solidFill>
                  <a:srgbClr val="2B4A5E"/>
                </a:solidFill>
              </a:rPr>
              <a:t> </a:t>
            </a:r>
            <a:r>
              <a:rPr lang="en-US" dirty="0" err="1" smtClean="0">
                <a:solidFill>
                  <a:srgbClr val="2B4A5E"/>
                </a:solidFill>
              </a:rPr>
              <a:t>alla</a:t>
            </a:r>
            <a:r>
              <a:rPr lang="en-US" dirty="0" smtClean="0">
                <a:solidFill>
                  <a:srgbClr val="2B4A5E"/>
                </a:solidFill>
              </a:rPr>
              <a:t> roads </a:t>
            </a:r>
            <a:r>
              <a:rPr lang="en-US" dirty="0" err="1" smtClean="0">
                <a:solidFill>
                  <a:srgbClr val="2B4A5E"/>
                </a:solidFill>
              </a:rPr>
              <a:t>si</a:t>
            </a:r>
            <a:r>
              <a:rPr lang="en-US" dirty="0" smtClean="0">
                <a:solidFill>
                  <a:srgbClr val="2B4A5E"/>
                </a:solidFill>
              </a:rPr>
              <a:t> </a:t>
            </a:r>
            <a:r>
              <a:rPr lang="en-US" dirty="0" err="1" smtClean="0">
                <a:solidFill>
                  <a:srgbClr val="2B4A5E"/>
                </a:solidFill>
              </a:rPr>
              <a:t>ri-effettua</a:t>
            </a:r>
            <a:r>
              <a:rPr lang="en-US" dirty="0" smtClean="0">
                <a:solidFill>
                  <a:srgbClr val="2B4A5E"/>
                </a:solidFill>
              </a:rPr>
              <a:t> un fit </a:t>
            </a:r>
            <a:r>
              <a:rPr lang="en-US" dirty="0" err="1" smtClean="0">
                <a:solidFill>
                  <a:srgbClr val="2B4A5E"/>
                </a:solidFill>
              </a:rPr>
              <a:t>lineare</a:t>
            </a:r>
            <a:r>
              <a:rPr lang="en-US" dirty="0" smtClean="0">
                <a:solidFill>
                  <a:srgbClr val="2B4A5E"/>
                </a:solidFill>
              </a:rPr>
              <a:t> </a:t>
            </a:r>
            <a:r>
              <a:rPr lang="en-US" dirty="0" err="1" smtClean="0">
                <a:solidFill>
                  <a:srgbClr val="2B4A5E"/>
                </a:solidFill>
              </a:rPr>
              <a:t>utilizzando</a:t>
            </a:r>
            <a:r>
              <a:rPr lang="en-US" dirty="0" smtClean="0">
                <a:solidFill>
                  <a:srgbClr val="2B4A5E"/>
                </a:solidFill>
              </a:rPr>
              <a:t> le </a:t>
            </a:r>
            <a:r>
              <a:rPr lang="en-US" dirty="0" err="1" smtClean="0">
                <a:solidFill>
                  <a:srgbClr val="2B4A5E"/>
                </a:solidFill>
              </a:rPr>
              <a:t>informazioni</a:t>
            </a:r>
            <a:r>
              <a:rPr lang="en-US" dirty="0" smtClean="0">
                <a:solidFill>
                  <a:srgbClr val="2B4A5E"/>
                </a:solidFill>
              </a:rPr>
              <a:t> </a:t>
            </a:r>
            <a:r>
              <a:rPr lang="en-US" dirty="0" err="1" smtClean="0">
                <a:solidFill>
                  <a:srgbClr val="2B4A5E"/>
                </a:solidFill>
              </a:rPr>
              <a:t>di</a:t>
            </a:r>
            <a:r>
              <a:rPr lang="en-US" dirty="0" smtClean="0">
                <a:solidFill>
                  <a:srgbClr val="2B4A5E"/>
                </a:solidFill>
              </a:rPr>
              <a:t> </a:t>
            </a:r>
            <a:r>
              <a:rPr lang="en-US" i="1" dirty="0" smtClean="0">
                <a:solidFill>
                  <a:srgbClr val="2B4A5E"/>
                </a:solidFill>
              </a:rPr>
              <a:t>DRIFT TIME </a:t>
            </a:r>
            <a:r>
              <a:rPr lang="en-US" dirty="0" err="1" smtClean="0">
                <a:solidFill>
                  <a:srgbClr val="2B4A5E"/>
                </a:solidFill>
              </a:rPr>
              <a:t>delle</a:t>
            </a:r>
            <a:r>
              <a:rPr lang="en-US" dirty="0" smtClean="0">
                <a:solidFill>
                  <a:srgbClr val="2B4A5E"/>
                </a:solidFill>
              </a:rPr>
              <a:t> MDT</a:t>
            </a:r>
          </a:p>
          <a:p>
            <a:endParaRPr lang="en-US" dirty="0">
              <a:solidFill>
                <a:srgbClr val="2B4A5E"/>
              </a:solidFill>
            </a:endParaRPr>
          </a:p>
          <a:p>
            <a:endParaRPr lang="en-US" dirty="0">
              <a:solidFill>
                <a:srgbClr val="2B4A5E"/>
              </a:solidFill>
            </a:endParaRPr>
          </a:p>
        </p:txBody>
      </p:sp>
      <p:pic>
        <p:nvPicPr>
          <p:cNvPr id="6" name="Picture 5" descr="j0186176.pict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5007361" y="2770468"/>
            <a:ext cx="1056653" cy="115271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305176" y="2770468"/>
            <a:ext cx="264458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6600"/>
                </a:solidFill>
              </a:rPr>
              <a:t>..in </a:t>
            </a:r>
            <a:r>
              <a:rPr lang="en-US" b="1" dirty="0" err="1" smtClean="0">
                <a:solidFill>
                  <a:srgbClr val="FF6600"/>
                </a:solidFill>
              </a:rPr>
              <a:t>realtà</a:t>
            </a:r>
            <a:r>
              <a:rPr lang="en-US" b="1" dirty="0" smtClean="0">
                <a:solidFill>
                  <a:srgbClr val="FF6600"/>
                </a:solidFill>
              </a:rPr>
              <a:t> </a:t>
            </a:r>
            <a:r>
              <a:rPr lang="en-US" b="1" dirty="0" err="1" smtClean="0">
                <a:solidFill>
                  <a:srgbClr val="FF6600"/>
                </a:solidFill>
              </a:rPr>
              <a:t>trascuriamo</a:t>
            </a:r>
            <a:r>
              <a:rPr lang="en-US" b="1" dirty="0" smtClean="0">
                <a:solidFill>
                  <a:srgbClr val="FF6600"/>
                </a:solidFill>
              </a:rPr>
              <a:t> la </a:t>
            </a:r>
            <a:r>
              <a:rPr lang="en-US" b="1" dirty="0" err="1" smtClean="0">
                <a:solidFill>
                  <a:srgbClr val="FF6600"/>
                </a:solidFill>
              </a:rPr>
              <a:t>curvatura</a:t>
            </a:r>
            <a:r>
              <a:rPr lang="en-US" b="1" dirty="0" smtClean="0">
                <a:solidFill>
                  <a:srgbClr val="FF6600"/>
                </a:solidFill>
              </a:rPr>
              <a:t> </a:t>
            </a:r>
            <a:r>
              <a:rPr lang="en-US" b="1" dirty="0" err="1" smtClean="0">
                <a:solidFill>
                  <a:srgbClr val="FF6600"/>
                </a:solidFill>
              </a:rPr>
              <a:t>della</a:t>
            </a:r>
            <a:r>
              <a:rPr lang="en-US" b="1" dirty="0" smtClean="0">
                <a:solidFill>
                  <a:srgbClr val="FF6600"/>
                </a:solidFill>
              </a:rPr>
              <a:t> </a:t>
            </a:r>
            <a:r>
              <a:rPr lang="en-US" b="1" dirty="0" err="1" smtClean="0">
                <a:solidFill>
                  <a:srgbClr val="FF6600"/>
                </a:solidFill>
              </a:rPr>
              <a:t>tracciaall’interbo</a:t>
            </a:r>
            <a:r>
              <a:rPr lang="en-US" b="1" dirty="0" smtClean="0">
                <a:solidFill>
                  <a:srgbClr val="FF6600"/>
                </a:solidFill>
              </a:rPr>
              <a:t> </a:t>
            </a:r>
            <a:r>
              <a:rPr lang="en-US" b="1" dirty="0" err="1" smtClean="0">
                <a:solidFill>
                  <a:srgbClr val="FF6600"/>
                </a:solidFill>
              </a:rPr>
              <a:t>della</a:t>
            </a:r>
            <a:r>
              <a:rPr lang="en-US" b="1" dirty="0" smtClean="0">
                <a:solidFill>
                  <a:srgbClr val="FF6600"/>
                </a:solidFill>
              </a:rPr>
              <a:t> camera MDT!!</a:t>
            </a:r>
            <a:endParaRPr lang="en-US" b="1" dirty="0">
              <a:solidFill>
                <a:srgbClr val="FF66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33835" y="4318003"/>
            <a:ext cx="43159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solidFill>
                  <a:schemeClr val="accent6">
                    <a:lumMod val="50000"/>
                  </a:schemeClr>
                </a:solidFill>
              </a:rPr>
              <a:t>Per </a:t>
            </a:r>
            <a:r>
              <a:rPr lang="en-US" i="1" dirty="0" err="1" smtClean="0">
                <a:solidFill>
                  <a:schemeClr val="accent6">
                    <a:lumMod val="50000"/>
                  </a:schemeClr>
                </a:solidFill>
              </a:rPr>
              <a:t>μ</a:t>
            </a:r>
            <a:r>
              <a:rPr lang="en-US" i="1" dirty="0" smtClean="0">
                <a:solidFill>
                  <a:schemeClr val="accent6">
                    <a:lumMod val="50000"/>
                  </a:schemeClr>
                </a:solidFill>
              </a:rPr>
              <a:t> con </a:t>
            </a:r>
            <a:r>
              <a:rPr lang="en-US" i="1" dirty="0" err="1" smtClean="0">
                <a:solidFill>
                  <a:schemeClr val="accent6">
                    <a:lumMod val="50000"/>
                  </a:schemeClr>
                </a:solidFill>
              </a:rPr>
              <a:t>pT</a:t>
            </a:r>
            <a:r>
              <a:rPr lang="en-US" i="1" dirty="0" smtClean="0">
                <a:solidFill>
                  <a:schemeClr val="accent6">
                    <a:lumMod val="50000"/>
                  </a:schemeClr>
                </a:solidFill>
              </a:rPr>
              <a:t>=20 </a:t>
            </a:r>
            <a:r>
              <a:rPr lang="en-US" i="1" dirty="0" err="1" smtClean="0">
                <a:solidFill>
                  <a:schemeClr val="accent6">
                    <a:lumMod val="50000"/>
                  </a:schemeClr>
                </a:solidFill>
              </a:rPr>
              <a:t>GeV</a:t>
            </a:r>
            <a:r>
              <a:rPr lang="en-US" i="1" dirty="0" smtClean="0">
                <a:solidFill>
                  <a:schemeClr val="accent6">
                    <a:lumMod val="50000"/>
                  </a:schemeClr>
                </a:solidFill>
              </a:rPr>
              <a:t> tale </a:t>
            </a:r>
            <a:r>
              <a:rPr lang="en-US" i="1" dirty="0" err="1" smtClean="0">
                <a:solidFill>
                  <a:schemeClr val="accent6">
                    <a:lumMod val="50000"/>
                  </a:schemeClr>
                </a:solidFill>
              </a:rPr>
              <a:t>curvatura</a:t>
            </a:r>
            <a:r>
              <a:rPr lang="en-US" i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i="1" dirty="0" err="1" smtClean="0">
                <a:solidFill>
                  <a:schemeClr val="accent6">
                    <a:lumMod val="50000"/>
                  </a:schemeClr>
                </a:solidFill>
              </a:rPr>
              <a:t>è</a:t>
            </a:r>
            <a:r>
              <a:rPr lang="en-US" i="1" dirty="0" smtClean="0">
                <a:solidFill>
                  <a:schemeClr val="accent6">
                    <a:lumMod val="50000"/>
                  </a:schemeClr>
                </a:solidFill>
              </a:rPr>
              <a:t> ≈120 </a:t>
            </a:r>
            <a:r>
              <a:rPr lang="en-US" i="1" dirty="0" err="1" smtClean="0">
                <a:solidFill>
                  <a:schemeClr val="accent6">
                    <a:lumMod val="50000"/>
                  </a:schemeClr>
                </a:solidFill>
              </a:rPr>
              <a:t>μm</a:t>
            </a:r>
            <a:endParaRPr lang="en-US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8259" y="4542118"/>
            <a:ext cx="30629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6600"/>
                </a:solidFill>
              </a:rPr>
              <a:t>Questa </a:t>
            </a:r>
            <a:r>
              <a:rPr lang="en-US" b="1" dirty="0" err="1" smtClean="0">
                <a:solidFill>
                  <a:srgbClr val="FF6600"/>
                </a:solidFill>
              </a:rPr>
              <a:t>procedura</a:t>
            </a:r>
            <a:r>
              <a:rPr lang="en-US" b="1" dirty="0" smtClean="0">
                <a:solidFill>
                  <a:srgbClr val="FF6600"/>
                </a:solidFill>
              </a:rPr>
              <a:t> </a:t>
            </a:r>
            <a:r>
              <a:rPr lang="en-US" b="1" dirty="0" err="1" smtClean="0">
                <a:solidFill>
                  <a:srgbClr val="FF6600"/>
                </a:solidFill>
              </a:rPr>
              <a:t>di</a:t>
            </a:r>
            <a:r>
              <a:rPr lang="en-US" b="1" dirty="0" smtClean="0">
                <a:solidFill>
                  <a:srgbClr val="FF6600"/>
                </a:solidFill>
              </a:rPr>
              <a:t> fit </a:t>
            </a:r>
            <a:r>
              <a:rPr lang="en-US" b="1" dirty="0" err="1" smtClean="0">
                <a:solidFill>
                  <a:srgbClr val="FF6600"/>
                </a:solidFill>
              </a:rPr>
              <a:t>consente</a:t>
            </a:r>
            <a:r>
              <a:rPr lang="en-US" b="1" dirty="0" smtClean="0">
                <a:solidFill>
                  <a:srgbClr val="FF6600"/>
                </a:solidFill>
              </a:rPr>
              <a:t> </a:t>
            </a:r>
            <a:r>
              <a:rPr lang="en-US" b="1" dirty="0" err="1" smtClean="0">
                <a:solidFill>
                  <a:srgbClr val="FF6600"/>
                </a:solidFill>
              </a:rPr>
              <a:t>di</a:t>
            </a:r>
            <a:r>
              <a:rPr lang="en-US" b="1" dirty="0" smtClean="0">
                <a:solidFill>
                  <a:srgbClr val="FF6600"/>
                </a:solidFill>
              </a:rPr>
              <a:t> </a:t>
            </a:r>
            <a:r>
              <a:rPr lang="en-US" b="1" dirty="0" err="1" smtClean="0">
                <a:solidFill>
                  <a:srgbClr val="FF6600"/>
                </a:solidFill>
              </a:rPr>
              <a:t>definire</a:t>
            </a:r>
            <a:r>
              <a:rPr lang="en-US" b="1" dirty="0" smtClean="0">
                <a:solidFill>
                  <a:srgbClr val="FF6600"/>
                </a:solidFill>
              </a:rPr>
              <a:t> un super-</a:t>
            </a:r>
            <a:r>
              <a:rPr lang="en-US" b="1" dirty="0" err="1" smtClean="0">
                <a:solidFill>
                  <a:srgbClr val="FF6600"/>
                </a:solidFill>
              </a:rPr>
              <a:t>punto</a:t>
            </a:r>
            <a:r>
              <a:rPr lang="en-US" b="1" dirty="0" smtClean="0">
                <a:solidFill>
                  <a:srgbClr val="FF6600"/>
                </a:solidFill>
              </a:rPr>
              <a:t> al </a:t>
            </a:r>
            <a:r>
              <a:rPr lang="en-US" b="1" dirty="0" err="1" smtClean="0">
                <a:solidFill>
                  <a:srgbClr val="FF6600"/>
                </a:solidFill>
              </a:rPr>
              <a:t>centro</a:t>
            </a:r>
            <a:r>
              <a:rPr lang="en-US" b="1" dirty="0" smtClean="0">
                <a:solidFill>
                  <a:srgbClr val="FF6600"/>
                </a:solidFill>
              </a:rPr>
              <a:t> </a:t>
            </a:r>
            <a:r>
              <a:rPr lang="en-US" b="1" dirty="0" err="1" smtClean="0">
                <a:solidFill>
                  <a:srgbClr val="FF6600"/>
                </a:solidFill>
              </a:rPr>
              <a:t>della</a:t>
            </a:r>
            <a:r>
              <a:rPr lang="en-US" b="1" dirty="0" smtClean="0">
                <a:solidFill>
                  <a:srgbClr val="FF6600"/>
                </a:solidFill>
              </a:rPr>
              <a:t> camera MDT!!</a:t>
            </a:r>
            <a:endParaRPr lang="en-US" b="1" dirty="0">
              <a:solidFill>
                <a:srgbClr val="FF6600"/>
              </a:solidFill>
            </a:endParaRPr>
          </a:p>
        </p:txBody>
      </p:sp>
      <p:sp>
        <p:nvSpPr>
          <p:cNvPr id="10" name="Up Arrow 9"/>
          <p:cNvSpPr/>
          <p:nvPr/>
        </p:nvSpPr>
        <p:spPr>
          <a:xfrm rot="3200993">
            <a:off x="1499740" y="2844347"/>
            <a:ext cx="253662" cy="2089802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FF6600">
              <a:alpha val="12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8" name="Group 27"/>
          <p:cNvGrpSpPr/>
          <p:nvPr/>
        </p:nvGrpSpPr>
        <p:grpSpPr>
          <a:xfrm>
            <a:off x="3251201" y="4851400"/>
            <a:ext cx="4749800" cy="1581150"/>
            <a:chOff x="3251200" y="4851400"/>
            <a:chExt cx="6502399" cy="2311400"/>
          </a:xfrm>
        </p:grpSpPr>
        <p:sp>
          <p:nvSpPr>
            <p:cNvPr id="11" name="Rectangle 10"/>
            <p:cNvSpPr/>
            <p:nvPr/>
          </p:nvSpPr>
          <p:spPr>
            <a:xfrm>
              <a:off x="4749800" y="5044392"/>
              <a:ext cx="4607859" cy="160116"/>
            </a:xfrm>
            <a:prstGeom prst="rect">
              <a:avLst/>
            </a:prstGeom>
            <a:solidFill>
              <a:srgbClr val="008000">
                <a:alpha val="80000"/>
              </a:srgb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3810001" y="5742447"/>
              <a:ext cx="3619500" cy="160116"/>
            </a:xfrm>
            <a:prstGeom prst="rect">
              <a:avLst/>
            </a:prstGeom>
            <a:solidFill>
              <a:srgbClr val="008000">
                <a:alpha val="80000"/>
              </a:srgb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760085" y="6432550"/>
              <a:ext cx="3148716" cy="160116"/>
            </a:xfrm>
            <a:prstGeom prst="rect">
              <a:avLst/>
            </a:prstGeom>
            <a:solidFill>
              <a:srgbClr val="008000">
                <a:alpha val="80000"/>
              </a:srgb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 16"/>
            <p:cNvSpPr/>
            <p:nvPr/>
          </p:nvSpPr>
          <p:spPr>
            <a:xfrm>
              <a:off x="4279900" y="4851400"/>
              <a:ext cx="2616200" cy="1892300"/>
            </a:xfrm>
            <a:custGeom>
              <a:avLst/>
              <a:gdLst>
                <a:gd name="connsiteX0" fmla="*/ 0 w 2616200"/>
                <a:gd name="connsiteY0" fmla="*/ 1892300 h 1892300"/>
                <a:gd name="connsiteX1" fmla="*/ 317500 w 2616200"/>
                <a:gd name="connsiteY1" fmla="*/ 1333500 h 1892300"/>
                <a:gd name="connsiteX2" fmla="*/ 762000 w 2616200"/>
                <a:gd name="connsiteY2" fmla="*/ 914400 h 1892300"/>
                <a:gd name="connsiteX3" fmla="*/ 1397000 w 2616200"/>
                <a:gd name="connsiteY3" fmla="*/ 508000 h 1892300"/>
                <a:gd name="connsiteX4" fmla="*/ 2616200 w 2616200"/>
                <a:gd name="connsiteY4" fmla="*/ 0 h 1892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16200" h="1892300">
                  <a:moveTo>
                    <a:pt x="0" y="1892300"/>
                  </a:moveTo>
                  <a:cubicBezTo>
                    <a:pt x="95250" y="1694391"/>
                    <a:pt x="190500" y="1496483"/>
                    <a:pt x="317500" y="1333500"/>
                  </a:cubicBezTo>
                  <a:cubicBezTo>
                    <a:pt x="444500" y="1170517"/>
                    <a:pt x="582083" y="1051983"/>
                    <a:pt x="762000" y="914400"/>
                  </a:cubicBezTo>
                  <a:cubicBezTo>
                    <a:pt x="941917" y="776817"/>
                    <a:pt x="1087967" y="660400"/>
                    <a:pt x="1397000" y="508000"/>
                  </a:cubicBezTo>
                  <a:cubicBezTo>
                    <a:pt x="1706033" y="355600"/>
                    <a:pt x="2616200" y="0"/>
                    <a:pt x="2616200" y="0"/>
                  </a:cubicBezTo>
                </a:path>
              </a:pathLst>
            </a:cu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/>
            <p:cNvSpPr/>
            <p:nvPr/>
          </p:nvSpPr>
          <p:spPr>
            <a:xfrm>
              <a:off x="6197039" y="5044392"/>
              <a:ext cx="108137" cy="16011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/>
            <p:cNvSpPr/>
            <p:nvPr/>
          </p:nvSpPr>
          <p:spPr>
            <a:xfrm>
              <a:off x="4356100" y="6432550"/>
              <a:ext cx="108137" cy="16011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1" name="Straight Connector 20"/>
            <p:cNvCxnSpPr/>
            <p:nvPr/>
          </p:nvCxnSpPr>
          <p:spPr>
            <a:xfrm flipV="1">
              <a:off x="4464239" y="5204508"/>
              <a:ext cx="1732799" cy="1228042"/>
            </a:xfrm>
            <a:prstGeom prst="line">
              <a:avLst/>
            </a:prstGeom>
            <a:ln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Oval 23"/>
            <p:cNvSpPr/>
            <p:nvPr/>
          </p:nvSpPr>
          <p:spPr>
            <a:xfrm>
              <a:off x="4915192" y="5742447"/>
              <a:ext cx="108137" cy="16011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6" name="Straight Connector 25"/>
            <p:cNvCxnSpPr>
              <a:stCxn id="24" idx="6"/>
            </p:cNvCxnSpPr>
            <p:nvPr/>
          </p:nvCxnSpPr>
          <p:spPr>
            <a:xfrm>
              <a:off x="5023329" y="5822505"/>
              <a:ext cx="291621" cy="445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Rounded Rectangle 26"/>
            <p:cNvSpPr/>
            <p:nvPr/>
          </p:nvSpPr>
          <p:spPr>
            <a:xfrm>
              <a:off x="3251200" y="4851400"/>
              <a:ext cx="6502399" cy="2311400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  <a:alpha val="6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09600"/>
            <a:ext cx="8229600" cy="1066800"/>
          </a:xfrm>
        </p:spPr>
        <p:txBody>
          <a:bodyPr/>
          <a:lstStyle/>
          <a:p>
            <a:r>
              <a:rPr lang="en-US" dirty="0" err="1" smtClean="0"/>
              <a:t>Stima</a:t>
            </a:r>
            <a:r>
              <a:rPr lang="en-US" dirty="0" smtClean="0"/>
              <a:t> del </a:t>
            </a:r>
            <a:r>
              <a:rPr lang="en-US" dirty="0" err="1" smtClean="0"/>
              <a:t>pT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39059" y="1676400"/>
            <a:ext cx="8217647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</a:rPr>
              <a:t>Come </a:t>
            </a:r>
            <a:r>
              <a:rPr lang="en-US" sz="2000" b="1" dirty="0" err="1" smtClean="0">
                <a:solidFill>
                  <a:schemeClr val="accent6">
                    <a:lumMod val="50000"/>
                  </a:schemeClr>
                </a:solidFill>
              </a:rPr>
              <a:t>convertire</a:t>
            </a: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000" b="1" dirty="0" err="1" smtClean="0">
                <a:solidFill>
                  <a:schemeClr val="accent6">
                    <a:lumMod val="50000"/>
                  </a:schemeClr>
                </a:solidFill>
              </a:rPr>
              <a:t>l’informazione</a:t>
            </a: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000" b="1" dirty="0" err="1" smtClean="0">
                <a:solidFill>
                  <a:schemeClr val="accent6">
                    <a:lumMod val="50000"/>
                  </a:schemeClr>
                </a:solidFill>
              </a:rPr>
              <a:t>sulla</a:t>
            </a: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000" b="1" dirty="0" err="1" smtClean="0">
                <a:solidFill>
                  <a:schemeClr val="accent6">
                    <a:lumMod val="50000"/>
                  </a:schemeClr>
                </a:solidFill>
              </a:rPr>
              <a:t>sagitta</a:t>
            </a: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000" b="1" dirty="0" err="1" smtClean="0">
                <a:solidFill>
                  <a:schemeClr val="accent6">
                    <a:lumMod val="50000"/>
                  </a:schemeClr>
                </a:solidFill>
              </a:rPr>
              <a:t>s</a:t>
            </a: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</a:rPr>
              <a:t> = </a:t>
            </a:r>
            <a:r>
              <a:rPr lang="en-US" sz="2000" b="1" dirty="0" err="1" smtClean="0">
                <a:solidFill>
                  <a:schemeClr val="accent6">
                    <a:lumMod val="50000"/>
                  </a:schemeClr>
                </a:solidFill>
              </a:rPr>
              <a:t>f(η,φ,pT</a:t>
            </a: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</a:rPr>
              <a:t>)??</a:t>
            </a:r>
          </a:p>
          <a:p>
            <a:r>
              <a:rPr lang="en-US" sz="2000" b="1" dirty="0" err="1" smtClean="0">
                <a:solidFill>
                  <a:schemeClr val="accent6">
                    <a:lumMod val="50000"/>
                  </a:schemeClr>
                </a:solidFill>
              </a:rPr>
              <a:t>Quale</a:t>
            </a: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000" b="1" dirty="0" err="1" smtClean="0">
                <a:solidFill>
                  <a:schemeClr val="accent6">
                    <a:lumMod val="50000"/>
                  </a:schemeClr>
                </a:solidFill>
              </a:rPr>
              <a:t>algortimo</a:t>
            </a: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000" b="1" dirty="0" err="1" smtClean="0">
                <a:solidFill>
                  <a:schemeClr val="accent6">
                    <a:lumMod val="50000"/>
                  </a:schemeClr>
                </a:solidFill>
              </a:rPr>
              <a:t>consente</a:t>
            </a: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000" b="1" dirty="0" err="1" smtClean="0">
                <a:solidFill>
                  <a:schemeClr val="accent6">
                    <a:lumMod val="50000"/>
                  </a:schemeClr>
                </a:solidFill>
              </a:rPr>
              <a:t>di</a:t>
            </a: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000" b="1" dirty="0" err="1" smtClean="0">
                <a:solidFill>
                  <a:schemeClr val="accent6">
                    <a:lumMod val="50000"/>
                  </a:schemeClr>
                </a:solidFill>
              </a:rPr>
              <a:t>invertire</a:t>
            </a: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000" b="1" dirty="0" err="1" smtClean="0">
                <a:solidFill>
                  <a:schemeClr val="accent6">
                    <a:lumMod val="50000"/>
                  </a:schemeClr>
                </a:solidFill>
              </a:rPr>
              <a:t>questa</a:t>
            </a: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000" b="1" dirty="0" err="1" smtClean="0">
                <a:solidFill>
                  <a:schemeClr val="accent6">
                    <a:lumMod val="50000"/>
                  </a:schemeClr>
                </a:solidFill>
              </a:rPr>
              <a:t>relazione</a:t>
            </a: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</a:rPr>
              <a:t> in </a:t>
            </a:r>
            <a:r>
              <a:rPr lang="en-US" sz="2000" b="1" dirty="0" err="1" smtClean="0">
                <a:solidFill>
                  <a:schemeClr val="accent6">
                    <a:lumMod val="50000"/>
                  </a:schemeClr>
                </a:solidFill>
              </a:rPr>
              <a:t>modo</a:t>
            </a: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000" b="1" dirty="0" err="1" smtClean="0">
                <a:solidFill>
                  <a:schemeClr val="accent6">
                    <a:lumMod val="50000"/>
                  </a:schemeClr>
                </a:solidFill>
              </a:rPr>
              <a:t>efficiente</a:t>
            </a: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000" b="1" dirty="0" err="1" smtClean="0">
                <a:solidFill>
                  <a:schemeClr val="accent6">
                    <a:lumMod val="50000"/>
                  </a:schemeClr>
                </a:solidFill>
              </a:rPr>
              <a:t>e</a:t>
            </a: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000" b="1" dirty="0" err="1" smtClean="0">
                <a:solidFill>
                  <a:schemeClr val="accent6">
                    <a:lumMod val="50000"/>
                  </a:schemeClr>
                </a:solidFill>
              </a:rPr>
              <a:t>rapido</a:t>
            </a: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</a:rPr>
              <a:t>?</a:t>
            </a:r>
          </a:p>
          <a:p>
            <a:endParaRPr lang="en-US" sz="20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</a:rPr>
              <a:t>Il Level-2 trigger </a:t>
            </a:r>
            <a:r>
              <a:rPr lang="en-US" sz="2000" b="1" dirty="0" err="1" smtClean="0">
                <a:solidFill>
                  <a:schemeClr val="accent6">
                    <a:lumMod val="50000"/>
                  </a:schemeClr>
                </a:solidFill>
              </a:rPr>
              <a:t>usa</a:t>
            </a: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000" b="1" dirty="0" err="1" smtClean="0">
                <a:solidFill>
                  <a:schemeClr val="accent6">
                    <a:lumMod val="50000"/>
                  </a:schemeClr>
                </a:solidFill>
              </a:rPr>
              <a:t>delle</a:t>
            </a: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L</a:t>
            </a:r>
            <a:r>
              <a:rPr lang="en-US" sz="2000" b="1" dirty="0" err="1" smtClean="0">
                <a:solidFill>
                  <a:schemeClr val="accent6">
                    <a:lumMod val="50000"/>
                  </a:schemeClr>
                </a:solidFill>
              </a:rPr>
              <a:t>ook</a:t>
            </a:r>
            <a:r>
              <a:rPr lang="en-US" sz="2000" b="1" dirty="0" err="1" smtClean="0">
                <a:solidFill>
                  <a:srgbClr val="FF0000"/>
                </a:solidFill>
              </a:rPr>
              <a:t>U</a:t>
            </a:r>
            <a:r>
              <a:rPr lang="en-US" sz="2000" b="1" dirty="0" err="1" smtClean="0">
                <a:solidFill>
                  <a:schemeClr val="accent6">
                    <a:lumMod val="50000"/>
                  </a:schemeClr>
                </a:solidFill>
              </a:rPr>
              <a:t>p</a:t>
            </a:r>
            <a:r>
              <a:rPr lang="en-US" sz="2000" b="1" dirty="0" err="1" smtClean="0">
                <a:solidFill>
                  <a:srgbClr val="FF0000"/>
                </a:solidFill>
              </a:rPr>
              <a:t>T</a:t>
            </a:r>
            <a:r>
              <a:rPr lang="en-US" sz="2000" b="1" dirty="0" err="1" smtClean="0">
                <a:solidFill>
                  <a:schemeClr val="accent6">
                    <a:lumMod val="50000"/>
                  </a:schemeClr>
                </a:solidFill>
              </a:rPr>
              <a:t>able</a:t>
            </a: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</a:rPr>
              <a:t> (LUT) :</a:t>
            </a:r>
          </a:p>
          <a:p>
            <a:endParaRPr lang="en-US" sz="20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</a:rPr>
              <a:t>Il piano </a:t>
            </a:r>
            <a:r>
              <a:rPr lang="en-US" sz="2000" b="1" dirty="0" err="1" smtClean="0">
                <a:solidFill>
                  <a:schemeClr val="accent6">
                    <a:lumMod val="50000"/>
                  </a:schemeClr>
                </a:solidFill>
              </a:rPr>
              <a:t>η,φ</a:t>
            </a: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000" b="1" dirty="0" err="1" smtClean="0">
                <a:solidFill>
                  <a:schemeClr val="accent6">
                    <a:lumMod val="50000"/>
                  </a:schemeClr>
                </a:solidFill>
              </a:rPr>
              <a:t>viene</a:t>
            </a: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000" b="1" dirty="0" err="1" smtClean="0">
                <a:solidFill>
                  <a:schemeClr val="accent6">
                    <a:lumMod val="50000"/>
                  </a:schemeClr>
                </a:solidFill>
              </a:rPr>
              <a:t>diviso</a:t>
            </a: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</a:rPr>
              <a:t> in </a:t>
            </a:r>
            <a:r>
              <a:rPr lang="en-US" sz="2000" b="1" dirty="0" err="1" smtClean="0">
                <a:solidFill>
                  <a:schemeClr val="accent6">
                    <a:lumMod val="50000"/>
                  </a:schemeClr>
                </a:solidFill>
              </a:rPr>
              <a:t>una</a:t>
            </a: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000" b="1" dirty="0" err="1" smtClean="0">
                <a:solidFill>
                  <a:schemeClr val="accent6">
                    <a:lumMod val="50000"/>
                  </a:schemeClr>
                </a:solidFill>
              </a:rPr>
              <a:t>mappa</a:t>
            </a: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000" b="1" dirty="0" err="1" smtClean="0">
                <a:solidFill>
                  <a:schemeClr val="accent6">
                    <a:lumMod val="50000"/>
                  </a:schemeClr>
                </a:solidFill>
              </a:rPr>
              <a:t>bidimensionale</a:t>
            </a: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</a:rPr>
              <a:t> (ad </a:t>
            </a:r>
            <a:r>
              <a:rPr lang="en-US" sz="2000" b="1" dirty="0" err="1" smtClean="0">
                <a:solidFill>
                  <a:schemeClr val="accent6">
                    <a:lumMod val="50000"/>
                  </a:schemeClr>
                </a:solidFill>
              </a:rPr>
              <a:t>esempio</a:t>
            </a: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</a:rPr>
              <a:t> 30x60).</a:t>
            </a:r>
          </a:p>
          <a:p>
            <a:r>
              <a:rPr lang="en-US" sz="2000" b="1" dirty="0" err="1" smtClean="0">
                <a:solidFill>
                  <a:schemeClr val="accent6">
                    <a:lumMod val="50000"/>
                  </a:schemeClr>
                </a:solidFill>
              </a:rPr>
              <a:t>All’interno</a:t>
            </a: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000" b="1" dirty="0" err="1" smtClean="0">
                <a:solidFill>
                  <a:schemeClr val="accent6">
                    <a:lumMod val="50000"/>
                  </a:schemeClr>
                </a:solidFill>
              </a:rPr>
              <a:t>di</a:t>
            </a: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000" b="1" dirty="0" err="1" smtClean="0">
                <a:solidFill>
                  <a:schemeClr val="accent6">
                    <a:lumMod val="50000"/>
                  </a:schemeClr>
                </a:solidFill>
              </a:rPr>
              <a:t>ognuna</a:t>
            </a: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000" b="1" dirty="0" err="1" smtClean="0">
                <a:solidFill>
                  <a:schemeClr val="accent6">
                    <a:lumMod val="50000"/>
                  </a:schemeClr>
                </a:solidFill>
              </a:rPr>
              <a:t>di</a:t>
            </a: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000" b="1" dirty="0" err="1" smtClean="0">
                <a:solidFill>
                  <a:schemeClr val="accent6">
                    <a:lumMod val="50000"/>
                  </a:schemeClr>
                </a:solidFill>
              </a:rPr>
              <a:t>queste</a:t>
            </a: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000" b="1" dirty="0" err="1" smtClean="0">
                <a:solidFill>
                  <a:schemeClr val="accent6">
                    <a:lumMod val="50000"/>
                  </a:schemeClr>
                </a:solidFill>
              </a:rPr>
              <a:t>celle</a:t>
            </a: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</a:rPr>
              <a:t> la </a:t>
            </a:r>
            <a:r>
              <a:rPr lang="en-US" sz="2000" b="1" dirty="0" err="1" smtClean="0">
                <a:solidFill>
                  <a:schemeClr val="accent6">
                    <a:lumMod val="50000"/>
                  </a:schemeClr>
                </a:solidFill>
              </a:rPr>
              <a:t>relazione</a:t>
            </a: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000" b="1" dirty="0" err="1" smtClean="0">
                <a:solidFill>
                  <a:schemeClr val="accent6">
                    <a:lumMod val="50000"/>
                  </a:schemeClr>
                </a:solidFill>
              </a:rPr>
              <a:t>tra</a:t>
            </a: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000" b="1" dirty="0" err="1" smtClean="0">
                <a:solidFill>
                  <a:schemeClr val="accent6">
                    <a:lumMod val="50000"/>
                  </a:schemeClr>
                </a:solidFill>
              </a:rPr>
              <a:t>sagitta</a:t>
            </a: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000" b="1" dirty="0" err="1" smtClean="0">
                <a:solidFill>
                  <a:schemeClr val="accent6">
                    <a:lumMod val="50000"/>
                  </a:schemeClr>
                </a:solidFill>
              </a:rPr>
              <a:t>e</a:t>
            </a: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000" b="1" dirty="0" err="1" smtClean="0">
                <a:solidFill>
                  <a:schemeClr val="accent6">
                    <a:lumMod val="50000"/>
                  </a:schemeClr>
                </a:solidFill>
              </a:rPr>
              <a:t>pT</a:t>
            </a: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000" b="1" dirty="0" err="1" smtClean="0">
                <a:solidFill>
                  <a:schemeClr val="accent6">
                    <a:lumMod val="50000"/>
                  </a:schemeClr>
                </a:solidFill>
              </a:rPr>
              <a:t>è</a:t>
            </a: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000" b="1" dirty="0" err="1" smtClean="0">
                <a:solidFill>
                  <a:schemeClr val="accent6">
                    <a:lumMod val="50000"/>
                  </a:schemeClr>
                </a:solidFill>
              </a:rPr>
              <a:t>supposta</a:t>
            </a: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000" b="1" dirty="0" err="1" smtClean="0">
                <a:solidFill>
                  <a:schemeClr val="accent6">
                    <a:lumMod val="50000"/>
                  </a:schemeClr>
                </a:solidFill>
              </a:rPr>
              <a:t>lineare</a:t>
            </a: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</a:rPr>
              <a:t>:</a:t>
            </a:r>
          </a:p>
          <a:p>
            <a:endParaRPr lang="en-US" sz="20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endParaRPr lang="en-US" sz="20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endParaRPr lang="en-US" sz="20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</a:rPr>
              <a:t>E’ </a:t>
            </a:r>
            <a:r>
              <a:rPr lang="en-US" sz="2000" b="1" dirty="0" err="1" smtClean="0">
                <a:solidFill>
                  <a:schemeClr val="accent6">
                    <a:lumMod val="50000"/>
                  </a:schemeClr>
                </a:solidFill>
              </a:rPr>
              <a:t>sufficiente</a:t>
            </a: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000" b="1" dirty="0" err="1" smtClean="0">
                <a:solidFill>
                  <a:schemeClr val="accent6">
                    <a:lumMod val="50000"/>
                  </a:schemeClr>
                </a:solidFill>
              </a:rPr>
              <a:t>dunque</a:t>
            </a: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000" b="1" dirty="0" err="1" smtClean="0">
                <a:solidFill>
                  <a:schemeClr val="accent6">
                    <a:lumMod val="50000"/>
                  </a:schemeClr>
                </a:solidFill>
              </a:rPr>
              <a:t>trovare</a:t>
            </a: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</a:rPr>
              <a:t> un </a:t>
            </a:r>
            <a:r>
              <a:rPr lang="en-US" sz="2000" b="1" dirty="0" err="1" smtClean="0">
                <a:solidFill>
                  <a:schemeClr val="accent6">
                    <a:lumMod val="50000"/>
                  </a:schemeClr>
                </a:solidFill>
              </a:rPr>
              <a:t>modo</a:t>
            </a: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</a:rPr>
              <a:t> per </a:t>
            </a:r>
            <a:r>
              <a:rPr lang="en-US" sz="2000" b="1" dirty="0" err="1" smtClean="0">
                <a:solidFill>
                  <a:schemeClr val="accent6">
                    <a:lumMod val="50000"/>
                  </a:schemeClr>
                </a:solidFill>
              </a:rPr>
              <a:t>determinare</a:t>
            </a: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000" b="1" dirty="0" smtClean="0">
                <a:solidFill>
                  <a:srgbClr val="FF0000"/>
                </a:solidFill>
              </a:rPr>
              <a:t>a</a:t>
            </a: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000" b="1" dirty="0" err="1" smtClean="0">
                <a:solidFill>
                  <a:schemeClr val="accent6">
                    <a:lumMod val="50000"/>
                  </a:schemeClr>
                </a:solidFill>
              </a:rPr>
              <a:t>e</a:t>
            </a: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b</a:t>
            </a: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</a:rPr>
              <a:t> in </a:t>
            </a:r>
            <a:r>
              <a:rPr lang="en-US" sz="2000" b="1" dirty="0" err="1" smtClean="0">
                <a:solidFill>
                  <a:schemeClr val="accent6">
                    <a:lumMod val="50000"/>
                  </a:schemeClr>
                </a:solidFill>
              </a:rPr>
              <a:t>ogni</a:t>
            </a: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000" b="1" dirty="0" err="1" smtClean="0">
                <a:solidFill>
                  <a:schemeClr val="accent6">
                    <a:lumMod val="50000"/>
                  </a:schemeClr>
                </a:solidFill>
              </a:rPr>
              <a:t>cella</a:t>
            </a: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000" b="1" dirty="0" err="1" smtClean="0">
                <a:solidFill>
                  <a:schemeClr val="accent6">
                    <a:lumMod val="50000"/>
                  </a:schemeClr>
                </a:solidFill>
              </a:rPr>
              <a:t>e</a:t>
            </a: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000" b="1" dirty="0" err="1" smtClean="0">
                <a:solidFill>
                  <a:schemeClr val="accent6">
                    <a:lumMod val="50000"/>
                  </a:schemeClr>
                </a:solidFill>
              </a:rPr>
              <a:t>salvarle</a:t>
            </a: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000" b="1" dirty="0" err="1" smtClean="0">
                <a:solidFill>
                  <a:schemeClr val="accent6">
                    <a:lumMod val="50000"/>
                  </a:schemeClr>
                </a:solidFill>
              </a:rPr>
              <a:t>nelle</a:t>
            </a: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</a:rPr>
              <a:t> LUT.</a:t>
            </a:r>
          </a:p>
          <a:p>
            <a:endParaRPr lang="en-US" sz="2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3096943" y="4876986"/>
          <a:ext cx="1753373" cy="794497"/>
        </p:xfrm>
        <a:graphic>
          <a:graphicData uri="http://schemas.openxmlformats.org/presentationml/2006/ole">
            <p:oleObj spid="_x0000_s144386" name="Equation" r:id="rId3" imgW="812800" imgH="3683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764" y="609600"/>
            <a:ext cx="8229600" cy="1066800"/>
          </a:xfrm>
        </p:spPr>
        <p:txBody>
          <a:bodyPr/>
          <a:lstStyle/>
          <a:p>
            <a:r>
              <a:rPr lang="en-US" dirty="0" err="1" smtClean="0"/>
              <a:t>Stima</a:t>
            </a:r>
            <a:r>
              <a:rPr lang="en-US" dirty="0" smtClean="0"/>
              <a:t> del </a:t>
            </a:r>
            <a:r>
              <a:rPr lang="en-US" dirty="0" err="1" smtClean="0"/>
              <a:t>pT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68941" y="1676400"/>
            <a:ext cx="86360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FF6600"/>
              </a:buClr>
              <a:buFont typeface="Wingdings" charset="2"/>
              <a:buChar char=""/>
            </a:pP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 In Atlas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vengono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utilizzati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campioni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di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eventi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simulati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  (MC) con un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singolo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μ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nello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stato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 finale.</a:t>
            </a:r>
          </a:p>
          <a:p>
            <a:pPr>
              <a:buClr>
                <a:srgbClr val="FF6600"/>
              </a:buClr>
              <a:buFont typeface="Wingdings" charset="2"/>
              <a:buChar char=""/>
            </a:pPr>
            <a:endParaRPr lang="en-US" dirty="0" smtClean="0">
              <a:solidFill>
                <a:schemeClr val="accent6">
                  <a:lumMod val="50000"/>
                </a:schemeClr>
              </a:solidFill>
            </a:endParaRPr>
          </a:p>
          <a:p>
            <a:pPr>
              <a:buClr>
                <a:srgbClr val="FF6600"/>
              </a:buClr>
              <a:buFont typeface="Wingdings" charset="2"/>
              <a:buChar char=""/>
            </a:pP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Vengono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considerati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 2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valori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 del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pT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 per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tali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eventi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simulati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 (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usualmente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 6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e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 40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GeV/c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)</a:t>
            </a:r>
          </a:p>
          <a:p>
            <a:pPr>
              <a:buClr>
                <a:srgbClr val="FF6600"/>
              </a:buClr>
              <a:buFont typeface="Wingdings" charset="2"/>
              <a:buChar char=""/>
            </a:pPr>
            <a:endParaRPr lang="en-US" dirty="0" smtClean="0">
              <a:solidFill>
                <a:schemeClr val="accent6">
                  <a:lumMod val="50000"/>
                </a:schemeClr>
              </a:solidFill>
            </a:endParaRPr>
          </a:p>
          <a:p>
            <a:pPr>
              <a:buClr>
                <a:srgbClr val="FF6600"/>
              </a:buClr>
              <a:buFont typeface="Wingdings" charset="2"/>
              <a:buChar char=""/>
            </a:pP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 Si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studiano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all’interno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di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ogni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singola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cella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 le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distribuzioni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della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sagitta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endParaRPr lang="en-US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941" y="3899555"/>
            <a:ext cx="2954585" cy="262983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223525" y="3899555"/>
            <a:ext cx="568141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2B4A5E"/>
                </a:solidFill>
              </a:rPr>
              <a:t>Si </a:t>
            </a:r>
            <a:r>
              <a:rPr lang="en-US" b="1" dirty="0" err="1" smtClean="0">
                <a:solidFill>
                  <a:srgbClr val="2B4A5E"/>
                </a:solidFill>
              </a:rPr>
              <a:t>considera</a:t>
            </a:r>
            <a:r>
              <a:rPr lang="en-US" b="1" dirty="0" smtClean="0">
                <a:solidFill>
                  <a:srgbClr val="2B4A5E"/>
                </a:solidFill>
              </a:rPr>
              <a:t> la media come </a:t>
            </a:r>
            <a:r>
              <a:rPr lang="en-US" b="1" dirty="0" err="1" smtClean="0">
                <a:solidFill>
                  <a:srgbClr val="2B4A5E"/>
                </a:solidFill>
              </a:rPr>
              <a:t>stimatore</a:t>
            </a:r>
            <a:r>
              <a:rPr lang="en-US" b="1" dirty="0" smtClean="0">
                <a:solidFill>
                  <a:srgbClr val="2B4A5E"/>
                </a:solidFill>
              </a:rPr>
              <a:t> </a:t>
            </a:r>
            <a:r>
              <a:rPr lang="en-US" b="1" dirty="0" err="1" smtClean="0">
                <a:solidFill>
                  <a:srgbClr val="2B4A5E"/>
                </a:solidFill>
              </a:rPr>
              <a:t>e</a:t>
            </a:r>
            <a:r>
              <a:rPr lang="en-US" b="1" dirty="0" smtClean="0">
                <a:solidFill>
                  <a:srgbClr val="2B4A5E"/>
                </a:solidFill>
              </a:rPr>
              <a:t> </a:t>
            </a:r>
            <a:r>
              <a:rPr lang="en-US" b="1" dirty="0" err="1" smtClean="0">
                <a:solidFill>
                  <a:srgbClr val="2B4A5E"/>
                </a:solidFill>
              </a:rPr>
              <a:t>si</a:t>
            </a:r>
            <a:r>
              <a:rPr lang="en-US" b="1" dirty="0" smtClean="0">
                <a:solidFill>
                  <a:srgbClr val="2B4A5E"/>
                </a:solidFill>
              </a:rPr>
              <a:t> </a:t>
            </a:r>
            <a:r>
              <a:rPr lang="en-US" b="1" dirty="0" err="1" smtClean="0">
                <a:solidFill>
                  <a:srgbClr val="2B4A5E"/>
                </a:solidFill>
              </a:rPr>
              <a:t>ricavano</a:t>
            </a:r>
            <a:r>
              <a:rPr lang="en-US" b="1" dirty="0" smtClean="0">
                <a:solidFill>
                  <a:srgbClr val="2B4A5E"/>
                </a:solidFill>
              </a:rPr>
              <a:t> </a:t>
            </a:r>
            <a:r>
              <a:rPr lang="en-US" b="1" dirty="0" err="1" smtClean="0">
                <a:solidFill>
                  <a:srgbClr val="2B4A5E"/>
                </a:solidFill>
              </a:rPr>
              <a:t>i</a:t>
            </a:r>
            <a:r>
              <a:rPr lang="en-US" b="1" dirty="0" smtClean="0">
                <a:solidFill>
                  <a:srgbClr val="2B4A5E"/>
                </a:solidFill>
              </a:rPr>
              <a:t> </a:t>
            </a:r>
            <a:r>
              <a:rPr lang="en-US" b="1" dirty="0" err="1" smtClean="0">
                <a:solidFill>
                  <a:srgbClr val="2B4A5E"/>
                </a:solidFill>
              </a:rPr>
              <a:t>valori</a:t>
            </a:r>
            <a:r>
              <a:rPr lang="en-US" b="1" dirty="0" smtClean="0">
                <a:solidFill>
                  <a:srgbClr val="2B4A5E"/>
                </a:solidFill>
              </a:rPr>
              <a:t> </a:t>
            </a:r>
            <a:r>
              <a:rPr lang="en-US" b="1" dirty="0" err="1" smtClean="0">
                <a:solidFill>
                  <a:srgbClr val="2B4A5E"/>
                </a:solidFill>
              </a:rPr>
              <a:t>dei</a:t>
            </a:r>
            <a:r>
              <a:rPr lang="en-US" b="1" dirty="0" smtClean="0">
                <a:solidFill>
                  <a:srgbClr val="2B4A5E"/>
                </a:solidFill>
              </a:rPr>
              <a:t> </a:t>
            </a:r>
            <a:r>
              <a:rPr lang="en-US" b="1" dirty="0" err="1" smtClean="0">
                <a:solidFill>
                  <a:srgbClr val="2B4A5E"/>
                </a:solidFill>
              </a:rPr>
              <a:t>parametri</a:t>
            </a:r>
            <a:r>
              <a:rPr lang="en-US" b="1" dirty="0" smtClean="0">
                <a:solidFill>
                  <a:srgbClr val="2B4A5E"/>
                </a:solidFill>
              </a:rPr>
              <a:t> </a:t>
            </a:r>
            <a:r>
              <a:rPr lang="en-US" b="1" dirty="0" err="1" smtClean="0">
                <a:solidFill>
                  <a:srgbClr val="2B4A5E"/>
                </a:solidFill>
              </a:rPr>
              <a:t>a,b</a:t>
            </a:r>
            <a:r>
              <a:rPr lang="en-US" b="1" dirty="0" smtClean="0">
                <a:solidFill>
                  <a:srgbClr val="2B4A5E"/>
                </a:solidFill>
              </a:rPr>
              <a:t>.</a:t>
            </a:r>
          </a:p>
          <a:p>
            <a:endParaRPr lang="en-US" b="1" dirty="0" smtClean="0">
              <a:solidFill>
                <a:srgbClr val="2B4A5E"/>
              </a:solidFill>
            </a:endParaRPr>
          </a:p>
          <a:p>
            <a:r>
              <a:rPr lang="en-US" b="1" dirty="0" smtClean="0">
                <a:solidFill>
                  <a:srgbClr val="2B4A5E"/>
                </a:solidFill>
              </a:rPr>
              <a:t>Si </a:t>
            </a:r>
            <a:r>
              <a:rPr lang="en-US" b="1" dirty="0" err="1" smtClean="0">
                <a:solidFill>
                  <a:srgbClr val="2B4A5E"/>
                </a:solidFill>
              </a:rPr>
              <a:t>ottengono</a:t>
            </a:r>
            <a:r>
              <a:rPr lang="en-US" b="1" dirty="0" smtClean="0">
                <a:solidFill>
                  <a:srgbClr val="2B4A5E"/>
                </a:solidFill>
              </a:rPr>
              <a:t> le LUT per </a:t>
            </a:r>
            <a:r>
              <a:rPr lang="en-US" b="1" dirty="0" err="1" smtClean="0">
                <a:solidFill>
                  <a:srgbClr val="2B4A5E"/>
                </a:solidFill>
              </a:rPr>
              <a:t>ogni</a:t>
            </a:r>
            <a:r>
              <a:rPr lang="en-US" b="1" dirty="0" smtClean="0">
                <a:solidFill>
                  <a:srgbClr val="2B4A5E"/>
                </a:solidFill>
              </a:rPr>
              <a:t> </a:t>
            </a:r>
            <a:r>
              <a:rPr lang="en-US" b="1" dirty="0" err="1" smtClean="0">
                <a:solidFill>
                  <a:srgbClr val="2B4A5E"/>
                </a:solidFill>
              </a:rPr>
              <a:t>cella</a:t>
            </a:r>
            <a:r>
              <a:rPr lang="en-US" b="1" dirty="0" smtClean="0">
                <a:solidFill>
                  <a:srgbClr val="2B4A5E"/>
                </a:solidFill>
              </a:rPr>
              <a:t> (in </a:t>
            </a:r>
            <a:r>
              <a:rPr lang="en-US" b="1" dirty="0" err="1" smtClean="0">
                <a:solidFill>
                  <a:srgbClr val="2B4A5E"/>
                </a:solidFill>
              </a:rPr>
              <a:t>realtà</a:t>
            </a:r>
            <a:r>
              <a:rPr lang="en-US" b="1" dirty="0" smtClean="0">
                <a:solidFill>
                  <a:srgbClr val="2B4A5E"/>
                </a:solidFill>
              </a:rPr>
              <a:t> non </a:t>
            </a:r>
            <a:r>
              <a:rPr lang="en-US" b="1" dirty="0" err="1" smtClean="0">
                <a:solidFill>
                  <a:srgbClr val="2B4A5E"/>
                </a:solidFill>
              </a:rPr>
              <a:t>sono</a:t>
            </a:r>
            <a:r>
              <a:rPr lang="en-US" b="1" dirty="0" smtClean="0">
                <a:solidFill>
                  <a:srgbClr val="2B4A5E"/>
                </a:solidFill>
              </a:rPr>
              <a:t> </a:t>
            </a:r>
            <a:r>
              <a:rPr lang="en-US" b="1" dirty="0" err="1" smtClean="0">
                <a:solidFill>
                  <a:srgbClr val="2B4A5E"/>
                </a:solidFill>
              </a:rPr>
              <a:t>tutte</a:t>
            </a:r>
            <a:r>
              <a:rPr lang="en-US" b="1" dirty="0" smtClean="0">
                <a:solidFill>
                  <a:srgbClr val="2B4A5E"/>
                </a:solidFill>
              </a:rPr>
              <a:t> </a:t>
            </a:r>
            <a:r>
              <a:rPr lang="en-US" b="1" dirty="0" err="1" smtClean="0">
                <a:solidFill>
                  <a:srgbClr val="2B4A5E"/>
                </a:solidFill>
              </a:rPr>
              <a:t>indipendenti</a:t>
            </a:r>
            <a:r>
              <a:rPr lang="en-US" b="1" dirty="0" smtClean="0">
                <a:solidFill>
                  <a:srgbClr val="2B4A5E"/>
                </a:solidFill>
              </a:rPr>
              <a:t>).</a:t>
            </a:r>
          </a:p>
          <a:p>
            <a:endParaRPr lang="en-US" b="1" dirty="0" smtClean="0">
              <a:solidFill>
                <a:srgbClr val="2B4A5E"/>
              </a:solidFill>
            </a:endParaRPr>
          </a:p>
          <a:p>
            <a:r>
              <a:rPr lang="en-US" b="1" dirty="0" smtClean="0">
                <a:solidFill>
                  <a:srgbClr val="2B4A5E"/>
                </a:solidFill>
              </a:rPr>
              <a:t>In </a:t>
            </a:r>
            <a:r>
              <a:rPr lang="en-US" b="1" dirty="0" err="1" smtClean="0">
                <a:solidFill>
                  <a:srgbClr val="2B4A5E"/>
                </a:solidFill>
              </a:rPr>
              <a:t>questo</a:t>
            </a:r>
            <a:r>
              <a:rPr lang="en-US" b="1" dirty="0" smtClean="0">
                <a:solidFill>
                  <a:srgbClr val="2B4A5E"/>
                </a:solidFill>
              </a:rPr>
              <a:t> </a:t>
            </a:r>
            <a:r>
              <a:rPr lang="en-US" b="1" dirty="0" err="1" smtClean="0">
                <a:solidFill>
                  <a:srgbClr val="2B4A5E"/>
                </a:solidFill>
              </a:rPr>
              <a:t>modo</a:t>
            </a:r>
            <a:r>
              <a:rPr lang="en-US" b="1" dirty="0" smtClean="0">
                <a:solidFill>
                  <a:srgbClr val="2B4A5E"/>
                </a:solidFill>
              </a:rPr>
              <a:t> la </a:t>
            </a:r>
            <a:r>
              <a:rPr lang="en-US" b="1" dirty="0" err="1" smtClean="0">
                <a:solidFill>
                  <a:srgbClr val="2B4A5E"/>
                </a:solidFill>
              </a:rPr>
              <a:t>quantità</a:t>
            </a:r>
            <a:r>
              <a:rPr lang="en-US" b="1" dirty="0" smtClean="0">
                <a:solidFill>
                  <a:srgbClr val="2B4A5E"/>
                </a:solidFill>
              </a:rPr>
              <a:t> </a:t>
            </a:r>
            <a:r>
              <a:rPr lang="en-US" b="1" dirty="0" err="1" smtClean="0">
                <a:solidFill>
                  <a:srgbClr val="2B4A5E"/>
                </a:solidFill>
              </a:rPr>
              <a:t>di</a:t>
            </a:r>
            <a:r>
              <a:rPr lang="en-US" b="1" dirty="0" smtClean="0">
                <a:solidFill>
                  <a:srgbClr val="2B4A5E"/>
                </a:solidFill>
              </a:rPr>
              <a:t> </a:t>
            </a:r>
            <a:r>
              <a:rPr lang="en-US" b="1" dirty="0" err="1" smtClean="0">
                <a:solidFill>
                  <a:srgbClr val="2B4A5E"/>
                </a:solidFill>
              </a:rPr>
              <a:t>dati</a:t>
            </a:r>
            <a:r>
              <a:rPr lang="en-US" b="1" dirty="0" smtClean="0">
                <a:solidFill>
                  <a:srgbClr val="2B4A5E"/>
                </a:solidFill>
              </a:rPr>
              <a:t> </a:t>
            </a:r>
            <a:r>
              <a:rPr lang="en-US" b="1" dirty="0" err="1" smtClean="0">
                <a:solidFill>
                  <a:srgbClr val="2B4A5E"/>
                </a:solidFill>
              </a:rPr>
              <a:t>da</a:t>
            </a:r>
            <a:r>
              <a:rPr lang="en-US" b="1" dirty="0" smtClean="0">
                <a:solidFill>
                  <a:srgbClr val="2B4A5E"/>
                </a:solidFill>
              </a:rPr>
              <a:t> </a:t>
            </a:r>
            <a:r>
              <a:rPr lang="en-US" b="1" dirty="0" err="1" smtClean="0">
                <a:solidFill>
                  <a:srgbClr val="2B4A5E"/>
                </a:solidFill>
              </a:rPr>
              <a:t>mantenere</a:t>
            </a:r>
            <a:r>
              <a:rPr lang="en-US" b="1" dirty="0" smtClean="0">
                <a:solidFill>
                  <a:srgbClr val="2B4A5E"/>
                </a:solidFill>
              </a:rPr>
              <a:t> in </a:t>
            </a:r>
            <a:r>
              <a:rPr lang="en-US" b="1" dirty="0" err="1" smtClean="0">
                <a:solidFill>
                  <a:srgbClr val="2B4A5E"/>
                </a:solidFill>
              </a:rPr>
              <a:t>memoria</a:t>
            </a:r>
            <a:r>
              <a:rPr lang="en-US" b="1" dirty="0" smtClean="0">
                <a:solidFill>
                  <a:srgbClr val="2B4A5E"/>
                </a:solidFill>
              </a:rPr>
              <a:t> per </a:t>
            </a:r>
            <a:r>
              <a:rPr lang="en-US" b="1" dirty="0" err="1" smtClean="0">
                <a:solidFill>
                  <a:srgbClr val="2B4A5E"/>
                </a:solidFill>
              </a:rPr>
              <a:t>i</a:t>
            </a:r>
            <a:r>
              <a:rPr lang="en-US" b="1" dirty="0" smtClean="0">
                <a:solidFill>
                  <a:srgbClr val="2B4A5E"/>
                </a:solidFill>
              </a:rPr>
              <a:t> </a:t>
            </a:r>
            <a:r>
              <a:rPr lang="en-US" b="1" dirty="0" err="1" smtClean="0">
                <a:solidFill>
                  <a:srgbClr val="2B4A5E"/>
                </a:solidFill>
              </a:rPr>
              <a:t>processori</a:t>
            </a:r>
            <a:r>
              <a:rPr lang="en-US" b="1" dirty="0" smtClean="0">
                <a:solidFill>
                  <a:srgbClr val="2B4A5E"/>
                </a:solidFill>
              </a:rPr>
              <a:t> </a:t>
            </a:r>
            <a:r>
              <a:rPr lang="en-US" b="1" dirty="0" err="1" smtClean="0">
                <a:solidFill>
                  <a:srgbClr val="2B4A5E"/>
                </a:solidFill>
              </a:rPr>
              <a:t>di</a:t>
            </a:r>
            <a:r>
              <a:rPr lang="en-US" b="1" dirty="0" smtClean="0">
                <a:solidFill>
                  <a:srgbClr val="2B4A5E"/>
                </a:solidFill>
              </a:rPr>
              <a:t> LVL2 </a:t>
            </a:r>
            <a:r>
              <a:rPr lang="en-US" b="1" dirty="0" err="1" smtClean="0">
                <a:solidFill>
                  <a:srgbClr val="2B4A5E"/>
                </a:solidFill>
              </a:rPr>
              <a:t>è</a:t>
            </a:r>
            <a:r>
              <a:rPr lang="en-US" b="1" dirty="0" smtClean="0">
                <a:solidFill>
                  <a:srgbClr val="2B4A5E"/>
                </a:solidFill>
              </a:rPr>
              <a:t> ≈130 Kbytes.</a:t>
            </a:r>
            <a:endParaRPr lang="en-US" b="1" dirty="0">
              <a:solidFill>
                <a:srgbClr val="2B4A5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908" y="206193"/>
            <a:ext cx="8229600" cy="1066800"/>
          </a:xfrm>
        </p:spPr>
        <p:txBody>
          <a:bodyPr/>
          <a:lstStyle/>
          <a:p>
            <a:r>
              <a:rPr lang="en-US" dirty="0" smtClean="0"/>
              <a:t>Performance </a:t>
            </a:r>
            <a:r>
              <a:rPr lang="en-US" dirty="0" err="1" smtClean="0"/>
              <a:t>attese</a:t>
            </a:r>
            <a:r>
              <a:rPr lang="en-US" dirty="0" smtClean="0"/>
              <a:t> del LeveL-2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rcRect l="2518" t="51404" r="7516"/>
          <a:stretch>
            <a:fillRect/>
          </a:stretch>
        </p:blipFill>
        <p:spPr>
          <a:xfrm>
            <a:off x="4325830" y="1033937"/>
            <a:ext cx="4570141" cy="268642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31" y="3518647"/>
            <a:ext cx="4233502" cy="3052482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4421761" y="4990351"/>
            <a:ext cx="4572000" cy="175432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r>
              <a:rPr lang="en-US" dirty="0" smtClean="0">
                <a:solidFill>
                  <a:srgbClr val="2B4A5E"/>
                </a:solidFill>
              </a:rPr>
              <a:t>Transverse momentum </a:t>
            </a:r>
            <a:r>
              <a:rPr lang="en-US" dirty="0" err="1" smtClean="0">
                <a:solidFill>
                  <a:srgbClr val="2B4A5E"/>
                </a:solidFill>
              </a:rPr>
              <a:t>pT</a:t>
            </a:r>
            <a:r>
              <a:rPr lang="en-US" dirty="0" smtClean="0">
                <a:solidFill>
                  <a:srgbClr val="2B4A5E"/>
                </a:solidFill>
              </a:rPr>
              <a:t> determined by the L2 </a:t>
            </a:r>
            <a:r>
              <a:rPr lang="en-US" dirty="0" err="1" smtClean="0">
                <a:solidFill>
                  <a:srgbClr val="2B4A5E"/>
                </a:solidFill>
              </a:rPr>
              <a:t>muon</a:t>
            </a:r>
            <a:r>
              <a:rPr lang="en-US" dirty="0" smtClean="0">
                <a:solidFill>
                  <a:srgbClr val="2B4A5E"/>
                </a:solidFill>
              </a:rPr>
              <a:t> standalone algorithm versus </a:t>
            </a:r>
            <a:r>
              <a:rPr lang="en-US" dirty="0" err="1" smtClean="0">
                <a:solidFill>
                  <a:srgbClr val="2B4A5E"/>
                </a:solidFill>
              </a:rPr>
              <a:t>pT</a:t>
            </a:r>
            <a:r>
              <a:rPr lang="en-US" dirty="0" smtClean="0">
                <a:solidFill>
                  <a:srgbClr val="2B4A5E"/>
                </a:solidFill>
              </a:rPr>
              <a:t> measured offline:</a:t>
            </a:r>
          </a:p>
          <a:p>
            <a:r>
              <a:rPr lang="en-US" dirty="0" smtClean="0">
                <a:solidFill>
                  <a:srgbClr val="2B4A5E"/>
                </a:solidFill>
              </a:rPr>
              <a:t>offline selection requires a L1 </a:t>
            </a:r>
            <a:r>
              <a:rPr lang="en-US" dirty="0" err="1" smtClean="0">
                <a:solidFill>
                  <a:srgbClr val="2B4A5E"/>
                </a:solidFill>
              </a:rPr>
              <a:t>muon</a:t>
            </a:r>
            <a:r>
              <a:rPr lang="en-US" dirty="0" smtClean="0">
                <a:solidFill>
                  <a:srgbClr val="2B4A5E"/>
                </a:solidFill>
              </a:rPr>
              <a:t> trigger, a reconstructed combined </a:t>
            </a:r>
            <a:r>
              <a:rPr lang="en-US" dirty="0" err="1" smtClean="0">
                <a:solidFill>
                  <a:srgbClr val="2B4A5E"/>
                </a:solidFill>
              </a:rPr>
              <a:t>muon</a:t>
            </a:r>
            <a:r>
              <a:rPr lang="en-US" dirty="0" smtClean="0">
                <a:solidFill>
                  <a:srgbClr val="2B4A5E"/>
                </a:solidFill>
              </a:rPr>
              <a:t> with a </a:t>
            </a:r>
            <a:r>
              <a:rPr lang="en-US" dirty="0" err="1" smtClean="0">
                <a:solidFill>
                  <a:srgbClr val="2B4A5E"/>
                </a:solidFill>
              </a:rPr>
              <a:t>pT</a:t>
            </a:r>
            <a:r>
              <a:rPr lang="en-US" dirty="0" smtClean="0">
                <a:solidFill>
                  <a:srgbClr val="2B4A5E"/>
                </a:solidFill>
              </a:rPr>
              <a:t>&gt;6 </a:t>
            </a:r>
            <a:r>
              <a:rPr lang="en-US" dirty="0" err="1" smtClean="0">
                <a:solidFill>
                  <a:srgbClr val="2B4A5E"/>
                </a:solidFill>
              </a:rPr>
              <a:t>GeV</a:t>
            </a:r>
            <a:r>
              <a:rPr lang="en-US" dirty="0" smtClean="0">
                <a:solidFill>
                  <a:srgbClr val="2B4A5E"/>
                </a:solidFill>
              </a:rPr>
              <a:t>, momentum </a:t>
            </a:r>
            <a:r>
              <a:rPr lang="en-US" dirty="0" err="1" smtClean="0">
                <a:solidFill>
                  <a:srgbClr val="2B4A5E"/>
                </a:solidFill>
              </a:rPr>
              <a:t>p</a:t>
            </a:r>
            <a:r>
              <a:rPr lang="en-US" dirty="0" smtClean="0">
                <a:solidFill>
                  <a:srgbClr val="2B4A5E"/>
                </a:solidFill>
              </a:rPr>
              <a:t>&gt;4 </a:t>
            </a:r>
            <a:r>
              <a:rPr lang="en-US" dirty="0" err="1" smtClean="0">
                <a:solidFill>
                  <a:srgbClr val="2B4A5E"/>
                </a:solidFill>
              </a:rPr>
              <a:t>GeV</a:t>
            </a:r>
            <a:endParaRPr lang="en-US" dirty="0">
              <a:solidFill>
                <a:srgbClr val="2B4A5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450033" y="3690475"/>
            <a:ext cx="4572000" cy="1200329"/>
          </a:xfrm>
          <a:prstGeom prst="rect">
            <a:avLst/>
          </a:prstGeom>
          <a:solidFill>
            <a:schemeClr val="accent3">
              <a:lumMod val="20000"/>
              <a:lumOff val="80000"/>
              <a:alpha val="66000"/>
            </a:schemeClr>
          </a:solidFill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r>
              <a:rPr lang="en-US" dirty="0" smtClean="0">
                <a:solidFill>
                  <a:srgbClr val="2B4A5E"/>
                </a:solidFill>
              </a:rPr>
              <a:t>Efficiency of the L2 </a:t>
            </a:r>
            <a:r>
              <a:rPr lang="en-US" dirty="0" err="1" smtClean="0">
                <a:solidFill>
                  <a:srgbClr val="2B4A5E"/>
                </a:solidFill>
              </a:rPr>
              <a:t>muon</a:t>
            </a:r>
            <a:r>
              <a:rPr lang="en-US" dirty="0" smtClean="0">
                <a:solidFill>
                  <a:srgbClr val="2B4A5E"/>
                </a:solidFill>
              </a:rPr>
              <a:t> spectrometer only trigger </a:t>
            </a:r>
            <a:r>
              <a:rPr lang="en-US" dirty="0" err="1" smtClean="0">
                <a:solidFill>
                  <a:srgbClr val="2B4A5E"/>
                </a:solidFill>
              </a:rPr>
              <a:t>wrt</a:t>
            </a:r>
            <a:r>
              <a:rPr lang="en-US" dirty="0" smtClean="0">
                <a:solidFill>
                  <a:srgbClr val="2B4A5E"/>
                </a:solidFill>
              </a:rPr>
              <a:t> to the L1 </a:t>
            </a:r>
            <a:r>
              <a:rPr lang="en-US" dirty="0" err="1" smtClean="0">
                <a:solidFill>
                  <a:srgbClr val="2B4A5E"/>
                </a:solidFill>
              </a:rPr>
              <a:t>muon</a:t>
            </a:r>
            <a:r>
              <a:rPr lang="en-US" dirty="0" smtClean="0">
                <a:solidFill>
                  <a:srgbClr val="2B4A5E"/>
                </a:solidFill>
              </a:rPr>
              <a:t> trigger as a function of the transverse momentum </a:t>
            </a:r>
            <a:r>
              <a:rPr lang="en-US" dirty="0" err="1" smtClean="0">
                <a:solidFill>
                  <a:srgbClr val="2B4A5E"/>
                </a:solidFill>
              </a:rPr>
              <a:t>pT</a:t>
            </a:r>
            <a:r>
              <a:rPr lang="en-US" dirty="0" smtClean="0">
                <a:solidFill>
                  <a:srgbClr val="2B4A5E"/>
                </a:solidFill>
              </a:rPr>
              <a:t> from offline </a:t>
            </a:r>
            <a:endParaRPr lang="en-US" dirty="0">
              <a:solidFill>
                <a:srgbClr val="2B4A5E"/>
              </a:solidFill>
            </a:endParaRPr>
          </a:p>
        </p:txBody>
      </p:sp>
      <p:pic>
        <p:nvPicPr>
          <p:cNvPr id="12" name="Picture 11" descr="Picture 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023" y="1126458"/>
            <a:ext cx="3950445" cy="23225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">
      <a:majorFont>
        <a:latin typeface="Trebuchet MS"/>
        <a:ea typeface=""/>
        <a:cs typeface=""/>
        <a:font script="Jpan" typeface="ＭＳ ゴシック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Urban.thmx</Template>
  <TotalTime>111</TotalTime>
  <Words>600</Words>
  <Application>Microsoft Macintosh PowerPoint</Application>
  <PresentationFormat>On-screen Show (4:3)</PresentationFormat>
  <Paragraphs>70</Paragraphs>
  <Slides>9</Slides>
  <Notes>0</Notes>
  <HiddenSlides>0</HiddenSlides>
  <MMClips>0</MMClips>
  <ScaleCrop>false</ScaleCrop>
  <HeadingPairs>
    <vt:vector size="6" baseType="variant">
      <vt:variant>
        <vt:lpstr>Design Template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1" baseType="lpstr">
      <vt:lpstr>Urban</vt:lpstr>
      <vt:lpstr>Equation</vt:lpstr>
      <vt:lpstr>Algoritmo di Level-2 muon trigger</vt:lpstr>
      <vt:lpstr>Slide 2</vt:lpstr>
      <vt:lpstr>Slide 3</vt:lpstr>
      <vt:lpstr>a) Traiettoria del μ dal LVL1</vt:lpstr>
      <vt:lpstr>Costruzione delle “roads” nelle MDT</vt:lpstr>
      <vt:lpstr>Track Fit</vt:lpstr>
      <vt:lpstr>Stima del pT</vt:lpstr>
      <vt:lpstr>Stima del pT</vt:lpstr>
      <vt:lpstr>Performance attese del LeveL-2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Francesco Conventi</dc:creator>
  <cp:lastModifiedBy>Francesco Conventi</cp:lastModifiedBy>
  <cp:revision>6</cp:revision>
  <dcterms:created xsi:type="dcterms:W3CDTF">2011-07-15T12:15:21Z</dcterms:created>
  <dcterms:modified xsi:type="dcterms:W3CDTF">2011-07-15T12:15:50Z</dcterms:modified>
</cp:coreProperties>
</file>