
<file path=[Content_Types].xml><?xml version="1.0" encoding="utf-8"?>
<Types xmlns="http://schemas.openxmlformats.org/package/2006/content-types">
  <Default Extension="xml" ContentType="application/xml"/>
  <Default Extension="png" ContentType="image/png"/>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notesSlides/notesSlide1.xml" ContentType="application/vnd.openxmlformats-officedocument.presentationml.notesSlide+xml"/>
  <Override PartName="/ppt/embeddings/oleObject20.bin" ContentType="application/vnd.openxmlformats-officedocument.oleObject"/>
  <Override PartName="/ppt/embeddings/oleObject2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0" r:id="rId1"/>
  </p:sldMasterIdLst>
  <p:notesMasterIdLst>
    <p:notesMasterId r:id="rId27"/>
  </p:notesMasterIdLst>
  <p:handoutMasterIdLst>
    <p:handoutMasterId r:id="rId28"/>
  </p:handoutMasterIdLst>
  <p:sldIdLst>
    <p:sldId id="329" r:id="rId2"/>
    <p:sldId id="375" r:id="rId3"/>
    <p:sldId id="394" r:id="rId4"/>
    <p:sldId id="379" r:id="rId5"/>
    <p:sldId id="335" r:id="rId6"/>
    <p:sldId id="381" r:id="rId7"/>
    <p:sldId id="390" r:id="rId8"/>
    <p:sldId id="392" r:id="rId9"/>
    <p:sldId id="391" r:id="rId10"/>
    <p:sldId id="397" r:id="rId11"/>
    <p:sldId id="398" r:id="rId12"/>
    <p:sldId id="410" r:id="rId13"/>
    <p:sldId id="399" r:id="rId14"/>
    <p:sldId id="400" r:id="rId15"/>
    <p:sldId id="401" r:id="rId16"/>
    <p:sldId id="402" r:id="rId17"/>
    <p:sldId id="403" r:id="rId18"/>
    <p:sldId id="404" r:id="rId19"/>
    <p:sldId id="405" r:id="rId20"/>
    <p:sldId id="411" r:id="rId21"/>
    <p:sldId id="406" r:id="rId22"/>
    <p:sldId id="407" r:id="rId23"/>
    <p:sldId id="408" r:id="rId24"/>
    <p:sldId id="409" r:id="rId25"/>
    <p:sldId id="376"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90" autoAdjust="0"/>
    <p:restoredTop sz="99773" autoAdjust="0"/>
  </p:normalViewPr>
  <p:slideViewPr>
    <p:cSldViewPr snapToGrid="0" snapToObjects="1">
      <p:cViewPr varScale="1">
        <p:scale>
          <a:sx n="80" d="100"/>
          <a:sy n="80" d="100"/>
        </p:scale>
        <p:origin x="-1960"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emf"/><Relationship Id="rId5" Type="http://schemas.openxmlformats.org/officeDocument/2006/relationships/image" Target="../media/image7.emf"/><Relationship Id="rId1" Type="http://schemas.openxmlformats.org/officeDocument/2006/relationships/image" Target="../media/image3.emf"/><Relationship Id="rId2"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1.emf"/><Relationship Id="rId5" Type="http://schemas.openxmlformats.org/officeDocument/2006/relationships/image" Target="../media/image12.emf"/><Relationship Id="rId1" Type="http://schemas.openxmlformats.org/officeDocument/2006/relationships/image" Target="../media/image8.emf"/><Relationship Id="rId2"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wmf"/><Relationship Id="rId4" Type="http://schemas.openxmlformats.org/officeDocument/2006/relationships/image" Target="../media/image16.emf"/><Relationship Id="rId1" Type="http://schemas.openxmlformats.org/officeDocument/2006/relationships/image" Target="../media/image13.emf"/><Relationship Id="rId2"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emf"/><Relationship Id="rId2" Type="http://schemas.openxmlformats.org/officeDocument/2006/relationships/image" Target="../media/image1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emf"/><Relationship Id="rId2" Type="http://schemas.openxmlformats.org/officeDocument/2006/relationships/image" Target="../media/image21.emf"/><Relationship Id="rId3" Type="http://schemas.openxmlformats.org/officeDocument/2006/relationships/image" Target="../media/image2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EE02C7-1678-1140-A1B3-9665AD2EA1E2}" type="datetimeFigureOut">
              <a:rPr lang="en-US" smtClean="0"/>
              <a:t>6/23/11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C2BE9E-F693-B049-B19B-F234D0A06D09}" type="slidenum">
              <a:rPr lang="en-US" smtClean="0"/>
              <a:t>‹#›</a:t>
            </a:fld>
            <a:endParaRPr lang="en-US"/>
          </a:p>
        </p:txBody>
      </p:sp>
    </p:spTree>
    <p:extLst>
      <p:ext uri="{BB962C8B-B14F-4D97-AF65-F5344CB8AC3E}">
        <p14:creationId xmlns:p14="http://schemas.microsoft.com/office/powerpoint/2010/main" val="31170577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57AD14-AB3F-EB40-8960-91BAAA9E0506}" type="datetimeFigureOut">
              <a:rPr lang="en-US" smtClean="0"/>
              <a:t>6/23/11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ED04C5-997C-6B4C-B4A8-1557F8517F77}" type="slidenum">
              <a:rPr lang="en-US" smtClean="0"/>
              <a:t>‹#›</a:t>
            </a:fld>
            <a:endParaRPr lang="en-US"/>
          </a:p>
        </p:txBody>
      </p:sp>
    </p:spTree>
    <p:extLst>
      <p:ext uri="{BB962C8B-B14F-4D97-AF65-F5344CB8AC3E}">
        <p14:creationId xmlns:p14="http://schemas.microsoft.com/office/powerpoint/2010/main" val="403767201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Molto</a:t>
            </a:r>
            <a:r>
              <a:rPr lang="en-US" baseline="0" dirty="0" smtClean="0"/>
              <a:t> </a:t>
            </a:r>
            <a:r>
              <a:rPr lang="en-US" baseline="0" dirty="0" err="1" smtClean="0"/>
              <a:t>importante</a:t>
            </a:r>
            <a:r>
              <a:rPr lang="en-US" baseline="0" dirty="0" smtClean="0"/>
              <a:t> per </a:t>
            </a:r>
            <a:r>
              <a:rPr lang="en-US" baseline="0" dirty="0" err="1" smtClean="0"/>
              <a:t>queste</a:t>
            </a:r>
            <a:r>
              <a:rPr lang="en-US" baseline="0" dirty="0" smtClean="0"/>
              <a:t> </a:t>
            </a:r>
            <a:r>
              <a:rPr lang="en-US" baseline="0" dirty="0" err="1" smtClean="0"/>
              <a:t>analisi</a:t>
            </a:r>
            <a:r>
              <a:rPr lang="en-US" baseline="0" dirty="0" smtClean="0"/>
              <a:t> e’ </a:t>
            </a:r>
            <a:r>
              <a:rPr lang="en-US" baseline="0" dirty="0" err="1" smtClean="0"/>
              <a:t>una</a:t>
            </a:r>
            <a:r>
              <a:rPr lang="en-US" baseline="0" dirty="0" smtClean="0"/>
              <a:t> </a:t>
            </a:r>
            <a:r>
              <a:rPr lang="en-US" baseline="0" dirty="0" err="1" smtClean="0"/>
              <a:t>buona</a:t>
            </a:r>
            <a:r>
              <a:rPr lang="en-US" baseline="0" dirty="0" smtClean="0"/>
              <a:t> </a:t>
            </a:r>
            <a:r>
              <a:rPr lang="en-US" baseline="0" dirty="0" err="1" smtClean="0"/>
              <a:t>ricostruzione</a:t>
            </a:r>
            <a:r>
              <a:rPr lang="en-US" baseline="0" dirty="0" smtClean="0"/>
              <a:t> </a:t>
            </a:r>
            <a:r>
              <a:rPr lang="en-US" baseline="0" dirty="0" err="1" smtClean="0"/>
              <a:t>dei</a:t>
            </a:r>
            <a:r>
              <a:rPr lang="en-US" baseline="0" dirty="0" smtClean="0"/>
              <a:t> </a:t>
            </a:r>
            <a:r>
              <a:rPr lang="en-US" baseline="0" dirty="0" err="1" smtClean="0"/>
              <a:t>muoni</a:t>
            </a:r>
            <a:r>
              <a:rPr lang="en-US" baseline="0" dirty="0" smtClean="0"/>
              <a:t>, in atlas </a:t>
            </a:r>
            <a:r>
              <a:rPr lang="en-US" baseline="0" dirty="0" err="1" smtClean="0"/>
              <a:t>si</a:t>
            </a:r>
            <a:r>
              <a:rPr lang="en-US" baseline="0" dirty="0" smtClean="0"/>
              <a:t> </a:t>
            </a:r>
            <a:r>
              <a:rPr lang="en-US" baseline="0" dirty="0" err="1" smtClean="0"/>
              <a:t>distiguono</a:t>
            </a:r>
            <a:r>
              <a:rPr lang="en-US" baseline="0" dirty="0" smtClean="0"/>
              <a:t> due tipi di </a:t>
            </a:r>
            <a:r>
              <a:rPr lang="en-US" baseline="0" dirty="0" err="1" smtClean="0"/>
              <a:t>muoni</a:t>
            </a:r>
            <a:r>
              <a:rPr lang="en-US" baseline="0" dirty="0" smtClean="0"/>
              <a:t> </a:t>
            </a:r>
            <a:r>
              <a:rPr lang="en-US" baseline="0" dirty="0" err="1" smtClean="0"/>
              <a:t>ricostruiti</a:t>
            </a:r>
            <a:r>
              <a:rPr lang="en-US" baseline="0" dirty="0" smtClean="0"/>
              <a:t> I </a:t>
            </a:r>
            <a:r>
              <a:rPr lang="en-US" baseline="0" dirty="0" err="1" smtClean="0"/>
              <a:t>muoni</a:t>
            </a:r>
            <a:r>
              <a:rPr lang="en-US" baseline="0" dirty="0" smtClean="0"/>
              <a:t> </a:t>
            </a:r>
            <a:r>
              <a:rPr lang="en-US" baseline="0" dirty="0" err="1" smtClean="0"/>
              <a:t>combinati</a:t>
            </a:r>
            <a:r>
              <a:rPr lang="en-US" baseline="0" dirty="0" smtClean="0"/>
              <a:t> e I </a:t>
            </a:r>
            <a:r>
              <a:rPr lang="en-US" baseline="0" dirty="0" err="1" smtClean="0"/>
              <a:t>muoni</a:t>
            </a:r>
            <a:r>
              <a:rPr lang="en-US" baseline="0" dirty="0" smtClean="0"/>
              <a:t> </a:t>
            </a:r>
            <a:r>
              <a:rPr lang="en-US" baseline="0" dirty="0" err="1" smtClean="0"/>
              <a:t>taggati</a:t>
            </a:r>
            <a:r>
              <a:rPr lang="en-US" baseline="0" dirty="0" smtClean="0"/>
              <a:t>. Un </a:t>
            </a:r>
            <a:r>
              <a:rPr lang="en-US" baseline="0" dirty="0" err="1" smtClean="0"/>
              <a:t>muone</a:t>
            </a:r>
            <a:r>
              <a:rPr lang="en-US" baseline="0" dirty="0" smtClean="0"/>
              <a:t> </a:t>
            </a:r>
            <a:r>
              <a:rPr lang="en-US" baseline="0" dirty="0" err="1" smtClean="0"/>
              <a:t>combinato</a:t>
            </a:r>
            <a:r>
              <a:rPr lang="en-US" baseline="0" dirty="0" smtClean="0"/>
              <a:t> e’ </a:t>
            </a:r>
            <a:r>
              <a:rPr lang="en-US" baseline="0" dirty="0" err="1" smtClean="0"/>
              <a:t>ottenuto</a:t>
            </a:r>
            <a:r>
              <a:rPr lang="en-US" baseline="0" dirty="0" smtClean="0"/>
              <a:t> </a:t>
            </a:r>
            <a:r>
              <a:rPr lang="en-US" baseline="0" dirty="0" err="1" smtClean="0"/>
              <a:t>dalla</a:t>
            </a:r>
            <a:r>
              <a:rPr lang="en-US" baseline="0" dirty="0" smtClean="0"/>
              <a:t> </a:t>
            </a:r>
            <a:r>
              <a:rPr lang="en-US" baseline="0" dirty="0" err="1" smtClean="0"/>
              <a:t>combinazione</a:t>
            </a:r>
            <a:r>
              <a:rPr lang="en-US" baseline="0" dirty="0" smtClean="0"/>
              <a:t> </a:t>
            </a:r>
            <a:r>
              <a:rPr lang="en-US" baseline="0" dirty="0" err="1" smtClean="0"/>
              <a:t>delle</a:t>
            </a:r>
            <a:r>
              <a:rPr lang="en-US" baseline="0" dirty="0" smtClean="0"/>
              <a:t> </a:t>
            </a:r>
            <a:r>
              <a:rPr lang="en-US" baseline="0" dirty="0" err="1" smtClean="0"/>
              <a:t>infomazioni</a:t>
            </a:r>
            <a:r>
              <a:rPr lang="en-US" baseline="0" dirty="0" smtClean="0"/>
              <a:t> </a:t>
            </a:r>
            <a:r>
              <a:rPr lang="en-US" baseline="0" dirty="0" err="1" smtClean="0"/>
              <a:t>provenienti</a:t>
            </a:r>
            <a:r>
              <a:rPr lang="en-US" baseline="0" dirty="0" smtClean="0"/>
              <a:t> </a:t>
            </a:r>
            <a:r>
              <a:rPr lang="en-US" baseline="0" dirty="0" err="1" smtClean="0"/>
              <a:t>dall’inner</a:t>
            </a:r>
            <a:r>
              <a:rPr lang="en-US" baseline="0" dirty="0" smtClean="0"/>
              <a:t> detector e </a:t>
            </a:r>
            <a:r>
              <a:rPr lang="en-US" baseline="0" dirty="0" err="1" smtClean="0"/>
              <a:t>dallo</a:t>
            </a:r>
            <a:r>
              <a:rPr lang="en-US" baseline="0" dirty="0" smtClean="0"/>
              <a:t> </a:t>
            </a:r>
            <a:r>
              <a:rPr lang="en-US" baseline="0" dirty="0" err="1" smtClean="0"/>
              <a:t>spettrometro</a:t>
            </a:r>
            <a:r>
              <a:rPr lang="en-US" baseline="0" dirty="0" smtClean="0"/>
              <a:t>, in </a:t>
            </a:r>
            <a:r>
              <a:rPr lang="en-US" baseline="0" dirty="0" err="1" smtClean="0"/>
              <a:t>modo</a:t>
            </a:r>
            <a:r>
              <a:rPr lang="en-US" baseline="0" dirty="0" smtClean="0"/>
              <a:t> da </a:t>
            </a:r>
            <a:r>
              <a:rPr lang="en-US" baseline="0" dirty="0" err="1" smtClean="0"/>
              <a:t>avere</a:t>
            </a:r>
            <a:r>
              <a:rPr lang="en-US" baseline="0" dirty="0" smtClean="0"/>
              <a:t> </a:t>
            </a:r>
            <a:r>
              <a:rPr lang="en-US" baseline="0" dirty="0" err="1" smtClean="0"/>
              <a:t>una</a:t>
            </a:r>
            <a:r>
              <a:rPr lang="en-US" baseline="0" dirty="0" smtClean="0"/>
              <a:t> </a:t>
            </a:r>
            <a:r>
              <a:rPr lang="en-US" baseline="0" dirty="0" err="1" smtClean="0"/>
              <a:t>migliore</a:t>
            </a:r>
            <a:r>
              <a:rPr lang="en-US" baseline="0" dirty="0" smtClean="0"/>
              <a:t> </a:t>
            </a:r>
            <a:r>
              <a:rPr lang="en-US" baseline="0" dirty="0" err="1" smtClean="0"/>
              <a:t>ricostruzione</a:t>
            </a:r>
            <a:r>
              <a:rPr lang="en-US" baseline="0" dirty="0" smtClean="0"/>
              <a:t>. I </a:t>
            </a:r>
            <a:r>
              <a:rPr lang="en-US" baseline="0" dirty="0" err="1" smtClean="0"/>
              <a:t>muoni</a:t>
            </a:r>
            <a:r>
              <a:rPr lang="en-US" baseline="0" dirty="0" smtClean="0"/>
              <a:t> </a:t>
            </a:r>
            <a:r>
              <a:rPr lang="en-US" baseline="0" dirty="0" err="1" smtClean="0"/>
              <a:t>taggati</a:t>
            </a:r>
            <a:r>
              <a:rPr lang="en-US" baseline="0" dirty="0" smtClean="0"/>
              <a:t> </a:t>
            </a:r>
            <a:r>
              <a:rPr lang="en-US" baseline="0" dirty="0" err="1" smtClean="0"/>
              <a:t>sono</a:t>
            </a:r>
            <a:r>
              <a:rPr lang="en-US" baseline="0" dirty="0" smtClean="0"/>
              <a:t> in </a:t>
            </a:r>
            <a:r>
              <a:rPr lang="en-US" baseline="0" dirty="0" err="1" smtClean="0"/>
              <a:t>genere</a:t>
            </a:r>
            <a:r>
              <a:rPr lang="en-US" baseline="0" dirty="0" smtClean="0"/>
              <a:t> </a:t>
            </a:r>
            <a:r>
              <a:rPr lang="en-US" baseline="0" dirty="0" err="1" smtClean="0"/>
              <a:t>muoni</a:t>
            </a:r>
            <a:r>
              <a:rPr lang="en-US" baseline="0" dirty="0" smtClean="0"/>
              <a:t> di basso </a:t>
            </a:r>
            <a:r>
              <a:rPr lang="en-US" baseline="0" dirty="0" err="1" smtClean="0"/>
              <a:t>pT</a:t>
            </a:r>
            <a:r>
              <a:rPr lang="en-US" baseline="0" dirty="0" smtClean="0"/>
              <a:t> </a:t>
            </a:r>
            <a:r>
              <a:rPr lang="en-US" baseline="0" dirty="0" err="1" smtClean="0"/>
              <a:t>che</a:t>
            </a:r>
            <a:r>
              <a:rPr lang="en-US" baseline="0" dirty="0" smtClean="0"/>
              <a:t> non </a:t>
            </a:r>
            <a:r>
              <a:rPr lang="en-US" baseline="0" dirty="0" err="1" smtClean="0"/>
              <a:t>raggiungono</a:t>
            </a:r>
            <a:r>
              <a:rPr lang="en-US" baseline="0" dirty="0" smtClean="0"/>
              <a:t> I </a:t>
            </a:r>
            <a:r>
              <a:rPr lang="en-US" baseline="0" dirty="0" err="1" smtClean="0"/>
              <a:t>tre</a:t>
            </a:r>
            <a:r>
              <a:rPr lang="en-US" baseline="0" dirty="0" smtClean="0"/>
              <a:t> </a:t>
            </a:r>
            <a:r>
              <a:rPr lang="en-US" baseline="0" dirty="0" err="1" smtClean="0"/>
              <a:t>starti</a:t>
            </a:r>
            <a:r>
              <a:rPr lang="en-US" baseline="0" dirty="0" smtClean="0"/>
              <a:t> di </a:t>
            </a:r>
            <a:r>
              <a:rPr lang="en-US" baseline="0" dirty="0" err="1" smtClean="0"/>
              <a:t>rivelatori</a:t>
            </a:r>
            <a:r>
              <a:rPr lang="en-US" baseline="0" dirty="0" smtClean="0"/>
              <a:t> </a:t>
            </a:r>
            <a:r>
              <a:rPr lang="en-US" baseline="0" dirty="0" err="1" smtClean="0"/>
              <a:t>dello</a:t>
            </a:r>
            <a:r>
              <a:rPr lang="en-US" baseline="0" dirty="0" smtClean="0"/>
              <a:t> </a:t>
            </a:r>
            <a:r>
              <a:rPr lang="en-US" baseline="0" dirty="0" err="1" smtClean="0"/>
              <a:t>spettrometro</a:t>
            </a:r>
            <a:r>
              <a:rPr lang="en-US" baseline="0" dirty="0" smtClean="0"/>
              <a:t> e </a:t>
            </a:r>
            <a:r>
              <a:rPr lang="en-US" baseline="0" dirty="0" err="1" smtClean="0"/>
              <a:t>sono</a:t>
            </a:r>
            <a:r>
              <a:rPr lang="en-US" baseline="0" dirty="0" smtClean="0"/>
              <a:t> </a:t>
            </a:r>
            <a:r>
              <a:rPr lang="en-US" baseline="0" dirty="0" err="1" smtClean="0"/>
              <a:t>ottenuti</a:t>
            </a:r>
            <a:r>
              <a:rPr lang="en-US" baseline="0" dirty="0" smtClean="0"/>
              <a:t> </a:t>
            </a:r>
            <a:r>
              <a:rPr lang="en-US" baseline="0" dirty="0" err="1" smtClean="0"/>
              <a:t>considerando</a:t>
            </a:r>
            <a:r>
              <a:rPr lang="en-US" baseline="0" dirty="0" smtClean="0"/>
              <a:t> </a:t>
            </a:r>
            <a:r>
              <a:rPr lang="en-US" baseline="0" dirty="0" err="1" smtClean="0"/>
              <a:t>l’associazione</a:t>
            </a:r>
            <a:r>
              <a:rPr lang="en-US" baseline="0" dirty="0" smtClean="0"/>
              <a:t> </a:t>
            </a:r>
            <a:r>
              <a:rPr lang="en-US" baseline="0" dirty="0" err="1" smtClean="0"/>
              <a:t>tra</a:t>
            </a:r>
            <a:r>
              <a:rPr lang="en-US" baseline="0" dirty="0" smtClean="0"/>
              <a:t> </a:t>
            </a:r>
            <a:r>
              <a:rPr lang="en-US" baseline="0" dirty="0" err="1" smtClean="0"/>
              <a:t>una</a:t>
            </a:r>
            <a:r>
              <a:rPr lang="en-US" baseline="0" dirty="0" smtClean="0"/>
              <a:t> </a:t>
            </a:r>
            <a:r>
              <a:rPr lang="en-US" baseline="0" dirty="0" err="1" smtClean="0"/>
              <a:t>traccia</a:t>
            </a:r>
            <a:r>
              <a:rPr lang="en-US" baseline="0" dirty="0" smtClean="0"/>
              <a:t> </a:t>
            </a:r>
            <a:r>
              <a:rPr lang="en-US" baseline="0" dirty="0" err="1" smtClean="0"/>
              <a:t>dell’inner</a:t>
            </a:r>
            <a:r>
              <a:rPr lang="en-US" baseline="0" dirty="0" smtClean="0"/>
              <a:t> detector con </a:t>
            </a:r>
            <a:r>
              <a:rPr lang="en-US" baseline="0" dirty="0" err="1" smtClean="0"/>
              <a:t>delle</a:t>
            </a:r>
            <a:r>
              <a:rPr lang="en-US" baseline="0" dirty="0" smtClean="0"/>
              <a:t> hit </a:t>
            </a:r>
            <a:r>
              <a:rPr lang="en-US" baseline="0" dirty="0" err="1" smtClean="0"/>
              <a:t>sul</a:t>
            </a:r>
            <a:r>
              <a:rPr lang="en-US" baseline="0" dirty="0" smtClean="0"/>
              <a:t> primo piano di </a:t>
            </a:r>
            <a:r>
              <a:rPr lang="en-US" baseline="0" dirty="0" err="1" smtClean="0"/>
              <a:t>rivelatori</a:t>
            </a:r>
            <a:r>
              <a:rPr lang="en-US" baseline="0" dirty="0" smtClean="0"/>
              <a:t> </a:t>
            </a:r>
            <a:r>
              <a:rPr lang="en-US" baseline="0" dirty="0" err="1" smtClean="0"/>
              <a:t>dello</a:t>
            </a:r>
            <a:r>
              <a:rPr lang="en-US" baseline="0" dirty="0" smtClean="0"/>
              <a:t> </a:t>
            </a:r>
            <a:r>
              <a:rPr lang="en-US" baseline="0" dirty="0" err="1" smtClean="0"/>
              <a:t>spetrometro</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6E549EA-C90F-2F4E-A8D4-92AD5989D783}" type="slidenum">
              <a:rPr lang="en-US" smtClean="0"/>
              <a:pPr/>
              <a:t>13</a:t>
            </a:fld>
            <a:endParaRPr lang="en-US"/>
          </a:p>
        </p:txBody>
      </p:sp>
    </p:spTree>
    <p:extLst>
      <p:ext uri="{BB962C8B-B14F-4D97-AF65-F5344CB8AC3E}">
        <p14:creationId xmlns:p14="http://schemas.microsoft.com/office/powerpoint/2010/main" val="267960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lstStyle/>
          <a:p>
            <a:fld id="{26B4A453-95F0-4F4B-AEA9-EBC44958366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24/06/11</a:t>
            </a:r>
            <a:endParaRPr lang="en-US"/>
          </a:p>
        </p:txBody>
      </p:sp>
      <p:sp>
        <p:nvSpPr>
          <p:cNvPr id="6" name="Footer Placeholder 5"/>
          <p:cNvSpPr>
            <a:spLocks noGrp="1"/>
          </p:cNvSpPr>
          <p:nvPr>
            <p:ph type="ftr" sz="quarter" idx="11"/>
          </p:nvPr>
        </p:nvSpPr>
        <p:spPr/>
        <p:txBody>
          <a:bodyPr/>
          <a:lstStyle/>
          <a:p>
            <a:r>
              <a:rPr lang="pl-PL" smtClean="0"/>
              <a:t>"Tracking"</a:t>
            </a:r>
            <a:endParaRPr lang="en-US"/>
          </a:p>
        </p:txBody>
      </p:sp>
      <p:sp>
        <p:nvSpPr>
          <p:cNvPr id="7" name="Slide Number Placeholder 6"/>
          <p:cNvSpPr>
            <a:spLocks noGrp="1"/>
          </p:cNvSpPr>
          <p:nvPr>
            <p:ph type="sldNum" sz="quarter" idx="12"/>
          </p:nvPr>
        </p:nvSpPr>
        <p:spPr/>
        <p:txBody>
          <a:bodyPr/>
          <a:lstStyle/>
          <a:p>
            <a:fld id="{26B4A453-95F0-4F4B-AEA9-EBC44958366F}"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smtClean="0"/>
              <a:t>24/06/11</a:t>
            </a:r>
            <a:endParaRPr lang="en-US"/>
          </a:p>
        </p:txBody>
      </p:sp>
      <p:sp>
        <p:nvSpPr>
          <p:cNvPr id="8" name="Footer Placeholder 7"/>
          <p:cNvSpPr>
            <a:spLocks noGrp="1"/>
          </p:cNvSpPr>
          <p:nvPr>
            <p:ph type="ftr" sz="quarter" idx="11"/>
          </p:nvPr>
        </p:nvSpPr>
        <p:spPr/>
        <p:txBody>
          <a:bodyPr/>
          <a:lstStyle/>
          <a:p>
            <a:r>
              <a:rPr lang="pl-PL" smtClean="0"/>
              <a:t>"Tracking"</a:t>
            </a:r>
            <a:endParaRPr lang="en-US"/>
          </a:p>
        </p:txBody>
      </p:sp>
      <p:sp>
        <p:nvSpPr>
          <p:cNvPr id="9" name="Slide Number Placeholder 8"/>
          <p:cNvSpPr>
            <a:spLocks noGrp="1"/>
          </p:cNvSpPr>
          <p:nvPr>
            <p:ph type="sldNum" sz="quarter" idx="12"/>
          </p:nvPr>
        </p:nvSpPr>
        <p:spPr/>
        <p:txBody>
          <a:bodyPr/>
          <a:lstStyle/>
          <a:p>
            <a:fld id="{26B4A453-95F0-4F4B-AEA9-EBC44958366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24/06/11</a:t>
            </a:r>
            <a:endParaRPr lang="en-US"/>
          </a:p>
        </p:txBody>
      </p:sp>
      <p:sp>
        <p:nvSpPr>
          <p:cNvPr id="4" name="Footer Placeholder 3"/>
          <p:cNvSpPr>
            <a:spLocks noGrp="1"/>
          </p:cNvSpPr>
          <p:nvPr>
            <p:ph type="ftr" sz="quarter" idx="11"/>
          </p:nvPr>
        </p:nvSpPr>
        <p:spPr/>
        <p:txBody>
          <a:bodyPr/>
          <a:lstStyle/>
          <a:p>
            <a:r>
              <a:rPr lang="pl-PL" smtClean="0"/>
              <a:t>"Tracking"</a:t>
            </a:r>
            <a:endParaRPr lang="en-US"/>
          </a:p>
        </p:txBody>
      </p:sp>
      <p:sp>
        <p:nvSpPr>
          <p:cNvPr id="5" name="Slide Number Placeholder 4"/>
          <p:cNvSpPr>
            <a:spLocks noGrp="1"/>
          </p:cNvSpPr>
          <p:nvPr>
            <p:ph type="sldNum" sz="quarter" idx="12"/>
          </p:nvPr>
        </p:nvSpPr>
        <p:spPr/>
        <p:txBody>
          <a:bodyPr/>
          <a:lstStyle/>
          <a:p>
            <a:fld id="{26B4A453-95F0-4F4B-AEA9-EBC44958366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24/06/11</a:t>
            </a:r>
            <a:endParaRPr lang="en-US"/>
          </a:p>
        </p:txBody>
      </p:sp>
      <p:sp>
        <p:nvSpPr>
          <p:cNvPr id="3" name="Footer Placeholder 2"/>
          <p:cNvSpPr>
            <a:spLocks noGrp="1"/>
          </p:cNvSpPr>
          <p:nvPr>
            <p:ph type="ftr" sz="quarter" idx="11"/>
          </p:nvPr>
        </p:nvSpPr>
        <p:spPr/>
        <p:txBody>
          <a:bodyPr/>
          <a:lstStyle/>
          <a:p>
            <a:r>
              <a:rPr lang="pl-PL" smtClean="0"/>
              <a:t>"Tracking"</a:t>
            </a:r>
            <a:endParaRPr lang="en-US"/>
          </a:p>
        </p:txBody>
      </p:sp>
      <p:sp>
        <p:nvSpPr>
          <p:cNvPr id="4" name="Slide Number Placeholder 3"/>
          <p:cNvSpPr>
            <a:spLocks noGrp="1"/>
          </p:cNvSpPr>
          <p:nvPr>
            <p:ph type="sldNum" sz="quarter" idx="12"/>
          </p:nvPr>
        </p:nvSpPr>
        <p:spPr/>
        <p:txBody>
          <a:bodyPr/>
          <a:lstStyle/>
          <a:p>
            <a:fld id="{26B4A453-95F0-4F4B-AEA9-EBC44958366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r>
              <a:rPr lang="en-US" smtClean="0"/>
              <a:t>24/06/11</a:t>
            </a:r>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r>
              <a:rPr lang="pl-PL" smtClean="0"/>
              <a:t>"Tracking"</a:t>
            </a:r>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754ED01-E2A0-4C1E-8E21-014B9904157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Drag picture to placeholder or click icon to add</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24/06/11</a:t>
            </a:r>
            <a:endParaRPr lang="en-US"/>
          </a:p>
        </p:txBody>
      </p:sp>
      <p:sp>
        <p:nvSpPr>
          <p:cNvPr id="6" name="Footer Placeholder 5"/>
          <p:cNvSpPr>
            <a:spLocks noGrp="1"/>
          </p:cNvSpPr>
          <p:nvPr>
            <p:ph type="ftr" sz="quarter" idx="11"/>
          </p:nvPr>
        </p:nvSpPr>
        <p:spPr/>
        <p:txBody>
          <a:bodyPr/>
          <a:lstStyle/>
          <a:p>
            <a:r>
              <a:rPr lang="pl-PL" smtClean="0"/>
              <a:t>"Tracking"</a:t>
            </a:r>
            <a:endParaRPr lang="en-US"/>
          </a:p>
        </p:txBody>
      </p:sp>
      <p:sp>
        <p:nvSpPr>
          <p:cNvPr id="7" name="Slide Number Placeholder 6"/>
          <p:cNvSpPr>
            <a:spLocks noGrp="1"/>
          </p:cNvSpPr>
          <p:nvPr>
            <p:ph type="sldNum" sz="quarter" idx="12"/>
          </p:nvPr>
        </p:nvSpPr>
        <p:spPr/>
        <p:txBody>
          <a:bodyPr/>
          <a:lstStyle/>
          <a:p>
            <a:fld id="{26B4A453-95F0-4F4B-AEA9-EBC44958366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lstStyle/>
          <a:p>
            <a:fld id="{26B4A453-95F0-4F4B-AEA9-EBC44958366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lstStyle/>
          <a:p>
            <a:fld id="{26B4A453-95F0-4F4B-AEA9-EBC44958366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6523929"/>
            <a:ext cx="3574257" cy="334072"/>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6524050"/>
            <a:ext cx="9146380" cy="333950"/>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96741" y="91440"/>
            <a:ext cx="7520940" cy="54864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96741" y="939631"/>
            <a:ext cx="8656618" cy="52676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0" y="6534670"/>
            <a:ext cx="1541664" cy="163809"/>
          </a:xfrm>
          <a:prstGeom prst="rect">
            <a:avLst/>
          </a:prstGeom>
        </p:spPr>
        <p:txBody>
          <a:bodyPr vert="horz" lIns="91440" tIns="45720" rIns="91440" bIns="45720" rtlCol="0" anchor="ctr"/>
          <a:lstStyle>
            <a:lvl1pPr algn="l">
              <a:defRPr sz="1200">
                <a:solidFill>
                  <a:schemeClr val="bg1"/>
                </a:solidFill>
              </a:defRPr>
            </a:lvl1pPr>
          </a:lstStyle>
          <a:p>
            <a:r>
              <a:rPr lang="en-US" smtClean="0"/>
              <a:t>24/06/11</a:t>
            </a:r>
            <a:endParaRPr lang="en-US" dirty="0"/>
          </a:p>
        </p:txBody>
      </p:sp>
      <p:sp>
        <p:nvSpPr>
          <p:cNvPr id="5" name="Footer Placeholder 4"/>
          <p:cNvSpPr>
            <a:spLocks noGrp="1"/>
          </p:cNvSpPr>
          <p:nvPr>
            <p:ph type="ftr" sz="quarter" idx="3"/>
          </p:nvPr>
        </p:nvSpPr>
        <p:spPr>
          <a:xfrm>
            <a:off x="3571875" y="6674145"/>
            <a:ext cx="4724400" cy="183856"/>
          </a:xfrm>
          <a:prstGeom prst="rect">
            <a:avLst/>
          </a:prstGeom>
        </p:spPr>
        <p:txBody>
          <a:bodyPr vert="horz" lIns="91440" tIns="45720" rIns="91440" bIns="45720" rtlCol="0" anchor="ctr"/>
          <a:lstStyle>
            <a:lvl1pPr algn="r">
              <a:defRPr sz="1000" cap="all" spc="200" baseline="0">
                <a:solidFill>
                  <a:srgbClr val="FFFFFF"/>
                </a:solidFill>
              </a:defRPr>
            </a:lvl1pPr>
          </a:lstStyle>
          <a:p>
            <a:r>
              <a:rPr lang="pl-PL" smtClean="0"/>
              <a:t>"Tracking"</a:t>
            </a:r>
            <a:endParaRPr lang="en-US" dirty="0"/>
          </a:p>
        </p:txBody>
      </p:sp>
      <p:sp>
        <p:nvSpPr>
          <p:cNvPr id="6" name="Slide Number Placeholder 5"/>
          <p:cNvSpPr>
            <a:spLocks noGrp="1"/>
          </p:cNvSpPr>
          <p:nvPr>
            <p:ph type="sldNum" sz="quarter" idx="4"/>
          </p:nvPr>
        </p:nvSpPr>
        <p:spPr>
          <a:xfrm>
            <a:off x="8641080" y="6523929"/>
            <a:ext cx="502920" cy="337069"/>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6B4A453-95F0-4F4B-AEA9-EBC44958366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2800" b="1" kern="1200" cap="all" baseline="0">
          <a:solidFill>
            <a:srgbClr val="FF6600"/>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rgbClr val="000090"/>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rgbClr val="000090"/>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rgbClr val="000090"/>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rgbClr val="000090"/>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rgbClr val="000090"/>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1" Type="http://schemas.openxmlformats.org/officeDocument/2006/relationships/oleObject" Target="../embeddings/oleObject5.bin"/><Relationship Id="rId12"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oleObject" Target="../embeddings/oleObject1.bin"/><Relationship Id="rId4" Type="http://schemas.openxmlformats.org/officeDocument/2006/relationships/image" Target="../media/image3.emf"/><Relationship Id="rId5" Type="http://schemas.openxmlformats.org/officeDocument/2006/relationships/oleObject" Target="../embeddings/oleObject2.bin"/><Relationship Id="rId6" Type="http://schemas.openxmlformats.org/officeDocument/2006/relationships/image" Target="../media/image4.emf"/><Relationship Id="rId7" Type="http://schemas.openxmlformats.org/officeDocument/2006/relationships/oleObject" Target="../embeddings/oleObject3.bin"/><Relationship Id="rId8" Type="http://schemas.openxmlformats.org/officeDocument/2006/relationships/image" Target="../media/image5.emf"/><Relationship Id="rId9" Type="http://schemas.openxmlformats.org/officeDocument/2006/relationships/oleObject" Target="../embeddings/oleObject4.bin"/><Relationship Id="rId10"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1" Type="http://schemas.openxmlformats.org/officeDocument/2006/relationships/oleObject" Target="../embeddings/oleObject10.bin"/><Relationship Id="rId12" Type="http://schemas.openxmlformats.org/officeDocument/2006/relationships/image" Target="../media/image12.emf"/><Relationship Id="rId1" Type="http://schemas.openxmlformats.org/officeDocument/2006/relationships/vmlDrawing" Target="../drawings/vmlDrawing2.vml"/><Relationship Id="rId2" Type="http://schemas.openxmlformats.org/officeDocument/2006/relationships/slideLayout" Target="../slideLayouts/slideLayout6.xml"/><Relationship Id="rId3" Type="http://schemas.openxmlformats.org/officeDocument/2006/relationships/oleObject" Target="../embeddings/oleObject6.bin"/><Relationship Id="rId4" Type="http://schemas.openxmlformats.org/officeDocument/2006/relationships/image" Target="../media/image8.emf"/><Relationship Id="rId5" Type="http://schemas.openxmlformats.org/officeDocument/2006/relationships/oleObject" Target="../embeddings/oleObject7.bin"/><Relationship Id="rId6" Type="http://schemas.openxmlformats.org/officeDocument/2006/relationships/image" Target="../media/image9.emf"/><Relationship Id="rId7" Type="http://schemas.openxmlformats.org/officeDocument/2006/relationships/oleObject" Target="../embeddings/oleObject8.bin"/><Relationship Id="rId8" Type="http://schemas.openxmlformats.org/officeDocument/2006/relationships/image" Target="../media/image10.emf"/><Relationship Id="rId9" Type="http://schemas.openxmlformats.org/officeDocument/2006/relationships/oleObject" Target="../embeddings/oleObject9.bin"/><Relationship Id="rId10" Type="http://schemas.openxmlformats.org/officeDocument/2006/relationships/image" Target="../media/image11.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1.bin"/><Relationship Id="rId4" Type="http://schemas.openxmlformats.org/officeDocument/2006/relationships/image" Target="../media/image13.emf"/><Relationship Id="rId5" Type="http://schemas.openxmlformats.org/officeDocument/2006/relationships/oleObject" Target="../embeddings/oleObject12.bin"/><Relationship Id="rId6" Type="http://schemas.openxmlformats.org/officeDocument/2006/relationships/image" Target="../media/image14.emf"/><Relationship Id="rId7" Type="http://schemas.openxmlformats.org/officeDocument/2006/relationships/oleObject" Target="../embeddings/oleObject13.bin"/><Relationship Id="rId8" Type="http://schemas.openxmlformats.org/officeDocument/2006/relationships/image" Target="../media/image15.wmf"/><Relationship Id="rId9" Type="http://schemas.openxmlformats.org/officeDocument/2006/relationships/oleObject" Target="../embeddings/oleObject14.bin"/><Relationship Id="rId10" Type="http://schemas.openxmlformats.org/officeDocument/2006/relationships/image" Target="../media/image16.emf"/><Relationship Id="rId1" Type="http://schemas.openxmlformats.org/officeDocument/2006/relationships/vmlDrawing" Target="../drawings/vmlDrawing3.vml"/><Relationship Id="rId2"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image" Target="../media/image17.emf"/><Relationship Id="rId5" Type="http://schemas.openxmlformats.org/officeDocument/2006/relationships/oleObject" Target="../embeddings/oleObject16.bin"/><Relationship Id="rId6" Type="http://schemas.openxmlformats.org/officeDocument/2006/relationships/image" Target="../media/image18.emf"/><Relationship Id="rId1" Type="http://schemas.openxmlformats.org/officeDocument/2006/relationships/vmlDrawing" Target="../drawings/vmlDrawing4.vml"/><Relationship Id="rId2"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7.bin"/><Relationship Id="rId4" Type="http://schemas.openxmlformats.org/officeDocument/2006/relationships/image" Target="../media/image20.emf"/><Relationship Id="rId5" Type="http://schemas.openxmlformats.org/officeDocument/2006/relationships/oleObject" Target="../embeddings/oleObject18.bin"/><Relationship Id="rId6" Type="http://schemas.openxmlformats.org/officeDocument/2006/relationships/image" Target="../media/image21.emf"/><Relationship Id="rId7" Type="http://schemas.openxmlformats.org/officeDocument/2006/relationships/oleObject" Target="../embeddings/oleObject19.bin"/><Relationship Id="rId8" Type="http://schemas.openxmlformats.org/officeDocument/2006/relationships/image" Target="../media/image22.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0.bin"/><Relationship Id="rId4" Type="http://schemas.openxmlformats.org/officeDocument/2006/relationships/image" Target="../media/image25.emf"/><Relationship Id="rId5" Type="http://schemas.openxmlformats.org/officeDocument/2006/relationships/image" Target="../media/image26.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1.bin"/><Relationship Id="rId4" Type="http://schemas.openxmlformats.org/officeDocument/2006/relationships/image" Target="../media/image42.emf"/><Relationship Id="rId5" Type="http://schemas.openxmlformats.org/officeDocument/2006/relationships/image" Target="../media/image43.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975861" y="2032028"/>
            <a:ext cx="5648623" cy="1204306"/>
          </a:xfrm>
        </p:spPr>
        <p:txBody>
          <a:bodyPr/>
          <a:lstStyle/>
          <a:p>
            <a:r>
              <a:rPr lang="en-US" sz="4000" dirty="0" smtClean="0"/>
              <a:t>Tracking</a:t>
            </a:r>
            <a:endParaRPr lang="en-US" sz="4000" dirty="0"/>
          </a:p>
        </p:txBody>
      </p:sp>
    </p:spTree>
    <p:extLst>
      <p:ext uri="{BB962C8B-B14F-4D97-AF65-F5344CB8AC3E}">
        <p14:creationId xmlns:p14="http://schemas.microsoft.com/office/powerpoint/2010/main" val="169129504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Cosa</a:t>
            </a:r>
            <a:r>
              <a:rPr lang="en-US" dirty="0" smtClean="0"/>
              <a:t> e’ </a:t>
            </a:r>
            <a:r>
              <a:rPr lang="en-US" dirty="0" err="1" smtClean="0"/>
              <a:t>il</a:t>
            </a:r>
            <a:r>
              <a:rPr lang="en-US" dirty="0" smtClean="0"/>
              <a:t> tracking?</a:t>
            </a:r>
            <a:endParaRPr lang="en-US" dirty="0"/>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normAutofit fontScale="92500" lnSpcReduction="10000"/>
          </a:bodyPr>
          <a:lstStyle/>
          <a:p>
            <a:fld id="{26B4A453-95F0-4F4B-AEA9-EBC44958366F}" type="slidenum">
              <a:rPr lang="en-US" smtClean="0"/>
              <a:t>2</a:t>
            </a:fld>
            <a:endParaRPr lang="en-US"/>
          </a:p>
        </p:txBody>
      </p:sp>
      <p:sp>
        <p:nvSpPr>
          <p:cNvPr id="7" name="Rectangle 6"/>
          <p:cNvSpPr/>
          <p:nvPr/>
        </p:nvSpPr>
        <p:spPr>
          <a:xfrm>
            <a:off x="196741" y="961370"/>
            <a:ext cx="8282951" cy="50167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just"/>
            <a:r>
              <a:rPr lang="en-US" sz="2000" b="1" dirty="0">
                <a:solidFill>
                  <a:schemeClr val="bg1"/>
                </a:solidFill>
              </a:rPr>
              <a:t>Il “tracking” (</a:t>
            </a:r>
            <a:r>
              <a:rPr lang="en-US" sz="2000" b="1" dirty="0" err="1">
                <a:solidFill>
                  <a:schemeClr val="bg1"/>
                </a:solidFill>
              </a:rPr>
              <a:t>tracciamento</a:t>
            </a:r>
            <a:r>
              <a:rPr lang="en-US" sz="2000" b="1" dirty="0">
                <a:solidFill>
                  <a:schemeClr val="bg1"/>
                </a:solidFill>
              </a:rPr>
              <a:t>) e’ la </a:t>
            </a:r>
            <a:r>
              <a:rPr lang="en-US" sz="2000" b="1" dirty="0" err="1">
                <a:solidFill>
                  <a:schemeClr val="bg1"/>
                </a:solidFill>
              </a:rPr>
              <a:t>misura</a:t>
            </a:r>
            <a:r>
              <a:rPr lang="en-US" sz="2000" b="1" dirty="0">
                <a:solidFill>
                  <a:schemeClr val="bg1"/>
                </a:solidFill>
              </a:rPr>
              <a:t> </a:t>
            </a:r>
            <a:r>
              <a:rPr lang="en-US" sz="2000" b="1" dirty="0" err="1">
                <a:solidFill>
                  <a:schemeClr val="bg1"/>
                </a:solidFill>
              </a:rPr>
              <a:t>della</a:t>
            </a:r>
            <a:r>
              <a:rPr lang="en-US" sz="2000" b="1" dirty="0">
                <a:solidFill>
                  <a:schemeClr val="bg1"/>
                </a:solidFill>
              </a:rPr>
              <a:t> </a:t>
            </a:r>
            <a:r>
              <a:rPr lang="en-US" sz="2000" b="1" dirty="0" err="1">
                <a:solidFill>
                  <a:schemeClr val="bg1"/>
                </a:solidFill>
              </a:rPr>
              <a:t>direzione</a:t>
            </a:r>
            <a:r>
              <a:rPr lang="en-US" sz="2000" b="1" dirty="0">
                <a:solidFill>
                  <a:schemeClr val="bg1"/>
                </a:solidFill>
              </a:rPr>
              <a:t> e </a:t>
            </a:r>
            <a:r>
              <a:rPr lang="en-US" sz="2000" b="1" dirty="0" err="1">
                <a:solidFill>
                  <a:schemeClr val="bg1"/>
                </a:solidFill>
              </a:rPr>
              <a:t>dell’impulso</a:t>
            </a:r>
            <a:r>
              <a:rPr lang="en-US" sz="2000" b="1" dirty="0">
                <a:solidFill>
                  <a:schemeClr val="bg1"/>
                </a:solidFill>
              </a:rPr>
              <a:t> di </a:t>
            </a:r>
            <a:r>
              <a:rPr lang="en-US" sz="2000" b="1" dirty="0" err="1">
                <a:solidFill>
                  <a:schemeClr val="bg1"/>
                </a:solidFill>
              </a:rPr>
              <a:t>una</a:t>
            </a:r>
            <a:r>
              <a:rPr lang="en-US" sz="2000" b="1" dirty="0">
                <a:solidFill>
                  <a:schemeClr val="bg1"/>
                </a:solidFill>
              </a:rPr>
              <a:t> </a:t>
            </a:r>
            <a:r>
              <a:rPr lang="en-US" sz="2000" b="1" dirty="0" err="1">
                <a:solidFill>
                  <a:schemeClr val="bg1"/>
                </a:solidFill>
              </a:rPr>
              <a:t>particella</a:t>
            </a:r>
            <a:r>
              <a:rPr lang="en-US" sz="2000" b="1" dirty="0">
                <a:solidFill>
                  <a:schemeClr val="bg1"/>
                </a:solidFill>
              </a:rPr>
              <a:t> </a:t>
            </a:r>
            <a:r>
              <a:rPr lang="en-US" sz="2000" b="1" dirty="0" err="1">
                <a:solidFill>
                  <a:schemeClr val="bg1"/>
                </a:solidFill>
              </a:rPr>
              <a:t>carica</a:t>
            </a:r>
            <a:r>
              <a:rPr lang="en-US" sz="2000" b="1" dirty="0">
                <a:solidFill>
                  <a:schemeClr val="bg1"/>
                </a:solidFill>
              </a:rPr>
              <a:t>.  </a:t>
            </a:r>
            <a:endParaRPr lang="en-US" sz="2000" b="1" dirty="0" smtClean="0">
              <a:solidFill>
                <a:schemeClr val="bg1"/>
              </a:solidFill>
            </a:endParaRPr>
          </a:p>
          <a:p>
            <a:pPr algn="just"/>
            <a:endParaRPr lang="en-US" sz="2000" b="1" dirty="0" smtClean="0">
              <a:solidFill>
                <a:schemeClr val="bg1"/>
              </a:solidFill>
            </a:endParaRPr>
          </a:p>
          <a:p>
            <a:pPr algn="just"/>
            <a:endParaRPr lang="en-US" sz="2000" b="1" dirty="0" smtClean="0">
              <a:solidFill>
                <a:schemeClr val="bg1"/>
              </a:solidFill>
            </a:endParaRPr>
          </a:p>
          <a:p>
            <a:pPr algn="just"/>
            <a:r>
              <a:rPr lang="en-US" sz="2000" b="1" dirty="0" smtClean="0">
                <a:solidFill>
                  <a:schemeClr val="bg1"/>
                </a:solidFill>
              </a:rPr>
              <a:t>Le </a:t>
            </a:r>
            <a:r>
              <a:rPr lang="en-US" sz="2000" b="1" dirty="0" err="1">
                <a:solidFill>
                  <a:schemeClr val="bg1"/>
                </a:solidFill>
              </a:rPr>
              <a:t>particelle</a:t>
            </a:r>
            <a:r>
              <a:rPr lang="en-US" sz="2000" b="1" dirty="0">
                <a:solidFill>
                  <a:schemeClr val="bg1"/>
                </a:solidFill>
              </a:rPr>
              <a:t> </a:t>
            </a:r>
            <a:r>
              <a:rPr lang="en-US" sz="2000" b="1" dirty="0" err="1">
                <a:solidFill>
                  <a:schemeClr val="bg1"/>
                </a:solidFill>
              </a:rPr>
              <a:t>entrano</a:t>
            </a:r>
            <a:r>
              <a:rPr lang="en-US" sz="2000" b="1" dirty="0">
                <a:solidFill>
                  <a:schemeClr val="bg1"/>
                </a:solidFill>
              </a:rPr>
              <a:t> in un </a:t>
            </a:r>
            <a:r>
              <a:rPr lang="en-US" sz="2000" b="1" dirty="0" err="1">
                <a:solidFill>
                  <a:schemeClr val="bg1"/>
                </a:solidFill>
              </a:rPr>
              <a:t>rivelatore</a:t>
            </a:r>
            <a:r>
              <a:rPr lang="en-US" sz="2000" b="1" dirty="0">
                <a:solidFill>
                  <a:schemeClr val="bg1"/>
                </a:solidFill>
              </a:rPr>
              <a:t> di </a:t>
            </a:r>
            <a:r>
              <a:rPr lang="en-US" sz="2000" b="1" dirty="0" err="1">
                <a:solidFill>
                  <a:schemeClr val="bg1"/>
                </a:solidFill>
              </a:rPr>
              <a:t>traccie</a:t>
            </a:r>
            <a:r>
              <a:rPr lang="en-US" sz="2000" b="1" dirty="0">
                <a:solidFill>
                  <a:schemeClr val="bg1"/>
                </a:solidFill>
              </a:rPr>
              <a:t> (tracker), </a:t>
            </a:r>
            <a:r>
              <a:rPr lang="en-US" sz="2000" b="1" dirty="0" err="1">
                <a:solidFill>
                  <a:schemeClr val="bg1"/>
                </a:solidFill>
              </a:rPr>
              <a:t>rilasciano</a:t>
            </a:r>
            <a:r>
              <a:rPr lang="en-US" sz="2000" b="1" dirty="0">
                <a:solidFill>
                  <a:schemeClr val="bg1"/>
                </a:solidFill>
              </a:rPr>
              <a:t> parte </a:t>
            </a:r>
            <a:r>
              <a:rPr lang="en-US" sz="2000" b="1" dirty="0" err="1">
                <a:solidFill>
                  <a:schemeClr val="bg1"/>
                </a:solidFill>
              </a:rPr>
              <a:t>dellla</a:t>
            </a:r>
            <a:r>
              <a:rPr lang="en-US" sz="2000" b="1" dirty="0">
                <a:solidFill>
                  <a:schemeClr val="bg1"/>
                </a:solidFill>
              </a:rPr>
              <a:t> </a:t>
            </a:r>
            <a:r>
              <a:rPr lang="en-US" sz="2000" b="1" dirty="0" err="1">
                <a:solidFill>
                  <a:schemeClr val="bg1"/>
                </a:solidFill>
              </a:rPr>
              <a:t>loro</a:t>
            </a:r>
            <a:r>
              <a:rPr lang="en-US" sz="2000" b="1" dirty="0">
                <a:solidFill>
                  <a:schemeClr val="bg1"/>
                </a:solidFill>
              </a:rPr>
              <a:t> </a:t>
            </a:r>
            <a:r>
              <a:rPr lang="en-US" sz="2000" b="1" dirty="0" err="1">
                <a:solidFill>
                  <a:schemeClr val="bg1"/>
                </a:solidFill>
              </a:rPr>
              <a:t>energia</a:t>
            </a:r>
            <a:r>
              <a:rPr lang="en-US" sz="2000" b="1" dirty="0">
                <a:solidFill>
                  <a:schemeClr val="bg1"/>
                </a:solidFill>
              </a:rPr>
              <a:t>: </a:t>
            </a:r>
            <a:r>
              <a:rPr lang="en-US" sz="2000" b="1" dirty="0" err="1">
                <a:solidFill>
                  <a:schemeClr val="bg1"/>
                </a:solidFill>
              </a:rPr>
              <a:t>il</a:t>
            </a:r>
            <a:r>
              <a:rPr lang="en-US" sz="2000" b="1" dirty="0">
                <a:solidFill>
                  <a:schemeClr val="bg1"/>
                </a:solidFill>
              </a:rPr>
              <a:t> tracker e’ </a:t>
            </a:r>
            <a:r>
              <a:rPr lang="en-US" sz="2000" b="1" dirty="0" err="1">
                <a:solidFill>
                  <a:schemeClr val="bg1"/>
                </a:solidFill>
              </a:rPr>
              <a:t>finemente</a:t>
            </a:r>
            <a:r>
              <a:rPr lang="en-US" sz="2000" b="1" dirty="0">
                <a:solidFill>
                  <a:schemeClr val="bg1"/>
                </a:solidFill>
              </a:rPr>
              <a:t> </a:t>
            </a:r>
            <a:r>
              <a:rPr lang="en-US" sz="2000" b="1" dirty="0" err="1">
                <a:solidFill>
                  <a:schemeClr val="bg1"/>
                </a:solidFill>
              </a:rPr>
              <a:t>segmentato</a:t>
            </a:r>
            <a:r>
              <a:rPr lang="en-US" sz="2000" b="1" dirty="0">
                <a:solidFill>
                  <a:schemeClr val="bg1"/>
                </a:solidFill>
              </a:rPr>
              <a:t> in </a:t>
            </a:r>
            <a:r>
              <a:rPr lang="en-US" sz="2000" b="1" dirty="0" err="1">
                <a:solidFill>
                  <a:schemeClr val="bg1"/>
                </a:solidFill>
              </a:rPr>
              <a:t>modo</a:t>
            </a:r>
            <a:r>
              <a:rPr lang="en-US" sz="2000" b="1" dirty="0">
                <a:solidFill>
                  <a:schemeClr val="bg1"/>
                </a:solidFill>
              </a:rPr>
              <a:t> da </a:t>
            </a:r>
            <a:r>
              <a:rPr lang="en-US" sz="2000" b="1" dirty="0" err="1">
                <a:solidFill>
                  <a:schemeClr val="bg1"/>
                </a:solidFill>
              </a:rPr>
              <a:t>avere</a:t>
            </a:r>
            <a:r>
              <a:rPr lang="en-US" sz="2000" b="1" dirty="0">
                <a:solidFill>
                  <a:schemeClr val="bg1"/>
                </a:solidFill>
              </a:rPr>
              <a:t> un gran </a:t>
            </a:r>
            <a:r>
              <a:rPr lang="en-US" sz="2000" b="1" dirty="0" err="1">
                <a:solidFill>
                  <a:schemeClr val="bg1"/>
                </a:solidFill>
              </a:rPr>
              <a:t>numero</a:t>
            </a:r>
            <a:r>
              <a:rPr lang="en-US" sz="2000" b="1" dirty="0">
                <a:solidFill>
                  <a:schemeClr val="bg1"/>
                </a:solidFill>
              </a:rPr>
              <a:t> di </a:t>
            </a:r>
            <a:r>
              <a:rPr lang="en-US" sz="2000" b="1" dirty="0" err="1">
                <a:solidFill>
                  <a:schemeClr val="bg1"/>
                </a:solidFill>
              </a:rPr>
              <a:t>punti</a:t>
            </a:r>
            <a:r>
              <a:rPr lang="en-US" sz="2000" b="1" dirty="0">
                <a:solidFill>
                  <a:schemeClr val="bg1"/>
                </a:solidFill>
              </a:rPr>
              <a:t> </a:t>
            </a:r>
            <a:r>
              <a:rPr lang="en-US" sz="2000" b="1" dirty="0" err="1">
                <a:solidFill>
                  <a:schemeClr val="bg1"/>
                </a:solidFill>
              </a:rPr>
              <a:t>che</a:t>
            </a:r>
            <a:r>
              <a:rPr lang="en-US" sz="2000" b="1" dirty="0">
                <a:solidFill>
                  <a:schemeClr val="bg1"/>
                </a:solidFill>
              </a:rPr>
              <a:t> </a:t>
            </a:r>
            <a:r>
              <a:rPr lang="en-US" sz="2000" b="1" dirty="0" err="1">
                <a:solidFill>
                  <a:schemeClr val="bg1"/>
                </a:solidFill>
              </a:rPr>
              <a:t>seguono</a:t>
            </a:r>
            <a:r>
              <a:rPr lang="en-US" sz="2000" b="1" dirty="0">
                <a:solidFill>
                  <a:schemeClr val="bg1"/>
                </a:solidFill>
              </a:rPr>
              <a:t> </a:t>
            </a:r>
            <a:r>
              <a:rPr lang="en-US" sz="2000" b="1" dirty="0" err="1">
                <a:solidFill>
                  <a:schemeClr val="bg1"/>
                </a:solidFill>
              </a:rPr>
              <a:t>il</a:t>
            </a:r>
            <a:r>
              <a:rPr lang="en-US" sz="2000" b="1" dirty="0">
                <a:solidFill>
                  <a:schemeClr val="bg1"/>
                </a:solidFill>
              </a:rPr>
              <a:t> </a:t>
            </a:r>
            <a:r>
              <a:rPr lang="en-US" sz="2000" b="1" dirty="0" err="1">
                <a:solidFill>
                  <a:schemeClr val="bg1"/>
                </a:solidFill>
              </a:rPr>
              <a:t>percorso</a:t>
            </a:r>
            <a:r>
              <a:rPr lang="en-US" sz="2000" b="1" dirty="0">
                <a:solidFill>
                  <a:schemeClr val="bg1"/>
                </a:solidFill>
              </a:rPr>
              <a:t> </a:t>
            </a:r>
            <a:r>
              <a:rPr lang="en-US" sz="2000" b="1" dirty="0" err="1">
                <a:solidFill>
                  <a:schemeClr val="bg1"/>
                </a:solidFill>
              </a:rPr>
              <a:t>della</a:t>
            </a:r>
            <a:r>
              <a:rPr lang="en-US" sz="2000" b="1" dirty="0">
                <a:solidFill>
                  <a:schemeClr val="bg1"/>
                </a:solidFill>
              </a:rPr>
              <a:t> </a:t>
            </a:r>
            <a:r>
              <a:rPr lang="en-US" sz="2000" b="1" dirty="0" err="1">
                <a:solidFill>
                  <a:schemeClr val="bg1"/>
                </a:solidFill>
              </a:rPr>
              <a:t>particella</a:t>
            </a:r>
            <a:r>
              <a:rPr lang="en-US" sz="2000" b="1" dirty="0">
                <a:solidFill>
                  <a:schemeClr val="bg1"/>
                </a:solidFill>
              </a:rPr>
              <a:t> e </a:t>
            </a:r>
            <a:r>
              <a:rPr lang="en-US" sz="2000" b="1" dirty="0" err="1">
                <a:solidFill>
                  <a:schemeClr val="bg1"/>
                </a:solidFill>
              </a:rPr>
              <a:t>ricostruire</a:t>
            </a:r>
            <a:r>
              <a:rPr lang="en-US" sz="2000" b="1" dirty="0">
                <a:solidFill>
                  <a:schemeClr val="bg1"/>
                </a:solidFill>
              </a:rPr>
              <a:t> con </a:t>
            </a:r>
            <a:r>
              <a:rPr lang="en-US" sz="2000" b="1" dirty="0" err="1">
                <a:solidFill>
                  <a:schemeClr val="bg1"/>
                </a:solidFill>
              </a:rPr>
              <a:t>precisione</a:t>
            </a:r>
            <a:r>
              <a:rPr lang="en-US" sz="2000" b="1" dirty="0">
                <a:solidFill>
                  <a:schemeClr val="bg1"/>
                </a:solidFill>
              </a:rPr>
              <a:t> dove la </a:t>
            </a:r>
            <a:r>
              <a:rPr lang="en-US" sz="2000" b="1" dirty="0" err="1">
                <a:solidFill>
                  <a:schemeClr val="bg1"/>
                </a:solidFill>
              </a:rPr>
              <a:t>paricella</a:t>
            </a:r>
            <a:r>
              <a:rPr lang="en-US" sz="2000" b="1" dirty="0">
                <a:solidFill>
                  <a:schemeClr val="bg1"/>
                </a:solidFill>
              </a:rPr>
              <a:t> e’ </a:t>
            </a:r>
            <a:r>
              <a:rPr lang="en-US" sz="2000" b="1" dirty="0" err="1">
                <a:solidFill>
                  <a:schemeClr val="bg1"/>
                </a:solidFill>
              </a:rPr>
              <a:t>passata</a:t>
            </a:r>
            <a:r>
              <a:rPr lang="en-US" sz="2000" b="1" dirty="0" smtClean="0">
                <a:solidFill>
                  <a:schemeClr val="bg1"/>
                </a:solidFill>
              </a:rPr>
              <a:t>.</a:t>
            </a:r>
          </a:p>
          <a:p>
            <a:pPr algn="just"/>
            <a:endParaRPr lang="en-US" sz="2000" b="1" dirty="0" smtClean="0">
              <a:solidFill>
                <a:schemeClr val="bg1"/>
              </a:solidFill>
            </a:endParaRPr>
          </a:p>
          <a:p>
            <a:pPr algn="just"/>
            <a:endParaRPr lang="en-US" sz="2000" b="1" dirty="0" smtClean="0">
              <a:solidFill>
                <a:schemeClr val="bg1"/>
              </a:solidFill>
            </a:endParaRPr>
          </a:p>
          <a:p>
            <a:pPr algn="just"/>
            <a:r>
              <a:rPr lang="en-US" sz="2000" b="1" dirty="0" smtClean="0">
                <a:solidFill>
                  <a:schemeClr val="bg1"/>
                </a:solidFill>
              </a:rPr>
              <a:t>In </a:t>
            </a:r>
            <a:r>
              <a:rPr lang="en-US" sz="2000" b="1" dirty="0" err="1" smtClean="0">
                <a:solidFill>
                  <a:schemeClr val="bg1"/>
                </a:solidFill>
              </a:rPr>
              <a:t>genere</a:t>
            </a:r>
            <a:r>
              <a:rPr lang="en-US" sz="2000" b="1" dirty="0" smtClean="0">
                <a:solidFill>
                  <a:schemeClr val="bg1"/>
                </a:solidFill>
              </a:rPr>
              <a:t> </a:t>
            </a:r>
            <a:r>
              <a:rPr lang="en-US" sz="2000" b="1" dirty="0" err="1" smtClean="0">
                <a:solidFill>
                  <a:schemeClr val="bg1"/>
                </a:solidFill>
              </a:rPr>
              <a:t>il</a:t>
            </a:r>
            <a:r>
              <a:rPr lang="en-US" sz="2000" b="1" dirty="0" smtClean="0">
                <a:solidFill>
                  <a:schemeClr val="bg1"/>
                </a:solidFill>
              </a:rPr>
              <a:t> tracker e’ </a:t>
            </a:r>
            <a:r>
              <a:rPr lang="en-US" sz="2000" b="1" dirty="0" err="1" smtClean="0">
                <a:solidFill>
                  <a:schemeClr val="bg1"/>
                </a:solidFill>
              </a:rPr>
              <a:t>immerso</a:t>
            </a:r>
            <a:r>
              <a:rPr lang="en-US" sz="2000" b="1" dirty="0" smtClean="0">
                <a:solidFill>
                  <a:schemeClr val="bg1"/>
                </a:solidFill>
              </a:rPr>
              <a:t> in un campo </a:t>
            </a:r>
            <a:r>
              <a:rPr lang="en-US" sz="2000" b="1" dirty="0" err="1" smtClean="0">
                <a:solidFill>
                  <a:schemeClr val="bg1"/>
                </a:solidFill>
              </a:rPr>
              <a:t>magnetico</a:t>
            </a:r>
            <a:r>
              <a:rPr lang="en-US" sz="2000" b="1" dirty="0" smtClean="0">
                <a:solidFill>
                  <a:schemeClr val="bg1"/>
                </a:solidFill>
              </a:rPr>
              <a:t> </a:t>
            </a:r>
            <a:r>
              <a:rPr lang="en-US" sz="2000" b="1" dirty="0" err="1" smtClean="0">
                <a:solidFill>
                  <a:schemeClr val="bg1"/>
                </a:solidFill>
              </a:rPr>
              <a:t>che</a:t>
            </a:r>
            <a:r>
              <a:rPr lang="en-US" sz="2000" b="1" dirty="0" smtClean="0">
                <a:solidFill>
                  <a:schemeClr val="bg1"/>
                </a:solidFill>
              </a:rPr>
              <a:t> </a:t>
            </a:r>
            <a:r>
              <a:rPr lang="en-US" sz="2000" b="1" dirty="0" err="1" smtClean="0">
                <a:solidFill>
                  <a:schemeClr val="bg1"/>
                </a:solidFill>
              </a:rPr>
              <a:t>permette</a:t>
            </a:r>
            <a:r>
              <a:rPr lang="en-US" sz="2000" b="1" dirty="0" smtClean="0">
                <a:solidFill>
                  <a:schemeClr val="bg1"/>
                </a:solidFill>
              </a:rPr>
              <a:t> la </a:t>
            </a:r>
            <a:r>
              <a:rPr lang="en-US" sz="2000" b="1" dirty="0" err="1" smtClean="0">
                <a:solidFill>
                  <a:schemeClr val="bg1"/>
                </a:solidFill>
              </a:rPr>
              <a:t>ricostruzione</a:t>
            </a:r>
            <a:r>
              <a:rPr lang="en-US" sz="2000" b="1" dirty="0" smtClean="0">
                <a:solidFill>
                  <a:schemeClr val="bg1"/>
                </a:solidFill>
              </a:rPr>
              <a:t> </a:t>
            </a:r>
            <a:r>
              <a:rPr lang="en-US" sz="2000" b="1" dirty="0" err="1" smtClean="0">
                <a:solidFill>
                  <a:schemeClr val="bg1"/>
                </a:solidFill>
              </a:rPr>
              <a:t>dell’elica</a:t>
            </a:r>
            <a:r>
              <a:rPr lang="en-US" sz="2000" b="1" dirty="0" smtClean="0">
                <a:solidFill>
                  <a:schemeClr val="bg1"/>
                </a:solidFill>
              </a:rPr>
              <a:t> </a:t>
            </a:r>
            <a:r>
              <a:rPr lang="en-US" sz="2000" b="1" dirty="0" err="1" smtClean="0">
                <a:solidFill>
                  <a:schemeClr val="bg1"/>
                </a:solidFill>
              </a:rPr>
              <a:t>percorsa</a:t>
            </a:r>
            <a:r>
              <a:rPr lang="en-US" sz="2000" b="1" dirty="0" smtClean="0">
                <a:solidFill>
                  <a:schemeClr val="bg1"/>
                </a:solidFill>
              </a:rPr>
              <a:t> </a:t>
            </a:r>
            <a:r>
              <a:rPr lang="en-US" sz="2000" b="1" dirty="0" err="1" smtClean="0">
                <a:solidFill>
                  <a:schemeClr val="bg1"/>
                </a:solidFill>
              </a:rPr>
              <a:t>dalla</a:t>
            </a:r>
            <a:r>
              <a:rPr lang="en-US" sz="2000" b="1" dirty="0" smtClean="0">
                <a:solidFill>
                  <a:schemeClr val="bg1"/>
                </a:solidFill>
              </a:rPr>
              <a:t> </a:t>
            </a:r>
            <a:r>
              <a:rPr lang="en-US" sz="2000" b="1" dirty="0" err="1" smtClean="0">
                <a:solidFill>
                  <a:schemeClr val="bg1"/>
                </a:solidFill>
              </a:rPr>
              <a:t>particella</a:t>
            </a:r>
            <a:r>
              <a:rPr lang="en-US" sz="2000" b="1" dirty="0" smtClean="0">
                <a:solidFill>
                  <a:schemeClr val="bg1"/>
                </a:solidFill>
              </a:rPr>
              <a:t> (</a:t>
            </a:r>
            <a:r>
              <a:rPr lang="en-US" sz="2000" b="1" dirty="0" err="1" smtClean="0">
                <a:solidFill>
                  <a:schemeClr val="bg1"/>
                </a:solidFill>
              </a:rPr>
              <a:t>traccia</a:t>
            </a:r>
            <a:r>
              <a:rPr lang="en-US" sz="2000" b="1" dirty="0" smtClean="0">
                <a:solidFill>
                  <a:schemeClr val="bg1"/>
                </a:solidFill>
              </a:rPr>
              <a:t> - track). Dai </a:t>
            </a:r>
            <a:r>
              <a:rPr lang="en-US" sz="2000" b="1" dirty="0" err="1" smtClean="0">
                <a:solidFill>
                  <a:schemeClr val="bg1"/>
                </a:solidFill>
              </a:rPr>
              <a:t>parametri</a:t>
            </a:r>
            <a:r>
              <a:rPr lang="en-US" sz="2000" b="1" dirty="0" smtClean="0">
                <a:solidFill>
                  <a:schemeClr val="bg1"/>
                </a:solidFill>
              </a:rPr>
              <a:t> </a:t>
            </a:r>
            <a:r>
              <a:rPr lang="en-US" sz="2000" b="1" dirty="0" err="1" smtClean="0">
                <a:solidFill>
                  <a:schemeClr val="bg1"/>
                </a:solidFill>
              </a:rPr>
              <a:t>della</a:t>
            </a:r>
            <a:r>
              <a:rPr lang="en-US" sz="2000" b="1" dirty="0" smtClean="0">
                <a:solidFill>
                  <a:schemeClr val="bg1"/>
                </a:solidFill>
              </a:rPr>
              <a:t> </a:t>
            </a:r>
            <a:r>
              <a:rPr lang="en-US" sz="2000" b="1" dirty="0" err="1" smtClean="0">
                <a:solidFill>
                  <a:schemeClr val="bg1"/>
                </a:solidFill>
              </a:rPr>
              <a:t>traccia</a:t>
            </a:r>
            <a:r>
              <a:rPr lang="en-US" sz="2000" b="1" dirty="0" smtClean="0">
                <a:solidFill>
                  <a:schemeClr val="bg1"/>
                </a:solidFill>
              </a:rPr>
              <a:t> e </a:t>
            </a:r>
            <a:r>
              <a:rPr lang="en-US" sz="2000" b="1" dirty="0" err="1" smtClean="0">
                <a:solidFill>
                  <a:schemeClr val="bg1"/>
                </a:solidFill>
              </a:rPr>
              <a:t>conoscendo</a:t>
            </a:r>
            <a:r>
              <a:rPr lang="en-US" sz="2000" b="1" dirty="0" smtClean="0">
                <a:solidFill>
                  <a:schemeClr val="bg1"/>
                </a:solidFill>
              </a:rPr>
              <a:t> la </a:t>
            </a:r>
            <a:r>
              <a:rPr lang="en-US" sz="2000" b="1" dirty="0" err="1" smtClean="0">
                <a:solidFill>
                  <a:schemeClr val="bg1"/>
                </a:solidFill>
              </a:rPr>
              <a:t>massa</a:t>
            </a:r>
            <a:r>
              <a:rPr lang="en-US" sz="2000" b="1" dirty="0" smtClean="0">
                <a:solidFill>
                  <a:schemeClr val="bg1"/>
                </a:solidFill>
              </a:rPr>
              <a:t> </a:t>
            </a:r>
            <a:r>
              <a:rPr lang="en-US" sz="2000" b="1" dirty="0" err="1" smtClean="0">
                <a:solidFill>
                  <a:schemeClr val="bg1"/>
                </a:solidFill>
              </a:rPr>
              <a:t>della</a:t>
            </a:r>
            <a:r>
              <a:rPr lang="en-US" sz="2000" b="1" dirty="0" smtClean="0">
                <a:solidFill>
                  <a:schemeClr val="bg1"/>
                </a:solidFill>
              </a:rPr>
              <a:t> </a:t>
            </a:r>
            <a:r>
              <a:rPr lang="en-US" sz="2000" b="1" dirty="0" err="1" smtClean="0">
                <a:solidFill>
                  <a:schemeClr val="bg1"/>
                </a:solidFill>
              </a:rPr>
              <a:t>particella</a:t>
            </a:r>
            <a:r>
              <a:rPr lang="en-US" sz="2000" b="1" dirty="0" smtClean="0">
                <a:solidFill>
                  <a:schemeClr val="bg1"/>
                </a:solidFill>
              </a:rPr>
              <a:t> (particle ID) e’ </a:t>
            </a:r>
            <a:r>
              <a:rPr lang="en-US" sz="2000" b="1" dirty="0" err="1" smtClean="0">
                <a:solidFill>
                  <a:schemeClr val="bg1"/>
                </a:solidFill>
              </a:rPr>
              <a:t>possibile</a:t>
            </a:r>
            <a:r>
              <a:rPr lang="en-US" sz="2000" b="1" dirty="0" smtClean="0">
                <a:solidFill>
                  <a:schemeClr val="bg1"/>
                </a:solidFill>
              </a:rPr>
              <a:t> </a:t>
            </a:r>
            <a:r>
              <a:rPr lang="en-US" sz="2000" b="1" dirty="0" err="1" smtClean="0">
                <a:solidFill>
                  <a:schemeClr val="bg1"/>
                </a:solidFill>
              </a:rPr>
              <a:t>ricostruire</a:t>
            </a:r>
            <a:r>
              <a:rPr lang="en-US" sz="2000" b="1" dirty="0" smtClean="0">
                <a:solidFill>
                  <a:schemeClr val="bg1"/>
                </a:solidFill>
              </a:rPr>
              <a:t> la </a:t>
            </a:r>
            <a:r>
              <a:rPr lang="en-US" sz="2000" b="1" dirty="0" err="1" smtClean="0">
                <a:solidFill>
                  <a:schemeClr val="bg1"/>
                </a:solidFill>
              </a:rPr>
              <a:t>traiettoria</a:t>
            </a:r>
            <a:r>
              <a:rPr lang="en-US" sz="2000" b="1" dirty="0" smtClean="0">
                <a:solidFill>
                  <a:schemeClr val="bg1"/>
                </a:solidFill>
              </a:rPr>
              <a:t> e </a:t>
            </a:r>
            <a:r>
              <a:rPr lang="en-US" sz="2000" b="1" dirty="0" err="1" smtClean="0">
                <a:solidFill>
                  <a:schemeClr val="bg1"/>
                </a:solidFill>
              </a:rPr>
              <a:t>l’impulso</a:t>
            </a:r>
            <a:r>
              <a:rPr lang="en-US" sz="2000" b="1" dirty="0" smtClean="0">
                <a:solidFill>
                  <a:schemeClr val="bg1"/>
                </a:solidFill>
              </a:rPr>
              <a:t> </a:t>
            </a:r>
            <a:r>
              <a:rPr lang="en-US" sz="2000" b="1" dirty="0" err="1" smtClean="0">
                <a:solidFill>
                  <a:schemeClr val="bg1"/>
                </a:solidFill>
              </a:rPr>
              <a:t>della</a:t>
            </a:r>
            <a:r>
              <a:rPr lang="en-US" sz="2000" b="1" dirty="0" smtClean="0">
                <a:solidFill>
                  <a:schemeClr val="bg1"/>
                </a:solidFill>
              </a:rPr>
              <a:t> </a:t>
            </a:r>
            <a:r>
              <a:rPr lang="en-US" sz="2000" b="1" dirty="0" err="1" smtClean="0">
                <a:solidFill>
                  <a:schemeClr val="bg1"/>
                </a:solidFill>
              </a:rPr>
              <a:t>particella</a:t>
            </a:r>
            <a:r>
              <a:rPr lang="en-US" sz="2000" b="1" dirty="0" smtClean="0">
                <a:solidFill>
                  <a:schemeClr val="bg1"/>
                </a:solidFill>
              </a:rPr>
              <a:t>. </a:t>
            </a:r>
            <a:r>
              <a:rPr lang="en-US" sz="2000" b="1" dirty="0" err="1" smtClean="0">
                <a:solidFill>
                  <a:schemeClr val="bg1"/>
                </a:solidFill>
              </a:rPr>
              <a:t>Queste</a:t>
            </a:r>
            <a:r>
              <a:rPr lang="en-US" sz="2000" b="1" dirty="0" smtClean="0">
                <a:solidFill>
                  <a:schemeClr val="bg1"/>
                </a:solidFill>
              </a:rPr>
              <a:t> </a:t>
            </a:r>
            <a:r>
              <a:rPr lang="en-US" sz="2000" b="1" dirty="0" err="1" smtClean="0">
                <a:solidFill>
                  <a:schemeClr val="bg1"/>
                </a:solidFill>
              </a:rPr>
              <a:t>informazioni</a:t>
            </a:r>
            <a:r>
              <a:rPr lang="en-US" sz="2000" b="1" dirty="0" smtClean="0">
                <a:solidFill>
                  <a:schemeClr val="bg1"/>
                </a:solidFill>
              </a:rPr>
              <a:t> </a:t>
            </a:r>
            <a:r>
              <a:rPr lang="en-US" sz="2000" b="1" dirty="0" err="1" smtClean="0">
                <a:solidFill>
                  <a:schemeClr val="bg1"/>
                </a:solidFill>
              </a:rPr>
              <a:t>possono</a:t>
            </a:r>
            <a:r>
              <a:rPr lang="en-US" sz="2000" b="1" dirty="0" smtClean="0">
                <a:solidFill>
                  <a:schemeClr val="bg1"/>
                </a:solidFill>
              </a:rPr>
              <a:t> </a:t>
            </a:r>
            <a:r>
              <a:rPr lang="en-US" sz="2000" b="1" dirty="0" err="1" smtClean="0">
                <a:solidFill>
                  <a:schemeClr val="bg1"/>
                </a:solidFill>
              </a:rPr>
              <a:t>essre</a:t>
            </a:r>
            <a:r>
              <a:rPr lang="en-US" sz="2000" b="1" dirty="0" smtClean="0">
                <a:solidFill>
                  <a:schemeClr val="bg1"/>
                </a:solidFill>
              </a:rPr>
              <a:t> </a:t>
            </a:r>
            <a:r>
              <a:rPr lang="en-US" sz="2000" b="1" dirty="0" err="1" smtClean="0">
                <a:solidFill>
                  <a:schemeClr val="bg1"/>
                </a:solidFill>
              </a:rPr>
              <a:t>usate</a:t>
            </a:r>
            <a:r>
              <a:rPr lang="en-US" sz="2000" b="1" dirty="0" smtClean="0">
                <a:solidFill>
                  <a:schemeClr val="bg1"/>
                </a:solidFill>
              </a:rPr>
              <a:t> per la </a:t>
            </a:r>
            <a:r>
              <a:rPr lang="en-US" sz="2000" b="1" dirty="0" err="1" smtClean="0">
                <a:solidFill>
                  <a:schemeClr val="bg1"/>
                </a:solidFill>
              </a:rPr>
              <a:t>ricostruzione</a:t>
            </a:r>
            <a:r>
              <a:rPr lang="en-US" sz="2000" b="1" dirty="0" smtClean="0">
                <a:solidFill>
                  <a:schemeClr val="bg1"/>
                </a:solidFill>
              </a:rPr>
              <a:t> di </a:t>
            </a:r>
            <a:r>
              <a:rPr lang="en-US" sz="2000" b="1" dirty="0" err="1" smtClean="0">
                <a:solidFill>
                  <a:schemeClr val="bg1"/>
                </a:solidFill>
              </a:rPr>
              <a:t>decadimenti</a:t>
            </a:r>
            <a:r>
              <a:rPr lang="en-US" sz="2000" b="1" dirty="0" smtClean="0">
                <a:solidFill>
                  <a:schemeClr val="bg1"/>
                </a:solidFill>
              </a:rPr>
              <a:t> </a:t>
            </a:r>
            <a:r>
              <a:rPr lang="en-US" sz="2000" b="1" dirty="0" err="1" smtClean="0">
                <a:solidFill>
                  <a:schemeClr val="bg1"/>
                </a:solidFill>
              </a:rPr>
              <a:t>secondari</a:t>
            </a:r>
            <a:r>
              <a:rPr lang="en-US" sz="2000" b="1" dirty="0" smtClean="0">
                <a:solidFill>
                  <a:schemeClr val="bg1"/>
                </a:solidFill>
              </a:rPr>
              <a:t>, B-tagging e per </a:t>
            </a:r>
            <a:r>
              <a:rPr lang="en-US" sz="2000" b="1" dirty="0" err="1" smtClean="0">
                <a:solidFill>
                  <a:schemeClr val="bg1"/>
                </a:solidFill>
              </a:rPr>
              <a:t>ricostruire</a:t>
            </a:r>
            <a:r>
              <a:rPr lang="en-US" sz="2000" b="1" dirty="0" smtClean="0">
                <a:solidFill>
                  <a:schemeClr val="bg1"/>
                </a:solidFill>
              </a:rPr>
              <a:t> </a:t>
            </a:r>
            <a:r>
              <a:rPr lang="en-US" sz="2000" b="1" dirty="0" err="1" smtClean="0">
                <a:solidFill>
                  <a:schemeClr val="bg1"/>
                </a:solidFill>
              </a:rPr>
              <a:t>completamente</a:t>
            </a:r>
            <a:r>
              <a:rPr lang="en-US" sz="2000" b="1" dirty="0" smtClean="0">
                <a:solidFill>
                  <a:schemeClr val="bg1"/>
                </a:solidFill>
              </a:rPr>
              <a:t> </a:t>
            </a:r>
            <a:r>
              <a:rPr lang="en-US" sz="2000" b="1" dirty="0" err="1" smtClean="0">
                <a:solidFill>
                  <a:schemeClr val="bg1"/>
                </a:solidFill>
              </a:rPr>
              <a:t>l’evento</a:t>
            </a:r>
            <a:r>
              <a:rPr lang="en-US" sz="2000" b="1" dirty="0" smtClean="0">
                <a:solidFill>
                  <a:schemeClr val="bg1"/>
                </a:solidFill>
              </a:rPr>
              <a:t>.</a:t>
            </a:r>
            <a:endParaRPr lang="en-US" sz="2000" b="1" dirty="0">
              <a:solidFill>
                <a:schemeClr val="bg1"/>
              </a:solidFill>
            </a:endParaRPr>
          </a:p>
        </p:txBody>
      </p:sp>
    </p:spTree>
    <p:extLst>
      <p:ext uri="{BB962C8B-B14F-4D97-AF65-F5344CB8AC3E}">
        <p14:creationId xmlns:p14="http://schemas.microsoft.com/office/powerpoint/2010/main" val="27596336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normAutofit fontScale="92500" lnSpcReduction="10000"/>
          </a:bodyPr>
          <a:lstStyle/>
          <a:p>
            <a:fld id="{26B4A453-95F0-4F4B-AEA9-EBC44958366F}" type="slidenum">
              <a:rPr lang="en-US" smtClean="0"/>
              <a:t>3</a:t>
            </a:fld>
            <a:endParaRPr lang="en-US"/>
          </a:p>
        </p:txBody>
      </p:sp>
      <p:sp>
        <p:nvSpPr>
          <p:cNvPr id="9" name="TextBox 8"/>
          <p:cNvSpPr txBox="1"/>
          <p:nvPr/>
        </p:nvSpPr>
        <p:spPr>
          <a:xfrm>
            <a:off x="418991" y="252410"/>
            <a:ext cx="8312259" cy="600164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just"/>
            <a:r>
              <a:rPr lang="en-US" sz="1600" b="1" dirty="0" smtClean="0"/>
              <a:t>Uno </a:t>
            </a:r>
            <a:r>
              <a:rPr lang="en-US" sz="1600" b="1" dirty="0" err="1" smtClean="0"/>
              <a:t>dei</a:t>
            </a:r>
            <a:r>
              <a:rPr lang="en-US" sz="1600" b="1" dirty="0" smtClean="0"/>
              <a:t> </a:t>
            </a:r>
            <a:r>
              <a:rPr lang="en-US" sz="1600" b="1" dirty="0" err="1" smtClean="0"/>
              <a:t>motivi</a:t>
            </a:r>
            <a:r>
              <a:rPr lang="en-US" sz="1600" b="1" dirty="0" smtClean="0"/>
              <a:t> </a:t>
            </a:r>
            <a:r>
              <a:rPr lang="en-US" sz="1600" b="1" dirty="0" err="1" smtClean="0"/>
              <a:t>principali</a:t>
            </a:r>
            <a:r>
              <a:rPr lang="en-US" sz="1600" b="1" dirty="0" smtClean="0"/>
              <a:t> per </a:t>
            </a:r>
            <a:r>
              <a:rPr lang="en-US" sz="1600" b="1" dirty="0" err="1" smtClean="0"/>
              <a:t>esperimenti</a:t>
            </a:r>
            <a:r>
              <a:rPr lang="en-US" sz="1600" b="1" dirty="0" smtClean="0"/>
              <a:t> </a:t>
            </a:r>
            <a:r>
              <a:rPr lang="en-US" sz="1600" b="1" dirty="0" err="1" smtClean="0"/>
              <a:t>alle</a:t>
            </a:r>
            <a:r>
              <a:rPr lang="en-US" sz="1600" b="1" dirty="0" smtClean="0"/>
              <a:t> </a:t>
            </a:r>
            <a:r>
              <a:rPr lang="en-US" sz="1600" b="1" dirty="0" err="1" smtClean="0"/>
              <a:t>energie</a:t>
            </a:r>
            <a:r>
              <a:rPr lang="en-US" sz="1600" b="1" dirty="0" smtClean="0"/>
              <a:t> </a:t>
            </a:r>
            <a:r>
              <a:rPr lang="en-US" sz="1600" b="1" dirty="0" err="1" smtClean="0"/>
              <a:t>dei</a:t>
            </a:r>
            <a:r>
              <a:rPr lang="en-US" sz="1600" b="1" dirty="0" smtClean="0"/>
              <a:t> </a:t>
            </a:r>
            <a:r>
              <a:rPr lang="en-US" sz="1600" b="1" dirty="0" err="1" smtClean="0"/>
              <a:t>TeV</a:t>
            </a:r>
            <a:r>
              <a:rPr lang="en-US" sz="1600" b="1" dirty="0" smtClean="0"/>
              <a:t> e’ lo studio </a:t>
            </a:r>
            <a:r>
              <a:rPr lang="en-US" sz="1600" b="1" dirty="0" err="1" smtClean="0"/>
              <a:t>della</a:t>
            </a:r>
            <a:r>
              <a:rPr lang="en-US" sz="1600" b="1" dirty="0" smtClean="0"/>
              <a:t> “</a:t>
            </a:r>
            <a:r>
              <a:rPr lang="en-US" sz="1600" b="1" dirty="0" err="1" smtClean="0"/>
              <a:t>rottura</a:t>
            </a:r>
            <a:r>
              <a:rPr lang="en-US" sz="1600" b="1" dirty="0" smtClean="0"/>
              <a:t> </a:t>
            </a:r>
            <a:r>
              <a:rPr lang="en-US" sz="1600" b="1" dirty="0" err="1" smtClean="0"/>
              <a:t>spontanea</a:t>
            </a:r>
            <a:r>
              <a:rPr lang="en-US" sz="1600" b="1" dirty="0" smtClean="0"/>
              <a:t> </a:t>
            </a:r>
            <a:r>
              <a:rPr lang="en-US" sz="1600" b="1" dirty="0" err="1" smtClean="0"/>
              <a:t>della</a:t>
            </a:r>
            <a:r>
              <a:rPr lang="en-US" sz="1600" b="1" dirty="0" smtClean="0"/>
              <a:t> </a:t>
            </a:r>
            <a:r>
              <a:rPr lang="en-US" sz="1600" b="1" dirty="0" err="1" smtClean="0"/>
              <a:t>simmetria</a:t>
            </a:r>
            <a:r>
              <a:rPr lang="en-US" sz="1600" b="1" dirty="0" smtClean="0"/>
              <a:t> </a:t>
            </a:r>
            <a:r>
              <a:rPr lang="en-US" sz="1600" b="1" dirty="0" err="1" smtClean="0"/>
              <a:t>elettrodebole</a:t>
            </a:r>
            <a:r>
              <a:rPr lang="en-US" sz="1600" b="1" dirty="0" smtClean="0"/>
              <a:t>”. </a:t>
            </a:r>
            <a:r>
              <a:rPr lang="en-US" sz="1600" b="1" dirty="0" err="1" smtClean="0"/>
              <a:t>Nel</a:t>
            </a:r>
            <a:r>
              <a:rPr lang="en-US" sz="1600" b="1" dirty="0" smtClean="0"/>
              <a:t> </a:t>
            </a:r>
            <a:r>
              <a:rPr lang="en-US" sz="1600" b="1" dirty="0" err="1" smtClean="0"/>
              <a:t>modello</a:t>
            </a:r>
            <a:r>
              <a:rPr lang="en-US" sz="1600" b="1" dirty="0" smtClean="0"/>
              <a:t> standard la </a:t>
            </a:r>
            <a:r>
              <a:rPr lang="en-US" sz="1600" b="1" dirty="0" err="1" smtClean="0"/>
              <a:t>rottura</a:t>
            </a:r>
            <a:r>
              <a:rPr lang="en-US" sz="1600" b="1" dirty="0" smtClean="0"/>
              <a:t> </a:t>
            </a:r>
            <a:r>
              <a:rPr lang="en-US" sz="1600" b="1" dirty="0" err="1" smtClean="0"/>
              <a:t>spontanea</a:t>
            </a:r>
            <a:r>
              <a:rPr lang="en-US" sz="1600" b="1" dirty="0" smtClean="0"/>
              <a:t> di </a:t>
            </a:r>
            <a:r>
              <a:rPr lang="en-US" sz="1600" b="1" dirty="0" err="1" smtClean="0"/>
              <a:t>simmetria</a:t>
            </a:r>
            <a:r>
              <a:rPr lang="en-US" sz="1600" b="1" dirty="0" smtClean="0"/>
              <a:t> </a:t>
            </a:r>
            <a:r>
              <a:rPr lang="en-US" sz="1600" b="1" dirty="0" err="1" smtClean="0"/>
              <a:t>elettrodebole</a:t>
            </a:r>
            <a:r>
              <a:rPr lang="en-US" sz="1600" b="1" dirty="0" smtClean="0"/>
              <a:t> e’ </a:t>
            </a:r>
            <a:r>
              <a:rPr lang="en-US" sz="1600" b="1" dirty="0" err="1" smtClean="0"/>
              <a:t>indotta</a:t>
            </a:r>
            <a:r>
              <a:rPr lang="en-US" sz="1600" b="1" dirty="0" smtClean="0"/>
              <a:t> dal </a:t>
            </a:r>
            <a:r>
              <a:rPr lang="en-US" sz="1600" b="1" dirty="0" err="1" smtClean="0"/>
              <a:t>meccanismo</a:t>
            </a:r>
            <a:r>
              <a:rPr lang="en-US" sz="1600" b="1" dirty="0" smtClean="0"/>
              <a:t> di Higgs ma le </a:t>
            </a:r>
            <a:r>
              <a:rPr lang="en-US" sz="1600" b="1" dirty="0" err="1" smtClean="0"/>
              <a:t>peculiari</a:t>
            </a:r>
            <a:r>
              <a:rPr lang="en-US" sz="1600" b="1" dirty="0" smtClean="0"/>
              <a:t> </a:t>
            </a:r>
            <a:r>
              <a:rPr lang="en-US" sz="1600" b="1" dirty="0" err="1" smtClean="0"/>
              <a:t>caratteristiche</a:t>
            </a:r>
            <a:r>
              <a:rPr lang="en-US" sz="1600" b="1" dirty="0" smtClean="0"/>
              <a:t> del </a:t>
            </a:r>
            <a:r>
              <a:rPr lang="en-US" sz="1600" b="1" dirty="0" err="1" smtClean="0"/>
              <a:t>bosone</a:t>
            </a:r>
            <a:r>
              <a:rPr lang="en-US" sz="1600" b="1" dirty="0" smtClean="0"/>
              <a:t> di Higgs </a:t>
            </a:r>
            <a:r>
              <a:rPr lang="en-US" sz="1600" b="1" dirty="0" err="1" smtClean="0"/>
              <a:t>fano</a:t>
            </a:r>
            <a:r>
              <a:rPr lang="en-US" sz="1600" b="1" dirty="0" smtClean="0"/>
              <a:t> </a:t>
            </a:r>
            <a:r>
              <a:rPr lang="en-US" sz="1600" b="1" dirty="0" err="1" smtClean="0"/>
              <a:t>pensare</a:t>
            </a:r>
            <a:r>
              <a:rPr lang="en-US" sz="1600" b="1" dirty="0" smtClean="0"/>
              <a:t> </a:t>
            </a:r>
            <a:r>
              <a:rPr lang="en-US" sz="1600" b="1" dirty="0" err="1" smtClean="0"/>
              <a:t>che</a:t>
            </a:r>
            <a:r>
              <a:rPr lang="en-US" sz="1600" b="1" dirty="0" smtClean="0"/>
              <a:t> </a:t>
            </a:r>
            <a:r>
              <a:rPr lang="en-US" sz="1600" b="1" dirty="0" err="1" smtClean="0"/>
              <a:t>esplorare</a:t>
            </a:r>
            <a:r>
              <a:rPr lang="en-US" sz="1600" b="1" dirty="0" smtClean="0"/>
              <a:t> la </a:t>
            </a:r>
            <a:r>
              <a:rPr lang="en-US" sz="1600" b="1" dirty="0" err="1" smtClean="0"/>
              <a:t>scala</a:t>
            </a:r>
            <a:r>
              <a:rPr lang="en-US" sz="1600" b="1" dirty="0" smtClean="0"/>
              <a:t> </a:t>
            </a:r>
            <a:r>
              <a:rPr lang="en-US" sz="1600" b="1" dirty="0" err="1" smtClean="0"/>
              <a:t>dei</a:t>
            </a:r>
            <a:r>
              <a:rPr lang="en-US" sz="1600" b="1" dirty="0" smtClean="0"/>
              <a:t> </a:t>
            </a:r>
            <a:r>
              <a:rPr lang="en-US" sz="1600" b="1" dirty="0" err="1" smtClean="0"/>
              <a:t>TeV</a:t>
            </a:r>
            <a:r>
              <a:rPr lang="en-US" sz="1600" b="1" dirty="0" smtClean="0"/>
              <a:t> ci </a:t>
            </a:r>
            <a:r>
              <a:rPr lang="en-US" sz="1600" b="1" dirty="0" err="1" smtClean="0"/>
              <a:t>possa</a:t>
            </a:r>
            <a:r>
              <a:rPr lang="en-US" sz="1600" b="1" dirty="0" smtClean="0"/>
              <a:t> </a:t>
            </a:r>
            <a:r>
              <a:rPr lang="en-US" sz="1600" b="1" dirty="0" err="1" smtClean="0"/>
              <a:t>portare</a:t>
            </a:r>
            <a:r>
              <a:rPr lang="en-US" sz="1600" b="1" dirty="0" smtClean="0"/>
              <a:t> </a:t>
            </a:r>
            <a:r>
              <a:rPr lang="en-US" sz="1600" b="1" dirty="0" err="1" smtClean="0"/>
              <a:t>alla</a:t>
            </a:r>
            <a:r>
              <a:rPr lang="en-US" sz="1600" b="1" dirty="0" smtClean="0"/>
              <a:t> </a:t>
            </a:r>
            <a:r>
              <a:rPr lang="en-US" sz="1600" b="1" dirty="0" err="1" smtClean="0"/>
              <a:t>scoperta</a:t>
            </a:r>
            <a:r>
              <a:rPr lang="en-US" sz="1600" b="1" dirty="0" smtClean="0"/>
              <a:t> di </a:t>
            </a:r>
            <a:r>
              <a:rPr lang="en-US" sz="1600" b="1" dirty="0" err="1" smtClean="0"/>
              <a:t>nuovi</a:t>
            </a:r>
            <a:r>
              <a:rPr lang="en-US" sz="1600" b="1" dirty="0" smtClean="0"/>
              <a:t> </a:t>
            </a:r>
            <a:r>
              <a:rPr lang="en-US" sz="1600" b="1" dirty="0" err="1" smtClean="0"/>
              <a:t>costituenti</a:t>
            </a:r>
            <a:r>
              <a:rPr lang="en-US" sz="1600" b="1" dirty="0" smtClean="0"/>
              <a:t> o di </a:t>
            </a:r>
            <a:r>
              <a:rPr lang="en-US" sz="1600" b="1" dirty="0" err="1" smtClean="0"/>
              <a:t>nuove</a:t>
            </a:r>
            <a:r>
              <a:rPr lang="en-US" sz="1600" b="1" dirty="0" smtClean="0"/>
              <a:t> </a:t>
            </a:r>
            <a:r>
              <a:rPr lang="en-US" sz="1600" b="1" dirty="0" err="1" smtClean="0"/>
              <a:t>simmetrie</a:t>
            </a:r>
            <a:r>
              <a:rPr lang="en-US" sz="1600" b="1" dirty="0" smtClean="0"/>
              <a:t>.</a:t>
            </a:r>
          </a:p>
          <a:p>
            <a:pPr algn="just"/>
            <a:r>
              <a:rPr lang="en-US" sz="1600" b="1" dirty="0" smtClean="0"/>
              <a:t>Un </a:t>
            </a:r>
            <a:r>
              <a:rPr lang="en-US" sz="1600" b="1" dirty="0" err="1" smtClean="0"/>
              <a:t>preciso</a:t>
            </a:r>
            <a:r>
              <a:rPr lang="en-US" sz="1600" b="1" dirty="0" smtClean="0"/>
              <a:t> </a:t>
            </a:r>
            <a:r>
              <a:rPr lang="en-US" sz="1600" b="1" dirty="0" err="1" smtClean="0"/>
              <a:t>sistema</a:t>
            </a:r>
            <a:r>
              <a:rPr lang="en-US" sz="1600" b="1" dirty="0" smtClean="0"/>
              <a:t> di tracking e’ </a:t>
            </a:r>
            <a:r>
              <a:rPr lang="en-US" sz="1600" b="1" dirty="0" err="1" smtClean="0"/>
              <a:t>fondamentale</a:t>
            </a:r>
            <a:r>
              <a:rPr lang="en-US" sz="1600" b="1" dirty="0" smtClean="0"/>
              <a:t> per </a:t>
            </a:r>
            <a:r>
              <a:rPr lang="en-US" sz="1600" b="1" dirty="0" err="1" smtClean="0"/>
              <a:t>esperimenti</a:t>
            </a:r>
            <a:r>
              <a:rPr lang="en-US" sz="1600" b="1" dirty="0" smtClean="0"/>
              <a:t> </a:t>
            </a:r>
            <a:r>
              <a:rPr lang="en-US" sz="1600" b="1" dirty="0" err="1" smtClean="0"/>
              <a:t>ai</a:t>
            </a:r>
            <a:r>
              <a:rPr lang="en-US" sz="1600" b="1" dirty="0" smtClean="0"/>
              <a:t> collider </a:t>
            </a:r>
            <a:r>
              <a:rPr lang="en-US" sz="1600" b="1" dirty="0" err="1" smtClean="0"/>
              <a:t>ed</a:t>
            </a:r>
            <a:r>
              <a:rPr lang="en-US" sz="1600" b="1" dirty="0" smtClean="0"/>
              <a:t> in </a:t>
            </a:r>
            <a:r>
              <a:rPr lang="en-US" sz="1600" b="1" dirty="0" err="1" smtClean="0"/>
              <a:t>particolare</a:t>
            </a:r>
            <a:r>
              <a:rPr lang="en-US" sz="1600" b="1" dirty="0" smtClean="0"/>
              <a:t> </a:t>
            </a:r>
            <a:r>
              <a:rPr lang="en-US" sz="1600" b="1" dirty="0" err="1" smtClean="0"/>
              <a:t>una</a:t>
            </a:r>
            <a:r>
              <a:rPr lang="en-US" sz="1600" b="1" dirty="0" smtClean="0"/>
              <a:t> </a:t>
            </a:r>
            <a:r>
              <a:rPr lang="en-US" sz="1600" b="1" dirty="0" err="1" smtClean="0"/>
              <a:t>efficiente</a:t>
            </a:r>
            <a:r>
              <a:rPr lang="en-US" sz="1600" b="1" dirty="0" smtClean="0"/>
              <a:t> </a:t>
            </a:r>
            <a:r>
              <a:rPr lang="en-US" sz="1600" b="1" dirty="0" err="1" smtClean="0"/>
              <a:t>identificazione</a:t>
            </a:r>
            <a:r>
              <a:rPr lang="en-US" sz="1600" b="1" dirty="0" smtClean="0"/>
              <a:t> di </a:t>
            </a:r>
            <a:r>
              <a:rPr lang="en-US" sz="1600" b="1" dirty="0" err="1" smtClean="0"/>
              <a:t>elettroni</a:t>
            </a:r>
            <a:r>
              <a:rPr lang="en-US" sz="1600" b="1" dirty="0" smtClean="0"/>
              <a:t> e </a:t>
            </a:r>
            <a:r>
              <a:rPr lang="en-US" sz="1600" b="1" dirty="0" err="1" smtClean="0"/>
              <a:t>muoni</a:t>
            </a:r>
            <a:r>
              <a:rPr lang="en-US" sz="1600" b="1" dirty="0" smtClean="0"/>
              <a:t> </a:t>
            </a:r>
            <a:r>
              <a:rPr lang="en-US" sz="1600" b="1" dirty="0" err="1" smtClean="0"/>
              <a:t>basata</a:t>
            </a:r>
            <a:r>
              <a:rPr lang="en-US" sz="1600" b="1" dirty="0" smtClean="0"/>
              <a:t> </a:t>
            </a:r>
            <a:r>
              <a:rPr lang="en-US" sz="1600" b="1" dirty="0" err="1" smtClean="0"/>
              <a:t>sul</a:t>
            </a:r>
            <a:r>
              <a:rPr lang="en-US" sz="1600" b="1" dirty="0" smtClean="0"/>
              <a:t> tracking e’ </a:t>
            </a:r>
            <a:r>
              <a:rPr lang="en-US" sz="1600" b="1" dirty="0" err="1" smtClean="0"/>
              <a:t>necessaria</a:t>
            </a:r>
            <a:r>
              <a:rPr lang="en-US" sz="1600" b="1" dirty="0" smtClean="0"/>
              <a:t> per </a:t>
            </a:r>
            <a:r>
              <a:rPr lang="en-US" sz="1600" b="1" dirty="0" err="1" smtClean="0"/>
              <a:t>separare</a:t>
            </a:r>
            <a:r>
              <a:rPr lang="en-US" sz="1600" b="1" dirty="0" smtClean="0"/>
              <a:t> </a:t>
            </a:r>
            <a:r>
              <a:rPr lang="en-US" sz="1600" b="1" dirty="0" err="1" smtClean="0"/>
              <a:t>nuovi</a:t>
            </a:r>
            <a:r>
              <a:rPr lang="en-US" sz="1600" b="1" dirty="0" smtClean="0"/>
              <a:t> </a:t>
            </a:r>
            <a:r>
              <a:rPr lang="en-US" sz="1600" b="1" dirty="0" err="1" smtClean="0"/>
              <a:t>fenomeni</a:t>
            </a:r>
            <a:r>
              <a:rPr lang="en-US" sz="1600" b="1" dirty="0" smtClean="0"/>
              <a:t> dal </a:t>
            </a:r>
            <a:r>
              <a:rPr lang="en-US" sz="1600" b="1" dirty="0" err="1" smtClean="0"/>
              <a:t>fondo</a:t>
            </a:r>
            <a:r>
              <a:rPr lang="en-US" sz="1600" b="1" dirty="0" smtClean="0"/>
              <a:t> di QCD. </a:t>
            </a:r>
          </a:p>
          <a:p>
            <a:pPr algn="just"/>
            <a:r>
              <a:rPr lang="en-US" sz="1600" b="1" dirty="0" smtClean="0"/>
              <a:t>La Z’, un </a:t>
            </a:r>
            <a:r>
              <a:rPr lang="en-US" sz="1600" b="1" dirty="0" err="1" smtClean="0"/>
              <a:t>bosone</a:t>
            </a:r>
            <a:r>
              <a:rPr lang="en-US" sz="1600" b="1" dirty="0" smtClean="0"/>
              <a:t> di gauge </a:t>
            </a:r>
            <a:r>
              <a:rPr lang="en-US" sz="1600" b="1" dirty="0" err="1" smtClean="0"/>
              <a:t>neutro</a:t>
            </a:r>
            <a:r>
              <a:rPr lang="en-US" sz="1600" b="1" dirty="0" smtClean="0"/>
              <a:t> </a:t>
            </a:r>
            <a:r>
              <a:rPr lang="en-US" sz="1600" b="1" dirty="0" err="1" smtClean="0"/>
              <a:t>addizionale</a:t>
            </a:r>
            <a:r>
              <a:rPr lang="en-US" sz="1600" b="1" dirty="0"/>
              <a:t> </a:t>
            </a:r>
            <a:r>
              <a:rPr lang="en-US" sz="1600" b="1" dirty="0" err="1" smtClean="0"/>
              <a:t>predetto</a:t>
            </a:r>
            <a:r>
              <a:rPr lang="en-US" sz="1600" b="1" dirty="0" smtClean="0"/>
              <a:t> in </a:t>
            </a:r>
            <a:r>
              <a:rPr lang="en-US" sz="1600" b="1" dirty="0" err="1" smtClean="0"/>
              <a:t>molti</a:t>
            </a:r>
            <a:r>
              <a:rPr lang="en-US" sz="1600" b="1" dirty="0" smtClean="0"/>
              <a:t> </a:t>
            </a:r>
            <a:r>
              <a:rPr lang="en-US" sz="1600" b="1" dirty="0" err="1" smtClean="0"/>
              <a:t>scenari</a:t>
            </a:r>
            <a:r>
              <a:rPr lang="en-US" sz="1600" b="1" dirty="0" smtClean="0"/>
              <a:t> di </a:t>
            </a:r>
            <a:r>
              <a:rPr lang="en-US" sz="1600" b="1" dirty="0" err="1" smtClean="0"/>
              <a:t>nuova</a:t>
            </a:r>
            <a:r>
              <a:rPr lang="en-US" sz="1600" b="1" dirty="0" smtClean="0"/>
              <a:t> </a:t>
            </a:r>
            <a:r>
              <a:rPr lang="en-US" sz="1600" b="1" dirty="0" err="1" smtClean="0"/>
              <a:t>fisica</a:t>
            </a:r>
            <a:r>
              <a:rPr lang="en-US" sz="1600" b="1" dirty="0" smtClean="0"/>
              <a:t>, </a:t>
            </a:r>
            <a:r>
              <a:rPr lang="en-US" sz="1600" b="1" dirty="0" err="1" smtClean="0"/>
              <a:t>puo</a:t>
            </a:r>
            <a:r>
              <a:rPr lang="en-US" sz="1600" b="1" dirty="0" smtClean="0"/>
              <a:t>’ </a:t>
            </a:r>
            <a:r>
              <a:rPr lang="en-US" sz="1600" b="1" dirty="0" err="1" smtClean="0"/>
              <a:t>essere</a:t>
            </a:r>
            <a:r>
              <a:rPr lang="en-US" sz="1600" b="1" dirty="0" smtClean="0"/>
              <a:t> </a:t>
            </a:r>
            <a:r>
              <a:rPr lang="en-US" sz="1600" b="1" dirty="0" err="1" smtClean="0"/>
              <a:t>identificato</a:t>
            </a:r>
            <a:r>
              <a:rPr lang="en-US" sz="1600" b="1" dirty="0" smtClean="0"/>
              <a:t> </a:t>
            </a:r>
            <a:r>
              <a:rPr lang="en-US" sz="1600" b="1" dirty="0" err="1" smtClean="0"/>
              <a:t>attraverso</a:t>
            </a:r>
            <a:r>
              <a:rPr lang="en-US" sz="1600" b="1" dirty="0" smtClean="0"/>
              <a:t> </a:t>
            </a:r>
            <a:r>
              <a:rPr lang="en-US" sz="1600" b="1" dirty="0" err="1" smtClean="0"/>
              <a:t>il</a:t>
            </a:r>
            <a:r>
              <a:rPr lang="en-US" sz="1600" b="1" dirty="0" smtClean="0"/>
              <a:t> </a:t>
            </a:r>
            <a:r>
              <a:rPr lang="en-US" sz="1600" b="1" dirty="0" err="1" smtClean="0"/>
              <a:t>decadimento</a:t>
            </a:r>
            <a:r>
              <a:rPr lang="en-US" sz="1600" b="1" dirty="0" smtClean="0"/>
              <a:t> in </a:t>
            </a:r>
            <a:r>
              <a:rPr lang="en-US" sz="1600" b="1" dirty="0" err="1" smtClean="0"/>
              <a:t>muoni</a:t>
            </a:r>
            <a:r>
              <a:rPr lang="en-US" sz="1600" b="1" dirty="0" smtClean="0"/>
              <a:t> e </a:t>
            </a:r>
            <a:r>
              <a:rPr lang="en-US" sz="1600" b="1" dirty="0" err="1" smtClean="0"/>
              <a:t>elettroni</a:t>
            </a:r>
            <a:r>
              <a:rPr lang="en-US" sz="1600" b="1" dirty="0"/>
              <a:t>.</a:t>
            </a:r>
            <a:endParaRPr lang="en-US" sz="1600" b="1" dirty="0" smtClean="0"/>
          </a:p>
          <a:p>
            <a:pPr algn="just"/>
            <a:endParaRPr lang="en-US" sz="1600" b="1" dirty="0"/>
          </a:p>
          <a:p>
            <a:pPr algn="just"/>
            <a:r>
              <a:rPr lang="en-US" sz="1600" b="1" dirty="0" smtClean="0"/>
              <a:t>A LHC </a:t>
            </a:r>
            <a:r>
              <a:rPr lang="en-US" sz="1600" b="1" dirty="0" err="1" smtClean="0"/>
              <a:t>i</a:t>
            </a:r>
            <a:r>
              <a:rPr lang="en-US" sz="1600" b="1" dirty="0" smtClean="0"/>
              <a:t> </a:t>
            </a:r>
            <a:r>
              <a:rPr lang="en-US" sz="1600" b="1" dirty="0" err="1" smtClean="0"/>
              <a:t>bosoni</a:t>
            </a:r>
            <a:r>
              <a:rPr lang="en-US" sz="1600" b="1" dirty="0" smtClean="0"/>
              <a:t> Z e W </a:t>
            </a:r>
            <a:r>
              <a:rPr lang="en-US" sz="1600" b="1" dirty="0" err="1" smtClean="0"/>
              <a:t>nei</a:t>
            </a:r>
            <a:r>
              <a:rPr lang="en-US" sz="1600" b="1" dirty="0" smtClean="0"/>
              <a:t> </a:t>
            </a:r>
            <a:r>
              <a:rPr lang="en-US" sz="1600" b="1" dirty="0" err="1" smtClean="0"/>
              <a:t>loro</a:t>
            </a:r>
            <a:r>
              <a:rPr lang="en-US" sz="1600" b="1" dirty="0" smtClean="0"/>
              <a:t> </a:t>
            </a:r>
            <a:r>
              <a:rPr lang="en-US" sz="1600" b="1" dirty="0" err="1" smtClean="0"/>
              <a:t>decadimenti</a:t>
            </a:r>
            <a:r>
              <a:rPr lang="en-US" sz="1600" b="1" dirty="0" smtClean="0"/>
              <a:t> </a:t>
            </a:r>
            <a:r>
              <a:rPr lang="en-US" sz="1600" b="1" dirty="0" err="1" smtClean="0"/>
              <a:t>leptonici</a:t>
            </a:r>
            <a:r>
              <a:rPr lang="en-US" sz="1600" b="1" dirty="0" smtClean="0"/>
              <a:t> </a:t>
            </a:r>
            <a:r>
              <a:rPr lang="en-US" sz="1600" b="1" dirty="0" err="1" smtClean="0"/>
              <a:t>sono</a:t>
            </a:r>
            <a:r>
              <a:rPr lang="en-US" sz="1600" b="1" dirty="0" smtClean="0"/>
              <a:t> </a:t>
            </a:r>
            <a:r>
              <a:rPr lang="en-US" sz="1600" b="1" dirty="0" err="1" smtClean="0"/>
              <a:t>usati</a:t>
            </a:r>
            <a:r>
              <a:rPr lang="en-US" sz="1600" b="1" dirty="0" smtClean="0"/>
              <a:t> </a:t>
            </a:r>
            <a:r>
              <a:rPr lang="en-US" sz="1600" b="1" dirty="0" err="1" smtClean="0"/>
              <a:t>sia</a:t>
            </a:r>
            <a:r>
              <a:rPr lang="en-US" sz="1600" b="1" dirty="0" smtClean="0"/>
              <a:t> per </a:t>
            </a:r>
            <a:r>
              <a:rPr lang="en-US" sz="1600" b="1" dirty="0" err="1" smtClean="0"/>
              <a:t>calibrare</a:t>
            </a:r>
            <a:r>
              <a:rPr lang="en-US" sz="1600" b="1" dirty="0" smtClean="0"/>
              <a:t> </a:t>
            </a:r>
            <a:r>
              <a:rPr lang="en-US" sz="1600" b="1" dirty="0" err="1" smtClean="0"/>
              <a:t>il</a:t>
            </a:r>
            <a:r>
              <a:rPr lang="en-US" sz="1600" b="1" dirty="0" smtClean="0"/>
              <a:t> </a:t>
            </a:r>
            <a:r>
              <a:rPr lang="en-US" sz="1600" b="1" dirty="0" err="1" smtClean="0"/>
              <a:t>rivelatore</a:t>
            </a:r>
            <a:r>
              <a:rPr lang="en-US" sz="1600" b="1" dirty="0" smtClean="0"/>
              <a:t> </a:t>
            </a:r>
            <a:r>
              <a:rPr lang="en-US" sz="1600" b="1" dirty="0" err="1" smtClean="0"/>
              <a:t>sia</a:t>
            </a:r>
            <a:r>
              <a:rPr lang="en-US" sz="1600" b="1" dirty="0" smtClean="0"/>
              <a:t> </a:t>
            </a:r>
            <a:r>
              <a:rPr lang="en-US" sz="1600" b="1" dirty="0" err="1" smtClean="0"/>
              <a:t>nella</a:t>
            </a:r>
            <a:r>
              <a:rPr lang="en-US" sz="1600" b="1" dirty="0" smtClean="0"/>
              <a:t> </a:t>
            </a:r>
            <a:r>
              <a:rPr lang="en-US" sz="1600" b="1" dirty="0" err="1" smtClean="0"/>
              <a:t>ricerca</a:t>
            </a:r>
            <a:r>
              <a:rPr lang="en-US" sz="1600" b="1" dirty="0" smtClean="0"/>
              <a:t> di </a:t>
            </a:r>
            <a:r>
              <a:rPr lang="en-US" sz="1600" b="1" dirty="0" err="1" smtClean="0"/>
              <a:t>nuova</a:t>
            </a:r>
            <a:r>
              <a:rPr lang="en-US" sz="1600" b="1" dirty="0" smtClean="0"/>
              <a:t> </a:t>
            </a:r>
            <a:r>
              <a:rPr lang="en-US" sz="1600" b="1" dirty="0" err="1" smtClean="0"/>
              <a:t>fisica</a:t>
            </a:r>
            <a:r>
              <a:rPr lang="en-US" sz="1600" b="1" dirty="0" smtClean="0"/>
              <a:t>. </a:t>
            </a:r>
          </a:p>
          <a:p>
            <a:pPr algn="just"/>
            <a:endParaRPr lang="en-US" sz="1600" b="1" dirty="0"/>
          </a:p>
          <a:p>
            <a:pPr algn="just"/>
            <a:r>
              <a:rPr lang="en-US" sz="1600" b="1" dirty="0" smtClean="0"/>
              <a:t>La </a:t>
            </a:r>
            <a:r>
              <a:rPr lang="en-US" sz="1600" b="1" dirty="0" err="1" smtClean="0"/>
              <a:t>capacita</a:t>
            </a:r>
            <a:r>
              <a:rPr lang="en-US" sz="1600" b="1" dirty="0" smtClean="0"/>
              <a:t>’ di </a:t>
            </a:r>
            <a:r>
              <a:rPr lang="en-US" sz="1600" b="1" dirty="0" err="1" smtClean="0"/>
              <a:t>ricostruire</a:t>
            </a:r>
            <a:r>
              <a:rPr lang="en-US" sz="1600" b="1" dirty="0" smtClean="0"/>
              <a:t> </a:t>
            </a:r>
            <a:r>
              <a:rPr lang="en-US" sz="1600" b="1" dirty="0" err="1" smtClean="0"/>
              <a:t>vertici</a:t>
            </a:r>
            <a:r>
              <a:rPr lang="en-US" sz="1600" b="1" dirty="0" smtClean="0"/>
              <a:t> </a:t>
            </a:r>
            <a:r>
              <a:rPr lang="en-US" sz="1600" b="1" dirty="0" err="1" smtClean="0"/>
              <a:t>secondari</a:t>
            </a:r>
            <a:r>
              <a:rPr lang="en-US" sz="1600" b="1" dirty="0" smtClean="0"/>
              <a:t> e’ </a:t>
            </a:r>
            <a:r>
              <a:rPr lang="en-US" sz="1600" b="1" dirty="0" err="1" smtClean="0"/>
              <a:t>fondamentale</a:t>
            </a:r>
            <a:r>
              <a:rPr lang="en-US" sz="1600" b="1" dirty="0" smtClean="0"/>
              <a:t> per </a:t>
            </a:r>
            <a:r>
              <a:rPr lang="en-US" sz="1600" b="1" dirty="0" err="1" smtClean="0"/>
              <a:t>l’identificazione</a:t>
            </a:r>
            <a:r>
              <a:rPr lang="en-US" sz="1600" b="1" dirty="0" smtClean="0"/>
              <a:t> di </a:t>
            </a:r>
            <a:r>
              <a:rPr lang="en-US" sz="1600" b="1" dirty="0" err="1" smtClean="0"/>
              <a:t>particelle</a:t>
            </a:r>
            <a:r>
              <a:rPr lang="en-US" sz="1600" b="1" dirty="0" smtClean="0"/>
              <a:t> con vita media </a:t>
            </a:r>
            <a:r>
              <a:rPr lang="en-US" sz="1600" b="1" dirty="0" err="1" smtClean="0"/>
              <a:t>lunga</a:t>
            </a:r>
            <a:r>
              <a:rPr lang="en-US" sz="1600" b="1" dirty="0" smtClean="0"/>
              <a:t> </a:t>
            </a:r>
            <a:r>
              <a:rPr lang="en-US" sz="1600" b="1" dirty="0" err="1" smtClean="0"/>
              <a:t>che</a:t>
            </a:r>
            <a:r>
              <a:rPr lang="en-US" sz="1600" b="1" dirty="0" smtClean="0"/>
              <a:t> </a:t>
            </a:r>
            <a:r>
              <a:rPr lang="en-US" sz="1600" b="1" dirty="0" err="1" smtClean="0"/>
              <a:t>permettono</a:t>
            </a:r>
            <a:r>
              <a:rPr lang="en-US" sz="1600" b="1" dirty="0" smtClean="0"/>
              <a:t> </a:t>
            </a:r>
            <a:r>
              <a:rPr lang="en-US" sz="1600" b="1" dirty="0" err="1" smtClean="0"/>
              <a:t>studi</a:t>
            </a:r>
            <a:r>
              <a:rPr lang="en-US" sz="1600" b="1" dirty="0" smtClean="0"/>
              <a:t> </a:t>
            </a:r>
            <a:r>
              <a:rPr lang="en-US" sz="1600" b="1" dirty="0" err="1" smtClean="0"/>
              <a:t>sul</a:t>
            </a:r>
            <a:r>
              <a:rPr lang="en-US" sz="1600" b="1" dirty="0" smtClean="0"/>
              <a:t> quark top.</a:t>
            </a:r>
          </a:p>
          <a:p>
            <a:pPr algn="just"/>
            <a:endParaRPr lang="en-US" sz="1600" b="1" dirty="0" smtClean="0"/>
          </a:p>
          <a:p>
            <a:pPr algn="just"/>
            <a:r>
              <a:rPr lang="en-US" sz="1600" b="1" dirty="0" smtClean="0"/>
              <a:t>Ad LHC un </a:t>
            </a:r>
            <a:r>
              <a:rPr lang="en-US" sz="1600" b="1" dirty="0" err="1" smtClean="0"/>
              <a:t>evevnto</a:t>
            </a:r>
            <a:r>
              <a:rPr lang="en-US" sz="1600" b="1" dirty="0" smtClean="0"/>
              <a:t> </a:t>
            </a:r>
            <a:r>
              <a:rPr lang="en-US" sz="1600" b="1" dirty="0" err="1" smtClean="0"/>
              <a:t>puo</a:t>
            </a:r>
            <a:r>
              <a:rPr lang="en-US" sz="1600" b="1" dirty="0" smtClean="0"/>
              <a:t>’ </a:t>
            </a:r>
            <a:r>
              <a:rPr lang="en-US" sz="1600" b="1" dirty="0" err="1" smtClean="0"/>
              <a:t>contenere</a:t>
            </a:r>
            <a:r>
              <a:rPr lang="en-US" sz="1600" b="1" dirty="0" smtClean="0"/>
              <a:t> </a:t>
            </a:r>
            <a:r>
              <a:rPr lang="en-US" sz="1600" b="1" dirty="0" err="1" smtClean="0"/>
              <a:t>piu</a:t>
            </a:r>
            <a:r>
              <a:rPr lang="en-US" sz="1600" b="1" dirty="0" smtClean="0"/>
              <a:t>’ di </a:t>
            </a:r>
            <a:r>
              <a:rPr lang="en-US" sz="1600" b="1" dirty="0" err="1" smtClean="0"/>
              <a:t>una</a:t>
            </a:r>
            <a:r>
              <a:rPr lang="en-US" sz="1600" b="1" dirty="0" smtClean="0"/>
              <a:t> </a:t>
            </a:r>
            <a:r>
              <a:rPr lang="en-US" sz="1600" b="1" dirty="0" err="1" smtClean="0"/>
              <a:t>collicione</a:t>
            </a:r>
            <a:r>
              <a:rPr lang="en-US" sz="1600" b="1" dirty="0" smtClean="0"/>
              <a:t> e </a:t>
            </a:r>
            <a:r>
              <a:rPr lang="en-US" sz="1600" b="1" dirty="0" err="1" smtClean="0"/>
              <a:t>quindi</a:t>
            </a:r>
            <a:r>
              <a:rPr lang="en-US" sz="1600" b="1" dirty="0" smtClean="0"/>
              <a:t> le </a:t>
            </a:r>
            <a:r>
              <a:rPr lang="en-US" sz="1600" b="1" dirty="0" err="1" smtClean="0"/>
              <a:t>tracce</a:t>
            </a:r>
            <a:r>
              <a:rPr lang="en-US" sz="1600" b="1" dirty="0" smtClean="0"/>
              <a:t> di </a:t>
            </a:r>
            <a:r>
              <a:rPr lang="en-US" sz="1600" b="1" dirty="0" err="1" smtClean="0"/>
              <a:t>questi</a:t>
            </a:r>
            <a:r>
              <a:rPr lang="en-US" sz="1600" b="1" dirty="0" smtClean="0"/>
              <a:t> </a:t>
            </a:r>
            <a:r>
              <a:rPr lang="en-US" sz="1600" b="1" dirty="0" err="1" smtClean="0"/>
              <a:t>eventi</a:t>
            </a:r>
            <a:r>
              <a:rPr lang="en-US" sz="1600" b="1" dirty="0" smtClean="0"/>
              <a:t> </a:t>
            </a:r>
            <a:r>
              <a:rPr lang="en-US" sz="1600" b="1" dirty="0" err="1" smtClean="0"/>
              <a:t>piu</a:t>
            </a:r>
            <a:r>
              <a:rPr lang="en-US" sz="1600" b="1" dirty="0" smtClean="0"/>
              <a:t>’ </a:t>
            </a:r>
            <a:r>
              <a:rPr lang="en-US" sz="1600" b="1" dirty="0" err="1" smtClean="0"/>
              <a:t>rari</a:t>
            </a:r>
            <a:r>
              <a:rPr lang="en-US" sz="1600" b="1" dirty="0" smtClean="0"/>
              <a:t> </a:t>
            </a:r>
            <a:r>
              <a:rPr lang="en-US" sz="1600" b="1" dirty="0" err="1" smtClean="0"/>
              <a:t>sono</a:t>
            </a:r>
            <a:r>
              <a:rPr lang="en-US" sz="1600" b="1" dirty="0" smtClean="0"/>
              <a:t> </a:t>
            </a:r>
            <a:r>
              <a:rPr lang="en-US" sz="1600" b="1" dirty="0" err="1" smtClean="0"/>
              <a:t>sovrapposte</a:t>
            </a:r>
            <a:r>
              <a:rPr lang="en-US" sz="1600" b="1" dirty="0" smtClean="0"/>
              <a:t> </a:t>
            </a:r>
            <a:r>
              <a:rPr lang="en-US" sz="1600" b="1" dirty="0" err="1" smtClean="0"/>
              <a:t>ai</a:t>
            </a:r>
            <a:r>
              <a:rPr lang="en-US" sz="1600" b="1" dirty="0" smtClean="0"/>
              <a:t> </a:t>
            </a:r>
            <a:r>
              <a:rPr lang="en-US" sz="1600" b="1" dirty="0" err="1" smtClean="0"/>
              <a:t>molti</a:t>
            </a:r>
            <a:r>
              <a:rPr lang="en-US" sz="1600" b="1" dirty="0" smtClean="0"/>
              <a:t> </a:t>
            </a:r>
            <a:r>
              <a:rPr lang="en-US" sz="1600" b="1" dirty="0" err="1" smtClean="0"/>
              <a:t>eventi</a:t>
            </a:r>
            <a:r>
              <a:rPr lang="en-US" sz="1600" b="1" dirty="0" smtClean="0"/>
              <a:t> di basso </a:t>
            </a:r>
            <a:r>
              <a:rPr lang="en-US" sz="1600" b="1" dirty="0" err="1" smtClean="0"/>
              <a:t>pT.</a:t>
            </a:r>
            <a:r>
              <a:rPr lang="en-US" sz="1600" b="1" dirty="0" smtClean="0"/>
              <a:t> </a:t>
            </a:r>
          </a:p>
          <a:p>
            <a:pPr algn="just"/>
            <a:r>
              <a:rPr lang="en-US" sz="1600" b="1" dirty="0" err="1" smtClean="0"/>
              <a:t>Questo</a:t>
            </a:r>
            <a:r>
              <a:rPr lang="en-US" sz="1600" b="1" dirty="0" smtClean="0"/>
              <a:t> </a:t>
            </a:r>
            <a:r>
              <a:rPr lang="en-US" sz="1600" b="1" dirty="0" err="1" smtClean="0"/>
              <a:t>comporta</a:t>
            </a:r>
            <a:r>
              <a:rPr lang="en-US" sz="1600" b="1" dirty="0" smtClean="0"/>
              <a:t> </a:t>
            </a:r>
            <a:r>
              <a:rPr lang="en-US" sz="1600" b="1" dirty="0" err="1" smtClean="0"/>
              <a:t>una</a:t>
            </a:r>
            <a:r>
              <a:rPr lang="en-US" sz="1600" b="1" dirty="0" smtClean="0"/>
              <a:t> </a:t>
            </a:r>
            <a:r>
              <a:rPr lang="en-US" sz="1600" b="1" dirty="0" err="1" smtClean="0"/>
              <a:t>enome</a:t>
            </a:r>
            <a:r>
              <a:rPr lang="en-US" sz="1600" b="1" dirty="0" smtClean="0"/>
              <a:t> </a:t>
            </a:r>
            <a:r>
              <a:rPr lang="en-US" sz="1600" b="1" dirty="0" err="1" smtClean="0"/>
              <a:t>densita</a:t>
            </a:r>
            <a:r>
              <a:rPr lang="en-US" sz="1600" b="1" dirty="0" smtClean="0"/>
              <a:t>’ di </a:t>
            </a:r>
            <a:r>
              <a:rPr lang="en-US" sz="1600" b="1" dirty="0" err="1" smtClean="0"/>
              <a:t>tracce</a:t>
            </a:r>
            <a:r>
              <a:rPr lang="en-US" sz="1600" b="1" dirty="0"/>
              <a:t> </a:t>
            </a:r>
            <a:r>
              <a:rPr lang="en-US" sz="1600" b="1" dirty="0" smtClean="0"/>
              <a:t>e’ </a:t>
            </a:r>
            <a:r>
              <a:rPr lang="en-US" sz="1600" b="1" dirty="0" err="1" smtClean="0"/>
              <a:t>quindi</a:t>
            </a:r>
            <a:r>
              <a:rPr lang="en-US" sz="1600" b="1" dirty="0" smtClean="0"/>
              <a:t> </a:t>
            </a:r>
            <a:r>
              <a:rPr lang="en-US" sz="1600" b="1" dirty="0" err="1" smtClean="0"/>
              <a:t>indispensabile</a:t>
            </a:r>
            <a:r>
              <a:rPr lang="en-US" sz="1600" b="1" dirty="0" smtClean="0"/>
              <a:t>  un </a:t>
            </a:r>
            <a:r>
              <a:rPr lang="en-US" sz="1600" b="1" dirty="0" err="1" smtClean="0"/>
              <a:t>sistema</a:t>
            </a:r>
            <a:r>
              <a:rPr lang="en-US" sz="1600" b="1" dirty="0" smtClean="0"/>
              <a:t> </a:t>
            </a:r>
            <a:r>
              <a:rPr lang="en-US" sz="1600" b="1" dirty="0" err="1" smtClean="0"/>
              <a:t>tracciante</a:t>
            </a:r>
            <a:r>
              <a:rPr lang="en-US" sz="1600" b="1" dirty="0" smtClean="0"/>
              <a:t> con </a:t>
            </a:r>
            <a:r>
              <a:rPr lang="en-US" sz="1600" b="1" dirty="0" err="1" smtClean="0"/>
              <a:t>una</a:t>
            </a:r>
            <a:r>
              <a:rPr lang="en-US" sz="1600" b="1" dirty="0" smtClean="0"/>
              <a:t> </a:t>
            </a:r>
            <a:r>
              <a:rPr lang="en-US" sz="1600" b="1" dirty="0" err="1" smtClean="0"/>
              <a:t>alta</a:t>
            </a:r>
            <a:r>
              <a:rPr lang="en-US" sz="1600" b="1" dirty="0" smtClean="0"/>
              <a:t> </a:t>
            </a:r>
            <a:r>
              <a:rPr lang="en-US" sz="1600" b="1" dirty="0" err="1" smtClean="0"/>
              <a:t>granilarita</a:t>
            </a:r>
            <a:r>
              <a:rPr lang="en-US" sz="1600" b="1" dirty="0" smtClean="0"/>
              <a:t>’ e </a:t>
            </a:r>
            <a:r>
              <a:rPr lang="en-US" sz="1600" b="1" dirty="0" err="1" smtClean="0"/>
              <a:t>un’alta</a:t>
            </a:r>
            <a:r>
              <a:rPr lang="en-US" sz="1600" b="1" dirty="0" smtClean="0"/>
              <a:t> </a:t>
            </a:r>
            <a:r>
              <a:rPr lang="en-US" sz="1600" b="1" dirty="0" err="1" smtClean="0"/>
              <a:t>risoluzione</a:t>
            </a:r>
            <a:r>
              <a:rPr lang="en-US" sz="1600" b="1" dirty="0" smtClean="0"/>
              <a:t> in </a:t>
            </a:r>
            <a:r>
              <a:rPr lang="en-US" sz="1600" b="1" dirty="0" err="1" smtClean="0"/>
              <a:t>posizione</a:t>
            </a:r>
            <a:r>
              <a:rPr lang="en-US" sz="1600" b="1" dirty="0" smtClean="0"/>
              <a:t> e tempo.</a:t>
            </a:r>
          </a:p>
          <a:p>
            <a:pPr algn="just"/>
            <a:endParaRPr lang="en-US" sz="1600" b="1" dirty="0"/>
          </a:p>
          <a:p>
            <a:pPr algn="just"/>
            <a:r>
              <a:rPr lang="en-US" sz="1600" b="1" dirty="0" err="1" smtClean="0"/>
              <a:t>Oltre</a:t>
            </a:r>
            <a:r>
              <a:rPr lang="en-US" sz="1600" b="1" dirty="0" smtClean="0"/>
              <a:t> a fare </a:t>
            </a:r>
            <a:r>
              <a:rPr lang="en-US" sz="1600" b="1" dirty="0" err="1" smtClean="0"/>
              <a:t>una</a:t>
            </a:r>
            <a:r>
              <a:rPr lang="en-US" sz="1600" b="1" dirty="0" smtClean="0"/>
              <a:t> </a:t>
            </a:r>
            <a:r>
              <a:rPr lang="en-US" sz="1600" b="1" dirty="0" err="1" smtClean="0"/>
              <a:t>ricostruzione</a:t>
            </a:r>
            <a:r>
              <a:rPr lang="en-US" sz="1600" b="1" dirty="0" smtClean="0"/>
              <a:t> del </a:t>
            </a:r>
            <a:r>
              <a:rPr lang="en-US" sz="1600" b="1" dirty="0" err="1" smtClean="0"/>
              <a:t>cammino</a:t>
            </a:r>
            <a:r>
              <a:rPr lang="en-US" sz="1600" b="1" dirty="0" smtClean="0"/>
              <a:t> di </a:t>
            </a:r>
            <a:r>
              <a:rPr lang="en-US" sz="1600" b="1" dirty="0" err="1" smtClean="0"/>
              <a:t>elettroni</a:t>
            </a:r>
            <a:r>
              <a:rPr lang="en-US" sz="1600" b="1" dirty="0" smtClean="0"/>
              <a:t> e </a:t>
            </a:r>
            <a:r>
              <a:rPr lang="en-US" sz="1600" b="1" dirty="0" err="1" smtClean="0"/>
              <a:t>muoni</a:t>
            </a:r>
            <a:r>
              <a:rPr lang="en-US" sz="1600" b="1" dirty="0" smtClean="0"/>
              <a:t>, </a:t>
            </a:r>
            <a:r>
              <a:rPr lang="en-US" sz="1600" b="1" dirty="0" err="1" smtClean="0"/>
              <a:t>alle</a:t>
            </a:r>
            <a:r>
              <a:rPr lang="en-US" sz="1600" b="1" dirty="0" smtClean="0"/>
              <a:t> </a:t>
            </a:r>
            <a:r>
              <a:rPr lang="en-US" sz="1600" b="1" dirty="0" err="1" smtClean="0"/>
              <a:t>energie</a:t>
            </a:r>
            <a:r>
              <a:rPr lang="en-US" sz="1600" b="1" dirty="0" smtClean="0"/>
              <a:t> </a:t>
            </a:r>
            <a:r>
              <a:rPr lang="en-US" sz="1600" b="1" dirty="0" err="1" smtClean="0"/>
              <a:t>dei</a:t>
            </a:r>
            <a:r>
              <a:rPr lang="en-US" sz="1600" b="1" dirty="0" smtClean="0"/>
              <a:t> </a:t>
            </a:r>
            <a:r>
              <a:rPr lang="en-US" sz="1600" b="1" dirty="0" err="1" smtClean="0"/>
              <a:t>TeV</a:t>
            </a:r>
            <a:r>
              <a:rPr lang="en-US" sz="1600" b="1" dirty="0" smtClean="0"/>
              <a:t> e’ </a:t>
            </a:r>
            <a:r>
              <a:rPr lang="en-US" sz="1600" b="1" dirty="0" err="1" smtClean="0"/>
              <a:t>importante</a:t>
            </a:r>
            <a:r>
              <a:rPr lang="en-US" sz="1600" b="1" dirty="0" smtClean="0"/>
              <a:t> </a:t>
            </a:r>
            <a:r>
              <a:rPr lang="en-US" sz="1600" b="1" dirty="0" err="1" smtClean="0"/>
              <a:t>anche</a:t>
            </a:r>
            <a:r>
              <a:rPr lang="en-US" sz="1600" b="1" dirty="0" smtClean="0"/>
              <a:t> la </a:t>
            </a:r>
            <a:r>
              <a:rPr lang="en-US" sz="1600" b="1" dirty="0" err="1" smtClean="0"/>
              <a:t>ricostruzione</a:t>
            </a:r>
            <a:r>
              <a:rPr lang="en-US" sz="1600" b="1" dirty="0" smtClean="0"/>
              <a:t> di </a:t>
            </a:r>
            <a:r>
              <a:rPr lang="en-US" sz="1600" b="1" dirty="0" err="1" smtClean="0"/>
              <a:t>tracce</a:t>
            </a:r>
            <a:r>
              <a:rPr lang="en-US" sz="1600" b="1" dirty="0" smtClean="0"/>
              <a:t> </a:t>
            </a:r>
            <a:r>
              <a:rPr lang="en-US" sz="1600" b="1" dirty="0" err="1" smtClean="0"/>
              <a:t>all’interno</a:t>
            </a:r>
            <a:r>
              <a:rPr lang="en-US" sz="1600" b="1" dirty="0" smtClean="0"/>
              <a:t> di jet.</a:t>
            </a:r>
          </a:p>
        </p:txBody>
      </p:sp>
    </p:spTree>
    <p:extLst>
      <p:ext uri="{BB962C8B-B14F-4D97-AF65-F5344CB8AC3E}">
        <p14:creationId xmlns:p14="http://schemas.microsoft.com/office/powerpoint/2010/main" val="9660389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xEl>
                                              <p:charRg st="4294967295" end="4294967295"/>
                                            </p:txEl>
                                          </p:spTgt>
                                        </p:tgtEl>
                                        <p:attrNameLst>
                                          <p:attrName>style.visibility</p:attrName>
                                        </p:attrNameLst>
                                      </p:cBhvr>
                                      <p:to>
                                        <p:strVal val="visible"/>
                                      </p:to>
                                    </p:set>
                                    <p:animEffect transition="in" filter="dissolve">
                                      <p:cBhvr>
                                        <p:cTn id="7" dur="500"/>
                                        <p:tgtEl>
                                          <p:spTgt spid="9">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a:xfrm>
            <a:off x="162561" y="91440"/>
            <a:ext cx="7520940" cy="548640"/>
          </a:xfrm>
        </p:spPr>
        <p:txBody>
          <a:bodyPr/>
          <a:lstStyle/>
          <a:p>
            <a:r>
              <a:rPr lang="it-IT" sz="3200" b="1" i="1" dirty="0" smtClean="0">
                <a:effectLst>
                  <a:outerShdw blurRad="38100" dist="38100" dir="2700000" algn="tl">
                    <a:srgbClr val="DDDDDD"/>
                  </a:outerShdw>
                </a:effectLst>
              </a:rPr>
              <a:t>Misure </a:t>
            </a:r>
            <a:r>
              <a:rPr lang="it-IT" sz="3200" b="1" i="1" dirty="0">
                <a:effectLst>
                  <a:outerShdw blurRad="38100" dist="38100" dir="2700000" algn="tl">
                    <a:srgbClr val="DDDDDD"/>
                  </a:outerShdw>
                </a:effectLst>
              </a:rPr>
              <a:t>d’impulso</a:t>
            </a:r>
          </a:p>
        </p:txBody>
      </p:sp>
      <p:sp>
        <p:nvSpPr>
          <p:cNvPr id="306179" name="Rectangle 3"/>
          <p:cNvSpPr>
            <a:spLocks noGrp="1" noChangeArrowheads="1"/>
          </p:cNvSpPr>
          <p:nvPr>
            <p:ph idx="1"/>
          </p:nvPr>
        </p:nvSpPr>
        <p:spPr>
          <a:xfrm>
            <a:off x="274213" y="717514"/>
            <a:ext cx="8613699" cy="1213337"/>
          </a:xfrm>
        </p:spPr>
        <p:txBody>
          <a:bodyPr>
            <a:normAutofit/>
          </a:bodyPr>
          <a:lstStyle/>
          <a:p>
            <a:pPr marL="0" indent="0" algn="just">
              <a:buFontTx/>
              <a:buNone/>
            </a:pPr>
            <a:r>
              <a:rPr lang="it-IT" sz="2000" dirty="0">
                <a:solidFill>
                  <a:schemeClr val="accent2">
                    <a:lumMod val="75000"/>
                  </a:schemeClr>
                </a:solidFill>
              </a:rPr>
              <a:t>Un apparato </a:t>
            </a:r>
            <a:r>
              <a:rPr lang="it-IT" sz="2000" dirty="0" smtClean="0">
                <a:solidFill>
                  <a:schemeClr val="accent2">
                    <a:lumMod val="75000"/>
                  </a:schemeClr>
                </a:solidFill>
              </a:rPr>
              <a:t>che </a:t>
            </a:r>
            <a:r>
              <a:rPr lang="it-IT" sz="2000" dirty="0">
                <a:solidFill>
                  <a:schemeClr val="accent2">
                    <a:lumMod val="75000"/>
                  </a:schemeClr>
                </a:solidFill>
              </a:rPr>
              <a:t>permette una misura di tracce </a:t>
            </a:r>
            <a:r>
              <a:rPr lang="it-IT" sz="2000" dirty="0" smtClean="0">
                <a:solidFill>
                  <a:schemeClr val="accent2">
                    <a:lumMod val="75000"/>
                  </a:schemeClr>
                </a:solidFill>
              </a:rPr>
              <a:t>posto </a:t>
            </a:r>
            <a:r>
              <a:rPr lang="it-IT" sz="2000" dirty="0">
                <a:solidFill>
                  <a:schemeClr val="accent2">
                    <a:lumMod val="75000"/>
                  </a:schemeClr>
                </a:solidFill>
              </a:rPr>
              <a:t>in un campo </a:t>
            </a:r>
            <a:r>
              <a:rPr lang="it-IT" sz="2000" dirty="0" smtClean="0">
                <a:solidFill>
                  <a:schemeClr val="accent2">
                    <a:lumMod val="75000"/>
                  </a:schemeClr>
                </a:solidFill>
              </a:rPr>
              <a:t>magnetico </a:t>
            </a:r>
            <a:r>
              <a:rPr lang="it-IT" sz="2000" dirty="0">
                <a:solidFill>
                  <a:schemeClr val="accent2">
                    <a:lumMod val="75000"/>
                  </a:schemeClr>
                </a:solidFill>
              </a:rPr>
              <a:t>fornisce una misura dell’impulso delle </a:t>
            </a:r>
            <a:r>
              <a:rPr lang="it-IT" sz="2000" dirty="0" smtClean="0">
                <a:solidFill>
                  <a:schemeClr val="accent2">
                    <a:lumMod val="75000"/>
                  </a:schemeClr>
                </a:solidFill>
              </a:rPr>
              <a:t>particelle.</a:t>
            </a:r>
            <a:endParaRPr lang="it-IT" sz="2000" dirty="0">
              <a:solidFill>
                <a:schemeClr val="accent2">
                  <a:lumMod val="75000"/>
                </a:schemeClr>
              </a:solidFill>
            </a:endParaRPr>
          </a:p>
        </p:txBody>
      </p:sp>
      <p:sp>
        <p:nvSpPr>
          <p:cNvPr id="407" name="Footer Placeholder 5"/>
          <p:cNvSpPr>
            <a:spLocks noGrp="1"/>
          </p:cNvSpPr>
          <p:nvPr>
            <p:ph type="ftr" sz="quarter" idx="11"/>
          </p:nvPr>
        </p:nvSpPr>
        <p:spPr/>
        <p:txBody>
          <a:bodyPr/>
          <a:lstStyle/>
          <a:p>
            <a:r>
              <a:rPr lang="pl-PL" smtClean="0"/>
              <a:t>"Tracking"</a:t>
            </a:r>
            <a:endParaRPr lang="en-US"/>
          </a:p>
        </p:txBody>
      </p:sp>
      <p:sp>
        <p:nvSpPr>
          <p:cNvPr id="408" name="Slide Number Placeholder 6"/>
          <p:cNvSpPr>
            <a:spLocks noGrp="1"/>
          </p:cNvSpPr>
          <p:nvPr>
            <p:ph type="sldNum" sz="quarter" idx="12"/>
          </p:nvPr>
        </p:nvSpPr>
        <p:spPr/>
        <p:txBody>
          <a:bodyPr>
            <a:normAutofit fontScale="92500" lnSpcReduction="10000"/>
          </a:bodyPr>
          <a:lstStyle/>
          <a:p>
            <a:fld id="{7FA551A3-B85D-124F-9D66-C70202439393}" type="slidenum">
              <a:rPr lang="en-US"/>
              <a:pPr/>
              <a:t>4</a:t>
            </a:fld>
            <a:endParaRPr lang="en-US"/>
          </a:p>
        </p:txBody>
      </p:sp>
      <p:sp>
        <p:nvSpPr>
          <p:cNvPr id="306357" name="Rectangle 181"/>
          <p:cNvSpPr>
            <a:spLocks noChangeArrowheads="1"/>
          </p:cNvSpPr>
          <p:nvPr/>
        </p:nvSpPr>
        <p:spPr bwMode="auto">
          <a:xfrm>
            <a:off x="5915025" y="4248150"/>
            <a:ext cx="12700" cy="17463"/>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9" name="Group 8"/>
          <p:cNvGrpSpPr/>
          <p:nvPr/>
        </p:nvGrpSpPr>
        <p:grpSpPr>
          <a:xfrm>
            <a:off x="6888164" y="3273425"/>
            <a:ext cx="1724025" cy="1958975"/>
            <a:chOff x="6888164" y="3273425"/>
            <a:chExt cx="1724025" cy="1958975"/>
          </a:xfrm>
        </p:grpSpPr>
        <p:sp>
          <p:nvSpPr>
            <p:cNvPr id="306184" name="Rectangle 8"/>
            <p:cNvSpPr>
              <a:spLocks noChangeArrowheads="1"/>
            </p:cNvSpPr>
            <p:nvPr/>
          </p:nvSpPr>
          <p:spPr bwMode="auto">
            <a:xfrm>
              <a:off x="6888164" y="3273425"/>
              <a:ext cx="1724025" cy="1958975"/>
            </a:xfrm>
            <a:prstGeom prst="rect">
              <a:avLst/>
            </a:prstGeom>
            <a:solidFill>
              <a:srgbClr val="FFFF80"/>
            </a:solidFill>
            <a:ln w="0">
              <a:solidFill>
                <a:srgbClr val="000000"/>
              </a:solidFill>
              <a:miter lim="800000"/>
              <a:headEnd/>
              <a:tailEnd/>
            </a:ln>
          </p:spPr>
          <p:txBody>
            <a:bodyPr/>
            <a:lstStyle/>
            <a:p>
              <a:endParaRPr lang="en-US"/>
            </a:p>
          </p:txBody>
        </p:sp>
        <p:sp>
          <p:nvSpPr>
            <p:cNvPr id="306275" name="Line 99"/>
            <p:cNvSpPr>
              <a:spLocks noChangeShapeType="1"/>
            </p:cNvSpPr>
            <p:nvPr/>
          </p:nvSpPr>
          <p:spPr bwMode="auto">
            <a:xfrm>
              <a:off x="6888164" y="4373562"/>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77" name="Line 101"/>
            <p:cNvSpPr>
              <a:spLocks noChangeShapeType="1"/>
            </p:cNvSpPr>
            <p:nvPr/>
          </p:nvSpPr>
          <p:spPr bwMode="auto">
            <a:xfrm>
              <a:off x="6888164" y="4473575"/>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78" name="Line 102"/>
            <p:cNvSpPr>
              <a:spLocks noChangeShapeType="1"/>
            </p:cNvSpPr>
            <p:nvPr/>
          </p:nvSpPr>
          <p:spPr bwMode="auto">
            <a:xfrm>
              <a:off x="6888164" y="4586287"/>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79" name="Line 103"/>
            <p:cNvSpPr>
              <a:spLocks noChangeShapeType="1"/>
            </p:cNvSpPr>
            <p:nvPr/>
          </p:nvSpPr>
          <p:spPr bwMode="auto">
            <a:xfrm>
              <a:off x="6888164" y="4702175"/>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80" name="Line 104"/>
            <p:cNvSpPr>
              <a:spLocks noChangeShapeType="1"/>
            </p:cNvSpPr>
            <p:nvPr/>
          </p:nvSpPr>
          <p:spPr bwMode="auto">
            <a:xfrm>
              <a:off x="6888164" y="4814887"/>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81" name="Line 105"/>
            <p:cNvSpPr>
              <a:spLocks noChangeShapeType="1"/>
            </p:cNvSpPr>
            <p:nvPr/>
          </p:nvSpPr>
          <p:spPr bwMode="auto">
            <a:xfrm>
              <a:off x="6888164" y="4927600"/>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82" name="Line 106"/>
            <p:cNvSpPr>
              <a:spLocks noChangeShapeType="1"/>
            </p:cNvSpPr>
            <p:nvPr/>
          </p:nvSpPr>
          <p:spPr bwMode="auto">
            <a:xfrm>
              <a:off x="6888164" y="5041900"/>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83" name="Line 107"/>
            <p:cNvSpPr>
              <a:spLocks noChangeShapeType="1"/>
            </p:cNvSpPr>
            <p:nvPr/>
          </p:nvSpPr>
          <p:spPr bwMode="auto">
            <a:xfrm>
              <a:off x="6888164" y="5154612"/>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84" name="Line 108"/>
            <p:cNvSpPr>
              <a:spLocks noChangeShapeType="1"/>
            </p:cNvSpPr>
            <p:nvPr/>
          </p:nvSpPr>
          <p:spPr bwMode="auto">
            <a:xfrm>
              <a:off x="6888164" y="4133850"/>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85" name="Line 109"/>
            <p:cNvSpPr>
              <a:spLocks noChangeShapeType="1"/>
            </p:cNvSpPr>
            <p:nvPr/>
          </p:nvSpPr>
          <p:spPr bwMode="auto">
            <a:xfrm>
              <a:off x="6888164" y="4019550"/>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86" name="Line 110"/>
            <p:cNvSpPr>
              <a:spLocks noChangeShapeType="1"/>
            </p:cNvSpPr>
            <p:nvPr/>
          </p:nvSpPr>
          <p:spPr bwMode="auto">
            <a:xfrm>
              <a:off x="6888164" y="3906837"/>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87" name="Line 111"/>
            <p:cNvSpPr>
              <a:spLocks noChangeShapeType="1"/>
            </p:cNvSpPr>
            <p:nvPr/>
          </p:nvSpPr>
          <p:spPr bwMode="auto">
            <a:xfrm>
              <a:off x="6888164" y="3794125"/>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88" name="Line 112"/>
            <p:cNvSpPr>
              <a:spLocks noChangeShapeType="1"/>
            </p:cNvSpPr>
            <p:nvPr/>
          </p:nvSpPr>
          <p:spPr bwMode="auto">
            <a:xfrm>
              <a:off x="6888164" y="3679825"/>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89" name="Line 113"/>
            <p:cNvSpPr>
              <a:spLocks noChangeShapeType="1"/>
            </p:cNvSpPr>
            <p:nvPr/>
          </p:nvSpPr>
          <p:spPr bwMode="auto">
            <a:xfrm>
              <a:off x="6888164" y="3567112"/>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90" name="Line 114"/>
            <p:cNvSpPr>
              <a:spLocks noChangeShapeType="1"/>
            </p:cNvSpPr>
            <p:nvPr/>
          </p:nvSpPr>
          <p:spPr bwMode="auto">
            <a:xfrm>
              <a:off x="6888164" y="3454400"/>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6291" name="Line 115"/>
            <p:cNvSpPr>
              <a:spLocks noChangeShapeType="1"/>
            </p:cNvSpPr>
            <p:nvPr/>
          </p:nvSpPr>
          <p:spPr bwMode="auto">
            <a:xfrm>
              <a:off x="6888164" y="3340100"/>
              <a:ext cx="1722438" cy="1588"/>
            </a:xfrm>
            <a:prstGeom prst="line">
              <a:avLst/>
            </a:prstGeom>
            <a:noFill/>
            <a:ln w="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06221" name="Freeform 45"/>
          <p:cNvSpPr>
            <a:spLocks/>
          </p:cNvSpPr>
          <p:nvPr/>
        </p:nvSpPr>
        <p:spPr bwMode="auto">
          <a:xfrm>
            <a:off x="3944939" y="3201988"/>
            <a:ext cx="461963" cy="1093788"/>
          </a:xfrm>
          <a:custGeom>
            <a:avLst/>
            <a:gdLst>
              <a:gd name="T0" fmla="*/ 291 w 291"/>
              <a:gd name="T1" fmla="*/ 685 h 689"/>
              <a:gd name="T2" fmla="*/ 290 w 291"/>
              <a:gd name="T3" fmla="*/ 682 h 689"/>
              <a:gd name="T4" fmla="*/ 289 w 291"/>
              <a:gd name="T5" fmla="*/ 670 h 689"/>
              <a:gd name="T6" fmla="*/ 285 w 291"/>
              <a:gd name="T7" fmla="*/ 649 h 689"/>
              <a:gd name="T8" fmla="*/ 282 w 291"/>
              <a:gd name="T9" fmla="*/ 632 h 689"/>
              <a:gd name="T10" fmla="*/ 269 w 291"/>
              <a:gd name="T11" fmla="*/ 575 h 689"/>
              <a:gd name="T12" fmla="*/ 263 w 291"/>
              <a:gd name="T13" fmla="*/ 548 h 689"/>
              <a:gd name="T14" fmla="*/ 256 w 291"/>
              <a:gd name="T15" fmla="*/ 520 h 689"/>
              <a:gd name="T16" fmla="*/ 248 w 291"/>
              <a:gd name="T17" fmla="*/ 490 h 689"/>
              <a:gd name="T18" fmla="*/ 239 w 291"/>
              <a:gd name="T19" fmla="*/ 458 h 689"/>
              <a:gd name="T20" fmla="*/ 225 w 291"/>
              <a:gd name="T21" fmla="*/ 410 h 689"/>
              <a:gd name="T22" fmla="*/ 207 w 291"/>
              <a:gd name="T23" fmla="*/ 360 h 689"/>
              <a:gd name="T24" fmla="*/ 188 w 291"/>
              <a:gd name="T25" fmla="*/ 312 h 689"/>
              <a:gd name="T26" fmla="*/ 138 w 291"/>
              <a:gd name="T27" fmla="*/ 205 h 689"/>
              <a:gd name="T28" fmla="*/ 115 w 291"/>
              <a:gd name="T29" fmla="*/ 163 h 689"/>
              <a:gd name="T30" fmla="*/ 84 w 291"/>
              <a:gd name="T31" fmla="*/ 113 h 689"/>
              <a:gd name="T32" fmla="*/ 64 w 291"/>
              <a:gd name="T33" fmla="*/ 81 h 689"/>
              <a:gd name="T34" fmla="*/ 37 w 291"/>
              <a:gd name="T35" fmla="*/ 46 h 689"/>
              <a:gd name="T36" fmla="*/ 23 w 291"/>
              <a:gd name="T37" fmla="*/ 25 h 689"/>
              <a:gd name="T38" fmla="*/ 15 w 291"/>
              <a:gd name="T39" fmla="*/ 14 h 689"/>
              <a:gd name="T40" fmla="*/ 9 w 291"/>
              <a:gd name="T41" fmla="*/ 7 h 689"/>
              <a:gd name="T42" fmla="*/ 6 w 291"/>
              <a:gd name="T43" fmla="*/ 2 h 689"/>
              <a:gd name="T44" fmla="*/ 3 w 291"/>
              <a:gd name="T45" fmla="*/ 7 h 689"/>
              <a:gd name="T46" fmla="*/ 0 w 291"/>
              <a:gd name="T47" fmla="*/ 6 h 689"/>
              <a:gd name="T48" fmla="*/ 2 w 291"/>
              <a:gd name="T49" fmla="*/ 9 h 689"/>
              <a:gd name="T50" fmla="*/ 7 w 291"/>
              <a:gd name="T51" fmla="*/ 15 h 689"/>
              <a:gd name="T52" fmla="*/ 14 w 291"/>
              <a:gd name="T53" fmla="*/ 24 h 689"/>
              <a:gd name="T54" fmla="*/ 23 w 291"/>
              <a:gd name="T55" fmla="*/ 36 h 689"/>
              <a:gd name="T56" fmla="*/ 51 w 291"/>
              <a:gd name="T57" fmla="*/ 76 h 689"/>
              <a:gd name="T58" fmla="*/ 63 w 291"/>
              <a:gd name="T59" fmla="*/ 96 h 689"/>
              <a:gd name="T60" fmla="*/ 99 w 291"/>
              <a:gd name="T61" fmla="*/ 155 h 689"/>
              <a:gd name="T62" fmla="*/ 122 w 291"/>
              <a:gd name="T63" fmla="*/ 193 h 689"/>
              <a:gd name="T64" fmla="*/ 152 w 291"/>
              <a:gd name="T65" fmla="*/ 251 h 689"/>
              <a:gd name="T66" fmla="*/ 193 w 291"/>
              <a:gd name="T67" fmla="*/ 346 h 689"/>
              <a:gd name="T68" fmla="*/ 205 w 291"/>
              <a:gd name="T69" fmla="*/ 378 h 689"/>
              <a:gd name="T70" fmla="*/ 227 w 291"/>
              <a:gd name="T71" fmla="*/ 444 h 689"/>
              <a:gd name="T72" fmla="*/ 237 w 291"/>
              <a:gd name="T73" fmla="*/ 476 h 689"/>
              <a:gd name="T74" fmla="*/ 245 w 291"/>
              <a:gd name="T75" fmla="*/ 506 h 689"/>
              <a:gd name="T76" fmla="*/ 252 w 291"/>
              <a:gd name="T77" fmla="*/ 537 h 689"/>
              <a:gd name="T78" fmla="*/ 259 w 291"/>
              <a:gd name="T79" fmla="*/ 564 h 689"/>
              <a:gd name="T80" fmla="*/ 267 w 291"/>
              <a:gd name="T81" fmla="*/ 602 h 689"/>
              <a:gd name="T82" fmla="*/ 275 w 291"/>
              <a:gd name="T83" fmla="*/ 643 h 689"/>
              <a:gd name="T84" fmla="*/ 279 w 291"/>
              <a:gd name="T85" fmla="*/ 660 h 689"/>
              <a:gd name="T86" fmla="*/ 283 w 291"/>
              <a:gd name="T87" fmla="*/ 676 h 689"/>
              <a:gd name="T88" fmla="*/ 284 w 291"/>
              <a:gd name="T89" fmla="*/ 685 h 689"/>
              <a:gd name="T90" fmla="*/ 288 w 291"/>
              <a:gd name="T91" fmla="*/ 689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1" h="689">
                <a:moveTo>
                  <a:pt x="288" y="689"/>
                </a:moveTo>
                <a:lnTo>
                  <a:pt x="291" y="685"/>
                </a:lnTo>
                <a:lnTo>
                  <a:pt x="291" y="683"/>
                </a:lnTo>
                <a:lnTo>
                  <a:pt x="290" y="682"/>
                </a:lnTo>
                <a:lnTo>
                  <a:pt x="290" y="676"/>
                </a:lnTo>
                <a:lnTo>
                  <a:pt x="289" y="670"/>
                </a:lnTo>
                <a:lnTo>
                  <a:pt x="286" y="658"/>
                </a:lnTo>
                <a:lnTo>
                  <a:pt x="285" y="649"/>
                </a:lnTo>
                <a:lnTo>
                  <a:pt x="283" y="641"/>
                </a:lnTo>
                <a:lnTo>
                  <a:pt x="282" y="632"/>
                </a:lnTo>
                <a:lnTo>
                  <a:pt x="274" y="600"/>
                </a:lnTo>
                <a:lnTo>
                  <a:pt x="269" y="575"/>
                </a:lnTo>
                <a:lnTo>
                  <a:pt x="266" y="562"/>
                </a:lnTo>
                <a:lnTo>
                  <a:pt x="263" y="548"/>
                </a:lnTo>
                <a:lnTo>
                  <a:pt x="260" y="534"/>
                </a:lnTo>
                <a:lnTo>
                  <a:pt x="256" y="520"/>
                </a:lnTo>
                <a:lnTo>
                  <a:pt x="252" y="504"/>
                </a:lnTo>
                <a:lnTo>
                  <a:pt x="248" y="490"/>
                </a:lnTo>
                <a:lnTo>
                  <a:pt x="244" y="474"/>
                </a:lnTo>
                <a:lnTo>
                  <a:pt x="239" y="458"/>
                </a:lnTo>
                <a:lnTo>
                  <a:pt x="234" y="441"/>
                </a:lnTo>
                <a:lnTo>
                  <a:pt x="225" y="410"/>
                </a:lnTo>
                <a:lnTo>
                  <a:pt x="213" y="376"/>
                </a:lnTo>
                <a:lnTo>
                  <a:pt x="207" y="360"/>
                </a:lnTo>
                <a:lnTo>
                  <a:pt x="200" y="343"/>
                </a:lnTo>
                <a:lnTo>
                  <a:pt x="188" y="312"/>
                </a:lnTo>
                <a:lnTo>
                  <a:pt x="159" y="249"/>
                </a:lnTo>
                <a:lnTo>
                  <a:pt x="138" y="205"/>
                </a:lnTo>
                <a:lnTo>
                  <a:pt x="129" y="191"/>
                </a:lnTo>
                <a:lnTo>
                  <a:pt x="115" y="163"/>
                </a:lnTo>
                <a:lnTo>
                  <a:pt x="106" y="150"/>
                </a:lnTo>
                <a:lnTo>
                  <a:pt x="84" y="113"/>
                </a:lnTo>
                <a:lnTo>
                  <a:pt x="70" y="92"/>
                </a:lnTo>
                <a:lnTo>
                  <a:pt x="64" y="81"/>
                </a:lnTo>
                <a:lnTo>
                  <a:pt x="55" y="71"/>
                </a:lnTo>
                <a:lnTo>
                  <a:pt x="37" y="46"/>
                </a:lnTo>
                <a:lnTo>
                  <a:pt x="28" y="31"/>
                </a:lnTo>
                <a:lnTo>
                  <a:pt x="23" y="25"/>
                </a:lnTo>
                <a:lnTo>
                  <a:pt x="19" y="19"/>
                </a:lnTo>
                <a:lnTo>
                  <a:pt x="15" y="14"/>
                </a:lnTo>
                <a:lnTo>
                  <a:pt x="12" y="11"/>
                </a:lnTo>
                <a:lnTo>
                  <a:pt x="9" y="7"/>
                </a:lnTo>
                <a:lnTo>
                  <a:pt x="7" y="5"/>
                </a:lnTo>
                <a:lnTo>
                  <a:pt x="6" y="2"/>
                </a:lnTo>
                <a:lnTo>
                  <a:pt x="5" y="1"/>
                </a:lnTo>
                <a:lnTo>
                  <a:pt x="3" y="7"/>
                </a:lnTo>
                <a:lnTo>
                  <a:pt x="3" y="0"/>
                </a:lnTo>
                <a:lnTo>
                  <a:pt x="0" y="6"/>
                </a:lnTo>
                <a:lnTo>
                  <a:pt x="1" y="7"/>
                </a:lnTo>
                <a:lnTo>
                  <a:pt x="2" y="9"/>
                </a:lnTo>
                <a:lnTo>
                  <a:pt x="5" y="12"/>
                </a:lnTo>
                <a:lnTo>
                  <a:pt x="7" y="15"/>
                </a:lnTo>
                <a:lnTo>
                  <a:pt x="11" y="19"/>
                </a:lnTo>
                <a:lnTo>
                  <a:pt x="14" y="24"/>
                </a:lnTo>
                <a:lnTo>
                  <a:pt x="18" y="30"/>
                </a:lnTo>
                <a:lnTo>
                  <a:pt x="23" y="36"/>
                </a:lnTo>
                <a:lnTo>
                  <a:pt x="32" y="51"/>
                </a:lnTo>
                <a:lnTo>
                  <a:pt x="51" y="76"/>
                </a:lnTo>
                <a:lnTo>
                  <a:pt x="57" y="86"/>
                </a:lnTo>
                <a:lnTo>
                  <a:pt x="63" y="96"/>
                </a:lnTo>
                <a:lnTo>
                  <a:pt x="77" y="118"/>
                </a:lnTo>
                <a:lnTo>
                  <a:pt x="99" y="155"/>
                </a:lnTo>
                <a:lnTo>
                  <a:pt x="107" y="168"/>
                </a:lnTo>
                <a:lnTo>
                  <a:pt x="122" y="193"/>
                </a:lnTo>
                <a:lnTo>
                  <a:pt x="130" y="208"/>
                </a:lnTo>
                <a:lnTo>
                  <a:pt x="152" y="251"/>
                </a:lnTo>
                <a:lnTo>
                  <a:pt x="181" y="314"/>
                </a:lnTo>
                <a:lnTo>
                  <a:pt x="193" y="346"/>
                </a:lnTo>
                <a:lnTo>
                  <a:pt x="199" y="363"/>
                </a:lnTo>
                <a:lnTo>
                  <a:pt x="205" y="378"/>
                </a:lnTo>
                <a:lnTo>
                  <a:pt x="217" y="412"/>
                </a:lnTo>
                <a:lnTo>
                  <a:pt x="227" y="444"/>
                </a:lnTo>
                <a:lnTo>
                  <a:pt x="232" y="460"/>
                </a:lnTo>
                <a:lnTo>
                  <a:pt x="237" y="476"/>
                </a:lnTo>
                <a:lnTo>
                  <a:pt x="240" y="492"/>
                </a:lnTo>
                <a:lnTo>
                  <a:pt x="245" y="506"/>
                </a:lnTo>
                <a:lnTo>
                  <a:pt x="249" y="522"/>
                </a:lnTo>
                <a:lnTo>
                  <a:pt x="252" y="537"/>
                </a:lnTo>
                <a:lnTo>
                  <a:pt x="256" y="550"/>
                </a:lnTo>
                <a:lnTo>
                  <a:pt x="259" y="564"/>
                </a:lnTo>
                <a:lnTo>
                  <a:pt x="262" y="578"/>
                </a:lnTo>
                <a:lnTo>
                  <a:pt x="267" y="602"/>
                </a:lnTo>
                <a:lnTo>
                  <a:pt x="274" y="635"/>
                </a:lnTo>
                <a:lnTo>
                  <a:pt x="275" y="643"/>
                </a:lnTo>
                <a:lnTo>
                  <a:pt x="278" y="652"/>
                </a:lnTo>
                <a:lnTo>
                  <a:pt x="279" y="660"/>
                </a:lnTo>
                <a:lnTo>
                  <a:pt x="282" y="672"/>
                </a:lnTo>
                <a:lnTo>
                  <a:pt x="283" y="676"/>
                </a:lnTo>
                <a:lnTo>
                  <a:pt x="283" y="684"/>
                </a:lnTo>
                <a:lnTo>
                  <a:pt x="284" y="685"/>
                </a:lnTo>
                <a:lnTo>
                  <a:pt x="288" y="682"/>
                </a:lnTo>
                <a:lnTo>
                  <a:pt x="288" y="68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22" name="Freeform 46"/>
          <p:cNvSpPr>
            <a:spLocks/>
          </p:cNvSpPr>
          <p:nvPr/>
        </p:nvSpPr>
        <p:spPr bwMode="auto">
          <a:xfrm>
            <a:off x="3948114" y="3206750"/>
            <a:ext cx="38100" cy="44450"/>
          </a:xfrm>
          <a:custGeom>
            <a:avLst/>
            <a:gdLst>
              <a:gd name="T0" fmla="*/ 12 w 24"/>
              <a:gd name="T1" fmla="*/ 28 h 28"/>
              <a:gd name="T2" fmla="*/ 0 w 24"/>
              <a:gd name="T3" fmla="*/ 0 h 28"/>
              <a:gd name="T4" fmla="*/ 24 w 24"/>
              <a:gd name="T5" fmla="*/ 20 h 28"/>
              <a:gd name="T6" fmla="*/ 12 w 24"/>
              <a:gd name="T7" fmla="*/ 28 h 28"/>
            </a:gdLst>
            <a:ahLst/>
            <a:cxnLst>
              <a:cxn ang="0">
                <a:pos x="T0" y="T1"/>
              </a:cxn>
              <a:cxn ang="0">
                <a:pos x="T2" y="T3"/>
              </a:cxn>
              <a:cxn ang="0">
                <a:pos x="T4" y="T5"/>
              </a:cxn>
              <a:cxn ang="0">
                <a:pos x="T6" y="T7"/>
              </a:cxn>
            </a:cxnLst>
            <a:rect l="0" t="0" r="r" b="b"/>
            <a:pathLst>
              <a:path w="24" h="28">
                <a:moveTo>
                  <a:pt x="12" y="28"/>
                </a:moveTo>
                <a:lnTo>
                  <a:pt x="0" y="0"/>
                </a:lnTo>
                <a:lnTo>
                  <a:pt x="24" y="20"/>
                </a:lnTo>
                <a:lnTo>
                  <a:pt x="12" y="2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23" name="Freeform 47"/>
          <p:cNvSpPr>
            <a:spLocks/>
          </p:cNvSpPr>
          <p:nvPr/>
        </p:nvSpPr>
        <p:spPr bwMode="auto">
          <a:xfrm>
            <a:off x="3935414" y="3187700"/>
            <a:ext cx="58738" cy="71438"/>
          </a:xfrm>
          <a:custGeom>
            <a:avLst/>
            <a:gdLst>
              <a:gd name="T0" fmla="*/ 18 w 37"/>
              <a:gd name="T1" fmla="*/ 38 h 45"/>
              <a:gd name="T2" fmla="*/ 24 w 37"/>
              <a:gd name="T3" fmla="*/ 39 h 45"/>
              <a:gd name="T4" fmla="*/ 12 w 37"/>
              <a:gd name="T5" fmla="*/ 11 h 45"/>
              <a:gd name="T6" fmla="*/ 6 w 37"/>
              <a:gd name="T7" fmla="*/ 15 h 45"/>
              <a:gd name="T8" fmla="*/ 30 w 37"/>
              <a:gd name="T9" fmla="*/ 34 h 45"/>
              <a:gd name="T10" fmla="*/ 30 w 37"/>
              <a:gd name="T11" fmla="*/ 29 h 45"/>
              <a:gd name="T12" fmla="*/ 18 w 37"/>
              <a:gd name="T13" fmla="*/ 38 h 45"/>
              <a:gd name="T14" fmla="*/ 19 w 37"/>
              <a:gd name="T15" fmla="*/ 45 h 45"/>
              <a:gd name="T16" fmla="*/ 37 w 37"/>
              <a:gd name="T17" fmla="*/ 32 h 45"/>
              <a:gd name="T18" fmla="*/ 0 w 37"/>
              <a:gd name="T19" fmla="*/ 0 h 45"/>
              <a:gd name="T20" fmla="*/ 19 w 37"/>
              <a:gd name="T21" fmla="*/ 45 h 45"/>
              <a:gd name="T22" fmla="*/ 18 w 37"/>
              <a:gd name="T23"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45">
                <a:moveTo>
                  <a:pt x="18" y="38"/>
                </a:moveTo>
                <a:lnTo>
                  <a:pt x="24" y="39"/>
                </a:lnTo>
                <a:lnTo>
                  <a:pt x="12" y="11"/>
                </a:lnTo>
                <a:lnTo>
                  <a:pt x="6" y="15"/>
                </a:lnTo>
                <a:lnTo>
                  <a:pt x="30" y="34"/>
                </a:lnTo>
                <a:lnTo>
                  <a:pt x="30" y="29"/>
                </a:lnTo>
                <a:lnTo>
                  <a:pt x="18" y="38"/>
                </a:lnTo>
                <a:lnTo>
                  <a:pt x="19" y="45"/>
                </a:lnTo>
                <a:lnTo>
                  <a:pt x="37" y="32"/>
                </a:lnTo>
                <a:lnTo>
                  <a:pt x="0" y="0"/>
                </a:lnTo>
                <a:lnTo>
                  <a:pt x="19" y="45"/>
                </a:lnTo>
                <a:lnTo>
                  <a:pt x="18" y="3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24" name="Freeform 48"/>
          <p:cNvSpPr>
            <a:spLocks/>
          </p:cNvSpPr>
          <p:nvPr/>
        </p:nvSpPr>
        <p:spPr bwMode="auto">
          <a:xfrm>
            <a:off x="4392614" y="4302125"/>
            <a:ext cx="381000" cy="833438"/>
          </a:xfrm>
          <a:custGeom>
            <a:avLst/>
            <a:gdLst>
              <a:gd name="T0" fmla="*/ 240 w 240"/>
              <a:gd name="T1" fmla="*/ 517 h 525"/>
              <a:gd name="T2" fmla="*/ 238 w 240"/>
              <a:gd name="T3" fmla="*/ 516 h 525"/>
              <a:gd name="T4" fmla="*/ 228 w 240"/>
              <a:gd name="T5" fmla="*/ 512 h 525"/>
              <a:gd name="T6" fmla="*/ 214 w 240"/>
              <a:gd name="T7" fmla="*/ 506 h 525"/>
              <a:gd name="T8" fmla="*/ 194 w 240"/>
              <a:gd name="T9" fmla="*/ 498 h 525"/>
              <a:gd name="T10" fmla="*/ 181 w 240"/>
              <a:gd name="T11" fmla="*/ 491 h 525"/>
              <a:gd name="T12" fmla="*/ 159 w 240"/>
              <a:gd name="T13" fmla="*/ 479 h 525"/>
              <a:gd name="T14" fmla="*/ 142 w 240"/>
              <a:gd name="T15" fmla="*/ 468 h 525"/>
              <a:gd name="T16" fmla="*/ 127 w 240"/>
              <a:gd name="T17" fmla="*/ 454 h 525"/>
              <a:gd name="T18" fmla="*/ 102 w 240"/>
              <a:gd name="T19" fmla="*/ 431 h 525"/>
              <a:gd name="T20" fmla="*/ 87 w 240"/>
              <a:gd name="T21" fmla="*/ 414 h 525"/>
              <a:gd name="T22" fmla="*/ 72 w 240"/>
              <a:gd name="T23" fmla="*/ 395 h 525"/>
              <a:gd name="T24" fmla="*/ 54 w 240"/>
              <a:gd name="T25" fmla="*/ 365 h 525"/>
              <a:gd name="T26" fmla="*/ 42 w 240"/>
              <a:gd name="T27" fmla="*/ 341 h 525"/>
              <a:gd name="T28" fmla="*/ 30 w 240"/>
              <a:gd name="T29" fmla="*/ 301 h 525"/>
              <a:gd name="T30" fmla="*/ 13 w 240"/>
              <a:gd name="T31" fmla="*/ 215 h 525"/>
              <a:gd name="T32" fmla="*/ 8 w 240"/>
              <a:gd name="T33" fmla="*/ 144 h 525"/>
              <a:gd name="T34" fmla="*/ 7 w 240"/>
              <a:gd name="T35" fmla="*/ 58 h 525"/>
              <a:gd name="T36" fmla="*/ 8 w 240"/>
              <a:gd name="T37" fmla="*/ 24 h 525"/>
              <a:gd name="T38" fmla="*/ 9 w 240"/>
              <a:gd name="T39" fmla="*/ 9 h 525"/>
              <a:gd name="T40" fmla="*/ 10 w 240"/>
              <a:gd name="T41" fmla="*/ 3 h 525"/>
              <a:gd name="T42" fmla="*/ 8 w 240"/>
              <a:gd name="T43" fmla="*/ 0 h 525"/>
              <a:gd name="T44" fmla="*/ 3 w 240"/>
              <a:gd name="T45" fmla="*/ 5 h 525"/>
              <a:gd name="T46" fmla="*/ 2 w 240"/>
              <a:gd name="T47" fmla="*/ 18 h 525"/>
              <a:gd name="T48" fmla="*/ 1 w 240"/>
              <a:gd name="T49" fmla="*/ 48 h 525"/>
              <a:gd name="T50" fmla="*/ 0 w 240"/>
              <a:gd name="T51" fmla="*/ 130 h 525"/>
              <a:gd name="T52" fmla="*/ 1 w 240"/>
              <a:gd name="T53" fmla="*/ 157 h 525"/>
              <a:gd name="T54" fmla="*/ 15 w 240"/>
              <a:gd name="T55" fmla="*/ 274 h 525"/>
              <a:gd name="T56" fmla="*/ 30 w 240"/>
              <a:gd name="T57" fmla="*/ 330 h 525"/>
              <a:gd name="T58" fmla="*/ 41 w 240"/>
              <a:gd name="T59" fmla="*/ 355 h 525"/>
              <a:gd name="T60" fmla="*/ 59 w 240"/>
              <a:gd name="T61" fmla="*/ 390 h 525"/>
              <a:gd name="T62" fmla="*/ 75 w 240"/>
              <a:gd name="T63" fmla="*/ 411 h 525"/>
              <a:gd name="T64" fmla="*/ 89 w 240"/>
              <a:gd name="T65" fmla="*/ 429 h 525"/>
              <a:gd name="T66" fmla="*/ 105 w 240"/>
              <a:gd name="T67" fmla="*/ 445 h 525"/>
              <a:gd name="T68" fmla="*/ 130 w 240"/>
              <a:gd name="T69" fmla="*/ 465 h 525"/>
              <a:gd name="T70" fmla="*/ 146 w 240"/>
              <a:gd name="T71" fmla="*/ 479 h 525"/>
              <a:gd name="T72" fmla="*/ 170 w 240"/>
              <a:gd name="T73" fmla="*/ 494 h 525"/>
              <a:gd name="T74" fmla="*/ 186 w 240"/>
              <a:gd name="T75" fmla="*/ 502 h 525"/>
              <a:gd name="T76" fmla="*/ 199 w 240"/>
              <a:gd name="T77" fmla="*/ 509 h 525"/>
              <a:gd name="T78" fmla="*/ 221 w 240"/>
              <a:gd name="T79" fmla="*/ 518 h 525"/>
              <a:gd name="T80" fmla="*/ 233 w 240"/>
              <a:gd name="T81" fmla="*/ 522 h 525"/>
              <a:gd name="T82" fmla="*/ 237 w 240"/>
              <a:gd name="T83" fmla="*/ 523 h 525"/>
              <a:gd name="T84" fmla="*/ 240 w 240"/>
              <a:gd name="T85" fmla="*/ 525 h 525"/>
              <a:gd name="T86" fmla="*/ 240 w 240"/>
              <a:gd name="T87" fmla="*/ 52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0" h="525">
                <a:moveTo>
                  <a:pt x="240" y="525"/>
                </a:moveTo>
                <a:lnTo>
                  <a:pt x="240" y="517"/>
                </a:lnTo>
                <a:lnTo>
                  <a:pt x="239" y="516"/>
                </a:lnTo>
                <a:lnTo>
                  <a:pt x="238" y="516"/>
                </a:lnTo>
                <a:lnTo>
                  <a:pt x="235" y="515"/>
                </a:lnTo>
                <a:lnTo>
                  <a:pt x="228" y="512"/>
                </a:lnTo>
                <a:lnTo>
                  <a:pt x="223" y="511"/>
                </a:lnTo>
                <a:lnTo>
                  <a:pt x="214" y="506"/>
                </a:lnTo>
                <a:lnTo>
                  <a:pt x="202" y="502"/>
                </a:lnTo>
                <a:lnTo>
                  <a:pt x="194" y="498"/>
                </a:lnTo>
                <a:lnTo>
                  <a:pt x="188" y="494"/>
                </a:lnTo>
                <a:lnTo>
                  <a:pt x="181" y="491"/>
                </a:lnTo>
                <a:lnTo>
                  <a:pt x="172" y="487"/>
                </a:lnTo>
                <a:lnTo>
                  <a:pt x="159" y="479"/>
                </a:lnTo>
                <a:lnTo>
                  <a:pt x="151" y="471"/>
                </a:lnTo>
                <a:lnTo>
                  <a:pt x="142" y="468"/>
                </a:lnTo>
                <a:lnTo>
                  <a:pt x="135" y="460"/>
                </a:lnTo>
                <a:lnTo>
                  <a:pt x="127" y="454"/>
                </a:lnTo>
                <a:lnTo>
                  <a:pt x="110" y="440"/>
                </a:lnTo>
                <a:lnTo>
                  <a:pt x="102" y="431"/>
                </a:lnTo>
                <a:lnTo>
                  <a:pt x="94" y="424"/>
                </a:lnTo>
                <a:lnTo>
                  <a:pt x="87" y="414"/>
                </a:lnTo>
                <a:lnTo>
                  <a:pt x="79" y="406"/>
                </a:lnTo>
                <a:lnTo>
                  <a:pt x="72" y="395"/>
                </a:lnTo>
                <a:lnTo>
                  <a:pt x="66" y="385"/>
                </a:lnTo>
                <a:lnTo>
                  <a:pt x="54" y="365"/>
                </a:lnTo>
                <a:lnTo>
                  <a:pt x="48" y="353"/>
                </a:lnTo>
                <a:lnTo>
                  <a:pt x="42" y="341"/>
                </a:lnTo>
                <a:lnTo>
                  <a:pt x="37" y="327"/>
                </a:lnTo>
                <a:lnTo>
                  <a:pt x="30" y="301"/>
                </a:lnTo>
                <a:lnTo>
                  <a:pt x="23" y="272"/>
                </a:lnTo>
                <a:lnTo>
                  <a:pt x="13" y="215"/>
                </a:lnTo>
                <a:lnTo>
                  <a:pt x="8" y="157"/>
                </a:lnTo>
                <a:lnTo>
                  <a:pt x="8" y="144"/>
                </a:lnTo>
                <a:lnTo>
                  <a:pt x="7" y="130"/>
                </a:lnTo>
                <a:lnTo>
                  <a:pt x="7" y="58"/>
                </a:lnTo>
                <a:lnTo>
                  <a:pt x="8" y="48"/>
                </a:lnTo>
                <a:lnTo>
                  <a:pt x="8" y="24"/>
                </a:lnTo>
                <a:lnTo>
                  <a:pt x="9" y="18"/>
                </a:lnTo>
                <a:lnTo>
                  <a:pt x="9" y="9"/>
                </a:lnTo>
                <a:lnTo>
                  <a:pt x="10" y="7"/>
                </a:lnTo>
                <a:lnTo>
                  <a:pt x="10" y="3"/>
                </a:lnTo>
                <a:lnTo>
                  <a:pt x="8" y="7"/>
                </a:lnTo>
                <a:lnTo>
                  <a:pt x="8" y="0"/>
                </a:lnTo>
                <a:lnTo>
                  <a:pt x="3" y="3"/>
                </a:lnTo>
                <a:lnTo>
                  <a:pt x="3" y="5"/>
                </a:lnTo>
                <a:lnTo>
                  <a:pt x="2" y="7"/>
                </a:lnTo>
                <a:lnTo>
                  <a:pt x="2" y="18"/>
                </a:lnTo>
                <a:lnTo>
                  <a:pt x="1" y="24"/>
                </a:lnTo>
                <a:lnTo>
                  <a:pt x="1" y="48"/>
                </a:lnTo>
                <a:lnTo>
                  <a:pt x="0" y="58"/>
                </a:lnTo>
                <a:lnTo>
                  <a:pt x="0" y="130"/>
                </a:lnTo>
                <a:lnTo>
                  <a:pt x="1" y="144"/>
                </a:lnTo>
                <a:lnTo>
                  <a:pt x="1" y="157"/>
                </a:lnTo>
                <a:lnTo>
                  <a:pt x="6" y="215"/>
                </a:lnTo>
                <a:lnTo>
                  <a:pt x="15" y="274"/>
                </a:lnTo>
                <a:lnTo>
                  <a:pt x="23" y="303"/>
                </a:lnTo>
                <a:lnTo>
                  <a:pt x="30" y="330"/>
                </a:lnTo>
                <a:lnTo>
                  <a:pt x="35" y="343"/>
                </a:lnTo>
                <a:lnTo>
                  <a:pt x="41" y="355"/>
                </a:lnTo>
                <a:lnTo>
                  <a:pt x="47" y="367"/>
                </a:lnTo>
                <a:lnTo>
                  <a:pt x="59" y="390"/>
                </a:lnTo>
                <a:lnTo>
                  <a:pt x="67" y="400"/>
                </a:lnTo>
                <a:lnTo>
                  <a:pt x="75" y="411"/>
                </a:lnTo>
                <a:lnTo>
                  <a:pt x="82" y="419"/>
                </a:lnTo>
                <a:lnTo>
                  <a:pt x="89" y="429"/>
                </a:lnTo>
                <a:lnTo>
                  <a:pt x="97" y="436"/>
                </a:lnTo>
                <a:lnTo>
                  <a:pt x="105" y="445"/>
                </a:lnTo>
                <a:lnTo>
                  <a:pt x="122" y="459"/>
                </a:lnTo>
                <a:lnTo>
                  <a:pt x="130" y="465"/>
                </a:lnTo>
                <a:lnTo>
                  <a:pt x="137" y="473"/>
                </a:lnTo>
                <a:lnTo>
                  <a:pt x="146" y="479"/>
                </a:lnTo>
                <a:lnTo>
                  <a:pt x="154" y="483"/>
                </a:lnTo>
                <a:lnTo>
                  <a:pt x="170" y="494"/>
                </a:lnTo>
                <a:lnTo>
                  <a:pt x="179" y="498"/>
                </a:lnTo>
                <a:lnTo>
                  <a:pt x="186" y="502"/>
                </a:lnTo>
                <a:lnTo>
                  <a:pt x="192" y="505"/>
                </a:lnTo>
                <a:lnTo>
                  <a:pt x="199" y="509"/>
                </a:lnTo>
                <a:lnTo>
                  <a:pt x="211" y="514"/>
                </a:lnTo>
                <a:lnTo>
                  <a:pt x="221" y="518"/>
                </a:lnTo>
                <a:lnTo>
                  <a:pt x="226" y="520"/>
                </a:lnTo>
                <a:lnTo>
                  <a:pt x="233" y="522"/>
                </a:lnTo>
                <a:lnTo>
                  <a:pt x="235" y="523"/>
                </a:lnTo>
                <a:lnTo>
                  <a:pt x="237" y="523"/>
                </a:lnTo>
                <a:lnTo>
                  <a:pt x="238" y="525"/>
                </a:lnTo>
                <a:lnTo>
                  <a:pt x="240" y="525"/>
                </a:lnTo>
                <a:lnTo>
                  <a:pt x="240" y="517"/>
                </a:lnTo>
                <a:lnTo>
                  <a:pt x="240" y="52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27" name="Freeform 51"/>
          <p:cNvSpPr>
            <a:spLocks/>
          </p:cNvSpPr>
          <p:nvPr/>
        </p:nvSpPr>
        <p:spPr bwMode="auto">
          <a:xfrm>
            <a:off x="4341814" y="4303713"/>
            <a:ext cx="244475" cy="1095375"/>
          </a:xfrm>
          <a:custGeom>
            <a:avLst/>
            <a:gdLst>
              <a:gd name="T0" fmla="*/ 154 w 154"/>
              <a:gd name="T1" fmla="*/ 684 h 690"/>
              <a:gd name="T2" fmla="*/ 150 w 154"/>
              <a:gd name="T3" fmla="*/ 680 h 690"/>
              <a:gd name="T4" fmla="*/ 143 w 154"/>
              <a:gd name="T5" fmla="*/ 669 h 690"/>
              <a:gd name="T6" fmla="*/ 133 w 154"/>
              <a:gd name="T7" fmla="*/ 649 h 690"/>
              <a:gd name="T8" fmla="*/ 123 w 154"/>
              <a:gd name="T9" fmla="*/ 635 h 690"/>
              <a:gd name="T10" fmla="*/ 113 w 154"/>
              <a:gd name="T11" fmla="*/ 615 h 690"/>
              <a:gd name="T12" fmla="*/ 96 w 154"/>
              <a:gd name="T13" fmla="*/ 584 h 690"/>
              <a:gd name="T14" fmla="*/ 79 w 154"/>
              <a:gd name="T15" fmla="*/ 547 h 690"/>
              <a:gd name="T16" fmla="*/ 55 w 154"/>
              <a:gd name="T17" fmla="*/ 492 h 690"/>
              <a:gd name="T18" fmla="*/ 44 w 154"/>
              <a:gd name="T19" fmla="*/ 463 h 690"/>
              <a:gd name="T20" fmla="*/ 34 w 154"/>
              <a:gd name="T21" fmla="*/ 433 h 690"/>
              <a:gd name="T22" fmla="*/ 25 w 154"/>
              <a:gd name="T23" fmla="*/ 401 h 690"/>
              <a:gd name="T24" fmla="*/ 16 w 154"/>
              <a:gd name="T25" fmla="*/ 355 h 690"/>
              <a:gd name="T26" fmla="*/ 11 w 154"/>
              <a:gd name="T27" fmla="*/ 323 h 690"/>
              <a:gd name="T28" fmla="*/ 7 w 154"/>
              <a:gd name="T29" fmla="*/ 213 h 690"/>
              <a:gd name="T30" fmla="*/ 15 w 154"/>
              <a:gd name="T31" fmla="*/ 128 h 690"/>
              <a:gd name="T32" fmla="*/ 18 w 154"/>
              <a:gd name="T33" fmla="*/ 103 h 690"/>
              <a:gd name="T34" fmla="*/ 22 w 154"/>
              <a:gd name="T35" fmla="*/ 81 h 690"/>
              <a:gd name="T36" fmla="*/ 27 w 154"/>
              <a:gd name="T37" fmla="*/ 60 h 690"/>
              <a:gd name="T38" fmla="*/ 30 w 154"/>
              <a:gd name="T39" fmla="*/ 43 h 690"/>
              <a:gd name="T40" fmla="*/ 34 w 154"/>
              <a:gd name="T41" fmla="*/ 29 h 690"/>
              <a:gd name="T42" fmla="*/ 38 w 154"/>
              <a:gd name="T43" fmla="*/ 12 h 690"/>
              <a:gd name="T44" fmla="*/ 39 w 154"/>
              <a:gd name="T45" fmla="*/ 6 h 690"/>
              <a:gd name="T46" fmla="*/ 38 w 154"/>
              <a:gd name="T47" fmla="*/ 0 h 690"/>
              <a:gd name="T48" fmla="*/ 32 w 154"/>
              <a:gd name="T49" fmla="*/ 4 h 690"/>
              <a:gd name="T50" fmla="*/ 30 w 154"/>
              <a:gd name="T51" fmla="*/ 10 h 690"/>
              <a:gd name="T52" fmla="*/ 27 w 154"/>
              <a:gd name="T53" fmla="*/ 26 h 690"/>
              <a:gd name="T54" fmla="*/ 23 w 154"/>
              <a:gd name="T55" fmla="*/ 41 h 690"/>
              <a:gd name="T56" fmla="*/ 19 w 154"/>
              <a:gd name="T57" fmla="*/ 58 h 690"/>
              <a:gd name="T58" fmla="*/ 15 w 154"/>
              <a:gd name="T59" fmla="*/ 78 h 690"/>
              <a:gd name="T60" fmla="*/ 11 w 154"/>
              <a:gd name="T61" fmla="*/ 103 h 690"/>
              <a:gd name="T62" fmla="*/ 7 w 154"/>
              <a:gd name="T63" fmla="*/ 128 h 690"/>
              <a:gd name="T64" fmla="*/ 0 w 154"/>
              <a:gd name="T65" fmla="*/ 213 h 690"/>
              <a:gd name="T66" fmla="*/ 4 w 154"/>
              <a:gd name="T67" fmla="*/ 323 h 690"/>
              <a:gd name="T68" fmla="*/ 9 w 154"/>
              <a:gd name="T69" fmla="*/ 355 h 690"/>
              <a:gd name="T70" fmla="*/ 18 w 154"/>
              <a:gd name="T71" fmla="*/ 404 h 690"/>
              <a:gd name="T72" fmla="*/ 27 w 154"/>
              <a:gd name="T73" fmla="*/ 435 h 690"/>
              <a:gd name="T74" fmla="*/ 36 w 154"/>
              <a:gd name="T75" fmla="*/ 465 h 690"/>
              <a:gd name="T76" fmla="*/ 47 w 154"/>
              <a:gd name="T77" fmla="*/ 495 h 690"/>
              <a:gd name="T78" fmla="*/ 71 w 154"/>
              <a:gd name="T79" fmla="*/ 549 h 690"/>
              <a:gd name="T80" fmla="*/ 88 w 154"/>
              <a:gd name="T81" fmla="*/ 586 h 690"/>
              <a:gd name="T82" fmla="*/ 105 w 154"/>
              <a:gd name="T83" fmla="*/ 618 h 690"/>
              <a:gd name="T84" fmla="*/ 116 w 154"/>
              <a:gd name="T85" fmla="*/ 637 h 690"/>
              <a:gd name="T86" fmla="*/ 126 w 154"/>
              <a:gd name="T87" fmla="*/ 654 h 690"/>
              <a:gd name="T88" fmla="*/ 138 w 154"/>
              <a:gd name="T89" fmla="*/ 673 h 690"/>
              <a:gd name="T90" fmla="*/ 145 w 154"/>
              <a:gd name="T91" fmla="*/ 684 h 690"/>
              <a:gd name="T92" fmla="*/ 146 w 154"/>
              <a:gd name="T93" fmla="*/ 687 h 690"/>
              <a:gd name="T94" fmla="*/ 151 w 154"/>
              <a:gd name="T95" fmla="*/ 68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4" h="690">
                <a:moveTo>
                  <a:pt x="151" y="690"/>
                </a:moveTo>
                <a:lnTo>
                  <a:pt x="154" y="684"/>
                </a:lnTo>
                <a:lnTo>
                  <a:pt x="154" y="683"/>
                </a:lnTo>
                <a:lnTo>
                  <a:pt x="150" y="680"/>
                </a:lnTo>
                <a:lnTo>
                  <a:pt x="146" y="672"/>
                </a:lnTo>
                <a:lnTo>
                  <a:pt x="143" y="669"/>
                </a:lnTo>
                <a:lnTo>
                  <a:pt x="137" y="658"/>
                </a:lnTo>
                <a:lnTo>
                  <a:pt x="133" y="649"/>
                </a:lnTo>
                <a:lnTo>
                  <a:pt x="128" y="642"/>
                </a:lnTo>
                <a:lnTo>
                  <a:pt x="123" y="635"/>
                </a:lnTo>
                <a:lnTo>
                  <a:pt x="119" y="625"/>
                </a:lnTo>
                <a:lnTo>
                  <a:pt x="113" y="615"/>
                </a:lnTo>
                <a:lnTo>
                  <a:pt x="108" y="606"/>
                </a:lnTo>
                <a:lnTo>
                  <a:pt x="96" y="584"/>
                </a:lnTo>
                <a:lnTo>
                  <a:pt x="84" y="560"/>
                </a:lnTo>
                <a:lnTo>
                  <a:pt x="79" y="547"/>
                </a:lnTo>
                <a:lnTo>
                  <a:pt x="61" y="507"/>
                </a:lnTo>
                <a:lnTo>
                  <a:pt x="55" y="492"/>
                </a:lnTo>
                <a:lnTo>
                  <a:pt x="50" y="478"/>
                </a:lnTo>
                <a:lnTo>
                  <a:pt x="44" y="463"/>
                </a:lnTo>
                <a:lnTo>
                  <a:pt x="39" y="447"/>
                </a:lnTo>
                <a:lnTo>
                  <a:pt x="34" y="433"/>
                </a:lnTo>
                <a:lnTo>
                  <a:pt x="30" y="417"/>
                </a:lnTo>
                <a:lnTo>
                  <a:pt x="25" y="401"/>
                </a:lnTo>
                <a:lnTo>
                  <a:pt x="18" y="370"/>
                </a:lnTo>
                <a:lnTo>
                  <a:pt x="16" y="355"/>
                </a:lnTo>
                <a:lnTo>
                  <a:pt x="13" y="340"/>
                </a:lnTo>
                <a:lnTo>
                  <a:pt x="11" y="323"/>
                </a:lnTo>
                <a:lnTo>
                  <a:pt x="7" y="276"/>
                </a:lnTo>
                <a:lnTo>
                  <a:pt x="7" y="213"/>
                </a:lnTo>
                <a:lnTo>
                  <a:pt x="12" y="155"/>
                </a:lnTo>
                <a:lnTo>
                  <a:pt x="15" y="128"/>
                </a:lnTo>
                <a:lnTo>
                  <a:pt x="17" y="115"/>
                </a:lnTo>
                <a:lnTo>
                  <a:pt x="18" y="103"/>
                </a:lnTo>
                <a:lnTo>
                  <a:pt x="21" y="92"/>
                </a:lnTo>
                <a:lnTo>
                  <a:pt x="22" y="81"/>
                </a:lnTo>
                <a:lnTo>
                  <a:pt x="24" y="71"/>
                </a:lnTo>
                <a:lnTo>
                  <a:pt x="27" y="60"/>
                </a:lnTo>
                <a:lnTo>
                  <a:pt x="28" y="52"/>
                </a:lnTo>
                <a:lnTo>
                  <a:pt x="30" y="43"/>
                </a:lnTo>
                <a:lnTo>
                  <a:pt x="32" y="35"/>
                </a:lnTo>
                <a:lnTo>
                  <a:pt x="34" y="29"/>
                </a:lnTo>
                <a:lnTo>
                  <a:pt x="36" y="17"/>
                </a:lnTo>
                <a:lnTo>
                  <a:pt x="38" y="12"/>
                </a:lnTo>
                <a:lnTo>
                  <a:pt x="39" y="10"/>
                </a:lnTo>
                <a:lnTo>
                  <a:pt x="39" y="6"/>
                </a:lnTo>
                <a:lnTo>
                  <a:pt x="38" y="7"/>
                </a:lnTo>
                <a:lnTo>
                  <a:pt x="38" y="0"/>
                </a:lnTo>
                <a:lnTo>
                  <a:pt x="34" y="1"/>
                </a:lnTo>
                <a:lnTo>
                  <a:pt x="32" y="4"/>
                </a:lnTo>
                <a:lnTo>
                  <a:pt x="32" y="7"/>
                </a:lnTo>
                <a:lnTo>
                  <a:pt x="30" y="10"/>
                </a:lnTo>
                <a:lnTo>
                  <a:pt x="29" y="14"/>
                </a:lnTo>
                <a:lnTo>
                  <a:pt x="27" y="26"/>
                </a:lnTo>
                <a:lnTo>
                  <a:pt x="24" y="33"/>
                </a:lnTo>
                <a:lnTo>
                  <a:pt x="23" y="41"/>
                </a:lnTo>
                <a:lnTo>
                  <a:pt x="21" y="49"/>
                </a:lnTo>
                <a:lnTo>
                  <a:pt x="19" y="58"/>
                </a:lnTo>
                <a:lnTo>
                  <a:pt x="17" y="69"/>
                </a:lnTo>
                <a:lnTo>
                  <a:pt x="15" y="78"/>
                </a:lnTo>
                <a:lnTo>
                  <a:pt x="13" y="92"/>
                </a:lnTo>
                <a:lnTo>
                  <a:pt x="11" y="103"/>
                </a:lnTo>
                <a:lnTo>
                  <a:pt x="10" y="115"/>
                </a:lnTo>
                <a:lnTo>
                  <a:pt x="7" y="128"/>
                </a:lnTo>
                <a:lnTo>
                  <a:pt x="5" y="155"/>
                </a:lnTo>
                <a:lnTo>
                  <a:pt x="0" y="213"/>
                </a:lnTo>
                <a:lnTo>
                  <a:pt x="0" y="276"/>
                </a:lnTo>
                <a:lnTo>
                  <a:pt x="4" y="323"/>
                </a:lnTo>
                <a:lnTo>
                  <a:pt x="6" y="340"/>
                </a:lnTo>
                <a:lnTo>
                  <a:pt x="9" y="355"/>
                </a:lnTo>
                <a:lnTo>
                  <a:pt x="11" y="372"/>
                </a:lnTo>
                <a:lnTo>
                  <a:pt x="18" y="404"/>
                </a:lnTo>
                <a:lnTo>
                  <a:pt x="23" y="420"/>
                </a:lnTo>
                <a:lnTo>
                  <a:pt x="27" y="435"/>
                </a:lnTo>
                <a:lnTo>
                  <a:pt x="32" y="450"/>
                </a:lnTo>
                <a:lnTo>
                  <a:pt x="36" y="465"/>
                </a:lnTo>
                <a:lnTo>
                  <a:pt x="42" y="480"/>
                </a:lnTo>
                <a:lnTo>
                  <a:pt x="47" y="495"/>
                </a:lnTo>
                <a:lnTo>
                  <a:pt x="53" y="509"/>
                </a:lnTo>
                <a:lnTo>
                  <a:pt x="71" y="549"/>
                </a:lnTo>
                <a:lnTo>
                  <a:pt x="76" y="562"/>
                </a:lnTo>
                <a:lnTo>
                  <a:pt x="88" y="586"/>
                </a:lnTo>
                <a:lnTo>
                  <a:pt x="100" y="608"/>
                </a:lnTo>
                <a:lnTo>
                  <a:pt x="105" y="618"/>
                </a:lnTo>
                <a:lnTo>
                  <a:pt x="111" y="628"/>
                </a:lnTo>
                <a:lnTo>
                  <a:pt x="116" y="637"/>
                </a:lnTo>
                <a:lnTo>
                  <a:pt x="121" y="647"/>
                </a:lnTo>
                <a:lnTo>
                  <a:pt x="126" y="654"/>
                </a:lnTo>
                <a:lnTo>
                  <a:pt x="129" y="660"/>
                </a:lnTo>
                <a:lnTo>
                  <a:pt x="138" y="673"/>
                </a:lnTo>
                <a:lnTo>
                  <a:pt x="142" y="677"/>
                </a:lnTo>
                <a:lnTo>
                  <a:pt x="145" y="684"/>
                </a:lnTo>
                <a:lnTo>
                  <a:pt x="146" y="686"/>
                </a:lnTo>
                <a:lnTo>
                  <a:pt x="146" y="687"/>
                </a:lnTo>
                <a:lnTo>
                  <a:pt x="149" y="689"/>
                </a:lnTo>
                <a:lnTo>
                  <a:pt x="151" y="683"/>
                </a:lnTo>
                <a:lnTo>
                  <a:pt x="151" y="69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28" name="Freeform 52"/>
          <p:cNvSpPr>
            <a:spLocks/>
          </p:cNvSpPr>
          <p:nvPr/>
        </p:nvSpPr>
        <p:spPr bwMode="auto">
          <a:xfrm>
            <a:off x="4559302" y="5367338"/>
            <a:ext cx="22225" cy="26988"/>
          </a:xfrm>
          <a:custGeom>
            <a:avLst/>
            <a:gdLst>
              <a:gd name="T0" fmla="*/ 0 w 14"/>
              <a:gd name="T1" fmla="*/ 8 h 17"/>
              <a:gd name="T2" fmla="*/ 14 w 14"/>
              <a:gd name="T3" fmla="*/ 17 h 17"/>
              <a:gd name="T4" fmla="*/ 12 w 14"/>
              <a:gd name="T5" fmla="*/ 0 h 17"/>
              <a:gd name="T6" fmla="*/ 0 w 14"/>
              <a:gd name="T7" fmla="*/ 8 h 17"/>
            </a:gdLst>
            <a:ahLst/>
            <a:cxnLst>
              <a:cxn ang="0">
                <a:pos x="T0" y="T1"/>
              </a:cxn>
              <a:cxn ang="0">
                <a:pos x="T2" y="T3"/>
              </a:cxn>
              <a:cxn ang="0">
                <a:pos x="T4" y="T5"/>
              </a:cxn>
              <a:cxn ang="0">
                <a:pos x="T6" y="T7"/>
              </a:cxn>
            </a:cxnLst>
            <a:rect l="0" t="0" r="r" b="b"/>
            <a:pathLst>
              <a:path w="14" h="17">
                <a:moveTo>
                  <a:pt x="0" y="8"/>
                </a:moveTo>
                <a:lnTo>
                  <a:pt x="14" y="17"/>
                </a:lnTo>
                <a:lnTo>
                  <a:pt x="12" y="0"/>
                </a:lnTo>
                <a:lnTo>
                  <a:pt x="0" y="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29" name="Freeform 53"/>
          <p:cNvSpPr>
            <a:spLocks/>
          </p:cNvSpPr>
          <p:nvPr/>
        </p:nvSpPr>
        <p:spPr bwMode="auto">
          <a:xfrm>
            <a:off x="4549777" y="5357813"/>
            <a:ext cx="38100" cy="46038"/>
          </a:xfrm>
          <a:custGeom>
            <a:avLst/>
            <a:gdLst>
              <a:gd name="T0" fmla="*/ 0 w 24"/>
              <a:gd name="T1" fmla="*/ 14 h 29"/>
              <a:gd name="T2" fmla="*/ 24 w 24"/>
              <a:gd name="T3" fmla="*/ 29 h 29"/>
              <a:gd name="T4" fmla="*/ 20 w 24"/>
              <a:gd name="T5" fmla="*/ 0 h 29"/>
              <a:gd name="T6" fmla="*/ 0 w 24"/>
              <a:gd name="T7" fmla="*/ 14 h 29"/>
              <a:gd name="T8" fmla="*/ 8 w 24"/>
              <a:gd name="T9" fmla="*/ 17 h 29"/>
              <a:gd name="T10" fmla="*/ 20 w 24"/>
              <a:gd name="T11" fmla="*/ 8 h 29"/>
              <a:gd name="T12" fmla="*/ 14 w 24"/>
              <a:gd name="T13" fmla="*/ 6 h 29"/>
              <a:gd name="T14" fmla="*/ 17 w 24"/>
              <a:gd name="T15" fmla="*/ 23 h 29"/>
              <a:gd name="T16" fmla="*/ 23 w 24"/>
              <a:gd name="T17" fmla="*/ 19 h 29"/>
              <a:gd name="T18" fmla="*/ 8 w 24"/>
              <a:gd name="T19" fmla="*/ 11 h 29"/>
              <a:gd name="T20" fmla="*/ 8 w 24"/>
              <a:gd name="T21" fmla="*/ 17 h 29"/>
              <a:gd name="T22" fmla="*/ 0 w 24"/>
              <a:gd name="T23"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29">
                <a:moveTo>
                  <a:pt x="0" y="14"/>
                </a:moveTo>
                <a:lnTo>
                  <a:pt x="24" y="29"/>
                </a:lnTo>
                <a:lnTo>
                  <a:pt x="20" y="0"/>
                </a:lnTo>
                <a:lnTo>
                  <a:pt x="0" y="14"/>
                </a:lnTo>
                <a:lnTo>
                  <a:pt x="8" y="17"/>
                </a:lnTo>
                <a:lnTo>
                  <a:pt x="20" y="8"/>
                </a:lnTo>
                <a:lnTo>
                  <a:pt x="14" y="6"/>
                </a:lnTo>
                <a:lnTo>
                  <a:pt x="17" y="23"/>
                </a:lnTo>
                <a:lnTo>
                  <a:pt x="23" y="19"/>
                </a:lnTo>
                <a:lnTo>
                  <a:pt x="8" y="11"/>
                </a:lnTo>
                <a:lnTo>
                  <a:pt x="8" y="17"/>
                </a:lnTo>
                <a:lnTo>
                  <a:pt x="0" y="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30" name="Freeform 54"/>
          <p:cNvSpPr>
            <a:spLocks/>
          </p:cNvSpPr>
          <p:nvPr/>
        </p:nvSpPr>
        <p:spPr bwMode="auto">
          <a:xfrm>
            <a:off x="4394202" y="3194050"/>
            <a:ext cx="141288" cy="1095375"/>
          </a:xfrm>
          <a:custGeom>
            <a:avLst/>
            <a:gdLst>
              <a:gd name="T0" fmla="*/ 8 w 89"/>
              <a:gd name="T1" fmla="*/ 686 h 690"/>
              <a:gd name="T2" fmla="*/ 11 w 89"/>
              <a:gd name="T3" fmla="*/ 678 h 690"/>
              <a:gd name="T4" fmla="*/ 14 w 89"/>
              <a:gd name="T5" fmla="*/ 667 h 690"/>
              <a:gd name="T6" fmla="*/ 23 w 89"/>
              <a:gd name="T7" fmla="*/ 644 h 690"/>
              <a:gd name="T8" fmla="*/ 36 w 89"/>
              <a:gd name="T9" fmla="*/ 602 h 690"/>
              <a:gd name="T10" fmla="*/ 43 w 89"/>
              <a:gd name="T11" fmla="*/ 577 h 690"/>
              <a:gd name="T12" fmla="*/ 52 w 89"/>
              <a:gd name="T13" fmla="*/ 549 h 690"/>
              <a:gd name="T14" fmla="*/ 63 w 89"/>
              <a:gd name="T15" fmla="*/ 504 h 690"/>
              <a:gd name="T16" fmla="*/ 70 w 89"/>
              <a:gd name="T17" fmla="*/ 474 h 690"/>
              <a:gd name="T18" fmla="*/ 76 w 89"/>
              <a:gd name="T19" fmla="*/ 441 h 690"/>
              <a:gd name="T20" fmla="*/ 81 w 89"/>
              <a:gd name="T21" fmla="*/ 407 h 690"/>
              <a:gd name="T22" fmla="*/ 86 w 89"/>
              <a:gd name="T23" fmla="*/ 375 h 690"/>
              <a:gd name="T24" fmla="*/ 88 w 89"/>
              <a:gd name="T25" fmla="*/ 325 h 690"/>
              <a:gd name="T26" fmla="*/ 89 w 89"/>
              <a:gd name="T27" fmla="*/ 294 h 690"/>
              <a:gd name="T28" fmla="*/ 83 w 89"/>
              <a:gd name="T29" fmla="*/ 232 h 690"/>
              <a:gd name="T30" fmla="*/ 77 w 89"/>
              <a:gd name="T31" fmla="*/ 187 h 690"/>
              <a:gd name="T32" fmla="*/ 71 w 89"/>
              <a:gd name="T33" fmla="*/ 161 h 690"/>
              <a:gd name="T34" fmla="*/ 64 w 89"/>
              <a:gd name="T35" fmla="*/ 135 h 690"/>
              <a:gd name="T36" fmla="*/ 49 w 89"/>
              <a:gd name="T37" fmla="*/ 91 h 690"/>
              <a:gd name="T38" fmla="*/ 35 w 89"/>
              <a:gd name="T39" fmla="*/ 53 h 690"/>
              <a:gd name="T40" fmla="*/ 25 w 89"/>
              <a:gd name="T41" fmla="*/ 31 h 690"/>
              <a:gd name="T42" fmla="*/ 18 w 89"/>
              <a:gd name="T43" fmla="*/ 14 h 690"/>
              <a:gd name="T44" fmla="*/ 14 w 89"/>
              <a:gd name="T45" fmla="*/ 7 h 690"/>
              <a:gd name="T46" fmla="*/ 11 w 89"/>
              <a:gd name="T47" fmla="*/ 4 h 690"/>
              <a:gd name="T48" fmla="*/ 8 w 89"/>
              <a:gd name="T49" fmla="*/ 0 h 690"/>
              <a:gd name="T50" fmla="*/ 3 w 89"/>
              <a:gd name="T51" fmla="*/ 6 h 690"/>
              <a:gd name="T52" fmla="*/ 7 w 89"/>
              <a:gd name="T53" fmla="*/ 12 h 690"/>
              <a:gd name="T54" fmla="*/ 11 w 89"/>
              <a:gd name="T55" fmla="*/ 19 h 690"/>
              <a:gd name="T56" fmla="*/ 18 w 89"/>
              <a:gd name="T57" fmla="*/ 34 h 690"/>
              <a:gd name="T58" fmla="*/ 28 w 89"/>
              <a:gd name="T59" fmla="*/ 56 h 690"/>
              <a:gd name="T60" fmla="*/ 42 w 89"/>
              <a:gd name="T61" fmla="*/ 93 h 690"/>
              <a:gd name="T62" fmla="*/ 57 w 89"/>
              <a:gd name="T63" fmla="*/ 138 h 690"/>
              <a:gd name="T64" fmla="*/ 64 w 89"/>
              <a:gd name="T65" fmla="*/ 163 h 690"/>
              <a:gd name="T66" fmla="*/ 70 w 89"/>
              <a:gd name="T67" fmla="*/ 190 h 690"/>
              <a:gd name="T68" fmla="*/ 76 w 89"/>
              <a:gd name="T69" fmla="*/ 232 h 690"/>
              <a:gd name="T70" fmla="*/ 82 w 89"/>
              <a:gd name="T71" fmla="*/ 294 h 690"/>
              <a:gd name="T72" fmla="*/ 81 w 89"/>
              <a:gd name="T73" fmla="*/ 325 h 690"/>
              <a:gd name="T74" fmla="*/ 78 w 89"/>
              <a:gd name="T75" fmla="*/ 375 h 690"/>
              <a:gd name="T76" fmla="*/ 74 w 89"/>
              <a:gd name="T77" fmla="*/ 407 h 690"/>
              <a:gd name="T78" fmla="*/ 69 w 89"/>
              <a:gd name="T79" fmla="*/ 439 h 690"/>
              <a:gd name="T80" fmla="*/ 63 w 89"/>
              <a:gd name="T81" fmla="*/ 472 h 690"/>
              <a:gd name="T82" fmla="*/ 55 w 89"/>
              <a:gd name="T83" fmla="*/ 502 h 690"/>
              <a:gd name="T84" fmla="*/ 44 w 89"/>
              <a:gd name="T85" fmla="*/ 547 h 690"/>
              <a:gd name="T86" fmla="*/ 36 w 89"/>
              <a:gd name="T87" fmla="*/ 574 h 690"/>
              <a:gd name="T88" fmla="*/ 29 w 89"/>
              <a:gd name="T89" fmla="*/ 600 h 690"/>
              <a:gd name="T90" fmla="*/ 15 w 89"/>
              <a:gd name="T91" fmla="*/ 642 h 690"/>
              <a:gd name="T92" fmla="*/ 7 w 89"/>
              <a:gd name="T93" fmla="*/ 665 h 690"/>
              <a:gd name="T94" fmla="*/ 3 w 89"/>
              <a:gd name="T95" fmla="*/ 676 h 690"/>
              <a:gd name="T96" fmla="*/ 1 w 89"/>
              <a:gd name="T97" fmla="*/ 683 h 690"/>
              <a:gd name="T98" fmla="*/ 0 w 89"/>
              <a:gd name="T99" fmla="*/ 687 h 690"/>
              <a:gd name="T100" fmla="*/ 3 w 89"/>
              <a:gd name="T101" fmla="*/ 69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690">
                <a:moveTo>
                  <a:pt x="3" y="690"/>
                </a:moveTo>
                <a:lnTo>
                  <a:pt x="8" y="686"/>
                </a:lnTo>
                <a:lnTo>
                  <a:pt x="8" y="682"/>
                </a:lnTo>
                <a:lnTo>
                  <a:pt x="11" y="678"/>
                </a:lnTo>
                <a:lnTo>
                  <a:pt x="12" y="673"/>
                </a:lnTo>
                <a:lnTo>
                  <a:pt x="14" y="667"/>
                </a:lnTo>
                <a:lnTo>
                  <a:pt x="19" y="653"/>
                </a:lnTo>
                <a:lnTo>
                  <a:pt x="23" y="644"/>
                </a:lnTo>
                <a:lnTo>
                  <a:pt x="25" y="635"/>
                </a:lnTo>
                <a:lnTo>
                  <a:pt x="36" y="602"/>
                </a:lnTo>
                <a:lnTo>
                  <a:pt x="40" y="589"/>
                </a:lnTo>
                <a:lnTo>
                  <a:pt x="43" y="577"/>
                </a:lnTo>
                <a:lnTo>
                  <a:pt x="47" y="563"/>
                </a:lnTo>
                <a:lnTo>
                  <a:pt x="52" y="549"/>
                </a:lnTo>
                <a:lnTo>
                  <a:pt x="59" y="520"/>
                </a:lnTo>
                <a:lnTo>
                  <a:pt x="63" y="504"/>
                </a:lnTo>
                <a:lnTo>
                  <a:pt x="66" y="490"/>
                </a:lnTo>
                <a:lnTo>
                  <a:pt x="70" y="474"/>
                </a:lnTo>
                <a:lnTo>
                  <a:pt x="72" y="457"/>
                </a:lnTo>
                <a:lnTo>
                  <a:pt x="76" y="441"/>
                </a:lnTo>
                <a:lnTo>
                  <a:pt x="78" y="423"/>
                </a:lnTo>
                <a:lnTo>
                  <a:pt x="81" y="407"/>
                </a:lnTo>
                <a:lnTo>
                  <a:pt x="83" y="391"/>
                </a:lnTo>
                <a:lnTo>
                  <a:pt x="86" y="375"/>
                </a:lnTo>
                <a:lnTo>
                  <a:pt x="88" y="341"/>
                </a:lnTo>
                <a:lnTo>
                  <a:pt x="88" y="325"/>
                </a:lnTo>
                <a:lnTo>
                  <a:pt x="89" y="309"/>
                </a:lnTo>
                <a:lnTo>
                  <a:pt x="89" y="294"/>
                </a:lnTo>
                <a:lnTo>
                  <a:pt x="86" y="247"/>
                </a:lnTo>
                <a:lnTo>
                  <a:pt x="83" y="232"/>
                </a:lnTo>
                <a:lnTo>
                  <a:pt x="82" y="218"/>
                </a:lnTo>
                <a:lnTo>
                  <a:pt x="77" y="187"/>
                </a:lnTo>
                <a:lnTo>
                  <a:pt x="74" y="174"/>
                </a:lnTo>
                <a:lnTo>
                  <a:pt x="71" y="161"/>
                </a:lnTo>
                <a:lnTo>
                  <a:pt x="67" y="149"/>
                </a:lnTo>
                <a:lnTo>
                  <a:pt x="64" y="135"/>
                </a:lnTo>
                <a:lnTo>
                  <a:pt x="60" y="123"/>
                </a:lnTo>
                <a:lnTo>
                  <a:pt x="49" y="91"/>
                </a:lnTo>
                <a:lnTo>
                  <a:pt x="38" y="62"/>
                </a:lnTo>
                <a:lnTo>
                  <a:pt x="35" y="53"/>
                </a:lnTo>
                <a:lnTo>
                  <a:pt x="32" y="46"/>
                </a:lnTo>
                <a:lnTo>
                  <a:pt x="25" y="31"/>
                </a:lnTo>
                <a:lnTo>
                  <a:pt x="23" y="25"/>
                </a:lnTo>
                <a:lnTo>
                  <a:pt x="18" y="14"/>
                </a:lnTo>
                <a:lnTo>
                  <a:pt x="15" y="12"/>
                </a:lnTo>
                <a:lnTo>
                  <a:pt x="14" y="7"/>
                </a:lnTo>
                <a:lnTo>
                  <a:pt x="11" y="5"/>
                </a:lnTo>
                <a:lnTo>
                  <a:pt x="11" y="4"/>
                </a:lnTo>
                <a:lnTo>
                  <a:pt x="8" y="7"/>
                </a:lnTo>
                <a:lnTo>
                  <a:pt x="8" y="0"/>
                </a:lnTo>
                <a:lnTo>
                  <a:pt x="3" y="4"/>
                </a:lnTo>
                <a:lnTo>
                  <a:pt x="3" y="6"/>
                </a:lnTo>
                <a:lnTo>
                  <a:pt x="6" y="10"/>
                </a:lnTo>
                <a:lnTo>
                  <a:pt x="7" y="12"/>
                </a:lnTo>
                <a:lnTo>
                  <a:pt x="8" y="14"/>
                </a:lnTo>
                <a:lnTo>
                  <a:pt x="11" y="19"/>
                </a:lnTo>
                <a:lnTo>
                  <a:pt x="15" y="28"/>
                </a:lnTo>
                <a:lnTo>
                  <a:pt x="18" y="34"/>
                </a:lnTo>
                <a:lnTo>
                  <a:pt x="25" y="48"/>
                </a:lnTo>
                <a:lnTo>
                  <a:pt x="28" y="56"/>
                </a:lnTo>
                <a:lnTo>
                  <a:pt x="31" y="64"/>
                </a:lnTo>
                <a:lnTo>
                  <a:pt x="42" y="93"/>
                </a:lnTo>
                <a:lnTo>
                  <a:pt x="53" y="126"/>
                </a:lnTo>
                <a:lnTo>
                  <a:pt x="57" y="138"/>
                </a:lnTo>
                <a:lnTo>
                  <a:pt x="60" y="151"/>
                </a:lnTo>
                <a:lnTo>
                  <a:pt x="64" y="163"/>
                </a:lnTo>
                <a:lnTo>
                  <a:pt x="66" y="176"/>
                </a:lnTo>
                <a:lnTo>
                  <a:pt x="70" y="190"/>
                </a:lnTo>
                <a:lnTo>
                  <a:pt x="75" y="218"/>
                </a:lnTo>
                <a:lnTo>
                  <a:pt x="76" y="232"/>
                </a:lnTo>
                <a:lnTo>
                  <a:pt x="78" y="247"/>
                </a:lnTo>
                <a:lnTo>
                  <a:pt x="82" y="294"/>
                </a:lnTo>
                <a:lnTo>
                  <a:pt x="82" y="309"/>
                </a:lnTo>
                <a:lnTo>
                  <a:pt x="81" y="325"/>
                </a:lnTo>
                <a:lnTo>
                  <a:pt x="81" y="341"/>
                </a:lnTo>
                <a:lnTo>
                  <a:pt x="78" y="375"/>
                </a:lnTo>
                <a:lnTo>
                  <a:pt x="76" y="391"/>
                </a:lnTo>
                <a:lnTo>
                  <a:pt x="74" y="407"/>
                </a:lnTo>
                <a:lnTo>
                  <a:pt x="71" y="423"/>
                </a:lnTo>
                <a:lnTo>
                  <a:pt x="69" y="439"/>
                </a:lnTo>
                <a:lnTo>
                  <a:pt x="65" y="455"/>
                </a:lnTo>
                <a:lnTo>
                  <a:pt x="63" y="472"/>
                </a:lnTo>
                <a:lnTo>
                  <a:pt x="59" y="487"/>
                </a:lnTo>
                <a:lnTo>
                  <a:pt x="55" y="502"/>
                </a:lnTo>
                <a:lnTo>
                  <a:pt x="52" y="517"/>
                </a:lnTo>
                <a:lnTo>
                  <a:pt x="44" y="547"/>
                </a:lnTo>
                <a:lnTo>
                  <a:pt x="40" y="561"/>
                </a:lnTo>
                <a:lnTo>
                  <a:pt x="36" y="574"/>
                </a:lnTo>
                <a:lnTo>
                  <a:pt x="32" y="586"/>
                </a:lnTo>
                <a:lnTo>
                  <a:pt x="29" y="600"/>
                </a:lnTo>
                <a:lnTo>
                  <a:pt x="18" y="632"/>
                </a:lnTo>
                <a:lnTo>
                  <a:pt x="15" y="642"/>
                </a:lnTo>
                <a:lnTo>
                  <a:pt x="12" y="651"/>
                </a:lnTo>
                <a:lnTo>
                  <a:pt x="7" y="665"/>
                </a:lnTo>
                <a:lnTo>
                  <a:pt x="5" y="671"/>
                </a:lnTo>
                <a:lnTo>
                  <a:pt x="3" y="676"/>
                </a:lnTo>
                <a:lnTo>
                  <a:pt x="1" y="680"/>
                </a:lnTo>
                <a:lnTo>
                  <a:pt x="1" y="683"/>
                </a:lnTo>
                <a:lnTo>
                  <a:pt x="0" y="684"/>
                </a:lnTo>
                <a:lnTo>
                  <a:pt x="0" y="687"/>
                </a:lnTo>
                <a:lnTo>
                  <a:pt x="3" y="683"/>
                </a:lnTo>
                <a:lnTo>
                  <a:pt x="3" y="69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31" name="Freeform 55"/>
          <p:cNvSpPr>
            <a:spLocks/>
          </p:cNvSpPr>
          <p:nvPr/>
        </p:nvSpPr>
        <p:spPr bwMode="auto">
          <a:xfrm>
            <a:off x="4405314" y="3200400"/>
            <a:ext cx="34925" cy="47625"/>
          </a:xfrm>
          <a:custGeom>
            <a:avLst/>
            <a:gdLst>
              <a:gd name="T0" fmla="*/ 8 w 22"/>
              <a:gd name="T1" fmla="*/ 30 h 30"/>
              <a:gd name="T2" fmla="*/ 0 w 22"/>
              <a:gd name="T3" fmla="*/ 0 h 30"/>
              <a:gd name="T4" fmla="*/ 22 w 22"/>
              <a:gd name="T5" fmla="*/ 21 h 30"/>
              <a:gd name="T6" fmla="*/ 8 w 22"/>
              <a:gd name="T7" fmla="*/ 30 h 30"/>
            </a:gdLst>
            <a:ahLst/>
            <a:cxnLst>
              <a:cxn ang="0">
                <a:pos x="T0" y="T1"/>
              </a:cxn>
              <a:cxn ang="0">
                <a:pos x="T2" y="T3"/>
              </a:cxn>
              <a:cxn ang="0">
                <a:pos x="T4" y="T5"/>
              </a:cxn>
              <a:cxn ang="0">
                <a:pos x="T6" y="T7"/>
              </a:cxn>
            </a:cxnLst>
            <a:rect l="0" t="0" r="r" b="b"/>
            <a:pathLst>
              <a:path w="22" h="30">
                <a:moveTo>
                  <a:pt x="8" y="30"/>
                </a:moveTo>
                <a:lnTo>
                  <a:pt x="0" y="0"/>
                </a:lnTo>
                <a:lnTo>
                  <a:pt x="22" y="21"/>
                </a:lnTo>
                <a:lnTo>
                  <a:pt x="8" y="3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32" name="Freeform 56"/>
          <p:cNvSpPr>
            <a:spLocks/>
          </p:cNvSpPr>
          <p:nvPr/>
        </p:nvSpPr>
        <p:spPr bwMode="auto">
          <a:xfrm>
            <a:off x="4394202" y="3182938"/>
            <a:ext cx="53975" cy="74613"/>
          </a:xfrm>
          <a:custGeom>
            <a:avLst/>
            <a:gdLst>
              <a:gd name="T0" fmla="*/ 13 w 34"/>
              <a:gd name="T1" fmla="*/ 37 h 47"/>
              <a:gd name="T2" fmla="*/ 19 w 34"/>
              <a:gd name="T3" fmla="*/ 40 h 47"/>
              <a:gd name="T4" fmla="*/ 11 w 34"/>
              <a:gd name="T5" fmla="*/ 9 h 47"/>
              <a:gd name="T6" fmla="*/ 5 w 34"/>
              <a:gd name="T7" fmla="*/ 13 h 47"/>
              <a:gd name="T8" fmla="*/ 26 w 34"/>
              <a:gd name="T9" fmla="*/ 35 h 47"/>
              <a:gd name="T10" fmla="*/ 26 w 34"/>
              <a:gd name="T11" fmla="*/ 29 h 47"/>
              <a:gd name="T12" fmla="*/ 13 w 34"/>
              <a:gd name="T13" fmla="*/ 37 h 47"/>
              <a:gd name="T14" fmla="*/ 13 w 34"/>
              <a:gd name="T15" fmla="*/ 47 h 47"/>
              <a:gd name="T16" fmla="*/ 34 w 34"/>
              <a:gd name="T17" fmla="*/ 32 h 47"/>
              <a:gd name="T18" fmla="*/ 0 w 34"/>
              <a:gd name="T19" fmla="*/ 0 h 47"/>
              <a:gd name="T20" fmla="*/ 13 w 34"/>
              <a:gd name="T21" fmla="*/ 47 h 47"/>
              <a:gd name="T22" fmla="*/ 13 w 34"/>
              <a:gd name="T23"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47">
                <a:moveTo>
                  <a:pt x="13" y="37"/>
                </a:moveTo>
                <a:lnTo>
                  <a:pt x="19" y="40"/>
                </a:lnTo>
                <a:lnTo>
                  <a:pt x="11" y="9"/>
                </a:lnTo>
                <a:lnTo>
                  <a:pt x="5" y="13"/>
                </a:lnTo>
                <a:lnTo>
                  <a:pt x="26" y="35"/>
                </a:lnTo>
                <a:lnTo>
                  <a:pt x="26" y="29"/>
                </a:lnTo>
                <a:lnTo>
                  <a:pt x="13" y="37"/>
                </a:lnTo>
                <a:lnTo>
                  <a:pt x="13" y="47"/>
                </a:lnTo>
                <a:lnTo>
                  <a:pt x="34" y="32"/>
                </a:lnTo>
                <a:lnTo>
                  <a:pt x="0" y="0"/>
                </a:lnTo>
                <a:lnTo>
                  <a:pt x="13" y="47"/>
                </a:lnTo>
                <a:lnTo>
                  <a:pt x="13" y="3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33" name="Freeform 57"/>
          <p:cNvSpPr>
            <a:spLocks/>
          </p:cNvSpPr>
          <p:nvPr/>
        </p:nvSpPr>
        <p:spPr bwMode="auto">
          <a:xfrm>
            <a:off x="4398964" y="4311650"/>
            <a:ext cx="161925" cy="1144588"/>
          </a:xfrm>
          <a:custGeom>
            <a:avLst/>
            <a:gdLst>
              <a:gd name="T0" fmla="*/ 48 w 102"/>
              <a:gd name="T1" fmla="*/ 717 h 721"/>
              <a:gd name="T2" fmla="*/ 49 w 102"/>
              <a:gd name="T3" fmla="*/ 713 h 721"/>
              <a:gd name="T4" fmla="*/ 51 w 102"/>
              <a:gd name="T5" fmla="*/ 705 h 721"/>
              <a:gd name="T6" fmla="*/ 57 w 102"/>
              <a:gd name="T7" fmla="*/ 684 h 721"/>
              <a:gd name="T8" fmla="*/ 64 w 102"/>
              <a:gd name="T9" fmla="*/ 658 h 721"/>
              <a:gd name="T10" fmla="*/ 74 w 102"/>
              <a:gd name="T11" fmla="*/ 612 h 721"/>
              <a:gd name="T12" fmla="*/ 80 w 102"/>
              <a:gd name="T13" fmla="*/ 585 h 721"/>
              <a:gd name="T14" fmla="*/ 95 w 102"/>
              <a:gd name="T15" fmla="*/ 493 h 721"/>
              <a:gd name="T16" fmla="*/ 98 w 102"/>
              <a:gd name="T17" fmla="*/ 460 h 721"/>
              <a:gd name="T18" fmla="*/ 101 w 102"/>
              <a:gd name="T19" fmla="*/ 411 h 721"/>
              <a:gd name="T20" fmla="*/ 102 w 102"/>
              <a:gd name="T21" fmla="*/ 377 h 721"/>
              <a:gd name="T22" fmla="*/ 101 w 102"/>
              <a:gd name="T23" fmla="*/ 343 h 721"/>
              <a:gd name="T24" fmla="*/ 96 w 102"/>
              <a:gd name="T25" fmla="*/ 294 h 721"/>
              <a:gd name="T26" fmla="*/ 89 w 102"/>
              <a:gd name="T27" fmla="*/ 244 h 721"/>
              <a:gd name="T28" fmla="*/ 81 w 102"/>
              <a:gd name="T29" fmla="*/ 214 h 721"/>
              <a:gd name="T30" fmla="*/ 74 w 102"/>
              <a:gd name="T31" fmla="*/ 184 h 721"/>
              <a:gd name="T32" fmla="*/ 67 w 102"/>
              <a:gd name="T33" fmla="*/ 156 h 721"/>
              <a:gd name="T34" fmla="*/ 58 w 102"/>
              <a:gd name="T35" fmla="*/ 129 h 721"/>
              <a:gd name="T36" fmla="*/ 50 w 102"/>
              <a:gd name="T37" fmla="*/ 105 h 721"/>
              <a:gd name="T38" fmla="*/ 38 w 102"/>
              <a:gd name="T39" fmla="*/ 72 h 721"/>
              <a:gd name="T40" fmla="*/ 29 w 102"/>
              <a:gd name="T41" fmla="*/ 53 h 721"/>
              <a:gd name="T42" fmla="*/ 22 w 102"/>
              <a:gd name="T43" fmla="*/ 37 h 721"/>
              <a:gd name="T44" fmla="*/ 16 w 102"/>
              <a:gd name="T45" fmla="*/ 24 h 721"/>
              <a:gd name="T46" fmla="*/ 11 w 102"/>
              <a:gd name="T47" fmla="*/ 13 h 721"/>
              <a:gd name="T48" fmla="*/ 8 w 102"/>
              <a:gd name="T49" fmla="*/ 6 h 721"/>
              <a:gd name="T50" fmla="*/ 5 w 102"/>
              <a:gd name="T51" fmla="*/ 1 h 721"/>
              <a:gd name="T52" fmla="*/ 4 w 102"/>
              <a:gd name="T53" fmla="*/ 0 h 721"/>
              <a:gd name="T54" fmla="*/ 0 w 102"/>
              <a:gd name="T55" fmla="*/ 8 h 721"/>
              <a:gd name="T56" fmla="*/ 4 w 102"/>
              <a:gd name="T57" fmla="*/ 15 h 721"/>
              <a:gd name="T58" fmla="*/ 9 w 102"/>
              <a:gd name="T59" fmla="*/ 26 h 721"/>
              <a:gd name="T60" fmla="*/ 15 w 102"/>
              <a:gd name="T61" fmla="*/ 40 h 721"/>
              <a:gd name="T62" fmla="*/ 22 w 102"/>
              <a:gd name="T63" fmla="*/ 55 h 721"/>
              <a:gd name="T64" fmla="*/ 31 w 102"/>
              <a:gd name="T65" fmla="*/ 75 h 721"/>
              <a:gd name="T66" fmla="*/ 43 w 102"/>
              <a:gd name="T67" fmla="*/ 107 h 721"/>
              <a:gd name="T68" fmla="*/ 51 w 102"/>
              <a:gd name="T69" fmla="*/ 132 h 721"/>
              <a:gd name="T70" fmla="*/ 60 w 102"/>
              <a:gd name="T71" fmla="*/ 158 h 721"/>
              <a:gd name="T72" fmla="*/ 67 w 102"/>
              <a:gd name="T73" fmla="*/ 186 h 721"/>
              <a:gd name="T74" fmla="*/ 74 w 102"/>
              <a:gd name="T75" fmla="*/ 216 h 721"/>
              <a:gd name="T76" fmla="*/ 81 w 102"/>
              <a:gd name="T77" fmla="*/ 246 h 721"/>
              <a:gd name="T78" fmla="*/ 89 w 102"/>
              <a:gd name="T79" fmla="*/ 294 h 721"/>
              <a:gd name="T80" fmla="*/ 93 w 102"/>
              <a:gd name="T81" fmla="*/ 343 h 721"/>
              <a:gd name="T82" fmla="*/ 95 w 102"/>
              <a:gd name="T83" fmla="*/ 377 h 721"/>
              <a:gd name="T84" fmla="*/ 93 w 102"/>
              <a:gd name="T85" fmla="*/ 411 h 721"/>
              <a:gd name="T86" fmla="*/ 91 w 102"/>
              <a:gd name="T87" fmla="*/ 460 h 721"/>
              <a:gd name="T88" fmla="*/ 87 w 102"/>
              <a:gd name="T89" fmla="*/ 493 h 721"/>
              <a:gd name="T90" fmla="*/ 73 w 102"/>
              <a:gd name="T91" fmla="*/ 583 h 721"/>
              <a:gd name="T92" fmla="*/ 67 w 102"/>
              <a:gd name="T93" fmla="*/ 609 h 721"/>
              <a:gd name="T94" fmla="*/ 57 w 102"/>
              <a:gd name="T95" fmla="*/ 655 h 721"/>
              <a:gd name="T96" fmla="*/ 50 w 102"/>
              <a:gd name="T97" fmla="*/ 682 h 721"/>
              <a:gd name="T98" fmla="*/ 44 w 102"/>
              <a:gd name="T99" fmla="*/ 702 h 721"/>
              <a:gd name="T100" fmla="*/ 41 w 102"/>
              <a:gd name="T101" fmla="*/ 711 h 721"/>
              <a:gd name="T102" fmla="*/ 40 w 102"/>
              <a:gd name="T103" fmla="*/ 717 h 721"/>
              <a:gd name="T104" fmla="*/ 44 w 102"/>
              <a:gd name="T105" fmla="*/ 72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2" h="721">
                <a:moveTo>
                  <a:pt x="44" y="721"/>
                </a:moveTo>
                <a:lnTo>
                  <a:pt x="48" y="717"/>
                </a:lnTo>
                <a:lnTo>
                  <a:pt x="48" y="716"/>
                </a:lnTo>
                <a:lnTo>
                  <a:pt x="49" y="713"/>
                </a:lnTo>
                <a:lnTo>
                  <a:pt x="50" y="710"/>
                </a:lnTo>
                <a:lnTo>
                  <a:pt x="51" y="705"/>
                </a:lnTo>
                <a:lnTo>
                  <a:pt x="52" y="699"/>
                </a:lnTo>
                <a:lnTo>
                  <a:pt x="57" y="684"/>
                </a:lnTo>
                <a:lnTo>
                  <a:pt x="62" y="667"/>
                </a:lnTo>
                <a:lnTo>
                  <a:pt x="64" y="658"/>
                </a:lnTo>
                <a:lnTo>
                  <a:pt x="69" y="636"/>
                </a:lnTo>
                <a:lnTo>
                  <a:pt x="74" y="612"/>
                </a:lnTo>
                <a:lnTo>
                  <a:pt x="78" y="598"/>
                </a:lnTo>
                <a:lnTo>
                  <a:pt x="80" y="585"/>
                </a:lnTo>
                <a:lnTo>
                  <a:pt x="87" y="540"/>
                </a:lnTo>
                <a:lnTo>
                  <a:pt x="95" y="493"/>
                </a:lnTo>
                <a:lnTo>
                  <a:pt x="96" y="476"/>
                </a:lnTo>
                <a:lnTo>
                  <a:pt x="98" y="460"/>
                </a:lnTo>
                <a:lnTo>
                  <a:pt x="101" y="427"/>
                </a:lnTo>
                <a:lnTo>
                  <a:pt x="101" y="411"/>
                </a:lnTo>
                <a:lnTo>
                  <a:pt x="102" y="394"/>
                </a:lnTo>
                <a:lnTo>
                  <a:pt x="102" y="377"/>
                </a:lnTo>
                <a:lnTo>
                  <a:pt x="101" y="360"/>
                </a:lnTo>
                <a:lnTo>
                  <a:pt x="101" y="343"/>
                </a:lnTo>
                <a:lnTo>
                  <a:pt x="98" y="309"/>
                </a:lnTo>
                <a:lnTo>
                  <a:pt x="96" y="294"/>
                </a:lnTo>
                <a:lnTo>
                  <a:pt x="93" y="277"/>
                </a:lnTo>
                <a:lnTo>
                  <a:pt x="89" y="244"/>
                </a:lnTo>
                <a:lnTo>
                  <a:pt x="85" y="228"/>
                </a:lnTo>
                <a:lnTo>
                  <a:pt x="81" y="214"/>
                </a:lnTo>
                <a:lnTo>
                  <a:pt x="78" y="198"/>
                </a:lnTo>
                <a:lnTo>
                  <a:pt x="74" y="184"/>
                </a:lnTo>
                <a:lnTo>
                  <a:pt x="71" y="170"/>
                </a:lnTo>
                <a:lnTo>
                  <a:pt x="67" y="156"/>
                </a:lnTo>
                <a:lnTo>
                  <a:pt x="62" y="142"/>
                </a:lnTo>
                <a:lnTo>
                  <a:pt x="58" y="129"/>
                </a:lnTo>
                <a:lnTo>
                  <a:pt x="54" y="117"/>
                </a:lnTo>
                <a:lnTo>
                  <a:pt x="50" y="105"/>
                </a:lnTo>
                <a:lnTo>
                  <a:pt x="45" y="94"/>
                </a:lnTo>
                <a:lnTo>
                  <a:pt x="38" y="72"/>
                </a:lnTo>
                <a:lnTo>
                  <a:pt x="33" y="63"/>
                </a:lnTo>
                <a:lnTo>
                  <a:pt x="29" y="53"/>
                </a:lnTo>
                <a:lnTo>
                  <a:pt x="26" y="44"/>
                </a:lnTo>
                <a:lnTo>
                  <a:pt x="22" y="37"/>
                </a:lnTo>
                <a:lnTo>
                  <a:pt x="20" y="30"/>
                </a:lnTo>
                <a:lnTo>
                  <a:pt x="16" y="24"/>
                </a:lnTo>
                <a:lnTo>
                  <a:pt x="14" y="18"/>
                </a:lnTo>
                <a:lnTo>
                  <a:pt x="11" y="13"/>
                </a:lnTo>
                <a:lnTo>
                  <a:pt x="10" y="9"/>
                </a:lnTo>
                <a:lnTo>
                  <a:pt x="8" y="6"/>
                </a:lnTo>
                <a:lnTo>
                  <a:pt x="8" y="3"/>
                </a:lnTo>
                <a:lnTo>
                  <a:pt x="5" y="1"/>
                </a:lnTo>
                <a:lnTo>
                  <a:pt x="4" y="7"/>
                </a:lnTo>
                <a:lnTo>
                  <a:pt x="4" y="0"/>
                </a:lnTo>
                <a:lnTo>
                  <a:pt x="0" y="6"/>
                </a:lnTo>
                <a:lnTo>
                  <a:pt x="0" y="8"/>
                </a:lnTo>
                <a:lnTo>
                  <a:pt x="3" y="12"/>
                </a:lnTo>
                <a:lnTo>
                  <a:pt x="4" y="15"/>
                </a:lnTo>
                <a:lnTo>
                  <a:pt x="6" y="20"/>
                </a:lnTo>
                <a:lnTo>
                  <a:pt x="9" y="26"/>
                </a:lnTo>
                <a:lnTo>
                  <a:pt x="12" y="32"/>
                </a:lnTo>
                <a:lnTo>
                  <a:pt x="15" y="40"/>
                </a:lnTo>
                <a:lnTo>
                  <a:pt x="19" y="47"/>
                </a:lnTo>
                <a:lnTo>
                  <a:pt x="22" y="55"/>
                </a:lnTo>
                <a:lnTo>
                  <a:pt x="26" y="65"/>
                </a:lnTo>
                <a:lnTo>
                  <a:pt x="31" y="75"/>
                </a:lnTo>
                <a:lnTo>
                  <a:pt x="38" y="96"/>
                </a:lnTo>
                <a:lnTo>
                  <a:pt x="43" y="107"/>
                </a:lnTo>
                <a:lnTo>
                  <a:pt x="46" y="119"/>
                </a:lnTo>
                <a:lnTo>
                  <a:pt x="51" y="132"/>
                </a:lnTo>
                <a:lnTo>
                  <a:pt x="55" y="145"/>
                </a:lnTo>
                <a:lnTo>
                  <a:pt x="60" y="158"/>
                </a:lnTo>
                <a:lnTo>
                  <a:pt x="63" y="173"/>
                </a:lnTo>
                <a:lnTo>
                  <a:pt x="67" y="186"/>
                </a:lnTo>
                <a:lnTo>
                  <a:pt x="71" y="200"/>
                </a:lnTo>
                <a:lnTo>
                  <a:pt x="74" y="216"/>
                </a:lnTo>
                <a:lnTo>
                  <a:pt x="78" y="231"/>
                </a:lnTo>
                <a:lnTo>
                  <a:pt x="81" y="246"/>
                </a:lnTo>
                <a:lnTo>
                  <a:pt x="86" y="277"/>
                </a:lnTo>
                <a:lnTo>
                  <a:pt x="89" y="294"/>
                </a:lnTo>
                <a:lnTo>
                  <a:pt x="91" y="309"/>
                </a:lnTo>
                <a:lnTo>
                  <a:pt x="93" y="343"/>
                </a:lnTo>
                <a:lnTo>
                  <a:pt x="93" y="360"/>
                </a:lnTo>
                <a:lnTo>
                  <a:pt x="95" y="377"/>
                </a:lnTo>
                <a:lnTo>
                  <a:pt x="95" y="394"/>
                </a:lnTo>
                <a:lnTo>
                  <a:pt x="93" y="411"/>
                </a:lnTo>
                <a:lnTo>
                  <a:pt x="93" y="427"/>
                </a:lnTo>
                <a:lnTo>
                  <a:pt x="91" y="460"/>
                </a:lnTo>
                <a:lnTo>
                  <a:pt x="89" y="476"/>
                </a:lnTo>
                <a:lnTo>
                  <a:pt x="87" y="493"/>
                </a:lnTo>
                <a:lnTo>
                  <a:pt x="80" y="540"/>
                </a:lnTo>
                <a:lnTo>
                  <a:pt x="73" y="583"/>
                </a:lnTo>
                <a:lnTo>
                  <a:pt x="71" y="596"/>
                </a:lnTo>
                <a:lnTo>
                  <a:pt x="67" y="609"/>
                </a:lnTo>
                <a:lnTo>
                  <a:pt x="62" y="633"/>
                </a:lnTo>
                <a:lnTo>
                  <a:pt x="57" y="655"/>
                </a:lnTo>
                <a:lnTo>
                  <a:pt x="55" y="665"/>
                </a:lnTo>
                <a:lnTo>
                  <a:pt x="50" y="682"/>
                </a:lnTo>
                <a:lnTo>
                  <a:pt x="45" y="696"/>
                </a:lnTo>
                <a:lnTo>
                  <a:pt x="44" y="702"/>
                </a:lnTo>
                <a:lnTo>
                  <a:pt x="43" y="707"/>
                </a:lnTo>
                <a:lnTo>
                  <a:pt x="41" y="711"/>
                </a:lnTo>
                <a:lnTo>
                  <a:pt x="40" y="713"/>
                </a:lnTo>
                <a:lnTo>
                  <a:pt x="40" y="717"/>
                </a:lnTo>
                <a:lnTo>
                  <a:pt x="44" y="713"/>
                </a:lnTo>
                <a:lnTo>
                  <a:pt x="44" y="721"/>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34" name="Freeform 58"/>
          <p:cNvSpPr>
            <a:spLocks/>
          </p:cNvSpPr>
          <p:nvPr/>
        </p:nvSpPr>
        <p:spPr bwMode="auto">
          <a:xfrm>
            <a:off x="4464052" y="5424488"/>
            <a:ext cx="23813" cy="25400"/>
          </a:xfrm>
          <a:custGeom>
            <a:avLst/>
            <a:gdLst>
              <a:gd name="T0" fmla="*/ 0 w 15"/>
              <a:gd name="T1" fmla="*/ 0 h 16"/>
              <a:gd name="T2" fmla="*/ 3 w 15"/>
              <a:gd name="T3" fmla="*/ 16 h 16"/>
              <a:gd name="T4" fmla="*/ 15 w 15"/>
              <a:gd name="T5" fmla="*/ 4 h 16"/>
              <a:gd name="T6" fmla="*/ 0 w 15"/>
              <a:gd name="T7" fmla="*/ 0 h 16"/>
            </a:gdLst>
            <a:ahLst/>
            <a:cxnLst>
              <a:cxn ang="0">
                <a:pos x="T0" y="T1"/>
              </a:cxn>
              <a:cxn ang="0">
                <a:pos x="T2" y="T3"/>
              </a:cxn>
              <a:cxn ang="0">
                <a:pos x="T4" y="T5"/>
              </a:cxn>
              <a:cxn ang="0">
                <a:pos x="T6" y="T7"/>
              </a:cxn>
            </a:cxnLst>
            <a:rect l="0" t="0" r="r" b="b"/>
            <a:pathLst>
              <a:path w="15" h="16">
                <a:moveTo>
                  <a:pt x="0" y="0"/>
                </a:moveTo>
                <a:lnTo>
                  <a:pt x="3" y="16"/>
                </a:lnTo>
                <a:lnTo>
                  <a:pt x="15" y="4"/>
                </a:lnTo>
                <a:lnTo>
                  <a:pt x="0" y="0"/>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35" name="Freeform 59"/>
          <p:cNvSpPr>
            <a:spLocks/>
          </p:cNvSpPr>
          <p:nvPr/>
        </p:nvSpPr>
        <p:spPr bwMode="auto">
          <a:xfrm>
            <a:off x="4459289" y="5416550"/>
            <a:ext cx="39688" cy="44450"/>
          </a:xfrm>
          <a:custGeom>
            <a:avLst/>
            <a:gdLst>
              <a:gd name="T0" fmla="*/ 0 w 25"/>
              <a:gd name="T1" fmla="*/ 0 h 28"/>
              <a:gd name="T2" fmla="*/ 3 w 25"/>
              <a:gd name="T3" fmla="*/ 28 h 28"/>
              <a:gd name="T4" fmla="*/ 25 w 25"/>
              <a:gd name="T5" fmla="*/ 6 h 28"/>
              <a:gd name="T6" fmla="*/ 0 w 25"/>
              <a:gd name="T7" fmla="*/ 0 h 28"/>
              <a:gd name="T8" fmla="*/ 2 w 25"/>
              <a:gd name="T9" fmla="*/ 9 h 28"/>
              <a:gd name="T10" fmla="*/ 17 w 25"/>
              <a:gd name="T11" fmla="*/ 12 h 28"/>
              <a:gd name="T12" fmla="*/ 16 w 25"/>
              <a:gd name="T13" fmla="*/ 6 h 28"/>
              <a:gd name="T14" fmla="*/ 3 w 25"/>
              <a:gd name="T15" fmla="*/ 18 h 28"/>
              <a:gd name="T16" fmla="*/ 10 w 25"/>
              <a:gd name="T17" fmla="*/ 21 h 28"/>
              <a:gd name="T18" fmla="*/ 7 w 25"/>
              <a:gd name="T19" fmla="*/ 5 h 28"/>
              <a:gd name="T20" fmla="*/ 2 w 25"/>
              <a:gd name="T21" fmla="*/ 9 h 28"/>
              <a:gd name="T22" fmla="*/ 0 w 25"/>
              <a:gd name="T23"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28">
                <a:moveTo>
                  <a:pt x="0" y="0"/>
                </a:moveTo>
                <a:lnTo>
                  <a:pt x="3" y="28"/>
                </a:lnTo>
                <a:lnTo>
                  <a:pt x="25" y="6"/>
                </a:lnTo>
                <a:lnTo>
                  <a:pt x="0" y="0"/>
                </a:lnTo>
                <a:lnTo>
                  <a:pt x="2" y="9"/>
                </a:lnTo>
                <a:lnTo>
                  <a:pt x="17" y="12"/>
                </a:lnTo>
                <a:lnTo>
                  <a:pt x="16" y="6"/>
                </a:lnTo>
                <a:lnTo>
                  <a:pt x="3" y="18"/>
                </a:lnTo>
                <a:lnTo>
                  <a:pt x="10" y="21"/>
                </a:lnTo>
                <a:lnTo>
                  <a:pt x="7" y="5"/>
                </a:lnTo>
                <a:lnTo>
                  <a:pt x="2" y="9"/>
                </a:lnTo>
                <a:lnTo>
                  <a:pt x="0" y="0"/>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36" name="Freeform 60"/>
          <p:cNvSpPr>
            <a:spLocks/>
          </p:cNvSpPr>
          <p:nvPr/>
        </p:nvSpPr>
        <p:spPr bwMode="auto">
          <a:xfrm>
            <a:off x="4283077" y="3322638"/>
            <a:ext cx="363538" cy="960438"/>
          </a:xfrm>
          <a:custGeom>
            <a:avLst/>
            <a:gdLst>
              <a:gd name="T0" fmla="*/ 73 w 229"/>
              <a:gd name="T1" fmla="*/ 601 h 605"/>
              <a:gd name="T2" fmla="*/ 71 w 229"/>
              <a:gd name="T3" fmla="*/ 596 h 605"/>
              <a:gd name="T4" fmla="*/ 69 w 229"/>
              <a:gd name="T5" fmla="*/ 591 h 605"/>
              <a:gd name="T6" fmla="*/ 61 w 229"/>
              <a:gd name="T7" fmla="*/ 574 h 605"/>
              <a:gd name="T8" fmla="*/ 52 w 229"/>
              <a:gd name="T9" fmla="*/ 551 h 605"/>
              <a:gd name="T10" fmla="*/ 33 w 229"/>
              <a:gd name="T11" fmla="*/ 499 h 605"/>
              <a:gd name="T12" fmla="*/ 26 w 229"/>
              <a:gd name="T13" fmla="*/ 474 h 605"/>
              <a:gd name="T14" fmla="*/ 20 w 229"/>
              <a:gd name="T15" fmla="*/ 449 h 605"/>
              <a:gd name="T16" fmla="*/ 12 w 229"/>
              <a:gd name="T17" fmla="*/ 406 h 605"/>
              <a:gd name="T18" fmla="*/ 7 w 229"/>
              <a:gd name="T19" fmla="*/ 365 h 605"/>
              <a:gd name="T20" fmla="*/ 8 w 229"/>
              <a:gd name="T21" fmla="*/ 306 h 605"/>
              <a:gd name="T22" fmla="*/ 17 w 229"/>
              <a:gd name="T23" fmla="*/ 265 h 605"/>
              <a:gd name="T24" fmla="*/ 25 w 229"/>
              <a:gd name="T25" fmla="*/ 237 h 605"/>
              <a:gd name="T26" fmla="*/ 58 w 229"/>
              <a:gd name="T27" fmla="*/ 174 h 605"/>
              <a:gd name="T28" fmla="*/ 82 w 229"/>
              <a:gd name="T29" fmla="*/ 139 h 605"/>
              <a:gd name="T30" fmla="*/ 100 w 229"/>
              <a:gd name="T31" fmla="*/ 117 h 605"/>
              <a:gd name="T32" fmla="*/ 118 w 229"/>
              <a:gd name="T33" fmla="*/ 98 h 605"/>
              <a:gd name="T34" fmla="*/ 137 w 229"/>
              <a:gd name="T35" fmla="*/ 80 h 605"/>
              <a:gd name="T36" fmla="*/ 156 w 229"/>
              <a:gd name="T37" fmla="*/ 63 h 605"/>
              <a:gd name="T38" fmla="*/ 181 w 229"/>
              <a:gd name="T39" fmla="*/ 42 h 605"/>
              <a:gd name="T40" fmla="*/ 202 w 229"/>
              <a:gd name="T41" fmla="*/ 25 h 605"/>
              <a:gd name="T42" fmla="*/ 218 w 229"/>
              <a:gd name="T43" fmla="*/ 13 h 605"/>
              <a:gd name="T44" fmla="*/ 228 w 229"/>
              <a:gd name="T45" fmla="*/ 7 h 605"/>
              <a:gd name="T46" fmla="*/ 229 w 229"/>
              <a:gd name="T47" fmla="*/ 0 h 605"/>
              <a:gd name="T48" fmla="*/ 223 w 229"/>
              <a:gd name="T49" fmla="*/ 2 h 605"/>
              <a:gd name="T50" fmla="*/ 214 w 229"/>
              <a:gd name="T51" fmla="*/ 8 h 605"/>
              <a:gd name="T52" fmla="*/ 197 w 229"/>
              <a:gd name="T53" fmla="*/ 20 h 605"/>
              <a:gd name="T54" fmla="*/ 176 w 229"/>
              <a:gd name="T55" fmla="*/ 37 h 605"/>
              <a:gd name="T56" fmla="*/ 151 w 229"/>
              <a:gd name="T57" fmla="*/ 58 h 605"/>
              <a:gd name="T58" fmla="*/ 133 w 229"/>
              <a:gd name="T59" fmla="*/ 75 h 605"/>
              <a:gd name="T60" fmla="*/ 113 w 229"/>
              <a:gd name="T61" fmla="*/ 93 h 605"/>
              <a:gd name="T62" fmla="*/ 95 w 229"/>
              <a:gd name="T63" fmla="*/ 112 h 605"/>
              <a:gd name="T64" fmla="*/ 77 w 229"/>
              <a:gd name="T65" fmla="*/ 134 h 605"/>
              <a:gd name="T66" fmla="*/ 50 w 229"/>
              <a:gd name="T67" fmla="*/ 169 h 605"/>
              <a:gd name="T68" fmla="*/ 18 w 229"/>
              <a:gd name="T69" fmla="*/ 235 h 605"/>
              <a:gd name="T70" fmla="*/ 9 w 229"/>
              <a:gd name="T71" fmla="*/ 262 h 605"/>
              <a:gd name="T72" fmla="*/ 1 w 229"/>
              <a:gd name="T73" fmla="*/ 306 h 605"/>
              <a:gd name="T74" fmla="*/ 0 w 229"/>
              <a:gd name="T75" fmla="*/ 365 h 605"/>
              <a:gd name="T76" fmla="*/ 4 w 229"/>
              <a:gd name="T77" fmla="*/ 409 h 605"/>
              <a:gd name="T78" fmla="*/ 13 w 229"/>
              <a:gd name="T79" fmla="*/ 451 h 605"/>
              <a:gd name="T80" fmla="*/ 19 w 229"/>
              <a:gd name="T81" fmla="*/ 476 h 605"/>
              <a:gd name="T82" fmla="*/ 26 w 229"/>
              <a:gd name="T83" fmla="*/ 502 h 605"/>
              <a:gd name="T84" fmla="*/ 44 w 229"/>
              <a:gd name="T85" fmla="*/ 554 h 605"/>
              <a:gd name="T86" fmla="*/ 54 w 229"/>
              <a:gd name="T87" fmla="*/ 577 h 605"/>
              <a:gd name="T88" fmla="*/ 61 w 229"/>
              <a:gd name="T89" fmla="*/ 594 h 605"/>
              <a:gd name="T90" fmla="*/ 66 w 229"/>
              <a:gd name="T91" fmla="*/ 601 h 605"/>
              <a:gd name="T92" fmla="*/ 70 w 229"/>
              <a:gd name="T93"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 h="605">
                <a:moveTo>
                  <a:pt x="70" y="605"/>
                </a:moveTo>
                <a:lnTo>
                  <a:pt x="73" y="601"/>
                </a:lnTo>
                <a:lnTo>
                  <a:pt x="73" y="599"/>
                </a:lnTo>
                <a:lnTo>
                  <a:pt x="71" y="596"/>
                </a:lnTo>
                <a:lnTo>
                  <a:pt x="71" y="594"/>
                </a:lnTo>
                <a:lnTo>
                  <a:pt x="69" y="591"/>
                </a:lnTo>
                <a:lnTo>
                  <a:pt x="67" y="586"/>
                </a:lnTo>
                <a:lnTo>
                  <a:pt x="61" y="574"/>
                </a:lnTo>
                <a:lnTo>
                  <a:pt x="59" y="568"/>
                </a:lnTo>
                <a:lnTo>
                  <a:pt x="52" y="551"/>
                </a:lnTo>
                <a:lnTo>
                  <a:pt x="44" y="532"/>
                </a:lnTo>
                <a:lnTo>
                  <a:pt x="33" y="499"/>
                </a:lnTo>
                <a:lnTo>
                  <a:pt x="30" y="487"/>
                </a:lnTo>
                <a:lnTo>
                  <a:pt x="26" y="474"/>
                </a:lnTo>
                <a:lnTo>
                  <a:pt x="23" y="462"/>
                </a:lnTo>
                <a:lnTo>
                  <a:pt x="20" y="449"/>
                </a:lnTo>
                <a:lnTo>
                  <a:pt x="17" y="435"/>
                </a:lnTo>
                <a:lnTo>
                  <a:pt x="12" y="406"/>
                </a:lnTo>
                <a:lnTo>
                  <a:pt x="9" y="394"/>
                </a:lnTo>
                <a:lnTo>
                  <a:pt x="7" y="365"/>
                </a:lnTo>
                <a:lnTo>
                  <a:pt x="7" y="320"/>
                </a:lnTo>
                <a:lnTo>
                  <a:pt x="8" y="306"/>
                </a:lnTo>
                <a:lnTo>
                  <a:pt x="13" y="278"/>
                </a:lnTo>
                <a:lnTo>
                  <a:pt x="17" y="265"/>
                </a:lnTo>
                <a:lnTo>
                  <a:pt x="20" y="250"/>
                </a:lnTo>
                <a:lnTo>
                  <a:pt x="25" y="237"/>
                </a:lnTo>
                <a:lnTo>
                  <a:pt x="43" y="197"/>
                </a:lnTo>
                <a:lnTo>
                  <a:pt x="58" y="174"/>
                </a:lnTo>
                <a:lnTo>
                  <a:pt x="73" y="150"/>
                </a:lnTo>
                <a:lnTo>
                  <a:pt x="82" y="139"/>
                </a:lnTo>
                <a:lnTo>
                  <a:pt x="92" y="128"/>
                </a:lnTo>
                <a:lnTo>
                  <a:pt x="100" y="117"/>
                </a:lnTo>
                <a:lnTo>
                  <a:pt x="110" y="108"/>
                </a:lnTo>
                <a:lnTo>
                  <a:pt x="118" y="98"/>
                </a:lnTo>
                <a:lnTo>
                  <a:pt x="128" y="88"/>
                </a:lnTo>
                <a:lnTo>
                  <a:pt x="137" y="80"/>
                </a:lnTo>
                <a:lnTo>
                  <a:pt x="146" y="71"/>
                </a:lnTo>
                <a:lnTo>
                  <a:pt x="156" y="63"/>
                </a:lnTo>
                <a:lnTo>
                  <a:pt x="173" y="48"/>
                </a:lnTo>
                <a:lnTo>
                  <a:pt x="181" y="42"/>
                </a:lnTo>
                <a:lnTo>
                  <a:pt x="196" y="30"/>
                </a:lnTo>
                <a:lnTo>
                  <a:pt x="202" y="25"/>
                </a:lnTo>
                <a:lnTo>
                  <a:pt x="209" y="20"/>
                </a:lnTo>
                <a:lnTo>
                  <a:pt x="218" y="13"/>
                </a:lnTo>
                <a:lnTo>
                  <a:pt x="226" y="10"/>
                </a:lnTo>
                <a:lnTo>
                  <a:pt x="228" y="7"/>
                </a:lnTo>
                <a:lnTo>
                  <a:pt x="229" y="7"/>
                </a:lnTo>
                <a:lnTo>
                  <a:pt x="229" y="0"/>
                </a:lnTo>
                <a:lnTo>
                  <a:pt x="226" y="0"/>
                </a:lnTo>
                <a:lnTo>
                  <a:pt x="223" y="2"/>
                </a:lnTo>
                <a:lnTo>
                  <a:pt x="221" y="2"/>
                </a:lnTo>
                <a:lnTo>
                  <a:pt x="214" y="8"/>
                </a:lnTo>
                <a:lnTo>
                  <a:pt x="204" y="16"/>
                </a:lnTo>
                <a:lnTo>
                  <a:pt x="197" y="20"/>
                </a:lnTo>
                <a:lnTo>
                  <a:pt x="191" y="25"/>
                </a:lnTo>
                <a:lnTo>
                  <a:pt x="176" y="37"/>
                </a:lnTo>
                <a:lnTo>
                  <a:pt x="168" y="43"/>
                </a:lnTo>
                <a:lnTo>
                  <a:pt x="151" y="58"/>
                </a:lnTo>
                <a:lnTo>
                  <a:pt x="141" y="66"/>
                </a:lnTo>
                <a:lnTo>
                  <a:pt x="133" y="75"/>
                </a:lnTo>
                <a:lnTo>
                  <a:pt x="123" y="83"/>
                </a:lnTo>
                <a:lnTo>
                  <a:pt x="113" y="93"/>
                </a:lnTo>
                <a:lnTo>
                  <a:pt x="105" y="103"/>
                </a:lnTo>
                <a:lnTo>
                  <a:pt x="95" y="112"/>
                </a:lnTo>
                <a:lnTo>
                  <a:pt x="87" y="123"/>
                </a:lnTo>
                <a:lnTo>
                  <a:pt x="77" y="134"/>
                </a:lnTo>
                <a:lnTo>
                  <a:pt x="69" y="145"/>
                </a:lnTo>
                <a:lnTo>
                  <a:pt x="50" y="169"/>
                </a:lnTo>
                <a:lnTo>
                  <a:pt x="36" y="195"/>
                </a:lnTo>
                <a:lnTo>
                  <a:pt x="18" y="235"/>
                </a:lnTo>
                <a:lnTo>
                  <a:pt x="13" y="248"/>
                </a:lnTo>
                <a:lnTo>
                  <a:pt x="9" y="262"/>
                </a:lnTo>
                <a:lnTo>
                  <a:pt x="6" y="276"/>
                </a:lnTo>
                <a:lnTo>
                  <a:pt x="1" y="306"/>
                </a:lnTo>
                <a:lnTo>
                  <a:pt x="0" y="320"/>
                </a:lnTo>
                <a:lnTo>
                  <a:pt x="0" y="365"/>
                </a:lnTo>
                <a:lnTo>
                  <a:pt x="2" y="394"/>
                </a:lnTo>
                <a:lnTo>
                  <a:pt x="4" y="409"/>
                </a:lnTo>
                <a:lnTo>
                  <a:pt x="9" y="438"/>
                </a:lnTo>
                <a:lnTo>
                  <a:pt x="13" y="451"/>
                </a:lnTo>
                <a:lnTo>
                  <a:pt x="15" y="464"/>
                </a:lnTo>
                <a:lnTo>
                  <a:pt x="19" y="476"/>
                </a:lnTo>
                <a:lnTo>
                  <a:pt x="23" y="490"/>
                </a:lnTo>
                <a:lnTo>
                  <a:pt x="26" y="502"/>
                </a:lnTo>
                <a:lnTo>
                  <a:pt x="37" y="534"/>
                </a:lnTo>
                <a:lnTo>
                  <a:pt x="44" y="554"/>
                </a:lnTo>
                <a:lnTo>
                  <a:pt x="52" y="571"/>
                </a:lnTo>
                <a:lnTo>
                  <a:pt x="54" y="577"/>
                </a:lnTo>
                <a:lnTo>
                  <a:pt x="60" y="589"/>
                </a:lnTo>
                <a:lnTo>
                  <a:pt x="61" y="594"/>
                </a:lnTo>
                <a:lnTo>
                  <a:pt x="64" y="599"/>
                </a:lnTo>
                <a:lnTo>
                  <a:pt x="66" y="601"/>
                </a:lnTo>
                <a:lnTo>
                  <a:pt x="70" y="597"/>
                </a:lnTo>
                <a:lnTo>
                  <a:pt x="70" y="60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37" name="Freeform 61"/>
          <p:cNvSpPr>
            <a:spLocks/>
          </p:cNvSpPr>
          <p:nvPr/>
        </p:nvSpPr>
        <p:spPr bwMode="auto">
          <a:xfrm>
            <a:off x="4597402" y="3328988"/>
            <a:ext cx="47625" cy="36513"/>
          </a:xfrm>
          <a:custGeom>
            <a:avLst/>
            <a:gdLst>
              <a:gd name="T0" fmla="*/ 0 w 30"/>
              <a:gd name="T1" fmla="*/ 9 h 23"/>
              <a:gd name="T2" fmla="*/ 30 w 30"/>
              <a:gd name="T3" fmla="*/ 0 h 23"/>
              <a:gd name="T4" fmla="*/ 8 w 30"/>
              <a:gd name="T5" fmla="*/ 23 h 23"/>
              <a:gd name="T6" fmla="*/ 0 w 30"/>
              <a:gd name="T7" fmla="*/ 9 h 23"/>
            </a:gdLst>
            <a:ahLst/>
            <a:cxnLst>
              <a:cxn ang="0">
                <a:pos x="T0" y="T1"/>
              </a:cxn>
              <a:cxn ang="0">
                <a:pos x="T2" y="T3"/>
              </a:cxn>
              <a:cxn ang="0">
                <a:pos x="T4" y="T5"/>
              </a:cxn>
              <a:cxn ang="0">
                <a:pos x="T6" y="T7"/>
              </a:cxn>
            </a:cxnLst>
            <a:rect l="0" t="0" r="r" b="b"/>
            <a:pathLst>
              <a:path w="30" h="23">
                <a:moveTo>
                  <a:pt x="0" y="9"/>
                </a:moveTo>
                <a:lnTo>
                  <a:pt x="30" y="0"/>
                </a:lnTo>
                <a:lnTo>
                  <a:pt x="8" y="23"/>
                </a:lnTo>
                <a:lnTo>
                  <a:pt x="0" y="9"/>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38" name="Freeform 62"/>
          <p:cNvSpPr>
            <a:spLocks/>
          </p:cNvSpPr>
          <p:nvPr/>
        </p:nvSpPr>
        <p:spPr bwMode="auto">
          <a:xfrm>
            <a:off x="4589464" y="3316288"/>
            <a:ext cx="74613" cy="55563"/>
          </a:xfrm>
          <a:custGeom>
            <a:avLst/>
            <a:gdLst>
              <a:gd name="T0" fmla="*/ 9 w 47"/>
              <a:gd name="T1" fmla="*/ 15 h 35"/>
              <a:gd name="T2" fmla="*/ 6 w 47"/>
              <a:gd name="T3" fmla="*/ 21 h 35"/>
              <a:gd name="T4" fmla="*/ 36 w 47"/>
              <a:gd name="T5" fmla="*/ 11 h 35"/>
              <a:gd name="T6" fmla="*/ 33 w 47"/>
              <a:gd name="T7" fmla="*/ 5 h 35"/>
              <a:gd name="T8" fmla="*/ 11 w 47"/>
              <a:gd name="T9" fmla="*/ 28 h 35"/>
              <a:gd name="T10" fmla="*/ 17 w 47"/>
              <a:gd name="T11" fmla="*/ 28 h 35"/>
              <a:gd name="T12" fmla="*/ 9 w 47"/>
              <a:gd name="T13" fmla="*/ 15 h 35"/>
              <a:gd name="T14" fmla="*/ 0 w 47"/>
              <a:gd name="T15" fmla="*/ 16 h 35"/>
              <a:gd name="T16" fmla="*/ 13 w 47"/>
              <a:gd name="T17" fmla="*/ 35 h 35"/>
              <a:gd name="T18" fmla="*/ 47 w 47"/>
              <a:gd name="T19" fmla="*/ 0 h 35"/>
              <a:gd name="T20" fmla="*/ 0 w 47"/>
              <a:gd name="T21" fmla="*/ 16 h 35"/>
              <a:gd name="T22" fmla="*/ 9 w 47"/>
              <a:gd name="T23"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35">
                <a:moveTo>
                  <a:pt x="9" y="15"/>
                </a:moveTo>
                <a:lnTo>
                  <a:pt x="6" y="21"/>
                </a:lnTo>
                <a:lnTo>
                  <a:pt x="36" y="11"/>
                </a:lnTo>
                <a:lnTo>
                  <a:pt x="33" y="5"/>
                </a:lnTo>
                <a:lnTo>
                  <a:pt x="11" y="28"/>
                </a:lnTo>
                <a:lnTo>
                  <a:pt x="17" y="28"/>
                </a:lnTo>
                <a:lnTo>
                  <a:pt x="9" y="15"/>
                </a:lnTo>
                <a:lnTo>
                  <a:pt x="0" y="16"/>
                </a:lnTo>
                <a:lnTo>
                  <a:pt x="13" y="35"/>
                </a:lnTo>
                <a:lnTo>
                  <a:pt x="47" y="0"/>
                </a:lnTo>
                <a:lnTo>
                  <a:pt x="0" y="16"/>
                </a:lnTo>
                <a:lnTo>
                  <a:pt x="9" y="1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39" name="Freeform 63"/>
          <p:cNvSpPr>
            <a:spLocks/>
          </p:cNvSpPr>
          <p:nvPr/>
        </p:nvSpPr>
        <p:spPr bwMode="auto">
          <a:xfrm>
            <a:off x="4046539" y="4338638"/>
            <a:ext cx="395288" cy="747713"/>
          </a:xfrm>
          <a:custGeom>
            <a:avLst/>
            <a:gdLst>
              <a:gd name="T0" fmla="*/ 11 w 249"/>
              <a:gd name="T1" fmla="*/ 471 h 471"/>
              <a:gd name="T2" fmla="*/ 25 w 249"/>
              <a:gd name="T3" fmla="*/ 470 h 471"/>
              <a:gd name="T4" fmla="*/ 39 w 249"/>
              <a:gd name="T5" fmla="*/ 469 h 471"/>
              <a:gd name="T6" fmla="*/ 54 w 249"/>
              <a:gd name="T7" fmla="*/ 466 h 471"/>
              <a:gd name="T8" fmla="*/ 70 w 249"/>
              <a:gd name="T9" fmla="*/ 463 h 471"/>
              <a:gd name="T10" fmla="*/ 105 w 249"/>
              <a:gd name="T11" fmla="*/ 452 h 471"/>
              <a:gd name="T12" fmla="*/ 123 w 249"/>
              <a:gd name="T13" fmla="*/ 445 h 471"/>
              <a:gd name="T14" fmla="*/ 141 w 249"/>
              <a:gd name="T15" fmla="*/ 436 h 471"/>
              <a:gd name="T16" fmla="*/ 168 w 249"/>
              <a:gd name="T17" fmla="*/ 418 h 471"/>
              <a:gd name="T18" fmla="*/ 192 w 249"/>
              <a:gd name="T19" fmla="*/ 395 h 471"/>
              <a:gd name="T20" fmla="*/ 205 w 249"/>
              <a:gd name="T21" fmla="*/ 378 h 471"/>
              <a:gd name="T22" fmla="*/ 219 w 249"/>
              <a:gd name="T23" fmla="*/ 358 h 471"/>
              <a:gd name="T24" fmla="*/ 224 w 249"/>
              <a:gd name="T25" fmla="*/ 344 h 471"/>
              <a:gd name="T26" fmla="*/ 232 w 249"/>
              <a:gd name="T27" fmla="*/ 320 h 471"/>
              <a:gd name="T28" fmla="*/ 239 w 249"/>
              <a:gd name="T29" fmla="*/ 295 h 471"/>
              <a:gd name="T30" fmla="*/ 243 w 249"/>
              <a:gd name="T31" fmla="*/ 266 h 471"/>
              <a:gd name="T32" fmla="*/ 248 w 249"/>
              <a:gd name="T33" fmla="*/ 222 h 471"/>
              <a:gd name="T34" fmla="*/ 249 w 249"/>
              <a:gd name="T35" fmla="*/ 192 h 471"/>
              <a:gd name="T36" fmla="*/ 248 w 249"/>
              <a:gd name="T37" fmla="*/ 150 h 471"/>
              <a:gd name="T38" fmla="*/ 245 w 249"/>
              <a:gd name="T39" fmla="*/ 109 h 471"/>
              <a:gd name="T40" fmla="*/ 243 w 249"/>
              <a:gd name="T41" fmla="*/ 72 h 471"/>
              <a:gd name="T42" fmla="*/ 237 w 249"/>
              <a:gd name="T43" fmla="*/ 24 h 471"/>
              <a:gd name="T44" fmla="*/ 234 w 249"/>
              <a:gd name="T45" fmla="*/ 9 h 471"/>
              <a:gd name="T46" fmla="*/ 233 w 249"/>
              <a:gd name="T47" fmla="*/ 3 h 471"/>
              <a:gd name="T48" fmla="*/ 231 w 249"/>
              <a:gd name="T49" fmla="*/ 0 h 471"/>
              <a:gd name="T50" fmla="*/ 226 w 249"/>
              <a:gd name="T51" fmla="*/ 6 h 471"/>
              <a:gd name="T52" fmla="*/ 227 w 249"/>
              <a:gd name="T53" fmla="*/ 13 h 471"/>
              <a:gd name="T54" fmla="*/ 233 w 249"/>
              <a:gd name="T55" fmla="*/ 50 h 471"/>
              <a:gd name="T56" fmla="*/ 238 w 249"/>
              <a:gd name="T57" fmla="*/ 96 h 471"/>
              <a:gd name="T58" fmla="*/ 241 w 249"/>
              <a:gd name="T59" fmla="*/ 135 h 471"/>
              <a:gd name="T60" fmla="*/ 242 w 249"/>
              <a:gd name="T61" fmla="*/ 164 h 471"/>
              <a:gd name="T62" fmla="*/ 241 w 249"/>
              <a:gd name="T63" fmla="*/ 208 h 471"/>
              <a:gd name="T64" fmla="*/ 238 w 249"/>
              <a:gd name="T65" fmla="*/ 251 h 471"/>
              <a:gd name="T66" fmla="*/ 234 w 249"/>
              <a:gd name="T67" fmla="*/ 279 h 471"/>
              <a:gd name="T68" fmla="*/ 228 w 249"/>
              <a:gd name="T69" fmla="*/ 306 h 471"/>
              <a:gd name="T70" fmla="*/ 221 w 249"/>
              <a:gd name="T71" fmla="*/ 331 h 471"/>
              <a:gd name="T72" fmla="*/ 211 w 249"/>
              <a:gd name="T73" fmla="*/ 354 h 471"/>
              <a:gd name="T74" fmla="*/ 205 w 249"/>
              <a:gd name="T75" fmla="*/ 362 h 471"/>
              <a:gd name="T76" fmla="*/ 193 w 249"/>
              <a:gd name="T77" fmla="*/ 382 h 471"/>
              <a:gd name="T78" fmla="*/ 172 w 249"/>
              <a:gd name="T79" fmla="*/ 406 h 471"/>
              <a:gd name="T80" fmla="*/ 146 w 249"/>
              <a:gd name="T81" fmla="*/ 424 h 471"/>
              <a:gd name="T82" fmla="*/ 129 w 249"/>
              <a:gd name="T83" fmla="*/ 434 h 471"/>
              <a:gd name="T84" fmla="*/ 111 w 249"/>
              <a:gd name="T85" fmla="*/ 442 h 471"/>
              <a:gd name="T86" fmla="*/ 93 w 249"/>
              <a:gd name="T87" fmla="*/ 448 h 471"/>
              <a:gd name="T88" fmla="*/ 59 w 249"/>
              <a:gd name="T89" fmla="*/ 457 h 471"/>
              <a:gd name="T90" fmla="*/ 43 w 249"/>
              <a:gd name="T91" fmla="*/ 460 h 471"/>
              <a:gd name="T92" fmla="*/ 31 w 249"/>
              <a:gd name="T93" fmla="*/ 462 h 471"/>
              <a:gd name="T94" fmla="*/ 14 w 249"/>
              <a:gd name="T95" fmla="*/ 463 h 471"/>
              <a:gd name="T96" fmla="*/ 0 w 249"/>
              <a:gd name="T97" fmla="*/ 46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9" h="471">
                <a:moveTo>
                  <a:pt x="0" y="471"/>
                </a:moveTo>
                <a:lnTo>
                  <a:pt x="11" y="471"/>
                </a:lnTo>
                <a:lnTo>
                  <a:pt x="14" y="470"/>
                </a:lnTo>
                <a:lnTo>
                  <a:pt x="25" y="470"/>
                </a:lnTo>
                <a:lnTo>
                  <a:pt x="31" y="469"/>
                </a:lnTo>
                <a:lnTo>
                  <a:pt x="39" y="469"/>
                </a:lnTo>
                <a:lnTo>
                  <a:pt x="46" y="468"/>
                </a:lnTo>
                <a:lnTo>
                  <a:pt x="54" y="466"/>
                </a:lnTo>
                <a:lnTo>
                  <a:pt x="62" y="464"/>
                </a:lnTo>
                <a:lnTo>
                  <a:pt x="70" y="463"/>
                </a:lnTo>
                <a:lnTo>
                  <a:pt x="95" y="456"/>
                </a:lnTo>
                <a:lnTo>
                  <a:pt x="105" y="452"/>
                </a:lnTo>
                <a:lnTo>
                  <a:pt x="114" y="450"/>
                </a:lnTo>
                <a:lnTo>
                  <a:pt x="123" y="445"/>
                </a:lnTo>
                <a:lnTo>
                  <a:pt x="132" y="441"/>
                </a:lnTo>
                <a:lnTo>
                  <a:pt x="141" y="436"/>
                </a:lnTo>
                <a:lnTo>
                  <a:pt x="151" y="431"/>
                </a:lnTo>
                <a:lnTo>
                  <a:pt x="168" y="418"/>
                </a:lnTo>
                <a:lnTo>
                  <a:pt x="176" y="411"/>
                </a:lnTo>
                <a:lnTo>
                  <a:pt x="192" y="395"/>
                </a:lnTo>
                <a:lnTo>
                  <a:pt x="198" y="387"/>
                </a:lnTo>
                <a:lnTo>
                  <a:pt x="205" y="378"/>
                </a:lnTo>
                <a:lnTo>
                  <a:pt x="213" y="367"/>
                </a:lnTo>
                <a:lnTo>
                  <a:pt x="219" y="358"/>
                </a:lnTo>
                <a:lnTo>
                  <a:pt x="219" y="356"/>
                </a:lnTo>
                <a:lnTo>
                  <a:pt x="224" y="344"/>
                </a:lnTo>
                <a:lnTo>
                  <a:pt x="228" y="333"/>
                </a:lnTo>
                <a:lnTo>
                  <a:pt x="232" y="320"/>
                </a:lnTo>
                <a:lnTo>
                  <a:pt x="236" y="308"/>
                </a:lnTo>
                <a:lnTo>
                  <a:pt x="239" y="295"/>
                </a:lnTo>
                <a:lnTo>
                  <a:pt x="242" y="279"/>
                </a:lnTo>
                <a:lnTo>
                  <a:pt x="243" y="266"/>
                </a:lnTo>
                <a:lnTo>
                  <a:pt x="245" y="251"/>
                </a:lnTo>
                <a:lnTo>
                  <a:pt x="248" y="222"/>
                </a:lnTo>
                <a:lnTo>
                  <a:pt x="248" y="208"/>
                </a:lnTo>
                <a:lnTo>
                  <a:pt x="249" y="192"/>
                </a:lnTo>
                <a:lnTo>
                  <a:pt x="249" y="164"/>
                </a:lnTo>
                <a:lnTo>
                  <a:pt x="248" y="150"/>
                </a:lnTo>
                <a:lnTo>
                  <a:pt x="248" y="135"/>
                </a:lnTo>
                <a:lnTo>
                  <a:pt x="245" y="109"/>
                </a:lnTo>
                <a:lnTo>
                  <a:pt x="245" y="96"/>
                </a:lnTo>
                <a:lnTo>
                  <a:pt x="243" y="72"/>
                </a:lnTo>
                <a:lnTo>
                  <a:pt x="241" y="50"/>
                </a:lnTo>
                <a:lnTo>
                  <a:pt x="237" y="24"/>
                </a:lnTo>
                <a:lnTo>
                  <a:pt x="234" y="13"/>
                </a:lnTo>
                <a:lnTo>
                  <a:pt x="234" y="9"/>
                </a:lnTo>
                <a:lnTo>
                  <a:pt x="233" y="6"/>
                </a:lnTo>
                <a:lnTo>
                  <a:pt x="233" y="3"/>
                </a:lnTo>
                <a:lnTo>
                  <a:pt x="231" y="7"/>
                </a:lnTo>
                <a:lnTo>
                  <a:pt x="231" y="0"/>
                </a:lnTo>
                <a:lnTo>
                  <a:pt x="226" y="3"/>
                </a:lnTo>
                <a:lnTo>
                  <a:pt x="226" y="6"/>
                </a:lnTo>
                <a:lnTo>
                  <a:pt x="227" y="9"/>
                </a:lnTo>
                <a:lnTo>
                  <a:pt x="227" y="13"/>
                </a:lnTo>
                <a:lnTo>
                  <a:pt x="230" y="26"/>
                </a:lnTo>
                <a:lnTo>
                  <a:pt x="233" y="50"/>
                </a:lnTo>
                <a:lnTo>
                  <a:pt x="236" y="72"/>
                </a:lnTo>
                <a:lnTo>
                  <a:pt x="238" y="96"/>
                </a:lnTo>
                <a:lnTo>
                  <a:pt x="238" y="109"/>
                </a:lnTo>
                <a:lnTo>
                  <a:pt x="241" y="135"/>
                </a:lnTo>
                <a:lnTo>
                  <a:pt x="241" y="150"/>
                </a:lnTo>
                <a:lnTo>
                  <a:pt x="242" y="164"/>
                </a:lnTo>
                <a:lnTo>
                  <a:pt x="242" y="192"/>
                </a:lnTo>
                <a:lnTo>
                  <a:pt x="241" y="208"/>
                </a:lnTo>
                <a:lnTo>
                  <a:pt x="241" y="222"/>
                </a:lnTo>
                <a:lnTo>
                  <a:pt x="238" y="251"/>
                </a:lnTo>
                <a:lnTo>
                  <a:pt x="236" y="266"/>
                </a:lnTo>
                <a:lnTo>
                  <a:pt x="234" y="279"/>
                </a:lnTo>
                <a:lnTo>
                  <a:pt x="232" y="292"/>
                </a:lnTo>
                <a:lnTo>
                  <a:pt x="228" y="306"/>
                </a:lnTo>
                <a:lnTo>
                  <a:pt x="225" y="318"/>
                </a:lnTo>
                <a:lnTo>
                  <a:pt x="221" y="331"/>
                </a:lnTo>
                <a:lnTo>
                  <a:pt x="216" y="342"/>
                </a:lnTo>
                <a:lnTo>
                  <a:pt x="211" y="354"/>
                </a:lnTo>
                <a:lnTo>
                  <a:pt x="211" y="353"/>
                </a:lnTo>
                <a:lnTo>
                  <a:pt x="205" y="362"/>
                </a:lnTo>
                <a:lnTo>
                  <a:pt x="201" y="373"/>
                </a:lnTo>
                <a:lnTo>
                  <a:pt x="193" y="382"/>
                </a:lnTo>
                <a:lnTo>
                  <a:pt x="187" y="390"/>
                </a:lnTo>
                <a:lnTo>
                  <a:pt x="172" y="406"/>
                </a:lnTo>
                <a:lnTo>
                  <a:pt x="163" y="413"/>
                </a:lnTo>
                <a:lnTo>
                  <a:pt x="146" y="424"/>
                </a:lnTo>
                <a:lnTo>
                  <a:pt x="139" y="429"/>
                </a:lnTo>
                <a:lnTo>
                  <a:pt x="129" y="434"/>
                </a:lnTo>
                <a:lnTo>
                  <a:pt x="121" y="437"/>
                </a:lnTo>
                <a:lnTo>
                  <a:pt x="111" y="442"/>
                </a:lnTo>
                <a:lnTo>
                  <a:pt x="103" y="445"/>
                </a:lnTo>
                <a:lnTo>
                  <a:pt x="93" y="448"/>
                </a:lnTo>
                <a:lnTo>
                  <a:pt x="68" y="456"/>
                </a:lnTo>
                <a:lnTo>
                  <a:pt x="59" y="457"/>
                </a:lnTo>
                <a:lnTo>
                  <a:pt x="52" y="459"/>
                </a:lnTo>
                <a:lnTo>
                  <a:pt x="43" y="460"/>
                </a:lnTo>
                <a:lnTo>
                  <a:pt x="39" y="462"/>
                </a:lnTo>
                <a:lnTo>
                  <a:pt x="31" y="462"/>
                </a:lnTo>
                <a:lnTo>
                  <a:pt x="25" y="463"/>
                </a:lnTo>
                <a:lnTo>
                  <a:pt x="14" y="463"/>
                </a:lnTo>
                <a:lnTo>
                  <a:pt x="11" y="464"/>
                </a:lnTo>
                <a:lnTo>
                  <a:pt x="0" y="464"/>
                </a:lnTo>
                <a:lnTo>
                  <a:pt x="0" y="471"/>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40" name="Freeform 64"/>
          <p:cNvSpPr>
            <a:spLocks/>
          </p:cNvSpPr>
          <p:nvPr/>
        </p:nvSpPr>
        <p:spPr bwMode="auto">
          <a:xfrm>
            <a:off x="4046539" y="5068888"/>
            <a:ext cx="22225" cy="23813"/>
          </a:xfrm>
          <a:custGeom>
            <a:avLst/>
            <a:gdLst>
              <a:gd name="T0" fmla="*/ 14 w 14"/>
              <a:gd name="T1" fmla="*/ 0 h 15"/>
              <a:gd name="T2" fmla="*/ 0 w 14"/>
              <a:gd name="T3" fmla="*/ 8 h 15"/>
              <a:gd name="T4" fmla="*/ 14 w 14"/>
              <a:gd name="T5" fmla="*/ 15 h 15"/>
              <a:gd name="T6" fmla="*/ 14 w 14"/>
              <a:gd name="T7" fmla="*/ 0 h 15"/>
            </a:gdLst>
            <a:ahLst/>
            <a:cxnLst>
              <a:cxn ang="0">
                <a:pos x="T0" y="T1"/>
              </a:cxn>
              <a:cxn ang="0">
                <a:pos x="T2" y="T3"/>
              </a:cxn>
              <a:cxn ang="0">
                <a:pos x="T4" y="T5"/>
              </a:cxn>
              <a:cxn ang="0">
                <a:pos x="T6" y="T7"/>
              </a:cxn>
            </a:cxnLst>
            <a:rect l="0" t="0" r="r" b="b"/>
            <a:pathLst>
              <a:path w="14" h="15">
                <a:moveTo>
                  <a:pt x="14" y="0"/>
                </a:moveTo>
                <a:lnTo>
                  <a:pt x="0" y="8"/>
                </a:lnTo>
                <a:lnTo>
                  <a:pt x="14" y="15"/>
                </a:lnTo>
                <a:lnTo>
                  <a:pt x="14" y="0"/>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41" name="Freeform 65"/>
          <p:cNvSpPr>
            <a:spLocks/>
          </p:cNvSpPr>
          <p:nvPr/>
        </p:nvSpPr>
        <p:spPr bwMode="auto">
          <a:xfrm>
            <a:off x="4035427" y="5062538"/>
            <a:ext cx="39688" cy="38100"/>
          </a:xfrm>
          <a:custGeom>
            <a:avLst/>
            <a:gdLst>
              <a:gd name="T0" fmla="*/ 25 w 25"/>
              <a:gd name="T1" fmla="*/ 0 h 24"/>
              <a:gd name="T2" fmla="*/ 0 w 25"/>
              <a:gd name="T3" fmla="*/ 12 h 24"/>
              <a:gd name="T4" fmla="*/ 25 w 25"/>
              <a:gd name="T5" fmla="*/ 24 h 24"/>
              <a:gd name="T6" fmla="*/ 25 w 25"/>
              <a:gd name="T7" fmla="*/ 0 h 24"/>
              <a:gd name="T8" fmla="*/ 18 w 25"/>
              <a:gd name="T9" fmla="*/ 4 h 24"/>
              <a:gd name="T10" fmla="*/ 18 w 25"/>
              <a:gd name="T11" fmla="*/ 19 h 24"/>
              <a:gd name="T12" fmla="*/ 23 w 25"/>
              <a:gd name="T13" fmla="*/ 15 h 24"/>
              <a:gd name="T14" fmla="*/ 8 w 25"/>
              <a:gd name="T15" fmla="*/ 8 h 24"/>
              <a:gd name="T16" fmla="*/ 8 w 25"/>
              <a:gd name="T17" fmla="*/ 15 h 24"/>
              <a:gd name="T18" fmla="*/ 23 w 25"/>
              <a:gd name="T19" fmla="*/ 8 h 24"/>
              <a:gd name="T20" fmla="*/ 18 w 25"/>
              <a:gd name="T21" fmla="*/ 4 h 24"/>
              <a:gd name="T22" fmla="*/ 25 w 25"/>
              <a:gd name="T2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24">
                <a:moveTo>
                  <a:pt x="25" y="0"/>
                </a:moveTo>
                <a:lnTo>
                  <a:pt x="0" y="12"/>
                </a:lnTo>
                <a:lnTo>
                  <a:pt x="25" y="24"/>
                </a:lnTo>
                <a:lnTo>
                  <a:pt x="25" y="0"/>
                </a:lnTo>
                <a:lnTo>
                  <a:pt x="18" y="4"/>
                </a:lnTo>
                <a:lnTo>
                  <a:pt x="18" y="19"/>
                </a:lnTo>
                <a:lnTo>
                  <a:pt x="23" y="15"/>
                </a:lnTo>
                <a:lnTo>
                  <a:pt x="8" y="8"/>
                </a:lnTo>
                <a:lnTo>
                  <a:pt x="8" y="15"/>
                </a:lnTo>
                <a:lnTo>
                  <a:pt x="23" y="8"/>
                </a:lnTo>
                <a:lnTo>
                  <a:pt x="18" y="4"/>
                </a:lnTo>
                <a:lnTo>
                  <a:pt x="25" y="0"/>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42" name="Freeform 66"/>
          <p:cNvSpPr>
            <a:spLocks/>
          </p:cNvSpPr>
          <p:nvPr/>
        </p:nvSpPr>
        <p:spPr bwMode="auto">
          <a:xfrm>
            <a:off x="4394202" y="3021013"/>
            <a:ext cx="174625" cy="1274763"/>
          </a:xfrm>
          <a:custGeom>
            <a:avLst/>
            <a:gdLst>
              <a:gd name="T0" fmla="*/ 7 w 110"/>
              <a:gd name="T1" fmla="*/ 799 h 803"/>
              <a:gd name="T2" fmla="*/ 8 w 110"/>
              <a:gd name="T3" fmla="*/ 767 h 803"/>
              <a:gd name="T4" fmla="*/ 9 w 110"/>
              <a:gd name="T5" fmla="*/ 729 h 803"/>
              <a:gd name="T6" fmla="*/ 11 w 110"/>
              <a:gd name="T7" fmla="*/ 706 h 803"/>
              <a:gd name="T8" fmla="*/ 12 w 110"/>
              <a:gd name="T9" fmla="*/ 681 h 803"/>
              <a:gd name="T10" fmla="*/ 13 w 110"/>
              <a:gd name="T11" fmla="*/ 653 h 803"/>
              <a:gd name="T12" fmla="*/ 15 w 110"/>
              <a:gd name="T13" fmla="*/ 623 h 803"/>
              <a:gd name="T14" fmla="*/ 18 w 110"/>
              <a:gd name="T15" fmla="*/ 590 h 803"/>
              <a:gd name="T16" fmla="*/ 22 w 110"/>
              <a:gd name="T17" fmla="*/ 558 h 803"/>
              <a:gd name="T18" fmla="*/ 24 w 110"/>
              <a:gd name="T19" fmla="*/ 522 h 803"/>
              <a:gd name="T20" fmla="*/ 28 w 110"/>
              <a:gd name="T21" fmla="*/ 487 h 803"/>
              <a:gd name="T22" fmla="*/ 32 w 110"/>
              <a:gd name="T23" fmla="*/ 450 h 803"/>
              <a:gd name="T24" fmla="*/ 40 w 110"/>
              <a:gd name="T25" fmla="*/ 394 h 803"/>
              <a:gd name="T26" fmla="*/ 44 w 110"/>
              <a:gd name="T27" fmla="*/ 357 h 803"/>
              <a:gd name="T28" fmla="*/ 51 w 110"/>
              <a:gd name="T29" fmla="*/ 319 h 803"/>
              <a:gd name="T30" fmla="*/ 57 w 110"/>
              <a:gd name="T31" fmla="*/ 283 h 803"/>
              <a:gd name="T32" fmla="*/ 65 w 110"/>
              <a:gd name="T33" fmla="*/ 231 h 803"/>
              <a:gd name="T34" fmla="*/ 71 w 110"/>
              <a:gd name="T35" fmla="*/ 197 h 803"/>
              <a:gd name="T36" fmla="*/ 77 w 110"/>
              <a:gd name="T37" fmla="*/ 165 h 803"/>
              <a:gd name="T38" fmla="*/ 83 w 110"/>
              <a:gd name="T39" fmla="*/ 134 h 803"/>
              <a:gd name="T40" fmla="*/ 88 w 110"/>
              <a:gd name="T41" fmla="*/ 106 h 803"/>
              <a:gd name="T42" fmla="*/ 98 w 110"/>
              <a:gd name="T43" fmla="*/ 59 h 803"/>
              <a:gd name="T44" fmla="*/ 101 w 110"/>
              <a:gd name="T45" fmla="*/ 41 h 803"/>
              <a:gd name="T46" fmla="*/ 105 w 110"/>
              <a:gd name="T47" fmla="*/ 25 h 803"/>
              <a:gd name="T48" fmla="*/ 109 w 110"/>
              <a:gd name="T49" fmla="*/ 9 h 803"/>
              <a:gd name="T50" fmla="*/ 110 w 110"/>
              <a:gd name="T51" fmla="*/ 5 h 803"/>
              <a:gd name="T52" fmla="*/ 107 w 110"/>
              <a:gd name="T53" fmla="*/ 0 h 803"/>
              <a:gd name="T54" fmla="*/ 101 w 110"/>
              <a:gd name="T55" fmla="*/ 5 h 803"/>
              <a:gd name="T56" fmla="*/ 99 w 110"/>
              <a:gd name="T57" fmla="*/ 17 h 803"/>
              <a:gd name="T58" fmla="*/ 96 w 110"/>
              <a:gd name="T59" fmla="*/ 30 h 803"/>
              <a:gd name="T60" fmla="*/ 93 w 110"/>
              <a:gd name="T61" fmla="*/ 47 h 803"/>
              <a:gd name="T62" fmla="*/ 88 w 110"/>
              <a:gd name="T63" fmla="*/ 68 h 803"/>
              <a:gd name="T64" fmla="*/ 78 w 110"/>
              <a:gd name="T65" fmla="*/ 119 h 803"/>
              <a:gd name="T66" fmla="*/ 72 w 110"/>
              <a:gd name="T67" fmla="*/ 148 h 803"/>
              <a:gd name="T68" fmla="*/ 66 w 110"/>
              <a:gd name="T69" fmla="*/ 178 h 803"/>
              <a:gd name="T70" fmla="*/ 60 w 110"/>
              <a:gd name="T71" fmla="*/ 212 h 803"/>
              <a:gd name="T72" fmla="*/ 54 w 110"/>
              <a:gd name="T73" fmla="*/ 246 h 803"/>
              <a:gd name="T74" fmla="*/ 46 w 110"/>
              <a:gd name="T75" fmla="*/ 301 h 803"/>
              <a:gd name="T76" fmla="*/ 40 w 110"/>
              <a:gd name="T77" fmla="*/ 339 h 803"/>
              <a:gd name="T78" fmla="*/ 35 w 110"/>
              <a:gd name="T79" fmla="*/ 376 h 803"/>
              <a:gd name="T80" fmla="*/ 30 w 110"/>
              <a:gd name="T81" fmla="*/ 414 h 803"/>
              <a:gd name="T82" fmla="*/ 23 w 110"/>
              <a:gd name="T83" fmla="*/ 469 h 803"/>
              <a:gd name="T84" fmla="*/ 19 w 110"/>
              <a:gd name="T85" fmla="*/ 504 h 803"/>
              <a:gd name="T86" fmla="*/ 15 w 110"/>
              <a:gd name="T87" fmla="*/ 541 h 803"/>
              <a:gd name="T88" fmla="*/ 12 w 110"/>
              <a:gd name="T89" fmla="*/ 574 h 803"/>
              <a:gd name="T90" fmla="*/ 9 w 110"/>
              <a:gd name="T91" fmla="*/ 607 h 803"/>
              <a:gd name="T92" fmla="*/ 7 w 110"/>
              <a:gd name="T93" fmla="*/ 637 h 803"/>
              <a:gd name="T94" fmla="*/ 6 w 110"/>
              <a:gd name="T95" fmla="*/ 666 h 803"/>
              <a:gd name="T96" fmla="*/ 3 w 110"/>
              <a:gd name="T97" fmla="*/ 694 h 803"/>
              <a:gd name="T98" fmla="*/ 2 w 110"/>
              <a:gd name="T99" fmla="*/ 718 h 803"/>
              <a:gd name="T100" fmla="*/ 1 w 110"/>
              <a:gd name="T101" fmla="*/ 740 h 803"/>
              <a:gd name="T102" fmla="*/ 0 w 110"/>
              <a:gd name="T103" fmla="*/ 774 h 803"/>
              <a:gd name="T104" fmla="*/ 3 w 110"/>
              <a:gd name="T105" fmla="*/ 796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803">
                <a:moveTo>
                  <a:pt x="3" y="803"/>
                </a:moveTo>
                <a:lnTo>
                  <a:pt x="7" y="799"/>
                </a:lnTo>
                <a:lnTo>
                  <a:pt x="7" y="774"/>
                </a:lnTo>
                <a:lnTo>
                  <a:pt x="8" y="767"/>
                </a:lnTo>
                <a:lnTo>
                  <a:pt x="8" y="740"/>
                </a:lnTo>
                <a:lnTo>
                  <a:pt x="9" y="729"/>
                </a:lnTo>
                <a:lnTo>
                  <a:pt x="9" y="718"/>
                </a:lnTo>
                <a:lnTo>
                  <a:pt x="11" y="706"/>
                </a:lnTo>
                <a:lnTo>
                  <a:pt x="11" y="694"/>
                </a:lnTo>
                <a:lnTo>
                  <a:pt x="12" y="681"/>
                </a:lnTo>
                <a:lnTo>
                  <a:pt x="13" y="666"/>
                </a:lnTo>
                <a:lnTo>
                  <a:pt x="13" y="653"/>
                </a:lnTo>
                <a:lnTo>
                  <a:pt x="14" y="637"/>
                </a:lnTo>
                <a:lnTo>
                  <a:pt x="15" y="623"/>
                </a:lnTo>
                <a:lnTo>
                  <a:pt x="17" y="607"/>
                </a:lnTo>
                <a:lnTo>
                  <a:pt x="18" y="590"/>
                </a:lnTo>
                <a:lnTo>
                  <a:pt x="19" y="574"/>
                </a:lnTo>
                <a:lnTo>
                  <a:pt x="22" y="558"/>
                </a:lnTo>
                <a:lnTo>
                  <a:pt x="23" y="541"/>
                </a:lnTo>
                <a:lnTo>
                  <a:pt x="24" y="522"/>
                </a:lnTo>
                <a:lnTo>
                  <a:pt x="26" y="504"/>
                </a:lnTo>
                <a:lnTo>
                  <a:pt x="28" y="487"/>
                </a:lnTo>
                <a:lnTo>
                  <a:pt x="30" y="469"/>
                </a:lnTo>
                <a:lnTo>
                  <a:pt x="32" y="450"/>
                </a:lnTo>
                <a:lnTo>
                  <a:pt x="37" y="414"/>
                </a:lnTo>
                <a:lnTo>
                  <a:pt x="40" y="394"/>
                </a:lnTo>
                <a:lnTo>
                  <a:pt x="42" y="376"/>
                </a:lnTo>
                <a:lnTo>
                  <a:pt x="44" y="357"/>
                </a:lnTo>
                <a:lnTo>
                  <a:pt x="47" y="339"/>
                </a:lnTo>
                <a:lnTo>
                  <a:pt x="51" y="319"/>
                </a:lnTo>
                <a:lnTo>
                  <a:pt x="53" y="301"/>
                </a:lnTo>
                <a:lnTo>
                  <a:pt x="57" y="283"/>
                </a:lnTo>
                <a:lnTo>
                  <a:pt x="61" y="248"/>
                </a:lnTo>
                <a:lnTo>
                  <a:pt x="65" y="231"/>
                </a:lnTo>
                <a:lnTo>
                  <a:pt x="67" y="214"/>
                </a:lnTo>
                <a:lnTo>
                  <a:pt x="71" y="197"/>
                </a:lnTo>
                <a:lnTo>
                  <a:pt x="74" y="180"/>
                </a:lnTo>
                <a:lnTo>
                  <a:pt x="77" y="165"/>
                </a:lnTo>
                <a:lnTo>
                  <a:pt x="80" y="150"/>
                </a:lnTo>
                <a:lnTo>
                  <a:pt x="83" y="134"/>
                </a:lnTo>
                <a:lnTo>
                  <a:pt x="86" y="121"/>
                </a:lnTo>
                <a:lnTo>
                  <a:pt x="88" y="106"/>
                </a:lnTo>
                <a:lnTo>
                  <a:pt x="95" y="70"/>
                </a:lnTo>
                <a:lnTo>
                  <a:pt x="98" y="59"/>
                </a:lnTo>
                <a:lnTo>
                  <a:pt x="100" y="50"/>
                </a:lnTo>
                <a:lnTo>
                  <a:pt x="101" y="41"/>
                </a:lnTo>
                <a:lnTo>
                  <a:pt x="104" y="33"/>
                </a:lnTo>
                <a:lnTo>
                  <a:pt x="105" y="25"/>
                </a:lnTo>
                <a:lnTo>
                  <a:pt x="106" y="19"/>
                </a:lnTo>
                <a:lnTo>
                  <a:pt x="109" y="9"/>
                </a:lnTo>
                <a:lnTo>
                  <a:pt x="109" y="7"/>
                </a:lnTo>
                <a:lnTo>
                  <a:pt x="110" y="5"/>
                </a:lnTo>
                <a:lnTo>
                  <a:pt x="107" y="7"/>
                </a:lnTo>
                <a:lnTo>
                  <a:pt x="107" y="0"/>
                </a:lnTo>
                <a:lnTo>
                  <a:pt x="103" y="2"/>
                </a:lnTo>
                <a:lnTo>
                  <a:pt x="101" y="5"/>
                </a:lnTo>
                <a:lnTo>
                  <a:pt x="101" y="9"/>
                </a:lnTo>
                <a:lnTo>
                  <a:pt x="99" y="17"/>
                </a:lnTo>
                <a:lnTo>
                  <a:pt x="98" y="23"/>
                </a:lnTo>
                <a:lnTo>
                  <a:pt x="96" y="30"/>
                </a:lnTo>
                <a:lnTo>
                  <a:pt x="94" y="39"/>
                </a:lnTo>
                <a:lnTo>
                  <a:pt x="93" y="47"/>
                </a:lnTo>
                <a:lnTo>
                  <a:pt x="90" y="57"/>
                </a:lnTo>
                <a:lnTo>
                  <a:pt x="88" y="68"/>
                </a:lnTo>
                <a:lnTo>
                  <a:pt x="81" y="104"/>
                </a:lnTo>
                <a:lnTo>
                  <a:pt x="78" y="119"/>
                </a:lnTo>
                <a:lnTo>
                  <a:pt x="76" y="132"/>
                </a:lnTo>
                <a:lnTo>
                  <a:pt x="72" y="148"/>
                </a:lnTo>
                <a:lnTo>
                  <a:pt x="70" y="162"/>
                </a:lnTo>
                <a:lnTo>
                  <a:pt x="66" y="178"/>
                </a:lnTo>
                <a:lnTo>
                  <a:pt x="64" y="195"/>
                </a:lnTo>
                <a:lnTo>
                  <a:pt x="60" y="212"/>
                </a:lnTo>
                <a:lnTo>
                  <a:pt x="58" y="229"/>
                </a:lnTo>
                <a:lnTo>
                  <a:pt x="54" y="246"/>
                </a:lnTo>
                <a:lnTo>
                  <a:pt x="49" y="283"/>
                </a:lnTo>
                <a:lnTo>
                  <a:pt x="46" y="301"/>
                </a:lnTo>
                <a:lnTo>
                  <a:pt x="43" y="319"/>
                </a:lnTo>
                <a:lnTo>
                  <a:pt x="40" y="339"/>
                </a:lnTo>
                <a:lnTo>
                  <a:pt x="37" y="357"/>
                </a:lnTo>
                <a:lnTo>
                  <a:pt x="35" y="376"/>
                </a:lnTo>
                <a:lnTo>
                  <a:pt x="32" y="394"/>
                </a:lnTo>
                <a:lnTo>
                  <a:pt x="30" y="414"/>
                </a:lnTo>
                <a:lnTo>
                  <a:pt x="25" y="450"/>
                </a:lnTo>
                <a:lnTo>
                  <a:pt x="23" y="469"/>
                </a:lnTo>
                <a:lnTo>
                  <a:pt x="20" y="487"/>
                </a:lnTo>
                <a:lnTo>
                  <a:pt x="19" y="504"/>
                </a:lnTo>
                <a:lnTo>
                  <a:pt x="17" y="522"/>
                </a:lnTo>
                <a:lnTo>
                  <a:pt x="15" y="541"/>
                </a:lnTo>
                <a:lnTo>
                  <a:pt x="14" y="558"/>
                </a:lnTo>
                <a:lnTo>
                  <a:pt x="12" y="574"/>
                </a:lnTo>
                <a:lnTo>
                  <a:pt x="11" y="590"/>
                </a:lnTo>
                <a:lnTo>
                  <a:pt x="9" y="607"/>
                </a:lnTo>
                <a:lnTo>
                  <a:pt x="8" y="623"/>
                </a:lnTo>
                <a:lnTo>
                  <a:pt x="7" y="637"/>
                </a:lnTo>
                <a:lnTo>
                  <a:pt x="6" y="653"/>
                </a:lnTo>
                <a:lnTo>
                  <a:pt x="6" y="666"/>
                </a:lnTo>
                <a:lnTo>
                  <a:pt x="5" y="681"/>
                </a:lnTo>
                <a:lnTo>
                  <a:pt x="3" y="694"/>
                </a:lnTo>
                <a:lnTo>
                  <a:pt x="3" y="706"/>
                </a:lnTo>
                <a:lnTo>
                  <a:pt x="2" y="718"/>
                </a:lnTo>
                <a:lnTo>
                  <a:pt x="2" y="729"/>
                </a:lnTo>
                <a:lnTo>
                  <a:pt x="1" y="740"/>
                </a:lnTo>
                <a:lnTo>
                  <a:pt x="1" y="767"/>
                </a:lnTo>
                <a:lnTo>
                  <a:pt x="0" y="774"/>
                </a:lnTo>
                <a:lnTo>
                  <a:pt x="0" y="799"/>
                </a:lnTo>
                <a:lnTo>
                  <a:pt x="3" y="796"/>
                </a:lnTo>
                <a:lnTo>
                  <a:pt x="3" y="803"/>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43" name="Freeform 67"/>
          <p:cNvSpPr>
            <a:spLocks/>
          </p:cNvSpPr>
          <p:nvPr/>
        </p:nvSpPr>
        <p:spPr bwMode="auto">
          <a:xfrm>
            <a:off x="4541839" y="3027363"/>
            <a:ext cx="22225" cy="47625"/>
          </a:xfrm>
          <a:custGeom>
            <a:avLst/>
            <a:gdLst>
              <a:gd name="T0" fmla="*/ 0 w 14"/>
              <a:gd name="T1" fmla="*/ 27 h 30"/>
              <a:gd name="T2" fmla="*/ 13 w 14"/>
              <a:gd name="T3" fmla="*/ 0 h 30"/>
              <a:gd name="T4" fmla="*/ 14 w 14"/>
              <a:gd name="T5" fmla="*/ 30 h 30"/>
              <a:gd name="T6" fmla="*/ 0 w 14"/>
              <a:gd name="T7" fmla="*/ 27 h 30"/>
            </a:gdLst>
            <a:ahLst/>
            <a:cxnLst>
              <a:cxn ang="0">
                <a:pos x="T0" y="T1"/>
              </a:cxn>
              <a:cxn ang="0">
                <a:pos x="T2" y="T3"/>
              </a:cxn>
              <a:cxn ang="0">
                <a:pos x="T4" y="T5"/>
              </a:cxn>
              <a:cxn ang="0">
                <a:pos x="T6" y="T7"/>
              </a:cxn>
            </a:cxnLst>
            <a:rect l="0" t="0" r="r" b="b"/>
            <a:pathLst>
              <a:path w="14" h="30">
                <a:moveTo>
                  <a:pt x="0" y="27"/>
                </a:moveTo>
                <a:lnTo>
                  <a:pt x="13" y="0"/>
                </a:lnTo>
                <a:lnTo>
                  <a:pt x="14" y="30"/>
                </a:lnTo>
                <a:lnTo>
                  <a:pt x="0" y="27"/>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44" name="Freeform 68"/>
          <p:cNvSpPr>
            <a:spLocks/>
          </p:cNvSpPr>
          <p:nvPr/>
        </p:nvSpPr>
        <p:spPr bwMode="auto">
          <a:xfrm>
            <a:off x="4533902" y="3003550"/>
            <a:ext cx="36513" cy="77788"/>
          </a:xfrm>
          <a:custGeom>
            <a:avLst/>
            <a:gdLst>
              <a:gd name="T0" fmla="*/ 5 w 23"/>
              <a:gd name="T1" fmla="*/ 39 h 49"/>
              <a:gd name="T2" fmla="*/ 8 w 23"/>
              <a:gd name="T3" fmla="*/ 44 h 49"/>
              <a:gd name="T4" fmla="*/ 22 w 23"/>
              <a:gd name="T5" fmla="*/ 16 h 49"/>
              <a:gd name="T6" fmla="*/ 15 w 23"/>
              <a:gd name="T7" fmla="*/ 15 h 49"/>
              <a:gd name="T8" fmla="*/ 16 w 23"/>
              <a:gd name="T9" fmla="*/ 45 h 49"/>
              <a:gd name="T10" fmla="*/ 19 w 23"/>
              <a:gd name="T11" fmla="*/ 41 h 49"/>
              <a:gd name="T12" fmla="*/ 5 w 23"/>
              <a:gd name="T13" fmla="*/ 39 h 49"/>
              <a:gd name="T14" fmla="*/ 0 w 23"/>
              <a:gd name="T15" fmla="*/ 45 h 49"/>
              <a:gd name="T16" fmla="*/ 23 w 23"/>
              <a:gd name="T17" fmla="*/ 49 h 49"/>
              <a:gd name="T18" fmla="*/ 21 w 23"/>
              <a:gd name="T19" fmla="*/ 0 h 49"/>
              <a:gd name="T20" fmla="*/ 0 w 23"/>
              <a:gd name="T21" fmla="*/ 45 h 49"/>
              <a:gd name="T22" fmla="*/ 5 w 23"/>
              <a:gd name="T23" fmla="*/ 3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49">
                <a:moveTo>
                  <a:pt x="5" y="39"/>
                </a:moveTo>
                <a:lnTo>
                  <a:pt x="8" y="44"/>
                </a:lnTo>
                <a:lnTo>
                  <a:pt x="22" y="16"/>
                </a:lnTo>
                <a:lnTo>
                  <a:pt x="15" y="15"/>
                </a:lnTo>
                <a:lnTo>
                  <a:pt x="16" y="45"/>
                </a:lnTo>
                <a:lnTo>
                  <a:pt x="19" y="41"/>
                </a:lnTo>
                <a:lnTo>
                  <a:pt x="5" y="39"/>
                </a:lnTo>
                <a:lnTo>
                  <a:pt x="0" y="45"/>
                </a:lnTo>
                <a:lnTo>
                  <a:pt x="23" y="49"/>
                </a:lnTo>
                <a:lnTo>
                  <a:pt x="21" y="0"/>
                </a:lnTo>
                <a:lnTo>
                  <a:pt x="0" y="45"/>
                </a:lnTo>
                <a:lnTo>
                  <a:pt x="5" y="39"/>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82" name="Rectangle 206"/>
          <p:cNvSpPr>
            <a:spLocks noChangeArrowheads="1"/>
          </p:cNvSpPr>
          <p:nvPr/>
        </p:nvSpPr>
        <p:spPr bwMode="auto">
          <a:xfrm>
            <a:off x="4394202" y="4229100"/>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83" name="Freeform 207"/>
          <p:cNvSpPr>
            <a:spLocks/>
          </p:cNvSpPr>
          <p:nvPr/>
        </p:nvSpPr>
        <p:spPr bwMode="auto">
          <a:xfrm>
            <a:off x="4392614" y="4170363"/>
            <a:ext cx="12700" cy="46038"/>
          </a:xfrm>
          <a:custGeom>
            <a:avLst/>
            <a:gdLst>
              <a:gd name="T0" fmla="*/ 8 w 8"/>
              <a:gd name="T1" fmla="*/ 29 h 29"/>
              <a:gd name="T2" fmla="*/ 7 w 8"/>
              <a:gd name="T3" fmla="*/ 0 h 29"/>
              <a:gd name="T4" fmla="*/ 0 w 8"/>
              <a:gd name="T5" fmla="*/ 0 h 29"/>
              <a:gd name="T6" fmla="*/ 1 w 8"/>
              <a:gd name="T7" fmla="*/ 29 h 29"/>
              <a:gd name="T8" fmla="*/ 8 w 8"/>
              <a:gd name="T9" fmla="*/ 29 h 29"/>
            </a:gdLst>
            <a:ahLst/>
            <a:cxnLst>
              <a:cxn ang="0">
                <a:pos x="T0" y="T1"/>
              </a:cxn>
              <a:cxn ang="0">
                <a:pos x="T2" y="T3"/>
              </a:cxn>
              <a:cxn ang="0">
                <a:pos x="T4" y="T5"/>
              </a:cxn>
              <a:cxn ang="0">
                <a:pos x="T6" y="T7"/>
              </a:cxn>
              <a:cxn ang="0">
                <a:pos x="T8" y="T9"/>
              </a:cxn>
            </a:cxnLst>
            <a:rect l="0" t="0" r="r" b="b"/>
            <a:pathLst>
              <a:path w="8" h="29">
                <a:moveTo>
                  <a:pt x="8" y="29"/>
                </a:moveTo>
                <a:lnTo>
                  <a:pt x="7" y="0"/>
                </a:lnTo>
                <a:lnTo>
                  <a:pt x="0" y="0"/>
                </a:lnTo>
                <a:lnTo>
                  <a:pt x="1" y="29"/>
                </a:lnTo>
                <a:lnTo>
                  <a:pt x="8"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85" name="Rectangle 209"/>
          <p:cNvSpPr>
            <a:spLocks noChangeArrowheads="1"/>
          </p:cNvSpPr>
          <p:nvPr/>
        </p:nvSpPr>
        <p:spPr bwMode="auto">
          <a:xfrm>
            <a:off x="4392614" y="4113213"/>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86" name="Freeform 210"/>
          <p:cNvSpPr>
            <a:spLocks/>
          </p:cNvSpPr>
          <p:nvPr/>
        </p:nvSpPr>
        <p:spPr bwMode="auto">
          <a:xfrm>
            <a:off x="4389439" y="4056063"/>
            <a:ext cx="14288" cy="46038"/>
          </a:xfrm>
          <a:custGeom>
            <a:avLst/>
            <a:gdLst>
              <a:gd name="T0" fmla="*/ 9 w 9"/>
              <a:gd name="T1" fmla="*/ 29 h 29"/>
              <a:gd name="T2" fmla="*/ 8 w 9"/>
              <a:gd name="T3" fmla="*/ 0 h 29"/>
              <a:gd name="T4" fmla="*/ 0 w 9"/>
              <a:gd name="T5" fmla="*/ 0 h 29"/>
              <a:gd name="T6" fmla="*/ 2 w 9"/>
              <a:gd name="T7" fmla="*/ 29 h 29"/>
              <a:gd name="T8" fmla="*/ 9 w 9"/>
              <a:gd name="T9" fmla="*/ 29 h 29"/>
            </a:gdLst>
            <a:ahLst/>
            <a:cxnLst>
              <a:cxn ang="0">
                <a:pos x="T0" y="T1"/>
              </a:cxn>
              <a:cxn ang="0">
                <a:pos x="T2" y="T3"/>
              </a:cxn>
              <a:cxn ang="0">
                <a:pos x="T4" y="T5"/>
              </a:cxn>
              <a:cxn ang="0">
                <a:pos x="T6" y="T7"/>
              </a:cxn>
              <a:cxn ang="0">
                <a:pos x="T8" y="T9"/>
              </a:cxn>
            </a:cxnLst>
            <a:rect l="0" t="0" r="r" b="b"/>
            <a:pathLst>
              <a:path w="9" h="29">
                <a:moveTo>
                  <a:pt x="9" y="29"/>
                </a:moveTo>
                <a:lnTo>
                  <a:pt x="8" y="0"/>
                </a:lnTo>
                <a:lnTo>
                  <a:pt x="0" y="0"/>
                </a:lnTo>
                <a:lnTo>
                  <a:pt x="2" y="29"/>
                </a:lnTo>
                <a:lnTo>
                  <a:pt x="9"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87" name="Rectangle 211"/>
          <p:cNvSpPr>
            <a:spLocks noChangeArrowheads="1"/>
          </p:cNvSpPr>
          <p:nvPr/>
        </p:nvSpPr>
        <p:spPr bwMode="auto">
          <a:xfrm>
            <a:off x="4389439" y="3998913"/>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88" name="Freeform 212"/>
          <p:cNvSpPr>
            <a:spLocks/>
          </p:cNvSpPr>
          <p:nvPr/>
        </p:nvSpPr>
        <p:spPr bwMode="auto">
          <a:xfrm>
            <a:off x="4387852" y="3940175"/>
            <a:ext cx="14288" cy="46038"/>
          </a:xfrm>
          <a:custGeom>
            <a:avLst/>
            <a:gdLst>
              <a:gd name="T0" fmla="*/ 9 w 9"/>
              <a:gd name="T1" fmla="*/ 29 h 29"/>
              <a:gd name="T2" fmla="*/ 7 w 9"/>
              <a:gd name="T3" fmla="*/ 0 h 29"/>
              <a:gd name="T4" fmla="*/ 0 w 9"/>
              <a:gd name="T5" fmla="*/ 0 h 29"/>
              <a:gd name="T6" fmla="*/ 1 w 9"/>
              <a:gd name="T7" fmla="*/ 29 h 29"/>
              <a:gd name="T8" fmla="*/ 9 w 9"/>
              <a:gd name="T9" fmla="*/ 29 h 29"/>
            </a:gdLst>
            <a:ahLst/>
            <a:cxnLst>
              <a:cxn ang="0">
                <a:pos x="T0" y="T1"/>
              </a:cxn>
              <a:cxn ang="0">
                <a:pos x="T2" y="T3"/>
              </a:cxn>
              <a:cxn ang="0">
                <a:pos x="T4" y="T5"/>
              </a:cxn>
              <a:cxn ang="0">
                <a:pos x="T6" y="T7"/>
              </a:cxn>
              <a:cxn ang="0">
                <a:pos x="T8" y="T9"/>
              </a:cxn>
            </a:cxnLst>
            <a:rect l="0" t="0" r="r" b="b"/>
            <a:pathLst>
              <a:path w="9" h="29">
                <a:moveTo>
                  <a:pt x="9" y="29"/>
                </a:moveTo>
                <a:lnTo>
                  <a:pt x="7" y="0"/>
                </a:lnTo>
                <a:lnTo>
                  <a:pt x="0" y="0"/>
                </a:lnTo>
                <a:lnTo>
                  <a:pt x="1" y="29"/>
                </a:lnTo>
                <a:lnTo>
                  <a:pt x="9"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89" name="Rectangle 213"/>
          <p:cNvSpPr>
            <a:spLocks noChangeArrowheads="1"/>
          </p:cNvSpPr>
          <p:nvPr/>
        </p:nvSpPr>
        <p:spPr bwMode="auto">
          <a:xfrm>
            <a:off x="4387852" y="3883025"/>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90" name="Freeform 214"/>
          <p:cNvSpPr>
            <a:spLocks/>
          </p:cNvSpPr>
          <p:nvPr/>
        </p:nvSpPr>
        <p:spPr bwMode="auto">
          <a:xfrm>
            <a:off x="4386264" y="3825875"/>
            <a:ext cx="12700" cy="46038"/>
          </a:xfrm>
          <a:custGeom>
            <a:avLst/>
            <a:gdLst>
              <a:gd name="T0" fmla="*/ 8 w 8"/>
              <a:gd name="T1" fmla="*/ 29 h 29"/>
              <a:gd name="T2" fmla="*/ 7 w 8"/>
              <a:gd name="T3" fmla="*/ 0 h 29"/>
              <a:gd name="T4" fmla="*/ 0 w 8"/>
              <a:gd name="T5" fmla="*/ 0 h 29"/>
              <a:gd name="T6" fmla="*/ 1 w 8"/>
              <a:gd name="T7" fmla="*/ 29 h 29"/>
              <a:gd name="T8" fmla="*/ 8 w 8"/>
              <a:gd name="T9" fmla="*/ 29 h 29"/>
            </a:gdLst>
            <a:ahLst/>
            <a:cxnLst>
              <a:cxn ang="0">
                <a:pos x="T0" y="T1"/>
              </a:cxn>
              <a:cxn ang="0">
                <a:pos x="T2" y="T3"/>
              </a:cxn>
              <a:cxn ang="0">
                <a:pos x="T4" y="T5"/>
              </a:cxn>
              <a:cxn ang="0">
                <a:pos x="T6" y="T7"/>
              </a:cxn>
              <a:cxn ang="0">
                <a:pos x="T8" y="T9"/>
              </a:cxn>
            </a:cxnLst>
            <a:rect l="0" t="0" r="r" b="b"/>
            <a:pathLst>
              <a:path w="8" h="29">
                <a:moveTo>
                  <a:pt x="8" y="29"/>
                </a:moveTo>
                <a:lnTo>
                  <a:pt x="7" y="0"/>
                </a:lnTo>
                <a:lnTo>
                  <a:pt x="0" y="0"/>
                </a:lnTo>
                <a:lnTo>
                  <a:pt x="1" y="29"/>
                </a:lnTo>
                <a:lnTo>
                  <a:pt x="8"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91" name="Rectangle 215"/>
          <p:cNvSpPr>
            <a:spLocks noChangeArrowheads="1"/>
          </p:cNvSpPr>
          <p:nvPr/>
        </p:nvSpPr>
        <p:spPr bwMode="auto">
          <a:xfrm>
            <a:off x="4386264" y="3767138"/>
            <a:ext cx="11113" cy="47625"/>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92" name="Freeform 216"/>
          <p:cNvSpPr>
            <a:spLocks/>
          </p:cNvSpPr>
          <p:nvPr/>
        </p:nvSpPr>
        <p:spPr bwMode="auto">
          <a:xfrm>
            <a:off x="4384677" y="3709988"/>
            <a:ext cx="12700" cy="46038"/>
          </a:xfrm>
          <a:custGeom>
            <a:avLst/>
            <a:gdLst>
              <a:gd name="T0" fmla="*/ 8 w 8"/>
              <a:gd name="T1" fmla="*/ 29 h 29"/>
              <a:gd name="T2" fmla="*/ 7 w 8"/>
              <a:gd name="T3" fmla="*/ 0 h 29"/>
              <a:gd name="T4" fmla="*/ 0 w 8"/>
              <a:gd name="T5" fmla="*/ 0 h 29"/>
              <a:gd name="T6" fmla="*/ 1 w 8"/>
              <a:gd name="T7" fmla="*/ 29 h 29"/>
              <a:gd name="T8" fmla="*/ 8 w 8"/>
              <a:gd name="T9" fmla="*/ 29 h 29"/>
            </a:gdLst>
            <a:ahLst/>
            <a:cxnLst>
              <a:cxn ang="0">
                <a:pos x="T0" y="T1"/>
              </a:cxn>
              <a:cxn ang="0">
                <a:pos x="T2" y="T3"/>
              </a:cxn>
              <a:cxn ang="0">
                <a:pos x="T4" y="T5"/>
              </a:cxn>
              <a:cxn ang="0">
                <a:pos x="T6" y="T7"/>
              </a:cxn>
              <a:cxn ang="0">
                <a:pos x="T8" y="T9"/>
              </a:cxn>
            </a:cxnLst>
            <a:rect l="0" t="0" r="r" b="b"/>
            <a:pathLst>
              <a:path w="8" h="29">
                <a:moveTo>
                  <a:pt x="8" y="29"/>
                </a:moveTo>
                <a:lnTo>
                  <a:pt x="7" y="0"/>
                </a:lnTo>
                <a:lnTo>
                  <a:pt x="0" y="0"/>
                </a:lnTo>
                <a:lnTo>
                  <a:pt x="1" y="29"/>
                </a:lnTo>
                <a:lnTo>
                  <a:pt x="8"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93" name="Rectangle 217"/>
          <p:cNvSpPr>
            <a:spLocks noChangeArrowheads="1"/>
          </p:cNvSpPr>
          <p:nvPr/>
        </p:nvSpPr>
        <p:spPr bwMode="auto">
          <a:xfrm>
            <a:off x="4384677" y="3652838"/>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94" name="Freeform 218"/>
          <p:cNvSpPr>
            <a:spLocks/>
          </p:cNvSpPr>
          <p:nvPr/>
        </p:nvSpPr>
        <p:spPr bwMode="auto">
          <a:xfrm>
            <a:off x="4381502" y="3595688"/>
            <a:ext cx="14288" cy="46038"/>
          </a:xfrm>
          <a:custGeom>
            <a:avLst/>
            <a:gdLst>
              <a:gd name="T0" fmla="*/ 9 w 9"/>
              <a:gd name="T1" fmla="*/ 29 h 29"/>
              <a:gd name="T2" fmla="*/ 8 w 9"/>
              <a:gd name="T3" fmla="*/ 0 h 29"/>
              <a:gd name="T4" fmla="*/ 0 w 9"/>
              <a:gd name="T5" fmla="*/ 0 h 29"/>
              <a:gd name="T6" fmla="*/ 2 w 9"/>
              <a:gd name="T7" fmla="*/ 29 h 29"/>
              <a:gd name="T8" fmla="*/ 9 w 9"/>
              <a:gd name="T9" fmla="*/ 29 h 29"/>
            </a:gdLst>
            <a:ahLst/>
            <a:cxnLst>
              <a:cxn ang="0">
                <a:pos x="T0" y="T1"/>
              </a:cxn>
              <a:cxn ang="0">
                <a:pos x="T2" y="T3"/>
              </a:cxn>
              <a:cxn ang="0">
                <a:pos x="T4" y="T5"/>
              </a:cxn>
              <a:cxn ang="0">
                <a:pos x="T6" y="T7"/>
              </a:cxn>
              <a:cxn ang="0">
                <a:pos x="T8" y="T9"/>
              </a:cxn>
            </a:cxnLst>
            <a:rect l="0" t="0" r="r" b="b"/>
            <a:pathLst>
              <a:path w="9" h="29">
                <a:moveTo>
                  <a:pt x="9" y="29"/>
                </a:moveTo>
                <a:lnTo>
                  <a:pt x="8" y="0"/>
                </a:lnTo>
                <a:lnTo>
                  <a:pt x="0" y="0"/>
                </a:lnTo>
                <a:lnTo>
                  <a:pt x="2" y="29"/>
                </a:lnTo>
                <a:lnTo>
                  <a:pt x="9"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95" name="Rectangle 219"/>
          <p:cNvSpPr>
            <a:spLocks noChangeArrowheads="1"/>
          </p:cNvSpPr>
          <p:nvPr/>
        </p:nvSpPr>
        <p:spPr bwMode="auto">
          <a:xfrm>
            <a:off x="4381502" y="3536950"/>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96" name="Rectangle 220"/>
          <p:cNvSpPr>
            <a:spLocks noChangeArrowheads="1"/>
          </p:cNvSpPr>
          <p:nvPr/>
        </p:nvSpPr>
        <p:spPr bwMode="auto">
          <a:xfrm>
            <a:off x="4381502" y="3479800"/>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97" name="Rectangle 221"/>
          <p:cNvSpPr>
            <a:spLocks noChangeArrowheads="1"/>
          </p:cNvSpPr>
          <p:nvPr/>
        </p:nvSpPr>
        <p:spPr bwMode="auto">
          <a:xfrm>
            <a:off x="4379914" y="3422650"/>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98" name="Rectangle 222"/>
          <p:cNvSpPr>
            <a:spLocks noChangeArrowheads="1"/>
          </p:cNvSpPr>
          <p:nvPr/>
        </p:nvSpPr>
        <p:spPr bwMode="auto">
          <a:xfrm>
            <a:off x="4379914" y="3365500"/>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99" name="Rectangle 223"/>
          <p:cNvSpPr>
            <a:spLocks noChangeArrowheads="1"/>
          </p:cNvSpPr>
          <p:nvPr/>
        </p:nvSpPr>
        <p:spPr bwMode="auto">
          <a:xfrm>
            <a:off x="4378327" y="3306763"/>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00" name="Rectangle 224"/>
          <p:cNvSpPr>
            <a:spLocks noChangeArrowheads="1"/>
          </p:cNvSpPr>
          <p:nvPr/>
        </p:nvSpPr>
        <p:spPr bwMode="auto">
          <a:xfrm>
            <a:off x="4378327" y="3249613"/>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01" name="Rectangle 225"/>
          <p:cNvSpPr>
            <a:spLocks noChangeArrowheads="1"/>
          </p:cNvSpPr>
          <p:nvPr/>
        </p:nvSpPr>
        <p:spPr bwMode="auto">
          <a:xfrm>
            <a:off x="4378327" y="3192463"/>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02" name="Rectangle 226"/>
          <p:cNvSpPr>
            <a:spLocks noChangeArrowheads="1"/>
          </p:cNvSpPr>
          <p:nvPr/>
        </p:nvSpPr>
        <p:spPr bwMode="auto">
          <a:xfrm>
            <a:off x="4378327" y="3133725"/>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03" name="Rectangle 227"/>
          <p:cNvSpPr>
            <a:spLocks noChangeArrowheads="1"/>
          </p:cNvSpPr>
          <p:nvPr/>
        </p:nvSpPr>
        <p:spPr bwMode="auto">
          <a:xfrm>
            <a:off x="4378327" y="3095625"/>
            <a:ext cx="11113" cy="2698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04" name="Freeform 228"/>
          <p:cNvSpPr>
            <a:spLocks/>
          </p:cNvSpPr>
          <p:nvPr/>
        </p:nvSpPr>
        <p:spPr bwMode="auto">
          <a:xfrm>
            <a:off x="4371977" y="3095625"/>
            <a:ext cx="23813" cy="47625"/>
          </a:xfrm>
          <a:custGeom>
            <a:avLst/>
            <a:gdLst>
              <a:gd name="T0" fmla="*/ 0 w 15"/>
              <a:gd name="T1" fmla="*/ 30 h 30"/>
              <a:gd name="T2" fmla="*/ 8 w 15"/>
              <a:gd name="T3" fmla="*/ 0 h 30"/>
              <a:gd name="T4" fmla="*/ 15 w 15"/>
              <a:gd name="T5" fmla="*/ 30 h 30"/>
              <a:gd name="T6" fmla="*/ 0 w 15"/>
              <a:gd name="T7" fmla="*/ 30 h 30"/>
            </a:gdLst>
            <a:ahLst/>
            <a:cxnLst>
              <a:cxn ang="0">
                <a:pos x="T0" y="T1"/>
              </a:cxn>
              <a:cxn ang="0">
                <a:pos x="T2" y="T3"/>
              </a:cxn>
              <a:cxn ang="0">
                <a:pos x="T4" y="T5"/>
              </a:cxn>
              <a:cxn ang="0">
                <a:pos x="T6" y="T7"/>
              </a:cxn>
            </a:cxnLst>
            <a:rect l="0" t="0" r="r" b="b"/>
            <a:pathLst>
              <a:path w="15" h="30">
                <a:moveTo>
                  <a:pt x="0" y="30"/>
                </a:moveTo>
                <a:lnTo>
                  <a:pt x="8" y="0"/>
                </a:lnTo>
                <a:lnTo>
                  <a:pt x="15" y="30"/>
                </a:lnTo>
                <a:lnTo>
                  <a:pt x="0" y="3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05" name="Freeform 229"/>
          <p:cNvSpPr>
            <a:spLocks/>
          </p:cNvSpPr>
          <p:nvPr/>
        </p:nvSpPr>
        <p:spPr bwMode="auto">
          <a:xfrm>
            <a:off x="4367214" y="3073400"/>
            <a:ext cx="34925" cy="74613"/>
          </a:xfrm>
          <a:custGeom>
            <a:avLst/>
            <a:gdLst>
              <a:gd name="T0" fmla="*/ 3 w 22"/>
              <a:gd name="T1" fmla="*/ 41 h 47"/>
              <a:gd name="T2" fmla="*/ 7 w 22"/>
              <a:gd name="T3" fmla="*/ 46 h 47"/>
              <a:gd name="T4" fmla="*/ 14 w 22"/>
              <a:gd name="T5" fmla="*/ 15 h 47"/>
              <a:gd name="T6" fmla="*/ 7 w 22"/>
              <a:gd name="T7" fmla="*/ 15 h 47"/>
              <a:gd name="T8" fmla="*/ 14 w 22"/>
              <a:gd name="T9" fmla="*/ 46 h 47"/>
              <a:gd name="T10" fmla="*/ 18 w 22"/>
              <a:gd name="T11" fmla="*/ 41 h 47"/>
              <a:gd name="T12" fmla="*/ 3 w 22"/>
              <a:gd name="T13" fmla="*/ 41 h 47"/>
              <a:gd name="T14" fmla="*/ 0 w 22"/>
              <a:gd name="T15" fmla="*/ 47 h 47"/>
              <a:gd name="T16" fmla="*/ 22 w 22"/>
              <a:gd name="T17" fmla="*/ 47 h 47"/>
              <a:gd name="T18" fmla="*/ 11 w 22"/>
              <a:gd name="T19" fmla="*/ 0 h 47"/>
              <a:gd name="T20" fmla="*/ 0 w 22"/>
              <a:gd name="T21" fmla="*/ 47 h 47"/>
              <a:gd name="T22" fmla="*/ 3 w 22"/>
              <a:gd name="T23"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47">
                <a:moveTo>
                  <a:pt x="3" y="41"/>
                </a:moveTo>
                <a:lnTo>
                  <a:pt x="7" y="46"/>
                </a:lnTo>
                <a:lnTo>
                  <a:pt x="14" y="15"/>
                </a:lnTo>
                <a:lnTo>
                  <a:pt x="7" y="15"/>
                </a:lnTo>
                <a:lnTo>
                  <a:pt x="14" y="46"/>
                </a:lnTo>
                <a:lnTo>
                  <a:pt x="18" y="41"/>
                </a:lnTo>
                <a:lnTo>
                  <a:pt x="3" y="41"/>
                </a:lnTo>
                <a:lnTo>
                  <a:pt x="0" y="47"/>
                </a:lnTo>
                <a:lnTo>
                  <a:pt x="22" y="47"/>
                </a:lnTo>
                <a:lnTo>
                  <a:pt x="11" y="0"/>
                </a:lnTo>
                <a:lnTo>
                  <a:pt x="0" y="47"/>
                </a:lnTo>
                <a:lnTo>
                  <a:pt x="3" y="41"/>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06" name="Freeform 230"/>
          <p:cNvSpPr>
            <a:spLocks/>
          </p:cNvSpPr>
          <p:nvPr/>
        </p:nvSpPr>
        <p:spPr bwMode="auto">
          <a:xfrm>
            <a:off x="4379914" y="4227513"/>
            <a:ext cx="19050" cy="46038"/>
          </a:xfrm>
          <a:custGeom>
            <a:avLst/>
            <a:gdLst>
              <a:gd name="T0" fmla="*/ 12 w 12"/>
              <a:gd name="T1" fmla="*/ 29 h 29"/>
              <a:gd name="T2" fmla="*/ 8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8"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07" name="Freeform 231"/>
          <p:cNvSpPr>
            <a:spLocks/>
          </p:cNvSpPr>
          <p:nvPr/>
        </p:nvSpPr>
        <p:spPr bwMode="auto">
          <a:xfrm>
            <a:off x="4368802" y="4170363"/>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08" name="Freeform 232"/>
          <p:cNvSpPr>
            <a:spLocks/>
          </p:cNvSpPr>
          <p:nvPr/>
        </p:nvSpPr>
        <p:spPr bwMode="auto">
          <a:xfrm>
            <a:off x="4359277" y="4113213"/>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09" name="Freeform 233"/>
          <p:cNvSpPr>
            <a:spLocks/>
          </p:cNvSpPr>
          <p:nvPr/>
        </p:nvSpPr>
        <p:spPr bwMode="auto">
          <a:xfrm>
            <a:off x="4348164" y="4057650"/>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10" name="Freeform 234"/>
          <p:cNvSpPr>
            <a:spLocks/>
          </p:cNvSpPr>
          <p:nvPr/>
        </p:nvSpPr>
        <p:spPr bwMode="auto">
          <a:xfrm>
            <a:off x="4338639" y="4000500"/>
            <a:ext cx="19050" cy="46038"/>
          </a:xfrm>
          <a:custGeom>
            <a:avLst/>
            <a:gdLst>
              <a:gd name="T0" fmla="*/ 12 w 12"/>
              <a:gd name="T1" fmla="*/ 29 h 29"/>
              <a:gd name="T2" fmla="*/ 7 w 12"/>
              <a:gd name="T3" fmla="*/ 0 h 29"/>
              <a:gd name="T4" fmla="*/ 0 w 12"/>
              <a:gd name="T5" fmla="*/ 0 h 29"/>
              <a:gd name="T6" fmla="*/ 4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4"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11" name="Freeform 235"/>
          <p:cNvSpPr>
            <a:spLocks/>
          </p:cNvSpPr>
          <p:nvPr/>
        </p:nvSpPr>
        <p:spPr bwMode="auto">
          <a:xfrm>
            <a:off x="4325939" y="3944938"/>
            <a:ext cx="19050" cy="46038"/>
          </a:xfrm>
          <a:custGeom>
            <a:avLst/>
            <a:gdLst>
              <a:gd name="T0" fmla="*/ 12 w 12"/>
              <a:gd name="T1" fmla="*/ 29 h 29"/>
              <a:gd name="T2" fmla="*/ 8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8"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12" name="Freeform 236"/>
          <p:cNvSpPr>
            <a:spLocks/>
          </p:cNvSpPr>
          <p:nvPr/>
        </p:nvSpPr>
        <p:spPr bwMode="auto">
          <a:xfrm>
            <a:off x="4314827" y="3884613"/>
            <a:ext cx="20638" cy="50800"/>
          </a:xfrm>
          <a:custGeom>
            <a:avLst/>
            <a:gdLst>
              <a:gd name="T0" fmla="*/ 13 w 13"/>
              <a:gd name="T1" fmla="*/ 29 h 32"/>
              <a:gd name="T2" fmla="*/ 7 w 13"/>
              <a:gd name="T3" fmla="*/ 0 h 32"/>
              <a:gd name="T4" fmla="*/ 0 w 13"/>
              <a:gd name="T5" fmla="*/ 3 h 32"/>
              <a:gd name="T6" fmla="*/ 6 w 13"/>
              <a:gd name="T7" fmla="*/ 32 h 32"/>
              <a:gd name="T8" fmla="*/ 13 w 13"/>
              <a:gd name="T9" fmla="*/ 29 h 32"/>
            </a:gdLst>
            <a:ahLst/>
            <a:cxnLst>
              <a:cxn ang="0">
                <a:pos x="T0" y="T1"/>
              </a:cxn>
              <a:cxn ang="0">
                <a:pos x="T2" y="T3"/>
              </a:cxn>
              <a:cxn ang="0">
                <a:pos x="T4" y="T5"/>
              </a:cxn>
              <a:cxn ang="0">
                <a:pos x="T6" y="T7"/>
              </a:cxn>
              <a:cxn ang="0">
                <a:pos x="T8" y="T9"/>
              </a:cxn>
            </a:cxnLst>
            <a:rect l="0" t="0" r="r" b="b"/>
            <a:pathLst>
              <a:path w="13" h="32">
                <a:moveTo>
                  <a:pt x="13" y="29"/>
                </a:moveTo>
                <a:lnTo>
                  <a:pt x="7" y="0"/>
                </a:lnTo>
                <a:lnTo>
                  <a:pt x="0" y="3"/>
                </a:lnTo>
                <a:lnTo>
                  <a:pt x="6" y="32"/>
                </a:lnTo>
                <a:lnTo>
                  <a:pt x="13"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13" name="Freeform 237"/>
          <p:cNvSpPr>
            <a:spLocks/>
          </p:cNvSpPr>
          <p:nvPr/>
        </p:nvSpPr>
        <p:spPr bwMode="auto">
          <a:xfrm>
            <a:off x="4305302" y="3830638"/>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14" name="Freeform 238"/>
          <p:cNvSpPr>
            <a:spLocks/>
          </p:cNvSpPr>
          <p:nvPr/>
        </p:nvSpPr>
        <p:spPr bwMode="auto">
          <a:xfrm>
            <a:off x="4294189" y="3773488"/>
            <a:ext cx="20638" cy="47625"/>
          </a:xfrm>
          <a:custGeom>
            <a:avLst/>
            <a:gdLst>
              <a:gd name="T0" fmla="*/ 13 w 13"/>
              <a:gd name="T1" fmla="*/ 28 h 30"/>
              <a:gd name="T2" fmla="*/ 7 w 13"/>
              <a:gd name="T3" fmla="*/ 0 h 30"/>
              <a:gd name="T4" fmla="*/ 0 w 13"/>
              <a:gd name="T5" fmla="*/ 3 h 30"/>
              <a:gd name="T6" fmla="*/ 6 w 13"/>
              <a:gd name="T7" fmla="*/ 30 h 30"/>
              <a:gd name="T8" fmla="*/ 13 w 13"/>
              <a:gd name="T9" fmla="*/ 28 h 30"/>
            </a:gdLst>
            <a:ahLst/>
            <a:cxnLst>
              <a:cxn ang="0">
                <a:pos x="T0" y="T1"/>
              </a:cxn>
              <a:cxn ang="0">
                <a:pos x="T2" y="T3"/>
              </a:cxn>
              <a:cxn ang="0">
                <a:pos x="T4" y="T5"/>
              </a:cxn>
              <a:cxn ang="0">
                <a:pos x="T6" y="T7"/>
              </a:cxn>
              <a:cxn ang="0">
                <a:pos x="T8" y="T9"/>
              </a:cxn>
            </a:cxnLst>
            <a:rect l="0" t="0" r="r" b="b"/>
            <a:pathLst>
              <a:path w="13" h="30">
                <a:moveTo>
                  <a:pt x="13" y="28"/>
                </a:moveTo>
                <a:lnTo>
                  <a:pt x="7" y="0"/>
                </a:lnTo>
                <a:lnTo>
                  <a:pt x="0" y="3"/>
                </a:lnTo>
                <a:lnTo>
                  <a:pt x="6" y="30"/>
                </a:lnTo>
                <a:lnTo>
                  <a:pt x="13"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15" name="Freeform 239"/>
          <p:cNvSpPr>
            <a:spLocks/>
          </p:cNvSpPr>
          <p:nvPr/>
        </p:nvSpPr>
        <p:spPr bwMode="auto">
          <a:xfrm>
            <a:off x="4284664" y="3717925"/>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16" name="Freeform 240"/>
          <p:cNvSpPr>
            <a:spLocks/>
          </p:cNvSpPr>
          <p:nvPr/>
        </p:nvSpPr>
        <p:spPr bwMode="auto">
          <a:xfrm>
            <a:off x="4273552" y="3660775"/>
            <a:ext cx="20638" cy="47625"/>
          </a:xfrm>
          <a:custGeom>
            <a:avLst/>
            <a:gdLst>
              <a:gd name="T0" fmla="*/ 13 w 13"/>
              <a:gd name="T1" fmla="*/ 28 h 30"/>
              <a:gd name="T2" fmla="*/ 7 w 13"/>
              <a:gd name="T3" fmla="*/ 0 h 30"/>
              <a:gd name="T4" fmla="*/ 0 w 13"/>
              <a:gd name="T5" fmla="*/ 2 h 30"/>
              <a:gd name="T6" fmla="*/ 6 w 13"/>
              <a:gd name="T7" fmla="*/ 30 h 30"/>
              <a:gd name="T8" fmla="*/ 13 w 13"/>
              <a:gd name="T9" fmla="*/ 28 h 30"/>
            </a:gdLst>
            <a:ahLst/>
            <a:cxnLst>
              <a:cxn ang="0">
                <a:pos x="T0" y="T1"/>
              </a:cxn>
              <a:cxn ang="0">
                <a:pos x="T2" y="T3"/>
              </a:cxn>
              <a:cxn ang="0">
                <a:pos x="T4" y="T5"/>
              </a:cxn>
              <a:cxn ang="0">
                <a:pos x="T6" y="T7"/>
              </a:cxn>
              <a:cxn ang="0">
                <a:pos x="T8" y="T9"/>
              </a:cxn>
            </a:cxnLst>
            <a:rect l="0" t="0" r="r" b="b"/>
            <a:pathLst>
              <a:path w="13" h="30">
                <a:moveTo>
                  <a:pt x="13" y="28"/>
                </a:moveTo>
                <a:lnTo>
                  <a:pt x="7" y="0"/>
                </a:lnTo>
                <a:lnTo>
                  <a:pt x="0" y="2"/>
                </a:lnTo>
                <a:lnTo>
                  <a:pt x="6" y="30"/>
                </a:lnTo>
                <a:lnTo>
                  <a:pt x="13"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17" name="Freeform 241"/>
          <p:cNvSpPr>
            <a:spLocks/>
          </p:cNvSpPr>
          <p:nvPr/>
        </p:nvSpPr>
        <p:spPr bwMode="auto">
          <a:xfrm>
            <a:off x="4262439" y="3605213"/>
            <a:ext cx="20638" cy="46038"/>
          </a:xfrm>
          <a:custGeom>
            <a:avLst/>
            <a:gdLst>
              <a:gd name="T0" fmla="*/ 13 w 13"/>
              <a:gd name="T1" fmla="*/ 29 h 29"/>
              <a:gd name="T2" fmla="*/ 8 w 13"/>
              <a:gd name="T3" fmla="*/ 0 h 29"/>
              <a:gd name="T4" fmla="*/ 0 w 13"/>
              <a:gd name="T5" fmla="*/ 0 h 29"/>
              <a:gd name="T6" fmla="*/ 5 w 13"/>
              <a:gd name="T7" fmla="*/ 29 h 29"/>
              <a:gd name="T8" fmla="*/ 13 w 13"/>
              <a:gd name="T9" fmla="*/ 29 h 29"/>
            </a:gdLst>
            <a:ahLst/>
            <a:cxnLst>
              <a:cxn ang="0">
                <a:pos x="T0" y="T1"/>
              </a:cxn>
              <a:cxn ang="0">
                <a:pos x="T2" y="T3"/>
              </a:cxn>
              <a:cxn ang="0">
                <a:pos x="T4" y="T5"/>
              </a:cxn>
              <a:cxn ang="0">
                <a:pos x="T6" y="T7"/>
              </a:cxn>
              <a:cxn ang="0">
                <a:pos x="T8" y="T9"/>
              </a:cxn>
            </a:cxnLst>
            <a:rect l="0" t="0" r="r" b="b"/>
            <a:pathLst>
              <a:path w="13" h="29">
                <a:moveTo>
                  <a:pt x="13" y="29"/>
                </a:moveTo>
                <a:lnTo>
                  <a:pt x="8" y="0"/>
                </a:lnTo>
                <a:lnTo>
                  <a:pt x="0" y="0"/>
                </a:lnTo>
                <a:lnTo>
                  <a:pt x="5" y="29"/>
                </a:lnTo>
                <a:lnTo>
                  <a:pt x="13"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18" name="Freeform 242"/>
          <p:cNvSpPr>
            <a:spLocks/>
          </p:cNvSpPr>
          <p:nvPr/>
        </p:nvSpPr>
        <p:spPr bwMode="auto">
          <a:xfrm>
            <a:off x="4251327" y="3546475"/>
            <a:ext cx="22225" cy="49213"/>
          </a:xfrm>
          <a:custGeom>
            <a:avLst/>
            <a:gdLst>
              <a:gd name="T0" fmla="*/ 14 w 14"/>
              <a:gd name="T1" fmla="*/ 28 h 31"/>
              <a:gd name="T2" fmla="*/ 7 w 14"/>
              <a:gd name="T3" fmla="*/ 0 h 31"/>
              <a:gd name="T4" fmla="*/ 0 w 14"/>
              <a:gd name="T5" fmla="*/ 3 h 31"/>
              <a:gd name="T6" fmla="*/ 6 w 14"/>
              <a:gd name="T7" fmla="*/ 31 h 31"/>
              <a:gd name="T8" fmla="*/ 14 w 14"/>
              <a:gd name="T9" fmla="*/ 28 h 31"/>
            </a:gdLst>
            <a:ahLst/>
            <a:cxnLst>
              <a:cxn ang="0">
                <a:pos x="T0" y="T1"/>
              </a:cxn>
              <a:cxn ang="0">
                <a:pos x="T2" y="T3"/>
              </a:cxn>
              <a:cxn ang="0">
                <a:pos x="T4" y="T5"/>
              </a:cxn>
              <a:cxn ang="0">
                <a:pos x="T6" y="T7"/>
              </a:cxn>
              <a:cxn ang="0">
                <a:pos x="T8" y="T9"/>
              </a:cxn>
            </a:cxnLst>
            <a:rect l="0" t="0" r="r" b="b"/>
            <a:pathLst>
              <a:path w="14" h="31">
                <a:moveTo>
                  <a:pt x="14" y="28"/>
                </a:moveTo>
                <a:lnTo>
                  <a:pt x="7" y="0"/>
                </a:lnTo>
                <a:lnTo>
                  <a:pt x="0" y="3"/>
                </a:lnTo>
                <a:lnTo>
                  <a:pt x="6" y="31"/>
                </a:lnTo>
                <a:lnTo>
                  <a:pt x="14"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19" name="Freeform 243"/>
          <p:cNvSpPr>
            <a:spLocks/>
          </p:cNvSpPr>
          <p:nvPr/>
        </p:nvSpPr>
        <p:spPr bwMode="auto">
          <a:xfrm>
            <a:off x="4241802" y="3490913"/>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20" name="Freeform 244"/>
          <p:cNvSpPr>
            <a:spLocks/>
          </p:cNvSpPr>
          <p:nvPr/>
        </p:nvSpPr>
        <p:spPr bwMode="auto">
          <a:xfrm>
            <a:off x="4230689" y="3433763"/>
            <a:ext cx="20638" cy="47625"/>
          </a:xfrm>
          <a:custGeom>
            <a:avLst/>
            <a:gdLst>
              <a:gd name="T0" fmla="*/ 13 w 13"/>
              <a:gd name="T1" fmla="*/ 28 h 30"/>
              <a:gd name="T2" fmla="*/ 7 w 13"/>
              <a:gd name="T3" fmla="*/ 0 h 30"/>
              <a:gd name="T4" fmla="*/ 0 w 13"/>
              <a:gd name="T5" fmla="*/ 2 h 30"/>
              <a:gd name="T6" fmla="*/ 6 w 13"/>
              <a:gd name="T7" fmla="*/ 30 h 30"/>
              <a:gd name="T8" fmla="*/ 13 w 13"/>
              <a:gd name="T9" fmla="*/ 28 h 30"/>
            </a:gdLst>
            <a:ahLst/>
            <a:cxnLst>
              <a:cxn ang="0">
                <a:pos x="T0" y="T1"/>
              </a:cxn>
              <a:cxn ang="0">
                <a:pos x="T2" y="T3"/>
              </a:cxn>
              <a:cxn ang="0">
                <a:pos x="T4" y="T5"/>
              </a:cxn>
              <a:cxn ang="0">
                <a:pos x="T6" y="T7"/>
              </a:cxn>
              <a:cxn ang="0">
                <a:pos x="T8" y="T9"/>
              </a:cxn>
            </a:cxnLst>
            <a:rect l="0" t="0" r="r" b="b"/>
            <a:pathLst>
              <a:path w="13" h="30">
                <a:moveTo>
                  <a:pt x="13" y="28"/>
                </a:moveTo>
                <a:lnTo>
                  <a:pt x="7" y="0"/>
                </a:lnTo>
                <a:lnTo>
                  <a:pt x="0" y="2"/>
                </a:lnTo>
                <a:lnTo>
                  <a:pt x="6" y="30"/>
                </a:lnTo>
                <a:lnTo>
                  <a:pt x="13"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21" name="Freeform 245"/>
          <p:cNvSpPr>
            <a:spLocks/>
          </p:cNvSpPr>
          <p:nvPr/>
        </p:nvSpPr>
        <p:spPr bwMode="auto">
          <a:xfrm>
            <a:off x="4221164" y="3378200"/>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22" name="Freeform 246"/>
          <p:cNvSpPr>
            <a:spLocks/>
          </p:cNvSpPr>
          <p:nvPr/>
        </p:nvSpPr>
        <p:spPr bwMode="auto">
          <a:xfrm>
            <a:off x="4210052" y="3317875"/>
            <a:ext cx="20638" cy="50800"/>
          </a:xfrm>
          <a:custGeom>
            <a:avLst/>
            <a:gdLst>
              <a:gd name="T0" fmla="*/ 13 w 13"/>
              <a:gd name="T1" fmla="*/ 30 h 32"/>
              <a:gd name="T2" fmla="*/ 9 w 13"/>
              <a:gd name="T3" fmla="*/ 14 h 32"/>
              <a:gd name="T4" fmla="*/ 7 w 13"/>
              <a:gd name="T5" fmla="*/ 0 h 32"/>
              <a:gd name="T6" fmla="*/ 0 w 13"/>
              <a:gd name="T7" fmla="*/ 3 h 32"/>
              <a:gd name="T8" fmla="*/ 2 w 13"/>
              <a:gd name="T9" fmla="*/ 16 h 32"/>
              <a:gd name="T10" fmla="*/ 6 w 13"/>
              <a:gd name="T11" fmla="*/ 32 h 32"/>
              <a:gd name="T12" fmla="*/ 13 w 13"/>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13" y="30"/>
                </a:moveTo>
                <a:lnTo>
                  <a:pt x="9" y="14"/>
                </a:lnTo>
                <a:lnTo>
                  <a:pt x="7" y="0"/>
                </a:lnTo>
                <a:lnTo>
                  <a:pt x="0" y="3"/>
                </a:lnTo>
                <a:lnTo>
                  <a:pt x="2" y="16"/>
                </a:lnTo>
                <a:lnTo>
                  <a:pt x="6" y="32"/>
                </a:lnTo>
                <a:lnTo>
                  <a:pt x="13" y="3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23" name="Freeform 247"/>
          <p:cNvSpPr>
            <a:spLocks/>
          </p:cNvSpPr>
          <p:nvPr/>
        </p:nvSpPr>
        <p:spPr bwMode="auto">
          <a:xfrm>
            <a:off x="4200527" y="3262313"/>
            <a:ext cx="19050" cy="49213"/>
          </a:xfrm>
          <a:custGeom>
            <a:avLst/>
            <a:gdLst>
              <a:gd name="T0" fmla="*/ 12 w 12"/>
              <a:gd name="T1" fmla="*/ 28 h 31"/>
              <a:gd name="T2" fmla="*/ 7 w 12"/>
              <a:gd name="T3" fmla="*/ 0 h 31"/>
              <a:gd name="T4" fmla="*/ 0 w 12"/>
              <a:gd name="T5" fmla="*/ 3 h 31"/>
              <a:gd name="T6" fmla="*/ 4 w 12"/>
              <a:gd name="T7" fmla="*/ 31 h 31"/>
              <a:gd name="T8" fmla="*/ 12 w 12"/>
              <a:gd name="T9" fmla="*/ 28 h 31"/>
            </a:gdLst>
            <a:ahLst/>
            <a:cxnLst>
              <a:cxn ang="0">
                <a:pos x="T0" y="T1"/>
              </a:cxn>
              <a:cxn ang="0">
                <a:pos x="T2" y="T3"/>
              </a:cxn>
              <a:cxn ang="0">
                <a:pos x="T4" y="T5"/>
              </a:cxn>
              <a:cxn ang="0">
                <a:pos x="T6" y="T7"/>
              </a:cxn>
              <a:cxn ang="0">
                <a:pos x="T8" y="T9"/>
              </a:cxn>
            </a:cxnLst>
            <a:rect l="0" t="0" r="r" b="b"/>
            <a:pathLst>
              <a:path w="12" h="31">
                <a:moveTo>
                  <a:pt x="12" y="28"/>
                </a:moveTo>
                <a:lnTo>
                  <a:pt x="7" y="0"/>
                </a:lnTo>
                <a:lnTo>
                  <a:pt x="0" y="3"/>
                </a:lnTo>
                <a:lnTo>
                  <a:pt x="4" y="31"/>
                </a:lnTo>
                <a:lnTo>
                  <a:pt x="12"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24" name="Freeform 248"/>
          <p:cNvSpPr>
            <a:spLocks/>
          </p:cNvSpPr>
          <p:nvPr/>
        </p:nvSpPr>
        <p:spPr bwMode="auto">
          <a:xfrm>
            <a:off x="4187827" y="3205163"/>
            <a:ext cx="22225" cy="50800"/>
          </a:xfrm>
          <a:custGeom>
            <a:avLst/>
            <a:gdLst>
              <a:gd name="T0" fmla="*/ 14 w 14"/>
              <a:gd name="T1" fmla="*/ 29 h 32"/>
              <a:gd name="T2" fmla="*/ 8 w 14"/>
              <a:gd name="T3" fmla="*/ 0 h 32"/>
              <a:gd name="T4" fmla="*/ 0 w 14"/>
              <a:gd name="T5" fmla="*/ 3 h 32"/>
              <a:gd name="T6" fmla="*/ 6 w 14"/>
              <a:gd name="T7" fmla="*/ 32 h 32"/>
              <a:gd name="T8" fmla="*/ 14 w 14"/>
              <a:gd name="T9" fmla="*/ 29 h 32"/>
            </a:gdLst>
            <a:ahLst/>
            <a:cxnLst>
              <a:cxn ang="0">
                <a:pos x="T0" y="T1"/>
              </a:cxn>
              <a:cxn ang="0">
                <a:pos x="T2" y="T3"/>
              </a:cxn>
              <a:cxn ang="0">
                <a:pos x="T4" y="T5"/>
              </a:cxn>
              <a:cxn ang="0">
                <a:pos x="T6" y="T7"/>
              </a:cxn>
              <a:cxn ang="0">
                <a:pos x="T8" y="T9"/>
              </a:cxn>
            </a:cxnLst>
            <a:rect l="0" t="0" r="r" b="b"/>
            <a:pathLst>
              <a:path w="14" h="32">
                <a:moveTo>
                  <a:pt x="14" y="29"/>
                </a:moveTo>
                <a:lnTo>
                  <a:pt x="8" y="0"/>
                </a:lnTo>
                <a:lnTo>
                  <a:pt x="0" y="3"/>
                </a:lnTo>
                <a:lnTo>
                  <a:pt x="6" y="32"/>
                </a:lnTo>
                <a:lnTo>
                  <a:pt x="14"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25" name="Freeform 249"/>
          <p:cNvSpPr>
            <a:spLocks/>
          </p:cNvSpPr>
          <p:nvPr/>
        </p:nvSpPr>
        <p:spPr bwMode="auto">
          <a:xfrm>
            <a:off x="4178302" y="3149600"/>
            <a:ext cx="19050" cy="47625"/>
          </a:xfrm>
          <a:custGeom>
            <a:avLst/>
            <a:gdLst>
              <a:gd name="T0" fmla="*/ 12 w 12"/>
              <a:gd name="T1" fmla="*/ 28 h 30"/>
              <a:gd name="T2" fmla="*/ 8 w 12"/>
              <a:gd name="T3" fmla="*/ 0 h 30"/>
              <a:gd name="T4" fmla="*/ 0 w 12"/>
              <a:gd name="T5" fmla="*/ 2 h 30"/>
              <a:gd name="T6" fmla="*/ 5 w 12"/>
              <a:gd name="T7" fmla="*/ 30 h 30"/>
              <a:gd name="T8" fmla="*/ 12 w 12"/>
              <a:gd name="T9" fmla="*/ 28 h 30"/>
            </a:gdLst>
            <a:ahLst/>
            <a:cxnLst>
              <a:cxn ang="0">
                <a:pos x="T0" y="T1"/>
              </a:cxn>
              <a:cxn ang="0">
                <a:pos x="T2" y="T3"/>
              </a:cxn>
              <a:cxn ang="0">
                <a:pos x="T4" y="T5"/>
              </a:cxn>
              <a:cxn ang="0">
                <a:pos x="T6" y="T7"/>
              </a:cxn>
              <a:cxn ang="0">
                <a:pos x="T8" y="T9"/>
              </a:cxn>
            </a:cxnLst>
            <a:rect l="0" t="0" r="r" b="b"/>
            <a:pathLst>
              <a:path w="12" h="30">
                <a:moveTo>
                  <a:pt x="12" y="28"/>
                </a:moveTo>
                <a:lnTo>
                  <a:pt x="8" y="0"/>
                </a:lnTo>
                <a:lnTo>
                  <a:pt x="0" y="2"/>
                </a:lnTo>
                <a:lnTo>
                  <a:pt x="5" y="30"/>
                </a:lnTo>
                <a:lnTo>
                  <a:pt x="12"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26" name="Freeform 250"/>
          <p:cNvSpPr>
            <a:spLocks/>
          </p:cNvSpPr>
          <p:nvPr/>
        </p:nvSpPr>
        <p:spPr bwMode="auto">
          <a:xfrm>
            <a:off x="4173539" y="3114675"/>
            <a:ext cx="14288" cy="25400"/>
          </a:xfrm>
          <a:custGeom>
            <a:avLst/>
            <a:gdLst>
              <a:gd name="T0" fmla="*/ 9 w 9"/>
              <a:gd name="T1" fmla="*/ 16 h 16"/>
              <a:gd name="T2" fmla="*/ 7 w 9"/>
              <a:gd name="T3" fmla="*/ 0 h 16"/>
              <a:gd name="T4" fmla="*/ 0 w 9"/>
              <a:gd name="T5" fmla="*/ 0 h 16"/>
              <a:gd name="T6" fmla="*/ 2 w 9"/>
              <a:gd name="T7" fmla="*/ 16 h 16"/>
              <a:gd name="T8" fmla="*/ 9 w 9"/>
              <a:gd name="T9" fmla="*/ 16 h 16"/>
            </a:gdLst>
            <a:ahLst/>
            <a:cxnLst>
              <a:cxn ang="0">
                <a:pos x="T0" y="T1"/>
              </a:cxn>
              <a:cxn ang="0">
                <a:pos x="T2" y="T3"/>
              </a:cxn>
              <a:cxn ang="0">
                <a:pos x="T4" y="T5"/>
              </a:cxn>
              <a:cxn ang="0">
                <a:pos x="T6" y="T7"/>
              </a:cxn>
              <a:cxn ang="0">
                <a:pos x="T8" y="T9"/>
              </a:cxn>
            </a:cxnLst>
            <a:rect l="0" t="0" r="r" b="b"/>
            <a:pathLst>
              <a:path w="9" h="16">
                <a:moveTo>
                  <a:pt x="9" y="16"/>
                </a:moveTo>
                <a:lnTo>
                  <a:pt x="7" y="0"/>
                </a:lnTo>
                <a:lnTo>
                  <a:pt x="0" y="0"/>
                </a:lnTo>
                <a:lnTo>
                  <a:pt x="2" y="16"/>
                </a:lnTo>
                <a:lnTo>
                  <a:pt x="9" y="16"/>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27" name="Freeform 251"/>
          <p:cNvSpPr>
            <a:spLocks/>
          </p:cNvSpPr>
          <p:nvPr/>
        </p:nvSpPr>
        <p:spPr bwMode="auto">
          <a:xfrm>
            <a:off x="4175127" y="3114675"/>
            <a:ext cx="22225" cy="49213"/>
          </a:xfrm>
          <a:custGeom>
            <a:avLst/>
            <a:gdLst>
              <a:gd name="T0" fmla="*/ 0 w 14"/>
              <a:gd name="T1" fmla="*/ 31 h 31"/>
              <a:gd name="T2" fmla="*/ 2 w 14"/>
              <a:gd name="T3" fmla="*/ 0 h 31"/>
              <a:gd name="T4" fmla="*/ 14 w 14"/>
              <a:gd name="T5" fmla="*/ 28 h 31"/>
              <a:gd name="T6" fmla="*/ 0 w 14"/>
              <a:gd name="T7" fmla="*/ 31 h 31"/>
            </a:gdLst>
            <a:ahLst/>
            <a:cxnLst>
              <a:cxn ang="0">
                <a:pos x="T0" y="T1"/>
              </a:cxn>
              <a:cxn ang="0">
                <a:pos x="T2" y="T3"/>
              </a:cxn>
              <a:cxn ang="0">
                <a:pos x="T4" y="T5"/>
              </a:cxn>
              <a:cxn ang="0">
                <a:pos x="T6" y="T7"/>
              </a:cxn>
            </a:cxnLst>
            <a:rect l="0" t="0" r="r" b="b"/>
            <a:pathLst>
              <a:path w="14" h="31">
                <a:moveTo>
                  <a:pt x="0" y="31"/>
                </a:moveTo>
                <a:lnTo>
                  <a:pt x="2" y="0"/>
                </a:lnTo>
                <a:lnTo>
                  <a:pt x="14" y="28"/>
                </a:lnTo>
                <a:lnTo>
                  <a:pt x="0" y="31"/>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28" name="Freeform 252"/>
          <p:cNvSpPr>
            <a:spLocks/>
          </p:cNvSpPr>
          <p:nvPr/>
        </p:nvSpPr>
        <p:spPr bwMode="auto">
          <a:xfrm>
            <a:off x="4168777" y="3092450"/>
            <a:ext cx="36513" cy="76200"/>
          </a:xfrm>
          <a:custGeom>
            <a:avLst/>
            <a:gdLst>
              <a:gd name="T0" fmla="*/ 4 w 23"/>
              <a:gd name="T1" fmla="*/ 41 h 48"/>
              <a:gd name="T2" fmla="*/ 7 w 23"/>
              <a:gd name="T3" fmla="*/ 45 h 48"/>
              <a:gd name="T4" fmla="*/ 10 w 23"/>
              <a:gd name="T5" fmla="*/ 14 h 48"/>
              <a:gd name="T6" fmla="*/ 3 w 23"/>
              <a:gd name="T7" fmla="*/ 16 h 48"/>
              <a:gd name="T8" fmla="*/ 15 w 23"/>
              <a:gd name="T9" fmla="*/ 43 h 48"/>
              <a:gd name="T10" fmla="*/ 18 w 23"/>
              <a:gd name="T11" fmla="*/ 38 h 48"/>
              <a:gd name="T12" fmla="*/ 4 w 23"/>
              <a:gd name="T13" fmla="*/ 41 h 48"/>
              <a:gd name="T14" fmla="*/ 0 w 23"/>
              <a:gd name="T15" fmla="*/ 48 h 48"/>
              <a:gd name="T16" fmla="*/ 23 w 23"/>
              <a:gd name="T17" fmla="*/ 45 h 48"/>
              <a:gd name="T18" fmla="*/ 4 w 23"/>
              <a:gd name="T19" fmla="*/ 0 h 48"/>
              <a:gd name="T20" fmla="*/ 0 w 23"/>
              <a:gd name="T21" fmla="*/ 48 h 48"/>
              <a:gd name="T22" fmla="*/ 4 w 23"/>
              <a:gd name="T23" fmla="*/ 4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48">
                <a:moveTo>
                  <a:pt x="4" y="41"/>
                </a:moveTo>
                <a:lnTo>
                  <a:pt x="7" y="45"/>
                </a:lnTo>
                <a:lnTo>
                  <a:pt x="10" y="14"/>
                </a:lnTo>
                <a:lnTo>
                  <a:pt x="3" y="16"/>
                </a:lnTo>
                <a:lnTo>
                  <a:pt x="15" y="43"/>
                </a:lnTo>
                <a:lnTo>
                  <a:pt x="18" y="38"/>
                </a:lnTo>
                <a:lnTo>
                  <a:pt x="4" y="41"/>
                </a:lnTo>
                <a:lnTo>
                  <a:pt x="0" y="48"/>
                </a:lnTo>
                <a:lnTo>
                  <a:pt x="23" y="45"/>
                </a:lnTo>
                <a:lnTo>
                  <a:pt x="4" y="0"/>
                </a:lnTo>
                <a:lnTo>
                  <a:pt x="0" y="48"/>
                </a:lnTo>
                <a:lnTo>
                  <a:pt x="4" y="41"/>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29" name="Rectangle 253"/>
          <p:cNvSpPr>
            <a:spLocks noChangeArrowheads="1"/>
          </p:cNvSpPr>
          <p:nvPr/>
        </p:nvSpPr>
        <p:spPr bwMode="auto">
          <a:xfrm>
            <a:off x="4397377" y="4297363"/>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30" name="Rectangle 254"/>
          <p:cNvSpPr>
            <a:spLocks noChangeArrowheads="1"/>
          </p:cNvSpPr>
          <p:nvPr/>
        </p:nvSpPr>
        <p:spPr bwMode="auto">
          <a:xfrm>
            <a:off x="4398964" y="4356100"/>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31" name="Rectangle 255"/>
          <p:cNvSpPr>
            <a:spLocks noChangeArrowheads="1"/>
          </p:cNvSpPr>
          <p:nvPr/>
        </p:nvSpPr>
        <p:spPr bwMode="auto">
          <a:xfrm>
            <a:off x="4398964" y="4413250"/>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32" name="Rectangle 256"/>
          <p:cNvSpPr>
            <a:spLocks noChangeArrowheads="1"/>
          </p:cNvSpPr>
          <p:nvPr/>
        </p:nvSpPr>
        <p:spPr bwMode="auto">
          <a:xfrm>
            <a:off x="4402139" y="4470400"/>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33" name="Freeform 257"/>
          <p:cNvSpPr>
            <a:spLocks/>
          </p:cNvSpPr>
          <p:nvPr/>
        </p:nvSpPr>
        <p:spPr bwMode="auto">
          <a:xfrm>
            <a:off x="4402139" y="4527550"/>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34" name="Rectangle 258"/>
          <p:cNvSpPr>
            <a:spLocks noChangeArrowheads="1"/>
          </p:cNvSpPr>
          <p:nvPr/>
        </p:nvSpPr>
        <p:spPr bwMode="auto">
          <a:xfrm>
            <a:off x="4403727" y="4586288"/>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35" name="Freeform 259"/>
          <p:cNvSpPr>
            <a:spLocks/>
          </p:cNvSpPr>
          <p:nvPr/>
        </p:nvSpPr>
        <p:spPr bwMode="auto">
          <a:xfrm>
            <a:off x="4403727" y="4643438"/>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36" name="Rectangle 260"/>
          <p:cNvSpPr>
            <a:spLocks noChangeArrowheads="1"/>
          </p:cNvSpPr>
          <p:nvPr/>
        </p:nvSpPr>
        <p:spPr bwMode="auto">
          <a:xfrm>
            <a:off x="4405314" y="4700588"/>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37" name="Freeform 261"/>
          <p:cNvSpPr>
            <a:spLocks/>
          </p:cNvSpPr>
          <p:nvPr/>
        </p:nvSpPr>
        <p:spPr bwMode="auto">
          <a:xfrm>
            <a:off x="4405314" y="4759325"/>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38" name="Rectangle 262"/>
          <p:cNvSpPr>
            <a:spLocks noChangeArrowheads="1"/>
          </p:cNvSpPr>
          <p:nvPr/>
        </p:nvSpPr>
        <p:spPr bwMode="auto">
          <a:xfrm>
            <a:off x="4406902" y="4816475"/>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39" name="Freeform 263"/>
          <p:cNvSpPr>
            <a:spLocks/>
          </p:cNvSpPr>
          <p:nvPr/>
        </p:nvSpPr>
        <p:spPr bwMode="auto">
          <a:xfrm>
            <a:off x="4406902" y="4873625"/>
            <a:ext cx="14288" cy="46038"/>
          </a:xfrm>
          <a:custGeom>
            <a:avLst/>
            <a:gdLst>
              <a:gd name="T0" fmla="*/ 0 w 9"/>
              <a:gd name="T1" fmla="*/ 0 h 29"/>
              <a:gd name="T2" fmla="*/ 1 w 9"/>
              <a:gd name="T3" fmla="*/ 29 h 29"/>
              <a:gd name="T4" fmla="*/ 9 w 9"/>
              <a:gd name="T5" fmla="*/ 29 h 29"/>
              <a:gd name="T6" fmla="*/ 7 w 9"/>
              <a:gd name="T7" fmla="*/ 0 h 29"/>
              <a:gd name="T8" fmla="*/ 0 w 9"/>
              <a:gd name="T9" fmla="*/ 0 h 29"/>
            </a:gdLst>
            <a:ahLst/>
            <a:cxnLst>
              <a:cxn ang="0">
                <a:pos x="T0" y="T1"/>
              </a:cxn>
              <a:cxn ang="0">
                <a:pos x="T2" y="T3"/>
              </a:cxn>
              <a:cxn ang="0">
                <a:pos x="T4" y="T5"/>
              </a:cxn>
              <a:cxn ang="0">
                <a:pos x="T6" y="T7"/>
              </a:cxn>
              <a:cxn ang="0">
                <a:pos x="T8" y="T9"/>
              </a:cxn>
            </a:cxnLst>
            <a:rect l="0" t="0" r="r" b="b"/>
            <a:pathLst>
              <a:path w="9" h="29">
                <a:moveTo>
                  <a:pt x="0" y="0"/>
                </a:moveTo>
                <a:lnTo>
                  <a:pt x="1" y="29"/>
                </a:lnTo>
                <a:lnTo>
                  <a:pt x="9"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40" name="Rectangle 264"/>
          <p:cNvSpPr>
            <a:spLocks noChangeArrowheads="1"/>
          </p:cNvSpPr>
          <p:nvPr/>
        </p:nvSpPr>
        <p:spPr bwMode="auto">
          <a:xfrm>
            <a:off x="4408489" y="4930775"/>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41" name="Freeform 265"/>
          <p:cNvSpPr>
            <a:spLocks/>
          </p:cNvSpPr>
          <p:nvPr/>
        </p:nvSpPr>
        <p:spPr bwMode="auto">
          <a:xfrm>
            <a:off x="4408489" y="4989513"/>
            <a:ext cx="14288" cy="46038"/>
          </a:xfrm>
          <a:custGeom>
            <a:avLst/>
            <a:gdLst>
              <a:gd name="T0" fmla="*/ 0 w 9"/>
              <a:gd name="T1" fmla="*/ 0 h 29"/>
              <a:gd name="T2" fmla="*/ 2 w 9"/>
              <a:gd name="T3" fmla="*/ 29 h 29"/>
              <a:gd name="T4" fmla="*/ 9 w 9"/>
              <a:gd name="T5" fmla="*/ 29 h 29"/>
              <a:gd name="T6" fmla="*/ 8 w 9"/>
              <a:gd name="T7" fmla="*/ 0 h 29"/>
              <a:gd name="T8" fmla="*/ 0 w 9"/>
              <a:gd name="T9" fmla="*/ 0 h 29"/>
            </a:gdLst>
            <a:ahLst/>
            <a:cxnLst>
              <a:cxn ang="0">
                <a:pos x="T0" y="T1"/>
              </a:cxn>
              <a:cxn ang="0">
                <a:pos x="T2" y="T3"/>
              </a:cxn>
              <a:cxn ang="0">
                <a:pos x="T4" y="T5"/>
              </a:cxn>
              <a:cxn ang="0">
                <a:pos x="T6" y="T7"/>
              </a:cxn>
              <a:cxn ang="0">
                <a:pos x="T8" y="T9"/>
              </a:cxn>
            </a:cxnLst>
            <a:rect l="0" t="0" r="r" b="b"/>
            <a:pathLst>
              <a:path w="9" h="29">
                <a:moveTo>
                  <a:pt x="0" y="0"/>
                </a:moveTo>
                <a:lnTo>
                  <a:pt x="2" y="29"/>
                </a:lnTo>
                <a:lnTo>
                  <a:pt x="9" y="29"/>
                </a:lnTo>
                <a:lnTo>
                  <a:pt x="8"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42" name="Rectangle 266"/>
          <p:cNvSpPr>
            <a:spLocks noChangeArrowheads="1"/>
          </p:cNvSpPr>
          <p:nvPr/>
        </p:nvSpPr>
        <p:spPr bwMode="auto">
          <a:xfrm>
            <a:off x="4411664" y="5046663"/>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43" name="Freeform 267"/>
          <p:cNvSpPr>
            <a:spLocks/>
          </p:cNvSpPr>
          <p:nvPr/>
        </p:nvSpPr>
        <p:spPr bwMode="auto">
          <a:xfrm>
            <a:off x="4411664" y="5103813"/>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44" name="Rectangle 268"/>
          <p:cNvSpPr>
            <a:spLocks noChangeArrowheads="1"/>
          </p:cNvSpPr>
          <p:nvPr/>
        </p:nvSpPr>
        <p:spPr bwMode="auto">
          <a:xfrm>
            <a:off x="4413252" y="5160963"/>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45" name="Freeform 269"/>
          <p:cNvSpPr>
            <a:spLocks/>
          </p:cNvSpPr>
          <p:nvPr/>
        </p:nvSpPr>
        <p:spPr bwMode="auto">
          <a:xfrm>
            <a:off x="4413252" y="5219700"/>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46" name="Freeform 270"/>
          <p:cNvSpPr>
            <a:spLocks/>
          </p:cNvSpPr>
          <p:nvPr/>
        </p:nvSpPr>
        <p:spPr bwMode="auto">
          <a:xfrm>
            <a:off x="4414839" y="5276850"/>
            <a:ext cx="14288" cy="46038"/>
          </a:xfrm>
          <a:custGeom>
            <a:avLst/>
            <a:gdLst>
              <a:gd name="T0" fmla="*/ 0 w 9"/>
              <a:gd name="T1" fmla="*/ 0 h 29"/>
              <a:gd name="T2" fmla="*/ 1 w 9"/>
              <a:gd name="T3" fmla="*/ 29 h 29"/>
              <a:gd name="T4" fmla="*/ 9 w 9"/>
              <a:gd name="T5" fmla="*/ 29 h 29"/>
              <a:gd name="T6" fmla="*/ 7 w 9"/>
              <a:gd name="T7" fmla="*/ 0 h 29"/>
              <a:gd name="T8" fmla="*/ 0 w 9"/>
              <a:gd name="T9" fmla="*/ 0 h 29"/>
            </a:gdLst>
            <a:ahLst/>
            <a:cxnLst>
              <a:cxn ang="0">
                <a:pos x="T0" y="T1"/>
              </a:cxn>
              <a:cxn ang="0">
                <a:pos x="T2" y="T3"/>
              </a:cxn>
              <a:cxn ang="0">
                <a:pos x="T4" y="T5"/>
              </a:cxn>
              <a:cxn ang="0">
                <a:pos x="T6" y="T7"/>
              </a:cxn>
              <a:cxn ang="0">
                <a:pos x="T8" y="T9"/>
              </a:cxn>
            </a:cxnLst>
            <a:rect l="0" t="0" r="r" b="b"/>
            <a:pathLst>
              <a:path w="9" h="29">
                <a:moveTo>
                  <a:pt x="0" y="0"/>
                </a:moveTo>
                <a:lnTo>
                  <a:pt x="1" y="29"/>
                </a:lnTo>
                <a:lnTo>
                  <a:pt x="9"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47" name="Freeform 271"/>
          <p:cNvSpPr>
            <a:spLocks/>
          </p:cNvSpPr>
          <p:nvPr/>
        </p:nvSpPr>
        <p:spPr bwMode="auto">
          <a:xfrm>
            <a:off x="4416427" y="5334000"/>
            <a:ext cx="14288" cy="46038"/>
          </a:xfrm>
          <a:custGeom>
            <a:avLst/>
            <a:gdLst>
              <a:gd name="T0" fmla="*/ 0 w 9"/>
              <a:gd name="T1" fmla="*/ 0 h 29"/>
              <a:gd name="T2" fmla="*/ 1 w 9"/>
              <a:gd name="T3" fmla="*/ 29 h 29"/>
              <a:gd name="T4" fmla="*/ 9 w 9"/>
              <a:gd name="T5" fmla="*/ 29 h 29"/>
              <a:gd name="T6" fmla="*/ 8 w 9"/>
              <a:gd name="T7" fmla="*/ 0 h 29"/>
              <a:gd name="T8" fmla="*/ 0 w 9"/>
              <a:gd name="T9" fmla="*/ 0 h 29"/>
            </a:gdLst>
            <a:ahLst/>
            <a:cxnLst>
              <a:cxn ang="0">
                <a:pos x="T0" y="T1"/>
              </a:cxn>
              <a:cxn ang="0">
                <a:pos x="T2" y="T3"/>
              </a:cxn>
              <a:cxn ang="0">
                <a:pos x="T4" y="T5"/>
              </a:cxn>
              <a:cxn ang="0">
                <a:pos x="T6" y="T7"/>
              </a:cxn>
              <a:cxn ang="0">
                <a:pos x="T8" y="T9"/>
              </a:cxn>
            </a:cxnLst>
            <a:rect l="0" t="0" r="r" b="b"/>
            <a:pathLst>
              <a:path w="9" h="29">
                <a:moveTo>
                  <a:pt x="0" y="0"/>
                </a:moveTo>
                <a:lnTo>
                  <a:pt x="1" y="29"/>
                </a:lnTo>
                <a:lnTo>
                  <a:pt x="9" y="29"/>
                </a:lnTo>
                <a:lnTo>
                  <a:pt x="8"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48" name="Rectangle 272"/>
          <p:cNvSpPr>
            <a:spLocks noChangeArrowheads="1"/>
          </p:cNvSpPr>
          <p:nvPr/>
        </p:nvSpPr>
        <p:spPr bwMode="auto">
          <a:xfrm>
            <a:off x="4421189" y="5392738"/>
            <a:ext cx="11113" cy="15875"/>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449" name="Freeform 273"/>
          <p:cNvSpPr>
            <a:spLocks/>
          </p:cNvSpPr>
          <p:nvPr/>
        </p:nvSpPr>
        <p:spPr bwMode="auto">
          <a:xfrm>
            <a:off x="4413252" y="5360988"/>
            <a:ext cx="22225" cy="47625"/>
          </a:xfrm>
          <a:custGeom>
            <a:avLst/>
            <a:gdLst>
              <a:gd name="T0" fmla="*/ 14 w 14"/>
              <a:gd name="T1" fmla="*/ 0 h 30"/>
              <a:gd name="T2" fmla="*/ 8 w 14"/>
              <a:gd name="T3" fmla="*/ 30 h 30"/>
              <a:gd name="T4" fmla="*/ 0 w 14"/>
              <a:gd name="T5" fmla="*/ 0 h 30"/>
              <a:gd name="T6" fmla="*/ 14 w 14"/>
              <a:gd name="T7" fmla="*/ 0 h 30"/>
            </a:gdLst>
            <a:ahLst/>
            <a:cxnLst>
              <a:cxn ang="0">
                <a:pos x="T0" y="T1"/>
              </a:cxn>
              <a:cxn ang="0">
                <a:pos x="T2" y="T3"/>
              </a:cxn>
              <a:cxn ang="0">
                <a:pos x="T4" y="T5"/>
              </a:cxn>
              <a:cxn ang="0">
                <a:pos x="T6" y="T7"/>
              </a:cxn>
            </a:cxnLst>
            <a:rect l="0" t="0" r="r" b="b"/>
            <a:pathLst>
              <a:path w="14" h="30">
                <a:moveTo>
                  <a:pt x="14" y="0"/>
                </a:moveTo>
                <a:lnTo>
                  <a:pt x="8" y="30"/>
                </a:lnTo>
                <a:lnTo>
                  <a:pt x="0" y="0"/>
                </a:lnTo>
                <a:lnTo>
                  <a:pt x="14"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50" name="Freeform 274"/>
          <p:cNvSpPr>
            <a:spLocks/>
          </p:cNvSpPr>
          <p:nvPr/>
        </p:nvSpPr>
        <p:spPr bwMode="auto">
          <a:xfrm>
            <a:off x="4406902" y="5356225"/>
            <a:ext cx="34925" cy="76200"/>
          </a:xfrm>
          <a:custGeom>
            <a:avLst/>
            <a:gdLst>
              <a:gd name="T0" fmla="*/ 18 w 22"/>
              <a:gd name="T1" fmla="*/ 7 h 48"/>
              <a:gd name="T2" fmla="*/ 15 w 22"/>
              <a:gd name="T3" fmla="*/ 2 h 48"/>
              <a:gd name="T4" fmla="*/ 9 w 22"/>
              <a:gd name="T5" fmla="*/ 32 h 48"/>
              <a:gd name="T6" fmla="*/ 16 w 22"/>
              <a:gd name="T7" fmla="*/ 32 h 48"/>
              <a:gd name="T8" fmla="*/ 7 w 22"/>
              <a:gd name="T9" fmla="*/ 2 h 48"/>
              <a:gd name="T10" fmla="*/ 4 w 22"/>
              <a:gd name="T11" fmla="*/ 7 h 48"/>
              <a:gd name="T12" fmla="*/ 18 w 22"/>
              <a:gd name="T13" fmla="*/ 7 h 48"/>
              <a:gd name="T14" fmla="*/ 22 w 22"/>
              <a:gd name="T15" fmla="*/ 0 h 48"/>
              <a:gd name="T16" fmla="*/ 0 w 22"/>
              <a:gd name="T17" fmla="*/ 1 h 48"/>
              <a:gd name="T18" fmla="*/ 12 w 22"/>
              <a:gd name="T19" fmla="*/ 48 h 48"/>
              <a:gd name="T20" fmla="*/ 22 w 22"/>
              <a:gd name="T21" fmla="*/ 0 h 48"/>
              <a:gd name="T22" fmla="*/ 18 w 22"/>
              <a:gd name="T23" fmla="*/ 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48">
                <a:moveTo>
                  <a:pt x="18" y="7"/>
                </a:moveTo>
                <a:lnTo>
                  <a:pt x="15" y="2"/>
                </a:lnTo>
                <a:lnTo>
                  <a:pt x="9" y="32"/>
                </a:lnTo>
                <a:lnTo>
                  <a:pt x="16" y="32"/>
                </a:lnTo>
                <a:lnTo>
                  <a:pt x="7" y="2"/>
                </a:lnTo>
                <a:lnTo>
                  <a:pt x="4" y="7"/>
                </a:lnTo>
                <a:lnTo>
                  <a:pt x="18" y="7"/>
                </a:lnTo>
                <a:lnTo>
                  <a:pt x="22" y="0"/>
                </a:lnTo>
                <a:lnTo>
                  <a:pt x="0" y="1"/>
                </a:lnTo>
                <a:lnTo>
                  <a:pt x="12" y="48"/>
                </a:lnTo>
                <a:lnTo>
                  <a:pt x="22" y="0"/>
                </a:lnTo>
                <a:lnTo>
                  <a:pt x="18" y="7"/>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51" name="Freeform 275"/>
          <p:cNvSpPr>
            <a:spLocks/>
          </p:cNvSpPr>
          <p:nvPr/>
        </p:nvSpPr>
        <p:spPr bwMode="auto">
          <a:xfrm>
            <a:off x="4381502" y="4297363"/>
            <a:ext cx="22225" cy="50800"/>
          </a:xfrm>
          <a:custGeom>
            <a:avLst/>
            <a:gdLst>
              <a:gd name="T0" fmla="*/ 7 w 14"/>
              <a:gd name="T1" fmla="*/ 0 h 32"/>
              <a:gd name="T2" fmla="*/ 0 w 14"/>
              <a:gd name="T3" fmla="*/ 29 h 32"/>
              <a:gd name="T4" fmla="*/ 8 w 14"/>
              <a:gd name="T5" fmla="*/ 32 h 32"/>
              <a:gd name="T6" fmla="*/ 14 w 14"/>
              <a:gd name="T7" fmla="*/ 3 h 32"/>
              <a:gd name="T8" fmla="*/ 7 w 14"/>
              <a:gd name="T9" fmla="*/ 0 h 32"/>
            </a:gdLst>
            <a:ahLst/>
            <a:cxnLst>
              <a:cxn ang="0">
                <a:pos x="T0" y="T1"/>
              </a:cxn>
              <a:cxn ang="0">
                <a:pos x="T2" y="T3"/>
              </a:cxn>
              <a:cxn ang="0">
                <a:pos x="T4" y="T5"/>
              </a:cxn>
              <a:cxn ang="0">
                <a:pos x="T6" y="T7"/>
              </a:cxn>
              <a:cxn ang="0">
                <a:pos x="T8" y="T9"/>
              </a:cxn>
            </a:cxnLst>
            <a:rect l="0" t="0" r="r" b="b"/>
            <a:pathLst>
              <a:path w="14" h="32">
                <a:moveTo>
                  <a:pt x="7" y="0"/>
                </a:moveTo>
                <a:lnTo>
                  <a:pt x="0" y="29"/>
                </a:lnTo>
                <a:lnTo>
                  <a:pt x="8" y="32"/>
                </a:lnTo>
                <a:lnTo>
                  <a:pt x="14" y="3"/>
                </a:lnTo>
                <a:lnTo>
                  <a:pt x="7"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52" name="Freeform 276"/>
          <p:cNvSpPr>
            <a:spLocks/>
          </p:cNvSpPr>
          <p:nvPr/>
        </p:nvSpPr>
        <p:spPr bwMode="auto">
          <a:xfrm>
            <a:off x="4370389" y="4352925"/>
            <a:ext cx="22225" cy="50800"/>
          </a:xfrm>
          <a:custGeom>
            <a:avLst/>
            <a:gdLst>
              <a:gd name="T0" fmla="*/ 6 w 14"/>
              <a:gd name="T1" fmla="*/ 0 h 32"/>
              <a:gd name="T2" fmla="*/ 0 w 14"/>
              <a:gd name="T3" fmla="*/ 29 h 32"/>
              <a:gd name="T4" fmla="*/ 7 w 14"/>
              <a:gd name="T5" fmla="*/ 32 h 32"/>
              <a:gd name="T6" fmla="*/ 14 w 14"/>
              <a:gd name="T7" fmla="*/ 3 h 32"/>
              <a:gd name="T8" fmla="*/ 6 w 14"/>
              <a:gd name="T9" fmla="*/ 0 h 32"/>
            </a:gdLst>
            <a:ahLst/>
            <a:cxnLst>
              <a:cxn ang="0">
                <a:pos x="T0" y="T1"/>
              </a:cxn>
              <a:cxn ang="0">
                <a:pos x="T2" y="T3"/>
              </a:cxn>
              <a:cxn ang="0">
                <a:pos x="T4" y="T5"/>
              </a:cxn>
              <a:cxn ang="0">
                <a:pos x="T6" y="T7"/>
              </a:cxn>
              <a:cxn ang="0">
                <a:pos x="T8" y="T9"/>
              </a:cxn>
            </a:cxnLst>
            <a:rect l="0" t="0" r="r" b="b"/>
            <a:pathLst>
              <a:path w="14" h="32">
                <a:moveTo>
                  <a:pt x="6" y="0"/>
                </a:moveTo>
                <a:lnTo>
                  <a:pt x="0" y="29"/>
                </a:lnTo>
                <a:lnTo>
                  <a:pt x="7" y="32"/>
                </a:lnTo>
                <a:lnTo>
                  <a:pt x="14"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53" name="Freeform 277"/>
          <p:cNvSpPr>
            <a:spLocks/>
          </p:cNvSpPr>
          <p:nvPr/>
        </p:nvSpPr>
        <p:spPr bwMode="auto">
          <a:xfrm>
            <a:off x="4360864" y="4411663"/>
            <a:ext cx="19050" cy="47625"/>
          </a:xfrm>
          <a:custGeom>
            <a:avLst/>
            <a:gdLst>
              <a:gd name="T0" fmla="*/ 5 w 12"/>
              <a:gd name="T1" fmla="*/ 0 h 30"/>
              <a:gd name="T2" fmla="*/ 0 w 12"/>
              <a:gd name="T3" fmla="*/ 27 h 30"/>
              <a:gd name="T4" fmla="*/ 7 w 12"/>
              <a:gd name="T5" fmla="*/ 30 h 30"/>
              <a:gd name="T6" fmla="*/ 12 w 12"/>
              <a:gd name="T7" fmla="*/ 2 h 30"/>
              <a:gd name="T8" fmla="*/ 5 w 12"/>
              <a:gd name="T9" fmla="*/ 0 h 30"/>
            </a:gdLst>
            <a:ahLst/>
            <a:cxnLst>
              <a:cxn ang="0">
                <a:pos x="T0" y="T1"/>
              </a:cxn>
              <a:cxn ang="0">
                <a:pos x="T2" y="T3"/>
              </a:cxn>
              <a:cxn ang="0">
                <a:pos x="T4" y="T5"/>
              </a:cxn>
              <a:cxn ang="0">
                <a:pos x="T6" y="T7"/>
              </a:cxn>
              <a:cxn ang="0">
                <a:pos x="T8" y="T9"/>
              </a:cxn>
            </a:cxnLst>
            <a:rect l="0" t="0" r="r" b="b"/>
            <a:pathLst>
              <a:path w="12" h="30">
                <a:moveTo>
                  <a:pt x="5" y="0"/>
                </a:moveTo>
                <a:lnTo>
                  <a:pt x="0" y="27"/>
                </a:lnTo>
                <a:lnTo>
                  <a:pt x="7" y="30"/>
                </a:lnTo>
                <a:lnTo>
                  <a:pt x="12" y="2"/>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54" name="Freeform 278"/>
          <p:cNvSpPr>
            <a:spLocks/>
          </p:cNvSpPr>
          <p:nvPr/>
        </p:nvSpPr>
        <p:spPr bwMode="auto">
          <a:xfrm>
            <a:off x="4349752" y="4468813"/>
            <a:ext cx="19050" cy="46038"/>
          </a:xfrm>
          <a:custGeom>
            <a:avLst/>
            <a:gdLst>
              <a:gd name="T0" fmla="*/ 5 w 12"/>
              <a:gd name="T1" fmla="*/ 0 h 29"/>
              <a:gd name="T2" fmla="*/ 0 w 12"/>
              <a:gd name="T3" fmla="*/ 29 h 29"/>
              <a:gd name="T4" fmla="*/ 7 w 12"/>
              <a:gd name="T5" fmla="*/ 29 h 29"/>
              <a:gd name="T6" fmla="*/ 12 w 12"/>
              <a:gd name="T7" fmla="*/ 0 h 29"/>
              <a:gd name="T8" fmla="*/ 5 w 12"/>
              <a:gd name="T9" fmla="*/ 0 h 29"/>
            </a:gdLst>
            <a:ahLst/>
            <a:cxnLst>
              <a:cxn ang="0">
                <a:pos x="T0" y="T1"/>
              </a:cxn>
              <a:cxn ang="0">
                <a:pos x="T2" y="T3"/>
              </a:cxn>
              <a:cxn ang="0">
                <a:pos x="T4" y="T5"/>
              </a:cxn>
              <a:cxn ang="0">
                <a:pos x="T6" y="T7"/>
              </a:cxn>
              <a:cxn ang="0">
                <a:pos x="T8" y="T9"/>
              </a:cxn>
            </a:cxnLst>
            <a:rect l="0" t="0" r="r" b="b"/>
            <a:pathLst>
              <a:path w="12" h="29">
                <a:moveTo>
                  <a:pt x="5" y="0"/>
                </a:moveTo>
                <a:lnTo>
                  <a:pt x="0" y="29"/>
                </a:lnTo>
                <a:lnTo>
                  <a:pt x="7" y="29"/>
                </a:lnTo>
                <a:lnTo>
                  <a:pt x="12" y="0"/>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55" name="Freeform 279"/>
          <p:cNvSpPr>
            <a:spLocks/>
          </p:cNvSpPr>
          <p:nvPr/>
        </p:nvSpPr>
        <p:spPr bwMode="auto">
          <a:xfrm>
            <a:off x="4338639" y="4524375"/>
            <a:ext cx="19050" cy="47625"/>
          </a:xfrm>
          <a:custGeom>
            <a:avLst/>
            <a:gdLst>
              <a:gd name="T0" fmla="*/ 4 w 12"/>
              <a:gd name="T1" fmla="*/ 0 h 30"/>
              <a:gd name="T2" fmla="*/ 0 w 12"/>
              <a:gd name="T3" fmla="*/ 28 h 30"/>
              <a:gd name="T4" fmla="*/ 7 w 12"/>
              <a:gd name="T5" fmla="*/ 30 h 30"/>
              <a:gd name="T6" fmla="*/ 12 w 12"/>
              <a:gd name="T7" fmla="*/ 2 h 30"/>
              <a:gd name="T8" fmla="*/ 4 w 12"/>
              <a:gd name="T9" fmla="*/ 0 h 30"/>
            </a:gdLst>
            <a:ahLst/>
            <a:cxnLst>
              <a:cxn ang="0">
                <a:pos x="T0" y="T1"/>
              </a:cxn>
              <a:cxn ang="0">
                <a:pos x="T2" y="T3"/>
              </a:cxn>
              <a:cxn ang="0">
                <a:pos x="T4" y="T5"/>
              </a:cxn>
              <a:cxn ang="0">
                <a:pos x="T6" y="T7"/>
              </a:cxn>
              <a:cxn ang="0">
                <a:pos x="T8" y="T9"/>
              </a:cxn>
            </a:cxnLst>
            <a:rect l="0" t="0" r="r" b="b"/>
            <a:pathLst>
              <a:path w="12" h="30">
                <a:moveTo>
                  <a:pt x="4" y="0"/>
                </a:moveTo>
                <a:lnTo>
                  <a:pt x="0" y="28"/>
                </a:lnTo>
                <a:lnTo>
                  <a:pt x="7" y="30"/>
                </a:lnTo>
                <a:lnTo>
                  <a:pt x="12" y="2"/>
                </a:lnTo>
                <a:lnTo>
                  <a:pt x="4"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56" name="Freeform 280"/>
          <p:cNvSpPr>
            <a:spLocks/>
          </p:cNvSpPr>
          <p:nvPr/>
        </p:nvSpPr>
        <p:spPr bwMode="auto">
          <a:xfrm>
            <a:off x="4325939" y="4579938"/>
            <a:ext cx="22225" cy="49213"/>
          </a:xfrm>
          <a:custGeom>
            <a:avLst/>
            <a:gdLst>
              <a:gd name="T0" fmla="*/ 6 w 14"/>
              <a:gd name="T1" fmla="*/ 0 h 31"/>
              <a:gd name="T2" fmla="*/ 0 w 14"/>
              <a:gd name="T3" fmla="*/ 29 h 31"/>
              <a:gd name="T4" fmla="*/ 8 w 14"/>
              <a:gd name="T5" fmla="*/ 31 h 31"/>
              <a:gd name="T6" fmla="*/ 14 w 14"/>
              <a:gd name="T7" fmla="*/ 2 h 31"/>
              <a:gd name="T8" fmla="*/ 6 w 14"/>
              <a:gd name="T9" fmla="*/ 0 h 31"/>
            </a:gdLst>
            <a:ahLst/>
            <a:cxnLst>
              <a:cxn ang="0">
                <a:pos x="T0" y="T1"/>
              </a:cxn>
              <a:cxn ang="0">
                <a:pos x="T2" y="T3"/>
              </a:cxn>
              <a:cxn ang="0">
                <a:pos x="T4" y="T5"/>
              </a:cxn>
              <a:cxn ang="0">
                <a:pos x="T6" y="T7"/>
              </a:cxn>
              <a:cxn ang="0">
                <a:pos x="T8" y="T9"/>
              </a:cxn>
            </a:cxnLst>
            <a:rect l="0" t="0" r="r" b="b"/>
            <a:pathLst>
              <a:path w="14" h="31">
                <a:moveTo>
                  <a:pt x="6" y="0"/>
                </a:moveTo>
                <a:lnTo>
                  <a:pt x="0" y="29"/>
                </a:lnTo>
                <a:lnTo>
                  <a:pt x="8" y="31"/>
                </a:lnTo>
                <a:lnTo>
                  <a:pt x="14"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57" name="Freeform 281"/>
          <p:cNvSpPr>
            <a:spLocks/>
          </p:cNvSpPr>
          <p:nvPr/>
        </p:nvSpPr>
        <p:spPr bwMode="auto">
          <a:xfrm>
            <a:off x="4314827" y="4637088"/>
            <a:ext cx="20638" cy="49213"/>
          </a:xfrm>
          <a:custGeom>
            <a:avLst/>
            <a:gdLst>
              <a:gd name="T0" fmla="*/ 6 w 13"/>
              <a:gd name="T1" fmla="*/ 0 h 31"/>
              <a:gd name="T2" fmla="*/ 0 w 13"/>
              <a:gd name="T3" fmla="*/ 28 h 31"/>
              <a:gd name="T4" fmla="*/ 7 w 13"/>
              <a:gd name="T5" fmla="*/ 31 h 31"/>
              <a:gd name="T6" fmla="*/ 13 w 13"/>
              <a:gd name="T7" fmla="*/ 3 h 31"/>
              <a:gd name="T8" fmla="*/ 6 w 13"/>
              <a:gd name="T9" fmla="*/ 0 h 31"/>
            </a:gdLst>
            <a:ahLst/>
            <a:cxnLst>
              <a:cxn ang="0">
                <a:pos x="T0" y="T1"/>
              </a:cxn>
              <a:cxn ang="0">
                <a:pos x="T2" y="T3"/>
              </a:cxn>
              <a:cxn ang="0">
                <a:pos x="T4" y="T5"/>
              </a:cxn>
              <a:cxn ang="0">
                <a:pos x="T6" y="T7"/>
              </a:cxn>
              <a:cxn ang="0">
                <a:pos x="T8" y="T9"/>
              </a:cxn>
            </a:cxnLst>
            <a:rect l="0" t="0" r="r" b="b"/>
            <a:pathLst>
              <a:path w="13" h="31">
                <a:moveTo>
                  <a:pt x="6" y="0"/>
                </a:moveTo>
                <a:lnTo>
                  <a:pt x="0" y="28"/>
                </a:lnTo>
                <a:lnTo>
                  <a:pt x="7" y="31"/>
                </a:lnTo>
                <a:lnTo>
                  <a:pt x="13"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58" name="Freeform 282"/>
          <p:cNvSpPr>
            <a:spLocks/>
          </p:cNvSpPr>
          <p:nvPr/>
        </p:nvSpPr>
        <p:spPr bwMode="auto">
          <a:xfrm>
            <a:off x="4303714" y="4692650"/>
            <a:ext cx="20638" cy="49213"/>
          </a:xfrm>
          <a:custGeom>
            <a:avLst/>
            <a:gdLst>
              <a:gd name="T0" fmla="*/ 6 w 13"/>
              <a:gd name="T1" fmla="*/ 0 h 31"/>
              <a:gd name="T2" fmla="*/ 0 w 13"/>
              <a:gd name="T3" fmla="*/ 28 h 31"/>
              <a:gd name="T4" fmla="*/ 7 w 13"/>
              <a:gd name="T5" fmla="*/ 31 h 31"/>
              <a:gd name="T6" fmla="*/ 13 w 13"/>
              <a:gd name="T7" fmla="*/ 3 h 31"/>
              <a:gd name="T8" fmla="*/ 6 w 13"/>
              <a:gd name="T9" fmla="*/ 0 h 31"/>
            </a:gdLst>
            <a:ahLst/>
            <a:cxnLst>
              <a:cxn ang="0">
                <a:pos x="T0" y="T1"/>
              </a:cxn>
              <a:cxn ang="0">
                <a:pos x="T2" y="T3"/>
              </a:cxn>
              <a:cxn ang="0">
                <a:pos x="T4" y="T5"/>
              </a:cxn>
              <a:cxn ang="0">
                <a:pos x="T6" y="T7"/>
              </a:cxn>
              <a:cxn ang="0">
                <a:pos x="T8" y="T9"/>
              </a:cxn>
            </a:cxnLst>
            <a:rect l="0" t="0" r="r" b="b"/>
            <a:pathLst>
              <a:path w="13" h="31">
                <a:moveTo>
                  <a:pt x="6" y="0"/>
                </a:moveTo>
                <a:lnTo>
                  <a:pt x="0" y="28"/>
                </a:lnTo>
                <a:lnTo>
                  <a:pt x="7" y="31"/>
                </a:lnTo>
                <a:lnTo>
                  <a:pt x="13"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59" name="Freeform 283"/>
          <p:cNvSpPr>
            <a:spLocks/>
          </p:cNvSpPr>
          <p:nvPr/>
        </p:nvSpPr>
        <p:spPr bwMode="auto">
          <a:xfrm>
            <a:off x="4292602" y="4748213"/>
            <a:ext cx="20638" cy="50800"/>
          </a:xfrm>
          <a:custGeom>
            <a:avLst/>
            <a:gdLst>
              <a:gd name="T0" fmla="*/ 6 w 13"/>
              <a:gd name="T1" fmla="*/ 0 h 32"/>
              <a:gd name="T2" fmla="*/ 0 w 13"/>
              <a:gd name="T3" fmla="*/ 29 h 32"/>
              <a:gd name="T4" fmla="*/ 7 w 13"/>
              <a:gd name="T5" fmla="*/ 32 h 32"/>
              <a:gd name="T6" fmla="*/ 13 w 13"/>
              <a:gd name="T7" fmla="*/ 3 h 32"/>
              <a:gd name="T8" fmla="*/ 6 w 13"/>
              <a:gd name="T9" fmla="*/ 0 h 32"/>
            </a:gdLst>
            <a:ahLst/>
            <a:cxnLst>
              <a:cxn ang="0">
                <a:pos x="T0" y="T1"/>
              </a:cxn>
              <a:cxn ang="0">
                <a:pos x="T2" y="T3"/>
              </a:cxn>
              <a:cxn ang="0">
                <a:pos x="T4" y="T5"/>
              </a:cxn>
              <a:cxn ang="0">
                <a:pos x="T6" y="T7"/>
              </a:cxn>
              <a:cxn ang="0">
                <a:pos x="T8" y="T9"/>
              </a:cxn>
            </a:cxnLst>
            <a:rect l="0" t="0" r="r" b="b"/>
            <a:pathLst>
              <a:path w="13" h="32">
                <a:moveTo>
                  <a:pt x="6" y="0"/>
                </a:moveTo>
                <a:lnTo>
                  <a:pt x="0" y="29"/>
                </a:lnTo>
                <a:lnTo>
                  <a:pt x="7" y="32"/>
                </a:lnTo>
                <a:lnTo>
                  <a:pt x="13"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60" name="Freeform 284"/>
          <p:cNvSpPr>
            <a:spLocks/>
          </p:cNvSpPr>
          <p:nvPr/>
        </p:nvSpPr>
        <p:spPr bwMode="auto">
          <a:xfrm>
            <a:off x="4279902" y="4806950"/>
            <a:ext cx="22225" cy="47625"/>
          </a:xfrm>
          <a:custGeom>
            <a:avLst/>
            <a:gdLst>
              <a:gd name="T0" fmla="*/ 6 w 14"/>
              <a:gd name="T1" fmla="*/ 0 h 30"/>
              <a:gd name="T2" fmla="*/ 0 w 14"/>
              <a:gd name="T3" fmla="*/ 28 h 30"/>
              <a:gd name="T4" fmla="*/ 8 w 14"/>
              <a:gd name="T5" fmla="*/ 30 h 30"/>
              <a:gd name="T6" fmla="*/ 14 w 14"/>
              <a:gd name="T7" fmla="*/ 2 h 30"/>
              <a:gd name="T8" fmla="*/ 6 w 14"/>
              <a:gd name="T9" fmla="*/ 0 h 30"/>
            </a:gdLst>
            <a:ahLst/>
            <a:cxnLst>
              <a:cxn ang="0">
                <a:pos x="T0" y="T1"/>
              </a:cxn>
              <a:cxn ang="0">
                <a:pos x="T2" y="T3"/>
              </a:cxn>
              <a:cxn ang="0">
                <a:pos x="T4" y="T5"/>
              </a:cxn>
              <a:cxn ang="0">
                <a:pos x="T6" y="T7"/>
              </a:cxn>
              <a:cxn ang="0">
                <a:pos x="T8" y="T9"/>
              </a:cxn>
            </a:cxnLst>
            <a:rect l="0" t="0" r="r" b="b"/>
            <a:pathLst>
              <a:path w="14" h="30">
                <a:moveTo>
                  <a:pt x="6" y="0"/>
                </a:moveTo>
                <a:lnTo>
                  <a:pt x="0" y="28"/>
                </a:lnTo>
                <a:lnTo>
                  <a:pt x="8" y="30"/>
                </a:lnTo>
                <a:lnTo>
                  <a:pt x="14"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61" name="Freeform 285"/>
          <p:cNvSpPr>
            <a:spLocks/>
          </p:cNvSpPr>
          <p:nvPr/>
        </p:nvSpPr>
        <p:spPr bwMode="auto">
          <a:xfrm>
            <a:off x="4270377" y="4864100"/>
            <a:ext cx="19050" cy="46038"/>
          </a:xfrm>
          <a:custGeom>
            <a:avLst/>
            <a:gdLst>
              <a:gd name="T0" fmla="*/ 5 w 12"/>
              <a:gd name="T1" fmla="*/ 0 h 29"/>
              <a:gd name="T2" fmla="*/ 0 w 12"/>
              <a:gd name="T3" fmla="*/ 29 h 29"/>
              <a:gd name="T4" fmla="*/ 8 w 12"/>
              <a:gd name="T5" fmla="*/ 29 h 29"/>
              <a:gd name="T6" fmla="*/ 12 w 12"/>
              <a:gd name="T7" fmla="*/ 0 h 29"/>
              <a:gd name="T8" fmla="*/ 5 w 12"/>
              <a:gd name="T9" fmla="*/ 0 h 29"/>
            </a:gdLst>
            <a:ahLst/>
            <a:cxnLst>
              <a:cxn ang="0">
                <a:pos x="T0" y="T1"/>
              </a:cxn>
              <a:cxn ang="0">
                <a:pos x="T2" y="T3"/>
              </a:cxn>
              <a:cxn ang="0">
                <a:pos x="T4" y="T5"/>
              </a:cxn>
              <a:cxn ang="0">
                <a:pos x="T6" y="T7"/>
              </a:cxn>
              <a:cxn ang="0">
                <a:pos x="T8" y="T9"/>
              </a:cxn>
            </a:cxnLst>
            <a:rect l="0" t="0" r="r" b="b"/>
            <a:pathLst>
              <a:path w="12" h="29">
                <a:moveTo>
                  <a:pt x="5" y="0"/>
                </a:moveTo>
                <a:lnTo>
                  <a:pt x="0" y="29"/>
                </a:lnTo>
                <a:lnTo>
                  <a:pt x="8" y="29"/>
                </a:lnTo>
                <a:lnTo>
                  <a:pt x="12" y="0"/>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62" name="Freeform 286"/>
          <p:cNvSpPr>
            <a:spLocks/>
          </p:cNvSpPr>
          <p:nvPr/>
        </p:nvSpPr>
        <p:spPr bwMode="auto">
          <a:xfrm>
            <a:off x="4259264" y="4919663"/>
            <a:ext cx="19050" cy="47625"/>
          </a:xfrm>
          <a:custGeom>
            <a:avLst/>
            <a:gdLst>
              <a:gd name="T0" fmla="*/ 5 w 12"/>
              <a:gd name="T1" fmla="*/ 0 h 30"/>
              <a:gd name="T2" fmla="*/ 0 w 12"/>
              <a:gd name="T3" fmla="*/ 28 h 30"/>
              <a:gd name="T4" fmla="*/ 7 w 12"/>
              <a:gd name="T5" fmla="*/ 30 h 30"/>
              <a:gd name="T6" fmla="*/ 12 w 12"/>
              <a:gd name="T7" fmla="*/ 3 h 30"/>
              <a:gd name="T8" fmla="*/ 5 w 12"/>
              <a:gd name="T9" fmla="*/ 0 h 30"/>
            </a:gdLst>
            <a:ahLst/>
            <a:cxnLst>
              <a:cxn ang="0">
                <a:pos x="T0" y="T1"/>
              </a:cxn>
              <a:cxn ang="0">
                <a:pos x="T2" y="T3"/>
              </a:cxn>
              <a:cxn ang="0">
                <a:pos x="T4" y="T5"/>
              </a:cxn>
              <a:cxn ang="0">
                <a:pos x="T6" y="T7"/>
              </a:cxn>
              <a:cxn ang="0">
                <a:pos x="T8" y="T9"/>
              </a:cxn>
            </a:cxnLst>
            <a:rect l="0" t="0" r="r" b="b"/>
            <a:pathLst>
              <a:path w="12" h="30">
                <a:moveTo>
                  <a:pt x="5" y="0"/>
                </a:moveTo>
                <a:lnTo>
                  <a:pt x="0" y="28"/>
                </a:lnTo>
                <a:lnTo>
                  <a:pt x="7" y="30"/>
                </a:lnTo>
                <a:lnTo>
                  <a:pt x="12" y="3"/>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63" name="Freeform 287"/>
          <p:cNvSpPr>
            <a:spLocks/>
          </p:cNvSpPr>
          <p:nvPr/>
        </p:nvSpPr>
        <p:spPr bwMode="auto">
          <a:xfrm>
            <a:off x="4248152" y="4976813"/>
            <a:ext cx="19050" cy="46038"/>
          </a:xfrm>
          <a:custGeom>
            <a:avLst/>
            <a:gdLst>
              <a:gd name="T0" fmla="*/ 5 w 12"/>
              <a:gd name="T1" fmla="*/ 0 h 29"/>
              <a:gd name="T2" fmla="*/ 0 w 12"/>
              <a:gd name="T3" fmla="*/ 29 h 29"/>
              <a:gd name="T4" fmla="*/ 7 w 12"/>
              <a:gd name="T5" fmla="*/ 29 h 29"/>
              <a:gd name="T6" fmla="*/ 12 w 12"/>
              <a:gd name="T7" fmla="*/ 0 h 29"/>
              <a:gd name="T8" fmla="*/ 5 w 12"/>
              <a:gd name="T9" fmla="*/ 0 h 29"/>
            </a:gdLst>
            <a:ahLst/>
            <a:cxnLst>
              <a:cxn ang="0">
                <a:pos x="T0" y="T1"/>
              </a:cxn>
              <a:cxn ang="0">
                <a:pos x="T2" y="T3"/>
              </a:cxn>
              <a:cxn ang="0">
                <a:pos x="T4" y="T5"/>
              </a:cxn>
              <a:cxn ang="0">
                <a:pos x="T6" y="T7"/>
              </a:cxn>
              <a:cxn ang="0">
                <a:pos x="T8" y="T9"/>
              </a:cxn>
            </a:cxnLst>
            <a:rect l="0" t="0" r="r" b="b"/>
            <a:pathLst>
              <a:path w="12" h="29">
                <a:moveTo>
                  <a:pt x="5" y="0"/>
                </a:moveTo>
                <a:lnTo>
                  <a:pt x="0" y="29"/>
                </a:lnTo>
                <a:lnTo>
                  <a:pt x="7" y="29"/>
                </a:lnTo>
                <a:lnTo>
                  <a:pt x="12" y="0"/>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64" name="Freeform 288"/>
          <p:cNvSpPr>
            <a:spLocks/>
          </p:cNvSpPr>
          <p:nvPr/>
        </p:nvSpPr>
        <p:spPr bwMode="auto">
          <a:xfrm>
            <a:off x="4237039" y="5030788"/>
            <a:ext cx="20638" cy="50800"/>
          </a:xfrm>
          <a:custGeom>
            <a:avLst/>
            <a:gdLst>
              <a:gd name="T0" fmla="*/ 6 w 13"/>
              <a:gd name="T1" fmla="*/ 0 h 32"/>
              <a:gd name="T2" fmla="*/ 0 w 13"/>
              <a:gd name="T3" fmla="*/ 29 h 32"/>
              <a:gd name="T4" fmla="*/ 7 w 13"/>
              <a:gd name="T5" fmla="*/ 32 h 32"/>
              <a:gd name="T6" fmla="*/ 13 w 13"/>
              <a:gd name="T7" fmla="*/ 3 h 32"/>
              <a:gd name="T8" fmla="*/ 6 w 13"/>
              <a:gd name="T9" fmla="*/ 0 h 32"/>
            </a:gdLst>
            <a:ahLst/>
            <a:cxnLst>
              <a:cxn ang="0">
                <a:pos x="T0" y="T1"/>
              </a:cxn>
              <a:cxn ang="0">
                <a:pos x="T2" y="T3"/>
              </a:cxn>
              <a:cxn ang="0">
                <a:pos x="T4" y="T5"/>
              </a:cxn>
              <a:cxn ang="0">
                <a:pos x="T6" y="T7"/>
              </a:cxn>
              <a:cxn ang="0">
                <a:pos x="T8" y="T9"/>
              </a:cxn>
            </a:cxnLst>
            <a:rect l="0" t="0" r="r" b="b"/>
            <a:pathLst>
              <a:path w="13" h="32">
                <a:moveTo>
                  <a:pt x="6" y="0"/>
                </a:moveTo>
                <a:lnTo>
                  <a:pt x="0" y="29"/>
                </a:lnTo>
                <a:lnTo>
                  <a:pt x="7" y="32"/>
                </a:lnTo>
                <a:lnTo>
                  <a:pt x="13"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65" name="Freeform 289"/>
          <p:cNvSpPr>
            <a:spLocks/>
          </p:cNvSpPr>
          <p:nvPr/>
        </p:nvSpPr>
        <p:spPr bwMode="auto">
          <a:xfrm>
            <a:off x="4224339" y="5089525"/>
            <a:ext cx="22225" cy="47625"/>
          </a:xfrm>
          <a:custGeom>
            <a:avLst/>
            <a:gdLst>
              <a:gd name="T0" fmla="*/ 6 w 14"/>
              <a:gd name="T1" fmla="*/ 0 h 30"/>
              <a:gd name="T2" fmla="*/ 0 w 14"/>
              <a:gd name="T3" fmla="*/ 27 h 30"/>
              <a:gd name="T4" fmla="*/ 8 w 14"/>
              <a:gd name="T5" fmla="*/ 30 h 30"/>
              <a:gd name="T6" fmla="*/ 14 w 14"/>
              <a:gd name="T7" fmla="*/ 2 h 30"/>
              <a:gd name="T8" fmla="*/ 6 w 14"/>
              <a:gd name="T9" fmla="*/ 0 h 30"/>
            </a:gdLst>
            <a:ahLst/>
            <a:cxnLst>
              <a:cxn ang="0">
                <a:pos x="T0" y="T1"/>
              </a:cxn>
              <a:cxn ang="0">
                <a:pos x="T2" y="T3"/>
              </a:cxn>
              <a:cxn ang="0">
                <a:pos x="T4" y="T5"/>
              </a:cxn>
              <a:cxn ang="0">
                <a:pos x="T6" y="T7"/>
              </a:cxn>
              <a:cxn ang="0">
                <a:pos x="T8" y="T9"/>
              </a:cxn>
            </a:cxnLst>
            <a:rect l="0" t="0" r="r" b="b"/>
            <a:pathLst>
              <a:path w="14" h="30">
                <a:moveTo>
                  <a:pt x="6" y="0"/>
                </a:moveTo>
                <a:lnTo>
                  <a:pt x="0" y="27"/>
                </a:lnTo>
                <a:lnTo>
                  <a:pt x="8" y="30"/>
                </a:lnTo>
                <a:lnTo>
                  <a:pt x="14"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66" name="Freeform 290"/>
          <p:cNvSpPr>
            <a:spLocks/>
          </p:cNvSpPr>
          <p:nvPr/>
        </p:nvSpPr>
        <p:spPr bwMode="auto">
          <a:xfrm>
            <a:off x="4213227" y="5145088"/>
            <a:ext cx="20638" cy="49213"/>
          </a:xfrm>
          <a:custGeom>
            <a:avLst/>
            <a:gdLst>
              <a:gd name="T0" fmla="*/ 6 w 13"/>
              <a:gd name="T1" fmla="*/ 0 h 31"/>
              <a:gd name="T2" fmla="*/ 2 w 13"/>
              <a:gd name="T3" fmla="*/ 18 h 31"/>
              <a:gd name="T4" fmla="*/ 0 w 13"/>
              <a:gd name="T5" fmla="*/ 29 h 31"/>
              <a:gd name="T6" fmla="*/ 7 w 13"/>
              <a:gd name="T7" fmla="*/ 31 h 31"/>
              <a:gd name="T8" fmla="*/ 10 w 13"/>
              <a:gd name="T9" fmla="*/ 20 h 31"/>
              <a:gd name="T10" fmla="*/ 13 w 13"/>
              <a:gd name="T11" fmla="*/ 2 h 31"/>
              <a:gd name="T12" fmla="*/ 6 w 13"/>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13" h="31">
                <a:moveTo>
                  <a:pt x="6" y="0"/>
                </a:moveTo>
                <a:lnTo>
                  <a:pt x="2" y="18"/>
                </a:lnTo>
                <a:lnTo>
                  <a:pt x="0" y="29"/>
                </a:lnTo>
                <a:lnTo>
                  <a:pt x="7" y="31"/>
                </a:lnTo>
                <a:lnTo>
                  <a:pt x="10" y="20"/>
                </a:lnTo>
                <a:lnTo>
                  <a:pt x="13"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67" name="Freeform 291"/>
          <p:cNvSpPr>
            <a:spLocks/>
          </p:cNvSpPr>
          <p:nvPr/>
        </p:nvSpPr>
        <p:spPr bwMode="auto">
          <a:xfrm>
            <a:off x="4202114" y="5202238"/>
            <a:ext cx="20638" cy="47625"/>
          </a:xfrm>
          <a:custGeom>
            <a:avLst/>
            <a:gdLst>
              <a:gd name="T0" fmla="*/ 6 w 13"/>
              <a:gd name="T1" fmla="*/ 0 h 30"/>
              <a:gd name="T2" fmla="*/ 0 w 13"/>
              <a:gd name="T3" fmla="*/ 28 h 30"/>
              <a:gd name="T4" fmla="*/ 7 w 13"/>
              <a:gd name="T5" fmla="*/ 30 h 30"/>
              <a:gd name="T6" fmla="*/ 13 w 13"/>
              <a:gd name="T7" fmla="*/ 2 h 30"/>
              <a:gd name="T8" fmla="*/ 6 w 13"/>
              <a:gd name="T9" fmla="*/ 0 h 30"/>
            </a:gdLst>
            <a:ahLst/>
            <a:cxnLst>
              <a:cxn ang="0">
                <a:pos x="T0" y="T1"/>
              </a:cxn>
              <a:cxn ang="0">
                <a:pos x="T2" y="T3"/>
              </a:cxn>
              <a:cxn ang="0">
                <a:pos x="T4" y="T5"/>
              </a:cxn>
              <a:cxn ang="0">
                <a:pos x="T6" y="T7"/>
              </a:cxn>
              <a:cxn ang="0">
                <a:pos x="T8" y="T9"/>
              </a:cxn>
            </a:cxnLst>
            <a:rect l="0" t="0" r="r" b="b"/>
            <a:pathLst>
              <a:path w="13" h="30">
                <a:moveTo>
                  <a:pt x="6" y="0"/>
                </a:moveTo>
                <a:lnTo>
                  <a:pt x="0" y="28"/>
                </a:lnTo>
                <a:lnTo>
                  <a:pt x="7" y="30"/>
                </a:lnTo>
                <a:lnTo>
                  <a:pt x="13"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68" name="Freeform 292"/>
          <p:cNvSpPr>
            <a:spLocks/>
          </p:cNvSpPr>
          <p:nvPr/>
        </p:nvSpPr>
        <p:spPr bwMode="auto">
          <a:xfrm>
            <a:off x="4192589" y="5259388"/>
            <a:ext cx="19050" cy="46038"/>
          </a:xfrm>
          <a:custGeom>
            <a:avLst/>
            <a:gdLst>
              <a:gd name="T0" fmla="*/ 5 w 12"/>
              <a:gd name="T1" fmla="*/ 0 h 29"/>
              <a:gd name="T2" fmla="*/ 0 w 12"/>
              <a:gd name="T3" fmla="*/ 29 h 29"/>
              <a:gd name="T4" fmla="*/ 7 w 12"/>
              <a:gd name="T5" fmla="*/ 29 h 29"/>
              <a:gd name="T6" fmla="*/ 12 w 12"/>
              <a:gd name="T7" fmla="*/ 0 h 29"/>
              <a:gd name="T8" fmla="*/ 5 w 12"/>
              <a:gd name="T9" fmla="*/ 0 h 29"/>
            </a:gdLst>
            <a:ahLst/>
            <a:cxnLst>
              <a:cxn ang="0">
                <a:pos x="T0" y="T1"/>
              </a:cxn>
              <a:cxn ang="0">
                <a:pos x="T2" y="T3"/>
              </a:cxn>
              <a:cxn ang="0">
                <a:pos x="T4" y="T5"/>
              </a:cxn>
              <a:cxn ang="0">
                <a:pos x="T6" y="T7"/>
              </a:cxn>
              <a:cxn ang="0">
                <a:pos x="T8" y="T9"/>
              </a:cxn>
            </a:cxnLst>
            <a:rect l="0" t="0" r="r" b="b"/>
            <a:pathLst>
              <a:path w="12" h="29">
                <a:moveTo>
                  <a:pt x="5" y="0"/>
                </a:moveTo>
                <a:lnTo>
                  <a:pt x="0" y="29"/>
                </a:lnTo>
                <a:lnTo>
                  <a:pt x="7" y="29"/>
                </a:lnTo>
                <a:lnTo>
                  <a:pt x="12" y="0"/>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69" name="Freeform 293"/>
          <p:cNvSpPr>
            <a:spLocks/>
          </p:cNvSpPr>
          <p:nvPr/>
        </p:nvSpPr>
        <p:spPr bwMode="auto">
          <a:xfrm>
            <a:off x="4179889" y="5314950"/>
            <a:ext cx="20638" cy="47625"/>
          </a:xfrm>
          <a:custGeom>
            <a:avLst/>
            <a:gdLst>
              <a:gd name="T0" fmla="*/ 5 w 13"/>
              <a:gd name="T1" fmla="*/ 0 h 30"/>
              <a:gd name="T2" fmla="*/ 0 w 13"/>
              <a:gd name="T3" fmla="*/ 28 h 30"/>
              <a:gd name="T4" fmla="*/ 8 w 13"/>
              <a:gd name="T5" fmla="*/ 30 h 30"/>
              <a:gd name="T6" fmla="*/ 13 w 13"/>
              <a:gd name="T7" fmla="*/ 3 h 30"/>
              <a:gd name="T8" fmla="*/ 5 w 13"/>
              <a:gd name="T9" fmla="*/ 0 h 30"/>
            </a:gdLst>
            <a:ahLst/>
            <a:cxnLst>
              <a:cxn ang="0">
                <a:pos x="T0" y="T1"/>
              </a:cxn>
              <a:cxn ang="0">
                <a:pos x="T2" y="T3"/>
              </a:cxn>
              <a:cxn ang="0">
                <a:pos x="T4" y="T5"/>
              </a:cxn>
              <a:cxn ang="0">
                <a:pos x="T6" y="T7"/>
              </a:cxn>
              <a:cxn ang="0">
                <a:pos x="T8" y="T9"/>
              </a:cxn>
            </a:cxnLst>
            <a:rect l="0" t="0" r="r" b="b"/>
            <a:pathLst>
              <a:path w="13" h="30">
                <a:moveTo>
                  <a:pt x="5" y="0"/>
                </a:moveTo>
                <a:lnTo>
                  <a:pt x="0" y="28"/>
                </a:lnTo>
                <a:lnTo>
                  <a:pt x="8" y="30"/>
                </a:lnTo>
                <a:lnTo>
                  <a:pt x="13" y="3"/>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70" name="Freeform 294"/>
          <p:cNvSpPr>
            <a:spLocks/>
          </p:cNvSpPr>
          <p:nvPr/>
        </p:nvSpPr>
        <p:spPr bwMode="auto">
          <a:xfrm>
            <a:off x="4176714" y="5372100"/>
            <a:ext cx="14288" cy="15875"/>
          </a:xfrm>
          <a:custGeom>
            <a:avLst/>
            <a:gdLst>
              <a:gd name="T0" fmla="*/ 1 w 9"/>
              <a:gd name="T1" fmla="*/ 0 h 10"/>
              <a:gd name="T2" fmla="*/ 0 w 9"/>
              <a:gd name="T3" fmla="*/ 10 h 10"/>
              <a:gd name="T4" fmla="*/ 7 w 9"/>
              <a:gd name="T5" fmla="*/ 10 h 10"/>
              <a:gd name="T6" fmla="*/ 9 w 9"/>
              <a:gd name="T7" fmla="*/ 0 h 10"/>
              <a:gd name="T8" fmla="*/ 1 w 9"/>
              <a:gd name="T9" fmla="*/ 0 h 10"/>
            </a:gdLst>
            <a:ahLst/>
            <a:cxnLst>
              <a:cxn ang="0">
                <a:pos x="T0" y="T1"/>
              </a:cxn>
              <a:cxn ang="0">
                <a:pos x="T2" y="T3"/>
              </a:cxn>
              <a:cxn ang="0">
                <a:pos x="T4" y="T5"/>
              </a:cxn>
              <a:cxn ang="0">
                <a:pos x="T6" y="T7"/>
              </a:cxn>
              <a:cxn ang="0">
                <a:pos x="T8" y="T9"/>
              </a:cxn>
            </a:cxnLst>
            <a:rect l="0" t="0" r="r" b="b"/>
            <a:pathLst>
              <a:path w="9" h="10">
                <a:moveTo>
                  <a:pt x="1" y="0"/>
                </a:moveTo>
                <a:lnTo>
                  <a:pt x="0" y="10"/>
                </a:lnTo>
                <a:lnTo>
                  <a:pt x="7" y="10"/>
                </a:lnTo>
                <a:lnTo>
                  <a:pt x="9" y="0"/>
                </a:lnTo>
                <a:lnTo>
                  <a:pt x="1"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71" name="Freeform 295"/>
          <p:cNvSpPr>
            <a:spLocks/>
          </p:cNvSpPr>
          <p:nvPr/>
        </p:nvSpPr>
        <p:spPr bwMode="auto">
          <a:xfrm>
            <a:off x="4178302" y="5340350"/>
            <a:ext cx="23813" cy="47625"/>
          </a:xfrm>
          <a:custGeom>
            <a:avLst/>
            <a:gdLst>
              <a:gd name="T0" fmla="*/ 15 w 15"/>
              <a:gd name="T1" fmla="*/ 2 h 30"/>
              <a:gd name="T2" fmla="*/ 3 w 15"/>
              <a:gd name="T3" fmla="*/ 30 h 30"/>
              <a:gd name="T4" fmla="*/ 0 w 15"/>
              <a:gd name="T5" fmla="*/ 0 h 30"/>
              <a:gd name="T6" fmla="*/ 15 w 15"/>
              <a:gd name="T7" fmla="*/ 2 h 30"/>
            </a:gdLst>
            <a:ahLst/>
            <a:cxnLst>
              <a:cxn ang="0">
                <a:pos x="T0" y="T1"/>
              </a:cxn>
              <a:cxn ang="0">
                <a:pos x="T2" y="T3"/>
              </a:cxn>
              <a:cxn ang="0">
                <a:pos x="T4" y="T5"/>
              </a:cxn>
              <a:cxn ang="0">
                <a:pos x="T6" y="T7"/>
              </a:cxn>
            </a:cxnLst>
            <a:rect l="0" t="0" r="r" b="b"/>
            <a:pathLst>
              <a:path w="15" h="30">
                <a:moveTo>
                  <a:pt x="15" y="2"/>
                </a:moveTo>
                <a:lnTo>
                  <a:pt x="3" y="30"/>
                </a:lnTo>
                <a:lnTo>
                  <a:pt x="0" y="0"/>
                </a:lnTo>
                <a:lnTo>
                  <a:pt x="15" y="2"/>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472" name="Freeform 296"/>
          <p:cNvSpPr>
            <a:spLocks/>
          </p:cNvSpPr>
          <p:nvPr/>
        </p:nvSpPr>
        <p:spPr bwMode="auto">
          <a:xfrm>
            <a:off x="4173539" y="5334000"/>
            <a:ext cx="36513" cy="77788"/>
          </a:xfrm>
          <a:custGeom>
            <a:avLst/>
            <a:gdLst>
              <a:gd name="T0" fmla="*/ 18 w 23"/>
              <a:gd name="T1" fmla="*/ 10 h 49"/>
              <a:gd name="T2" fmla="*/ 14 w 23"/>
              <a:gd name="T3" fmla="*/ 5 h 49"/>
              <a:gd name="T4" fmla="*/ 2 w 23"/>
              <a:gd name="T5" fmla="*/ 33 h 49"/>
              <a:gd name="T6" fmla="*/ 9 w 23"/>
              <a:gd name="T7" fmla="*/ 34 h 49"/>
              <a:gd name="T8" fmla="*/ 7 w 23"/>
              <a:gd name="T9" fmla="*/ 4 h 49"/>
              <a:gd name="T10" fmla="*/ 3 w 23"/>
              <a:gd name="T11" fmla="*/ 8 h 49"/>
              <a:gd name="T12" fmla="*/ 18 w 23"/>
              <a:gd name="T13" fmla="*/ 10 h 49"/>
              <a:gd name="T14" fmla="*/ 23 w 23"/>
              <a:gd name="T15" fmla="*/ 4 h 49"/>
              <a:gd name="T16" fmla="*/ 0 w 23"/>
              <a:gd name="T17" fmla="*/ 0 h 49"/>
              <a:gd name="T18" fmla="*/ 3 w 23"/>
              <a:gd name="T19" fmla="*/ 49 h 49"/>
              <a:gd name="T20" fmla="*/ 23 w 23"/>
              <a:gd name="T21" fmla="*/ 4 h 49"/>
              <a:gd name="T22" fmla="*/ 18 w 23"/>
              <a:gd name="T23" fmla="*/ 1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49">
                <a:moveTo>
                  <a:pt x="18" y="10"/>
                </a:moveTo>
                <a:lnTo>
                  <a:pt x="14" y="5"/>
                </a:lnTo>
                <a:lnTo>
                  <a:pt x="2" y="33"/>
                </a:lnTo>
                <a:lnTo>
                  <a:pt x="9" y="34"/>
                </a:lnTo>
                <a:lnTo>
                  <a:pt x="7" y="4"/>
                </a:lnTo>
                <a:lnTo>
                  <a:pt x="3" y="8"/>
                </a:lnTo>
                <a:lnTo>
                  <a:pt x="18" y="10"/>
                </a:lnTo>
                <a:lnTo>
                  <a:pt x="23" y="4"/>
                </a:lnTo>
                <a:lnTo>
                  <a:pt x="0" y="0"/>
                </a:lnTo>
                <a:lnTo>
                  <a:pt x="3" y="49"/>
                </a:lnTo>
                <a:lnTo>
                  <a:pt x="23" y="4"/>
                </a:lnTo>
                <a:lnTo>
                  <a:pt x="18" y="1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563" name="Rectangle 387"/>
          <p:cNvSpPr>
            <a:spLocks noChangeArrowheads="1"/>
          </p:cNvSpPr>
          <p:nvPr/>
        </p:nvSpPr>
        <p:spPr bwMode="auto">
          <a:xfrm>
            <a:off x="4973639" y="3821113"/>
            <a:ext cx="160338"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900" dirty="0">
                <a:solidFill>
                  <a:srgbClr val="000000"/>
                </a:solidFill>
                <a:latin typeface="Symbol" charset="0"/>
              </a:rPr>
              <a:t>B</a:t>
            </a:r>
            <a:endParaRPr lang="en-US" sz="2000" dirty="0">
              <a:solidFill>
                <a:schemeClr val="tx1"/>
              </a:solidFill>
            </a:endParaRPr>
          </a:p>
        </p:txBody>
      </p:sp>
      <p:sp>
        <p:nvSpPr>
          <p:cNvPr id="306564" name="Oval 388"/>
          <p:cNvSpPr>
            <a:spLocks noChangeArrowheads="1"/>
          </p:cNvSpPr>
          <p:nvPr/>
        </p:nvSpPr>
        <p:spPr bwMode="auto">
          <a:xfrm>
            <a:off x="4683127" y="3894138"/>
            <a:ext cx="188913" cy="1889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565" name="Freeform 389"/>
          <p:cNvSpPr>
            <a:spLocks/>
          </p:cNvSpPr>
          <p:nvPr/>
        </p:nvSpPr>
        <p:spPr bwMode="auto">
          <a:xfrm>
            <a:off x="4678364" y="3889375"/>
            <a:ext cx="196850" cy="196850"/>
          </a:xfrm>
          <a:custGeom>
            <a:avLst/>
            <a:gdLst>
              <a:gd name="T0" fmla="*/ 1 w 124"/>
              <a:gd name="T1" fmla="*/ 73 h 124"/>
              <a:gd name="T2" fmla="*/ 3 w 124"/>
              <a:gd name="T3" fmla="*/ 82 h 124"/>
              <a:gd name="T4" fmla="*/ 9 w 124"/>
              <a:gd name="T5" fmla="*/ 94 h 124"/>
              <a:gd name="T6" fmla="*/ 15 w 124"/>
              <a:gd name="T7" fmla="*/ 104 h 124"/>
              <a:gd name="T8" fmla="*/ 22 w 124"/>
              <a:gd name="T9" fmla="*/ 110 h 124"/>
              <a:gd name="T10" fmla="*/ 42 w 124"/>
              <a:gd name="T11" fmla="*/ 122 h 124"/>
              <a:gd name="T12" fmla="*/ 54 w 124"/>
              <a:gd name="T13" fmla="*/ 123 h 124"/>
              <a:gd name="T14" fmla="*/ 67 w 124"/>
              <a:gd name="T15" fmla="*/ 123 h 124"/>
              <a:gd name="T16" fmla="*/ 78 w 124"/>
              <a:gd name="T17" fmla="*/ 122 h 124"/>
              <a:gd name="T18" fmla="*/ 96 w 124"/>
              <a:gd name="T19" fmla="*/ 112 h 124"/>
              <a:gd name="T20" fmla="*/ 105 w 124"/>
              <a:gd name="T21" fmla="*/ 105 h 124"/>
              <a:gd name="T22" fmla="*/ 112 w 124"/>
              <a:gd name="T23" fmla="*/ 96 h 124"/>
              <a:gd name="T24" fmla="*/ 122 w 124"/>
              <a:gd name="T25" fmla="*/ 78 h 124"/>
              <a:gd name="T26" fmla="*/ 123 w 124"/>
              <a:gd name="T27" fmla="*/ 67 h 124"/>
              <a:gd name="T28" fmla="*/ 123 w 124"/>
              <a:gd name="T29" fmla="*/ 54 h 124"/>
              <a:gd name="T30" fmla="*/ 122 w 124"/>
              <a:gd name="T31" fmla="*/ 42 h 124"/>
              <a:gd name="T32" fmla="*/ 110 w 124"/>
              <a:gd name="T33" fmla="*/ 21 h 124"/>
              <a:gd name="T34" fmla="*/ 104 w 124"/>
              <a:gd name="T35" fmla="*/ 15 h 124"/>
              <a:gd name="T36" fmla="*/ 94 w 124"/>
              <a:gd name="T37" fmla="*/ 9 h 124"/>
              <a:gd name="T38" fmla="*/ 82 w 124"/>
              <a:gd name="T39" fmla="*/ 3 h 124"/>
              <a:gd name="T40" fmla="*/ 74 w 124"/>
              <a:gd name="T41" fmla="*/ 1 h 124"/>
              <a:gd name="T42" fmla="*/ 48 w 124"/>
              <a:gd name="T43" fmla="*/ 1 h 124"/>
              <a:gd name="T44" fmla="*/ 40 w 124"/>
              <a:gd name="T45" fmla="*/ 3 h 124"/>
              <a:gd name="T46" fmla="*/ 29 w 124"/>
              <a:gd name="T47" fmla="*/ 9 h 124"/>
              <a:gd name="T48" fmla="*/ 19 w 124"/>
              <a:gd name="T49" fmla="*/ 15 h 124"/>
              <a:gd name="T50" fmla="*/ 14 w 124"/>
              <a:gd name="T51" fmla="*/ 21 h 124"/>
              <a:gd name="T52" fmla="*/ 7 w 124"/>
              <a:gd name="T53" fmla="*/ 31 h 124"/>
              <a:gd name="T54" fmla="*/ 2 w 124"/>
              <a:gd name="T55" fmla="*/ 42 h 124"/>
              <a:gd name="T56" fmla="*/ 0 w 124"/>
              <a:gd name="T57" fmla="*/ 50 h 124"/>
              <a:gd name="T58" fmla="*/ 7 w 124"/>
              <a:gd name="T59" fmla="*/ 53 h 124"/>
              <a:gd name="T60" fmla="*/ 9 w 124"/>
              <a:gd name="T61" fmla="*/ 44 h 124"/>
              <a:gd name="T62" fmla="*/ 12 w 124"/>
              <a:gd name="T63" fmla="*/ 36 h 124"/>
              <a:gd name="T64" fmla="*/ 19 w 124"/>
              <a:gd name="T65" fmla="*/ 26 h 124"/>
              <a:gd name="T66" fmla="*/ 24 w 124"/>
              <a:gd name="T67" fmla="*/ 20 h 124"/>
              <a:gd name="T68" fmla="*/ 34 w 124"/>
              <a:gd name="T69" fmla="*/ 14 h 124"/>
              <a:gd name="T70" fmla="*/ 42 w 124"/>
              <a:gd name="T71" fmla="*/ 11 h 124"/>
              <a:gd name="T72" fmla="*/ 51 w 124"/>
              <a:gd name="T73" fmla="*/ 8 h 124"/>
              <a:gd name="T74" fmla="*/ 74 w 124"/>
              <a:gd name="T75" fmla="*/ 8 h 124"/>
              <a:gd name="T76" fmla="*/ 82 w 124"/>
              <a:gd name="T77" fmla="*/ 11 h 124"/>
              <a:gd name="T78" fmla="*/ 89 w 124"/>
              <a:gd name="T79" fmla="*/ 14 h 124"/>
              <a:gd name="T80" fmla="*/ 99 w 124"/>
              <a:gd name="T81" fmla="*/ 20 h 124"/>
              <a:gd name="T82" fmla="*/ 105 w 124"/>
              <a:gd name="T83" fmla="*/ 26 h 124"/>
              <a:gd name="T84" fmla="*/ 115 w 124"/>
              <a:gd name="T85" fmla="*/ 44 h 124"/>
              <a:gd name="T86" fmla="*/ 116 w 124"/>
              <a:gd name="T87" fmla="*/ 57 h 124"/>
              <a:gd name="T88" fmla="*/ 116 w 124"/>
              <a:gd name="T89" fmla="*/ 67 h 124"/>
              <a:gd name="T90" fmla="*/ 115 w 124"/>
              <a:gd name="T91" fmla="*/ 78 h 124"/>
              <a:gd name="T92" fmla="*/ 107 w 124"/>
              <a:gd name="T93" fmla="*/ 92 h 124"/>
              <a:gd name="T94" fmla="*/ 100 w 124"/>
              <a:gd name="T95" fmla="*/ 100 h 124"/>
              <a:gd name="T96" fmla="*/ 92 w 124"/>
              <a:gd name="T97" fmla="*/ 107 h 124"/>
              <a:gd name="T98" fmla="*/ 78 w 124"/>
              <a:gd name="T99" fmla="*/ 115 h 124"/>
              <a:gd name="T100" fmla="*/ 67 w 124"/>
              <a:gd name="T101" fmla="*/ 116 h 124"/>
              <a:gd name="T102" fmla="*/ 57 w 124"/>
              <a:gd name="T103" fmla="*/ 116 h 124"/>
              <a:gd name="T104" fmla="*/ 44 w 124"/>
              <a:gd name="T105" fmla="*/ 115 h 124"/>
              <a:gd name="T106" fmla="*/ 26 w 124"/>
              <a:gd name="T107" fmla="*/ 105 h 124"/>
              <a:gd name="T108" fmla="*/ 20 w 124"/>
              <a:gd name="T109" fmla="*/ 99 h 124"/>
              <a:gd name="T110" fmla="*/ 14 w 124"/>
              <a:gd name="T111" fmla="*/ 89 h 124"/>
              <a:gd name="T112" fmla="*/ 11 w 124"/>
              <a:gd name="T113" fmla="*/ 82 h 124"/>
              <a:gd name="T114" fmla="*/ 8 w 124"/>
              <a:gd name="T115" fmla="*/ 73 h 124"/>
              <a:gd name="T116" fmla="*/ 0 w 124"/>
              <a:gd name="T117" fmla="*/ 6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 h="124">
                <a:moveTo>
                  <a:pt x="0" y="61"/>
                </a:moveTo>
                <a:lnTo>
                  <a:pt x="0" y="70"/>
                </a:lnTo>
                <a:lnTo>
                  <a:pt x="1" y="73"/>
                </a:lnTo>
                <a:lnTo>
                  <a:pt x="1" y="77"/>
                </a:lnTo>
                <a:lnTo>
                  <a:pt x="2" y="79"/>
                </a:lnTo>
                <a:lnTo>
                  <a:pt x="3" y="82"/>
                </a:lnTo>
                <a:lnTo>
                  <a:pt x="3" y="86"/>
                </a:lnTo>
                <a:lnTo>
                  <a:pt x="7" y="92"/>
                </a:lnTo>
                <a:lnTo>
                  <a:pt x="9" y="94"/>
                </a:lnTo>
                <a:lnTo>
                  <a:pt x="12" y="99"/>
                </a:lnTo>
                <a:lnTo>
                  <a:pt x="14" y="101"/>
                </a:lnTo>
                <a:lnTo>
                  <a:pt x="15" y="104"/>
                </a:lnTo>
                <a:lnTo>
                  <a:pt x="18" y="105"/>
                </a:lnTo>
                <a:lnTo>
                  <a:pt x="19" y="107"/>
                </a:lnTo>
                <a:lnTo>
                  <a:pt x="22" y="110"/>
                </a:lnTo>
                <a:lnTo>
                  <a:pt x="26" y="112"/>
                </a:lnTo>
                <a:lnTo>
                  <a:pt x="29" y="115"/>
                </a:lnTo>
                <a:lnTo>
                  <a:pt x="42" y="122"/>
                </a:lnTo>
                <a:lnTo>
                  <a:pt x="46" y="122"/>
                </a:lnTo>
                <a:lnTo>
                  <a:pt x="48" y="123"/>
                </a:lnTo>
                <a:lnTo>
                  <a:pt x="54" y="123"/>
                </a:lnTo>
                <a:lnTo>
                  <a:pt x="57" y="124"/>
                </a:lnTo>
                <a:lnTo>
                  <a:pt x="64" y="124"/>
                </a:lnTo>
                <a:lnTo>
                  <a:pt x="67" y="123"/>
                </a:lnTo>
                <a:lnTo>
                  <a:pt x="75" y="123"/>
                </a:lnTo>
                <a:lnTo>
                  <a:pt x="77" y="122"/>
                </a:lnTo>
                <a:lnTo>
                  <a:pt x="78" y="122"/>
                </a:lnTo>
                <a:lnTo>
                  <a:pt x="83" y="121"/>
                </a:lnTo>
                <a:lnTo>
                  <a:pt x="94" y="115"/>
                </a:lnTo>
                <a:lnTo>
                  <a:pt x="96" y="112"/>
                </a:lnTo>
                <a:lnTo>
                  <a:pt x="101" y="110"/>
                </a:lnTo>
                <a:lnTo>
                  <a:pt x="104" y="107"/>
                </a:lnTo>
                <a:lnTo>
                  <a:pt x="105" y="105"/>
                </a:lnTo>
                <a:lnTo>
                  <a:pt x="107" y="104"/>
                </a:lnTo>
                <a:lnTo>
                  <a:pt x="110" y="101"/>
                </a:lnTo>
                <a:lnTo>
                  <a:pt x="112" y="96"/>
                </a:lnTo>
                <a:lnTo>
                  <a:pt x="115" y="94"/>
                </a:lnTo>
                <a:lnTo>
                  <a:pt x="121" y="83"/>
                </a:lnTo>
                <a:lnTo>
                  <a:pt x="122" y="78"/>
                </a:lnTo>
                <a:lnTo>
                  <a:pt x="122" y="77"/>
                </a:lnTo>
                <a:lnTo>
                  <a:pt x="123" y="75"/>
                </a:lnTo>
                <a:lnTo>
                  <a:pt x="123" y="67"/>
                </a:lnTo>
                <a:lnTo>
                  <a:pt x="124" y="64"/>
                </a:lnTo>
                <a:lnTo>
                  <a:pt x="124" y="57"/>
                </a:lnTo>
                <a:lnTo>
                  <a:pt x="123" y="54"/>
                </a:lnTo>
                <a:lnTo>
                  <a:pt x="123" y="48"/>
                </a:lnTo>
                <a:lnTo>
                  <a:pt x="122" y="46"/>
                </a:lnTo>
                <a:lnTo>
                  <a:pt x="122" y="42"/>
                </a:lnTo>
                <a:lnTo>
                  <a:pt x="115" y="29"/>
                </a:lnTo>
                <a:lnTo>
                  <a:pt x="112" y="26"/>
                </a:lnTo>
                <a:lnTo>
                  <a:pt x="110" y="21"/>
                </a:lnTo>
                <a:lnTo>
                  <a:pt x="107" y="19"/>
                </a:lnTo>
                <a:lnTo>
                  <a:pt x="105" y="18"/>
                </a:lnTo>
                <a:lnTo>
                  <a:pt x="104" y="15"/>
                </a:lnTo>
                <a:lnTo>
                  <a:pt x="101" y="14"/>
                </a:lnTo>
                <a:lnTo>
                  <a:pt x="99" y="12"/>
                </a:lnTo>
                <a:lnTo>
                  <a:pt x="94" y="9"/>
                </a:lnTo>
                <a:lnTo>
                  <a:pt x="92" y="7"/>
                </a:lnTo>
                <a:lnTo>
                  <a:pt x="86" y="3"/>
                </a:lnTo>
                <a:lnTo>
                  <a:pt x="82" y="3"/>
                </a:lnTo>
                <a:lnTo>
                  <a:pt x="80" y="2"/>
                </a:lnTo>
                <a:lnTo>
                  <a:pt x="77" y="1"/>
                </a:lnTo>
                <a:lnTo>
                  <a:pt x="74" y="1"/>
                </a:lnTo>
                <a:lnTo>
                  <a:pt x="70" y="0"/>
                </a:lnTo>
                <a:lnTo>
                  <a:pt x="51" y="0"/>
                </a:lnTo>
                <a:lnTo>
                  <a:pt x="48" y="1"/>
                </a:lnTo>
                <a:lnTo>
                  <a:pt x="47" y="1"/>
                </a:lnTo>
                <a:lnTo>
                  <a:pt x="42" y="2"/>
                </a:lnTo>
                <a:lnTo>
                  <a:pt x="40" y="3"/>
                </a:lnTo>
                <a:lnTo>
                  <a:pt x="37" y="3"/>
                </a:lnTo>
                <a:lnTo>
                  <a:pt x="31" y="7"/>
                </a:lnTo>
                <a:lnTo>
                  <a:pt x="29" y="9"/>
                </a:lnTo>
                <a:lnTo>
                  <a:pt x="24" y="12"/>
                </a:lnTo>
                <a:lnTo>
                  <a:pt x="22" y="14"/>
                </a:lnTo>
                <a:lnTo>
                  <a:pt x="19" y="15"/>
                </a:lnTo>
                <a:lnTo>
                  <a:pt x="18" y="18"/>
                </a:lnTo>
                <a:lnTo>
                  <a:pt x="15" y="19"/>
                </a:lnTo>
                <a:lnTo>
                  <a:pt x="14" y="21"/>
                </a:lnTo>
                <a:lnTo>
                  <a:pt x="12" y="24"/>
                </a:lnTo>
                <a:lnTo>
                  <a:pt x="9" y="29"/>
                </a:lnTo>
                <a:lnTo>
                  <a:pt x="7" y="31"/>
                </a:lnTo>
                <a:lnTo>
                  <a:pt x="3" y="37"/>
                </a:lnTo>
                <a:lnTo>
                  <a:pt x="3" y="40"/>
                </a:lnTo>
                <a:lnTo>
                  <a:pt x="2" y="42"/>
                </a:lnTo>
                <a:lnTo>
                  <a:pt x="1" y="47"/>
                </a:lnTo>
                <a:lnTo>
                  <a:pt x="1" y="48"/>
                </a:lnTo>
                <a:lnTo>
                  <a:pt x="0" y="50"/>
                </a:lnTo>
                <a:lnTo>
                  <a:pt x="0" y="61"/>
                </a:lnTo>
                <a:lnTo>
                  <a:pt x="7" y="61"/>
                </a:lnTo>
                <a:lnTo>
                  <a:pt x="7" y="53"/>
                </a:lnTo>
                <a:lnTo>
                  <a:pt x="8" y="50"/>
                </a:lnTo>
                <a:lnTo>
                  <a:pt x="8" y="47"/>
                </a:lnTo>
                <a:lnTo>
                  <a:pt x="9" y="44"/>
                </a:lnTo>
                <a:lnTo>
                  <a:pt x="11" y="42"/>
                </a:lnTo>
                <a:lnTo>
                  <a:pt x="11" y="40"/>
                </a:lnTo>
                <a:lnTo>
                  <a:pt x="12" y="36"/>
                </a:lnTo>
                <a:lnTo>
                  <a:pt x="14" y="34"/>
                </a:lnTo>
                <a:lnTo>
                  <a:pt x="17" y="29"/>
                </a:lnTo>
                <a:lnTo>
                  <a:pt x="19" y="26"/>
                </a:lnTo>
                <a:lnTo>
                  <a:pt x="20" y="24"/>
                </a:lnTo>
                <a:lnTo>
                  <a:pt x="23" y="23"/>
                </a:lnTo>
                <a:lnTo>
                  <a:pt x="24" y="20"/>
                </a:lnTo>
                <a:lnTo>
                  <a:pt x="26" y="19"/>
                </a:lnTo>
                <a:lnTo>
                  <a:pt x="29" y="17"/>
                </a:lnTo>
                <a:lnTo>
                  <a:pt x="34" y="14"/>
                </a:lnTo>
                <a:lnTo>
                  <a:pt x="36" y="12"/>
                </a:lnTo>
                <a:lnTo>
                  <a:pt x="40" y="11"/>
                </a:lnTo>
                <a:lnTo>
                  <a:pt x="42" y="11"/>
                </a:lnTo>
                <a:lnTo>
                  <a:pt x="44" y="9"/>
                </a:lnTo>
                <a:lnTo>
                  <a:pt x="47" y="8"/>
                </a:lnTo>
                <a:lnTo>
                  <a:pt x="51" y="8"/>
                </a:lnTo>
                <a:lnTo>
                  <a:pt x="53" y="7"/>
                </a:lnTo>
                <a:lnTo>
                  <a:pt x="70" y="7"/>
                </a:lnTo>
                <a:lnTo>
                  <a:pt x="74" y="8"/>
                </a:lnTo>
                <a:lnTo>
                  <a:pt x="75" y="8"/>
                </a:lnTo>
                <a:lnTo>
                  <a:pt x="77" y="9"/>
                </a:lnTo>
                <a:lnTo>
                  <a:pt x="82" y="11"/>
                </a:lnTo>
                <a:lnTo>
                  <a:pt x="83" y="11"/>
                </a:lnTo>
                <a:lnTo>
                  <a:pt x="87" y="12"/>
                </a:lnTo>
                <a:lnTo>
                  <a:pt x="89" y="14"/>
                </a:lnTo>
                <a:lnTo>
                  <a:pt x="94" y="17"/>
                </a:lnTo>
                <a:lnTo>
                  <a:pt x="96" y="19"/>
                </a:lnTo>
                <a:lnTo>
                  <a:pt x="99" y="20"/>
                </a:lnTo>
                <a:lnTo>
                  <a:pt x="100" y="23"/>
                </a:lnTo>
                <a:lnTo>
                  <a:pt x="103" y="24"/>
                </a:lnTo>
                <a:lnTo>
                  <a:pt x="105" y="26"/>
                </a:lnTo>
                <a:lnTo>
                  <a:pt x="107" y="31"/>
                </a:lnTo>
                <a:lnTo>
                  <a:pt x="110" y="34"/>
                </a:lnTo>
                <a:lnTo>
                  <a:pt x="115" y="44"/>
                </a:lnTo>
                <a:lnTo>
                  <a:pt x="115" y="48"/>
                </a:lnTo>
                <a:lnTo>
                  <a:pt x="116" y="50"/>
                </a:lnTo>
                <a:lnTo>
                  <a:pt x="116" y="57"/>
                </a:lnTo>
                <a:lnTo>
                  <a:pt x="117" y="59"/>
                </a:lnTo>
                <a:lnTo>
                  <a:pt x="117" y="64"/>
                </a:lnTo>
                <a:lnTo>
                  <a:pt x="116" y="67"/>
                </a:lnTo>
                <a:lnTo>
                  <a:pt x="116" y="72"/>
                </a:lnTo>
                <a:lnTo>
                  <a:pt x="115" y="75"/>
                </a:lnTo>
                <a:lnTo>
                  <a:pt x="115" y="78"/>
                </a:lnTo>
                <a:lnTo>
                  <a:pt x="113" y="81"/>
                </a:lnTo>
                <a:lnTo>
                  <a:pt x="110" y="89"/>
                </a:lnTo>
                <a:lnTo>
                  <a:pt x="107" y="92"/>
                </a:lnTo>
                <a:lnTo>
                  <a:pt x="105" y="96"/>
                </a:lnTo>
                <a:lnTo>
                  <a:pt x="103" y="99"/>
                </a:lnTo>
                <a:lnTo>
                  <a:pt x="100" y="100"/>
                </a:lnTo>
                <a:lnTo>
                  <a:pt x="99" y="102"/>
                </a:lnTo>
                <a:lnTo>
                  <a:pt x="96" y="105"/>
                </a:lnTo>
                <a:lnTo>
                  <a:pt x="92" y="107"/>
                </a:lnTo>
                <a:lnTo>
                  <a:pt x="89" y="110"/>
                </a:lnTo>
                <a:lnTo>
                  <a:pt x="81" y="113"/>
                </a:lnTo>
                <a:lnTo>
                  <a:pt x="78" y="115"/>
                </a:lnTo>
                <a:lnTo>
                  <a:pt x="75" y="115"/>
                </a:lnTo>
                <a:lnTo>
                  <a:pt x="72" y="116"/>
                </a:lnTo>
                <a:lnTo>
                  <a:pt x="67" y="116"/>
                </a:lnTo>
                <a:lnTo>
                  <a:pt x="64" y="117"/>
                </a:lnTo>
                <a:lnTo>
                  <a:pt x="59" y="117"/>
                </a:lnTo>
                <a:lnTo>
                  <a:pt x="57" y="116"/>
                </a:lnTo>
                <a:lnTo>
                  <a:pt x="51" y="116"/>
                </a:lnTo>
                <a:lnTo>
                  <a:pt x="48" y="115"/>
                </a:lnTo>
                <a:lnTo>
                  <a:pt x="44" y="115"/>
                </a:lnTo>
                <a:lnTo>
                  <a:pt x="34" y="110"/>
                </a:lnTo>
                <a:lnTo>
                  <a:pt x="31" y="107"/>
                </a:lnTo>
                <a:lnTo>
                  <a:pt x="26" y="105"/>
                </a:lnTo>
                <a:lnTo>
                  <a:pt x="24" y="102"/>
                </a:lnTo>
                <a:lnTo>
                  <a:pt x="23" y="100"/>
                </a:lnTo>
                <a:lnTo>
                  <a:pt x="20" y="99"/>
                </a:lnTo>
                <a:lnTo>
                  <a:pt x="19" y="96"/>
                </a:lnTo>
                <a:lnTo>
                  <a:pt x="17" y="94"/>
                </a:lnTo>
                <a:lnTo>
                  <a:pt x="14" y="89"/>
                </a:lnTo>
                <a:lnTo>
                  <a:pt x="12" y="87"/>
                </a:lnTo>
                <a:lnTo>
                  <a:pt x="11" y="83"/>
                </a:lnTo>
                <a:lnTo>
                  <a:pt x="11" y="82"/>
                </a:lnTo>
                <a:lnTo>
                  <a:pt x="9" y="77"/>
                </a:lnTo>
                <a:lnTo>
                  <a:pt x="8" y="75"/>
                </a:lnTo>
                <a:lnTo>
                  <a:pt x="8" y="73"/>
                </a:lnTo>
                <a:lnTo>
                  <a:pt x="7" y="70"/>
                </a:lnTo>
                <a:lnTo>
                  <a:pt x="7" y="61"/>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566" name="Freeform 390"/>
          <p:cNvSpPr>
            <a:spLocks/>
          </p:cNvSpPr>
          <p:nvPr/>
        </p:nvSpPr>
        <p:spPr bwMode="auto">
          <a:xfrm>
            <a:off x="4705352" y="3917950"/>
            <a:ext cx="133350" cy="136525"/>
          </a:xfrm>
          <a:custGeom>
            <a:avLst/>
            <a:gdLst>
              <a:gd name="T0" fmla="*/ 5 w 84"/>
              <a:gd name="T1" fmla="*/ 86 h 86"/>
              <a:gd name="T2" fmla="*/ 84 w 84"/>
              <a:gd name="T3" fmla="*/ 5 h 86"/>
              <a:gd name="T4" fmla="*/ 79 w 84"/>
              <a:gd name="T5" fmla="*/ 0 h 86"/>
              <a:gd name="T6" fmla="*/ 0 w 84"/>
              <a:gd name="T7" fmla="*/ 81 h 86"/>
              <a:gd name="T8" fmla="*/ 5 w 84"/>
              <a:gd name="T9" fmla="*/ 86 h 86"/>
            </a:gdLst>
            <a:ahLst/>
            <a:cxnLst>
              <a:cxn ang="0">
                <a:pos x="T0" y="T1"/>
              </a:cxn>
              <a:cxn ang="0">
                <a:pos x="T2" y="T3"/>
              </a:cxn>
              <a:cxn ang="0">
                <a:pos x="T4" y="T5"/>
              </a:cxn>
              <a:cxn ang="0">
                <a:pos x="T6" y="T7"/>
              </a:cxn>
              <a:cxn ang="0">
                <a:pos x="T8" y="T9"/>
              </a:cxn>
            </a:cxnLst>
            <a:rect l="0" t="0" r="r" b="b"/>
            <a:pathLst>
              <a:path w="84" h="86">
                <a:moveTo>
                  <a:pt x="5" y="86"/>
                </a:moveTo>
                <a:lnTo>
                  <a:pt x="84" y="5"/>
                </a:lnTo>
                <a:lnTo>
                  <a:pt x="79" y="0"/>
                </a:lnTo>
                <a:lnTo>
                  <a:pt x="0" y="81"/>
                </a:lnTo>
                <a:lnTo>
                  <a:pt x="5" y="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567" name="Freeform 391"/>
          <p:cNvSpPr>
            <a:spLocks/>
          </p:cNvSpPr>
          <p:nvPr/>
        </p:nvSpPr>
        <p:spPr bwMode="auto">
          <a:xfrm>
            <a:off x="4714877" y="3917950"/>
            <a:ext cx="138113" cy="138113"/>
          </a:xfrm>
          <a:custGeom>
            <a:avLst/>
            <a:gdLst>
              <a:gd name="T0" fmla="*/ 0 w 87"/>
              <a:gd name="T1" fmla="*/ 5 h 87"/>
              <a:gd name="T2" fmla="*/ 82 w 87"/>
              <a:gd name="T3" fmla="*/ 87 h 87"/>
              <a:gd name="T4" fmla="*/ 87 w 87"/>
              <a:gd name="T5" fmla="*/ 82 h 87"/>
              <a:gd name="T6" fmla="*/ 5 w 87"/>
              <a:gd name="T7" fmla="*/ 0 h 87"/>
              <a:gd name="T8" fmla="*/ 0 w 87"/>
              <a:gd name="T9" fmla="*/ 5 h 87"/>
            </a:gdLst>
            <a:ahLst/>
            <a:cxnLst>
              <a:cxn ang="0">
                <a:pos x="T0" y="T1"/>
              </a:cxn>
              <a:cxn ang="0">
                <a:pos x="T2" y="T3"/>
              </a:cxn>
              <a:cxn ang="0">
                <a:pos x="T4" y="T5"/>
              </a:cxn>
              <a:cxn ang="0">
                <a:pos x="T6" y="T7"/>
              </a:cxn>
              <a:cxn ang="0">
                <a:pos x="T8" y="T9"/>
              </a:cxn>
            </a:cxnLst>
            <a:rect l="0" t="0" r="r" b="b"/>
            <a:pathLst>
              <a:path w="87" h="87">
                <a:moveTo>
                  <a:pt x="0" y="5"/>
                </a:moveTo>
                <a:lnTo>
                  <a:pt x="82" y="87"/>
                </a:lnTo>
                <a:lnTo>
                  <a:pt x="87" y="82"/>
                </a:lnTo>
                <a:lnTo>
                  <a:pt x="5" y="0"/>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191" name="Freeform 15"/>
          <p:cNvSpPr>
            <a:spLocks/>
          </p:cNvSpPr>
          <p:nvPr/>
        </p:nvSpPr>
        <p:spPr bwMode="auto">
          <a:xfrm>
            <a:off x="1057276" y="3152775"/>
            <a:ext cx="325438" cy="1136650"/>
          </a:xfrm>
          <a:custGeom>
            <a:avLst/>
            <a:gdLst>
              <a:gd name="T0" fmla="*/ 205 w 205"/>
              <a:gd name="T1" fmla="*/ 713 h 716"/>
              <a:gd name="T2" fmla="*/ 102 w 205"/>
              <a:gd name="T3" fmla="*/ 339 h 716"/>
              <a:gd name="T4" fmla="*/ 8 w 205"/>
              <a:gd name="T5" fmla="*/ 0 h 716"/>
              <a:gd name="T6" fmla="*/ 0 w 205"/>
              <a:gd name="T7" fmla="*/ 2 h 716"/>
              <a:gd name="T8" fmla="*/ 95 w 205"/>
              <a:gd name="T9" fmla="*/ 342 h 716"/>
              <a:gd name="T10" fmla="*/ 198 w 205"/>
              <a:gd name="T11" fmla="*/ 716 h 716"/>
              <a:gd name="T12" fmla="*/ 205 w 205"/>
              <a:gd name="T13" fmla="*/ 713 h 716"/>
            </a:gdLst>
            <a:ahLst/>
            <a:cxnLst>
              <a:cxn ang="0">
                <a:pos x="T0" y="T1"/>
              </a:cxn>
              <a:cxn ang="0">
                <a:pos x="T2" y="T3"/>
              </a:cxn>
              <a:cxn ang="0">
                <a:pos x="T4" y="T5"/>
              </a:cxn>
              <a:cxn ang="0">
                <a:pos x="T6" y="T7"/>
              </a:cxn>
              <a:cxn ang="0">
                <a:pos x="T8" y="T9"/>
              </a:cxn>
              <a:cxn ang="0">
                <a:pos x="T10" y="T11"/>
              </a:cxn>
              <a:cxn ang="0">
                <a:pos x="T12" y="T13"/>
              </a:cxn>
            </a:cxnLst>
            <a:rect l="0" t="0" r="r" b="b"/>
            <a:pathLst>
              <a:path w="205" h="716">
                <a:moveTo>
                  <a:pt x="205" y="713"/>
                </a:moveTo>
                <a:lnTo>
                  <a:pt x="102" y="339"/>
                </a:lnTo>
                <a:lnTo>
                  <a:pt x="8" y="0"/>
                </a:lnTo>
                <a:lnTo>
                  <a:pt x="0" y="2"/>
                </a:lnTo>
                <a:lnTo>
                  <a:pt x="95" y="342"/>
                </a:lnTo>
                <a:lnTo>
                  <a:pt x="198" y="716"/>
                </a:lnTo>
                <a:lnTo>
                  <a:pt x="205" y="71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192" name="Freeform 16"/>
          <p:cNvSpPr>
            <a:spLocks/>
          </p:cNvSpPr>
          <p:nvPr/>
        </p:nvSpPr>
        <p:spPr bwMode="auto">
          <a:xfrm>
            <a:off x="1063626" y="3154362"/>
            <a:ext cx="23813" cy="49213"/>
          </a:xfrm>
          <a:custGeom>
            <a:avLst/>
            <a:gdLst>
              <a:gd name="T0" fmla="*/ 0 w 15"/>
              <a:gd name="T1" fmla="*/ 31 h 31"/>
              <a:gd name="T2" fmla="*/ 0 w 15"/>
              <a:gd name="T3" fmla="*/ 0 h 31"/>
              <a:gd name="T4" fmla="*/ 15 w 15"/>
              <a:gd name="T5" fmla="*/ 28 h 31"/>
              <a:gd name="T6" fmla="*/ 0 w 15"/>
              <a:gd name="T7" fmla="*/ 31 h 31"/>
            </a:gdLst>
            <a:ahLst/>
            <a:cxnLst>
              <a:cxn ang="0">
                <a:pos x="T0" y="T1"/>
              </a:cxn>
              <a:cxn ang="0">
                <a:pos x="T2" y="T3"/>
              </a:cxn>
              <a:cxn ang="0">
                <a:pos x="T4" y="T5"/>
              </a:cxn>
              <a:cxn ang="0">
                <a:pos x="T6" y="T7"/>
              </a:cxn>
            </a:cxnLst>
            <a:rect l="0" t="0" r="r" b="b"/>
            <a:pathLst>
              <a:path w="15" h="31">
                <a:moveTo>
                  <a:pt x="0" y="31"/>
                </a:moveTo>
                <a:lnTo>
                  <a:pt x="0" y="0"/>
                </a:lnTo>
                <a:lnTo>
                  <a:pt x="15" y="28"/>
                </a:lnTo>
                <a:lnTo>
                  <a:pt x="0" y="3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193" name="Freeform 17"/>
          <p:cNvSpPr>
            <a:spLocks/>
          </p:cNvSpPr>
          <p:nvPr/>
        </p:nvSpPr>
        <p:spPr bwMode="auto">
          <a:xfrm>
            <a:off x="1057276" y="3130550"/>
            <a:ext cx="36513" cy="79375"/>
          </a:xfrm>
          <a:custGeom>
            <a:avLst/>
            <a:gdLst>
              <a:gd name="T0" fmla="*/ 3 w 23"/>
              <a:gd name="T1" fmla="*/ 43 h 50"/>
              <a:gd name="T2" fmla="*/ 8 w 23"/>
              <a:gd name="T3" fmla="*/ 46 h 50"/>
              <a:gd name="T4" fmla="*/ 8 w 23"/>
              <a:gd name="T5" fmla="*/ 15 h 50"/>
              <a:gd name="T6" fmla="*/ 0 w 23"/>
              <a:gd name="T7" fmla="*/ 16 h 50"/>
              <a:gd name="T8" fmla="*/ 15 w 23"/>
              <a:gd name="T9" fmla="*/ 44 h 50"/>
              <a:gd name="T10" fmla="*/ 17 w 23"/>
              <a:gd name="T11" fmla="*/ 39 h 50"/>
              <a:gd name="T12" fmla="*/ 3 w 23"/>
              <a:gd name="T13" fmla="*/ 43 h 50"/>
              <a:gd name="T14" fmla="*/ 2 w 23"/>
              <a:gd name="T15" fmla="*/ 50 h 50"/>
              <a:gd name="T16" fmla="*/ 23 w 23"/>
              <a:gd name="T17" fmla="*/ 45 h 50"/>
              <a:gd name="T18" fmla="*/ 0 w 23"/>
              <a:gd name="T19" fmla="*/ 0 h 50"/>
              <a:gd name="T20" fmla="*/ 2 w 23"/>
              <a:gd name="T21" fmla="*/ 50 h 50"/>
              <a:gd name="T22" fmla="*/ 3 w 23"/>
              <a:gd name="T23" fmla="*/ 4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50">
                <a:moveTo>
                  <a:pt x="3" y="43"/>
                </a:moveTo>
                <a:lnTo>
                  <a:pt x="8" y="46"/>
                </a:lnTo>
                <a:lnTo>
                  <a:pt x="8" y="15"/>
                </a:lnTo>
                <a:lnTo>
                  <a:pt x="0" y="16"/>
                </a:lnTo>
                <a:lnTo>
                  <a:pt x="15" y="44"/>
                </a:lnTo>
                <a:lnTo>
                  <a:pt x="17" y="39"/>
                </a:lnTo>
                <a:lnTo>
                  <a:pt x="3" y="43"/>
                </a:lnTo>
                <a:lnTo>
                  <a:pt x="2" y="50"/>
                </a:lnTo>
                <a:lnTo>
                  <a:pt x="23" y="45"/>
                </a:lnTo>
                <a:lnTo>
                  <a:pt x="0" y="0"/>
                </a:lnTo>
                <a:lnTo>
                  <a:pt x="2" y="50"/>
                </a:lnTo>
                <a:lnTo>
                  <a:pt x="3" y="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194" name="Freeform 18"/>
          <p:cNvSpPr>
            <a:spLocks/>
          </p:cNvSpPr>
          <p:nvPr/>
        </p:nvSpPr>
        <p:spPr bwMode="auto">
          <a:xfrm>
            <a:off x="1371601" y="4303712"/>
            <a:ext cx="139700" cy="1166813"/>
          </a:xfrm>
          <a:custGeom>
            <a:avLst/>
            <a:gdLst>
              <a:gd name="T0" fmla="*/ 88 w 88"/>
              <a:gd name="T1" fmla="*/ 735 h 735"/>
              <a:gd name="T2" fmla="*/ 7 w 88"/>
              <a:gd name="T3" fmla="*/ 0 h 735"/>
              <a:gd name="T4" fmla="*/ 0 w 88"/>
              <a:gd name="T5" fmla="*/ 0 h 735"/>
              <a:gd name="T6" fmla="*/ 81 w 88"/>
              <a:gd name="T7" fmla="*/ 735 h 735"/>
              <a:gd name="T8" fmla="*/ 88 w 88"/>
              <a:gd name="T9" fmla="*/ 735 h 735"/>
            </a:gdLst>
            <a:ahLst/>
            <a:cxnLst>
              <a:cxn ang="0">
                <a:pos x="T0" y="T1"/>
              </a:cxn>
              <a:cxn ang="0">
                <a:pos x="T2" y="T3"/>
              </a:cxn>
              <a:cxn ang="0">
                <a:pos x="T4" y="T5"/>
              </a:cxn>
              <a:cxn ang="0">
                <a:pos x="T6" y="T7"/>
              </a:cxn>
              <a:cxn ang="0">
                <a:pos x="T8" y="T9"/>
              </a:cxn>
            </a:cxnLst>
            <a:rect l="0" t="0" r="r" b="b"/>
            <a:pathLst>
              <a:path w="88" h="735">
                <a:moveTo>
                  <a:pt x="88" y="735"/>
                </a:moveTo>
                <a:lnTo>
                  <a:pt x="7" y="0"/>
                </a:lnTo>
                <a:lnTo>
                  <a:pt x="0" y="0"/>
                </a:lnTo>
                <a:lnTo>
                  <a:pt x="81" y="735"/>
                </a:lnTo>
                <a:lnTo>
                  <a:pt x="88" y="73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195" name="Freeform 19"/>
          <p:cNvSpPr>
            <a:spLocks/>
          </p:cNvSpPr>
          <p:nvPr/>
        </p:nvSpPr>
        <p:spPr bwMode="auto">
          <a:xfrm>
            <a:off x="1490664" y="5445125"/>
            <a:ext cx="22225" cy="25400"/>
          </a:xfrm>
          <a:custGeom>
            <a:avLst/>
            <a:gdLst>
              <a:gd name="T0" fmla="*/ 0 w 14"/>
              <a:gd name="T1" fmla="*/ 2 h 16"/>
              <a:gd name="T2" fmla="*/ 9 w 14"/>
              <a:gd name="T3" fmla="*/ 16 h 16"/>
              <a:gd name="T4" fmla="*/ 14 w 14"/>
              <a:gd name="T5" fmla="*/ 0 h 16"/>
              <a:gd name="T6" fmla="*/ 0 w 14"/>
              <a:gd name="T7" fmla="*/ 2 h 16"/>
            </a:gdLst>
            <a:ahLst/>
            <a:cxnLst>
              <a:cxn ang="0">
                <a:pos x="T0" y="T1"/>
              </a:cxn>
              <a:cxn ang="0">
                <a:pos x="T2" y="T3"/>
              </a:cxn>
              <a:cxn ang="0">
                <a:pos x="T4" y="T5"/>
              </a:cxn>
              <a:cxn ang="0">
                <a:pos x="T6" y="T7"/>
              </a:cxn>
            </a:cxnLst>
            <a:rect l="0" t="0" r="r" b="b"/>
            <a:pathLst>
              <a:path w="14" h="16">
                <a:moveTo>
                  <a:pt x="0" y="2"/>
                </a:moveTo>
                <a:lnTo>
                  <a:pt x="9" y="16"/>
                </a:lnTo>
                <a:lnTo>
                  <a:pt x="14" y="0"/>
                </a:lnTo>
                <a:lnTo>
                  <a:pt x="0" y="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196" name="Freeform 20"/>
          <p:cNvSpPr>
            <a:spLocks/>
          </p:cNvSpPr>
          <p:nvPr/>
        </p:nvSpPr>
        <p:spPr bwMode="auto">
          <a:xfrm>
            <a:off x="1479551" y="5438775"/>
            <a:ext cx="41275" cy="46038"/>
          </a:xfrm>
          <a:custGeom>
            <a:avLst/>
            <a:gdLst>
              <a:gd name="T0" fmla="*/ 0 w 26"/>
              <a:gd name="T1" fmla="*/ 4 h 29"/>
              <a:gd name="T2" fmla="*/ 17 w 26"/>
              <a:gd name="T3" fmla="*/ 29 h 29"/>
              <a:gd name="T4" fmla="*/ 26 w 26"/>
              <a:gd name="T5" fmla="*/ 0 h 29"/>
              <a:gd name="T6" fmla="*/ 0 w 26"/>
              <a:gd name="T7" fmla="*/ 4 h 29"/>
              <a:gd name="T8" fmla="*/ 7 w 26"/>
              <a:gd name="T9" fmla="*/ 10 h 29"/>
              <a:gd name="T10" fmla="*/ 21 w 26"/>
              <a:gd name="T11" fmla="*/ 7 h 29"/>
              <a:gd name="T12" fmla="*/ 17 w 26"/>
              <a:gd name="T13" fmla="*/ 2 h 29"/>
              <a:gd name="T14" fmla="*/ 13 w 26"/>
              <a:gd name="T15" fmla="*/ 19 h 29"/>
              <a:gd name="T16" fmla="*/ 19 w 26"/>
              <a:gd name="T17" fmla="*/ 18 h 29"/>
              <a:gd name="T18" fmla="*/ 9 w 26"/>
              <a:gd name="T19" fmla="*/ 4 h 29"/>
              <a:gd name="T20" fmla="*/ 7 w 26"/>
              <a:gd name="T21" fmla="*/ 10 h 29"/>
              <a:gd name="T22" fmla="*/ 0 w 26"/>
              <a:gd name="T23"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9">
                <a:moveTo>
                  <a:pt x="0" y="4"/>
                </a:moveTo>
                <a:lnTo>
                  <a:pt x="17" y="29"/>
                </a:lnTo>
                <a:lnTo>
                  <a:pt x="26" y="0"/>
                </a:lnTo>
                <a:lnTo>
                  <a:pt x="0" y="4"/>
                </a:lnTo>
                <a:lnTo>
                  <a:pt x="7" y="10"/>
                </a:lnTo>
                <a:lnTo>
                  <a:pt x="21" y="7"/>
                </a:lnTo>
                <a:lnTo>
                  <a:pt x="17" y="2"/>
                </a:lnTo>
                <a:lnTo>
                  <a:pt x="13" y="19"/>
                </a:lnTo>
                <a:lnTo>
                  <a:pt x="19" y="18"/>
                </a:lnTo>
                <a:lnTo>
                  <a:pt x="9" y="4"/>
                </a:lnTo>
                <a:lnTo>
                  <a:pt x="7" y="10"/>
                </a:lnTo>
                <a:lnTo>
                  <a:pt x="0" y="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197" name="Freeform 21"/>
          <p:cNvSpPr>
            <a:spLocks/>
          </p:cNvSpPr>
          <p:nvPr/>
        </p:nvSpPr>
        <p:spPr bwMode="auto">
          <a:xfrm>
            <a:off x="1289051" y="4305300"/>
            <a:ext cx="92075" cy="1171575"/>
          </a:xfrm>
          <a:custGeom>
            <a:avLst/>
            <a:gdLst>
              <a:gd name="T0" fmla="*/ 7 w 58"/>
              <a:gd name="T1" fmla="*/ 738 h 738"/>
              <a:gd name="T2" fmla="*/ 58 w 58"/>
              <a:gd name="T3" fmla="*/ 0 h 738"/>
              <a:gd name="T4" fmla="*/ 50 w 58"/>
              <a:gd name="T5" fmla="*/ 0 h 738"/>
              <a:gd name="T6" fmla="*/ 0 w 58"/>
              <a:gd name="T7" fmla="*/ 738 h 738"/>
              <a:gd name="T8" fmla="*/ 7 w 58"/>
              <a:gd name="T9" fmla="*/ 738 h 738"/>
            </a:gdLst>
            <a:ahLst/>
            <a:cxnLst>
              <a:cxn ang="0">
                <a:pos x="T0" y="T1"/>
              </a:cxn>
              <a:cxn ang="0">
                <a:pos x="T2" y="T3"/>
              </a:cxn>
              <a:cxn ang="0">
                <a:pos x="T4" y="T5"/>
              </a:cxn>
              <a:cxn ang="0">
                <a:pos x="T6" y="T7"/>
              </a:cxn>
              <a:cxn ang="0">
                <a:pos x="T8" y="T9"/>
              </a:cxn>
            </a:cxnLst>
            <a:rect l="0" t="0" r="r" b="b"/>
            <a:pathLst>
              <a:path w="58" h="738">
                <a:moveTo>
                  <a:pt x="7" y="738"/>
                </a:moveTo>
                <a:lnTo>
                  <a:pt x="58" y="0"/>
                </a:lnTo>
                <a:lnTo>
                  <a:pt x="50" y="0"/>
                </a:lnTo>
                <a:lnTo>
                  <a:pt x="0" y="738"/>
                </a:lnTo>
                <a:lnTo>
                  <a:pt x="7" y="73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198" name="Freeform 22"/>
          <p:cNvSpPr>
            <a:spLocks/>
          </p:cNvSpPr>
          <p:nvPr/>
        </p:nvSpPr>
        <p:spPr bwMode="auto">
          <a:xfrm>
            <a:off x="1284289" y="5451475"/>
            <a:ext cx="23813" cy="25400"/>
          </a:xfrm>
          <a:custGeom>
            <a:avLst/>
            <a:gdLst>
              <a:gd name="T0" fmla="*/ 0 w 15"/>
              <a:gd name="T1" fmla="*/ 0 h 16"/>
              <a:gd name="T2" fmla="*/ 6 w 15"/>
              <a:gd name="T3" fmla="*/ 16 h 16"/>
              <a:gd name="T4" fmla="*/ 15 w 15"/>
              <a:gd name="T5" fmla="*/ 2 h 16"/>
              <a:gd name="T6" fmla="*/ 0 w 15"/>
              <a:gd name="T7" fmla="*/ 0 h 16"/>
            </a:gdLst>
            <a:ahLst/>
            <a:cxnLst>
              <a:cxn ang="0">
                <a:pos x="T0" y="T1"/>
              </a:cxn>
              <a:cxn ang="0">
                <a:pos x="T2" y="T3"/>
              </a:cxn>
              <a:cxn ang="0">
                <a:pos x="T4" y="T5"/>
              </a:cxn>
              <a:cxn ang="0">
                <a:pos x="T6" y="T7"/>
              </a:cxn>
            </a:cxnLst>
            <a:rect l="0" t="0" r="r" b="b"/>
            <a:pathLst>
              <a:path w="15" h="16">
                <a:moveTo>
                  <a:pt x="0" y="0"/>
                </a:moveTo>
                <a:lnTo>
                  <a:pt x="6" y="16"/>
                </a:lnTo>
                <a:lnTo>
                  <a:pt x="15" y="2"/>
                </a:lnTo>
                <a:lnTo>
                  <a:pt x="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199" name="Freeform 23"/>
          <p:cNvSpPr>
            <a:spLocks/>
          </p:cNvSpPr>
          <p:nvPr/>
        </p:nvSpPr>
        <p:spPr bwMode="auto">
          <a:xfrm>
            <a:off x="1276351" y="5446712"/>
            <a:ext cx="38100" cy="41275"/>
          </a:xfrm>
          <a:custGeom>
            <a:avLst/>
            <a:gdLst>
              <a:gd name="T0" fmla="*/ 0 w 24"/>
              <a:gd name="T1" fmla="*/ 0 h 26"/>
              <a:gd name="T2" fmla="*/ 11 w 24"/>
              <a:gd name="T3" fmla="*/ 26 h 26"/>
              <a:gd name="T4" fmla="*/ 24 w 24"/>
              <a:gd name="T5" fmla="*/ 2 h 26"/>
              <a:gd name="T6" fmla="*/ 0 w 24"/>
              <a:gd name="T7" fmla="*/ 0 h 26"/>
              <a:gd name="T8" fmla="*/ 5 w 24"/>
              <a:gd name="T9" fmla="*/ 7 h 26"/>
              <a:gd name="T10" fmla="*/ 20 w 24"/>
              <a:gd name="T11" fmla="*/ 8 h 26"/>
              <a:gd name="T12" fmla="*/ 16 w 24"/>
              <a:gd name="T13" fmla="*/ 2 h 26"/>
              <a:gd name="T14" fmla="*/ 8 w 24"/>
              <a:gd name="T15" fmla="*/ 17 h 26"/>
              <a:gd name="T16" fmla="*/ 15 w 24"/>
              <a:gd name="T17" fmla="*/ 18 h 26"/>
              <a:gd name="T18" fmla="*/ 9 w 24"/>
              <a:gd name="T19" fmla="*/ 2 h 26"/>
              <a:gd name="T20" fmla="*/ 5 w 24"/>
              <a:gd name="T21" fmla="*/ 7 h 26"/>
              <a:gd name="T22" fmla="*/ 0 w 24"/>
              <a:gd name="T2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26">
                <a:moveTo>
                  <a:pt x="0" y="0"/>
                </a:moveTo>
                <a:lnTo>
                  <a:pt x="11" y="26"/>
                </a:lnTo>
                <a:lnTo>
                  <a:pt x="24" y="2"/>
                </a:lnTo>
                <a:lnTo>
                  <a:pt x="0" y="0"/>
                </a:lnTo>
                <a:lnTo>
                  <a:pt x="5" y="7"/>
                </a:lnTo>
                <a:lnTo>
                  <a:pt x="20" y="8"/>
                </a:lnTo>
                <a:lnTo>
                  <a:pt x="16" y="2"/>
                </a:lnTo>
                <a:lnTo>
                  <a:pt x="8" y="17"/>
                </a:lnTo>
                <a:lnTo>
                  <a:pt x="15" y="18"/>
                </a:lnTo>
                <a:lnTo>
                  <a:pt x="9" y="2"/>
                </a:lnTo>
                <a:lnTo>
                  <a:pt x="5" y="7"/>
                </a:lnTo>
                <a:lnTo>
                  <a:pt x="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00" name="Freeform 24"/>
          <p:cNvSpPr>
            <a:spLocks/>
          </p:cNvSpPr>
          <p:nvPr/>
        </p:nvSpPr>
        <p:spPr bwMode="auto">
          <a:xfrm>
            <a:off x="1368426" y="3130550"/>
            <a:ext cx="260350" cy="1152525"/>
          </a:xfrm>
          <a:custGeom>
            <a:avLst/>
            <a:gdLst>
              <a:gd name="T0" fmla="*/ 8 w 164"/>
              <a:gd name="T1" fmla="*/ 726 h 726"/>
              <a:gd name="T2" fmla="*/ 89 w 164"/>
              <a:gd name="T3" fmla="*/ 347 h 726"/>
              <a:gd name="T4" fmla="*/ 164 w 164"/>
              <a:gd name="T5" fmla="*/ 3 h 726"/>
              <a:gd name="T6" fmla="*/ 156 w 164"/>
              <a:gd name="T7" fmla="*/ 0 h 726"/>
              <a:gd name="T8" fmla="*/ 81 w 164"/>
              <a:gd name="T9" fmla="*/ 345 h 726"/>
              <a:gd name="T10" fmla="*/ 0 w 164"/>
              <a:gd name="T11" fmla="*/ 723 h 726"/>
              <a:gd name="T12" fmla="*/ 8 w 164"/>
              <a:gd name="T13" fmla="*/ 726 h 726"/>
            </a:gdLst>
            <a:ahLst/>
            <a:cxnLst>
              <a:cxn ang="0">
                <a:pos x="T0" y="T1"/>
              </a:cxn>
              <a:cxn ang="0">
                <a:pos x="T2" y="T3"/>
              </a:cxn>
              <a:cxn ang="0">
                <a:pos x="T4" y="T5"/>
              </a:cxn>
              <a:cxn ang="0">
                <a:pos x="T6" y="T7"/>
              </a:cxn>
              <a:cxn ang="0">
                <a:pos x="T8" y="T9"/>
              </a:cxn>
              <a:cxn ang="0">
                <a:pos x="T10" y="T11"/>
              </a:cxn>
              <a:cxn ang="0">
                <a:pos x="T12" y="T13"/>
              </a:cxn>
            </a:cxnLst>
            <a:rect l="0" t="0" r="r" b="b"/>
            <a:pathLst>
              <a:path w="164" h="726">
                <a:moveTo>
                  <a:pt x="8" y="726"/>
                </a:moveTo>
                <a:lnTo>
                  <a:pt x="89" y="347"/>
                </a:lnTo>
                <a:lnTo>
                  <a:pt x="164" y="3"/>
                </a:lnTo>
                <a:lnTo>
                  <a:pt x="156" y="0"/>
                </a:lnTo>
                <a:lnTo>
                  <a:pt x="81" y="345"/>
                </a:lnTo>
                <a:lnTo>
                  <a:pt x="0" y="723"/>
                </a:lnTo>
                <a:lnTo>
                  <a:pt x="8" y="72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01" name="Freeform 25"/>
          <p:cNvSpPr>
            <a:spLocks/>
          </p:cNvSpPr>
          <p:nvPr/>
        </p:nvSpPr>
        <p:spPr bwMode="auto">
          <a:xfrm>
            <a:off x="1601789" y="3132137"/>
            <a:ext cx="22225" cy="50800"/>
          </a:xfrm>
          <a:custGeom>
            <a:avLst/>
            <a:gdLst>
              <a:gd name="T0" fmla="*/ 0 w 14"/>
              <a:gd name="T1" fmla="*/ 28 h 32"/>
              <a:gd name="T2" fmla="*/ 13 w 14"/>
              <a:gd name="T3" fmla="*/ 0 h 32"/>
              <a:gd name="T4" fmla="*/ 14 w 14"/>
              <a:gd name="T5" fmla="*/ 32 h 32"/>
              <a:gd name="T6" fmla="*/ 0 w 14"/>
              <a:gd name="T7" fmla="*/ 28 h 32"/>
            </a:gdLst>
            <a:ahLst/>
            <a:cxnLst>
              <a:cxn ang="0">
                <a:pos x="T0" y="T1"/>
              </a:cxn>
              <a:cxn ang="0">
                <a:pos x="T2" y="T3"/>
              </a:cxn>
              <a:cxn ang="0">
                <a:pos x="T4" y="T5"/>
              </a:cxn>
              <a:cxn ang="0">
                <a:pos x="T6" y="T7"/>
              </a:cxn>
            </a:cxnLst>
            <a:rect l="0" t="0" r="r" b="b"/>
            <a:pathLst>
              <a:path w="14" h="32">
                <a:moveTo>
                  <a:pt x="0" y="28"/>
                </a:moveTo>
                <a:lnTo>
                  <a:pt x="13" y="0"/>
                </a:lnTo>
                <a:lnTo>
                  <a:pt x="14" y="32"/>
                </a:lnTo>
                <a:lnTo>
                  <a:pt x="0" y="2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02" name="Freeform 26"/>
          <p:cNvSpPr>
            <a:spLocks/>
          </p:cNvSpPr>
          <p:nvPr/>
        </p:nvSpPr>
        <p:spPr bwMode="auto">
          <a:xfrm>
            <a:off x="1593851" y="3109912"/>
            <a:ext cx="36513" cy="79375"/>
          </a:xfrm>
          <a:custGeom>
            <a:avLst/>
            <a:gdLst>
              <a:gd name="T0" fmla="*/ 6 w 23"/>
              <a:gd name="T1" fmla="*/ 39 h 50"/>
              <a:gd name="T2" fmla="*/ 8 w 23"/>
              <a:gd name="T3" fmla="*/ 44 h 50"/>
              <a:gd name="T4" fmla="*/ 22 w 23"/>
              <a:gd name="T5" fmla="*/ 16 h 50"/>
              <a:gd name="T6" fmla="*/ 14 w 23"/>
              <a:gd name="T7" fmla="*/ 14 h 50"/>
              <a:gd name="T8" fmla="*/ 16 w 23"/>
              <a:gd name="T9" fmla="*/ 46 h 50"/>
              <a:gd name="T10" fmla="*/ 20 w 23"/>
              <a:gd name="T11" fmla="*/ 42 h 50"/>
              <a:gd name="T12" fmla="*/ 6 w 23"/>
              <a:gd name="T13" fmla="*/ 39 h 50"/>
              <a:gd name="T14" fmla="*/ 0 w 23"/>
              <a:gd name="T15" fmla="*/ 45 h 50"/>
              <a:gd name="T16" fmla="*/ 23 w 23"/>
              <a:gd name="T17" fmla="*/ 50 h 50"/>
              <a:gd name="T18" fmla="*/ 20 w 23"/>
              <a:gd name="T19" fmla="*/ 0 h 50"/>
              <a:gd name="T20" fmla="*/ 0 w 23"/>
              <a:gd name="T21" fmla="*/ 45 h 50"/>
              <a:gd name="T22" fmla="*/ 6 w 23"/>
              <a:gd name="T23" fmla="*/ 3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50">
                <a:moveTo>
                  <a:pt x="6" y="39"/>
                </a:moveTo>
                <a:lnTo>
                  <a:pt x="8" y="44"/>
                </a:lnTo>
                <a:lnTo>
                  <a:pt x="22" y="16"/>
                </a:lnTo>
                <a:lnTo>
                  <a:pt x="14" y="14"/>
                </a:lnTo>
                <a:lnTo>
                  <a:pt x="16" y="46"/>
                </a:lnTo>
                <a:lnTo>
                  <a:pt x="20" y="42"/>
                </a:lnTo>
                <a:lnTo>
                  <a:pt x="6" y="39"/>
                </a:lnTo>
                <a:lnTo>
                  <a:pt x="0" y="45"/>
                </a:lnTo>
                <a:lnTo>
                  <a:pt x="23" y="50"/>
                </a:lnTo>
                <a:lnTo>
                  <a:pt x="20" y="0"/>
                </a:lnTo>
                <a:lnTo>
                  <a:pt x="0" y="45"/>
                </a:lnTo>
                <a:lnTo>
                  <a:pt x="6" y="3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03" name="Freeform 27"/>
          <p:cNvSpPr>
            <a:spLocks/>
          </p:cNvSpPr>
          <p:nvPr/>
        </p:nvSpPr>
        <p:spPr bwMode="auto">
          <a:xfrm>
            <a:off x="1373189" y="4311650"/>
            <a:ext cx="323850" cy="1135063"/>
          </a:xfrm>
          <a:custGeom>
            <a:avLst/>
            <a:gdLst>
              <a:gd name="T0" fmla="*/ 204 w 204"/>
              <a:gd name="T1" fmla="*/ 712 h 715"/>
              <a:gd name="T2" fmla="*/ 101 w 204"/>
              <a:gd name="T3" fmla="*/ 340 h 715"/>
              <a:gd name="T4" fmla="*/ 7 w 204"/>
              <a:gd name="T5" fmla="*/ 0 h 715"/>
              <a:gd name="T6" fmla="*/ 0 w 204"/>
              <a:gd name="T7" fmla="*/ 2 h 715"/>
              <a:gd name="T8" fmla="*/ 94 w 204"/>
              <a:gd name="T9" fmla="*/ 342 h 715"/>
              <a:gd name="T10" fmla="*/ 197 w 204"/>
              <a:gd name="T11" fmla="*/ 715 h 715"/>
              <a:gd name="T12" fmla="*/ 204 w 204"/>
              <a:gd name="T13" fmla="*/ 712 h 715"/>
            </a:gdLst>
            <a:ahLst/>
            <a:cxnLst>
              <a:cxn ang="0">
                <a:pos x="T0" y="T1"/>
              </a:cxn>
              <a:cxn ang="0">
                <a:pos x="T2" y="T3"/>
              </a:cxn>
              <a:cxn ang="0">
                <a:pos x="T4" y="T5"/>
              </a:cxn>
              <a:cxn ang="0">
                <a:pos x="T6" y="T7"/>
              </a:cxn>
              <a:cxn ang="0">
                <a:pos x="T8" y="T9"/>
              </a:cxn>
              <a:cxn ang="0">
                <a:pos x="T10" y="T11"/>
              </a:cxn>
              <a:cxn ang="0">
                <a:pos x="T12" y="T13"/>
              </a:cxn>
            </a:cxnLst>
            <a:rect l="0" t="0" r="r" b="b"/>
            <a:pathLst>
              <a:path w="204" h="715">
                <a:moveTo>
                  <a:pt x="204" y="712"/>
                </a:moveTo>
                <a:lnTo>
                  <a:pt x="101" y="340"/>
                </a:lnTo>
                <a:lnTo>
                  <a:pt x="7" y="0"/>
                </a:lnTo>
                <a:lnTo>
                  <a:pt x="0" y="2"/>
                </a:lnTo>
                <a:lnTo>
                  <a:pt x="94" y="342"/>
                </a:lnTo>
                <a:lnTo>
                  <a:pt x="197" y="715"/>
                </a:lnTo>
                <a:lnTo>
                  <a:pt x="204" y="712"/>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04" name="Freeform 28"/>
          <p:cNvSpPr>
            <a:spLocks/>
          </p:cNvSpPr>
          <p:nvPr/>
        </p:nvSpPr>
        <p:spPr bwMode="auto">
          <a:xfrm>
            <a:off x="1674814" y="5418137"/>
            <a:ext cx="22225" cy="26988"/>
          </a:xfrm>
          <a:custGeom>
            <a:avLst/>
            <a:gdLst>
              <a:gd name="T0" fmla="*/ 0 w 14"/>
              <a:gd name="T1" fmla="*/ 4 h 17"/>
              <a:gd name="T2" fmla="*/ 11 w 14"/>
              <a:gd name="T3" fmla="*/ 17 h 17"/>
              <a:gd name="T4" fmla="*/ 14 w 14"/>
              <a:gd name="T5" fmla="*/ 0 h 17"/>
              <a:gd name="T6" fmla="*/ 0 w 14"/>
              <a:gd name="T7" fmla="*/ 4 h 17"/>
            </a:gdLst>
            <a:ahLst/>
            <a:cxnLst>
              <a:cxn ang="0">
                <a:pos x="T0" y="T1"/>
              </a:cxn>
              <a:cxn ang="0">
                <a:pos x="T2" y="T3"/>
              </a:cxn>
              <a:cxn ang="0">
                <a:pos x="T4" y="T5"/>
              </a:cxn>
              <a:cxn ang="0">
                <a:pos x="T6" y="T7"/>
              </a:cxn>
            </a:cxnLst>
            <a:rect l="0" t="0" r="r" b="b"/>
            <a:pathLst>
              <a:path w="14" h="17">
                <a:moveTo>
                  <a:pt x="0" y="4"/>
                </a:moveTo>
                <a:lnTo>
                  <a:pt x="11" y="17"/>
                </a:lnTo>
                <a:lnTo>
                  <a:pt x="14" y="0"/>
                </a:lnTo>
                <a:lnTo>
                  <a:pt x="0" y="4"/>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05" name="Freeform 29"/>
          <p:cNvSpPr>
            <a:spLocks/>
          </p:cNvSpPr>
          <p:nvPr/>
        </p:nvSpPr>
        <p:spPr bwMode="auto">
          <a:xfrm>
            <a:off x="1665289" y="5410200"/>
            <a:ext cx="39688" cy="46038"/>
          </a:xfrm>
          <a:custGeom>
            <a:avLst/>
            <a:gdLst>
              <a:gd name="T0" fmla="*/ 0 w 25"/>
              <a:gd name="T1" fmla="*/ 8 h 29"/>
              <a:gd name="T2" fmla="*/ 19 w 25"/>
              <a:gd name="T3" fmla="*/ 29 h 29"/>
              <a:gd name="T4" fmla="*/ 25 w 25"/>
              <a:gd name="T5" fmla="*/ 0 h 29"/>
              <a:gd name="T6" fmla="*/ 0 w 25"/>
              <a:gd name="T7" fmla="*/ 8 h 29"/>
              <a:gd name="T8" fmla="*/ 7 w 25"/>
              <a:gd name="T9" fmla="*/ 13 h 29"/>
              <a:gd name="T10" fmla="*/ 21 w 25"/>
              <a:gd name="T11" fmla="*/ 8 h 29"/>
              <a:gd name="T12" fmla="*/ 17 w 25"/>
              <a:gd name="T13" fmla="*/ 3 h 29"/>
              <a:gd name="T14" fmla="*/ 13 w 25"/>
              <a:gd name="T15" fmla="*/ 20 h 29"/>
              <a:gd name="T16" fmla="*/ 19 w 25"/>
              <a:gd name="T17" fmla="*/ 19 h 29"/>
              <a:gd name="T18" fmla="*/ 8 w 25"/>
              <a:gd name="T19" fmla="*/ 7 h 29"/>
              <a:gd name="T20" fmla="*/ 7 w 25"/>
              <a:gd name="T21" fmla="*/ 13 h 29"/>
              <a:gd name="T22" fmla="*/ 0 w 25"/>
              <a:gd name="T23"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29">
                <a:moveTo>
                  <a:pt x="0" y="8"/>
                </a:moveTo>
                <a:lnTo>
                  <a:pt x="19" y="29"/>
                </a:lnTo>
                <a:lnTo>
                  <a:pt x="25" y="0"/>
                </a:lnTo>
                <a:lnTo>
                  <a:pt x="0" y="8"/>
                </a:lnTo>
                <a:lnTo>
                  <a:pt x="7" y="13"/>
                </a:lnTo>
                <a:lnTo>
                  <a:pt x="21" y="8"/>
                </a:lnTo>
                <a:lnTo>
                  <a:pt x="17" y="3"/>
                </a:lnTo>
                <a:lnTo>
                  <a:pt x="13" y="20"/>
                </a:lnTo>
                <a:lnTo>
                  <a:pt x="19" y="19"/>
                </a:lnTo>
                <a:lnTo>
                  <a:pt x="8" y="7"/>
                </a:lnTo>
                <a:lnTo>
                  <a:pt x="7" y="13"/>
                </a:lnTo>
                <a:lnTo>
                  <a:pt x="0" y="8"/>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06" name="Freeform 30"/>
          <p:cNvSpPr>
            <a:spLocks/>
          </p:cNvSpPr>
          <p:nvPr/>
        </p:nvSpPr>
        <p:spPr bwMode="auto">
          <a:xfrm>
            <a:off x="1230314" y="3098800"/>
            <a:ext cx="138113" cy="1166813"/>
          </a:xfrm>
          <a:custGeom>
            <a:avLst/>
            <a:gdLst>
              <a:gd name="T0" fmla="*/ 87 w 87"/>
              <a:gd name="T1" fmla="*/ 735 h 735"/>
              <a:gd name="T2" fmla="*/ 46 w 87"/>
              <a:gd name="T3" fmla="*/ 350 h 735"/>
              <a:gd name="T4" fmla="*/ 7 w 87"/>
              <a:gd name="T5" fmla="*/ 0 h 735"/>
              <a:gd name="T6" fmla="*/ 0 w 87"/>
              <a:gd name="T7" fmla="*/ 0 h 735"/>
              <a:gd name="T8" fmla="*/ 39 w 87"/>
              <a:gd name="T9" fmla="*/ 350 h 735"/>
              <a:gd name="T10" fmla="*/ 80 w 87"/>
              <a:gd name="T11" fmla="*/ 735 h 735"/>
              <a:gd name="T12" fmla="*/ 87 w 87"/>
              <a:gd name="T13" fmla="*/ 735 h 735"/>
            </a:gdLst>
            <a:ahLst/>
            <a:cxnLst>
              <a:cxn ang="0">
                <a:pos x="T0" y="T1"/>
              </a:cxn>
              <a:cxn ang="0">
                <a:pos x="T2" y="T3"/>
              </a:cxn>
              <a:cxn ang="0">
                <a:pos x="T4" y="T5"/>
              </a:cxn>
              <a:cxn ang="0">
                <a:pos x="T6" y="T7"/>
              </a:cxn>
              <a:cxn ang="0">
                <a:pos x="T8" y="T9"/>
              </a:cxn>
              <a:cxn ang="0">
                <a:pos x="T10" y="T11"/>
              </a:cxn>
              <a:cxn ang="0">
                <a:pos x="T12" y="T13"/>
              </a:cxn>
            </a:cxnLst>
            <a:rect l="0" t="0" r="r" b="b"/>
            <a:pathLst>
              <a:path w="87" h="735">
                <a:moveTo>
                  <a:pt x="87" y="735"/>
                </a:moveTo>
                <a:lnTo>
                  <a:pt x="46" y="350"/>
                </a:lnTo>
                <a:lnTo>
                  <a:pt x="7" y="0"/>
                </a:lnTo>
                <a:lnTo>
                  <a:pt x="0" y="0"/>
                </a:lnTo>
                <a:lnTo>
                  <a:pt x="39" y="350"/>
                </a:lnTo>
                <a:lnTo>
                  <a:pt x="80" y="735"/>
                </a:lnTo>
                <a:lnTo>
                  <a:pt x="87" y="73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07" name="Freeform 31"/>
          <p:cNvSpPr>
            <a:spLocks/>
          </p:cNvSpPr>
          <p:nvPr/>
        </p:nvSpPr>
        <p:spPr bwMode="auto">
          <a:xfrm>
            <a:off x="1230314" y="3098800"/>
            <a:ext cx="23813" cy="47625"/>
          </a:xfrm>
          <a:custGeom>
            <a:avLst/>
            <a:gdLst>
              <a:gd name="T0" fmla="*/ 0 w 15"/>
              <a:gd name="T1" fmla="*/ 30 h 30"/>
              <a:gd name="T2" fmla="*/ 4 w 15"/>
              <a:gd name="T3" fmla="*/ 0 h 30"/>
              <a:gd name="T4" fmla="*/ 15 w 15"/>
              <a:gd name="T5" fmla="*/ 29 h 30"/>
              <a:gd name="T6" fmla="*/ 0 w 15"/>
              <a:gd name="T7" fmla="*/ 30 h 30"/>
            </a:gdLst>
            <a:ahLst/>
            <a:cxnLst>
              <a:cxn ang="0">
                <a:pos x="T0" y="T1"/>
              </a:cxn>
              <a:cxn ang="0">
                <a:pos x="T2" y="T3"/>
              </a:cxn>
              <a:cxn ang="0">
                <a:pos x="T4" y="T5"/>
              </a:cxn>
              <a:cxn ang="0">
                <a:pos x="T6" y="T7"/>
              </a:cxn>
            </a:cxnLst>
            <a:rect l="0" t="0" r="r" b="b"/>
            <a:pathLst>
              <a:path w="15" h="30">
                <a:moveTo>
                  <a:pt x="0" y="30"/>
                </a:moveTo>
                <a:lnTo>
                  <a:pt x="4" y="0"/>
                </a:lnTo>
                <a:lnTo>
                  <a:pt x="15" y="29"/>
                </a:lnTo>
                <a:lnTo>
                  <a:pt x="0" y="30"/>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08" name="Freeform 32"/>
          <p:cNvSpPr>
            <a:spLocks/>
          </p:cNvSpPr>
          <p:nvPr/>
        </p:nvSpPr>
        <p:spPr bwMode="auto">
          <a:xfrm>
            <a:off x="1225551" y="3074987"/>
            <a:ext cx="33338" cy="77788"/>
          </a:xfrm>
          <a:custGeom>
            <a:avLst/>
            <a:gdLst>
              <a:gd name="T0" fmla="*/ 3 w 21"/>
              <a:gd name="T1" fmla="*/ 41 h 49"/>
              <a:gd name="T2" fmla="*/ 7 w 21"/>
              <a:gd name="T3" fmla="*/ 45 h 49"/>
              <a:gd name="T4" fmla="*/ 10 w 21"/>
              <a:gd name="T5" fmla="*/ 15 h 49"/>
              <a:gd name="T6" fmla="*/ 3 w 21"/>
              <a:gd name="T7" fmla="*/ 16 h 49"/>
              <a:gd name="T8" fmla="*/ 14 w 21"/>
              <a:gd name="T9" fmla="*/ 45 h 49"/>
              <a:gd name="T10" fmla="*/ 18 w 21"/>
              <a:gd name="T11" fmla="*/ 40 h 49"/>
              <a:gd name="T12" fmla="*/ 3 w 21"/>
              <a:gd name="T13" fmla="*/ 41 h 49"/>
              <a:gd name="T14" fmla="*/ 0 w 21"/>
              <a:gd name="T15" fmla="*/ 49 h 49"/>
              <a:gd name="T16" fmla="*/ 21 w 21"/>
              <a:gd name="T17" fmla="*/ 46 h 49"/>
              <a:gd name="T18" fmla="*/ 6 w 21"/>
              <a:gd name="T19" fmla="*/ 0 h 49"/>
              <a:gd name="T20" fmla="*/ 0 w 21"/>
              <a:gd name="T21" fmla="*/ 49 h 49"/>
              <a:gd name="T22" fmla="*/ 3 w 21"/>
              <a:gd name="T23"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49">
                <a:moveTo>
                  <a:pt x="3" y="41"/>
                </a:moveTo>
                <a:lnTo>
                  <a:pt x="7" y="45"/>
                </a:lnTo>
                <a:lnTo>
                  <a:pt x="10" y="15"/>
                </a:lnTo>
                <a:lnTo>
                  <a:pt x="3" y="16"/>
                </a:lnTo>
                <a:lnTo>
                  <a:pt x="14" y="45"/>
                </a:lnTo>
                <a:lnTo>
                  <a:pt x="18" y="40"/>
                </a:lnTo>
                <a:lnTo>
                  <a:pt x="3" y="41"/>
                </a:lnTo>
                <a:lnTo>
                  <a:pt x="0" y="49"/>
                </a:lnTo>
                <a:lnTo>
                  <a:pt x="21" y="46"/>
                </a:lnTo>
                <a:lnTo>
                  <a:pt x="6" y="0"/>
                </a:lnTo>
                <a:lnTo>
                  <a:pt x="0" y="49"/>
                </a:lnTo>
                <a:lnTo>
                  <a:pt x="3" y="41"/>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09" name="Freeform 33"/>
          <p:cNvSpPr>
            <a:spLocks/>
          </p:cNvSpPr>
          <p:nvPr/>
        </p:nvSpPr>
        <p:spPr bwMode="auto">
          <a:xfrm>
            <a:off x="1331914" y="4338637"/>
            <a:ext cx="60325" cy="1173163"/>
          </a:xfrm>
          <a:custGeom>
            <a:avLst/>
            <a:gdLst>
              <a:gd name="T0" fmla="*/ 8 w 38"/>
              <a:gd name="T1" fmla="*/ 739 h 739"/>
              <a:gd name="T2" fmla="*/ 23 w 38"/>
              <a:gd name="T3" fmla="*/ 352 h 739"/>
              <a:gd name="T4" fmla="*/ 38 w 38"/>
              <a:gd name="T5" fmla="*/ 0 h 739"/>
              <a:gd name="T6" fmla="*/ 31 w 38"/>
              <a:gd name="T7" fmla="*/ 0 h 739"/>
              <a:gd name="T8" fmla="*/ 16 w 38"/>
              <a:gd name="T9" fmla="*/ 352 h 739"/>
              <a:gd name="T10" fmla="*/ 0 w 38"/>
              <a:gd name="T11" fmla="*/ 739 h 739"/>
              <a:gd name="T12" fmla="*/ 8 w 38"/>
              <a:gd name="T13" fmla="*/ 739 h 739"/>
            </a:gdLst>
            <a:ahLst/>
            <a:cxnLst>
              <a:cxn ang="0">
                <a:pos x="T0" y="T1"/>
              </a:cxn>
              <a:cxn ang="0">
                <a:pos x="T2" y="T3"/>
              </a:cxn>
              <a:cxn ang="0">
                <a:pos x="T4" y="T5"/>
              </a:cxn>
              <a:cxn ang="0">
                <a:pos x="T6" y="T7"/>
              </a:cxn>
              <a:cxn ang="0">
                <a:pos x="T8" y="T9"/>
              </a:cxn>
              <a:cxn ang="0">
                <a:pos x="T10" y="T11"/>
              </a:cxn>
              <a:cxn ang="0">
                <a:pos x="T12" y="T13"/>
              </a:cxn>
            </a:cxnLst>
            <a:rect l="0" t="0" r="r" b="b"/>
            <a:pathLst>
              <a:path w="38" h="739">
                <a:moveTo>
                  <a:pt x="8" y="739"/>
                </a:moveTo>
                <a:lnTo>
                  <a:pt x="23" y="352"/>
                </a:lnTo>
                <a:lnTo>
                  <a:pt x="38" y="0"/>
                </a:lnTo>
                <a:lnTo>
                  <a:pt x="31" y="0"/>
                </a:lnTo>
                <a:lnTo>
                  <a:pt x="16" y="352"/>
                </a:lnTo>
                <a:lnTo>
                  <a:pt x="0" y="739"/>
                </a:lnTo>
                <a:lnTo>
                  <a:pt x="8" y="739"/>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10" name="Freeform 34"/>
          <p:cNvSpPr>
            <a:spLocks/>
          </p:cNvSpPr>
          <p:nvPr/>
        </p:nvSpPr>
        <p:spPr bwMode="auto">
          <a:xfrm>
            <a:off x="1327151" y="5486400"/>
            <a:ext cx="22225" cy="25400"/>
          </a:xfrm>
          <a:custGeom>
            <a:avLst/>
            <a:gdLst>
              <a:gd name="T0" fmla="*/ 0 w 14"/>
              <a:gd name="T1" fmla="*/ 0 h 16"/>
              <a:gd name="T2" fmla="*/ 7 w 14"/>
              <a:gd name="T3" fmla="*/ 16 h 16"/>
              <a:gd name="T4" fmla="*/ 14 w 14"/>
              <a:gd name="T5" fmla="*/ 1 h 16"/>
              <a:gd name="T6" fmla="*/ 0 w 14"/>
              <a:gd name="T7" fmla="*/ 0 h 16"/>
            </a:gdLst>
            <a:ahLst/>
            <a:cxnLst>
              <a:cxn ang="0">
                <a:pos x="T0" y="T1"/>
              </a:cxn>
              <a:cxn ang="0">
                <a:pos x="T2" y="T3"/>
              </a:cxn>
              <a:cxn ang="0">
                <a:pos x="T4" y="T5"/>
              </a:cxn>
              <a:cxn ang="0">
                <a:pos x="T6" y="T7"/>
              </a:cxn>
            </a:cxnLst>
            <a:rect l="0" t="0" r="r" b="b"/>
            <a:pathLst>
              <a:path w="14" h="16">
                <a:moveTo>
                  <a:pt x="0" y="0"/>
                </a:moveTo>
                <a:lnTo>
                  <a:pt x="7" y="16"/>
                </a:lnTo>
                <a:lnTo>
                  <a:pt x="14" y="1"/>
                </a:lnTo>
                <a:lnTo>
                  <a:pt x="0" y="0"/>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11" name="Freeform 35"/>
          <p:cNvSpPr>
            <a:spLocks/>
          </p:cNvSpPr>
          <p:nvPr/>
        </p:nvSpPr>
        <p:spPr bwMode="auto">
          <a:xfrm>
            <a:off x="1319214" y="5481637"/>
            <a:ext cx="38100" cy="41275"/>
          </a:xfrm>
          <a:custGeom>
            <a:avLst/>
            <a:gdLst>
              <a:gd name="T0" fmla="*/ 0 w 24"/>
              <a:gd name="T1" fmla="*/ 0 h 26"/>
              <a:gd name="T2" fmla="*/ 12 w 24"/>
              <a:gd name="T3" fmla="*/ 26 h 26"/>
              <a:gd name="T4" fmla="*/ 24 w 24"/>
              <a:gd name="T5" fmla="*/ 2 h 26"/>
              <a:gd name="T6" fmla="*/ 0 w 24"/>
              <a:gd name="T7" fmla="*/ 0 h 26"/>
              <a:gd name="T8" fmla="*/ 5 w 24"/>
              <a:gd name="T9" fmla="*/ 7 h 26"/>
              <a:gd name="T10" fmla="*/ 19 w 24"/>
              <a:gd name="T11" fmla="*/ 8 h 26"/>
              <a:gd name="T12" fmla="*/ 16 w 24"/>
              <a:gd name="T13" fmla="*/ 3 h 26"/>
              <a:gd name="T14" fmla="*/ 8 w 24"/>
              <a:gd name="T15" fmla="*/ 18 h 26"/>
              <a:gd name="T16" fmla="*/ 16 w 24"/>
              <a:gd name="T17" fmla="*/ 18 h 26"/>
              <a:gd name="T18" fmla="*/ 8 w 24"/>
              <a:gd name="T19" fmla="*/ 2 h 26"/>
              <a:gd name="T20" fmla="*/ 5 w 24"/>
              <a:gd name="T21" fmla="*/ 7 h 26"/>
              <a:gd name="T22" fmla="*/ 0 w 24"/>
              <a:gd name="T2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26">
                <a:moveTo>
                  <a:pt x="0" y="0"/>
                </a:moveTo>
                <a:lnTo>
                  <a:pt x="12" y="26"/>
                </a:lnTo>
                <a:lnTo>
                  <a:pt x="24" y="2"/>
                </a:lnTo>
                <a:lnTo>
                  <a:pt x="0" y="0"/>
                </a:lnTo>
                <a:lnTo>
                  <a:pt x="5" y="7"/>
                </a:lnTo>
                <a:lnTo>
                  <a:pt x="19" y="8"/>
                </a:lnTo>
                <a:lnTo>
                  <a:pt x="16" y="3"/>
                </a:lnTo>
                <a:lnTo>
                  <a:pt x="8" y="18"/>
                </a:lnTo>
                <a:lnTo>
                  <a:pt x="16" y="18"/>
                </a:lnTo>
                <a:lnTo>
                  <a:pt x="8" y="2"/>
                </a:lnTo>
                <a:lnTo>
                  <a:pt x="5" y="7"/>
                </a:lnTo>
                <a:lnTo>
                  <a:pt x="0" y="0"/>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12" name="Freeform 36"/>
          <p:cNvSpPr>
            <a:spLocks/>
          </p:cNvSpPr>
          <p:nvPr/>
        </p:nvSpPr>
        <p:spPr bwMode="auto">
          <a:xfrm>
            <a:off x="1366839" y="3116262"/>
            <a:ext cx="103188" cy="1168400"/>
          </a:xfrm>
          <a:custGeom>
            <a:avLst/>
            <a:gdLst>
              <a:gd name="T0" fmla="*/ 7 w 65"/>
              <a:gd name="T1" fmla="*/ 736 h 736"/>
              <a:gd name="T2" fmla="*/ 65 w 65"/>
              <a:gd name="T3" fmla="*/ 0 h 736"/>
              <a:gd name="T4" fmla="*/ 58 w 65"/>
              <a:gd name="T5" fmla="*/ 0 h 736"/>
              <a:gd name="T6" fmla="*/ 0 w 65"/>
              <a:gd name="T7" fmla="*/ 736 h 736"/>
              <a:gd name="T8" fmla="*/ 7 w 65"/>
              <a:gd name="T9" fmla="*/ 736 h 736"/>
            </a:gdLst>
            <a:ahLst/>
            <a:cxnLst>
              <a:cxn ang="0">
                <a:pos x="T0" y="T1"/>
              </a:cxn>
              <a:cxn ang="0">
                <a:pos x="T2" y="T3"/>
              </a:cxn>
              <a:cxn ang="0">
                <a:pos x="T4" y="T5"/>
              </a:cxn>
              <a:cxn ang="0">
                <a:pos x="T6" y="T7"/>
              </a:cxn>
              <a:cxn ang="0">
                <a:pos x="T8" y="T9"/>
              </a:cxn>
            </a:cxnLst>
            <a:rect l="0" t="0" r="r" b="b"/>
            <a:pathLst>
              <a:path w="65" h="736">
                <a:moveTo>
                  <a:pt x="7" y="736"/>
                </a:moveTo>
                <a:lnTo>
                  <a:pt x="65" y="0"/>
                </a:lnTo>
                <a:lnTo>
                  <a:pt x="58" y="0"/>
                </a:lnTo>
                <a:lnTo>
                  <a:pt x="0" y="736"/>
                </a:lnTo>
                <a:lnTo>
                  <a:pt x="7" y="736"/>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13" name="Freeform 37"/>
          <p:cNvSpPr>
            <a:spLocks/>
          </p:cNvSpPr>
          <p:nvPr/>
        </p:nvSpPr>
        <p:spPr bwMode="auto">
          <a:xfrm>
            <a:off x="1449389" y="3116262"/>
            <a:ext cx="25400" cy="47625"/>
          </a:xfrm>
          <a:custGeom>
            <a:avLst/>
            <a:gdLst>
              <a:gd name="T0" fmla="*/ 0 w 16"/>
              <a:gd name="T1" fmla="*/ 29 h 30"/>
              <a:gd name="T2" fmla="*/ 10 w 16"/>
              <a:gd name="T3" fmla="*/ 0 h 30"/>
              <a:gd name="T4" fmla="*/ 16 w 16"/>
              <a:gd name="T5" fmla="*/ 30 h 30"/>
              <a:gd name="T6" fmla="*/ 0 w 16"/>
              <a:gd name="T7" fmla="*/ 29 h 30"/>
            </a:gdLst>
            <a:ahLst/>
            <a:cxnLst>
              <a:cxn ang="0">
                <a:pos x="T0" y="T1"/>
              </a:cxn>
              <a:cxn ang="0">
                <a:pos x="T2" y="T3"/>
              </a:cxn>
              <a:cxn ang="0">
                <a:pos x="T4" y="T5"/>
              </a:cxn>
              <a:cxn ang="0">
                <a:pos x="T6" y="T7"/>
              </a:cxn>
            </a:cxnLst>
            <a:rect l="0" t="0" r="r" b="b"/>
            <a:pathLst>
              <a:path w="16" h="30">
                <a:moveTo>
                  <a:pt x="0" y="29"/>
                </a:moveTo>
                <a:lnTo>
                  <a:pt x="10" y="0"/>
                </a:lnTo>
                <a:lnTo>
                  <a:pt x="16" y="30"/>
                </a:lnTo>
                <a:lnTo>
                  <a:pt x="0" y="29"/>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14" name="Freeform 38"/>
          <p:cNvSpPr>
            <a:spLocks/>
          </p:cNvSpPr>
          <p:nvPr/>
        </p:nvSpPr>
        <p:spPr bwMode="auto">
          <a:xfrm>
            <a:off x="1443039" y="3094037"/>
            <a:ext cx="36513" cy="74613"/>
          </a:xfrm>
          <a:custGeom>
            <a:avLst/>
            <a:gdLst>
              <a:gd name="T0" fmla="*/ 4 w 23"/>
              <a:gd name="T1" fmla="*/ 39 h 47"/>
              <a:gd name="T2" fmla="*/ 8 w 23"/>
              <a:gd name="T3" fmla="*/ 44 h 47"/>
              <a:gd name="T4" fmla="*/ 17 w 23"/>
              <a:gd name="T5" fmla="*/ 15 h 47"/>
              <a:gd name="T6" fmla="*/ 10 w 23"/>
              <a:gd name="T7" fmla="*/ 15 h 47"/>
              <a:gd name="T8" fmla="*/ 16 w 23"/>
              <a:gd name="T9" fmla="*/ 45 h 47"/>
              <a:gd name="T10" fmla="*/ 20 w 23"/>
              <a:gd name="T11" fmla="*/ 40 h 47"/>
              <a:gd name="T12" fmla="*/ 4 w 23"/>
              <a:gd name="T13" fmla="*/ 39 h 47"/>
              <a:gd name="T14" fmla="*/ 0 w 23"/>
              <a:gd name="T15" fmla="*/ 45 h 47"/>
              <a:gd name="T16" fmla="*/ 23 w 23"/>
              <a:gd name="T17" fmla="*/ 47 h 47"/>
              <a:gd name="T18" fmla="*/ 15 w 23"/>
              <a:gd name="T19" fmla="*/ 0 h 47"/>
              <a:gd name="T20" fmla="*/ 0 w 23"/>
              <a:gd name="T21" fmla="*/ 45 h 47"/>
              <a:gd name="T22" fmla="*/ 4 w 23"/>
              <a:gd name="T23"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47">
                <a:moveTo>
                  <a:pt x="4" y="39"/>
                </a:moveTo>
                <a:lnTo>
                  <a:pt x="8" y="44"/>
                </a:lnTo>
                <a:lnTo>
                  <a:pt x="17" y="15"/>
                </a:lnTo>
                <a:lnTo>
                  <a:pt x="10" y="15"/>
                </a:lnTo>
                <a:lnTo>
                  <a:pt x="16" y="45"/>
                </a:lnTo>
                <a:lnTo>
                  <a:pt x="20" y="40"/>
                </a:lnTo>
                <a:lnTo>
                  <a:pt x="4" y="39"/>
                </a:lnTo>
                <a:lnTo>
                  <a:pt x="0" y="45"/>
                </a:lnTo>
                <a:lnTo>
                  <a:pt x="23" y="47"/>
                </a:lnTo>
                <a:lnTo>
                  <a:pt x="15" y="0"/>
                </a:lnTo>
                <a:lnTo>
                  <a:pt x="0" y="45"/>
                </a:lnTo>
                <a:lnTo>
                  <a:pt x="4" y="39"/>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92" name="Rectangle 116"/>
          <p:cNvSpPr>
            <a:spLocks noChangeArrowheads="1"/>
          </p:cNvSpPr>
          <p:nvPr/>
        </p:nvSpPr>
        <p:spPr bwMode="auto">
          <a:xfrm>
            <a:off x="1368426" y="4244975"/>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293" name="Freeform 117"/>
          <p:cNvSpPr>
            <a:spLocks/>
          </p:cNvSpPr>
          <p:nvPr/>
        </p:nvSpPr>
        <p:spPr bwMode="auto">
          <a:xfrm>
            <a:off x="1366839" y="4186237"/>
            <a:ext cx="14288" cy="46038"/>
          </a:xfrm>
          <a:custGeom>
            <a:avLst/>
            <a:gdLst>
              <a:gd name="T0" fmla="*/ 9 w 9"/>
              <a:gd name="T1" fmla="*/ 29 h 29"/>
              <a:gd name="T2" fmla="*/ 7 w 9"/>
              <a:gd name="T3" fmla="*/ 0 h 29"/>
              <a:gd name="T4" fmla="*/ 0 w 9"/>
              <a:gd name="T5" fmla="*/ 0 h 29"/>
              <a:gd name="T6" fmla="*/ 1 w 9"/>
              <a:gd name="T7" fmla="*/ 29 h 29"/>
              <a:gd name="T8" fmla="*/ 9 w 9"/>
              <a:gd name="T9" fmla="*/ 29 h 29"/>
            </a:gdLst>
            <a:ahLst/>
            <a:cxnLst>
              <a:cxn ang="0">
                <a:pos x="T0" y="T1"/>
              </a:cxn>
              <a:cxn ang="0">
                <a:pos x="T2" y="T3"/>
              </a:cxn>
              <a:cxn ang="0">
                <a:pos x="T4" y="T5"/>
              </a:cxn>
              <a:cxn ang="0">
                <a:pos x="T6" y="T7"/>
              </a:cxn>
              <a:cxn ang="0">
                <a:pos x="T8" y="T9"/>
              </a:cxn>
            </a:cxnLst>
            <a:rect l="0" t="0" r="r" b="b"/>
            <a:pathLst>
              <a:path w="9" h="29">
                <a:moveTo>
                  <a:pt x="9" y="29"/>
                </a:moveTo>
                <a:lnTo>
                  <a:pt x="7" y="0"/>
                </a:lnTo>
                <a:lnTo>
                  <a:pt x="0" y="0"/>
                </a:lnTo>
                <a:lnTo>
                  <a:pt x="1" y="29"/>
                </a:lnTo>
                <a:lnTo>
                  <a:pt x="9"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94" name="Rectangle 118"/>
          <p:cNvSpPr>
            <a:spLocks noChangeArrowheads="1"/>
          </p:cNvSpPr>
          <p:nvPr/>
        </p:nvSpPr>
        <p:spPr bwMode="auto">
          <a:xfrm>
            <a:off x="1366839" y="4129087"/>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295" name="Freeform 119"/>
          <p:cNvSpPr>
            <a:spLocks/>
          </p:cNvSpPr>
          <p:nvPr/>
        </p:nvSpPr>
        <p:spPr bwMode="auto">
          <a:xfrm>
            <a:off x="1365251" y="4071937"/>
            <a:ext cx="12700" cy="46038"/>
          </a:xfrm>
          <a:custGeom>
            <a:avLst/>
            <a:gdLst>
              <a:gd name="T0" fmla="*/ 8 w 8"/>
              <a:gd name="T1" fmla="*/ 29 h 29"/>
              <a:gd name="T2" fmla="*/ 7 w 8"/>
              <a:gd name="T3" fmla="*/ 0 h 29"/>
              <a:gd name="T4" fmla="*/ 0 w 8"/>
              <a:gd name="T5" fmla="*/ 0 h 29"/>
              <a:gd name="T6" fmla="*/ 1 w 8"/>
              <a:gd name="T7" fmla="*/ 29 h 29"/>
              <a:gd name="T8" fmla="*/ 8 w 8"/>
              <a:gd name="T9" fmla="*/ 29 h 29"/>
            </a:gdLst>
            <a:ahLst/>
            <a:cxnLst>
              <a:cxn ang="0">
                <a:pos x="T0" y="T1"/>
              </a:cxn>
              <a:cxn ang="0">
                <a:pos x="T2" y="T3"/>
              </a:cxn>
              <a:cxn ang="0">
                <a:pos x="T4" y="T5"/>
              </a:cxn>
              <a:cxn ang="0">
                <a:pos x="T6" y="T7"/>
              </a:cxn>
              <a:cxn ang="0">
                <a:pos x="T8" y="T9"/>
              </a:cxn>
            </a:cxnLst>
            <a:rect l="0" t="0" r="r" b="b"/>
            <a:pathLst>
              <a:path w="8" h="29">
                <a:moveTo>
                  <a:pt x="8" y="29"/>
                </a:moveTo>
                <a:lnTo>
                  <a:pt x="7" y="0"/>
                </a:lnTo>
                <a:lnTo>
                  <a:pt x="0" y="0"/>
                </a:lnTo>
                <a:lnTo>
                  <a:pt x="1" y="29"/>
                </a:lnTo>
                <a:lnTo>
                  <a:pt x="8"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96" name="Rectangle 120"/>
          <p:cNvSpPr>
            <a:spLocks noChangeArrowheads="1"/>
          </p:cNvSpPr>
          <p:nvPr/>
        </p:nvSpPr>
        <p:spPr bwMode="auto">
          <a:xfrm>
            <a:off x="1365251" y="4014787"/>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297" name="Freeform 121"/>
          <p:cNvSpPr>
            <a:spLocks/>
          </p:cNvSpPr>
          <p:nvPr/>
        </p:nvSpPr>
        <p:spPr bwMode="auto">
          <a:xfrm>
            <a:off x="1363664" y="3956050"/>
            <a:ext cx="12700" cy="46038"/>
          </a:xfrm>
          <a:custGeom>
            <a:avLst/>
            <a:gdLst>
              <a:gd name="T0" fmla="*/ 8 w 8"/>
              <a:gd name="T1" fmla="*/ 29 h 29"/>
              <a:gd name="T2" fmla="*/ 7 w 8"/>
              <a:gd name="T3" fmla="*/ 0 h 29"/>
              <a:gd name="T4" fmla="*/ 0 w 8"/>
              <a:gd name="T5" fmla="*/ 0 h 29"/>
              <a:gd name="T6" fmla="*/ 1 w 8"/>
              <a:gd name="T7" fmla="*/ 29 h 29"/>
              <a:gd name="T8" fmla="*/ 8 w 8"/>
              <a:gd name="T9" fmla="*/ 29 h 29"/>
            </a:gdLst>
            <a:ahLst/>
            <a:cxnLst>
              <a:cxn ang="0">
                <a:pos x="T0" y="T1"/>
              </a:cxn>
              <a:cxn ang="0">
                <a:pos x="T2" y="T3"/>
              </a:cxn>
              <a:cxn ang="0">
                <a:pos x="T4" y="T5"/>
              </a:cxn>
              <a:cxn ang="0">
                <a:pos x="T6" y="T7"/>
              </a:cxn>
              <a:cxn ang="0">
                <a:pos x="T8" y="T9"/>
              </a:cxn>
            </a:cxnLst>
            <a:rect l="0" t="0" r="r" b="b"/>
            <a:pathLst>
              <a:path w="8" h="29">
                <a:moveTo>
                  <a:pt x="8" y="29"/>
                </a:moveTo>
                <a:lnTo>
                  <a:pt x="7" y="0"/>
                </a:lnTo>
                <a:lnTo>
                  <a:pt x="0" y="0"/>
                </a:lnTo>
                <a:lnTo>
                  <a:pt x="1" y="29"/>
                </a:lnTo>
                <a:lnTo>
                  <a:pt x="8"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298" name="Rectangle 122"/>
          <p:cNvSpPr>
            <a:spLocks noChangeArrowheads="1"/>
          </p:cNvSpPr>
          <p:nvPr/>
        </p:nvSpPr>
        <p:spPr bwMode="auto">
          <a:xfrm>
            <a:off x="1363664" y="3898900"/>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299" name="Freeform 123"/>
          <p:cNvSpPr>
            <a:spLocks/>
          </p:cNvSpPr>
          <p:nvPr/>
        </p:nvSpPr>
        <p:spPr bwMode="auto">
          <a:xfrm>
            <a:off x="1360489" y="3841750"/>
            <a:ext cx="14288" cy="46038"/>
          </a:xfrm>
          <a:custGeom>
            <a:avLst/>
            <a:gdLst>
              <a:gd name="T0" fmla="*/ 9 w 9"/>
              <a:gd name="T1" fmla="*/ 29 h 29"/>
              <a:gd name="T2" fmla="*/ 8 w 9"/>
              <a:gd name="T3" fmla="*/ 0 h 29"/>
              <a:gd name="T4" fmla="*/ 0 w 9"/>
              <a:gd name="T5" fmla="*/ 0 h 29"/>
              <a:gd name="T6" fmla="*/ 2 w 9"/>
              <a:gd name="T7" fmla="*/ 29 h 29"/>
              <a:gd name="T8" fmla="*/ 9 w 9"/>
              <a:gd name="T9" fmla="*/ 29 h 29"/>
            </a:gdLst>
            <a:ahLst/>
            <a:cxnLst>
              <a:cxn ang="0">
                <a:pos x="T0" y="T1"/>
              </a:cxn>
              <a:cxn ang="0">
                <a:pos x="T2" y="T3"/>
              </a:cxn>
              <a:cxn ang="0">
                <a:pos x="T4" y="T5"/>
              </a:cxn>
              <a:cxn ang="0">
                <a:pos x="T6" y="T7"/>
              </a:cxn>
              <a:cxn ang="0">
                <a:pos x="T8" y="T9"/>
              </a:cxn>
            </a:cxnLst>
            <a:rect l="0" t="0" r="r" b="b"/>
            <a:pathLst>
              <a:path w="9" h="29">
                <a:moveTo>
                  <a:pt x="9" y="29"/>
                </a:moveTo>
                <a:lnTo>
                  <a:pt x="8" y="0"/>
                </a:lnTo>
                <a:lnTo>
                  <a:pt x="0" y="0"/>
                </a:lnTo>
                <a:lnTo>
                  <a:pt x="2" y="29"/>
                </a:lnTo>
                <a:lnTo>
                  <a:pt x="9"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00" name="Rectangle 124"/>
          <p:cNvSpPr>
            <a:spLocks noChangeArrowheads="1"/>
          </p:cNvSpPr>
          <p:nvPr/>
        </p:nvSpPr>
        <p:spPr bwMode="auto">
          <a:xfrm>
            <a:off x="1360489" y="3783012"/>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01" name="Freeform 125"/>
          <p:cNvSpPr>
            <a:spLocks/>
          </p:cNvSpPr>
          <p:nvPr/>
        </p:nvSpPr>
        <p:spPr bwMode="auto">
          <a:xfrm>
            <a:off x="1358901" y="3725862"/>
            <a:ext cx="14288" cy="46038"/>
          </a:xfrm>
          <a:custGeom>
            <a:avLst/>
            <a:gdLst>
              <a:gd name="T0" fmla="*/ 9 w 9"/>
              <a:gd name="T1" fmla="*/ 29 h 29"/>
              <a:gd name="T2" fmla="*/ 8 w 9"/>
              <a:gd name="T3" fmla="*/ 0 h 29"/>
              <a:gd name="T4" fmla="*/ 0 w 9"/>
              <a:gd name="T5" fmla="*/ 0 h 29"/>
              <a:gd name="T6" fmla="*/ 1 w 9"/>
              <a:gd name="T7" fmla="*/ 29 h 29"/>
              <a:gd name="T8" fmla="*/ 9 w 9"/>
              <a:gd name="T9" fmla="*/ 29 h 29"/>
            </a:gdLst>
            <a:ahLst/>
            <a:cxnLst>
              <a:cxn ang="0">
                <a:pos x="T0" y="T1"/>
              </a:cxn>
              <a:cxn ang="0">
                <a:pos x="T2" y="T3"/>
              </a:cxn>
              <a:cxn ang="0">
                <a:pos x="T4" y="T5"/>
              </a:cxn>
              <a:cxn ang="0">
                <a:pos x="T6" y="T7"/>
              </a:cxn>
              <a:cxn ang="0">
                <a:pos x="T8" y="T9"/>
              </a:cxn>
            </a:cxnLst>
            <a:rect l="0" t="0" r="r" b="b"/>
            <a:pathLst>
              <a:path w="9" h="29">
                <a:moveTo>
                  <a:pt x="9" y="29"/>
                </a:moveTo>
                <a:lnTo>
                  <a:pt x="8" y="0"/>
                </a:lnTo>
                <a:lnTo>
                  <a:pt x="0" y="0"/>
                </a:lnTo>
                <a:lnTo>
                  <a:pt x="1" y="29"/>
                </a:lnTo>
                <a:lnTo>
                  <a:pt x="9"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02" name="Rectangle 126"/>
          <p:cNvSpPr>
            <a:spLocks noChangeArrowheads="1"/>
          </p:cNvSpPr>
          <p:nvPr/>
        </p:nvSpPr>
        <p:spPr bwMode="auto">
          <a:xfrm>
            <a:off x="1358901" y="3668712"/>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03" name="Freeform 127"/>
          <p:cNvSpPr>
            <a:spLocks/>
          </p:cNvSpPr>
          <p:nvPr/>
        </p:nvSpPr>
        <p:spPr bwMode="auto">
          <a:xfrm>
            <a:off x="1357314" y="3611562"/>
            <a:ext cx="14288" cy="46038"/>
          </a:xfrm>
          <a:custGeom>
            <a:avLst/>
            <a:gdLst>
              <a:gd name="T0" fmla="*/ 9 w 9"/>
              <a:gd name="T1" fmla="*/ 29 h 29"/>
              <a:gd name="T2" fmla="*/ 7 w 9"/>
              <a:gd name="T3" fmla="*/ 0 h 29"/>
              <a:gd name="T4" fmla="*/ 0 w 9"/>
              <a:gd name="T5" fmla="*/ 0 h 29"/>
              <a:gd name="T6" fmla="*/ 1 w 9"/>
              <a:gd name="T7" fmla="*/ 29 h 29"/>
              <a:gd name="T8" fmla="*/ 9 w 9"/>
              <a:gd name="T9" fmla="*/ 29 h 29"/>
            </a:gdLst>
            <a:ahLst/>
            <a:cxnLst>
              <a:cxn ang="0">
                <a:pos x="T0" y="T1"/>
              </a:cxn>
              <a:cxn ang="0">
                <a:pos x="T2" y="T3"/>
              </a:cxn>
              <a:cxn ang="0">
                <a:pos x="T4" y="T5"/>
              </a:cxn>
              <a:cxn ang="0">
                <a:pos x="T6" y="T7"/>
              </a:cxn>
              <a:cxn ang="0">
                <a:pos x="T8" y="T9"/>
              </a:cxn>
            </a:cxnLst>
            <a:rect l="0" t="0" r="r" b="b"/>
            <a:pathLst>
              <a:path w="9" h="29">
                <a:moveTo>
                  <a:pt x="9" y="29"/>
                </a:moveTo>
                <a:lnTo>
                  <a:pt x="7" y="0"/>
                </a:lnTo>
                <a:lnTo>
                  <a:pt x="0" y="0"/>
                </a:lnTo>
                <a:lnTo>
                  <a:pt x="1" y="29"/>
                </a:lnTo>
                <a:lnTo>
                  <a:pt x="9"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04" name="Rectangle 128"/>
          <p:cNvSpPr>
            <a:spLocks noChangeArrowheads="1"/>
          </p:cNvSpPr>
          <p:nvPr/>
        </p:nvSpPr>
        <p:spPr bwMode="auto">
          <a:xfrm>
            <a:off x="1357314" y="3552825"/>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05" name="Rectangle 129"/>
          <p:cNvSpPr>
            <a:spLocks noChangeArrowheads="1"/>
          </p:cNvSpPr>
          <p:nvPr/>
        </p:nvSpPr>
        <p:spPr bwMode="auto">
          <a:xfrm>
            <a:off x="1357314" y="3495675"/>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06" name="Rectangle 130"/>
          <p:cNvSpPr>
            <a:spLocks noChangeArrowheads="1"/>
          </p:cNvSpPr>
          <p:nvPr/>
        </p:nvSpPr>
        <p:spPr bwMode="auto">
          <a:xfrm>
            <a:off x="1355726" y="3438525"/>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07" name="Rectangle 131"/>
          <p:cNvSpPr>
            <a:spLocks noChangeArrowheads="1"/>
          </p:cNvSpPr>
          <p:nvPr/>
        </p:nvSpPr>
        <p:spPr bwMode="auto">
          <a:xfrm>
            <a:off x="1355726" y="3379787"/>
            <a:ext cx="11113" cy="47625"/>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08" name="Rectangle 132"/>
          <p:cNvSpPr>
            <a:spLocks noChangeArrowheads="1"/>
          </p:cNvSpPr>
          <p:nvPr/>
        </p:nvSpPr>
        <p:spPr bwMode="auto">
          <a:xfrm>
            <a:off x="1354139" y="3322637"/>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09" name="Rectangle 133"/>
          <p:cNvSpPr>
            <a:spLocks noChangeArrowheads="1"/>
          </p:cNvSpPr>
          <p:nvPr/>
        </p:nvSpPr>
        <p:spPr bwMode="auto">
          <a:xfrm>
            <a:off x="1354139" y="3265487"/>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10" name="Rectangle 134"/>
          <p:cNvSpPr>
            <a:spLocks noChangeArrowheads="1"/>
          </p:cNvSpPr>
          <p:nvPr/>
        </p:nvSpPr>
        <p:spPr bwMode="auto">
          <a:xfrm>
            <a:off x="1354139" y="3208337"/>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11" name="Rectangle 135"/>
          <p:cNvSpPr>
            <a:spLocks noChangeArrowheads="1"/>
          </p:cNvSpPr>
          <p:nvPr/>
        </p:nvSpPr>
        <p:spPr bwMode="auto">
          <a:xfrm>
            <a:off x="1354139" y="3149600"/>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12" name="Rectangle 136"/>
          <p:cNvSpPr>
            <a:spLocks noChangeArrowheads="1"/>
          </p:cNvSpPr>
          <p:nvPr/>
        </p:nvSpPr>
        <p:spPr bwMode="auto">
          <a:xfrm>
            <a:off x="1354139" y="3109912"/>
            <a:ext cx="11113" cy="28575"/>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13" name="Freeform 137"/>
          <p:cNvSpPr>
            <a:spLocks/>
          </p:cNvSpPr>
          <p:nvPr/>
        </p:nvSpPr>
        <p:spPr bwMode="auto">
          <a:xfrm>
            <a:off x="1346201" y="3109912"/>
            <a:ext cx="25400" cy="47625"/>
          </a:xfrm>
          <a:custGeom>
            <a:avLst/>
            <a:gdLst>
              <a:gd name="T0" fmla="*/ 0 w 16"/>
              <a:gd name="T1" fmla="*/ 30 h 30"/>
              <a:gd name="T2" fmla="*/ 8 w 16"/>
              <a:gd name="T3" fmla="*/ 0 h 30"/>
              <a:gd name="T4" fmla="*/ 16 w 16"/>
              <a:gd name="T5" fmla="*/ 30 h 30"/>
              <a:gd name="T6" fmla="*/ 0 w 16"/>
              <a:gd name="T7" fmla="*/ 30 h 30"/>
            </a:gdLst>
            <a:ahLst/>
            <a:cxnLst>
              <a:cxn ang="0">
                <a:pos x="T0" y="T1"/>
              </a:cxn>
              <a:cxn ang="0">
                <a:pos x="T2" y="T3"/>
              </a:cxn>
              <a:cxn ang="0">
                <a:pos x="T4" y="T5"/>
              </a:cxn>
              <a:cxn ang="0">
                <a:pos x="T6" y="T7"/>
              </a:cxn>
            </a:cxnLst>
            <a:rect l="0" t="0" r="r" b="b"/>
            <a:pathLst>
              <a:path w="16" h="30">
                <a:moveTo>
                  <a:pt x="0" y="30"/>
                </a:moveTo>
                <a:lnTo>
                  <a:pt x="8" y="0"/>
                </a:lnTo>
                <a:lnTo>
                  <a:pt x="16" y="30"/>
                </a:lnTo>
                <a:lnTo>
                  <a:pt x="0" y="3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14" name="Freeform 138"/>
          <p:cNvSpPr>
            <a:spLocks/>
          </p:cNvSpPr>
          <p:nvPr/>
        </p:nvSpPr>
        <p:spPr bwMode="auto">
          <a:xfrm>
            <a:off x="1339851" y="3089275"/>
            <a:ext cx="36513" cy="73025"/>
          </a:xfrm>
          <a:custGeom>
            <a:avLst/>
            <a:gdLst>
              <a:gd name="T0" fmla="*/ 4 w 23"/>
              <a:gd name="T1" fmla="*/ 40 h 46"/>
              <a:gd name="T2" fmla="*/ 7 w 23"/>
              <a:gd name="T3" fmla="*/ 44 h 46"/>
              <a:gd name="T4" fmla="*/ 16 w 23"/>
              <a:gd name="T5" fmla="*/ 14 h 46"/>
              <a:gd name="T6" fmla="*/ 9 w 23"/>
              <a:gd name="T7" fmla="*/ 14 h 46"/>
              <a:gd name="T8" fmla="*/ 16 w 23"/>
              <a:gd name="T9" fmla="*/ 44 h 46"/>
              <a:gd name="T10" fmla="*/ 20 w 23"/>
              <a:gd name="T11" fmla="*/ 40 h 46"/>
              <a:gd name="T12" fmla="*/ 4 w 23"/>
              <a:gd name="T13" fmla="*/ 40 h 46"/>
              <a:gd name="T14" fmla="*/ 0 w 23"/>
              <a:gd name="T15" fmla="*/ 46 h 46"/>
              <a:gd name="T16" fmla="*/ 23 w 23"/>
              <a:gd name="T17" fmla="*/ 46 h 46"/>
              <a:gd name="T18" fmla="*/ 12 w 23"/>
              <a:gd name="T19" fmla="*/ 0 h 46"/>
              <a:gd name="T20" fmla="*/ 0 w 23"/>
              <a:gd name="T21" fmla="*/ 46 h 46"/>
              <a:gd name="T22" fmla="*/ 4 w 23"/>
              <a:gd name="T2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46">
                <a:moveTo>
                  <a:pt x="4" y="40"/>
                </a:moveTo>
                <a:lnTo>
                  <a:pt x="7" y="44"/>
                </a:lnTo>
                <a:lnTo>
                  <a:pt x="16" y="14"/>
                </a:lnTo>
                <a:lnTo>
                  <a:pt x="9" y="14"/>
                </a:lnTo>
                <a:lnTo>
                  <a:pt x="16" y="44"/>
                </a:lnTo>
                <a:lnTo>
                  <a:pt x="20" y="40"/>
                </a:lnTo>
                <a:lnTo>
                  <a:pt x="4" y="40"/>
                </a:lnTo>
                <a:lnTo>
                  <a:pt x="0" y="46"/>
                </a:lnTo>
                <a:lnTo>
                  <a:pt x="23" y="46"/>
                </a:lnTo>
                <a:lnTo>
                  <a:pt x="12" y="0"/>
                </a:lnTo>
                <a:lnTo>
                  <a:pt x="0" y="46"/>
                </a:lnTo>
                <a:lnTo>
                  <a:pt x="4" y="4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15" name="Freeform 139"/>
          <p:cNvSpPr>
            <a:spLocks/>
          </p:cNvSpPr>
          <p:nvPr/>
        </p:nvSpPr>
        <p:spPr bwMode="auto">
          <a:xfrm>
            <a:off x="1355726" y="4241800"/>
            <a:ext cx="19050" cy="47625"/>
          </a:xfrm>
          <a:custGeom>
            <a:avLst/>
            <a:gdLst>
              <a:gd name="T0" fmla="*/ 12 w 12"/>
              <a:gd name="T1" fmla="*/ 30 h 30"/>
              <a:gd name="T2" fmla="*/ 7 w 12"/>
              <a:gd name="T3" fmla="*/ 0 h 30"/>
              <a:gd name="T4" fmla="*/ 0 w 12"/>
              <a:gd name="T5" fmla="*/ 0 h 30"/>
              <a:gd name="T6" fmla="*/ 5 w 12"/>
              <a:gd name="T7" fmla="*/ 30 h 30"/>
              <a:gd name="T8" fmla="*/ 12 w 12"/>
              <a:gd name="T9" fmla="*/ 30 h 30"/>
            </a:gdLst>
            <a:ahLst/>
            <a:cxnLst>
              <a:cxn ang="0">
                <a:pos x="T0" y="T1"/>
              </a:cxn>
              <a:cxn ang="0">
                <a:pos x="T2" y="T3"/>
              </a:cxn>
              <a:cxn ang="0">
                <a:pos x="T4" y="T5"/>
              </a:cxn>
              <a:cxn ang="0">
                <a:pos x="T6" y="T7"/>
              </a:cxn>
              <a:cxn ang="0">
                <a:pos x="T8" y="T9"/>
              </a:cxn>
            </a:cxnLst>
            <a:rect l="0" t="0" r="r" b="b"/>
            <a:pathLst>
              <a:path w="12" h="30">
                <a:moveTo>
                  <a:pt x="12" y="30"/>
                </a:moveTo>
                <a:lnTo>
                  <a:pt x="7" y="0"/>
                </a:lnTo>
                <a:lnTo>
                  <a:pt x="0" y="0"/>
                </a:lnTo>
                <a:lnTo>
                  <a:pt x="5" y="30"/>
                </a:lnTo>
                <a:lnTo>
                  <a:pt x="12" y="3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16" name="Freeform 140"/>
          <p:cNvSpPr>
            <a:spLocks/>
          </p:cNvSpPr>
          <p:nvPr/>
        </p:nvSpPr>
        <p:spPr bwMode="auto">
          <a:xfrm>
            <a:off x="1344614" y="4186237"/>
            <a:ext cx="19050" cy="46038"/>
          </a:xfrm>
          <a:custGeom>
            <a:avLst/>
            <a:gdLst>
              <a:gd name="T0" fmla="*/ 12 w 12"/>
              <a:gd name="T1" fmla="*/ 29 h 29"/>
              <a:gd name="T2" fmla="*/ 7 w 12"/>
              <a:gd name="T3" fmla="*/ 0 h 29"/>
              <a:gd name="T4" fmla="*/ 0 w 12"/>
              <a:gd name="T5" fmla="*/ 0 h 29"/>
              <a:gd name="T6" fmla="*/ 4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4"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17" name="Freeform 141"/>
          <p:cNvSpPr>
            <a:spLocks/>
          </p:cNvSpPr>
          <p:nvPr/>
        </p:nvSpPr>
        <p:spPr bwMode="auto">
          <a:xfrm>
            <a:off x="1335089" y="4129087"/>
            <a:ext cx="19050" cy="46038"/>
          </a:xfrm>
          <a:custGeom>
            <a:avLst/>
            <a:gdLst>
              <a:gd name="T0" fmla="*/ 12 w 12"/>
              <a:gd name="T1" fmla="*/ 29 h 29"/>
              <a:gd name="T2" fmla="*/ 7 w 12"/>
              <a:gd name="T3" fmla="*/ 0 h 29"/>
              <a:gd name="T4" fmla="*/ 0 w 12"/>
              <a:gd name="T5" fmla="*/ 0 h 29"/>
              <a:gd name="T6" fmla="*/ 4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4"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18" name="Freeform 142"/>
          <p:cNvSpPr>
            <a:spLocks/>
          </p:cNvSpPr>
          <p:nvPr/>
        </p:nvSpPr>
        <p:spPr bwMode="auto">
          <a:xfrm>
            <a:off x="1322389" y="4073525"/>
            <a:ext cx="19050" cy="46038"/>
          </a:xfrm>
          <a:custGeom>
            <a:avLst/>
            <a:gdLst>
              <a:gd name="T0" fmla="*/ 12 w 12"/>
              <a:gd name="T1" fmla="*/ 29 h 29"/>
              <a:gd name="T2" fmla="*/ 8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8"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19" name="Freeform 143"/>
          <p:cNvSpPr>
            <a:spLocks/>
          </p:cNvSpPr>
          <p:nvPr/>
        </p:nvSpPr>
        <p:spPr bwMode="auto">
          <a:xfrm>
            <a:off x="1312864" y="4016375"/>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20" name="Freeform 144"/>
          <p:cNvSpPr>
            <a:spLocks/>
          </p:cNvSpPr>
          <p:nvPr/>
        </p:nvSpPr>
        <p:spPr bwMode="auto">
          <a:xfrm>
            <a:off x="1301751" y="3960812"/>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21" name="Freeform 145"/>
          <p:cNvSpPr>
            <a:spLocks/>
          </p:cNvSpPr>
          <p:nvPr/>
        </p:nvSpPr>
        <p:spPr bwMode="auto">
          <a:xfrm>
            <a:off x="1290639" y="3900487"/>
            <a:ext cx="20638" cy="50800"/>
          </a:xfrm>
          <a:custGeom>
            <a:avLst/>
            <a:gdLst>
              <a:gd name="T0" fmla="*/ 13 w 13"/>
              <a:gd name="T1" fmla="*/ 29 h 32"/>
              <a:gd name="T2" fmla="*/ 7 w 13"/>
              <a:gd name="T3" fmla="*/ 0 h 32"/>
              <a:gd name="T4" fmla="*/ 0 w 13"/>
              <a:gd name="T5" fmla="*/ 3 h 32"/>
              <a:gd name="T6" fmla="*/ 6 w 13"/>
              <a:gd name="T7" fmla="*/ 32 h 32"/>
              <a:gd name="T8" fmla="*/ 13 w 13"/>
              <a:gd name="T9" fmla="*/ 29 h 32"/>
            </a:gdLst>
            <a:ahLst/>
            <a:cxnLst>
              <a:cxn ang="0">
                <a:pos x="T0" y="T1"/>
              </a:cxn>
              <a:cxn ang="0">
                <a:pos x="T2" y="T3"/>
              </a:cxn>
              <a:cxn ang="0">
                <a:pos x="T4" y="T5"/>
              </a:cxn>
              <a:cxn ang="0">
                <a:pos x="T6" y="T7"/>
              </a:cxn>
              <a:cxn ang="0">
                <a:pos x="T8" y="T9"/>
              </a:cxn>
            </a:cxnLst>
            <a:rect l="0" t="0" r="r" b="b"/>
            <a:pathLst>
              <a:path w="13" h="32">
                <a:moveTo>
                  <a:pt x="13" y="29"/>
                </a:moveTo>
                <a:lnTo>
                  <a:pt x="7" y="0"/>
                </a:lnTo>
                <a:lnTo>
                  <a:pt x="0" y="3"/>
                </a:lnTo>
                <a:lnTo>
                  <a:pt x="6" y="32"/>
                </a:lnTo>
                <a:lnTo>
                  <a:pt x="13"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22" name="Freeform 146"/>
          <p:cNvSpPr>
            <a:spLocks/>
          </p:cNvSpPr>
          <p:nvPr/>
        </p:nvSpPr>
        <p:spPr bwMode="auto">
          <a:xfrm>
            <a:off x="1281114" y="3846512"/>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23" name="Freeform 147"/>
          <p:cNvSpPr>
            <a:spLocks/>
          </p:cNvSpPr>
          <p:nvPr/>
        </p:nvSpPr>
        <p:spPr bwMode="auto">
          <a:xfrm>
            <a:off x="1268414" y="3789362"/>
            <a:ext cx="22225" cy="47625"/>
          </a:xfrm>
          <a:custGeom>
            <a:avLst/>
            <a:gdLst>
              <a:gd name="T0" fmla="*/ 14 w 14"/>
              <a:gd name="T1" fmla="*/ 28 h 30"/>
              <a:gd name="T2" fmla="*/ 8 w 14"/>
              <a:gd name="T3" fmla="*/ 0 h 30"/>
              <a:gd name="T4" fmla="*/ 0 w 14"/>
              <a:gd name="T5" fmla="*/ 3 h 30"/>
              <a:gd name="T6" fmla="*/ 6 w 14"/>
              <a:gd name="T7" fmla="*/ 30 h 30"/>
              <a:gd name="T8" fmla="*/ 14 w 14"/>
              <a:gd name="T9" fmla="*/ 28 h 30"/>
            </a:gdLst>
            <a:ahLst/>
            <a:cxnLst>
              <a:cxn ang="0">
                <a:pos x="T0" y="T1"/>
              </a:cxn>
              <a:cxn ang="0">
                <a:pos x="T2" y="T3"/>
              </a:cxn>
              <a:cxn ang="0">
                <a:pos x="T4" y="T5"/>
              </a:cxn>
              <a:cxn ang="0">
                <a:pos x="T6" y="T7"/>
              </a:cxn>
              <a:cxn ang="0">
                <a:pos x="T8" y="T9"/>
              </a:cxn>
            </a:cxnLst>
            <a:rect l="0" t="0" r="r" b="b"/>
            <a:pathLst>
              <a:path w="14" h="30">
                <a:moveTo>
                  <a:pt x="14" y="28"/>
                </a:moveTo>
                <a:lnTo>
                  <a:pt x="8" y="0"/>
                </a:lnTo>
                <a:lnTo>
                  <a:pt x="0" y="3"/>
                </a:lnTo>
                <a:lnTo>
                  <a:pt x="6" y="30"/>
                </a:lnTo>
                <a:lnTo>
                  <a:pt x="14"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24" name="Freeform 148"/>
          <p:cNvSpPr>
            <a:spLocks/>
          </p:cNvSpPr>
          <p:nvPr/>
        </p:nvSpPr>
        <p:spPr bwMode="auto">
          <a:xfrm>
            <a:off x="1258889" y="3733800"/>
            <a:ext cx="19050" cy="46038"/>
          </a:xfrm>
          <a:custGeom>
            <a:avLst/>
            <a:gdLst>
              <a:gd name="T0" fmla="*/ 12 w 12"/>
              <a:gd name="T1" fmla="*/ 29 h 29"/>
              <a:gd name="T2" fmla="*/ 8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8"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25" name="Freeform 149"/>
          <p:cNvSpPr>
            <a:spLocks/>
          </p:cNvSpPr>
          <p:nvPr/>
        </p:nvSpPr>
        <p:spPr bwMode="auto">
          <a:xfrm>
            <a:off x="1247776" y="3676650"/>
            <a:ext cx="20638" cy="47625"/>
          </a:xfrm>
          <a:custGeom>
            <a:avLst/>
            <a:gdLst>
              <a:gd name="T0" fmla="*/ 13 w 13"/>
              <a:gd name="T1" fmla="*/ 28 h 30"/>
              <a:gd name="T2" fmla="*/ 7 w 13"/>
              <a:gd name="T3" fmla="*/ 0 h 30"/>
              <a:gd name="T4" fmla="*/ 0 w 13"/>
              <a:gd name="T5" fmla="*/ 2 h 30"/>
              <a:gd name="T6" fmla="*/ 6 w 13"/>
              <a:gd name="T7" fmla="*/ 30 h 30"/>
              <a:gd name="T8" fmla="*/ 13 w 13"/>
              <a:gd name="T9" fmla="*/ 28 h 30"/>
            </a:gdLst>
            <a:ahLst/>
            <a:cxnLst>
              <a:cxn ang="0">
                <a:pos x="T0" y="T1"/>
              </a:cxn>
              <a:cxn ang="0">
                <a:pos x="T2" y="T3"/>
              </a:cxn>
              <a:cxn ang="0">
                <a:pos x="T4" y="T5"/>
              </a:cxn>
              <a:cxn ang="0">
                <a:pos x="T6" y="T7"/>
              </a:cxn>
              <a:cxn ang="0">
                <a:pos x="T8" y="T9"/>
              </a:cxn>
            </a:cxnLst>
            <a:rect l="0" t="0" r="r" b="b"/>
            <a:pathLst>
              <a:path w="13" h="30">
                <a:moveTo>
                  <a:pt x="13" y="28"/>
                </a:moveTo>
                <a:lnTo>
                  <a:pt x="7" y="0"/>
                </a:lnTo>
                <a:lnTo>
                  <a:pt x="0" y="2"/>
                </a:lnTo>
                <a:lnTo>
                  <a:pt x="6" y="30"/>
                </a:lnTo>
                <a:lnTo>
                  <a:pt x="13"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26" name="Freeform 150"/>
          <p:cNvSpPr>
            <a:spLocks/>
          </p:cNvSpPr>
          <p:nvPr/>
        </p:nvSpPr>
        <p:spPr bwMode="auto">
          <a:xfrm>
            <a:off x="1238251" y="3621087"/>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27" name="Freeform 151"/>
          <p:cNvSpPr>
            <a:spLocks/>
          </p:cNvSpPr>
          <p:nvPr/>
        </p:nvSpPr>
        <p:spPr bwMode="auto">
          <a:xfrm>
            <a:off x="1227139" y="3562350"/>
            <a:ext cx="20638" cy="49213"/>
          </a:xfrm>
          <a:custGeom>
            <a:avLst/>
            <a:gdLst>
              <a:gd name="T0" fmla="*/ 13 w 13"/>
              <a:gd name="T1" fmla="*/ 28 h 31"/>
              <a:gd name="T2" fmla="*/ 7 w 13"/>
              <a:gd name="T3" fmla="*/ 0 h 31"/>
              <a:gd name="T4" fmla="*/ 0 w 13"/>
              <a:gd name="T5" fmla="*/ 3 h 31"/>
              <a:gd name="T6" fmla="*/ 6 w 13"/>
              <a:gd name="T7" fmla="*/ 31 h 31"/>
              <a:gd name="T8" fmla="*/ 13 w 13"/>
              <a:gd name="T9" fmla="*/ 28 h 31"/>
            </a:gdLst>
            <a:ahLst/>
            <a:cxnLst>
              <a:cxn ang="0">
                <a:pos x="T0" y="T1"/>
              </a:cxn>
              <a:cxn ang="0">
                <a:pos x="T2" y="T3"/>
              </a:cxn>
              <a:cxn ang="0">
                <a:pos x="T4" y="T5"/>
              </a:cxn>
              <a:cxn ang="0">
                <a:pos x="T6" y="T7"/>
              </a:cxn>
              <a:cxn ang="0">
                <a:pos x="T8" y="T9"/>
              </a:cxn>
            </a:cxnLst>
            <a:rect l="0" t="0" r="r" b="b"/>
            <a:pathLst>
              <a:path w="13" h="31">
                <a:moveTo>
                  <a:pt x="13" y="28"/>
                </a:moveTo>
                <a:lnTo>
                  <a:pt x="7" y="0"/>
                </a:lnTo>
                <a:lnTo>
                  <a:pt x="0" y="3"/>
                </a:lnTo>
                <a:lnTo>
                  <a:pt x="6" y="31"/>
                </a:lnTo>
                <a:lnTo>
                  <a:pt x="13"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28" name="Freeform 152"/>
          <p:cNvSpPr>
            <a:spLocks/>
          </p:cNvSpPr>
          <p:nvPr/>
        </p:nvSpPr>
        <p:spPr bwMode="auto">
          <a:xfrm>
            <a:off x="1217614" y="3506787"/>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29" name="Freeform 153"/>
          <p:cNvSpPr>
            <a:spLocks/>
          </p:cNvSpPr>
          <p:nvPr/>
        </p:nvSpPr>
        <p:spPr bwMode="auto">
          <a:xfrm>
            <a:off x="1206501" y="3449637"/>
            <a:ext cx="20638" cy="47625"/>
          </a:xfrm>
          <a:custGeom>
            <a:avLst/>
            <a:gdLst>
              <a:gd name="T0" fmla="*/ 13 w 13"/>
              <a:gd name="T1" fmla="*/ 28 h 30"/>
              <a:gd name="T2" fmla="*/ 7 w 13"/>
              <a:gd name="T3" fmla="*/ 0 h 30"/>
              <a:gd name="T4" fmla="*/ 0 w 13"/>
              <a:gd name="T5" fmla="*/ 2 h 30"/>
              <a:gd name="T6" fmla="*/ 6 w 13"/>
              <a:gd name="T7" fmla="*/ 30 h 30"/>
              <a:gd name="T8" fmla="*/ 13 w 13"/>
              <a:gd name="T9" fmla="*/ 28 h 30"/>
            </a:gdLst>
            <a:ahLst/>
            <a:cxnLst>
              <a:cxn ang="0">
                <a:pos x="T0" y="T1"/>
              </a:cxn>
              <a:cxn ang="0">
                <a:pos x="T2" y="T3"/>
              </a:cxn>
              <a:cxn ang="0">
                <a:pos x="T4" y="T5"/>
              </a:cxn>
              <a:cxn ang="0">
                <a:pos x="T6" y="T7"/>
              </a:cxn>
              <a:cxn ang="0">
                <a:pos x="T8" y="T9"/>
              </a:cxn>
            </a:cxnLst>
            <a:rect l="0" t="0" r="r" b="b"/>
            <a:pathLst>
              <a:path w="13" h="30">
                <a:moveTo>
                  <a:pt x="13" y="28"/>
                </a:moveTo>
                <a:lnTo>
                  <a:pt x="7" y="0"/>
                </a:lnTo>
                <a:lnTo>
                  <a:pt x="0" y="2"/>
                </a:lnTo>
                <a:lnTo>
                  <a:pt x="6" y="30"/>
                </a:lnTo>
                <a:lnTo>
                  <a:pt x="13"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30" name="Freeform 154"/>
          <p:cNvSpPr>
            <a:spLocks/>
          </p:cNvSpPr>
          <p:nvPr/>
        </p:nvSpPr>
        <p:spPr bwMode="auto">
          <a:xfrm>
            <a:off x="1195389" y="3394075"/>
            <a:ext cx="20638" cy="46038"/>
          </a:xfrm>
          <a:custGeom>
            <a:avLst/>
            <a:gdLst>
              <a:gd name="T0" fmla="*/ 13 w 13"/>
              <a:gd name="T1" fmla="*/ 29 h 29"/>
              <a:gd name="T2" fmla="*/ 8 w 13"/>
              <a:gd name="T3" fmla="*/ 0 h 29"/>
              <a:gd name="T4" fmla="*/ 0 w 13"/>
              <a:gd name="T5" fmla="*/ 0 h 29"/>
              <a:gd name="T6" fmla="*/ 5 w 13"/>
              <a:gd name="T7" fmla="*/ 29 h 29"/>
              <a:gd name="T8" fmla="*/ 13 w 13"/>
              <a:gd name="T9" fmla="*/ 29 h 29"/>
            </a:gdLst>
            <a:ahLst/>
            <a:cxnLst>
              <a:cxn ang="0">
                <a:pos x="T0" y="T1"/>
              </a:cxn>
              <a:cxn ang="0">
                <a:pos x="T2" y="T3"/>
              </a:cxn>
              <a:cxn ang="0">
                <a:pos x="T4" y="T5"/>
              </a:cxn>
              <a:cxn ang="0">
                <a:pos x="T6" y="T7"/>
              </a:cxn>
              <a:cxn ang="0">
                <a:pos x="T8" y="T9"/>
              </a:cxn>
            </a:cxnLst>
            <a:rect l="0" t="0" r="r" b="b"/>
            <a:pathLst>
              <a:path w="13" h="29">
                <a:moveTo>
                  <a:pt x="13" y="29"/>
                </a:moveTo>
                <a:lnTo>
                  <a:pt x="8" y="0"/>
                </a:lnTo>
                <a:lnTo>
                  <a:pt x="0" y="0"/>
                </a:lnTo>
                <a:lnTo>
                  <a:pt x="5" y="29"/>
                </a:lnTo>
                <a:lnTo>
                  <a:pt x="13"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31" name="Freeform 155"/>
          <p:cNvSpPr>
            <a:spLocks/>
          </p:cNvSpPr>
          <p:nvPr/>
        </p:nvSpPr>
        <p:spPr bwMode="auto">
          <a:xfrm>
            <a:off x="1184276" y="3333750"/>
            <a:ext cx="22225" cy="50800"/>
          </a:xfrm>
          <a:custGeom>
            <a:avLst/>
            <a:gdLst>
              <a:gd name="T0" fmla="*/ 14 w 14"/>
              <a:gd name="T1" fmla="*/ 29 h 32"/>
              <a:gd name="T2" fmla="*/ 10 w 14"/>
              <a:gd name="T3" fmla="*/ 13 h 32"/>
              <a:gd name="T4" fmla="*/ 7 w 14"/>
              <a:gd name="T5" fmla="*/ 0 h 32"/>
              <a:gd name="T6" fmla="*/ 0 w 14"/>
              <a:gd name="T7" fmla="*/ 3 h 32"/>
              <a:gd name="T8" fmla="*/ 3 w 14"/>
              <a:gd name="T9" fmla="*/ 15 h 32"/>
              <a:gd name="T10" fmla="*/ 6 w 14"/>
              <a:gd name="T11" fmla="*/ 32 h 32"/>
              <a:gd name="T12" fmla="*/ 14 w 14"/>
              <a:gd name="T13" fmla="*/ 29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14" y="29"/>
                </a:moveTo>
                <a:lnTo>
                  <a:pt x="10" y="13"/>
                </a:lnTo>
                <a:lnTo>
                  <a:pt x="7" y="0"/>
                </a:lnTo>
                <a:lnTo>
                  <a:pt x="0" y="3"/>
                </a:lnTo>
                <a:lnTo>
                  <a:pt x="3" y="15"/>
                </a:lnTo>
                <a:lnTo>
                  <a:pt x="6" y="32"/>
                </a:lnTo>
                <a:lnTo>
                  <a:pt x="14"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32" name="Freeform 156"/>
          <p:cNvSpPr>
            <a:spLocks/>
          </p:cNvSpPr>
          <p:nvPr/>
        </p:nvSpPr>
        <p:spPr bwMode="auto">
          <a:xfrm>
            <a:off x="1173164" y="3278187"/>
            <a:ext cx="20638" cy="49213"/>
          </a:xfrm>
          <a:custGeom>
            <a:avLst/>
            <a:gdLst>
              <a:gd name="T0" fmla="*/ 13 w 13"/>
              <a:gd name="T1" fmla="*/ 28 h 31"/>
              <a:gd name="T2" fmla="*/ 7 w 13"/>
              <a:gd name="T3" fmla="*/ 0 h 31"/>
              <a:gd name="T4" fmla="*/ 0 w 13"/>
              <a:gd name="T5" fmla="*/ 3 h 31"/>
              <a:gd name="T6" fmla="*/ 6 w 13"/>
              <a:gd name="T7" fmla="*/ 31 h 31"/>
              <a:gd name="T8" fmla="*/ 13 w 13"/>
              <a:gd name="T9" fmla="*/ 28 h 31"/>
            </a:gdLst>
            <a:ahLst/>
            <a:cxnLst>
              <a:cxn ang="0">
                <a:pos x="T0" y="T1"/>
              </a:cxn>
              <a:cxn ang="0">
                <a:pos x="T2" y="T3"/>
              </a:cxn>
              <a:cxn ang="0">
                <a:pos x="T4" y="T5"/>
              </a:cxn>
              <a:cxn ang="0">
                <a:pos x="T6" y="T7"/>
              </a:cxn>
              <a:cxn ang="0">
                <a:pos x="T8" y="T9"/>
              </a:cxn>
            </a:cxnLst>
            <a:rect l="0" t="0" r="r" b="b"/>
            <a:pathLst>
              <a:path w="13" h="31">
                <a:moveTo>
                  <a:pt x="13" y="28"/>
                </a:moveTo>
                <a:lnTo>
                  <a:pt x="7" y="0"/>
                </a:lnTo>
                <a:lnTo>
                  <a:pt x="0" y="3"/>
                </a:lnTo>
                <a:lnTo>
                  <a:pt x="6" y="31"/>
                </a:lnTo>
                <a:lnTo>
                  <a:pt x="13"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33" name="Freeform 157"/>
          <p:cNvSpPr>
            <a:spLocks/>
          </p:cNvSpPr>
          <p:nvPr/>
        </p:nvSpPr>
        <p:spPr bwMode="auto">
          <a:xfrm>
            <a:off x="1163639" y="3222625"/>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34" name="Freeform 158"/>
          <p:cNvSpPr>
            <a:spLocks/>
          </p:cNvSpPr>
          <p:nvPr/>
        </p:nvSpPr>
        <p:spPr bwMode="auto">
          <a:xfrm>
            <a:off x="1154114" y="3165475"/>
            <a:ext cx="19050" cy="47625"/>
          </a:xfrm>
          <a:custGeom>
            <a:avLst/>
            <a:gdLst>
              <a:gd name="T0" fmla="*/ 12 w 12"/>
              <a:gd name="T1" fmla="*/ 28 h 30"/>
              <a:gd name="T2" fmla="*/ 7 w 12"/>
              <a:gd name="T3" fmla="*/ 0 h 30"/>
              <a:gd name="T4" fmla="*/ 0 w 12"/>
              <a:gd name="T5" fmla="*/ 2 h 30"/>
              <a:gd name="T6" fmla="*/ 5 w 12"/>
              <a:gd name="T7" fmla="*/ 30 h 30"/>
              <a:gd name="T8" fmla="*/ 12 w 12"/>
              <a:gd name="T9" fmla="*/ 28 h 30"/>
            </a:gdLst>
            <a:ahLst/>
            <a:cxnLst>
              <a:cxn ang="0">
                <a:pos x="T0" y="T1"/>
              </a:cxn>
              <a:cxn ang="0">
                <a:pos x="T2" y="T3"/>
              </a:cxn>
              <a:cxn ang="0">
                <a:pos x="T4" y="T5"/>
              </a:cxn>
              <a:cxn ang="0">
                <a:pos x="T6" y="T7"/>
              </a:cxn>
              <a:cxn ang="0">
                <a:pos x="T8" y="T9"/>
              </a:cxn>
            </a:cxnLst>
            <a:rect l="0" t="0" r="r" b="b"/>
            <a:pathLst>
              <a:path w="12" h="30">
                <a:moveTo>
                  <a:pt x="12" y="28"/>
                </a:moveTo>
                <a:lnTo>
                  <a:pt x="7" y="0"/>
                </a:lnTo>
                <a:lnTo>
                  <a:pt x="0" y="2"/>
                </a:lnTo>
                <a:lnTo>
                  <a:pt x="5" y="30"/>
                </a:lnTo>
                <a:lnTo>
                  <a:pt x="12"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35" name="Freeform 159"/>
          <p:cNvSpPr>
            <a:spLocks/>
          </p:cNvSpPr>
          <p:nvPr/>
        </p:nvSpPr>
        <p:spPr bwMode="auto">
          <a:xfrm>
            <a:off x="1147764" y="3128962"/>
            <a:ext cx="15875" cy="26988"/>
          </a:xfrm>
          <a:custGeom>
            <a:avLst/>
            <a:gdLst>
              <a:gd name="T0" fmla="*/ 10 w 10"/>
              <a:gd name="T1" fmla="*/ 17 h 17"/>
              <a:gd name="T2" fmla="*/ 7 w 10"/>
              <a:gd name="T3" fmla="*/ 0 h 17"/>
              <a:gd name="T4" fmla="*/ 0 w 10"/>
              <a:gd name="T5" fmla="*/ 0 h 17"/>
              <a:gd name="T6" fmla="*/ 3 w 10"/>
              <a:gd name="T7" fmla="*/ 17 h 17"/>
              <a:gd name="T8" fmla="*/ 10 w 10"/>
              <a:gd name="T9" fmla="*/ 17 h 17"/>
            </a:gdLst>
            <a:ahLst/>
            <a:cxnLst>
              <a:cxn ang="0">
                <a:pos x="T0" y="T1"/>
              </a:cxn>
              <a:cxn ang="0">
                <a:pos x="T2" y="T3"/>
              </a:cxn>
              <a:cxn ang="0">
                <a:pos x="T4" y="T5"/>
              </a:cxn>
              <a:cxn ang="0">
                <a:pos x="T6" y="T7"/>
              </a:cxn>
              <a:cxn ang="0">
                <a:pos x="T8" y="T9"/>
              </a:cxn>
            </a:cxnLst>
            <a:rect l="0" t="0" r="r" b="b"/>
            <a:pathLst>
              <a:path w="10" h="17">
                <a:moveTo>
                  <a:pt x="10" y="17"/>
                </a:moveTo>
                <a:lnTo>
                  <a:pt x="7" y="0"/>
                </a:lnTo>
                <a:lnTo>
                  <a:pt x="0" y="0"/>
                </a:lnTo>
                <a:lnTo>
                  <a:pt x="3" y="17"/>
                </a:lnTo>
                <a:lnTo>
                  <a:pt x="10" y="17"/>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36" name="Freeform 160"/>
          <p:cNvSpPr>
            <a:spLocks/>
          </p:cNvSpPr>
          <p:nvPr/>
        </p:nvSpPr>
        <p:spPr bwMode="auto">
          <a:xfrm>
            <a:off x="1149351" y="3128962"/>
            <a:ext cx="23813" cy="50800"/>
          </a:xfrm>
          <a:custGeom>
            <a:avLst/>
            <a:gdLst>
              <a:gd name="T0" fmla="*/ 0 w 15"/>
              <a:gd name="T1" fmla="*/ 32 h 32"/>
              <a:gd name="T2" fmla="*/ 3 w 15"/>
              <a:gd name="T3" fmla="*/ 0 h 32"/>
              <a:gd name="T4" fmla="*/ 15 w 15"/>
              <a:gd name="T5" fmla="*/ 29 h 32"/>
              <a:gd name="T6" fmla="*/ 0 w 15"/>
              <a:gd name="T7" fmla="*/ 32 h 32"/>
            </a:gdLst>
            <a:ahLst/>
            <a:cxnLst>
              <a:cxn ang="0">
                <a:pos x="T0" y="T1"/>
              </a:cxn>
              <a:cxn ang="0">
                <a:pos x="T2" y="T3"/>
              </a:cxn>
              <a:cxn ang="0">
                <a:pos x="T4" y="T5"/>
              </a:cxn>
              <a:cxn ang="0">
                <a:pos x="T6" y="T7"/>
              </a:cxn>
            </a:cxnLst>
            <a:rect l="0" t="0" r="r" b="b"/>
            <a:pathLst>
              <a:path w="15" h="32">
                <a:moveTo>
                  <a:pt x="0" y="32"/>
                </a:moveTo>
                <a:lnTo>
                  <a:pt x="3" y="0"/>
                </a:lnTo>
                <a:lnTo>
                  <a:pt x="15" y="29"/>
                </a:lnTo>
                <a:lnTo>
                  <a:pt x="0" y="32"/>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37" name="Freeform 161"/>
          <p:cNvSpPr>
            <a:spLocks/>
          </p:cNvSpPr>
          <p:nvPr/>
        </p:nvSpPr>
        <p:spPr bwMode="auto">
          <a:xfrm>
            <a:off x="1144589" y="3106737"/>
            <a:ext cx="34925" cy="77788"/>
          </a:xfrm>
          <a:custGeom>
            <a:avLst/>
            <a:gdLst>
              <a:gd name="T0" fmla="*/ 3 w 22"/>
              <a:gd name="T1" fmla="*/ 42 h 49"/>
              <a:gd name="T2" fmla="*/ 7 w 22"/>
              <a:gd name="T3" fmla="*/ 46 h 49"/>
              <a:gd name="T4" fmla="*/ 9 w 22"/>
              <a:gd name="T5" fmla="*/ 14 h 49"/>
              <a:gd name="T6" fmla="*/ 2 w 22"/>
              <a:gd name="T7" fmla="*/ 15 h 49"/>
              <a:gd name="T8" fmla="*/ 14 w 22"/>
              <a:gd name="T9" fmla="*/ 44 h 49"/>
              <a:gd name="T10" fmla="*/ 18 w 22"/>
              <a:gd name="T11" fmla="*/ 39 h 49"/>
              <a:gd name="T12" fmla="*/ 3 w 22"/>
              <a:gd name="T13" fmla="*/ 42 h 49"/>
              <a:gd name="T14" fmla="*/ 0 w 22"/>
              <a:gd name="T15" fmla="*/ 49 h 49"/>
              <a:gd name="T16" fmla="*/ 22 w 22"/>
              <a:gd name="T17" fmla="*/ 46 h 49"/>
              <a:gd name="T18" fmla="*/ 3 w 22"/>
              <a:gd name="T19" fmla="*/ 0 h 49"/>
              <a:gd name="T20" fmla="*/ 0 w 22"/>
              <a:gd name="T21" fmla="*/ 49 h 49"/>
              <a:gd name="T22" fmla="*/ 3 w 22"/>
              <a:gd name="T23" fmla="*/ 4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49">
                <a:moveTo>
                  <a:pt x="3" y="42"/>
                </a:moveTo>
                <a:lnTo>
                  <a:pt x="7" y="46"/>
                </a:lnTo>
                <a:lnTo>
                  <a:pt x="9" y="14"/>
                </a:lnTo>
                <a:lnTo>
                  <a:pt x="2" y="15"/>
                </a:lnTo>
                <a:lnTo>
                  <a:pt x="14" y="44"/>
                </a:lnTo>
                <a:lnTo>
                  <a:pt x="18" y="39"/>
                </a:lnTo>
                <a:lnTo>
                  <a:pt x="3" y="42"/>
                </a:lnTo>
                <a:lnTo>
                  <a:pt x="0" y="49"/>
                </a:lnTo>
                <a:lnTo>
                  <a:pt x="22" y="46"/>
                </a:lnTo>
                <a:lnTo>
                  <a:pt x="3" y="0"/>
                </a:lnTo>
                <a:lnTo>
                  <a:pt x="0" y="49"/>
                </a:lnTo>
                <a:lnTo>
                  <a:pt x="3" y="42"/>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38" name="Rectangle 162"/>
          <p:cNvSpPr>
            <a:spLocks noChangeArrowheads="1"/>
          </p:cNvSpPr>
          <p:nvPr/>
        </p:nvSpPr>
        <p:spPr bwMode="auto">
          <a:xfrm>
            <a:off x="1371601" y="4311650"/>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39" name="Rectangle 163"/>
          <p:cNvSpPr>
            <a:spLocks noChangeArrowheads="1"/>
          </p:cNvSpPr>
          <p:nvPr/>
        </p:nvSpPr>
        <p:spPr bwMode="auto">
          <a:xfrm>
            <a:off x="1373189" y="4368800"/>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40" name="Freeform 164"/>
          <p:cNvSpPr>
            <a:spLocks/>
          </p:cNvSpPr>
          <p:nvPr/>
        </p:nvSpPr>
        <p:spPr bwMode="auto">
          <a:xfrm>
            <a:off x="1373189" y="4427537"/>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41" name="Rectangle 165"/>
          <p:cNvSpPr>
            <a:spLocks noChangeArrowheads="1"/>
          </p:cNvSpPr>
          <p:nvPr/>
        </p:nvSpPr>
        <p:spPr bwMode="auto">
          <a:xfrm>
            <a:off x="1374776" y="4484687"/>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42" name="Freeform 166"/>
          <p:cNvSpPr>
            <a:spLocks/>
          </p:cNvSpPr>
          <p:nvPr/>
        </p:nvSpPr>
        <p:spPr bwMode="auto">
          <a:xfrm>
            <a:off x="1374776" y="4541837"/>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43" name="Rectangle 167"/>
          <p:cNvSpPr>
            <a:spLocks noChangeArrowheads="1"/>
          </p:cNvSpPr>
          <p:nvPr/>
        </p:nvSpPr>
        <p:spPr bwMode="auto">
          <a:xfrm>
            <a:off x="1376364" y="4598987"/>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44" name="Freeform 168"/>
          <p:cNvSpPr>
            <a:spLocks/>
          </p:cNvSpPr>
          <p:nvPr/>
        </p:nvSpPr>
        <p:spPr bwMode="auto">
          <a:xfrm>
            <a:off x="1376364" y="4657725"/>
            <a:ext cx="14288" cy="46038"/>
          </a:xfrm>
          <a:custGeom>
            <a:avLst/>
            <a:gdLst>
              <a:gd name="T0" fmla="*/ 0 w 9"/>
              <a:gd name="T1" fmla="*/ 0 h 29"/>
              <a:gd name="T2" fmla="*/ 1 w 9"/>
              <a:gd name="T3" fmla="*/ 29 h 29"/>
              <a:gd name="T4" fmla="*/ 9 w 9"/>
              <a:gd name="T5" fmla="*/ 29 h 29"/>
              <a:gd name="T6" fmla="*/ 7 w 9"/>
              <a:gd name="T7" fmla="*/ 0 h 29"/>
              <a:gd name="T8" fmla="*/ 0 w 9"/>
              <a:gd name="T9" fmla="*/ 0 h 29"/>
            </a:gdLst>
            <a:ahLst/>
            <a:cxnLst>
              <a:cxn ang="0">
                <a:pos x="T0" y="T1"/>
              </a:cxn>
              <a:cxn ang="0">
                <a:pos x="T2" y="T3"/>
              </a:cxn>
              <a:cxn ang="0">
                <a:pos x="T4" y="T5"/>
              </a:cxn>
              <a:cxn ang="0">
                <a:pos x="T6" y="T7"/>
              </a:cxn>
              <a:cxn ang="0">
                <a:pos x="T8" y="T9"/>
              </a:cxn>
            </a:cxnLst>
            <a:rect l="0" t="0" r="r" b="b"/>
            <a:pathLst>
              <a:path w="9" h="29">
                <a:moveTo>
                  <a:pt x="0" y="0"/>
                </a:moveTo>
                <a:lnTo>
                  <a:pt x="1" y="29"/>
                </a:lnTo>
                <a:lnTo>
                  <a:pt x="9"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45" name="Rectangle 169"/>
          <p:cNvSpPr>
            <a:spLocks noChangeArrowheads="1"/>
          </p:cNvSpPr>
          <p:nvPr/>
        </p:nvSpPr>
        <p:spPr bwMode="auto">
          <a:xfrm>
            <a:off x="1377951" y="4714875"/>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46" name="Rectangle 170"/>
          <p:cNvSpPr>
            <a:spLocks noChangeArrowheads="1"/>
          </p:cNvSpPr>
          <p:nvPr/>
        </p:nvSpPr>
        <p:spPr bwMode="auto">
          <a:xfrm>
            <a:off x="1381126" y="4772025"/>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47" name="Freeform 171"/>
          <p:cNvSpPr>
            <a:spLocks/>
          </p:cNvSpPr>
          <p:nvPr/>
        </p:nvSpPr>
        <p:spPr bwMode="auto">
          <a:xfrm>
            <a:off x="1381126" y="4830762"/>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48" name="Rectangle 172"/>
          <p:cNvSpPr>
            <a:spLocks noChangeArrowheads="1"/>
          </p:cNvSpPr>
          <p:nvPr/>
        </p:nvSpPr>
        <p:spPr bwMode="auto">
          <a:xfrm>
            <a:off x="1382714" y="4887912"/>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49" name="Freeform 173"/>
          <p:cNvSpPr>
            <a:spLocks/>
          </p:cNvSpPr>
          <p:nvPr/>
        </p:nvSpPr>
        <p:spPr bwMode="auto">
          <a:xfrm>
            <a:off x="1382714" y="4945062"/>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50" name="Rectangle 174"/>
          <p:cNvSpPr>
            <a:spLocks noChangeArrowheads="1"/>
          </p:cNvSpPr>
          <p:nvPr/>
        </p:nvSpPr>
        <p:spPr bwMode="auto">
          <a:xfrm>
            <a:off x="1384301" y="5002212"/>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51" name="Freeform 175"/>
          <p:cNvSpPr>
            <a:spLocks/>
          </p:cNvSpPr>
          <p:nvPr/>
        </p:nvSpPr>
        <p:spPr bwMode="auto">
          <a:xfrm>
            <a:off x="1384301" y="5060950"/>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52" name="Freeform 176"/>
          <p:cNvSpPr>
            <a:spLocks/>
          </p:cNvSpPr>
          <p:nvPr/>
        </p:nvSpPr>
        <p:spPr bwMode="auto">
          <a:xfrm>
            <a:off x="1385889" y="5118100"/>
            <a:ext cx="14288" cy="46038"/>
          </a:xfrm>
          <a:custGeom>
            <a:avLst/>
            <a:gdLst>
              <a:gd name="T0" fmla="*/ 0 w 9"/>
              <a:gd name="T1" fmla="*/ 0 h 29"/>
              <a:gd name="T2" fmla="*/ 1 w 9"/>
              <a:gd name="T3" fmla="*/ 29 h 29"/>
              <a:gd name="T4" fmla="*/ 9 w 9"/>
              <a:gd name="T5" fmla="*/ 29 h 29"/>
              <a:gd name="T6" fmla="*/ 7 w 9"/>
              <a:gd name="T7" fmla="*/ 0 h 29"/>
              <a:gd name="T8" fmla="*/ 0 w 9"/>
              <a:gd name="T9" fmla="*/ 0 h 29"/>
            </a:gdLst>
            <a:ahLst/>
            <a:cxnLst>
              <a:cxn ang="0">
                <a:pos x="T0" y="T1"/>
              </a:cxn>
              <a:cxn ang="0">
                <a:pos x="T2" y="T3"/>
              </a:cxn>
              <a:cxn ang="0">
                <a:pos x="T4" y="T5"/>
              </a:cxn>
              <a:cxn ang="0">
                <a:pos x="T6" y="T7"/>
              </a:cxn>
              <a:cxn ang="0">
                <a:pos x="T8" y="T9"/>
              </a:cxn>
            </a:cxnLst>
            <a:rect l="0" t="0" r="r" b="b"/>
            <a:pathLst>
              <a:path w="9" h="29">
                <a:moveTo>
                  <a:pt x="0" y="0"/>
                </a:moveTo>
                <a:lnTo>
                  <a:pt x="1" y="29"/>
                </a:lnTo>
                <a:lnTo>
                  <a:pt x="9"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53" name="Rectangle 177"/>
          <p:cNvSpPr>
            <a:spLocks noChangeArrowheads="1"/>
          </p:cNvSpPr>
          <p:nvPr/>
        </p:nvSpPr>
        <p:spPr bwMode="auto">
          <a:xfrm>
            <a:off x="1387476" y="5175250"/>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6354" name="Freeform 178"/>
          <p:cNvSpPr>
            <a:spLocks/>
          </p:cNvSpPr>
          <p:nvPr/>
        </p:nvSpPr>
        <p:spPr bwMode="auto">
          <a:xfrm>
            <a:off x="1387476" y="5233987"/>
            <a:ext cx="14288" cy="46038"/>
          </a:xfrm>
          <a:custGeom>
            <a:avLst/>
            <a:gdLst>
              <a:gd name="T0" fmla="*/ 0 w 9"/>
              <a:gd name="T1" fmla="*/ 0 h 29"/>
              <a:gd name="T2" fmla="*/ 2 w 9"/>
              <a:gd name="T3" fmla="*/ 29 h 29"/>
              <a:gd name="T4" fmla="*/ 9 w 9"/>
              <a:gd name="T5" fmla="*/ 29 h 29"/>
              <a:gd name="T6" fmla="*/ 8 w 9"/>
              <a:gd name="T7" fmla="*/ 0 h 29"/>
              <a:gd name="T8" fmla="*/ 0 w 9"/>
              <a:gd name="T9" fmla="*/ 0 h 29"/>
            </a:gdLst>
            <a:ahLst/>
            <a:cxnLst>
              <a:cxn ang="0">
                <a:pos x="T0" y="T1"/>
              </a:cxn>
              <a:cxn ang="0">
                <a:pos x="T2" y="T3"/>
              </a:cxn>
              <a:cxn ang="0">
                <a:pos x="T4" y="T5"/>
              </a:cxn>
              <a:cxn ang="0">
                <a:pos x="T6" y="T7"/>
              </a:cxn>
              <a:cxn ang="0">
                <a:pos x="T8" y="T9"/>
              </a:cxn>
            </a:cxnLst>
            <a:rect l="0" t="0" r="r" b="b"/>
            <a:pathLst>
              <a:path w="9" h="29">
                <a:moveTo>
                  <a:pt x="0" y="0"/>
                </a:moveTo>
                <a:lnTo>
                  <a:pt x="2" y="29"/>
                </a:lnTo>
                <a:lnTo>
                  <a:pt x="9" y="29"/>
                </a:lnTo>
                <a:lnTo>
                  <a:pt x="8"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55" name="Freeform 179"/>
          <p:cNvSpPr>
            <a:spLocks/>
          </p:cNvSpPr>
          <p:nvPr/>
        </p:nvSpPr>
        <p:spPr bwMode="auto">
          <a:xfrm>
            <a:off x="1390651" y="5291137"/>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56" name="Freeform 180"/>
          <p:cNvSpPr>
            <a:spLocks/>
          </p:cNvSpPr>
          <p:nvPr/>
        </p:nvSpPr>
        <p:spPr bwMode="auto">
          <a:xfrm>
            <a:off x="1392239" y="5348287"/>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58" name="Freeform 182"/>
          <p:cNvSpPr>
            <a:spLocks/>
          </p:cNvSpPr>
          <p:nvPr/>
        </p:nvSpPr>
        <p:spPr bwMode="auto">
          <a:xfrm>
            <a:off x="1385889" y="5375275"/>
            <a:ext cx="25400" cy="47625"/>
          </a:xfrm>
          <a:custGeom>
            <a:avLst/>
            <a:gdLst>
              <a:gd name="T0" fmla="*/ 16 w 16"/>
              <a:gd name="T1" fmla="*/ 0 h 30"/>
              <a:gd name="T2" fmla="*/ 10 w 16"/>
              <a:gd name="T3" fmla="*/ 30 h 30"/>
              <a:gd name="T4" fmla="*/ 0 w 16"/>
              <a:gd name="T5" fmla="*/ 0 h 30"/>
              <a:gd name="T6" fmla="*/ 16 w 16"/>
              <a:gd name="T7" fmla="*/ 0 h 30"/>
            </a:gdLst>
            <a:ahLst/>
            <a:cxnLst>
              <a:cxn ang="0">
                <a:pos x="T0" y="T1"/>
              </a:cxn>
              <a:cxn ang="0">
                <a:pos x="T2" y="T3"/>
              </a:cxn>
              <a:cxn ang="0">
                <a:pos x="T4" y="T5"/>
              </a:cxn>
              <a:cxn ang="0">
                <a:pos x="T6" y="T7"/>
              </a:cxn>
            </a:cxnLst>
            <a:rect l="0" t="0" r="r" b="b"/>
            <a:pathLst>
              <a:path w="16" h="30">
                <a:moveTo>
                  <a:pt x="16" y="0"/>
                </a:moveTo>
                <a:lnTo>
                  <a:pt x="10" y="30"/>
                </a:lnTo>
                <a:lnTo>
                  <a:pt x="0" y="0"/>
                </a:lnTo>
                <a:lnTo>
                  <a:pt x="1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59" name="Freeform 183"/>
          <p:cNvSpPr>
            <a:spLocks/>
          </p:cNvSpPr>
          <p:nvPr/>
        </p:nvSpPr>
        <p:spPr bwMode="auto">
          <a:xfrm>
            <a:off x="1377951" y="5368925"/>
            <a:ext cx="39688" cy="76200"/>
          </a:xfrm>
          <a:custGeom>
            <a:avLst/>
            <a:gdLst>
              <a:gd name="T0" fmla="*/ 21 w 25"/>
              <a:gd name="T1" fmla="*/ 8 h 48"/>
              <a:gd name="T2" fmla="*/ 17 w 25"/>
              <a:gd name="T3" fmla="*/ 3 h 48"/>
              <a:gd name="T4" fmla="*/ 11 w 25"/>
              <a:gd name="T5" fmla="*/ 33 h 48"/>
              <a:gd name="T6" fmla="*/ 19 w 25"/>
              <a:gd name="T7" fmla="*/ 33 h 48"/>
              <a:gd name="T8" fmla="*/ 9 w 25"/>
              <a:gd name="T9" fmla="*/ 3 h 48"/>
              <a:gd name="T10" fmla="*/ 5 w 25"/>
              <a:gd name="T11" fmla="*/ 8 h 48"/>
              <a:gd name="T12" fmla="*/ 21 w 25"/>
              <a:gd name="T13" fmla="*/ 8 h 48"/>
              <a:gd name="T14" fmla="*/ 25 w 25"/>
              <a:gd name="T15" fmla="*/ 0 h 48"/>
              <a:gd name="T16" fmla="*/ 0 w 25"/>
              <a:gd name="T17" fmla="*/ 0 h 48"/>
              <a:gd name="T18" fmla="*/ 16 w 25"/>
              <a:gd name="T19" fmla="*/ 48 h 48"/>
              <a:gd name="T20" fmla="*/ 25 w 25"/>
              <a:gd name="T21" fmla="*/ 0 h 48"/>
              <a:gd name="T22" fmla="*/ 21 w 25"/>
              <a:gd name="T23"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48">
                <a:moveTo>
                  <a:pt x="21" y="8"/>
                </a:moveTo>
                <a:lnTo>
                  <a:pt x="17" y="3"/>
                </a:lnTo>
                <a:lnTo>
                  <a:pt x="11" y="33"/>
                </a:lnTo>
                <a:lnTo>
                  <a:pt x="19" y="33"/>
                </a:lnTo>
                <a:lnTo>
                  <a:pt x="9" y="3"/>
                </a:lnTo>
                <a:lnTo>
                  <a:pt x="5" y="8"/>
                </a:lnTo>
                <a:lnTo>
                  <a:pt x="21" y="8"/>
                </a:lnTo>
                <a:lnTo>
                  <a:pt x="25" y="0"/>
                </a:lnTo>
                <a:lnTo>
                  <a:pt x="0" y="0"/>
                </a:lnTo>
                <a:lnTo>
                  <a:pt x="16" y="48"/>
                </a:lnTo>
                <a:lnTo>
                  <a:pt x="25" y="0"/>
                </a:lnTo>
                <a:lnTo>
                  <a:pt x="21" y="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60" name="Freeform 184"/>
          <p:cNvSpPr>
            <a:spLocks/>
          </p:cNvSpPr>
          <p:nvPr/>
        </p:nvSpPr>
        <p:spPr bwMode="auto">
          <a:xfrm>
            <a:off x="1357314" y="4311650"/>
            <a:ext cx="20638" cy="49213"/>
          </a:xfrm>
          <a:custGeom>
            <a:avLst/>
            <a:gdLst>
              <a:gd name="T0" fmla="*/ 6 w 13"/>
              <a:gd name="T1" fmla="*/ 0 h 31"/>
              <a:gd name="T2" fmla="*/ 0 w 13"/>
              <a:gd name="T3" fmla="*/ 29 h 31"/>
              <a:gd name="T4" fmla="*/ 7 w 13"/>
              <a:gd name="T5" fmla="*/ 31 h 31"/>
              <a:gd name="T6" fmla="*/ 13 w 13"/>
              <a:gd name="T7" fmla="*/ 2 h 31"/>
              <a:gd name="T8" fmla="*/ 6 w 13"/>
              <a:gd name="T9" fmla="*/ 0 h 31"/>
            </a:gdLst>
            <a:ahLst/>
            <a:cxnLst>
              <a:cxn ang="0">
                <a:pos x="T0" y="T1"/>
              </a:cxn>
              <a:cxn ang="0">
                <a:pos x="T2" y="T3"/>
              </a:cxn>
              <a:cxn ang="0">
                <a:pos x="T4" y="T5"/>
              </a:cxn>
              <a:cxn ang="0">
                <a:pos x="T6" y="T7"/>
              </a:cxn>
              <a:cxn ang="0">
                <a:pos x="T8" y="T9"/>
              </a:cxn>
            </a:cxnLst>
            <a:rect l="0" t="0" r="r" b="b"/>
            <a:pathLst>
              <a:path w="13" h="31">
                <a:moveTo>
                  <a:pt x="6" y="0"/>
                </a:moveTo>
                <a:lnTo>
                  <a:pt x="0" y="29"/>
                </a:lnTo>
                <a:lnTo>
                  <a:pt x="7" y="31"/>
                </a:lnTo>
                <a:lnTo>
                  <a:pt x="13"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61" name="Freeform 185"/>
          <p:cNvSpPr>
            <a:spLocks/>
          </p:cNvSpPr>
          <p:nvPr/>
        </p:nvSpPr>
        <p:spPr bwMode="auto">
          <a:xfrm>
            <a:off x="1346201" y="4367212"/>
            <a:ext cx="20638" cy="50800"/>
          </a:xfrm>
          <a:custGeom>
            <a:avLst/>
            <a:gdLst>
              <a:gd name="T0" fmla="*/ 6 w 13"/>
              <a:gd name="T1" fmla="*/ 0 h 32"/>
              <a:gd name="T2" fmla="*/ 0 w 13"/>
              <a:gd name="T3" fmla="*/ 29 h 32"/>
              <a:gd name="T4" fmla="*/ 7 w 13"/>
              <a:gd name="T5" fmla="*/ 32 h 32"/>
              <a:gd name="T6" fmla="*/ 13 w 13"/>
              <a:gd name="T7" fmla="*/ 3 h 32"/>
              <a:gd name="T8" fmla="*/ 6 w 13"/>
              <a:gd name="T9" fmla="*/ 0 h 32"/>
            </a:gdLst>
            <a:ahLst/>
            <a:cxnLst>
              <a:cxn ang="0">
                <a:pos x="T0" y="T1"/>
              </a:cxn>
              <a:cxn ang="0">
                <a:pos x="T2" y="T3"/>
              </a:cxn>
              <a:cxn ang="0">
                <a:pos x="T4" y="T5"/>
              </a:cxn>
              <a:cxn ang="0">
                <a:pos x="T6" y="T7"/>
              </a:cxn>
              <a:cxn ang="0">
                <a:pos x="T8" y="T9"/>
              </a:cxn>
            </a:cxnLst>
            <a:rect l="0" t="0" r="r" b="b"/>
            <a:pathLst>
              <a:path w="13" h="32">
                <a:moveTo>
                  <a:pt x="6" y="0"/>
                </a:moveTo>
                <a:lnTo>
                  <a:pt x="0" y="29"/>
                </a:lnTo>
                <a:lnTo>
                  <a:pt x="7" y="32"/>
                </a:lnTo>
                <a:lnTo>
                  <a:pt x="13"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62" name="Freeform 186"/>
          <p:cNvSpPr>
            <a:spLocks/>
          </p:cNvSpPr>
          <p:nvPr/>
        </p:nvSpPr>
        <p:spPr bwMode="auto">
          <a:xfrm>
            <a:off x="1335089" y="4424362"/>
            <a:ext cx="20638" cy="49213"/>
          </a:xfrm>
          <a:custGeom>
            <a:avLst/>
            <a:gdLst>
              <a:gd name="T0" fmla="*/ 6 w 13"/>
              <a:gd name="T1" fmla="*/ 0 h 31"/>
              <a:gd name="T2" fmla="*/ 0 w 13"/>
              <a:gd name="T3" fmla="*/ 28 h 31"/>
              <a:gd name="T4" fmla="*/ 7 w 13"/>
              <a:gd name="T5" fmla="*/ 31 h 31"/>
              <a:gd name="T6" fmla="*/ 13 w 13"/>
              <a:gd name="T7" fmla="*/ 3 h 31"/>
              <a:gd name="T8" fmla="*/ 6 w 13"/>
              <a:gd name="T9" fmla="*/ 0 h 31"/>
            </a:gdLst>
            <a:ahLst/>
            <a:cxnLst>
              <a:cxn ang="0">
                <a:pos x="T0" y="T1"/>
              </a:cxn>
              <a:cxn ang="0">
                <a:pos x="T2" y="T3"/>
              </a:cxn>
              <a:cxn ang="0">
                <a:pos x="T4" y="T5"/>
              </a:cxn>
              <a:cxn ang="0">
                <a:pos x="T6" y="T7"/>
              </a:cxn>
              <a:cxn ang="0">
                <a:pos x="T8" y="T9"/>
              </a:cxn>
            </a:cxnLst>
            <a:rect l="0" t="0" r="r" b="b"/>
            <a:pathLst>
              <a:path w="13" h="31">
                <a:moveTo>
                  <a:pt x="6" y="0"/>
                </a:moveTo>
                <a:lnTo>
                  <a:pt x="0" y="28"/>
                </a:lnTo>
                <a:lnTo>
                  <a:pt x="7" y="31"/>
                </a:lnTo>
                <a:lnTo>
                  <a:pt x="13"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63" name="Freeform 187"/>
          <p:cNvSpPr>
            <a:spLocks/>
          </p:cNvSpPr>
          <p:nvPr/>
        </p:nvSpPr>
        <p:spPr bwMode="auto">
          <a:xfrm>
            <a:off x="1322389" y="4479925"/>
            <a:ext cx="22225" cy="50800"/>
          </a:xfrm>
          <a:custGeom>
            <a:avLst/>
            <a:gdLst>
              <a:gd name="T0" fmla="*/ 6 w 14"/>
              <a:gd name="T1" fmla="*/ 0 h 32"/>
              <a:gd name="T2" fmla="*/ 0 w 14"/>
              <a:gd name="T3" fmla="*/ 29 h 32"/>
              <a:gd name="T4" fmla="*/ 8 w 14"/>
              <a:gd name="T5" fmla="*/ 32 h 32"/>
              <a:gd name="T6" fmla="*/ 14 w 14"/>
              <a:gd name="T7" fmla="*/ 3 h 32"/>
              <a:gd name="T8" fmla="*/ 6 w 14"/>
              <a:gd name="T9" fmla="*/ 0 h 32"/>
            </a:gdLst>
            <a:ahLst/>
            <a:cxnLst>
              <a:cxn ang="0">
                <a:pos x="T0" y="T1"/>
              </a:cxn>
              <a:cxn ang="0">
                <a:pos x="T2" y="T3"/>
              </a:cxn>
              <a:cxn ang="0">
                <a:pos x="T4" y="T5"/>
              </a:cxn>
              <a:cxn ang="0">
                <a:pos x="T6" y="T7"/>
              </a:cxn>
              <a:cxn ang="0">
                <a:pos x="T8" y="T9"/>
              </a:cxn>
            </a:cxnLst>
            <a:rect l="0" t="0" r="r" b="b"/>
            <a:pathLst>
              <a:path w="14" h="32">
                <a:moveTo>
                  <a:pt x="6" y="0"/>
                </a:moveTo>
                <a:lnTo>
                  <a:pt x="0" y="29"/>
                </a:lnTo>
                <a:lnTo>
                  <a:pt x="8" y="32"/>
                </a:lnTo>
                <a:lnTo>
                  <a:pt x="14"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64" name="Freeform 188"/>
          <p:cNvSpPr>
            <a:spLocks/>
          </p:cNvSpPr>
          <p:nvPr/>
        </p:nvSpPr>
        <p:spPr bwMode="auto">
          <a:xfrm>
            <a:off x="1312864" y="4538662"/>
            <a:ext cx="19050" cy="47625"/>
          </a:xfrm>
          <a:custGeom>
            <a:avLst/>
            <a:gdLst>
              <a:gd name="T0" fmla="*/ 5 w 12"/>
              <a:gd name="T1" fmla="*/ 0 h 30"/>
              <a:gd name="T2" fmla="*/ 0 w 12"/>
              <a:gd name="T3" fmla="*/ 28 h 30"/>
              <a:gd name="T4" fmla="*/ 7 w 12"/>
              <a:gd name="T5" fmla="*/ 30 h 30"/>
              <a:gd name="T6" fmla="*/ 12 w 12"/>
              <a:gd name="T7" fmla="*/ 2 h 30"/>
              <a:gd name="T8" fmla="*/ 5 w 12"/>
              <a:gd name="T9" fmla="*/ 0 h 30"/>
            </a:gdLst>
            <a:ahLst/>
            <a:cxnLst>
              <a:cxn ang="0">
                <a:pos x="T0" y="T1"/>
              </a:cxn>
              <a:cxn ang="0">
                <a:pos x="T2" y="T3"/>
              </a:cxn>
              <a:cxn ang="0">
                <a:pos x="T4" y="T5"/>
              </a:cxn>
              <a:cxn ang="0">
                <a:pos x="T6" y="T7"/>
              </a:cxn>
              <a:cxn ang="0">
                <a:pos x="T8" y="T9"/>
              </a:cxn>
            </a:cxnLst>
            <a:rect l="0" t="0" r="r" b="b"/>
            <a:pathLst>
              <a:path w="12" h="30">
                <a:moveTo>
                  <a:pt x="5" y="0"/>
                </a:moveTo>
                <a:lnTo>
                  <a:pt x="0" y="28"/>
                </a:lnTo>
                <a:lnTo>
                  <a:pt x="7" y="30"/>
                </a:lnTo>
                <a:lnTo>
                  <a:pt x="12" y="2"/>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65" name="Freeform 189"/>
          <p:cNvSpPr>
            <a:spLocks/>
          </p:cNvSpPr>
          <p:nvPr/>
        </p:nvSpPr>
        <p:spPr bwMode="auto">
          <a:xfrm>
            <a:off x="1301751" y="4595812"/>
            <a:ext cx="19050" cy="46038"/>
          </a:xfrm>
          <a:custGeom>
            <a:avLst/>
            <a:gdLst>
              <a:gd name="T0" fmla="*/ 5 w 12"/>
              <a:gd name="T1" fmla="*/ 0 h 29"/>
              <a:gd name="T2" fmla="*/ 0 w 12"/>
              <a:gd name="T3" fmla="*/ 29 h 29"/>
              <a:gd name="T4" fmla="*/ 7 w 12"/>
              <a:gd name="T5" fmla="*/ 29 h 29"/>
              <a:gd name="T6" fmla="*/ 12 w 12"/>
              <a:gd name="T7" fmla="*/ 0 h 29"/>
              <a:gd name="T8" fmla="*/ 5 w 12"/>
              <a:gd name="T9" fmla="*/ 0 h 29"/>
            </a:gdLst>
            <a:ahLst/>
            <a:cxnLst>
              <a:cxn ang="0">
                <a:pos x="T0" y="T1"/>
              </a:cxn>
              <a:cxn ang="0">
                <a:pos x="T2" y="T3"/>
              </a:cxn>
              <a:cxn ang="0">
                <a:pos x="T4" y="T5"/>
              </a:cxn>
              <a:cxn ang="0">
                <a:pos x="T6" y="T7"/>
              </a:cxn>
              <a:cxn ang="0">
                <a:pos x="T8" y="T9"/>
              </a:cxn>
            </a:cxnLst>
            <a:rect l="0" t="0" r="r" b="b"/>
            <a:pathLst>
              <a:path w="12" h="29">
                <a:moveTo>
                  <a:pt x="5" y="0"/>
                </a:moveTo>
                <a:lnTo>
                  <a:pt x="0" y="29"/>
                </a:lnTo>
                <a:lnTo>
                  <a:pt x="7" y="29"/>
                </a:lnTo>
                <a:lnTo>
                  <a:pt x="12" y="0"/>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66" name="Freeform 190"/>
          <p:cNvSpPr>
            <a:spLocks/>
          </p:cNvSpPr>
          <p:nvPr/>
        </p:nvSpPr>
        <p:spPr bwMode="auto">
          <a:xfrm>
            <a:off x="1290639" y="4651375"/>
            <a:ext cx="19050" cy="46038"/>
          </a:xfrm>
          <a:custGeom>
            <a:avLst/>
            <a:gdLst>
              <a:gd name="T0" fmla="*/ 5 w 12"/>
              <a:gd name="T1" fmla="*/ 0 h 29"/>
              <a:gd name="T2" fmla="*/ 0 w 12"/>
              <a:gd name="T3" fmla="*/ 29 h 29"/>
              <a:gd name="T4" fmla="*/ 7 w 12"/>
              <a:gd name="T5" fmla="*/ 29 h 29"/>
              <a:gd name="T6" fmla="*/ 12 w 12"/>
              <a:gd name="T7" fmla="*/ 0 h 29"/>
              <a:gd name="T8" fmla="*/ 5 w 12"/>
              <a:gd name="T9" fmla="*/ 0 h 29"/>
            </a:gdLst>
            <a:ahLst/>
            <a:cxnLst>
              <a:cxn ang="0">
                <a:pos x="T0" y="T1"/>
              </a:cxn>
              <a:cxn ang="0">
                <a:pos x="T2" y="T3"/>
              </a:cxn>
              <a:cxn ang="0">
                <a:pos x="T4" y="T5"/>
              </a:cxn>
              <a:cxn ang="0">
                <a:pos x="T6" y="T7"/>
              </a:cxn>
              <a:cxn ang="0">
                <a:pos x="T8" y="T9"/>
              </a:cxn>
            </a:cxnLst>
            <a:rect l="0" t="0" r="r" b="b"/>
            <a:pathLst>
              <a:path w="12" h="29">
                <a:moveTo>
                  <a:pt x="5" y="0"/>
                </a:moveTo>
                <a:lnTo>
                  <a:pt x="0" y="29"/>
                </a:lnTo>
                <a:lnTo>
                  <a:pt x="7" y="29"/>
                </a:lnTo>
                <a:lnTo>
                  <a:pt x="12" y="0"/>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67" name="Freeform 191"/>
          <p:cNvSpPr>
            <a:spLocks/>
          </p:cNvSpPr>
          <p:nvPr/>
        </p:nvSpPr>
        <p:spPr bwMode="auto">
          <a:xfrm>
            <a:off x="1277939" y="4706937"/>
            <a:ext cx="20638" cy="47625"/>
          </a:xfrm>
          <a:custGeom>
            <a:avLst/>
            <a:gdLst>
              <a:gd name="T0" fmla="*/ 5 w 13"/>
              <a:gd name="T1" fmla="*/ 0 h 30"/>
              <a:gd name="T2" fmla="*/ 0 w 13"/>
              <a:gd name="T3" fmla="*/ 28 h 30"/>
              <a:gd name="T4" fmla="*/ 8 w 13"/>
              <a:gd name="T5" fmla="*/ 30 h 30"/>
              <a:gd name="T6" fmla="*/ 13 w 13"/>
              <a:gd name="T7" fmla="*/ 3 h 30"/>
              <a:gd name="T8" fmla="*/ 5 w 13"/>
              <a:gd name="T9" fmla="*/ 0 h 30"/>
            </a:gdLst>
            <a:ahLst/>
            <a:cxnLst>
              <a:cxn ang="0">
                <a:pos x="T0" y="T1"/>
              </a:cxn>
              <a:cxn ang="0">
                <a:pos x="T2" y="T3"/>
              </a:cxn>
              <a:cxn ang="0">
                <a:pos x="T4" y="T5"/>
              </a:cxn>
              <a:cxn ang="0">
                <a:pos x="T6" y="T7"/>
              </a:cxn>
              <a:cxn ang="0">
                <a:pos x="T8" y="T9"/>
              </a:cxn>
            </a:cxnLst>
            <a:rect l="0" t="0" r="r" b="b"/>
            <a:pathLst>
              <a:path w="13" h="30">
                <a:moveTo>
                  <a:pt x="5" y="0"/>
                </a:moveTo>
                <a:lnTo>
                  <a:pt x="0" y="28"/>
                </a:lnTo>
                <a:lnTo>
                  <a:pt x="8" y="30"/>
                </a:lnTo>
                <a:lnTo>
                  <a:pt x="13" y="3"/>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68" name="Freeform 192"/>
          <p:cNvSpPr>
            <a:spLocks/>
          </p:cNvSpPr>
          <p:nvPr/>
        </p:nvSpPr>
        <p:spPr bwMode="auto">
          <a:xfrm>
            <a:off x="1266826" y="4762500"/>
            <a:ext cx="22225" cy="50800"/>
          </a:xfrm>
          <a:custGeom>
            <a:avLst/>
            <a:gdLst>
              <a:gd name="T0" fmla="*/ 6 w 14"/>
              <a:gd name="T1" fmla="*/ 0 h 32"/>
              <a:gd name="T2" fmla="*/ 0 w 14"/>
              <a:gd name="T3" fmla="*/ 29 h 32"/>
              <a:gd name="T4" fmla="*/ 7 w 14"/>
              <a:gd name="T5" fmla="*/ 32 h 32"/>
              <a:gd name="T6" fmla="*/ 14 w 14"/>
              <a:gd name="T7" fmla="*/ 3 h 32"/>
              <a:gd name="T8" fmla="*/ 6 w 14"/>
              <a:gd name="T9" fmla="*/ 0 h 32"/>
            </a:gdLst>
            <a:ahLst/>
            <a:cxnLst>
              <a:cxn ang="0">
                <a:pos x="T0" y="T1"/>
              </a:cxn>
              <a:cxn ang="0">
                <a:pos x="T2" y="T3"/>
              </a:cxn>
              <a:cxn ang="0">
                <a:pos x="T4" y="T5"/>
              </a:cxn>
              <a:cxn ang="0">
                <a:pos x="T6" y="T7"/>
              </a:cxn>
              <a:cxn ang="0">
                <a:pos x="T8" y="T9"/>
              </a:cxn>
            </a:cxnLst>
            <a:rect l="0" t="0" r="r" b="b"/>
            <a:pathLst>
              <a:path w="14" h="32">
                <a:moveTo>
                  <a:pt x="6" y="0"/>
                </a:moveTo>
                <a:lnTo>
                  <a:pt x="0" y="29"/>
                </a:lnTo>
                <a:lnTo>
                  <a:pt x="7" y="32"/>
                </a:lnTo>
                <a:lnTo>
                  <a:pt x="14"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69" name="Freeform 193"/>
          <p:cNvSpPr>
            <a:spLocks/>
          </p:cNvSpPr>
          <p:nvPr/>
        </p:nvSpPr>
        <p:spPr bwMode="auto">
          <a:xfrm>
            <a:off x="1255714" y="4821237"/>
            <a:ext cx="20638" cy="47625"/>
          </a:xfrm>
          <a:custGeom>
            <a:avLst/>
            <a:gdLst>
              <a:gd name="T0" fmla="*/ 6 w 13"/>
              <a:gd name="T1" fmla="*/ 0 h 30"/>
              <a:gd name="T2" fmla="*/ 0 w 13"/>
              <a:gd name="T3" fmla="*/ 27 h 30"/>
              <a:gd name="T4" fmla="*/ 7 w 13"/>
              <a:gd name="T5" fmla="*/ 30 h 30"/>
              <a:gd name="T6" fmla="*/ 13 w 13"/>
              <a:gd name="T7" fmla="*/ 2 h 30"/>
              <a:gd name="T8" fmla="*/ 6 w 13"/>
              <a:gd name="T9" fmla="*/ 0 h 30"/>
            </a:gdLst>
            <a:ahLst/>
            <a:cxnLst>
              <a:cxn ang="0">
                <a:pos x="T0" y="T1"/>
              </a:cxn>
              <a:cxn ang="0">
                <a:pos x="T2" y="T3"/>
              </a:cxn>
              <a:cxn ang="0">
                <a:pos x="T4" y="T5"/>
              </a:cxn>
              <a:cxn ang="0">
                <a:pos x="T6" y="T7"/>
              </a:cxn>
              <a:cxn ang="0">
                <a:pos x="T8" y="T9"/>
              </a:cxn>
            </a:cxnLst>
            <a:rect l="0" t="0" r="r" b="b"/>
            <a:pathLst>
              <a:path w="13" h="30">
                <a:moveTo>
                  <a:pt x="6" y="0"/>
                </a:moveTo>
                <a:lnTo>
                  <a:pt x="0" y="27"/>
                </a:lnTo>
                <a:lnTo>
                  <a:pt x="7" y="30"/>
                </a:lnTo>
                <a:lnTo>
                  <a:pt x="13"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70" name="Freeform 194"/>
          <p:cNvSpPr>
            <a:spLocks/>
          </p:cNvSpPr>
          <p:nvPr/>
        </p:nvSpPr>
        <p:spPr bwMode="auto">
          <a:xfrm>
            <a:off x="1244601" y="4876800"/>
            <a:ext cx="20638" cy="49213"/>
          </a:xfrm>
          <a:custGeom>
            <a:avLst/>
            <a:gdLst>
              <a:gd name="T0" fmla="*/ 6 w 13"/>
              <a:gd name="T1" fmla="*/ 0 h 31"/>
              <a:gd name="T2" fmla="*/ 0 w 13"/>
              <a:gd name="T3" fmla="*/ 29 h 31"/>
              <a:gd name="T4" fmla="*/ 7 w 13"/>
              <a:gd name="T5" fmla="*/ 31 h 31"/>
              <a:gd name="T6" fmla="*/ 13 w 13"/>
              <a:gd name="T7" fmla="*/ 2 h 31"/>
              <a:gd name="T8" fmla="*/ 6 w 13"/>
              <a:gd name="T9" fmla="*/ 0 h 31"/>
            </a:gdLst>
            <a:ahLst/>
            <a:cxnLst>
              <a:cxn ang="0">
                <a:pos x="T0" y="T1"/>
              </a:cxn>
              <a:cxn ang="0">
                <a:pos x="T2" y="T3"/>
              </a:cxn>
              <a:cxn ang="0">
                <a:pos x="T4" y="T5"/>
              </a:cxn>
              <a:cxn ang="0">
                <a:pos x="T6" y="T7"/>
              </a:cxn>
              <a:cxn ang="0">
                <a:pos x="T8" y="T9"/>
              </a:cxn>
            </a:cxnLst>
            <a:rect l="0" t="0" r="r" b="b"/>
            <a:pathLst>
              <a:path w="13" h="31">
                <a:moveTo>
                  <a:pt x="6" y="0"/>
                </a:moveTo>
                <a:lnTo>
                  <a:pt x="0" y="29"/>
                </a:lnTo>
                <a:lnTo>
                  <a:pt x="7" y="31"/>
                </a:lnTo>
                <a:lnTo>
                  <a:pt x="13"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71" name="Freeform 195"/>
          <p:cNvSpPr>
            <a:spLocks/>
          </p:cNvSpPr>
          <p:nvPr/>
        </p:nvSpPr>
        <p:spPr bwMode="auto">
          <a:xfrm>
            <a:off x="1231901" y="4932362"/>
            <a:ext cx="22225" cy="49213"/>
          </a:xfrm>
          <a:custGeom>
            <a:avLst/>
            <a:gdLst>
              <a:gd name="T0" fmla="*/ 6 w 14"/>
              <a:gd name="T1" fmla="*/ 0 h 31"/>
              <a:gd name="T2" fmla="*/ 0 w 14"/>
              <a:gd name="T3" fmla="*/ 29 h 31"/>
              <a:gd name="T4" fmla="*/ 8 w 14"/>
              <a:gd name="T5" fmla="*/ 31 h 31"/>
              <a:gd name="T6" fmla="*/ 14 w 14"/>
              <a:gd name="T7" fmla="*/ 2 h 31"/>
              <a:gd name="T8" fmla="*/ 6 w 14"/>
              <a:gd name="T9" fmla="*/ 0 h 31"/>
            </a:gdLst>
            <a:ahLst/>
            <a:cxnLst>
              <a:cxn ang="0">
                <a:pos x="T0" y="T1"/>
              </a:cxn>
              <a:cxn ang="0">
                <a:pos x="T2" y="T3"/>
              </a:cxn>
              <a:cxn ang="0">
                <a:pos x="T4" y="T5"/>
              </a:cxn>
              <a:cxn ang="0">
                <a:pos x="T6" y="T7"/>
              </a:cxn>
              <a:cxn ang="0">
                <a:pos x="T8" y="T9"/>
              </a:cxn>
            </a:cxnLst>
            <a:rect l="0" t="0" r="r" b="b"/>
            <a:pathLst>
              <a:path w="14" h="31">
                <a:moveTo>
                  <a:pt x="6" y="0"/>
                </a:moveTo>
                <a:lnTo>
                  <a:pt x="0" y="29"/>
                </a:lnTo>
                <a:lnTo>
                  <a:pt x="8" y="31"/>
                </a:lnTo>
                <a:lnTo>
                  <a:pt x="14"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72" name="Freeform 196"/>
          <p:cNvSpPr>
            <a:spLocks/>
          </p:cNvSpPr>
          <p:nvPr/>
        </p:nvSpPr>
        <p:spPr bwMode="auto">
          <a:xfrm>
            <a:off x="1220789" y="4989512"/>
            <a:ext cx="20638" cy="47625"/>
          </a:xfrm>
          <a:custGeom>
            <a:avLst/>
            <a:gdLst>
              <a:gd name="T0" fmla="*/ 6 w 13"/>
              <a:gd name="T1" fmla="*/ 0 h 30"/>
              <a:gd name="T2" fmla="*/ 0 w 13"/>
              <a:gd name="T3" fmla="*/ 28 h 30"/>
              <a:gd name="T4" fmla="*/ 7 w 13"/>
              <a:gd name="T5" fmla="*/ 30 h 30"/>
              <a:gd name="T6" fmla="*/ 13 w 13"/>
              <a:gd name="T7" fmla="*/ 2 h 30"/>
              <a:gd name="T8" fmla="*/ 6 w 13"/>
              <a:gd name="T9" fmla="*/ 0 h 30"/>
            </a:gdLst>
            <a:ahLst/>
            <a:cxnLst>
              <a:cxn ang="0">
                <a:pos x="T0" y="T1"/>
              </a:cxn>
              <a:cxn ang="0">
                <a:pos x="T2" y="T3"/>
              </a:cxn>
              <a:cxn ang="0">
                <a:pos x="T4" y="T5"/>
              </a:cxn>
              <a:cxn ang="0">
                <a:pos x="T6" y="T7"/>
              </a:cxn>
              <a:cxn ang="0">
                <a:pos x="T8" y="T9"/>
              </a:cxn>
            </a:cxnLst>
            <a:rect l="0" t="0" r="r" b="b"/>
            <a:pathLst>
              <a:path w="13" h="30">
                <a:moveTo>
                  <a:pt x="6" y="0"/>
                </a:moveTo>
                <a:lnTo>
                  <a:pt x="0" y="28"/>
                </a:lnTo>
                <a:lnTo>
                  <a:pt x="7" y="30"/>
                </a:lnTo>
                <a:lnTo>
                  <a:pt x="13"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73" name="Freeform 197"/>
          <p:cNvSpPr>
            <a:spLocks/>
          </p:cNvSpPr>
          <p:nvPr/>
        </p:nvSpPr>
        <p:spPr bwMode="auto">
          <a:xfrm>
            <a:off x="1209676" y="5045075"/>
            <a:ext cx="20638" cy="49213"/>
          </a:xfrm>
          <a:custGeom>
            <a:avLst/>
            <a:gdLst>
              <a:gd name="T0" fmla="*/ 6 w 13"/>
              <a:gd name="T1" fmla="*/ 0 h 31"/>
              <a:gd name="T2" fmla="*/ 0 w 13"/>
              <a:gd name="T3" fmla="*/ 29 h 31"/>
              <a:gd name="T4" fmla="*/ 7 w 13"/>
              <a:gd name="T5" fmla="*/ 31 h 31"/>
              <a:gd name="T6" fmla="*/ 13 w 13"/>
              <a:gd name="T7" fmla="*/ 2 h 31"/>
              <a:gd name="T8" fmla="*/ 6 w 13"/>
              <a:gd name="T9" fmla="*/ 0 h 31"/>
            </a:gdLst>
            <a:ahLst/>
            <a:cxnLst>
              <a:cxn ang="0">
                <a:pos x="T0" y="T1"/>
              </a:cxn>
              <a:cxn ang="0">
                <a:pos x="T2" y="T3"/>
              </a:cxn>
              <a:cxn ang="0">
                <a:pos x="T4" y="T5"/>
              </a:cxn>
              <a:cxn ang="0">
                <a:pos x="T6" y="T7"/>
              </a:cxn>
              <a:cxn ang="0">
                <a:pos x="T8" y="T9"/>
              </a:cxn>
            </a:cxnLst>
            <a:rect l="0" t="0" r="r" b="b"/>
            <a:pathLst>
              <a:path w="13" h="31">
                <a:moveTo>
                  <a:pt x="6" y="0"/>
                </a:moveTo>
                <a:lnTo>
                  <a:pt x="0" y="29"/>
                </a:lnTo>
                <a:lnTo>
                  <a:pt x="7" y="31"/>
                </a:lnTo>
                <a:lnTo>
                  <a:pt x="13"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74" name="Freeform 198"/>
          <p:cNvSpPr>
            <a:spLocks/>
          </p:cNvSpPr>
          <p:nvPr/>
        </p:nvSpPr>
        <p:spPr bwMode="auto">
          <a:xfrm>
            <a:off x="1198564" y="5102225"/>
            <a:ext cx="20638" cy="49213"/>
          </a:xfrm>
          <a:custGeom>
            <a:avLst/>
            <a:gdLst>
              <a:gd name="T0" fmla="*/ 6 w 13"/>
              <a:gd name="T1" fmla="*/ 0 h 31"/>
              <a:gd name="T2" fmla="*/ 0 w 13"/>
              <a:gd name="T3" fmla="*/ 28 h 31"/>
              <a:gd name="T4" fmla="*/ 7 w 13"/>
              <a:gd name="T5" fmla="*/ 31 h 31"/>
              <a:gd name="T6" fmla="*/ 13 w 13"/>
              <a:gd name="T7" fmla="*/ 3 h 31"/>
              <a:gd name="T8" fmla="*/ 6 w 13"/>
              <a:gd name="T9" fmla="*/ 0 h 31"/>
            </a:gdLst>
            <a:ahLst/>
            <a:cxnLst>
              <a:cxn ang="0">
                <a:pos x="T0" y="T1"/>
              </a:cxn>
              <a:cxn ang="0">
                <a:pos x="T2" y="T3"/>
              </a:cxn>
              <a:cxn ang="0">
                <a:pos x="T4" y="T5"/>
              </a:cxn>
              <a:cxn ang="0">
                <a:pos x="T6" y="T7"/>
              </a:cxn>
              <a:cxn ang="0">
                <a:pos x="T8" y="T9"/>
              </a:cxn>
            </a:cxnLst>
            <a:rect l="0" t="0" r="r" b="b"/>
            <a:pathLst>
              <a:path w="13" h="31">
                <a:moveTo>
                  <a:pt x="6" y="0"/>
                </a:moveTo>
                <a:lnTo>
                  <a:pt x="0" y="28"/>
                </a:lnTo>
                <a:lnTo>
                  <a:pt x="7" y="31"/>
                </a:lnTo>
                <a:lnTo>
                  <a:pt x="13"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75" name="Freeform 199"/>
          <p:cNvSpPr>
            <a:spLocks/>
          </p:cNvSpPr>
          <p:nvPr/>
        </p:nvSpPr>
        <p:spPr bwMode="auto">
          <a:xfrm>
            <a:off x="1185864" y="5157787"/>
            <a:ext cx="22225" cy="50800"/>
          </a:xfrm>
          <a:custGeom>
            <a:avLst/>
            <a:gdLst>
              <a:gd name="T0" fmla="*/ 6 w 14"/>
              <a:gd name="T1" fmla="*/ 0 h 32"/>
              <a:gd name="T2" fmla="*/ 3 w 14"/>
              <a:gd name="T3" fmla="*/ 20 h 32"/>
              <a:gd name="T4" fmla="*/ 0 w 14"/>
              <a:gd name="T5" fmla="*/ 29 h 32"/>
              <a:gd name="T6" fmla="*/ 8 w 14"/>
              <a:gd name="T7" fmla="*/ 32 h 32"/>
              <a:gd name="T8" fmla="*/ 10 w 14"/>
              <a:gd name="T9" fmla="*/ 22 h 32"/>
              <a:gd name="T10" fmla="*/ 14 w 14"/>
              <a:gd name="T11" fmla="*/ 3 h 32"/>
              <a:gd name="T12" fmla="*/ 6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6" y="0"/>
                </a:moveTo>
                <a:lnTo>
                  <a:pt x="3" y="20"/>
                </a:lnTo>
                <a:lnTo>
                  <a:pt x="0" y="29"/>
                </a:lnTo>
                <a:lnTo>
                  <a:pt x="8" y="32"/>
                </a:lnTo>
                <a:lnTo>
                  <a:pt x="10" y="22"/>
                </a:lnTo>
                <a:lnTo>
                  <a:pt x="14"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76" name="Freeform 200"/>
          <p:cNvSpPr>
            <a:spLocks/>
          </p:cNvSpPr>
          <p:nvPr/>
        </p:nvSpPr>
        <p:spPr bwMode="auto">
          <a:xfrm>
            <a:off x="1176339" y="5216525"/>
            <a:ext cx="19050" cy="47625"/>
          </a:xfrm>
          <a:custGeom>
            <a:avLst/>
            <a:gdLst>
              <a:gd name="T0" fmla="*/ 5 w 12"/>
              <a:gd name="T1" fmla="*/ 0 h 30"/>
              <a:gd name="T2" fmla="*/ 0 w 12"/>
              <a:gd name="T3" fmla="*/ 27 h 30"/>
              <a:gd name="T4" fmla="*/ 8 w 12"/>
              <a:gd name="T5" fmla="*/ 30 h 30"/>
              <a:gd name="T6" fmla="*/ 12 w 12"/>
              <a:gd name="T7" fmla="*/ 2 h 30"/>
              <a:gd name="T8" fmla="*/ 5 w 12"/>
              <a:gd name="T9" fmla="*/ 0 h 30"/>
            </a:gdLst>
            <a:ahLst/>
            <a:cxnLst>
              <a:cxn ang="0">
                <a:pos x="T0" y="T1"/>
              </a:cxn>
              <a:cxn ang="0">
                <a:pos x="T2" y="T3"/>
              </a:cxn>
              <a:cxn ang="0">
                <a:pos x="T4" y="T5"/>
              </a:cxn>
              <a:cxn ang="0">
                <a:pos x="T6" y="T7"/>
              </a:cxn>
              <a:cxn ang="0">
                <a:pos x="T8" y="T9"/>
              </a:cxn>
            </a:cxnLst>
            <a:rect l="0" t="0" r="r" b="b"/>
            <a:pathLst>
              <a:path w="12" h="30">
                <a:moveTo>
                  <a:pt x="5" y="0"/>
                </a:moveTo>
                <a:lnTo>
                  <a:pt x="0" y="27"/>
                </a:lnTo>
                <a:lnTo>
                  <a:pt x="8" y="30"/>
                </a:lnTo>
                <a:lnTo>
                  <a:pt x="12" y="2"/>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77" name="Freeform 201"/>
          <p:cNvSpPr>
            <a:spLocks/>
          </p:cNvSpPr>
          <p:nvPr/>
        </p:nvSpPr>
        <p:spPr bwMode="auto">
          <a:xfrm>
            <a:off x="1165226" y="5272087"/>
            <a:ext cx="20638" cy="49213"/>
          </a:xfrm>
          <a:custGeom>
            <a:avLst/>
            <a:gdLst>
              <a:gd name="T0" fmla="*/ 6 w 13"/>
              <a:gd name="T1" fmla="*/ 0 h 31"/>
              <a:gd name="T2" fmla="*/ 0 w 13"/>
              <a:gd name="T3" fmla="*/ 29 h 31"/>
              <a:gd name="T4" fmla="*/ 7 w 13"/>
              <a:gd name="T5" fmla="*/ 31 h 31"/>
              <a:gd name="T6" fmla="*/ 13 w 13"/>
              <a:gd name="T7" fmla="*/ 2 h 31"/>
              <a:gd name="T8" fmla="*/ 6 w 13"/>
              <a:gd name="T9" fmla="*/ 0 h 31"/>
            </a:gdLst>
            <a:ahLst/>
            <a:cxnLst>
              <a:cxn ang="0">
                <a:pos x="T0" y="T1"/>
              </a:cxn>
              <a:cxn ang="0">
                <a:pos x="T2" y="T3"/>
              </a:cxn>
              <a:cxn ang="0">
                <a:pos x="T4" y="T5"/>
              </a:cxn>
              <a:cxn ang="0">
                <a:pos x="T6" y="T7"/>
              </a:cxn>
              <a:cxn ang="0">
                <a:pos x="T8" y="T9"/>
              </a:cxn>
            </a:cxnLst>
            <a:rect l="0" t="0" r="r" b="b"/>
            <a:pathLst>
              <a:path w="13" h="31">
                <a:moveTo>
                  <a:pt x="6" y="0"/>
                </a:moveTo>
                <a:lnTo>
                  <a:pt x="0" y="29"/>
                </a:lnTo>
                <a:lnTo>
                  <a:pt x="7" y="31"/>
                </a:lnTo>
                <a:lnTo>
                  <a:pt x="13"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78" name="Freeform 202"/>
          <p:cNvSpPr>
            <a:spLocks/>
          </p:cNvSpPr>
          <p:nvPr/>
        </p:nvSpPr>
        <p:spPr bwMode="auto">
          <a:xfrm>
            <a:off x="1155701" y="5329237"/>
            <a:ext cx="19050" cy="46038"/>
          </a:xfrm>
          <a:custGeom>
            <a:avLst/>
            <a:gdLst>
              <a:gd name="T0" fmla="*/ 5 w 12"/>
              <a:gd name="T1" fmla="*/ 0 h 29"/>
              <a:gd name="T2" fmla="*/ 0 w 12"/>
              <a:gd name="T3" fmla="*/ 29 h 29"/>
              <a:gd name="T4" fmla="*/ 7 w 12"/>
              <a:gd name="T5" fmla="*/ 29 h 29"/>
              <a:gd name="T6" fmla="*/ 12 w 12"/>
              <a:gd name="T7" fmla="*/ 0 h 29"/>
              <a:gd name="T8" fmla="*/ 5 w 12"/>
              <a:gd name="T9" fmla="*/ 0 h 29"/>
            </a:gdLst>
            <a:ahLst/>
            <a:cxnLst>
              <a:cxn ang="0">
                <a:pos x="T0" y="T1"/>
              </a:cxn>
              <a:cxn ang="0">
                <a:pos x="T2" y="T3"/>
              </a:cxn>
              <a:cxn ang="0">
                <a:pos x="T4" y="T5"/>
              </a:cxn>
              <a:cxn ang="0">
                <a:pos x="T6" y="T7"/>
              </a:cxn>
              <a:cxn ang="0">
                <a:pos x="T8" y="T9"/>
              </a:cxn>
            </a:cxnLst>
            <a:rect l="0" t="0" r="r" b="b"/>
            <a:pathLst>
              <a:path w="12" h="29">
                <a:moveTo>
                  <a:pt x="5" y="0"/>
                </a:moveTo>
                <a:lnTo>
                  <a:pt x="0" y="29"/>
                </a:lnTo>
                <a:lnTo>
                  <a:pt x="7" y="29"/>
                </a:lnTo>
                <a:lnTo>
                  <a:pt x="12" y="0"/>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79" name="Freeform 203"/>
          <p:cNvSpPr>
            <a:spLocks/>
          </p:cNvSpPr>
          <p:nvPr/>
        </p:nvSpPr>
        <p:spPr bwMode="auto">
          <a:xfrm>
            <a:off x="1149351" y="5384800"/>
            <a:ext cx="15875" cy="20638"/>
          </a:xfrm>
          <a:custGeom>
            <a:avLst/>
            <a:gdLst>
              <a:gd name="T0" fmla="*/ 3 w 10"/>
              <a:gd name="T1" fmla="*/ 0 h 13"/>
              <a:gd name="T2" fmla="*/ 0 w 10"/>
              <a:gd name="T3" fmla="*/ 11 h 13"/>
              <a:gd name="T4" fmla="*/ 8 w 10"/>
              <a:gd name="T5" fmla="*/ 13 h 13"/>
              <a:gd name="T6" fmla="*/ 10 w 10"/>
              <a:gd name="T7" fmla="*/ 2 h 13"/>
              <a:gd name="T8" fmla="*/ 3 w 10"/>
              <a:gd name="T9" fmla="*/ 0 h 13"/>
            </a:gdLst>
            <a:ahLst/>
            <a:cxnLst>
              <a:cxn ang="0">
                <a:pos x="T0" y="T1"/>
              </a:cxn>
              <a:cxn ang="0">
                <a:pos x="T2" y="T3"/>
              </a:cxn>
              <a:cxn ang="0">
                <a:pos x="T4" y="T5"/>
              </a:cxn>
              <a:cxn ang="0">
                <a:pos x="T6" y="T7"/>
              </a:cxn>
              <a:cxn ang="0">
                <a:pos x="T8" y="T9"/>
              </a:cxn>
            </a:cxnLst>
            <a:rect l="0" t="0" r="r" b="b"/>
            <a:pathLst>
              <a:path w="10" h="13">
                <a:moveTo>
                  <a:pt x="3" y="0"/>
                </a:moveTo>
                <a:lnTo>
                  <a:pt x="0" y="11"/>
                </a:lnTo>
                <a:lnTo>
                  <a:pt x="8" y="13"/>
                </a:lnTo>
                <a:lnTo>
                  <a:pt x="10" y="2"/>
                </a:lnTo>
                <a:lnTo>
                  <a:pt x="3"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80" name="Freeform 204"/>
          <p:cNvSpPr>
            <a:spLocks/>
          </p:cNvSpPr>
          <p:nvPr/>
        </p:nvSpPr>
        <p:spPr bwMode="auto">
          <a:xfrm>
            <a:off x="1154114" y="5354637"/>
            <a:ext cx="22225" cy="49213"/>
          </a:xfrm>
          <a:custGeom>
            <a:avLst/>
            <a:gdLst>
              <a:gd name="T0" fmla="*/ 14 w 14"/>
              <a:gd name="T1" fmla="*/ 2 h 31"/>
              <a:gd name="T2" fmla="*/ 1 w 14"/>
              <a:gd name="T3" fmla="*/ 31 h 31"/>
              <a:gd name="T4" fmla="*/ 0 w 14"/>
              <a:gd name="T5" fmla="*/ 0 h 31"/>
              <a:gd name="T6" fmla="*/ 14 w 14"/>
              <a:gd name="T7" fmla="*/ 2 h 31"/>
            </a:gdLst>
            <a:ahLst/>
            <a:cxnLst>
              <a:cxn ang="0">
                <a:pos x="T0" y="T1"/>
              </a:cxn>
              <a:cxn ang="0">
                <a:pos x="T2" y="T3"/>
              </a:cxn>
              <a:cxn ang="0">
                <a:pos x="T4" y="T5"/>
              </a:cxn>
              <a:cxn ang="0">
                <a:pos x="T6" y="T7"/>
              </a:cxn>
            </a:cxnLst>
            <a:rect l="0" t="0" r="r" b="b"/>
            <a:pathLst>
              <a:path w="14" h="31">
                <a:moveTo>
                  <a:pt x="14" y="2"/>
                </a:moveTo>
                <a:lnTo>
                  <a:pt x="1" y="31"/>
                </a:lnTo>
                <a:lnTo>
                  <a:pt x="0" y="0"/>
                </a:lnTo>
                <a:lnTo>
                  <a:pt x="14" y="2"/>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6381" name="Freeform 205"/>
          <p:cNvSpPr>
            <a:spLocks/>
          </p:cNvSpPr>
          <p:nvPr/>
        </p:nvSpPr>
        <p:spPr bwMode="auto">
          <a:xfrm>
            <a:off x="1147764" y="5348287"/>
            <a:ext cx="36513" cy="79375"/>
          </a:xfrm>
          <a:custGeom>
            <a:avLst/>
            <a:gdLst>
              <a:gd name="T0" fmla="*/ 18 w 23"/>
              <a:gd name="T1" fmla="*/ 10 h 50"/>
              <a:gd name="T2" fmla="*/ 15 w 23"/>
              <a:gd name="T3" fmla="*/ 5 h 50"/>
              <a:gd name="T4" fmla="*/ 1 w 23"/>
              <a:gd name="T5" fmla="*/ 34 h 50"/>
              <a:gd name="T6" fmla="*/ 9 w 23"/>
              <a:gd name="T7" fmla="*/ 35 h 50"/>
              <a:gd name="T8" fmla="*/ 7 w 23"/>
              <a:gd name="T9" fmla="*/ 4 h 50"/>
              <a:gd name="T10" fmla="*/ 4 w 23"/>
              <a:gd name="T11" fmla="*/ 7 h 50"/>
              <a:gd name="T12" fmla="*/ 18 w 23"/>
              <a:gd name="T13" fmla="*/ 10 h 50"/>
              <a:gd name="T14" fmla="*/ 23 w 23"/>
              <a:gd name="T15" fmla="*/ 4 h 50"/>
              <a:gd name="T16" fmla="*/ 0 w 23"/>
              <a:gd name="T17" fmla="*/ 0 h 50"/>
              <a:gd name="T18" fmla="*/ 3 w 23"/>
              <a:gd name="T19" fmla="*/ 50 h 50"/>
              <a:gd name="T20" fmla="*/ 23 w 23"/>
              <a:gd name="T21" fmla="*/ 4 h 50"/>
              <a:gd name="T22" fmla="*/ 18 w 23"/>
              <a:gd name="T23" fmla="*/ 1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50">
                <a:moveTo>
                  <a:pt x="18" y="10"/>
                </a:moveTo>
                <a:lnTo>
                  <a:pt x="15" y="5"/>
                </a:lnTo>
                <a:lnTo>
                  <a:pt x="1" y="34"/>
                </a:lnTo>
                <a:lnTo>
                  <a:pt x="9" y="35"/>
                </a:lnTo>
                <a:lnTo>
                  <a:pt x="7" y="4"/>
                </a:lnTo>
                <a:lnTo>
                  <a:pt x="4" y="7"/>
                </a:lnTo>
                <a:lnTo>
                  <a:pt x="18" y="10"/>
                </a:lnTo>
                <a:lnTo>
                  <a:pt x="23" y="4"/>
                </a:lnTo>
                <a:lnTo>
                  <a:pt x="0" y="0"/>
                </a:lnTo>
                <a:lnTo>
                  <a:pt x="3" y="50"/>
                </a:lnTo>
                <a:lnTo>
                  <a:pt x="23" y="4"/>
                </a:lnTo>
                <a:lnTo>
                  <a:pt x="18" y="1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cxnSp>
        <p:nvCxnSpPr>
          <p:cNvPr id="4" name="Straight Arrow Connector 3"/>
          <p:cNvCxnSpPr>
            <a:endCxn id="306360" idx="0"/>
          </p:cNvCxnSpPr>
          <p:nvPr/>
        </p:nvCxnSpPr>
        <p:spPr>
          <a:xfrm flipV="1">
            <a:off x="260451" y="4311650"/>
            <a:ext cx="1106388" cy="15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14" name="Straight Arrow Connector 413"/>
          <p:cNvCxnSpPr/>
          <p:nvPr/>
        </p:nvCxnSpPr>
        <p:spPr>
          <a:xfrm flipH="1">
            <a:off x="1397201" y="4305300"/>
            <a:ext cx="1175836" cy="1985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18" name="Straight Arrow Connector 417"/>
          <p:cNvCxnSpPr/>
          <p:nvPr/>
        </p:nvCxnSpPr>
        <p:spPr>
          <a:xfrm flipV="1">
            <a:off x="3284439" y="4290816"/>
            <a:ext cx="1106388" cy="15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19" name="Straight Arrow Connector 418"/>
          <p:cNvCxnSpPr/>
          <p:nvPr/>
        </p:nvCxnSpPr>
        <p:spPr>
          <a:xfrm flipH="1">
            <a:off x="4421189" y="4284466"/>
            <a:ext cx="1175836" cy="1985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40" name="Rectangle 181"/>
          <p:cNvSpPr>
            <a:spLocks noChangeArrowheads="1"/>
          </p:cNvSpPr>
          <p:nvPr/>
        </p:nvSpPr>
        <p:spPr bwMode="auto">
          <a:xfrm>
            <a:off x="9205912" y="4226719"/>
            <a:ext cx="12700" cy="17463"/>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41" name="Freeform 45"/>
          <p:cNvSpPr>
            <a:spLocks/>
          </p:cNvSpPr>
          <p:nvPr/>
        </p:nvSpPr>
        <p:spPr bwMode="auto">
          <a:xfrm>
            <a:off x="7235826" y="3180557"/>
            <a:ext cx="461963" cy="1093788"/>
          </a:xfrm>
          <a:custGeom>
            <a:avLst/>
            <a:gdLst>
              <a:gd name="T0" fmla="*/ 291 w 291"/>
              <a:gd name="T1" fmla="*/ 685 h 689"/>
              <a:gd name="T2" fmla="*/ 290 w 291"/>
              <a:gd name="T3" fmla="*/ 682 h 689"/>
              <a:gd name="T4" fmla="*/ 289 w 291"/>
              <a:gd name="T5" fmla="*/ 670 h 689"/>
              <a:gd name="T6" fmla="*/ 285 w 291"/>
              <a:gd name="T7" fmla="*/ 649 h 689"/>
              <a:gd name="T8" fmla="*/ 282 w 291"/>
              <a:gd name="T9" fmla="*/ 632 h 689"/>
              <a:gd name="T10" fmla="*/ 269 w 291"/>
              <a:gd name="T11" fmla="*/ 575 h 689"/>
              <a:gd name="T12" fmla="*/ 263 w 291"/>
              <a:gd name="T13" fmla="*/ 548 h 689"/>
              <a:gd name="T14" fmla="*/ 256 w 291"/>
              <a:gd name="T15" fmla="*/ 520 h 689"/>
              <a:gd name="T16" fmla="*/ 248 w 291"/>
              <a:gd name="T17" fmla="*/ 490 h 689"/>
              <a:gd name="T18" fmla="*/ 239 w 291"/>
              <a:gd name="T19" fmla="*/ 458 h 689"/>
              <a:gd name="T20" fmla="*/ 225 w 291"/>
              <a:gd name="T21" fmla="*/ 410 h 689"/>
              <a:gd name="T22" fmla="*/ 207 w 291"/>
              <a:gd name="T23" fmla="*/ 360 h 689"/>
              <a:gd name="T24" fmla="*/ 188 w 291"/>
              <a:gd name="T25" fmla="*/ 312 h 689"/>
              <a:gd name="T26" fmla="*/ 138 w 291"/>
              <a:gd name="T27" fmla="*/ 205 h 689"/>
              <a:gd name="T28" fmla="*/ 115 w 291"/>
              <a:gd name="T29" fmla="*/ 163 h 689"/>
              <a:gd name="T30" fmla="*/ 84 w 291"/>
              <a:gd name="T31" fmla="*/ 113 h 689"/>
              <a:gd name="T32" fmla="*/ 64 w 291"/>
              <a:gd name="T33" fmla="*/ 81 h 689"/>
              <a:gd name="T34" fmla="*/ 37 w 291"/>
              <a:gd name="T35" fmla="*/ 46 h 689"/>
              <a:gd name="T36" fmla="*/ 23 w 291"/>
              <a:gd name="T37" fmla="*/ 25 h 689"/>
              <a:gd name="T38" fmla="*/ 15 w 291"/>
              <a:gd name="T39" fmla="*/ 14 h 689"/>
              <a:gd name="T40" fmla="*/ 9 w 291"/>
              <a:gd name="T41" fmla="*/ 7 h 689"/>
              <a:gd name="T42" fmla="*/ 6 w 291"/>
              <a:gd name="T43" fmla="*/ 2 h 689"/>
              <a:gd name="T44" fmla="*/ 3 w 291"/>
              <a:gd name="T45" fmla="*/ 7 h 689"/>
              <a:gd name="T46" fmla="*/ 0 w 291"/>
              <a:gd name="T47" fmla="*/ 6 h 689"/>
              <a:gd name="T48" fmla="*/ 2 w 291"/>
              <a:gd name="T49" fmla="*/ 9 h 689"/>
              <a:gd name="T50" fmla="*/ 7 w 291"/>
              <a:gd name="T51" fmla="*/ 15 h 689"/>
              <a:gd name="T52" fmla="*/ 14 w 291"/>
              <a:gd name="T53" fmla="*/ 24 h 689"/>
              <a:gd name="T54" fmla="*/ 23 w 291"/>
              <a:gd name="T55" fmla="*/ 36 h 689"/>
              <a:gd name="T56" fmla="*/ 51 w 291"/>
              <a:gd name="T57" fmla="*/ 76 h 689"/>
              <a:gd name="T58" fmla="*/ 63 w 291"/>
              <a:gd name="T59" fmla="*/ 96 h 689"/>
              <a:gd name="T60" fmla="*/ 99 w 291"/>
              <a:gd name="T61" fmla="*/ 155 h 689"/>
              <a:gd name="T62" fmla="*/ 122 w 291"/>
              <a:gd name="T63" fmla="*/ 193 h 689"/>
              <a:gd name="T64" fmla="*/ 152 w 291"/>
              <a:gd name="T65" fmla="*/ 251 h 689"/>
              <a:gd name="T66" fmla="*/ 193 w 291"/>
              <a:gd name="T67" fmla="*/ 346 h 689"/>
              <a:gd name="T68" fmla="*/ 205 w 291"/>
              <a:gd name="T69" fmla="*/ 378 h 689"/>
              <a:gd name="T70" fmla="*/ 227 w 291"/>
              <a:gd name="T71" fmla="*/ 444 h 689"/>
              <a:gd name="T72" fmla="*/ 237 w 291"/>
              <a:gd name="T73" fmla="*/ 476 h 689"/>
              <a:gd name="T74" fmla="*/ 245 w 291"/>
              <a:gd name="T75" fmla="*/ 506 h 689"/>
              <a:gd name="T76" fmla="*/ 252 w 291"/>
              <a:gd name="T77" fmla="*/ 537 h 689"/>
              <a:gd name="T78" fmla="*/ 259 w 291"/>
              <a:gd name="T79" fmla="*/ 564 h 689"/>
              <a:gd name="T80" fmla="*/ 267 w 291"/>
              <a:gd name="T81" fmla="*/ 602 h 689"/>
              <a:gd name="T82" fmla="*/ 275 w 291"/>
              <a:gd name="T83" fmla="*/ 643 h 689"/>
              <a:gd name="T84" fmla="*/ 279 w 291"/>
              <a:gd name="T85" fmla="*/ 660 h 689"/>
              <a:gd name="T86" fmla="*/ 283 w 291"/>
              <a:gd name="T87" fmla="*/ 676 h 689"/>
              <a:gd name="T88" fmla="*/ 284 w 291"/>
              <a:gd name="T89" fmla="*/ 685 h 689"/>
              <a:gd name="T90" fmla="*/ 288 w 291"/>
              <a:gd name="T91" fmla="*/ 689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1" h="689">
                <a:moveTo>
                  <a:pt x="288" y="689"/>
                </a:moveTo>
                <a:lnTo>
                  <a:pt x="291" y="685"/>
                </a:lnTo>
                <a:lnTo>
                  <a:pt x="291" y="683"/>
                </a:lnTo>
                <a:lnTo>
                  <a:pt x="290" y="682"/>
                </a:lnTo>
                <a:lnTo>
                  <a:pt x="290" y="676"/>
                </a:lnTo>
                <a:lnTo>
                  <a:pt x="289" y="670"/>
                </a:lnTo>
                <a:lnTo>
                  <a:pt x="286" y="658"/>
                </a:lnTo>
                <a:lnTo>
                  <a:pt x="285" y="649"/>
                </a:lnTo>
                <a:lnTo>
                  <a:pt x="283" y="641"/>
                </a:lnTo>
                <a:lnTo>
                  <a:pt x="282" y="632"/>
                </a:lnTo>
                <a:lnTo>
                  <a:pt x="274" y="600"/>
                </a:lnTo>
                <a:lnTo>
                  <a:pt x="269" y="575"/>
                </a:lnTo>
                <a:lnTo>
                  <a:pt x="266" y="562"/>
                </a:lnTo>
                <a:lnTo>
                  <a:pt x="263" y="548"/>
                </a:lnTo>
                <a:lnTo>
                  <a:pt x="260" y="534"/>
                </a:lnTo>
                <a:lnTo>
                  <a:pt x="256" y="520"/>
                </a:lnTo>
                <a:lnTo>
                  <a:pt x="252" y="504"/>
                </a:lnTo>
                <a:lnTo>
                  <a:pt x="248" y="490"/>
                </a:lnTo>
                <a:lnTo>
                  <a:pt x="244" y="474"/>
                </a:lnTo>
                <a:lnTo>
                  <a:pt x="239" y="458"/>
                </a:lnTo>
                <a:lnTo>
                  <a:pt x="234" y="441"/>
                </a:lnTo>
                <a:lnTo>
                  <a:pt x="225" y="410"/>
                </a:lnTo>
                <a:lnTo>
                  <a:pt x="213" y="376"/>
                </a:lnTo>
                <a:lnTo>
                  <a:pt x="207" y="360"/>
                </a:lnTo>
                <a:lnTo>
                  <a:pt x="200" y="343"/>
                </a:lnTo>
                <a:lnTo>
                  <a:pt x="188" y="312"/>
                </a:lnTo>
                <a:lnTo>
                  <a:pt x="159" y="249"/>
                </a:lnTo>
                <a:lnTo>
                  <a:pt x="138" y="205"/>
                </a:lnTo>
                <a:lnTo>
                  <a:pt x="129" y="191"/>
                </a:lnTo>
                <a:lnTo>
                  <a:pt x="115" y="163"/>
                </a:lnTo>
                <a:lnTo>
                  <a:pt x="106" y="150"/>
                </a:lnTo>
                <a:lnTo>
                  <a:pt x="84" y="113"/>
                </a:lnTo>
                <a:lnTo>
                  <a:pt x="70" y="92"/>
                </a:lnTo>
                <a:lnTo>
                  <a:pt x="64" y="81"/>
                </a:lnTo>
                <a:lnTo>
                  <a:pt x="55" y="71"/>
                </a:lnTo>
                <a:lnTo>
                  <a:pt x="37" y="46"/>
                </a:lnTo>
                <a:lnTo>
                  <a:pt x="28" y="31"/>
                </a:lnTo>
                <a:lnTo>
                  <a:pt x="23" y="25"/>
                </a:lnTo>
                <a:lnTo>
                  <a:pt x="19" y="19"/>
                </a:lnTo>
                <a:lnTo>
                  <a:pt x="15" y="14"/>
                </a:lnTo>
                <a:lnTo>
                  <a:pt x="12" y="11"/>
                </a:lnTo>
                <a:lnTo>
                  <a:pt x="9" y="7"/>
                </a:lnTo>
                <a:lnTo>
                  <a:pt x="7" y="5"/>
                </a:lnTo>
                <a:lnTo>
                  <a:pt x="6" y="2"/>
                </a:lnTo>
                <a:lnTo>
                  <a:pt x="5" y="1"/>
                </a:lnTo>
                <a:lnTo>
                  <a:pt x="3" y="7"/>
                </a:lnTo>
                <a:lnTo>
                  <a:pt x="3" y="0"/>
                </a:lnTo>
                <a:lnTo>
                  <a:pt x="0" y="6"/>
                </a:lnTo>
                <a:lnTo>
                  <a:pt x="1" y="7"/>
                </a:lnTo>
                <a:lnTo>
                  <a:pt x="2" y="9"/>
                </a:lnTo>
                <a:lnTo>
                  <a:pt x="5" y="12"/>
                </a:lnTo>
                <a:lnTo>
                  <a:pt x="7" y="15"/>
                </a:lnTo>
                <a:lnTo>
                  <a:pt x="11" y="19"/>
                </a:lnTo>
                <a:lnTo>
                  <a:pt x="14" y="24"/>
                </a:lnTo>
                <a:lnTo>
                  <a:pt x="18" y="30"/>
                </a:lnTo>
                <a:lnTo>
                  <a:pt x="23" y="36"/>
                </a:lnTo>
                <a:lnTo>
                  <a:pt x="32" y="51"/>
                </a:lnTo>
                <a:lnTo>
                  <a:pt x="51" y="76"/>
                </a:lnTo>
                <a:lnTo>
                  <a:pt x="57" y="86"/>
                </a:lnTo>
                <a:lnTo>
                  <a:pt x="63" y="96"/>
                </a:lnTo>
                <a:lnTo>
                  <a:pt x="77" y="118"/>
                </a:lnTo>
                <a:lnTo>
                  <a:pt x="99" y="155"/>
                </a:lnTo>
                <a:lnTo>
                  <a:pt x="107" y="168"/>
                </a:lnTo>
                <a:lnTo>
                  <a:pt x="122" y="193"/>
                </a:lnTo>
                <a:lnTo>
                  <a:pt x="130" y="208"/>
                </a:lnTo>
                <a:lnTo>
                  <a:pt x="152" y="251"/>
                </a:lnTo>
                <a:lnTo>
                  <a:pt x="181" y="314"/>
                </a:lnTo>
                <a:lnTo>
                  <a:pt x="193" y="346"/>
                </a:lnTo>
                <a:lnTo>
                  <a:pt x="199" y="363"/>
                </a:lnTo>
                <a:lnTo>
                  <a:pt x="205" y="378"/>
                </a:lnTo>
                <a:lnTo>
                  <a:pt x="217" y="412"/>
                </a:lnTo>
                <a:lnTo>
                  <a:pt x="227" y="444"/>
                </a:lnTo>
                <a:lnTo>
                  <a:pt x="232" y="460"/>
                </a:lnTo>
                <a:lnTo>
                  <a:pt x="237" y="476"/>
                </a:lnTo>
                <a:lnTo>
                  <a:pt x="240" y="492"/>
                </a:lnTo>
                <a:lnTo>
                  <a:pt x="245" y="506"/>
                </a:lnTo>
                <a:lnTo>
                  <a:pt x="249" y="522"/>
                </a:lnTo>
                <a:lnTo>
                  <a:pt x="252" y="537"/>
                </a:lnTo>
                <a:lnTo>
                  <a:pt x="256" y="550"/>
                </a:lnTo>
                <a:lnTo>
                  <a:pt x="259" y="564"/>
                </a:lnTo>
                <a:lnTo>
                  <a:pt x="262" y="578"/>
                </a:lnTo>
                <a:lnTo>
                  <a:pt x="267" y="602"/>
                </a:lnTo>
                <a:lnTo>
                  <a:pt x="274" y="635"/>
                </a:lnTo>
                <a:lnTo>
                  <a:pt x="275" y="643"/>
                </a:lnTo>
                <a:lnTo>
                  <a:pt x="278" y="652"/>
                </a:lnTo>
                <a:lnTo>
                  <a:pt x="279" y="660"/>
                </a:lnTo>
                <a:lnTo>
                  <a:pt x="282" y="672"/>
                </a:lnTo>
                <a:lnTo>
                  <a:pt x="283" y="676"/>
                </a:lnTo>
                <a:lnTo>
                  <a:pt x="283" y="684"/>
                </a:lnTo>
                <a:lnTo>
                  <a:pt x="284" y="685"/>
                </a:lnTo>
                <a:lnTo>
                  <a:pt x="288" y="682"/>
                </a:lnTo>
                <a:lnTo>
                  <a:pt x="288" y="68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2" name="Freeform 46"/>
          <p:cNvSpPr>
            <a:spLocks/>
          </p:cNvSpPr>
          <p:nvPr/>
        </p:nvSpPr>
        <p:spPr bwMode="auto">
          <a:xfrm>
            <a:off x="7239001" y="3185319"/>
            <a:ext cx="38100" cy="44450"/>
          </a:xfrm>
          <a:custGeom>
            <a:avLst/>
            <a:gdLst>
              <a:gd name="T0" fmla="*/ 12 w 24"/>
              <a:gd name="T1" fmla="*/ 28 h 28"/>
              <a:gd name="T2" fmla="*/ 0 w 24"/>
              <a:gd name="T3" fmla="*/ 0 h 28"/>
              <a:gd name="T4" fmla="*/ 24 w 24"/>
              <a:gd name="T5" fmla="*/ 20 h 28"/>
              <a:gd name="T6" fmla="*/ 12 w 24"/>
              <a:gd name="T7" fmla="*/ 28 h 28"/>
            </a:gdLst>
            <a:ahLst/>
            <a:cxnLst>
              <a:cxn ang="0">
                <a:pos x="T0" y="T1"/>
              </a:cxn>
              <a:cxn ang="0">
                <a:pos x="T2" y="T3"/>
              </a:cxn>
              <a:cxn ang="0">
                <a:pos x="T4" y="T5"/>
              </a:cxn>
              <a:cxn ang="0">
                <a:pos x="T6" y="T7"/>
              </a:cxn>
            </a:cxnLst>
            <a:rect l="0" t="0" r="r" b="b"/>
            <a:pathLst>
              <a:path w="24" h="28">
                <a:moveTo>
                  <a:pt x="12" y="28"/>
                </a:moveTo>
                <a:lnTo>
                  <a:pt x="0" y="0"/>
                </a:lnTo>
                <a:lnTo>
                  <a:pt x="24" y="20"/>
                </a:lnTo>
                <a:lnTo>
                  <a:pt x="12" y="2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3" name="Freeform 47"/>
          <p:cNvSpPr>
            <a:spLocks/>
          </p:cNvSpPr>
          <p:nvPr/>
        </p:nvSpPr>
        <p:spPr bwMode="auto">
          <a:xfrm>
            <a:off x="7226301" y="3166269"/>
            <a:ext cx="58738" cy="71438"/>
          </a:xfrm>
          <a:custGeom>
            <a:avLst/>
            <a:gdLst>
              <a:gd name="T0" fmla="*/ 18 w 37"/>
              <a:gd name="T1" fmla="*/ 38 h 45"/>
              <a:gd name="T2" fmla="*/ 24 w 37"/>
              <a:gd name="T3" fmla="*/ 39 h 45"/>
              <a:gd name="T4" fmla="*/ 12 w 37"/>
              <a:gd name="T5" fmla="*/ 11 h 45"/>
              <a:gd name="T6" fmla="*/ 6 w 37"/>
              <a:gd name="T7" fmla="*/ 15 h 45"/>
              <a:gd name="T8" fmla="*/ 30 w 37"/>
              <a:gd name="T9" fmla="*/ 34 h 45"/>
              <a:gd name="T10" fmla="*/ 30 w 37"/>
              <a:gd name="T11" fmla="*/ 29 h 45"/>
              <a:gd name="T12" fmla="*/ 18 w 37"/>
              <a:gd name="T13" fmla="*/ 38 h 45"/>
              <a:gd name="T14" fmla="*/ 19 w 37"/>
              <a:gd name="T15" fmla="*/ 45 h 45"/>
              <a:gd name="T16" fmla="*/ 37 w 37"/>
              <a:gd name="T17" fmla="*/ 32 h 45"/>
              <a:gd name="T18" fmla="*/ 0 w 37"/>
              <a:gd name="T19" fmla="*/ 0 h 45"/>
              <a:gd name="T20" fmla="*/ 19 w 37"/>
              <a:gd name="T21" fmla="*/ 45 h 45"/>
              <a:gd name="T22" fmla="*/ 18 w 37"/>
              <a:gd name="T23"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45">
                <a:moveTo>
                  <a:pt x="18" y="38"/>
                </a:moveTo>
                <a:lnTo>
                  <a:pt x="24" y="39"/>
                </a:lnTo>
                <a:lnTo>
                  <a:pt x="12" y="11"/>
                </a:lnTo>
                <a:lnTo>
                  <a:pt x="6" y="15"/>
                </a:lnTo>
                <a:lnTo>
                  <a:pt x="30" y="34"/>
                </a:lnTo>
                <a:lnTo>
                  <a:pt x="30" y="29"/>
                </a:lnTo>
                <a:lnTo>
                  <a:pt x="18" y="38"/>
                </a:lnTo>
                <a:lnTo>
                  <a:pt x="19" y="45"/>
                </a:lnTo>
                <a:lnTo>
                  <a:pt x="37" y="32"/>
                </a:lnTo>
                <a:lnTo>
                  <a:pt x="0" y="0"/>
                </a:lnTo>
                <a:lnTo>
                  <a:pt x="19" y="45"/>
                </a:lnTo>
                <a:lnTo>
                  <a:pt x="18" y="3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4" name="Freeform 48"/>
          <p:cNvSpPr>
            <a:spLocks/>
          </p:cNvSpPr>
          <p:nvPr/>
        </p:nvSpPr>
        <p:spPr bwMode="auto">
          <a:xfrm>
            <a:off x="7683501" y="4280694"/>
            <a:ext cx="381000" cy="833438"/>
          </a:xfrm>
          <a:custGeom>
            <a:avLst/>
            <a:gdLst>
              <a:gd name="T0" fmla="*/ 240 w 240"/>
              <a:gd name="T1" fmla="*/ 517 h 525"/>
              <a:gd name="T2" fmla="*/ 238 w 240"/>
              <a:gd name="T3" fmla="*/ 516 h 525"/>
              <a:gd name="T4" fmla="*/ 228 w 240"/>
              <a:gd name="T5" fmla="*/ 512 h 525"/>
              <a:gd name="T6" fmla="*/ 214 w 240"/>
              <a:gd name="T7" fmla="*/ 506 h 525"/>
              <a:gd name="T8" fmla="*/ 194 w 240"/>
              <a:gd name="T9" fmla="*/ 498 h 525"/>
              <a:gd name="T10" fmla="*/ 181 w 240"/>
              <a:gd name="T11" fmla="*/ 491 h 525"/>
              <a:gd name="T12" fmla="*/ 159 w 240"/>
              <a:gd name="T13" fmla="*/ 479 h 525"/>
              <a:gd name="T14" fmla="*/ 142 w 240"/>
              <a:gd name="T15" fmla="*/ 468 h 525"/>
              <a:gd name="T16" fmla="*/ 127 w 240"/>
              <a:gd name="T17" fmla="*/ 454 h 525"/>
              <a:gd name="T18" fmla="*/ 102 w 240"/>
              <a:gd name="T19" fmla="*/ 431 h 525"/>
              <a:gd name="T20" fmla="*/ 87 w 240"/>
              <a:gd name="T21" fmla="*/ 414 h 525"/>
              <a:gd name="T22" fmla="*/ 72 w 240"/>
              <a:gd name="T23" fmla="*/ 395 h 525"/>
              <a:gd name="T24" fmla="*/ 54 w 240"/>
              <a:gd name="T25" fmla="*/ 365 h 525"/>
              <a:gd name="T26" fmla="*/ 42 w 240"/>
              <a:gd name="T27" fmla="*/ 341 h 525"/>
              <a:gd name="T28" fmla="*/ 30 w 240"/>
              <a:gd name="T29" fmla="*/ 301 h 525"/>
              <a:gd name="T30" fmla="*/ 13 w 240"/>
              <a:gd name="T31" fmla="*/ 215 h 525"/>
              <a:gd name="T32" fmla="*/ 8 w 240"/>
              <a:gd name="T33" fmla="*/ 144 h 525"/>
              <a:gd name="T34" fmla="*/ 7 w 240"/>
              <a:gd name="T35" fmla="*/ 58 h 525"/>
              <a:gd name="T36" fmla="*/ 8 w 240"/>
              <a:gd name="T37" fmla="*/ 24 h 525"/>
              <a:gd name="T38" fmla="*/ 9 w 240"/>
              <a:gd name="T39" fmla="*/ 9 h 525"/>
              <a:gd name="T40" fmla="*/ 10 w 240"/>
              <a:gd name="T41" fmla="*/ 3 h 525"/>
              <a:gd name="T42" fmla="*/ 8 w 240"/>
              <a:gd name="T43" fmla="*/ 0 h 525"/>
              <a:gd name="T44" fmla="*/ 3 w 240"/>
              <a:gd name="T45" fmla="*/ 5 h 525"/>
              <a:gd name="T46" fmla="*/ 2 w 240"/>
              <a:gd name="T47" fmla="*/ 18 h 525"/>
              <a:gd name="T48" fmla="*/ 1 w 240"/>
              <a:gd name="T49" fmla="*/ 48 h 525"/>
              <a:gd name="T50" fmla="*/ 0 w 240"/>
              <a:gd name="T51" fmla="*/ 130 h 525"/>
              <a:gd name="T52" fmla="*/ 1 w 240"/>
              <a:gd name="T53" fmla="*/ 157 h 525"/>
              <a:gd name="T54" fmla="*/ 15 w 240"/>
              <a:gd name="T55" fmla="*/ 274 h 525"/>
              <a:gd name="T56" fmla="*/ 30 w 240"/>
              <a:gd name="T57" fmla="*/ 330 h 525"/>
              <a:gd name="T58" fmla="*/ 41 w 240"/>
              <a:gd name="T59" fmla="*/ 355 h 525"/>
              <a:gd name="T60" fmla="*/ 59 w 240"/>
              <a:gd name="T61" fmla="*/ 390 h 525"/>
              <a:gd name="T62" fmla="*/ 75 w 240"/>
              <a:gd name="T63" fmla="*/ 411 h 525"/>
              <a:gd name="T64" fmla="*/ 89 w 240"/>
              <a:gd name="T65" fmla="*/ 429 h 525"/>
              <a:gd name="T66" fmla="*/ 105 w 240"/>
              <a:gd name="T67" fmla="*/ 445 h 525"/>
              <a:gd name="T68" fmla="*/ 130 w 240"/>
              <a:gd name="T69" fmla="*/ 465 h 525"/>
              <a:gd name="T70" fmla="*/ 146 w 240"/>
              <a:gd name="T71" fmla="*/ 479 h 525"/>
              <a:gd name="T72" fmla="*/ 170 w 240"/>
              <a:gd name="T73" fmla="*/ 494 h 525"/>
              <a:gd name="T74" fmla="*/ 186 w 240"/>
              <a:gd name="T75" fmla="*/ 502 h 525"/>
              <a:gd name="T76" fmla="*/ 199 w 240"/>
              <a:gd name="T77" fmla="*/ 509 h 525"/>
              <a:gd name="T78" fmla="*/ 221 w 240"/>
              <a:gd name="T79" fmla="*/ 518 h 525"/>
              <a:gd name="T80" fmla="*/ 233 w 240"/>
              <a:gd name="T81" fmla="*/ 522 h 525"/>
              <a:gd name="T82" fmla="*/ 237 w 240"/>
              <a:gd name="T83" fmla="*/ 523 h 525"/>
              <a:gd name="T84" fmla="*/ 240 w 240"/>
              <a:gd name="T85" fmla="*/ 525 h 525"/>
              <a:gd name="T86" fmla="*/ 240 w 240"/>
              <a:gd name="T87" fmla="*/ 52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0" h="525">
                <a:moveTo>
                  <a:pt x="240" y="525"/>
                </a:moveTo>
                <a:lnTo>
                  <a:pt x="240" y="517"/>
                </a:lnTo>
                <a:lnTo>
                  <a:pt x="239" y="516"/>
                </a:lnTo>
                <a:lnTo>
                  <a:pt x="238" y="516"/>
                </a:lnTo>
                <a:lnTo>
                  <a:pt x="235" y="515"/>
                </a:lnTo>
                <a:lnTo>
                  <a:pt x="228" y="512"/>
                </a:lnTo>
                <a:lnTo>
                  <a:pt x="223" y="511"/>
                </a:lnTo>
                <a:lnTo>
                  <a:pt x="214" y="506"/>
                </a:lnTo>
                <a:lnTo>
                  <a:pt x="202" y="502"/>
                </a:lnTo>
                <a:lnTo>
                  <a:pt x="194" y="498"/>
                </a:lnTo>
                <a:lnTo>
                  <a:pt x="188" y="494"/>
                </a:lnTo>
                <a:lnTo>
                  <a:pt x="181" y="491"/>
                </a:lnTo>
                <a:lnTo>
                  <a:pt x="172" y="487"/>
                </a:lnTo>
                <a:lnTo>
                  <a:pt x="159" y="479"/>
                </a:lnTo>
                <a:lnTo>
                  <a:pt x="151" y="471"/>
                </a:lnTo>
                <a:lnTo>
                  <a:pt x="142" y="468"/>
                </a:lnTo>
                <a:lnTo>
                  <a:pt x="135" y="460"/>
                </a:lnTo>
                <a:lnTo>
                  <a:pt x="127" y="454"/>
                </a:lnTo>
                <a:lnTo>
                  <a:pt x="110" y="440"/>
                </a:lnTo>
                <a:lnTo>
                  <a:pt x="102" y="431"/>
                </a:lnTo>
                <a:lnTo>
                  <a:pt x="94" y="424"/>
                </a:lnTo>
                <a:lnTo>
                  <a:pt x="87" y="414"/>
                </a:lnTo>
                <a:lnTo>
                  <a:pt x="79" y="406"/>
                </a:lnTo>
                <a:lnTo>
                  <a:pt x="72" y="395"/>
                </a:lnTo>
                <a:lnTo>
                  <a:pt x="66" y="385"/>
                </a:lnTo>
                <a:lnTo>
                  <a:pt x="54" y="365"/>
                </a:lnTo>
                <a:lnTo>
                  <a:pt x="48" y="353"/>
                </a:lnTo>
                <a:lnTo>
                  <a:pt x="42" y="341"/>
                </a:lnTo>
                <a:lnTo>
                  <a:pt x="37" y="327"/>
                </a:lnTo>
                <a:lnTo>
                  <a:pt x="30" y="301"/>
                </a:lnTo>
                <a:lnTo>
                  <a:pt x="23" y="272"/>
                </a:lnTo>
                <a:lnTo>
                  <a:pt x="13" y="215"/>
                </a:lnTo>
                <a:lnTo>
                  <a:pt x="8" y="157"/>
                </a:lnTo>
                <a:lnTo>
                  <a:pt x="8" y="144"/>
                </a:lnTo>
                <a:lnTo>
                  <a:pt x="7" y="130"/>
                </a:lnTo>
                <a:lnTo>
                  <a:pt x="7" y="58"/>
                </a:lnTo>
                <a:lnTo>
                  <a:pt x="8" y="48"/>
                </a:lnTo>
                <a:lnTo>
                  <a:pt x="8" y="24"/>
                </a:lnTo>
                <a:lnTo>
                  <a:pt x="9" y="18"/>
                </a:lnTo>
                <a:lnTo>
                  <a:pt x="9" y="9"/>
                </a:lnTo>
                <a:lnTo>
                  <a:pt x="10" y="7"/>
                </a:lnTo>
                <a:lnTo>
                  <a:pt x="10" y="3"/>
                </a:lnTo>
                <a:lnTo>
                  <a:pt x="8" y="7"/>
                </a:lnTo>
                <a:lnTo>
                  <a:pt x="8" y="0"/>
                </a:lnTo>
                <a:lnTo>
                  <a:pt x="3" y="3"/>
                </a:lnTo>
                <a:lnTo>
                  <a:pt x="3" y="5"/>
                </a:lnTo>
                <a:lnTo>
                  <a:pt x="2" y="7"/>
                </a:lnTo>
                <a:lnTo>
                  <a:pt x="2" y="18"/>
                </a:lnTo>
                <a:lnTo>
                  <a:pt x="1" y="24"/>
                </a:lnTo>
                <a:lnTo>
                  <a:pt x="1" y="48"/>
                </a:lnTo>
                <a:lnTo>
                  <a:pt x="0" y="58"/>
                </a:lnTo>
                <a:lnTo>
                  <a:pt x="0" y="130"/>
                </a:lnTo>
                <a:lnTo>
                  <a:pt x="1" y="144"/>
                </a:lnTo>
                <a:lnTo>
                  <a:pt x="1" y="157"/>
                </a:lnTo>
                <a:lnTo>
                  <a:pt x="6" y="215"/>
                </a:lnTo>
                <a:lnTo>
                  <a:pt x="15" y="274"/>
                </a:lnTo>
                <a:lnTo>
                  <a:pt x="23" y="303"/>
                </a:lnTo>
                <a:lnTo>
                  <a:pt x="30" y="330"/>
                </a:lnTo>
                <a:lnTo>
                  <a:pt x="35" y="343"/>
                </a:lnTo>
                <a:lnTo>
                  <a:pt x="41" y="355"/>
                </a:lnTo>
                <a:lnTo>
                  <a:pt x="47" y="367"/>
                </a:lnTo>
                <a:lnTo>
                  <a:pt x="59" y="390"/>
                </a:lnTo>
                <a:lnTo>
                  <a:pt x="67" y="400"/>
                </a:lnTo>
                <a:lnTo>
                  <a:pt x="75" y="411"/>
                </a:lnTo>
                <a:lnTo>
                  <a:pt x="82" y="419"/>
                </a:lnTo>
                <a:lnTo>
                  <a:pt x="89" y="429"/>
                </a:lnTo>
                <a:lnTo>
                  <a:pt x="97" y="436"/>
                </a:lnTo>
                <a:lnTo>
                  <a:pt x="105" y="445"/>
                </a:lnTo>
                <a:lnTo>
                  <a:pt x="122" y="459"/>
                </a:lnTo>
                <a:lnTo>
                  <a:pt x="130" y="465"/>
                </a:lnTo>
                <a:lnTo>
                  <a:pt x="137" y="473"/>
                </a:lnTo>
                <a:lnTo>
                  <a:pt x="146" y="479"/>
                </a:lnTo>
                <a:lnTo>
                  <a:pt x="154" y="483"/>
                </a:lnTo>
                <a:lnTo>
                  <a:pt x="170" y="494"/>
                </a:lnTo>
                <a:lnTo>
                  <a:pt x="179" y="498"/>
                </a:lnTo>
                <a:lnTo>
                  <a:pt x="186" y="502"/>
                </a:lnTo>
                <a:lnTo>
                  <a:pt x="192" y="505"/>
                </a:lnTo>
                <a:lnTo>
                  <a:pt x="199" y="509"/>
                </a:lnTo>
                <a:lnTo>
                  <a:pt x="211" y="514"/>
                </a:lnTo>
                <a:lnTo>
                  <a:pt x="221" y="518"/>
                </a:lnTo>
                <a:lnTo>
                  <a:pt x="226" y="520"/>
                </a:lnTo>
                <a:lnTo>
                  <a:pt x="233" y="522"/>
                </a:lnTo>
                <a:lnTo>
                  <a:pt x="235" y="523"/>
                </a:lnTo>
                <a:lnTo>
                  <a:pt x="237" y="523"/>
                </a:lnTo>
                <a:lnTo>
                  <a:pt x="238" y="525"/>
                </a:lnTo>
                <a:lnTo>
                  <a:pt x="240" y="525"/>
                </a:lnTo>
                <a:lnTo>
                  <a:pt x="240" y="517"/>
                </a:lnTo>
                <a:lnTo>
                  <a:pt x="240" y="52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5" name="Freeform 51"/>
          <p:cNvSpPr>
            <a:spLocks/>
          </p:cNvSpPr>
          <p:nvPr/>
        </p:nvSpPr>
        <p:spPr bwMode="auto">
          <a:xfrm>
            <a:off x="7632701" y="4282282"/>
            <a:ext cx="244475" cy="1095375"/>
          </a:xfrm>
          <a:custGeom>
            <a:avLst/>
            <a:gdLst>
              <a:gd name="T0" fmla="*/ 154 w 154"/>
              <a:gd name="T1" fmla="*/ 684 h 690"/>
              <a:gd name="T2" fmla="*/ 150 w 154"/>
              <a:gd name="T3" fmla="*/ 680 h 690"/>
              <a:gd name="T4" fmla="*/ 143 w 154"/>
              <a:gd name="T5" fmla="*/ 669 h 690"/>
              <a:gd name="T6" fmla="*/ 133 w 154"/>
              <a:gd name="T7" fmla="*/ 649 h 690"/>
              <a:gd name="T8" fmla="*/ 123 w 154"/>
              <a:gd name="T9" fmla="*/ 635 h 690"/>
              <a:gd name="T10" fmla="*/ 113 w 154"/>
              <a:gd name="T11" fmla="*/ 615 h 690"/>
              <a:gd name="T12" fmla="*/ 96 w 154"/>
              <a:gd name="T13" fmla="*/ 584 h 690"/>
              <a:gd name="T14" fmla="*/ 79 w 154"/>
              <a:gd name="T15" fmla="*/ 547 h 690"/>
              <a:gd name="T16" fmla="*/ 55 w 154"/>
              <a:gd name="T17" fmla="*/ 492 h 690"/>
              <a:gd name="T18" fmla="*/ 44 w 154"/>
              <a:gd name="T19" fmla="*/ 463 h 690"/>
              <a:gd name="T20" fmla="*/ 34 w 154"/>
              <a:gd name="T21" fmla="*/ 433 h 690"/>
              <a:gd name="T22" fmla="*/ 25 w 154"/>
              <a:gd name="T23" fmla="*/ 401 h 690"/>
              <a:gd name="T24" fmla="*/ 16 w 154"/>
              <a:gd name="T25" fmla="*/ 355 h 690"/>
              <a:gd name="T26" fmla="*/ 11 w 154"/>
              <a:gd name="T27" fmla="*/ 323 h 690"/>
              <a:gd name="T28" fmla="*/ 7 w 154"/>
              <a:gd name="T29" fmla="*/ 213 h 690"/>
              <a:gd name="T30" fmla="*/ 15 w 154"/>
              <a:gd name="T31" fmla="*/ 128 h 690"/>
              <a:gd name="T32" fmla="*/ 18 w 154"/>
              <a:gd name="T33" fmla="*/ 103 h 690"/>
              <a:gd name="T34" fmla="*/ 22 w 154"/>
              <a:gd name="T35" fmla="*/ 81 h 690"/>
              <a:gd name="T36" fmla="*/ 27 w 154"/>
              <a:gd name="T37" fmla="*/ 60 h 690"/>
              <a:gd name="T38" fmla="*/ 30 w 154"/>
              <a:gd name="T39" fmla="*/ 43 h 690"/>
              <a:gd name="T40" fmla="*/ 34 w 154"/>
              <a:gd name="T41" fmla="*/ 29 h 690"/>
              <a:gd name="T42" fmla="*/ 38 w 154"/>
              <a:gd name="T43" fmla="*/ 12 h 690"/>
              <a:gd name="T44" fmla="*/ 39 w 154"/>
              <a:gd name="T45" fmla="*/ 6 h 690"/>
              <a:gd name="T46" fmla="*/ 38 w 154"/>
              <a:gd name="T47" fmla="*/ 0 h 690"/>
              <a:gd name="T48" fmla="*/ 32 w 154"/>
              <a:gd name="T49" fmla="*/ 4 h 690"/>
              <a:gd name="T50" fmla="*/ 30 w 154"/>
              <a:gd name="T51" fmla="*/ 10 h 690"/>
              <a:gd name="T52" fmla="*/ 27 w 154"/>
              <a:gd name="T53" fmla="*/ 26 h 690"/>
              <a:gd name="T54" fmla="*/ 23 w 154"/>
              <a:gd name="T55" fmla="*/ 41 h 690"/>
              <a:gd name="T56" fmla="*/ 19 w 154"/>
              <a:gd name="T57" fmla="*/ 58 h 690"/>
              <a:gd name="T58" fmla="*/ 15 w 154"/>
              <a:gd name="T59" fmla="*/ 78 h 690"/>
              <a:gd name="T60" fmla="*/ 11 w 154"/>
              <a:gd name="T61" fmla="*/ 103 h 690"/>
              <a:gd name="T62" fmla="*/ 7 w 154"/>
              <a:gd name="T63" fmla="*/ 128 h 690"/>
              <a:gd name="T64" fmla="*/ 0 w 154"/>
              <a:gd name="T65" fmla="*/ 213 h 690"/>
              <a:gd name="T66" fmla="*/ 4 w 154"/>
              <a:gd name="T67" fmla="*/ 323 h 690"/>
              <a:gd name="T68" fmla="*/ 9 w 154"/>
              <a:gd name="T69" fmla="*/ 355 h 690"/>
              <a:gd name="T70" fmla="*/ 18 w 154"/>
              <a:gd name="T71" fmla="*/ 404 h 690"/>
              <a:gd name="T72" fmla="*/ 27 w 154"/>
              <a:gd name="T73" fmla="*/ 435 h 690"/>
              <a:gd name="T74" fmla="*/ 36 w 154"/>
              <a:gd name="T75" fmla="*/ 465 h 690"/>
              <a:gd name="T76" fmla="*/ 47 w 154"/>
              <a:gd name="T77" fmla="*/ 495 h 690"/>
              <a:gd name="T78" fmla="*/ 71 w 154"/>
              <a:gd name="T79" fmla="*/ 549 h 690"/>
              <a:gd name="T80" fmla="*/ 88 w 154"/>
              <a:gd name="T81" fmla="*/ 586 h 690"/>
              <a:gd name="T82" fmla="*/ 105 w 154"/>
              <a:gd name="T83" fmla="*/ 618 h 690"/>
              <a:gd name="T84" fmla="*/ 116 w 154"/>
              <a:gd name="T85" fmla="*/ 637 h 690"/>
              <a:gd name="T86" fmla="*/ 126 w 154"/>
              <a:gd name="T87" fmla="*/ 654 h 690"/>
              <a:gd name="T88" fmla="*/ 138 w 154"/>
              <a:gd name="T89" fmla="*/ 673 h 690"/>
              <a:gd name="T90" fmla="*/ 145 w 154"/>
              <a:gd name="T91" fmla="*/ 684 h 690"/>
              <a:gd name="T92" fmla="*/ 146 w 154"/>
              <a:gd name="T93" fmla="*/ 687 h 690"/>
              <a:gd name="T94" fmla="*/ 151 w 154"/>
              <a:gd name="T95" fmla="*/ 68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4" h="690">
                <a:moveTo>
                  <a:pt x="151" y="690"/>
                </a:moveTo>
                <a:lnTo>
                  <a:pt x="154" y="684"/>
                </a:lnTo>
                <a:lnTo>
                  <a:pt x="154" y="683"/>
                </a:lnTo>
                <a:lnTo>
                  <a:pt x="150" y="680"/>
                </a:lnTo>
                <a:lnTo>
                  <a:pt x="146" y="672"/>
                </a:lnTo>
                <a:lnTo>
                  <a:pt x="143" y="669"/>
                </a:lnTo>
                <a:lnTo>
                  <a:pt x="137" y="658"/>
                </a:lnTo>
                <a:lnTo>
                  <a:pt x="133" y="649"/>
                </a:lnTo>
                <a:lnTo>
                  <a:pt x="128" y="642"/>
                </a:lnTo>
                <a:lnTo>
                  <a:pt x="123" y="635"/>
                </a:lnTo>
                <a:lnTo>
                  <a:pt x="119" y="625"/>
                </a:lnTo>
                <a:lnTo>
                  <a:pt x="113" y="615"/>
                </a:lnTo>
                <a:lnTo>
                  <a:pt x="108" y="606"/>
                </a:lnTo>
                <a:lnTo>
                  <a:pt x="96" y="584"/>
                </a:lnTo>
                <a:lnTo>
                  <a:pt x="84" y="560"/>
                </a:lnTo>
                <a:lnTo>
                  <a:pt x="79" y="547"/>
                </a:lnTo>
                <a:lnTo>
                  <a:pt x="61" y="507"/>
                </a:lnTo>
                <a:lnTo>
                  <a:pt x="55" y="492"/>
                </a:lnTo>
                <a:lnTo>
                  <a:pt x="50" y="478"/>
                </a:lnTo>
                <a:lnTo>
                  <a:pt x="44" y="463"/>
                </a:lnTo>
                <a:lnTo>
                  <a:pt x="39" y="447"/>
                </a:lnTo>
                <a:lnTo>
                  <a:pt x="34" y="433"/>
                </a:lnTo>
                <a:lnTo>
                  <a:pt x="30" y="417"/>
                </a:lnTo>
                <a:lnTo>
                  <a:pt x="25" y="401"/>
                </a:lnTo>
                <a:lnTo>
                  <a:pt x="18" y="370"/>
                </a:lnTo>
                <a:lnTo>
                  <a:pt x="16" y="355"/>
                </a:lnTo>
                <a:lnTo>
                  <a:pt x="13" y="340"/>
                </a:lnTo>
                <a:lnTo>
                  <a:pt x="11" y="323"/>
                </a:lnTo>
                <a:lnTo>
                  <a:pt x="7" y="276"/>
                </a:lnTo>
                <a:lnTo>
                  <a:pt x="7" y="213"/>
                </a:lnTo>
                <a:lnTo>
                  <a:pt x="12" y="155"/>
                </a:lnTo>
                <a:lnTo>
                  <a:pt x="15" y="128"/>
                </a:lnTo>
                <a:lnTo>
                  <a:pt x="17" y="115"/>
                </a:lnTo>
                <a:lnTo>
                  <a:pt x="18" y="103"/>
                </a:lnTo>
                <a:lnTo>
                  <a:pt x="21" y="92"/>
                </a:lnTo>
                <a:lnTo>
                  <a:pt x="22" y="81"/>
                </a:lnTo>
                <a:lnTo>
                  <a:pt x="24" y="71"/>
                </a:lnTo>
                <a:lnTo>
                  <a:pt x="27" y="60"/>
                </a:lnTo>
                <a:lnTo>
                  <a:pt x="28" y="52"/>
                </a:lnTo>
                <a:lnTo>
                  <a:pt x="30" y="43"/>
                </a:lnTo>
                <a:lnTo>
                  <a:pt x="32" y="35"/>
                </a:lnTo>
                <a:lnTo>
                  <a:pt x="34" y="29"/>
                </a:lnTo>
                <a:lnTo>
                  <a:pt x="36" y="17"/>
                </a:lnTo>
                <a:lnTo>
                  <a:pt x="38" y="12"/>
                </a:lnTo>
                <a:lnTo>
                  <a:pt x="39" y="10"/>
                </a:lnTo>
                <a:lnTo>
                  <a:pt x="39" y="6"/>
                </a:lnTo>
                <a:lnTo>
                  <a:pt x="38" y="7"/>
                </a:lnTo>
                <a:lnTo>
                  <a:pt x="38" y="0"/>
                </a:lnTo>
                <a:lnTo>
                  <a:pt x="34" y="1"/>
                </a:lnTo>
                <a:lnTo>
                  <a:pt x="32" y="4"/>
                </a:lnTo>
                <a:lnTo>
                  <a:pt x="32" y="7"/>
                </a:lnTo>
                <a:lnTo>
                  <a:pt x="30" y="10"/>
                </a:lnTo>
                <a:lnTo>
                  <a:pt x="29" y="14"/>
                </a:lnTo>
                <a:lnTo>
                  <a:pt x="27" y="26"/>
                </a:lnTo>
                <a:lnTo>
                  <a:pt x="24" y="33"/>
                </a:lnTo>
                <a:lnTo>
                  <a:pt x="23" y="41"/>
                </a:lnTo>
                <a:lnTo>
                  <a:pt x="21" y="49"/>
                </a:lnTo>
                <a:lnTo>
                  <a:pt x="19" y="58"/>
                </a:lnTo>
                <a:lnTo>
                  <a:pt x="17" y="69"/>
                </a:lnTo>
                <a:lnTo>
                  <a:pt x="15" y="78"/>
                </a:lnTo>
                <a:lnTo>
                  <a:pt x="13" y="92"/>
                </a:lnTo>
                <a:lnTo>
                  <a:pt x="11" y="103"/>
                </a:lnTo>
                <a:lnTo>
                  <a:pt x="10" y="115"/>
                </a:lnTo>
                <a:lnTo>
                  <a:pt x="7" y="128"/>
                </a:lnTo>
                <a:lnTo>
                  <a:pt x="5" y="155"/>
                </a:lnTo>
                <a:lnTo>
                  <a:pt x="0" y="213"/>
                </a:lnTo>
                <a:lnTo>
                  <a:pt x="0" y="276"/>
                </a:lnTo>
                <a:lnTo>
                  <a:pt x="4" y="323"/>
                </a:lnTo>
                <a:lnTo>
                  <a:pt x="6" y="340"/>
                </a:lnTo>
                <a:lnTo>
                  <a:pt x="9" y="355"/>
                </a:lnTo>
                <a:lnTo>
                  <a:pt x="11" y="372"/>
                </a:lnTo>
                <a:lnTo>
                  <a:pt x="18" y="404"/>
                </a:lnTo>
                <a:lnTo>
                  <a:pt x="23" y="420"/>
                </a:lnTo>
                <a:lnTo>
                  <a:pt x="27" y="435"/>
                </a:lnTo>
                <a:lnTo>
                  <a:pt x="32" y="450"/>
                </a:lnTo>
                <a:lnTo>
                  <a:pt x="36" y="465"/>
                </a:lnTo>
                <a:lnTo>
                  <a:pt x="42" y="480"/>
                </a:lnTo>
                <a:lnTo>
                  <a:pt x="47" y="495"/>
                </a:lnTo>
                <a:lnTo>
                  <a:pt x="53" y="509"/>
                </a:lnTo>
                <a:lnTo>
                  <a:pt x="71" y="549"/>
                </a:lnTo>
                <a:lnTo>
                  <a:pt x="76" y="562"/>
                </a:lnTo>
                <a:lnTo>
                  <a:pt x="88" y="586"/>
                </a:lnTo>
                <a:lnTo>
                  <a:pt x="100" y="608"/>
                </a:lnTo>
                <a:lnTo>
                  <a:pt x="105" y="618"/>
                </a:lnTo>
                <a:lnTo>
                  <a:pt x="111" y="628"/>
                </a:lnTo>
                <a:lnTo>
                  <a:pt x="116" y="637"/>
                </a:lnTo>
                <a:lnTo>
                  <a:pt x="121" y="647"/>
                </a:lnTo>
                <a:lnTo>
                  <a:pt x="126" y="654"/>
                </a:lnTo>
                <a:lnTo>
                  <a:pt x="129" y="660"/>
                </a:lnTo>
                <a:lnTo>
                  <a:pt x="138" y="673"/>
                </a:lnTo>
                <a:lnTo>
                  <a:pt x="142" y="677"/>
                </a:lnTo>
                <a:lnTo>
                  <a:pt x="145" y="684"/>
                </a:lnTo>
                <a:lnTo>
                  <a:pt x="146" y="686"/>
                </a:lnTo>
                <a:lnTo>
                  <a:pt x="146" y="687"/>
                </a:lnTo>
                <a:lnTo>
                  <a:pt x="149" y="689"/>
                </a:lnTo>
                <a:lnTo>
                  <a:pt x="151" y="683"/>
                </a:lnTo>
                <a:lnTo>
                  <a:pt x="151" y="69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6" name="Freeform 52"/>
          <p:cNvSpPr>
            <a:spLocks/>
          </p:cNvSpPr>
          <p:nvPr/>
        </p:nvSpPr>
        <p:spPr bwMode="auto">
          <a:xfrm>
            <a:off x="7850189" y="5345907"/>
            <a:ext cx="22225" cy="26988"/>
          </a:xfrm>
          <a:custGeom>
            <a:avLst/>
            <a:gdLst>
              <a:gd name="T0" fmla="*/ 0 w 14"/>
              <a:gd name="T1" fmla="*/ 8 h 17"/>
              <a:gd name="T2" fmla="*/ 14 w 14"/>
              <a:gd name="T3" fmla="*/ 17 h 17"/>
              <a:gd name="T4" fmla="*/ 12 w 14"/>
              <a:gd name="T5" fmla="*/ 0 h 17"/>
              <a:gd name="T6" fmla="*/ 0 w 14"/>
              <a:gd name="T7" fmla="*/ 8 h 17"/>
            </a:gdLst>
            <a:ahLst/>
            <a:cxnLst>
              <a:cxn ang="0">
                <a:pos x="T0" y="T1"/>
              </a:cxn>
              <a:cxn ang="0">
                <a:pos x="T2" y="T3"/>
              </a:cxn>
              <a:cxn ang="0">
                <a:pos x="T4" y="T5"/>
              </a:cxn>
              <a:cxn ang="0">
                <a:pos x="T6" y="T7"/>
              </a:cxn>
            </a:cxnLst>
            <a:rect l="0" t="0" r="r" b="b"/>
            <a:pathLst>
              <a:path w="14" h="17">
                <a:moveTo>
                  <a:pt x="0" y="8"/>
                </a:moveTo>
                <a:lnTo>
                  <a:pt x="14" y="17"/>
                </a:lnTo>
                <a:lnTo>
                  <a:pt x="12" y="0"/>
                </a:lnTo>
                <a:lnTo>
                  <a:pt x="0" y="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7" name="Freeform 53"/>
          <p:cNvSpPr>
            <a:spLocks/>
          </p:cNvSpPr>
          <p:nvPr/>
        </p:nvSpPr>
        <p:spPr bwMode="auto">
          <a:xfrm>
            <a:off x="7840664" y="5336382"/>
            <a:ext cx="38100" cy="46038"/>
          </a:xfrm>
          <a:custGeom>
            <a:avLst/>
            <a:gdLst>
              <a:gd name="T0" fmla="*/ 0 w 24"/>
              <a:gd name="T1" fmla="*/ 14 h 29"/>
              <a:gd name="T2" fmla="*/ 24 w 24"/>
              <a:gd name="T3" fmla="*/ 29 h 29"/>
              <a:gd name="T4" fmla="*/ 20 w 24"/>
              <a:gd name="T5" fmla="*/ 0 h 29"/>
              <a:gd name="T6" fmla="*/ 0 w 24"/>
              <a:gd name="T7" fmla="*/ 14 h 29"/>
              <a:gd name="T8" fmla="*/ 8 w 24"/>
              <a:gd name="T9" fmla="*/ 17 h 29"/>
              <a:gd name="T10" fmla="*/ 20 w 24"/>
              <a:gd name="T11" fmla="*/ 8 h 29"/>
              <a:gd name="T12" fmla="*/ 14 w 24"/>
              <a:gd name="T13" fmla="*/ 6 h 29"/>
              <a:gd name="T14" fmla="*/ 17 w 24"/>
              <a:gd name="T15" fmla="*/ 23 h 29"/>
              <a:gd name="T16" fmla="*/ 23 w 24"/>
              <a:gd name="T17" fmla="*/ 19 h 29"/>
              <a:gd name="T18" fmla="*/ 8 w 24"/>
              <a:gd name="T19" fmla="*/ 11 h 29"/>
              <a:gd name="T20" fmla="*/ 8 w 24"/>
              <a:gd name="T21" fmla="*/ 17 h 29"/>
              <a:gd name="T22" fmla="*/ 0 w 24"/>
              <a:gd name="T23"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29">
                <a:moveTo>
                  <a:pt x="0" y="14"/>
                </a:moveTo>
                <a:lnTo>
                  <a:pt x="24" y="29"/>
                </a:lnTo>
                <a:lnTo>
                  <a:pt x="20" y="0"/>
                </a:lnTo>
                <a:lnTo>
                  <a:pt x="0" y="14"/>
                </a:lnTo>
                <a:lnTo>
                  <a:pt x="8" y="17"/>
                </a:lnTo>
                <a:lnTo>
                  <a:pt x="20" y="8"/>
                </a:lnTo>
                <a:lnTo>
                  <a:pt x="14" y="6"/>
                </a:lnTo>
                <a:lnTo>
                  <a:pt x="17" y="23"/>
                </a:lnTo>
                <a:lnTo>
                  <a:pt x="23" y="19"/>
                </a:lnTo>
                <a:lnTo>
                  <a:pt x="8" y="11"/>
                </a:lnTo>
                <a:lnTo>
                  <a:pt x="8" y="17"/>
                </a:lnTo>
                <a:lnTo>
                  <a:pt x="0" y="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8" name="Freeform 54"/>
          <p:cNvSpPr>
            <a:spLocks/>
          </p:cNvSpPr>
          <p:nvPr/>
        </p:nvSpPr>
        <p:spPr bwMode="auto">
          <a:xfrm>
            <a:off x="7685089" y="3172619"/>
            <a:ext cx="141288" cy="1095375"/>
          </a:xfrm>
          <a:custGeom>
            <a:avLst/>
            <a:gdLst>
              <a:gd name="T0" fmla="*/ 8 w 89"/>
              <a:gd name="T1" fmla="*/ 686 h 690"/>
              <a:gd name="T2" fmla="*/ 11 w 89"/>
              <a:gd name="T3" fmla="*/ 678 h 690"/>
              <a:gd name="T4" fmla="*/ 14 w 89"/>
              <a:gd name="T5" fmla="*/ 667 h 690"/>
              <a:gd name="T6" fmla="*/ 23 w 89"/>
              <a:gd name="T7" fmla="*/ 644 h 690"/>
              <a:gd name="T8" fmla="*/ 36 w 89"/>
              <a:gd name="T9" fmla="*/ 602 h 690"/>
              <a:gd name="T10" fmla="*/ 43 w 89"/>
              <a:gd name="T11" fmla="*/ 577 h 690"/>
              <a:gd name="T12" fmla="*/ 52 w 89"/>
              <a:gd name="T13" fmla="*/ 549 h 690"/>
              <a:gd name="T14" fmla="*/ 63 w 89"/>
              <a:gd name="T15" fmla="*/ 504 h 690"/>
              <a:gd name="T16" fmla="*/ 70 w 89"/>
              <a:gd name="T17" fmla="*/ 474 h 690"/>
              <a:gd name="T18" fmla="*/ 76 w 89"/>
              <a:gd name="T19" fmla="*/ 441 h 690"/>
              <a:gd name="T20" fmla="*/ 81 w 89"/>
              <a:gd name="T21" fmla="*/ 407 h 690"/>
              <a:gd name="T22" fmla="*/ 86 w 89"/>
              <a:gd name="T23" fmla="*/ 375 h 690"/>
              <a:gd name="T24" fmla="*/ 88 w 89"/>
              <a:gd name="T25" fmla="*/ 325 h 690"/>
              <a:gd name="T26" fmla="*/ 89 w 89"/>
              <a:gd name="T27" fmla="*/ 294 h 690"/>
              <a:gd name="T28" fmla="*/ 83 w 89"/>
              <a:gd name="T29" fmla="*/ 232 h 690"/>
              <a:gd name="T30" fmla="*/ 77 w 89"/>
              <a:gd name="T31" fmla="*/ 187 h 690"/>
              <a:gd name="T32" fmla="*/ 71 w 89"/>
              <a:gd name="T33" fmla="*/ 161 h 690"/>
              <a:gd name="T34" fmla="*/ 64 w 89"/>
              <a:gd name="T35" fmla="*/ 135 h 690"/>
              <a:gd name="T36" fmla="*/ 49 w 89"/>
              <a:gd name="T37" fmla="*/ 91 h 690"/>
              <a:gd name="T38" fmla="*/ 35 w 89"/>
              <a:gd name="T39" fmla="*/ 53 h 690"/>
              <a:gd name="T40" fmla="*/ 25 w 89"/>
              <a:gd name="T41" fmla="*/ 31 h 690"/>
              <a:gd name="T42" fmla="*/ 18 w 89"/>
              <a:gd name="T43" fmla="*/ 14 h 690"/>
              <a:gd name="T44" fmla="*/ 14 w 89"/>
              <a:gd name="T45" fmla="*/ 7 h 690"/>
              <a:gd name="T46" fmla="*/ 11 w 89"/>
              <a:gd name="T47" fmla="*/ 4 h 690"/>
              <a:gd name="T48" fmla="*/ 8 w 89"/>
              <a:gd name="T49" fmla="*/ 0 h 690"/>
              <a:gd name="T50" fmla="*/ 3 w 89"/>
              <a:gd name="T51" fmla="*/ 6 h 690"/>
              <a:gd name="T52" fmla="*/ 7 w 89"/>
              <a:gd name="T53" fmla="*/ 12 h 690"/>
              <a:gd name="T54" fmla="*/ 11 w 89"/>
              <a:gd name="T55" fmla="*/ 19 h 690"/>
              <a:gd name="T56" fmla="*/ 18 w 89"/>
              <a:gd name="T57" fmla="*/ 34 h 690"/>
              <a:gd name="T58" fmla="*/ 28 w 89"/>
              <a:gd name="T59" fmla="*/ 56 h 690"/>
              <a:gd name="T60" fmla="*/ 42 w 89"/>
              <a:gd name="T61" fmla="*/ 93 h 690"/>
              <a:gd name="T62" fmla="*/ 57 w 89"/>
              <a:gd name="T63" fmla="*/ 138 h 690"/>
              <a:gd name="T64" fmla="*/ 64 w 89"/>
              <a:gd name="T65" fmla="*/ 163 h 690"/>
              <a:gd name="T66" fmla="*/ 70 w 89"/>
              <a:gd name="T67" fmla="*/ 190 h 690"/>
              <a:gd name="T68" fmla="*/ 76 w 89"/>
              <a:gd name="T69" fmla="*/ 232 h 690"/>
              <a:gd name="T70" fmla="*/ 82 w 89"/>
              <a:gd name="T71" fmla="*/ 294 h 690"/>
              <a:gd name="T72" fmla="*/ 81 w 89"/>
              <a:gd name="T73" fmla="*/ 325 h 690"/>
              <a:gd name="T74" fmla="*/ 78 w 89"/>
              <a:gd name="T75" fmla="*/ 375 h 690"/>
              <a:gd name="T76" fmla="*/ 74 w 89"/>
              <a:gd name="T77" fmla="*/ 407 h 690"/>
              <a:gd name="T78" fmla="*/ 69 w 89"/>
              <a:gd name="T79" fmla="*/ 439 h 690"/>
              <a:gd name="T80" fmla="*/ 63 w 89"/>
              <a:gd name="T81" fmla="*/ 472 h 690"/>
              <a:gd name="T82" fmla="*/ 55 w 89"/>
              <a:gd name="T83" fmla="*/ 502 h 690"/>
              <a:gd name="T84" fmla="*/ 44 w 89"/>
              <a:gd name="T85" fmla="*/ 547 h 690"/>
              <a:gd name="T86" fmla="*/ 36 w 89"/>
              <a:gd name="T87" fmla="*/ 574 h 690"/>
              <a:gd name="T88" fmla="*/ 29 w 89"/>
              <a:gd name="T89" fmla="*/ 600 h 690"/>
              <a:gd name="T90" fmla="*/ 15 w 89"/>
              <a:gd name="T91" fmla="*/ 642 h 690"/>
              <a:gd name="T92" fmla="*/ 7 w 89"/>
              <a:gd name="T93" fmla="*/ 665 h 690"/>
              <a:gd name="T94" fmla="*/ 3 w 89"/>
              <a:gd name="T95" fmla="*/ 676 h 690"/>
              <a:gd name="T96" fmla="*/ 1 w 89"/>
              <a:gd name="T97" fmla="*/ 683 h 690"/>
              <a:gd name="T98" fmla="*/ 0 w 89"/>
              <a:gd name="T99" fmla="*/ 687 h 690"/>
              <a:gd name="T100" fmla="*/ 3 w 89"/>
              <a:gd name="T101" fmla="*/ 69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690">
                <a:moveTo>
                  <a:pt x="3" y="690"/>
                </a:moveTo>
                <a:lnTo>
                  <a:pt x="8" y="686"/>
                </a:lnTo>
                <a:lnTo>
                  <a:pt x="8" y="682"/>
                </a:lnTo>
                <a:lnTo>
                  <a:pt x="11" y="678"/>
                </a:lnTo>
                <a:lnTo>
                  <a:pt x="12" y="673"/>
                </a:lnTo>
                <a:lnTo>
                  <a:pt x="14" y="667"/>
                </a:lnTo>
                <a:lnTo>
                  <a:pt x="19" y="653"/>
                </a:lnTo>
                <a:lnTo>
                  <a:pt x="23" y="644"/>
                </a:lnTo>
                <a:lnTo>
                  <a:pt x="25" y="635"/>
                </a:lnTo>
                <a:lnTo>
                  <a:pt x="36" y="602"/>
                </a:lnTo>
                <a:lnTo>
                  <a:pt x="40" y="589"/>
                </a:lnTo>
                <a:lnTo>
                  <a:pt x="43" y="577"/>
                </a:lnTo>
                <a:lnTo>
                  <a:pt x="47" y="563"/>
                </a:lnTo>
                <a:lnTo>
                  <a:pt x="52" y="549"/>
                </a:lnTo>
                <a:lnTo>
                  <a:pt x="59" y="520"/>
                </a:lnTo>
                <a:lnTo>
                  <a:pt x="63" y="504"/>
                </a:lnTo>
                <a:lnTo>
                  <a:pt x="66" y="490"/>
                </a:lnTo>
                <a:lnTo>
                  <a:pt x="70" y="474"/>
                </a:lnTo>
                <a:lnTo>
                  <a:pt x="72" y="457"/>
                </a:lnTo>
                <a:lnTo>
                  <a:pt x="76" y="441"/>
                </a:lnTo>
                <a:lnTo>
                  <a:pt x="78" y="423"/>
                </a:lnTo>
                <a:lnTo>
                  <a:pt x="81" y="407"/>
                </a:lnTo>
                <a:lnTo>
                  <a:pt x="83" y="391"/>
                </a:lnTo>
                <a:lnTo>
                  <a:pt x="86" y="375"/>
                </a:lnTo>
                <a:lnTo>
                  <a:pt x="88" y="341"/>
                </a:lnTo>
                <a:lnTo>
                  <a:pt x="88" y="325"/>
                </a:lnTo>
                <a:lnTo>
                  <a:pt x="89" y="309"/>
                </a:lnTo>
                <a:lnTo>
                  <a:pt x="89" y="294"/>
                </a:lnTo>
                <a:lnTo>
                  <a:pt x="86" y="247"/>
                </a:lnTo>
                <a:lnTo>
                  <a:pt x="83" y="232"/>
                </a:lnTo>
                <a:lnTo>
                  <a:pt x="82" y="218"/>
                </a:lnTo>
                <a:lnTo>
                  <a:pt x="77" y="187"/>
                </a:lnTo>
                <a:lnTo>
                  <a:pt x="74" y="174"/>
                </a:lnTo>
                <a:lnTo>
                  <a:pt x="71" y="161"/>
                </a:lnTo>
                <a:lnTo>
                  <a:pt x="67" y="149"/>
                </a:lnTo>
                <a:lnTo>
                  <a:pt x="64" y="135"/>
                </a:lnTo>
                <a:lnTo>
                  <a:pt x="60" y="123"/>
                </a:lnTo>
                <a:lnTo>
                  <a:pt x="49" y="91"/>
                </a:lnTo>
                <a:lnTo>
                  <a:pt x="38" y="62"/>
                </a:lnTo>
                <a:lnTo>
                  <a:pt x="35" y="53"/>
                </a:lnTo>
                <a:lnTo>
                  <a:pt x="32" y="46"/>
                </a:lnTo>
                <a:lnTo>
                  <a:pt x="25" y="31"/>
                </a:lnTo>
                <a:lnTo>
                  <a:pt x="23" y="25"/>
                </a:lnTo>
                <a:lnTo>
                  <a:pt x="18" y="14"/>
                </a:lnTo>
                <a:lnTo>
                  <a:pt x="15" y="12"/>
                </a:lnTo>
                <a:lnTo>
                  <a:pt x="14" y="7"/>
                </a:lnTo>
                <a:lnTo>
                  <a:pt x="11" y="5"/>
                </a:lnTo>
                <a:lnTo>
                  <a:pt x="11" y="4"/>
                </a:lnTo>
                <a:lnTo>
                  <a:pt x="8" y="7"/>
                </a:lnTo>
                <a:lnTo>
                  <a:pt x="8" y="0"/>
                </a:lnTo>
                <a:lnTo>
                  <a:pt x="3" y="4"/>
                </a:lnTo>
                <a:lnTo>
                  <a:pt x="3" y="6"/>
                </a:lnTo>
                <a:lnTo>
                  <a:pt x="6" y="10"/>
                </a:lnTo>
                <a:lnTo>
                  <a:pt x="7" y="12"/>
                </a:lnTo>
                <a:lnTo>
                  <a:pt x="8" y="14"/>
                </a:lnTo>
                <a:lnTo>
                  <a:pt x="11" y="19"/>
                </a:lnTo>
                <a:lnTo>
                  <a:pt x="15" y="28"/>
                </a:lnTo>
                <a:lnTo>
                  <a:pt x="18" y="34"/>
                </a:lnTo>
                <a:lnTo>
                  <a:pt x="25" y="48"/>
                </a:lnTo>
                <a:lnTo>
                  <a:pt x="28" y="56"/>
                </a:lnTo>
                <a:lnTo>
                  <a:pt x="31" y="64"/>
                </a:lnTo>
                <a:lnTo>
                  <a:pt x="42" y="93"/>
                </a:lnTo>
                <a:lnTo>
                  <a:pt x="53" y="126"/>
                </a:lnTo>
                <a:lnTo>
                  <a:pt x="57" y="138"/>
                </a:lnTo>
                <a:lnTo>
                  <a:pt x="60" y="151"/>
                </a:lnTo>
                <a:lnTo>
                  <a:pt x="64" y="163"/>
                </a:lnTo>
                <a:lnTo>
                  <a:pt x="66" y="176"/>
                </a:lnTo>
                <a:lnTo>
                  <a:pt x="70" y="190"/>
                </a:lnTo>
                <a:lnTo>
                  <a:pt x="75" y="218"/>
                </a:lnTo>
                <a:lnTo>
                  <a:pt x="76" y="232"/>
                </a:lnTo>
                <a:lnTo>
                  <a:pt x="78" y="247"/>
                </a:lnTo>
                <a:lnTo>
                  <a:pt x="82" y="294"/>
                </a:lnTo>
                <a:lnTo>
                  <a:pt x="82" y="309"/>
                </a:lnTo>
                <a:lnTo>
                  <a:pt x="81" y="325"/>
                </a:lnTo>
                <a:lnTo>
                  <a:pt x="81" y="341"/>
                </a:lnTo>
                <a:lnTo>
                  <a:pt x="78" y="375"/>
                </a:lnTo>
                <a:lnTo>
                  <a:pt x="76" y="391"/>
                </a:lnTo>
                <a:lnTo>
                  <a:pt x="74" y="407"/>
                </a:lnTo>
                <a:lnTo>
                  <a:pt x="71" y="423"/>
                </a:lnTo>
                <a:lnTo>
                  <a:pt x="69" y="439"/>
                </a:lnTo>
                <a:lnTo>
                  <a:pt x="65" y="455"/>
                </a:lnTo>
                <a:lnTo>
                  <a:pt x="63" y="472"/>
                </a:lnTo>
                <a:lnTo>
                  <a:pt x="59" y="487"/>
                </a:lnTo>
                <a:lnTo>
                  <a:pt x="55" y="502"/>
                </a:lnTo>
                <a:lnTo>
                  <a:pt x="52" y="517"/>
                </a:lnTo>
                <a:lnTo>
                  <a:pt x="44" y="547"/>
                </a:lnTo>
                <a:lnTo>
                  <a:pt x="40" y="561"/>
                </a:lnTo>
                <a:lnTo>
                  <a:pt x="36" y="574"/>
                </a:lnTo>
                <a:lnTo>
                  <a:pt x="32" y="586"/>
                </a:lnTo>
                <a:lnTo>
                  <a:pt x="29" y="600"/>
                </a:lnTo>
                <a:lnTo>
                  <a:pt x="18" y="632"/>
                </a:lnTo>
                <a:lnTo>
                  <a:pt x="15" y="642"/>
                </a:lnTo>
                <a:lnTo>
                  <a:pt x="12" y="651"/>
                </a:lnTo>
                <a:lnTo>
                  <a:pt x="7" y="665"/>
                </a:lnTo>
                <a:lnTo>
                  <a:pt x="5" y="671"/>
                </a:lnTo>
                <a:lnTo>
                  <a:pt x="3" y="676"/>
                </a:lnTo>
                <a:lnTo>
                  <a:pt x="1" y="680"/>
                </a:lnTo>
                <a:lnTo>
                  <a:pt x="1" y="683"/>
                </a:lnTo>
                <a:lnTo>
                  <a:pt x="0" y="684"/>
                </a:lnTo>
                <a:lnTo>
                  <a:pt x="0" y="687"/>
                </a:lnTo>
                <a:lnTo>
                  <a:pt x="3" y="683"/>
                </a:lnTo>
                <a:lnTo>
                  <a:pt x="3" y="69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9" name="Freeform 55"/>
          <p:cNvSpPr>
            <a:spLocks/>
          </p:cNvSpPr>
          <p:nvPr/>
        </p:nvSpPr>
        <p:spPr bwMode="auto">
          <a:xfrm>
            <a:off x="7696201" y="3178969"/>
            <a:ext cx="34925" cy="47625"/>
          </a:xfrm>
          <a:custGeom>
            <a:avLst/>
            <a:gdLst>
              <a:gd name="T0" fmla="*/ 8 w 22"/>
              <a:gd name="T1" fmla="*/ 30 h 30"/>
              <a:gd name="T2" fmla="*/ 0 w 22"/>
              <a:gd name="T3" fmla="*/ 0 h 30"/>
              <a:gd name="T4" fmla="*/ 22 w 22"/>
              <a:gd name="T5" fmla="*/ 21 h 30"/>
              <a:gd name="T6" fmla="*/ 8 w 22"/>
              <a:gd name="T7" fmla="*/ 30 h 30"/>
            </a:gdLst>
            <a:ahLst/>
            <a:cxnLst>
              <a:cxn ang="0">
                <a:pos x="T0" y="T1"/>
              </a:cxn>
              <a:cxn ang="0">
                <a:pos x="T2" y="T3"/>
              </a:cxn>
              <a:cxn ang="0">
                <a:pos x="T4" y="T5"/>
              </a:cxn>
              <a:cxn ang="0">
                <a:pos x="T6" y="T7"/>
              </a:cxn>
            </a:cxnLst>
            <a:rect l="0" t="0" r="r" b="b"/>
            <a:pathLst>
              <a:path w="22" h="30">
                <a:moveTo>
                  <a:pt x="8" y="30"/>
                </a:moveTo>
                <a:lnTo>
                  <a:pt x="0" y="0"/>
                </a:lnTo>
                <a:lnTo>
                  <a:pt x="22" y="21"/>
                </a:lnTo>
                <a:lnTo>
                  <a:pt x="8" y="3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0" name="Freeform 56"/>
          <p:cNvSpPr>
            <a:spLocks/>
          </p:cNvSpPr>
          <p:nvPr/>
        </p:nvSpPr>
        <p:spPr bwMode="auto">
          <a:xfrm>
            <a:off x="7685089" y="3161507"/>
            <a:ext cx="53975" cy="74613"/>
          </a:xfrm>
          <a:custGeom>
            <a:avLst/>
            <a:gdLst>
              <a:gd name="T0" fmla="*/ 13 w 34"/>
              <a:gd name="T1" fmla="*/ 37 h 47"/>
              <a:gd name="T2" fmla="*/ 19 w 34"/>
              <a:gd name="T3" fmla="*/ 40 h 47"/>
              <a:gd name="T4" fmla="*/ 11 w 34"/>
              <a:gd name="T5" fmla="*/ 9 h 47"/>
              <a:gd name="T6" fmla="*/ 5 w 34"/>
              <a:gd name="T7" fmla="*/ 13 h 47"/>
              <a:gd name="T8" fmla="*/ 26 w 34"/>
              <a:gd name="T9" fmla="*/ 35 h 47"/>
              <a:gd name="T10" fmla="*/ 26 w 34"/>
              <a:gd name="T11" fmla="*/ 29 h 47"/>
              <a:gd name="T12" fmla="*/ 13 w 34"/>
              <a:gd name="T13" fmla="*/ 37 h 47"/>
              <a:gd name="T14" fmla="*/ 13 w 34"/>
              <a:gd name="T15" fmla="*/ 47 h 47"/>
              <a:gd name="T16" fmla="*/ 34 w 34"/>
              <a:gd name="T17" fmla="*/ 32 h 47"/>
              <a:gd name="T18" fmla="*/ 0 w 34"/>
              <a:gd name="T19" fmla="*/ 0 h 47"/>
              <a:gd name="T20" fmla="*/ 13 w 34"/>
              <a:gd name="T21" fmla="*/ 47 h 47"/>
              <a:gd name="T22" fmla="*/ 13 w 34"/>
              <a:gd name="T23"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47">
                <a:moveTo>
                  <a:pt x="13" y="37"/>
                </a:moveTo>
                <a:lnTo>
                  <a:pt x="19" y="40"/>
                </a:lnTo>
                <a:lnTo>
                  <a:pt x="11" y="9"/>
                </a:lnTo>
                <a:lnTo>
                  <a:pt x="5" y="13"/>
                </a:lnTo>
                <a:lnTo>
                  <a:pt x="26" y="35"/>
                </a:lnTo>
                <a:lnTo>
                  <a:pt x="26" y="29"/>
                </a:lnTo>
                <a:lnTo>
                  <a:pt x="13" y="37"/>
                </a:lnTo>
                <a:lnTo>
                  <a:pt x="13" y="47"/>
                </a:lnTo>
                <a:lnTo>
                  <a:pt x="34" y="32"/>
                </a:lnTo>
                <a:lnTo>
                  <a:pt x="0" y="0"/>
                </a:lnTo>
                <a:lnTo>
                  <a:pt x="13" y="47"/>
                </a:lnTo>
                <a:lnTo>
                  <a:pt x="13" y="3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1" name="Freeform 57"/>
          <p:cNvSpPr>
            <a:spLocks/>
          </p:cNvSpPr>
          <p:nvPr/>
        </p:nvSpPr>
        <p:spPr bwMode="auto">
          <a:xfrm>
            <a:off x="7689851" y="4290219"/>
            <a:ext cx="161925" cy="1144588"/>
          </a:xfrm>
          <a:custGeom>
            <a:avLst/>
            <a:gdLst>
              <a:gd name="T0" fmla="*/ 48 w 102"/>
              <a:gd name="T1" fmla="*/ 717 h 721"/>
              <a:gd name="T2" fmla="*/ 49 w 102"/>
              <a:gd name="T3" fmla="*/ 713 h 721"/>
              <a:gd name="T4" fmla="*/ 51 w 102"/>
              <a:gd name="T5" fmla="*/ 705 h 721"/>
              <a:gd name="T6" fmla="*/ 57 w 102"/>
              <a:gd name="T7" fmla="*/ 684 h 721"/>
              <a:gd name="T8" fmla="*/ 64 w 102"/>
              <a:gd name="T9" fmla="*/ 658 h 721"/>
              <a:gd name="T10" fmla="*/ 74 w 102"/>
              <a:gd name="T11" fmla="*/ 612 h 721"/>
              <a:gd name="T12" fmla="*/ 80 w 102"/>
              <a:gd name="T13" fmla="*/ 585 h 721"/>
              <a:gd name="T14" fmla="*/ 95 w 102"/>
              <a:gd name="T15" fmla="*/ 493 h 721"/>
              <a:gd name="T16" fmla="*/ 98 w 102"/>
              <a:gd name="T17" fmla="*/ 460 h 721"/>
              <a:gd name="T18" fmla="*/ 101 w 102"/>
              <a:gd name="T19" fmla="*/ 411 h 721"/>
              <a:gd name="T20" fmla="*/ 102 w 102"/>
              <a:gd name="T21" fmla="*/ 377 h 721"/>
              <a:gd name="T22" fmla="*/ 101 w 102"/>
              <a:gd name="T23" fmla="*/ 343 h 721"/>
              <a:gd name="T24" fmla="*/ 96 w 102"/>
              <a:gd name="T25" fmla="*/ 294 h 721"/>
              <a:gd name="T26" fmla="*/ 89 w 102"/>
              <a:gd name="T27" fmla="*/ 244 h 721"/>
              <a:gd name="T28" fmla="*/ 81 w 102"/>
              <a:gd name="T29" fmla="*/ 214 h 721"/>
              <a:gd name="T30" fmla="*/ 74 w 102"/>
              <a:gd name="T31" fmla="*/ 184 h 721"/>
              <a:gd name="T32" fmla="*/ 67 w 102"/>
              <a:gd name="T33" fmla="*/ 156 h 721"/>
              <a:gd name="T34" fmla="*/ 58 w 102"/>
              <a:gd name="T35" fmla="*/ 129 h 721"/>
              <a:gd name="T36" fmla="*/ 50 w 102"/>
              <a:gd name="T37" fmla="*/ 105 h 721"/>
              <a:gd name="T38" fmla="*/ 38 w 102"/>
              <a:gd name="T39" fmla="*/ 72 h 721"/>
              <a:gd name="T40" fmla="*/ 29 w 102"/>
              <a:gd name="T41" fmla="*/ 53 h 721"/>
              <a:gd name="T42" fmla="*/ 22 w 102"/>
              <a:gd name="T43" fmla="*/ 37 h 721"/>
              <a:gd name="T44" fmla="*/ 16 w 102"/>
              <a:gd name="T45" fmla="*/ 24 h 721"/>
              <a:gd name="T46" fmla="*/ 11 w 102"/>
              <a:gd name="T47" fmla="*/ 13 h 721"/>
              <a:gd name="T48" fmla="*/ 8 w 102"/>
              <a:gd name="T49" fmla="*/ 6 h 721"/>
              <a:gd name="T50" fmla="*/ 5 w 102"/>
              <a:gd name="T51" fmla="*/ 1 h 721"/>
              <a:gd name="T52" fmla="*/ 4 w 102"/>
              <a:gd name="T53" fmla="*/ 0 h 721"/>
              <a:gd name="T54" fmla="*/ 0 w 102"/>
              <a:gd name="T55" fmla="*/ 8 h 721"/>
              <a:gd name="T56" fmla="*/ 4 w 102"/>
              <a:gd name="T57" fmla="*/ 15 h 721"/>
              <a:gd name="T58" fmla="*/ 9 w 102"/>
              <a:gd name="T59" fmla="*/ 26 h 721"/>
              <a:gd name="T60" fmla="*/ 15 w 102"/>
              <a:gd name="T61" fmla="*/ 40 h 721"/>
              <a:gd name="T62" fmla="*/ 22 w 102"/>
              <a:gd name="T63" fmla="*/ 55 h 721"/>
              <a:gd name="T64" fmla="*/ 31 w 102"/>
              <a:gd name="T65" fmla="*/ 75 h 721"/>
              <a:gd name="T66" fmla="*/ 43 w 102"/>
              <a:gd name="T67" fmla="*/ 107 h 721"/>
              <a:gd name="T68" fmla="*/ 51 w 102"/>
              <a:gd name="T69" fmla="*/ 132 h 721"/>
              <a:gd name="T70" fmla="*/ 60 w 102"/>
              <a:gd name="T71" fmla="*/ 158 h 721"/>
              <a:gd name="T72" fmla="*/ 67 w 102"/>
              <a:gd name="T73" fmla="*/ 186 h 721"/>
              <a:gd name="T74" fmla="*/ 74 w 102"/>
              <a:gd name="T75" fmla="*/ 216 h 721"/>
              <a:gd name="T76" fmla="*/ 81 w 102"/>
              <a:gd name="T77" fmla="*/ 246 h 721"/>
              <a:gd name="T78" fmla="*/ 89 w 102"/>
              <a:gd name="T79" fmla="*/ 294 h 721"/>
              <a:gd name="T80" fmla="*/ 93 w 102"/>
              <a:gd name="T81" fmla="*/ 343 h 721"/>
              <a:gd name="T82" fmla="*/ 95 w 102"/>
              <a:gd name="T83" fmla="*/ 377 h 721"/>
              <a:gd name="T84" fmla="*/ 93 w 102"/>
              <a:gd name="T85" fmla="*/ 411 h 721"/>
              <a:gd name="T86" fmla="*/ 91 w 102"/>
              <a:gd name="T87" fmla="*/ 460 h 721"/>
              <a:gd name="T88" fmla="*/ 87 w 102"/>
              <a:gd name="T89" fmla="*/ 493 h 721"/>
              <a:gd name="T90" fmla="*/ 73 w 102"/>
              <a:gd name="T91" fmla="*/ 583 h 721"/>
              <a:gd name="T92" fmla="*/ 67 w 102"/>
              <a:gd name="T93" fmla="*/ 609 h 721"/>
              <a:gd name="T94" fmla="*/ 57 w 102"/>
              <a:gd name="T95" fmla="*/ 655 h 721"/>
              <a:gd name="T96" fmla="*/ 50 w 102"/>
              <a:gd name="T97" fmla="*/ 682 h 721"/>
              <a:gd name="T98" fmla="*/ 44 w 102"/>
              <a:gd name="T99" fmla="*/ 702 h 721"/>
              <a:gd name="T100" fmla="*/ 41 w 102"/>
              <a:gd name="T101" fmla="*/ 711 h 721"/>
              <a:gd name="T102" fmla="*/ 40 w 102"/>
              <a:gd name="T103" fmla="*/ 717 h 721"/>
              <a:gd name="T104" fmla="*/ 44 w 102"/>
              <a:gd name="T105" fmla="*/ 72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2" h="721">
                <a:moveTo>
                  <a:pt x="44" y="721"/>
                </a:moveTo>
                <a:lnTo>
                  <a:pt x="48" y="717"/>
                </a:lnTo>
                <a:lnTo>
                  <a:pt x="48" y="716"/>
                </a:lnTo>
                <a:lnTo>
                  <a:pt x="49" y="713"/>
                </a:lnTo>
                <a:lnTo>
                  <a:pt x="50" y="710"/>
                </a:lnTo>
                <a:lnTo>
                  <a:pt x="51" y="705"/>
                </a:lnTo>
                <a:lnTo>
                  <a:pt x="52" y="699"/>
                </a:lnTo>
                <a:lnTo>
                  <a:pt x="57" y="684"/>
                </a:lnTo>
                <a:lnTo>
                  <a:pt x="62" y="667"/>
                </a:lnTo>
                <a:lnTo>
                  <a:pt x="64" y="658"/>
                </a:lnTo>
                <a:lnTo>
                  <a:pt x="69" y="636"/>
                </a:lnTo>
                <a:lnTo>
                  <a:pt x="74" y="612"/>
                </a:lnTo>
                <a:lnTo>
                  <a:pt x="78" y="598"/>
                </a:lnTo>
                <a:lnTo>
                  <a:pt x="80" y="585"/>
                </a:lnTo>
                <a:lnTo>
                  <a:pt x="87" y="540"/>
                </a:lnTo>
                <a:lnTo>
                  <a:pt x="95" y="493"/>
                </a:lnTo>
                <a:lnTo>
                  <a:pt x="96" y="476"/>
                </a:lnTo>
                <a:lnTo>
                  <a:pt x="98" y="460"/>
                </a:lnTo>
                <a:lnTo>
                  <a:pt x="101" y="427"/>
                </a:lnTo>
                <a:lnTo>
                  <a:pt x="101" y="411"/>
                </a:lnTo>
                <a:lnTo>
                  <a:pt x="102" y="394"/>
                </a:lnTo>
                <a:lnTo>
                  <a:pt x="102" y="377"/>
                </a:lnTo>
                <a:lnTo>
                  <a:pt x="101" y="360"/>
                </a:lnTo>
                <a:lnTo>
                  <a:pt x="101" y="343"/>
                </a:lnTo>
                <a:lnTo>
                  <a:pt x="98" y="309"/>
                </a:lnTo>
                <a:lnTo>
                  <a:pt x="96" y="294"/>
                </a:lnTo>
                <a:lnTo>
                  <a:pt x="93" y="277"/>
                </a:lnTo>
                <a:lnTo>
                  <a:pt x="89" y="244"/>
                </a:lnTo>
                <a:lnTo>
                  <a:pt x="85" y="228"/>
                </a:lnTo>
                <a:lnTo>
                  <a:pt x="81" y="214"/>
                </a:lnTo>
                <a:lnTo>
                  <a:pt x="78" y="198"/>
                </a:lnTo>
                <a:lnTo>
                  <a:pt x="74" y="184"/>
                </a:lnTo>
                <a:lnTo>
                  <a:pt x="71" y="170"/>
                </a:lnTo>
                <a:lnTo>
                  <a:pt x="67" y="156"/>
                </a:lnTo>
                <a:lnTo>
                  <a:pt x="62" y="142"/>
                </a:lnTo>
                <a:lnTo>
                  <a:pt x="58" y="129"/>
                </a:lnTo>
                <a:lnTo>
                  <a:pt x="54" y="117"/>
                </a:lnTo>
                <a:lnTo>
                  <a:pt x="50" y="105"/>
                </a:lnTo>
                <a:lnTo>
                  <a:pt x="45" y="94"/>
                </a:lnTo>
                <a:lnTo>
                  <a:pt x="38" y="72"/>
                </a:lnTo>
                <a:lnTo>
                  <a:pt x="33" y="63"/>
                </a:lnTo>
                <a:lnTo>
                  <a:pt x="29" y="53"/>
                </a:lnTo>
                <a:lnTo>
                  <a:pt x="26" y="44"/>
                </a:lnTo>
                <a:lnTo>
                  <a:pt x="22" y="37"/>
                </a:lnTo>
                <a:lnTo>
                  <a:pt x="20" y="30"/>
                </a:lnTo>
                <a:lnTo>
                  <a:pt x="16" y="24"/>
                </a:lnTo>
                <a:lnTo>
                  <a:pt x="14" y="18"/>
                </a:lnTo>
                <a:lnTo>
                  <a:pt x="11" y="13"/>
                </a:lnTo>
                <a:lnTo>
                  <a:pt x="10" y="9"/>
                </a:lnTo>
                <a:lnTo>
                  <a:pt x="8" y="6"/>
                </a:lnTo>
                <a:lnTo>
                  <a:pt x="8" y="3"/>
                </a:lnTo>
                <a:lnTo>
                  <a:pt x="5" y="1"/>
                </a:lnTo>
                <a:lnTo>
                  <a:pt x="4" y="7"/>
                </a:lnTo>
                <a:lnTo>
                  <a:pt x="4" y="0"/>
                </a:lnTo>
                <a:lnTo>
                  <a:pt x="0" y="6"/>
                </a:lnTo>
                <a:lnTo>
                  <a:pt x="0" y="8"/>
                </a:lnTo>
                <a:lnTo>
                  <a:pt x="3" y="12"/>
                </a:lnTo>
                <a:lnTo>
                  <a:pt x="4" y="15"/>
                </a:lnTo>
                <a:lnTo>
                  <a:pt x="6" y="20"/>
                </a:lnTo>
                <a:lnTo>
                  <a:pt x="9" y="26"/>
                </a:lnTo>
                <a:lnTo>
                  <a:pt x="12" y="32"/>
                </a:lnTo>
                <a:lnTo>
                  <a:pt x="15" y="40"/>
                </a:lnTo>
                <a:lnTo>
                  <a:pt x="19" y="47"/>
                </a:lnTo>
                <a:lnTo>
                  <a:pt x="22" y="55"/>
                </a:lnTo>
                <a:lnTo>
                  <a:pt x="26" y="65"/>
                </a:lnTo>
                <a:lnTo>
                  <a:pt x="31" y="75"/>
                </a:lnTo>
                <a:lnTo>
                  <a:pt x="38" y="96"/>
                </a:lnTo>
                <a:lnTo>
                  <a:pt x="43" y="107"/>
                </a:lnTo>
                <a:lnTo>
                  <a:pt x="46" y="119"/>
                </a:lnTo>
                <a:lnTo>
                  <a:pt x="51" y="132"/>
                </a:lnTo>
                <a:lnTo>
                  <a:pt x="55" y="145"/>
                </a:lnTo>
                <a:lnTo>
                  <a:pt x="60" y="158"/>
                </a:lnTo>
                <a:lnTo>
                  <a:pt x="63" y="173"/>
                </a:lnTo>
                <a:lnTo>
                  <a:pt x="67" y="186"/>
                </a:lnTo>
                <a:lnTo>
                  <a:pt x="71" y="200"/>
                </a:lnTo>
                <a:lnTo>
                  <a:pt x="74" y="216"/>
                </a:lnTo>
                <a:lnTo>
                  <a:pt x="78" y="231"/>
                </a:lnTo>
                <a:lnTo>
                  <a:pt x="81" y="246"/>
                </a:lnTo>
                <a:lnTo>
                  <a:pt x="86" y="277"/>
                </a:lnTo>
                <a:lnTo>
                  <a:pt x="89" y="294"/>
                </a:lnTo>
                <a:lnTo>
                  <a:pt x="91" y="309"/>
                </a:lnTo>
                <a:lnTo>
                  <a:pt x="93" y="343"/>
                </a:lnTo>
                <a:lnTo>
                  <a:pt x="93" y="360"/>
                </a:lnTo>
                <a:lnTo>
                  <a:pt x="95" y="377"/>
                </a:lnTo>
                <a:lnTo>
                  <a:pt x="95" y="394"/>
                </a:lnTo>
                <a:lnTo>
                  <a:pt x="93" y="411"/>
                </a:lnTo>
                <a:lnTo>
                  <a:pt x="93" y="427"/>
                </a:lnTo>
                <a:lnTo>
                  <a:pt x="91" y="460"/>
                </a:lnTo>
                <a:lnTo>
                  <a:pt x="89" y="476"/>
                </a:lnTo>
                <a:lnTo>
                  <a:pt x="87" y="493"/>
                </a:lnTo>
                <a:lnTo>
                  <a:pt x="80" y="540"/>
                </a:lnTo>
                <a:lnTo>
                  <a:pt x="73" y="583"/>
                </a:lnTo>
                <a:lnTo>
                  <a:pt x="71" y="596"/>
                </a:lnTo>
                <a:lnTo>
                  <a:pt x="67" y="609"/>
                </a:lnTo>
                <a:lnTo>
                  <a:pt x="62" y="633"/>
                </a:lnTo>
                <a:lnTo>
                  <a:pt x="57" y="655"/>
                </a:lnTo>
                <a:lnTo>
                  <a:pt x="55" y="665"/>
                </a:lnTo>
                <a:lnTo>
                  <a:pt x="50" y="682"/>
                </a:lnTo>
                <a:lnTo>
                  <a:pt x="45" y="696"/>
                </a:lnTo>
                <a:lnTo>
                  <a:pt x="44" y="702"/>
                </a:lnTo>
                <a:lnTo>
                  <a:pt x="43" y="707"/>
                </a:lnTo>
                <a:lnTo>
                  <a:pt x="41" y="711"/>
                </a:lnTo>
                <a:lnTo>
                  <a:pt x="40" y="713"/>
                </a:lnTo>
                <a:lnTo>
                  <a:pt x="40" y="717"/>
                </a:lnTo>
                <a:lnTo>
                  <a:pt x="44" y="713"/>
                </a:lnTo>
                <a:lnTo>
                  <a:pt x="44" y="721"/>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2" name="Freeform 58"/>
          <p:cNvSpPr>
            <a:spLocks/>
          </p:cNvSpPr>
          <p:nvPr/>
        </p:nvSpPr>
        <p:spPr bwMode="auto">
          <a:xfrm>
            <a:off x="7754939" y="5403057"/>
            <a:ext cx="23813" cy="25400"/>
          </a:xfrm>
          <a:custGeom>
            <a:avLst/>
            <a:gdLst>
              <a:gd name="T0" fmla="*/ 0 w 15"/>
              <a:gd name="T1" fmla="*/ 0 h 16"/>
              <a:gd name="T2" fmla="*/ 3 w 15"/>
              <a:gd name="T3" fmla="*/ 16 h 16"/>
              <a:gd name="T4" fmla="*/ 15 w 15"/>
              <a:gd name="T5" fmla="*/ 4 h 16"/>
              <a:gd name="T6" fmla="*/ 0 w 15"/>
              <a:gd name="T7" fmla="*/ 0 h 16"/>
            </a:gdLst>
            <a:ahLst/>
            <a:cxnLst>
              <a:cxn ang="0">
                <a:pos x="T0" y="T1"/>
              </a:cxn>
              <a:cxn ang="0">
                <a:pos x="T2" y="T3"/>
              </a:cxn>
              <a:cxn ang="0">
                <a:pos x="T4" y="T5"/>
              </a:cxn>
              <a:cxn ang="0">
                <a:pos x="T6" y="T7"/>
              </a:cxn>
            </a:cxnLst>
            <a:rect l="0" t="0" r="r" b="b"/>
            <a:pathLst>
              <a:path w="15" h="16">
                <a:moveTo>
                  <a:pt x="0" y="0"/>
                </a:moveTo>
                <a:lnTo>
                  <a:pt x="3" y="16"/>
                </a:lnTo>
                <a:lnTo>
                  <a:pt x="15" y="4"/>
                </a:lnTo>
                <a:lnTo>
                  <a:pt x="0" y="0"/>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 name="Freeform 59"/>
          <p:cNvSpPr>
            <a:spLocks/>
          </p:cNvSpPr>
          <p:nvPr/>
        </p:nvSpPr>
        <p:spPr bwMode="auto">
          <a:xfrm>
            <a:off x="7750176" y="5395119"/>
            <a:ext cx="39688" cy="44450"/>
          </a:xfrm>
          <a:custGeom>
            <a:avLst/>
            <a:gdLst>
              <a:gd name="T0" fmla="*/ 0 w 25"/>
              <a:gd name="T1" fmla="*/ 0 h 28"/>
              <a:gd name="T2" fmla="*/ 3 w 25"/>
              <a:gd name="T3" fmla="*/ 28 h 28"/>
              <a:gd name="T4" fmla="*/ 25 w 25"/>
              <a:gd name="T5" fmla="*/ 6 h 28"/>
              <a:gd name="T6" fmla="*/ 0 w 25"/>
              <a:gd name="T7" fmla="*/ 0 h 28"/>
              <a:gd name="T8" fmla="*/ 2 w 25"/>
              <a:gd name="T9" fmla="*/ 9 h 28"/>
              <a:gd name="T10" fmla="*/ 17 w 25"/>
              <a:gd name="T11" fmla="*/ 12 h 28"/>
              <a:gd name="T12" fmla="*/ 16 w 25"/>
              <a:gd name="T13" fmla="*/ 6 h 28"/>
              <a:gd name="T14" fmla="*/ 3 w 25"/>
              <a:gd name="T15" fmla="*/ 18 h 28"/>
              <a:gd name="T16" fmla="*/ 10 w 25"/>
              <a:gd name="T17" fmla="*/ 21 h 28"/>
              <a:gd name="T18" fmla="*/ 7 w 25"/>
              <a:gd name="T19" fmla="*/ 5 h 28"/>
              <a:gd name="T20" fmla="*/ 2 w 25"/>
              <a:gd name="T21" fmla="*/ 9 h 28"/>
              <a:gd name="T22" fmla="*/ 0 w 25"/>
              <a:gd name="T23"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28">
                <a:moveTo>
                  <a:pt x="0" y="0"/>
                </a:moveTo>
                <a:lnTo>
                  <a:pt x="3" y="28"/>
                </a:lnTo>
                <a:lnTo>
                  <a:pt x="25" y="6"/>
                </a:lnTo>
                <a:lnTo>
                  <a:pt x="0" y="0"/>
                </a:lnTo>
                <a:lnTo>
                  <a:pt x="2" y="9"/>
                </a:lnTo>
                <a:lnTo>
                  <a:pt x="17" y="12"/>
                </a:lnTo>
                <a:lnTo>
                  <a:pt x="16" y="6"/>
                </a:lnTo>
                <a:lnTo>
                  <a:pt x="3" y="18"/>
                </a:lnTo>
                <a:lnTo>
                  <a:pt x="10" y="21"/>
                </a:lnTo>
                <a:lnTo>
                  <a:pt x="7" y="5"/>
                </a:lnTo>
                <a:lnTo>
                  <a:pt x="2" y="9"/>
                </a:lnTo>
                <a:lnTo>
                  <a:pt x="0" y="0"/>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4" name="Freeform 60"/>
          <p:cNvSpPr>
            <a:spLocks/>
          </p:cNvSpPr>
          <p:nvPr/>
        </p:nvSpPr>
        <p:spPr bwMode="auto">
          <a:xfrm>
            <a:off x="7573964" y="3301207"/>
            <a:ext cx="363538" cy="960438"/>
          </a:xfrm>
          <a:custGeom>
            <a:avLst/>
            <a:gdLst>
              <a:gd name="T0" fmla="*/ 73 w 229"/>
              <a:gd name="T1" fmla="*/ 601 h 605"/>
              <a:gd name="T2" fmla="*/ 71 w 229"/>
              <a:gd name="T3" fmla="*/ 596 h 605"/>
              <a:gd name="T4" fmla="*/ 69 w 229"/>
              <a:gd name="T5" fmla="*/ 591 h 605"/>
              <a:gd name="T6" fmla="*/ 61 w 229"/>
              <a:gd name="T7" fmla="*/ 574 h 605"/>
              <a:gd name="T8" fmla="*/ 52 w 229"/>
              <a:gd name="T9" fmla="*/ 551 h 605"/>
              <a:gd name="T10" fmla="*/ 33 w 229"/>
              <a:gd name="T11" fmla="*/ 499 h 605"/>
              <a:gd name="T12" fmla="*/ 26 w 229"/>
              <a:gd name="T13" fmla="*/ 474 h 605"/>
              <a:gd name="T14" fmla="*/ 20 w 229"/>
              <a:gd name="T15" fmla="*/ 449 h 605"/>
              <a:gd name="T16" fmla="*/ 12 w 229"/>
              <a:gd name="T17" fmla="*/ 406 h 605"/>
              <a:gd name="T18" fmla="*/ 7 w 229"/>
              <a:gd name="T19" fmla="*/ 365 h 605"/>
              <a:gd name="T20" fmla="*/ 8 w 229"/>
              <a:gd name="T21" fmla="*/ 306 h 605"/>
              <a:gd name="T22" fmla="*/ 17 w 229"/>
              <a:gd name="T23" fmla="*/ 265 h 605"/>
              <a:gd name="T24" fmla="*/ 25 w 229"/>
              <a:gd name="T25" fmla="*/ 237 h 605"/>
              <a:gd name="T26" fmla="*/ 58 w 229"/>
              <a:gd name="T27" fmla="*/ 174 h 605"/>
              <a:gd name="T28" fmla="*/ 82 w 229"/>
              <a:gd name="T29" fmla="*/ 139 h 605"/>
              <a:gd name="T30" fmla="*/ 100 w 229"/>
              <a:gd name="T31" fmla="*/ 117 h 605"/>
              <a:gd name="T32" fmla="*/ 118 w 229"/>
              <a:gd name="T33" fmla="*/ 98 h 605"/>
              <a:gd name="T34" fmla="*/ 137 w 229"/>
              <a:gd name="T35" fmla="*/ 80 h 605"/>
              <a:gd name="T36" fmla="*/ 156 w 229"/>
              <a:gd name="T37" fmla="*/ 63 h 605"/>
              <a:gd name="T38" fmla="*/ 181 w 229"/>
              <a:gd name="T39" fmla="*/ 42 h 605"/>
              <a:gd name="T40" fmla="*/ 202 w 229"/>
              <a:gd name="T41" fmla="*/ 25 h 605"/>
              <a:gd name="T42" fmla="*/ 218 w 229"/>
              <a:gd name="T43" fmla="*/ 13 h 605"/>
              <a:gd name="T44" fmla="*/ 228 w 229"/>
              <a:gd name="T45" fmla="*/ 7 h 605"/>
              <a:gd name="T46" fmla="*/ 229 w 229"/>
              <a:gd name="T47" fmla="*/ 0 h 605"/>
              <a:gd name="T48" fmla="*/ 223 w 229"/>
              <a:gd name="T49" fmla="*/ 2 h 605"/>
              <a:gd name="T50" fmla="*/ 214 w 229"/>
              <a:gd name="T51" fmla="*/ 8 h 605"/>
              <a:gd name="T52" fmla="*/ 197 w 229"/>
              <a:gd name="T53" fmla="*/ 20 h 605"/>
              <a:gd name="T54" fmla="*/ 176 w 229"/>
              <a:gd name="T55" fmla="*/ 37 h 605"/>
              <a:gd name="T56" fmla="*/ 151 w 229"/>
              <a:gd name="T57" fmla="*/ 58 h 605"/>
              <a:gd name="T58" fmla="*/ 133 w 229"/>
              <a:gd name="T59" fmla="*/ 75 h 605"/>
              <a:gd name="T60" fmla="*/ 113 w 229"/>
              <a:gd name="T61" fmla="*/ 93 h 605"/>
              <a:gd name="T62" fmla="*/ 95 w 229"/>
              <a:gd name="T63" fmla="*/ 112 h 605"/>
              <a:gd name="T64" fmla="*/ 77 w 229"/>
              <a:gd name="T65" fmla="*/ 134 h 605"/>
              <a:gd name="T66" fmla="*/ 50 w 229"/>
              <a:gd name="T67" fmla="*/ 169 h 605"/>
              <a:gd name="T68" fmla="*/ 18 w 229"/>
              <a:gd name="T69" fmla="*/ 235 h 605"/>
              <a:gd name="T70" fmla="*/ 9 w 229"/>
              <a:gd name="T71" fmla="*/ 262 h 605"/>
              <a:gd name="T72" fmla="*/ 1 w 229"/>
              <a:gd name="T73" fmla="*/ 306 h 605"/>
              <a:gd name="T74" fmla="*/ 0 w 229"/>
              <a:gd name="T75" fmla="*/ 365 h 605"/>
              <a:gd name="T76" fmla="*/ 4 w 229"/>
              <a:gd name="T77" fmla="*/ 409 h 605"/>
              <a:gd name="T78" fmla="*/ 13 w 229"/>
              <a:gd name="T79" fmla="*/ 451 h 605"/>
              <a:gd name="T80" fmla="*/ 19 w 229"/>
              <a:gd name="T81" fmla="*/ 476 h 605"/>
              <a:gd name="T82" fmla="*/ 26 w 229"/>
              <a:gd name="T83" fmla="*/ 502 h 605"/>
              <a:gd name="T84" fmla="*/ 44 w 229"/>
              <a:gd name="T85" fmla="*/ 554 h 605"/>
              <a:gd name="T86" fmla="*/ 54 w 229"/>
              <a:gd name="T87" fmla="*/ 577 h 605"/>
              <a:gd name="T88" fmla="*/ 61 w 229"/>
              <a:gd name="T89" fmla="*/ 594 h 605"/>
              <a:gd name="T90" fmla="*/ 66 w 229"/>
              <a:gd name="T91" fmla="*/ 601 h 605"/>
              <a:gd name="T92" fmla="*/ 70 w 229"/>
              <a:gd name="T93"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 h="605">
                <a:moveTo>
                  <a:pt x="70" y="605"/>
                </a:moveTo>
                <a:lnTo>
                  <a:pt x="73" y="601"/>
                </a:lnTo>
                <a:lnTo>
                  <a:pt x="73" y="599"/>
                </a:lnTo>
                <a:lnTo>
                  <a:pt x="71" y="596"/>
                </a:lnTo>
                <a:lnTo>
                  <a:pt x="71" y="594"/>
                </a:lnTo>
                <a:lnTo>
                  <a:pt x="69" y="591"/>
                </a:lnTo>
                <a:lnTo>
                  <a:pt x="67" y="586"/>
                </a:lnTo>
                <a:lnTo>
                  <a:pt x="61" y="574"/>
                </a:lnTo>
                <a:lnTo>
                  <a:pt x="59" y="568"/>
                </a:lnTo>
                <a:lnTo>
                  <a:pt x="52" y="551"/>
                </a:lnTo>
                <a:lnTo>
                  <a:pt x="44" y="532"/>
                </a:lnTo>
                <a:lnTo>
                  <a:pt x="33" y="499"/>
                </a:lnTo>
                <a:lnTo>
                  <a:pt x="30" y="487"/>
                </a:lnTo>
                <a:lnTo>
                  <a:pt x="26" y="474"/>
                </a:lnTo>
                <a:lnTo>
                  <a:pt x="23" y="462"/>
                </a:lnTo>
                <a:lnTo>
                  <a:pt x="20" y="449"/>
                </a:lnTo>
                <a:lnTo>
                  <a:pt x="17" y="435"/>
                </a:lnTo>
                <a:lnTo>
                  <a:pt x="12" y="406"/>
                </a:lnTo>
                <a:lnTo>
                  <a:pt x="9" y="394"/>
                </a:lnTo>
                <a:lnTo>
                  <a:pt x="7" y="365"/>
                </a:lnTo>
                <a:lnTo>
                  <a:pt x="7" y="320"/>
                </a:lnTo>
                <a:lnTo>
                  <a:pt x="8" y="306"/>
                </a:lnTo>
                <a:lnTo>
                  <a:pt x="13" y="278"/>
                </a:lnTo>
                <a:lnTo>
                  <a:pt x="17" y="265"/>
                </a:lnTo>
                <a:lnTo>
                  <a:pt x="20" y="250"/>
                </a:lnTo>
                <a:lnTo>
                  <a:pt x="25" y="237"/>
                </a:lnTo>
                <a:lnTo>
                  <a:pt x="43" y="197"/>
                </a:lnTo>
                <a:lnTo>
                  <a:pt x="58" y="174"/>
                </a:lnTo>
                <a:lnTo>
                  <a:pt x="73" y="150"/>
                </a:lnTo>
                <a:lnTo>
                  <a:pt x="82" y="139"/>
                </a:lnTo>
                <a:lnTo>
                  <a:pt x="92" y="128"/>
                </a:lnTo>
                <a:lnTo>
                  <a:pt x="100" y="117"/>
                </a:lnTo>
                <a:lnTo>
                  <a:pt x="110" y="108"/>
                </a:lnTo>
                <a:lnTo>
                  <a:pt x="118" y="98"/>
                </a:lnTo>
                <a:lnTo>
                  <a:pt x="128" y="88"/>
                </a:lnTo>
                <a:lnTo>
                  <a:pt x="137" y="80"/>
                </a:lnTo>
                <a:lnTo>
                  <a:pt x="146" y="71"/>
                </a:lnTo>
                <a:lnTo>
                  <a:pt x="156" y="63"/>
                </a:lnTo>
                <a:lnTo>
                  <a:pt x="173" y="48"/>
                </a:lnTo>
                <a:lnTo>
                  <a:pt x="181" y="42"/>
                </a:lnTo>
                <a:lnTo>
                  <a:pt x="196" y="30"/>
                </a:lnTo>
                <a:lnTo>
                  <a:pt x="202" y="25"/>
                </a:lnTo>
                <a:lnTo>
                  <a:pt x="209" y="20"/>
                </a:lnTo>
                <a:lnTo>
                  <a:pt x="218" y="13"/>
                </a:lnTo>
                <a:lnTo>
                  <a:pt x="226" y="10"/>
                </a:lnTo>
                <a:lnTo>
                  <a:pt x="228" y="7"/>
                </a:lnTo>
                <a:lnTo>
                  <a:pt x="229" y="7"/>
                </a:lnTo>
                <a:lnTo>
                  <a:pt x="229" y="0"/>
                </a:lnTo>
                <a:lnTo>
                  <a:pt x="226" y="0"/>
                </a:lnTo>
                <a:lnTo>
                  <a:pt x="223" y="2"/>
                </a:lnTo>
                <a:lnTo>
                  <a:pt x="221" y="2"/>
                </a:lnTo>
                <a:lnTo>
                  <a:pt x="214" y="8"/>
                </a:lnTo>
                <a:lnTo>
                  <a:pt x="204" y="16"/>
                </a:lnTo>
                <a:lnTo>
                  <a:pt x="197" y="20"/>
                </a:lnTo>
                <a:lnTo>
                  <a:pt x="191" y="25"/>
                </a:lnTo>
                <a:lnTo>
                  <a:pt x="176" y="37"/>
                </a:lnTo>
                <a:lnTo>
                  <a:pt x="168" y="43"/>
                </a:lnTo>
                <a:lnTo>
                  <a:pt x="151" y="58"/>
                </a:lnTo>
                <a:lnTo>
                  <a:pt x="141" y="66"/>
                </a:lnTo>
                <a:lnTo>
                  <a:pt x="133" y="75"/>
                </a:lnTo>
                <a:lnTo>
                  <a:pt x="123" y="83"/>
                </a:lnTo>
                <a:lnTo>
                  <a:pt x="113" y="93"/>
                </a:lnTo>
                <a:lnTo>
                  <a:pt x="105" y="103"/>
                </a:lnTo>
                <a:lnTo>
                  <a:pt x="95" y="112"/>
                </a:lnTo>
                <a:lnTo>
                  <a:pt x="87" y="123"/>
                </a:lnTo>
                <a:lnTo>
                  <a:pt x="77" y="134"/>
                </a:lnTo>
                <a:lnTo>
                  <a:pt x="69" y="145"/>
                </a:lnTo>
                <a:lnTo>
                  <a:pt x="50" y="169"/>
                </a:lnTo>
                <a:lnTo>
                  <a:pt x="36" y="195"/>
                </a:lnTo>
                <a:lnTo>
                  <a:pt x="18" y="235"/>
                </a:lnTo>
                <a:lnTo>
                  <a:pt x="13" y="248"/>
                </a:lnTo>
                <a:lnTo>
                  <a:pt x="9" y="262"/>
                </a:lnTo>
                <a:lnTo>
                  <a:pt x="6" y="276"/>
                </a:lnTo>
                <a:lnTo>
                  <a:pt x="1" y="306"/>
                </a:lnTo>
                <a:lnTo>
                  <a:pt x="0" y="320"/>
                </a:lnTo>
                <a:lnTo>
                  <a:pt x="0" y="365"/>
                </a:lnTo>
                <a:lnTo>
                  <a:pt x="2" y="394"/>
                </a:lnTo>
                <a:lnTo>
                  <a:pt x="4" y="409"/>
                </a:lnTo>
                <a:lnTo>
                  <a:pt x="9" y="438"/>
                </a:lnTo>
                <a:lnTo>
                  <a:pt x="13" y="451"/>
                </a:lnTo>
                <a:lnTo>
                  <a:pt x="15" y="464"/>
                </a:lnTo>
                <a:lnTo>
                  <a:pt x="19" y="476"/>
                </a:lnTo>
                <a:lnTo>
                  <a:pt x="23" y="490"/>
                </a:lnTo>
                <a:lnTo>
                  <a:pt x="26" y="502"/>
                </a:lnTo>
                <a:lnTo>
                  <a:pt x="37" y="534"/>
                </a:lnTo>
                <a:lnTo>
                  <a:pt x="44" y="554"/>
                </a:lnTo>
                <a:lnTo>
                  <a:pt x="52" y="571"/>
                </a:lnTo>
                <a:lnTo>
                  <a:pt x="54" y="577"/>
                </a:lnTo>
                <a:lnTo>
                  <a:pt x="60" y="589"/>
                </a:lnTo>
                <a:lnTo>
                  <a:pt x="61" y="594"/>
                </a:lnTo>
                <a:lnTo>
                  <a:pt x="64" y="599"/>
                </a:lnTo>
                <a:lnTo>
                  <a:pt x="66" y="601"/>
                </a:lnTo>
                <a:lnTo>
                  <a:pt x="70" y="597"/>
                </a:lnTo>
                <a:lnTo>
                  <a:pt x="70" y="60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5" name="Freeform 61"/>
          <p:cNvSpPr>
            <a:spLocks/>
          </p:cNvSpPr>
          <p:nvPr/>
        </p:nvSpPr>
        <p:spPr bwMode="auto">
          <a:xfrm>
            <a:off x="7888289" y="3307557"/>
            <a:ext cx="47625" cy="36513"/>
          </a:xfrm>
          <a:custGeom>
            <a:avLst/>
            <a:gdLst>
              <a:gd name="T0" fmla="*/ 0 w 30"/>
              <a:gd name="T1" fmla="*/ 9 h 23"/>
              <a:gd name="T2" fmla="*/ 30 w 30"/>
              <a:gd name="T3" fmla="*/ 0 h 23"/>
              <a:gd name="T4" fmla="*/ 8 w 30"/>
              <a:gd name="T5" fmla="*/ 23 h 23"/>
              <a:gd name="T6" fmla="*/ 0 w 30"/>
              <a:gd name="T7" fmla="*/ 9 h 23"/>
            </a:gdLst>
            <a:ahLst/>
            <a:cxnLst>
              <a:cxn ang="0">
                <a:pos x="T0" y="T1"/>
              </a:cxn>
              <a:cxn ang="0">
                <a:pos x="T2" y="T3"/>
              </a:cxn>
              <a:cxn ang="0">
                <a:pos x="T4" y="T5"/>
              </a:cxn>
              <a:cxn ang="0">
                <a:pos x="T6" y="T7"/>
              </a:cxn>
            </a:cxnLst>
            <a:rect l="0" t="0" r="r" b="b"/>
            <a:pathLst>
              <a:path w="30" h="23">
                <a:moveTo>
                  <a:pt x="0" y="9"/>
                </a:moveTo>
                <a:lnTo>
                  <a:pt x="30" y="0"/>
                </a:lnTo>
                <a:lnTo>
                  <a:pt x="8" y="23"/>
                </a:lnTo>
                <a:lnTo>
                  <a:pt x="0" y="9"/>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6" name="Freeform 62"/>
          <p:cNvSpPr>
            <a:spLocks/>
          </p:cNvSpPr>
          <p:nvPr/>
        </p:nvSpPr>
        <p:spPr bwMode="auto">
          <a:xfrm>
            <a:off x="7880351" y="3294857"/>
            <a:ext cx="74613" cy="55563"/>
          </a:xfrm>
          <a:custGeom>
            <a:avLst/>
            <a:gdLst>
              <a:gd name="T0" fmla="*/ 9 w 47"/>
              <a:gd name="T1" fmla="*/ 15 h 35"/>
              <a:gd name="T2" fmla="*/ 6 w 47"/>
              <a:gd name="T3" fmla="*/ 21 h 35"/>
              <a:gd name="T4" fmla="*/ 36 w 47"/>
              <a:gd name="T5" fmla="*/ 11 h 35"/>
              <a:gd name="T6" fmla="*/ 33 w 47"/>
              <a:gd name="T7" fmla="*/ 5 h 35"/>
              <a:gd name="T8" fmla="*/ 11 w 47"/>
              <a:gd name="T9" fmla="*/ 28 h 35"/>
              <a:gd name="T10" fmla="*/ 17 w 47"/>
              <a:gd name="T11" fmla="*/ 28 h 35"/>
              <a:gd name="T12" fmla="*/ 9 w 47"/>
              <a:gd name="T13" fmla="*/ 15 h 35"/>
              <a:gd name="T14" fmla="*/ 0 w 47"/>
              <a:gd name="T15" fmla="*/ 16 h 35"/>
              <a:gd name="T16" fmla="*/ 13 w 47"/>
              <a:gd name="T17" fmla="*/ 35 h 35"/>
              <a:gd name="T18" fmla="*/ 47 w 47"/>
              <a:gd name="T19" fmla="*/ 0 h 35"/>
              <a:gd name="T20" fmla="*/ 0 w 47"/>
              <a:gd name="T21" fmla="*/ 16 h 35"/>
              <a:gd name="T22" fmla="*/ 9 w 47"/>
              <a:gd name="T23"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35">
                <a:moveTo>
                  <a:pt x="9" y="15"/>
                </a:moveTo>
                <a:lnTo>
                  <a:pt x="6" y="21"/>
                </a:lnTo>
                <a:lnTo>
                  <a:pt x="36" y="11"/>
                </a:lnTo>
                <a:lnTo>
                  <a:pt x="33" y="5"/>
                </a:lnTo>
                <a:lnTo>
                  <a:pt x="11" y="28"/>
                </a:lnTo>
                <a:lnTo>
                  <a:pt x="17" y="28"/>
                </a:lnTo>
                <a:lnTo>
                  <a:pt x="9" y="15"/>
                </a:lnTo>
                <a:lnTo>
                  <a:pt x="0" y="16"/>
                </a:lnTo>
                <a:lnTo>
                  <a:pt x="13" y="35"/>
                </a:lnTo>
                <a:lnTo>
                  <a:pt x="47" y="0"/>
                </a:lnTo>
                <a:lnTo>
                  <a:pt x="0" y="16"/>
                </a:lnTo>
                <a:lnTo>
                  <a:pt x="9" y="1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7" name="Freeform 63"/>
          <p:cNvSpPr>
            <a:spLocks/>
          </p:cNvSpPr>
          <p:nvPr/>
        </p:nvSpPr>
        <p:spPr bwMode="auto">
          <a:xfrm>
            <a:off x="7337426" y="4317207"/>
            <a:ext cx="395288" cy="747713"/>
          </a:xfrm>
          <a:custGeom>
            <a:avLst/>
            <a:gdLst>
              <a:gd name="T0" fmla="*/ 11 w 249"/>
              <a:gd name="T1" fmla="*/ 471 h 471"/>
              <a:gd name="T2" fmla="*/ 25 w 249"/>
              <a:gd name="T3" fmla="*/ 470 h 471"/>
              <a:gd name="T4" fmla="*/ 39 w 249"/>
              <a:gd name="T5" fmla="*/ 469 h 471"/>
              <a:gd name="T6" fmla="*/ 54 w 249"/>
              <a:gd name="T7" fmla="*/ 466 h 471"/>
              <a:gd name="T8" fmla="*/ 70 w 249"/>
              <a:gd name="T9" fmla="*/ 463 h 471"/>
              <a:gd name="T10" fmla="*/ 105 w 249"/>
              <a:gd name="T11" fmla="*/ 452 h 471"/>
              <a:gd name="T12" fmla="*/ 123 w 249"/>
              <a:gd name="T13" fmla="*/ 445 h 471"/>
              <a:gd name="T14" fmla="*/ 141 w 249"/>
              <a:gd name="T15" fmla="*/ 436 h 471"/>
              <a:gd name="T16" fmla="*/ 168 w 249"/>
              <a:gd name="T17" fmla="*/ 418 h 471"/>
              <a:gd name="T18" fmla="*/ 192 w 249"/>
              <a:gd name="T19" fmla="*/ 395 h 471"/>
              <a:gd name="T20" fmla="*/ 205 w 249"/>
              <a:gd name="T21" fmla="*/ 378 h 471"/>
              <a:gd name="T22" fmla="*/ 219 w 249"/>
              <a:gd name="T23" fmla="*/ 358 h 471"/>
              <a:gd name="T24" fmla="*/ 224 w 249"/>
              <a:gd name="T25" fmla="*/ 344 h 471"/>
              <a:gd name="T26" fmla="*/ 232 w 249"/>
              <a:gd name="T27" fmla="*/ 320 h 471"/>
              <a:gd name="T28" fmla="*/ 239 w 249"/>
              <a:gd name="T29" fmla="*/ 295 h 471"/>
              <a:gd name="T30" fmla="*/ 243 w 249"/>
              <a:gd name="T31" fmla="*/ 266 h 471"/>
              <a:gd name="T32" fmla="*/ 248 w 249"/>
              <a:gd name="T33" fmla="*/ 222 h 471"/>
              <a:gd name="T34" fmla="*/ 249 w 249"/>
              <a:gd name="T35" fmla="*/ 192 h 471"/>
              <a:gd name="T36" fmla="*/ 248 w 249"/>
              <a:gd name="T37" fmla="*/ 150 h 471"/>
              <a:gd name="T38" fmla="*/ 245 w 249"/>
              <a:gd name="T39" fmla="*/ 109 h 471"/>
              <a:gd name="T40" fmla="*/ 243 w 249"/>
              <a:gd name="T41" fmla="*/ 72 h 471"/>
              <a:gd name="T42" fmla="*/ 237 w 249"/>
              <a:gd name="T43" fmla="*/ 24 h 471"/>
              <a:gd name="T44" fmla="*/ 234 w 249"/>
              <a:gd name="T45" fmla="*/ 9 h 471"/>
              <a:gd name="T46" fmla="*/ 233 w 249"/>
              <a:gd name="T47" fmla="*/ 3 h 471"/>
              <a:gd name="T48" fmla="*/ 231 w 249"/>
              <a:gd name="T49" fmla="*/ 0 h 471"/>
              <a:gd name="T50" fmla="*/ 226 w 249"/>
              <a:gd name="T51" fmla="*/ 6 h 471"/>
              <a:gd name="T52" fmla="*/ 227 w 249"/>
              <a:gd name="T53" fmla="*/ 13 h 471"/>
              <a:gd name="T54" fmla="*/ 233 w 249"/>
              <a:gd name="T55" fmla="*/ 50 h 471"/>
              <a:gd name="T56" fmla="*/ 238 w 249"/>
              <a:gd name="T57" fmla="*/ 96 h 471"/>
              <a:gd name="T58" fmla="*/ 241 w 249"/>
              <a:gd name="T59" fmla="*/ 135 h 471"/>
              <a:gd name="T60" fmla="*/ 242 w 249"/>
              <a:gd name="T61" fmla="*/ 164 h 471"/>
              <a:gd name="T62" fmla="*/ 241 w 249"/>
              <a:gd name="T63" fmla="*/ 208 h 471"/>
              <a:gd name="T64" fmla="*/ 238 w 249"/>
              <a:gd name="T65" fmla="*/ 251 h 471"/>
              <a:gd name="T66" fmla="*/ 234 w 249"/>
              <a:gd name="T67" fmla="*/ 279 h 471"/>
              <a:gd name="T68" fmla="*/ 228 w 249"/>
              <a:gd name="T69" fmla="*/ 306 h 471"/>
              <a:gd name="T70" fmla="*/ 221 w 249"/>
              <a:gd name="T71" fmla="*/ 331 h 471"/>
              <a:gd name="T72" fmla="*/ 211 w 249"/>
              <a:gd name="T73" fmla="*/ 354 h 471"/>
              <a:gd name="T74" fmla="*/ 205 w 249"/>
              <a:gd name="T75" fmla="*/ 362 h 471"/>
              <a:gd name="T76" fmla="*/ 193 w 249"/>
              <a:gd name="T77" fmla="*/ 382 h 471"/>
              <a:gd name="T78" fmla="*/ 172 w 249"/>
              <a:gd name="T79" fmla="*/ 406 h 471"/>
              <a:gd name="T80" fmla="*/ 146 w 249"/>
              <a:gd name="T81" fmla="*/ 424 h 471"/>
              <a:gd name="T82" fmla="*/ 129 w 249"/>
              <a:gd name="T83" fmla="*/ 434 h 471"/>
              <a:gd name="T84" fmla="*/ 111 w 249"/>
              <a:gd name="T85" fmla="*/ 442 h 471"/>
              <a:gd name="T86" fmla="*/ 93 w 249"/>
              <a:gd name="T87" fmla="*/ 448 h 471"/>
              <a:gd name="T88" fmla="*/ 59 w 249"/>
              <a:gd name="T89" fmla="*/ 457 h 471"/>
              <a:gd name="T90" fmla="*/ 43 w 249"/>
              <a:gd name="T91" fmla="*/ 460 h 471"/>
              <a:gd name="T92" fmla="*/ 31 w 249"/>
              <a:gd name="T93" fmla="*/ 462 h 471"/>
              <a:gd name="T94" fmla="*/ 14 w 249"/>
              <a:gd name="T95" fmla="*/ 463 h 471"/>
              <a:gd name="T96" fmla="*/ 0 w 249"/>
              <a:gd name="T97" fmla="*/ 46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9" h="471">
                <a:moveTo>
                  <a:pt x="0" y="471"/>
                </a:moveTo>
                <a:lnTo>
                  <a:pt x="11" y="471"/>
                </a:lnTo>
                <a:lnTo>
                  <a:pt x="14" y="470"/>
                </a:lnTo>
                <a:lnTo>
                  <a:pt x="25" y="470"/>
                </a:lnTo>
                <a:lnTo>
                  <a:pt x="31" y="469"/>
                </a:lnTo>
                <a:lnTo>
                  <a:pt x="39" y="469"/>
                </a:lnTo>
                <a:lnTo>
                  <a:pt x="46" y="468"/>
                </a:lnTo>
                <a:lnTo>
                  <a:pt x="54" y="466"/>
                </a:lnTo>
                <a:lnTo>
                  <a:pt x="62" y="464"/>
                </a:lnTo>
                <a:lnTo>
                  <a:pt x="70" y="463"/>
                </a:lnTo>
                <a:lnTo>
                  <a:pt x="95" y="456"/>
                </a:lnTo>
                <a:lnTo>
                  <a:pt x="105" y="452"/>
                </a:lnTo>
                <a:lnTo>
                  <a:pt x="114" y="450"/>
                </a:lnTo>
                <a:lnTo>
                  <a:pt x="123" y="445"/>
                </a:lnTo>
                <a:lnTo>
                  <a:pt x="132" y="441"/>
                </a:lnTo>
                <a:lnTo>
                  <a:pt x="141" y="436"/>
                </a:lnTo>
                <a:lnTo>
                  <a:pt x="151" y="431"/>
                </a:lnTo>
                <a:lnTo>
                  <a:pt x="168" y="418"/>
                </a:lnTo>
                <a:lnTo>
                  <a:pt x="176" y="411"/>
                </a:lnTo>
                <a:lnTo>
                  <a:pt x="192" y="395"/>
                </a:lnTo>
                <a:lnTo>
                  <a:pt x="198" y="387"/>
                </a:lnTo>
                <a:lnTo>
                  <a:pt x="205" y="378"/>
                </a:lnTo>
                <a:lnTo>
                  <a:pt x="213" y="367"/>
                </a:lnTo>
                <a:lnTo>
                  <a:pt x="219" y="358"/>
                </a:lnTo>
                <a:lnTo>
                  <a:pt x="219" y="356"/>
                </a:lnTo>
                <a:lnTo>
                  <a:pt x="224" y="344"/>
                </a:lnTo>
                <a:lnTo>
                  <a:pt x="228" y="333"/>
                </a:lnTo>
                <a:lnTo>
                  <a:pt x="232" y="320"/>
                </a:lnTo>
                <a:lnTo>
                  <a:pt x="236" y="308"/>
                </a:lnTo>
                <a:lnTo>
                  <a:pt x="239" y="295"/>
                </a:lnTo>
                <a:lnTo>
                  <a:pt x="242" y="279"/>
                </a:lnTo>
                <a:lnTo>
                  <a:pt x="243" y="266"/>
                </a:lnTo>
                <a:lnTo>
                  <a:pt x="245" y="251"/>
                </a:lnTo>
                <a:lnTo>
                  <a:pt x="248" y="222"/>
                </a:lnTo>
                <a:lnTo>
                  <a:pt x="248" y="208"/>
                </a:lnTo>
                <a:lnTo>
                  <a:pt x="249" y="192"/>
                </a:lnTo>
                <a:lnTo>
                  <a:pt x="249" y="164"/>
                </a:lnTo>
                <a:lnTo>
                  <a:pt x="248" y="150"/>
                </a:lnTo>
                <a:lnTo>
                  <a:pt x="248" y="135"/>
                </a:lnTo>
                <a:lnTo>
                  <a:pt x="245" y="109"/>
                </a:lnTo>
                <a:lnTo>
                  <a:pt x="245" y="96"/>
                </a:lnTo>
                <a:lnTo>
                  <a:pt x="243" y="72"/>
                </a:lnTo>
                <a:lnTo>
                  <a:pt x="241" y="50"/>
                </a:lnTo>
                <a:lnTo>
                  <a:pt x="237" y="24"/>
                </a:lnTo>
                <a:lnTo>
                  <a:pt x="234" y="13"/>
                </a:lnTo>
                <a:lnTo>
                  <a:pt x="234" y="9"/>
                </a:lnTo>
                <a:lnTo>
                  <a:pt x="233" y="6"/>
                </a:lnTo>
                <a:lnTo>
                  <a:pt x="233" y="3"/>
                </a:lnTo>
                <a:lnTo>
                  <a:pt x="231" y="7"/>
                </a:lnTo>
                <a:lnTo>
                  <a:pt x="231" y="0"/>
                </a:lnTo>
                <a:lnTo>
                  <a:pt x="226" y="3"/>
                </a:lnTo>
                <a:lnTo>
                  <a:pt x="226" y="6"/>
                </a:lnTo>
                <a:lnTo>
                  <a:pt x="227" y="9"/>
                </a:lnTo>
                <a:lnTo>
                  <a:pt x="227" y="13"/>
                </a:lnTo>
                <a:lnTo>
                  <a:pt x="230" y="26"/>
                </a:lnTo>
                <a:lnTo>
                  <a:pt x="233" y="50"/>
                </a:lnTo>
                <a:lnTo>
                  <a:pt x="236" y="72"/>
                </a:lnTo>
                <a:lnTo>
                  <a:pt x="238" y="96"/>
                </a:lnTo>
                <a:lnTo>
                  <a:pt x="238" y="109"/>
                </a:lnTo>
                <a:lnTo>
                  <a:pt x="241" y="135"/>
                </a:lnTo>
                <a:lnTo>
                  <a:pt x="241" y="150"/>
                </a:lnTo>
                <a:lnTo>
                  <a:pt x="242" y="164"/>
                </a:lnTo>
                <a:lnTo>
                  <a:pt x="242" y="192"/>
                </a:lnTo>
                <a:lnTo>
                  <a:pt x="241" y="208"/>
                </a:lnTo>
                <a:lnTo>
                  <a:pt x="241" y="222"/>
                </a:lnTo>
                <a:lnTo>
                  <a:pt x="238" y="251"/>
                </a:lnTo>
                <a:lnTo>
                  <a:pt x="236" y="266"/>
                </a:lnTo>
                <a:lnTo>
                  <a:pt x="234" y="279"/>
                </a:lnTo>
                <a:lnTo>
                  <a:pt x="232" y="292"/>
                </a:lnTo>
                <a:lnTo>
                  <a:pt x="228" y="306"/>
                </a:lnTo>
                <a:lnTo>
                  <a:pt x="225" y="318"/>
                </a:lnTo>
                <a:lnTo>
                  <a:pt x="221" y="331"/>
                </a:lnTo>
                <a:lnTo>
                  <a:pt x="216" y="342"/>
                </a:lnTo>
                <a:lnTo>
                  <a:pt x="211" y="354"/>
                </a:lnTo>
                <a:lnTo>
                  <a:pt x="211" y="353"/>
                </a:lnTo>
                <a:lnTo>
                  <a:pt x="205" y="362"/>
                </a:lnTo>
                <a:lnTo>
                  <a:pt x="201" y="373"/>
                </a:lnTo>
                <a:lnTo>
                  <a:pt x="193" y="382"/>
                </a:lnTo>
                <a:lnTo>
                  <a:pt x="187" y="390"/>
                </a:lnTo>
                <a:lnTo>
                  <a:pt x="172" y="406"/>
                </a:lnTo>
                <a:lnTo>
                  <a:pt x="163" y="413"/>
                </a:lnTo>
                <a:lnTo>
                  <a:pt x="146" y="424"/>
                </a:lnTo>
                <a:lnTo>
                  <a:pt x="139" y="429"/>
                </a:lnTo>
                <a:lnTo>
                  <a:pt x="129" y="434"/>
                </a:lnTo>
                <a:lnTo>
                  <a:pt x="121" y="437"/>
                </a:lnTo>
                <a:lnTo>
                  <a:pt x="111" y="442"/>
                </a:lnTo>
                <a:lnTo>
                  <a:pt x="103" y="445"/>
                </a:lnTo>
                <a:lnTo>
                  <a:pt x="93" y="448"/>
                </a:lnTo>
                <a:lnTo>
                  <a:pt x="68" y="456"/>
                </a:lnTo>
                <a:lnTo>
                  <a:pt x="59" y="457"/>
                </a:lnTo>
                <a:lnTo>
                  <a:pt x="52" y="459"/>
                </a:lnTo>
                <a:lnTo>
                  <a:pt x="43" y="460"/>
                </a:lnTo>
                <a:lnTo>
                  <a:pt x="39" y="462"/>
                </a:lnTo>
                <a:lnTo>
                  <a:pt x="31" y="462"/>
                </a:lnTo>
                <a:lnTo>
                  <a:pt x="25" y="463"/>
                </a:lnTo>
                <a:lnTo>
                  <a:pt x="14" y="463"/>
                </a:lnTo>
                <a:lnTo>
                  <a:pt x="11" y="464"/>
                </a:lnTo>
                <a:lnTo>
                  <a:pt x="0" y="464"/>
                </a:lnTo>
                <a:lnTo>
                  <a:pt x="0" y="471"/>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8" name="Freeform 64"/>
          <p:cNvSpPr>
            <a:spLocks/>
          </p:cNvSpPr>
          <p:nvPr/>
        </p:nvSpPr>
        <p:spPr bwMode="auto">
          <a:xfrm>
            <a:off x="7337426" y="5047457"/>
            <a:ext cx="22225" cy="23813"/>
          </a:xfrm>
          <a:custGeom>
            <a:avLst/>
            <a:gdLst>
              <a:gd name="T0" fmla="*/ 14 w 14"/>
              <a:gd name="T1" fmla="*/ 0 h 15"/>
              <a:gd name="T2" fmla="*/ 0 w 14"/>
              <a:gd name="T3" fmla="*/ 8 h 15"/>
              <a:gd name="T4" fmla="*/ 14 w 14"/>
              <a:gd name="T5" fmla="*/ 15 h 15"/>
              <a:gd name="T6" fmla="*/ 14 w 14"/>
              <a:gd name="T7" fmla="*/ 0 h 15"/>
            </a:gdLst>
            <a:ahLst/>
            <a:cxnLst>
              <a:cxn ang="0">
                <a:pos x="T0" y="T1"/>
              </a:cxn>
              <a:cxn ang="0">
                <a:pos x="T2" y="T3"/>
              </a:cxn>
              <a:cxn ang="0">
                <a:pos x="T4" y="T5"/>
              </a:cxn>
              <a:cxn ang="0">
                <a:pos x="T6" y="T7"/>
              </a:cxn>
            </a:cxnLst>
            <a:rect l="0" t="0" r="r" b="b"/>
            <a:pathLst>
              <a:path w="14" h="15">
                <a:moveTo>
                  <a:pt x="14" y="0"/>
                </a:moveTo>
                <a:lnTo>
                  <a:pt x="0" y="8"/>
                </a:lnTo>
                <a:lnTo>
                  <a:pt x="14" y="15"/>
                </a:lnTo>
                <a:lnTo>
                  <a:pt x="14" y="0"/>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9" name="Freeform 65"/>
          <p:cNvSpPr>
            <a:spLocks/>
          </p:cNvSpPr>
          <p:nvPr/>
        </p:nvSpPr>
        <p:spPr bwMode="auto">
          <a:xfrm>
            <a:off x="7326314" y="5041107"/>
            <a:ext cx="39688" cy="38100"/>
          </a:xfrm>
          <a:custGeom>
            <a:avLst/>
            <a:gdLst>
              <a:gd name="T0" fmla="*/ 25 w 25"/>
              <a:gd name="T1" fmla="*/ 0 h 24"/>
              <a:gd name="T2" fmla="*/ 0 w 25"/>
              <a:gd name="T3" fmla="*/ 12 h 24"/>
              <a:gd name="T4" fmla="*/ 25 w 25"/>
              <a:gd name="T5" fmla="*/ 24 h 24"/>
              <a:gd name="T6" fmla="*/ 25 w 25"/>
              <a:gd name="T7" fmla="*/ 0 h 24"/>
              <a:gd name="T8" fmla="*/ 18 w 25"/>
              <a:gd name="T9" fmla="*/ 4 h 24"/>
              <a:gd name="T10" fmla="*/ 18 w 25"/>
              <a:gd name="T11" fmla="*/ 19 h 24"/>
              <a:gd name="T12" fmla="*/ 23 w 25"/>
              <a:gd name="T13" fmla="*/ 15 h 24"/>
              <a:gd name="T14" fmla="*/ 8 w 25"/>
              <a:gd name="T15" fmla="*/ 8 h 24"/>
              <a:gd name="T16" fmla="*/ 8 w 25"/>
              <a:gd name="T17" fmla="*/ 15 h 24"/>
              <a:gd name="T18" fmla="*/ 23 w 25"/>
              <a:gd name="T19" fmla="*/ 8 h 24"/>
              <a:gd name="T20" fmla="*/ 18 w 25"/>
              <a:gd name="T21" fmla="*/ 4 h 24"/>
              <a:gd name="T22" fmla="*/ 25 w 25"/>
              <a:gd name="T2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24">
                <a:moveTo>
                  <a:pt x="25" y="0"/>
                </a:moveTo>
                <a:lnTo>
                  <a:pt x="0" y="12"/>
                </a:lnTo>
                <a:lnTo>
                  <a:pt x="25" y="24"/>
                </a:lnTo>
                <a:lnTo>
                  <a:pt x="25" y="0"/>
                </a:lnTo>
                <a:lnTo>
                  <a:pt x="18" y="4"/>
                </a:lnTo>
                <a:lnTo>
                  <a:pt x="18" y="19"/>
                </a:lnTo>
                <a:lnTo>
                  <a:pt x="23" y="15"/>
                </a:lnTo>
                <a:lnTo>
                  <a:pt x="8" y="8"/>
                </a:lnTo>
                <a:lnTo>
                  <a:pt x="8" y="15"/>
                </a:lnTo>
                <a:lnTo>
                  <a:pt x="23" y="8"/>
                </a:lnTo>
                <a:lnTo>
                  <a:pt x="18" y="4"/>
                </a:lnTo>
                <a:lnTo>
                  <a:pt x="25" y="0"/>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0" name="Freeform 66"/>
          <p:cNvSpPr>
            <a:spLocks/>
          </p:cNvSpPr>
          <p:nvPr/>
        </p:nvSpPr>
        <p:spPr bwMode="auto">
          <a:xfrm>
            <a:off x="7685089" y="2999582"/>
            <a:ext cx="174625" cy="1274763"/>
          </a:xfrm>
          <a:custGeom>
            <a:avLst/>
            <a:gdLst>
              <a:gd name="T0" fmla="*/ 7 w 110"/>
              <a:gd name="T1" fmla="*/ 799 h 803"/>
              <a:gd name="T2" fmla="*/ 8 w 110"/>
              <a:gd name="T3" fmla="*/ 767 h 803"/>
              <a:gd name="T4" fmla="*/ 9 w 110"/>
              <a:gd name="T5" fmla="*/ 729 h 803"/>
              <a:gd name="T6" fmla="*/ 11 w 110"/>
              <a:gd name="T7" fmla="*/ 706 h 803"/>
              <a:gd name="T8" fmla="*/ 12 w 110"/>
              <a:gd name="T9" fmla="*/ 681 h 803"/>
              <a:gd name="T10" fmla="*/ 13 w 110"/>
              <a:gd name="T11" fmla="*/ 653 h 803"/>
              <a:gd name="T12" fmla="*/ 15 w 110"/>
              <a:gd name="T13" fmla="*/ 623 h 803"/>
              <a:gd name="T14" fmla="*/ 18 w 110"/>
              <a:gd name="T15" fmla="*/ 590 h 803"/>
              <a:gd name="T16" fmla="*/ 22 w 110"/>
              <a:gd name="T17" fmla="*/ 558 h 803"/>
              <a:gd name="T18" fmla="*/ 24 w 110"/>
              <a:gd name="T19" fmla="*/ 522 h 803"/>
              <a:gd name="T20" fmla="*/ 28 w 110"/>
              <a:gd name="T21" fmla="*/ 487 h 803"/>
              <a:gd name="T22" fmla="*/ 32 w 110"/>
              <a:gd name="T23" fmla="*/ 450 h 803"/>
              <a:gd name="T24" fmla="*/ 40 w 110"/>
              <a:gd name="T25" fmla="*/ 394 h 803"/>
              <a:gd name="T26" fmla="*/ 44 w 110"/>
              <a:gd name="T27" fmla="*/ 357 h 803"/>
              <a:gd name="T28" fmla="*/ 51 w 110"/>
              <a:gd name="T29" fmla="*/ 319 h 803"/>
              <a:gd name="T30" fmla="*/ 57 w 110"/>
              <a:gd name="T31" fmla="*/ 283 h 803"/>
              <a:gd name="T32" fmla="*/ 65 w 110"/>
              <a:gd name="T33" fmla="*/ 231 h 803"/>
              <a:gd name="T34" fmla="*/ 71 w 110"/>
              <a:gd name="T35" fmla="*/ 197 h 803"/>
              <a:gd name="T36" fmla="*/ 77 w 110"/>
              <a:gd name="T37" fmla="*/ 165 h 803"/>
              <a:gd name="T38" fmla="*/ 83 w 110"/>
              <a:gd name="T39" fmla="*/ 134 h 803"/>
              <a:gd name="T40" fmla="*/ 88 w 110"/>
              <a:gd name="T41" fmla="*/ 106 h 803"/>
              <a:gd name="T42" fmla="*/ 98 w 110"/>
              <a:gd name="T43" fmla="*/ 59 h 803"/>
              <a:gd name="T44" fmla="*/ 101 w 110"/>
              <a:gd name="T45" fmla="*/ 41 h 803"/>
              <a:gd name="T46" fmla="*/ 105 w 110"/>
              <a:gd name="T47" fmla="*/ 25 h 803"/>
              <a:gd name="T48" fmla="*/ 109 w 110"/>
              <a:gd name="T49" fmla="*/ 9 h 803"/>
              <a:gd name="T50" fmla="*/ 110 w 110"/>
              <a:gd name="T51" fmla="*/ 5 h 803"/>
              <a:gd name="T52" fmla="*/ 107 w 110"/>
              <a:gd name="T53" fmla="*/ 0 h 803"/>
              <a:gd name="T54" fmla="*/ 101 w 110"/>
              <a:gd name="T55" fmla="*/ 5 h 803"/>
              <a:gd name="T56" fmla="*/ 99 w 110"/>
              <a:gd name="T57" fmla="*/ 17 h 803"/>
              <a:gd name="T58" fmla="*/ 96 w 110"/>
              <a:gd name="T59" fmla="*/ 30 h 803"/>
              <a:gd name="T60" fmla="*/ 93 w 110"/>
              <a:gd name="T61" fmla="*/ 47 h 803"/>
              <a:gd name="T62" fmla="*/ 88 w 110"/>
              <a:gd name="T63" fmla="*/ 68 h 803"/>
              <a:gd name="T64" fmla="*/ 78 w 110"/>
              <a:gd name="T65" fmla="*/ 119 h 803"/>
              <a:gd name="T66" fmla="*/ 72 w 110"/>
              <a:gd name="T67" fmla="*/ 148 h 803"/>
              <a:gd name="T68" fmla="*/ 66 w 110"/>
              <a:gd name="T69" fmla="*/ 178 h 803"/>
              <a:gd name="T70" fmla="*/ 60 w 110"/>
              <a:gd name="T71" fmla="*/ 212 h 803"/>
              <a:gd name="T72" fmla="*/ 54 w 110"/>
              <a:gd name="T73" fmla="*/ 246 h 803"/>
              <a:gd name="T74" fmla="*/ 46 w 110"/>
              <a:gd name="T75" fmla="*/ 301 h 803"/>
              <a:gd name="T76" fmla="*/ 40 w 110"/>
              <a:gd name="T77" fmla="*/ 339 h 803"/>
              <a:gd name="T78" fmla="*/ 35 w 110"/>
              <a:gd name="T79" fmla="*/ 376 h 803"/>
              <a:gd name="T80" fmla="*/ 30 w 110"/>
              <a:gd name="T81" fmla="*/ 414 h 803"/>
              <a:gd name="T82" fmla="*/ 23 w 110"/>
              <a:gd name="T83" fmla="*/ 469 h 803"/>
              <a:gd name="T84" fmla="*/ 19 w 110"/>
              <a:gd name="T85" fmla="*/ 504 h 803"/>
              <a:gd name="T86" fmla="*/ 15 w 110"/>
              <a:gd name="T87" fmla="*/ 541 h 803"/>
              <a:gd name="T88" fmla="*/ 12 w 110"/>
              <a:gd name="T89" fmla="*/ 574 h 803"/>
              <a:gd name="T90" fmla="*/ 9 w 110"/>
              <a:gd name="T91" fmla="*/ 607 h 803"/>
              <a:gd name="T92" fmla="*/ 7 w 110"/>
              <a:gd name="T93" fmla="*/ 637 h 803"/>
              <a:gd name="T94" fmla="*/ 6 w 110"/>
              <a:gd name="T95" fmla="*/ 666 h 803"/>
              <a:gd name="T96" fmla="*/ 3 w 110"/>
              <a:gd name="T97" fmla="*/ 694 h 803"/>
              <a:gd name="T98" fmla="*/ 2 w 110"/>
              <a:gd name="T99" fmla="*/ 718 h 803"/>
              <a:gd name="T100" fmla="*/ 1 w 110"/>
              <a:gd name="T101" fmla="*/ 740 h 803"/>
              <a:gd name="T102" fmla="*/ 0 w 110"/>
              <a:gd name="T103" fmla="*/ 774 h 803"/>
              <a:gd name="T104" fmla="*/ 3 w 110"/>
              <a:gd name="T105" fmla="*/ 796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803">
                <a:moveTo>
                  <a:pt x="3" y="803"/>
                </a:moveTo>
                <a:lnTo>
                  <a:pt x="7" y="799"/>
                </a:lnTo>
                <a:lnTo>
                  <a:pt x="7" y="774"/>
                </a:lnTo>
                <a:lnTo>
                  <a:pt x="8" y="767"/>
                </a:lnTo>
                <a:lnTo>
                  <a:pt x="8" y="740"/>
                </a:lnTo>
                <a:lnTo>
                  <a:pt x="9" y="729"/>
                </a:lnTo>
                <a:lnTo>
                  <a:pt x="9" y="718"/>
                </a:lnTo>
                <a:lnTo>
                  <a:pt x="11" y="706"/>
                </a:lnTo>
                <a:lnTo>
                  <a:pt x="11" y="694"/>
                </a:lnTo>
                <a:lnTo>
                  <a:pt x="12" y="681"/>
                </a:lnTo>
                <a:lnTo>
                  <a:pt x="13" y="666"/>
                </a:lnTo>
                <a:lnTo>
                  <a:pt x="13" y="653"/>
                </a:lnTo>
                <a:lnTo>
                  <a:pt x="14" y="637"/>
                </a:lnTo>
                <a:lnTo>
                  <a:pt x="15" y="623"/>
                </a:lnTo>
                <a:lnTo>
                  <a:pt x="17" y="607"/>
                </a:lnTo>
                <a:lnTo>
                  <a:pt x="18" y="590"/>
                </a:lnTo>
                <a:lnTo>
                  <a:pt x="19" y="574"/>
                </a:lnTo>
                <a:lnTo>
                  <a:pt x="22" y="558"/>
                </a:lnTo>
                <a:lnTo>
                  <a:pt x="23" y="541"/>
                </a:lnTo>
                <a:lnTo>
                  <a:pt x="24" y="522"/>
                </a:lnTo>
                <a:lnTo>
                  <a:pt x="26" y="504"/>
                </a:lnTo>
                <a:lnTo>
                  <a:pt x="28" y="487"/>
                </a:lnTo>
                <a:lnTo>
                  <a:pt x="30" y="469"/>
                </a:lnTo>
                <a:lnTo>
                  <a:pt x="32" y="450"/>
                </a:lnTo>
                <a:lnTo>
                  <a:pt x="37" y="414"/>
                </a:lnTo>
                <a:lnTo>
                  <a:pt x="40" y="394"/>
                </a:lnTo>
                <a:lnTo>
                  <a:pt x="42" y="376"/>
                </a:lnTo>
                <a:lnTo>
                  <a:pt x="44" y="357"/>
                </a:lnTo>
                <a:lnTo>
                  <a:pt x="47" y="339"/>
                </a:lnTo>
                <a:lnTo>
                  <a:pt x="51" y="319"/>
                </a:lnTo>
                <a:lnTo>
                  <a:pt x="53" y="301"/>
                </a:lnTo>
                <a:lnTo>
                  <a:pt x="57" y="283"/>
                </a:lnTo>
                <a:lnTo>
                  <a:pt x="61" y="248"/>
                </a:lnTo>
                <a:lnTo>
                  <a:pt x="65" y="231"/>
                </a:lnTo>
                <a:lnTo>
                  <a:pt x="67" y="214"/>
                </a:lnTo>
                <a:lnTo>
                  <a:pt x="71" y="197"/>
                </a:lnTo>
                <a:lnTo>
                  <a:pt x="74" y="180"/>
                </a:lnTo>
                <a:lnTo>
                  <a:pt x="77" y="165"/>
                </a:lnTo>
                <a:lnTo>
                  <a:pt x="80" y="150"/>
                </a:lnTo>
                <a:lnTo>
                  <a:pt x="83" y="134"/>
                </a:lnTo>
                <a:lnTo>
                  <a:pt x="86" y="121"/>
                </a:lnTo>
                <a:lnTo>
                  <a:pt x="88" y="106"/>
                </a:lnTo>
                <a:lnTo>
                  <a:pt x="95" y="70"/>
                </a:lnTo>
                <a:lnTo>
                  <a:pt x="98" y="59"/>
                </a:lnTo>
                <a:lnTo>
                  <a:pt x="100" y="50"/>
                </a:lnTo>
                <a:lnTo>
                  <a:pt x="101" y="41"/>
                </a:lnTo>
                <a:lnTo>
                  <a:pt x="104" y="33"/>
                </a:lnTo>
                <a:lnTo>
                  <a:pt x="105" y="25"/>
                </a:lnTo>
                <a:lnTo>
                  <a:pt x="106" y="19"/>
                </a:lnTo>
                <a:lnTo>
                  <a:pt x="109" y="9"/>
                </a:lnTo>
                <a:lnTo>
                  <a:pt x="109" y="7"/>
                </a:lnTo>
                <a:lnTo>
                  <a:pt x="110" y="5"/>
                </a:lnTo>
                <a:lnTo>
                  <a:pt x="107" y="7"/>
                </a:lnTo>
                <a:lnTo>
                  <a:pt x="107" y="0"/>
                </a:lnTo>
                <a:lnTo>
                  <a:pt x="103" y="2"/>
                </a:lnTo>
                <a:lnTo>
                  <a:pt x="101" y="5"/>
                </a:lnTo>
                <a:lnTo>
                  <a:pt x="101" y="9"/>
                </a:lnTo>
                <a:lnTo>
                  <a:pt x="99" y="17"/>
                </a:lnTo>
                <a:lnTo>
                  <a:pt x="98" y="23"/>
                </a:lnTo>
                <a:lnTo>
                  <a:pt x="96" y="30"/>
                </a:lnTo>
                <a:lnTo>
                  <a:pt x="94" y="39"/>
                </a:lnTo>
                <a:lnTo>
                  <a:pt x="93" y="47"/>
                </a:lnTo>
                <a:lnTo>
                  <a:pt x="90" y="57"/>
                </a:lnTo>
                <a:lnTo>
                  <a:pt x="88" y="68"/>
                </a:lnTo>
                <a:lnTo>
                  <a:pt x="81" y="104"/>
                </a:lnTo>
                <a:lnTo>
                  <a:pt x="78" y="119"/>
                </a:lnTo>
                <a:lnTo>
                  <a:pt x="76" y="132"/>
                </a:lnTo>
                <a:lnTo>
                  <a:pt x="72" y="148"/>
                </a:lnTo>
                <a:lnTo>
                  <a:pt x="70" y="162"/>
                </a:lnTo>
                <a:lnTo>
                  <a:pt x="66" y="178"/>
                </a:lnTo>
                <a:lnTo>
                  <a:pt x="64" y="195"/>
                </a:lnTo>
                <a:lnTo>
                  <a:pt x="60" y="212"/>
                </a:lnTo>
                <a:lnTo>
                  <a:pt x="58" y="229"/>
                </a:lnTo>
                <a:lnTo>
                  <a:pt x="54" y="246"/>
                </a:lnTo>
                <a:lnTo>
                  <a:pt x="49" y="283"/>
                </a:lnTo>
                <a:lnTo>
                  <a:pt x="46" y="301"/>
                </a:lnTo>
                <a:lnTo>
                  <a:pt x="43" y="319"/>
                </a:lnTo>
                <a:lnTo>
                  <a:pt x="40" y="339"/>
                </a:lnTo>
                <a:lnTo>
                  <a:pt x="37" y="357"/>
                </a:lnTo>
                <a:lnTo>
                  <a:pt x="35" y="376"/>
                </a:lnTo>
                <a:lnTo>
                  <a:pt x="32" y="394"/>
                </a:lnTo>
                <a:lnTo>
                  <a:pt x="30" y="414"/>
                </a:lnTo>
                <a:lnTo>
                  <a:pt x="25" y="450"/>
                </a:lnTo>
                <a:lnTo>
                  <a:pt x="23" y="469"/>
                </a:lnTo>
                <a:lnTo>
                  <a:pt x="20" y="487"/>
                </a:lnTo>
                <a:lnTo>
                  <a:pt x="19" y="504"/>
                </a:lnTo>
                <a:lnTo>
                  <a:pt x="17" y="522"/>
                </a:lnTo>
                <a:lnTo>
                  <a:pt x="15" y="541"/>
                </a:lnTo>
                <a:lnTo>
                  <a:pt x="14" y="558"/>
                </a:lnTo>
                <a:lnTo>
                  <a:pt x="12" y="574"/>
                </a:lnTo>
                <a:lnTo>
                  <a:pt x="11" y="590"/>
                </a:lnTo>
                <a:lnTo>
                  <a:pt x="9" y="607"/>
                </a:lnTo>
                <a:lnTo>
                  <a:pt x="8" y="623"/>
                </a:lnTo>
                <a:lnTo>
                  <a:pt x="7" y="637"/>
                </a:lnTo>
                <a:lnTo>
                  <a:pt x="6" y="653"/>
                </a:lnTo>
                <a:lnTo>
                  <a:pt x="6" y="666"/>
                </a:lnTo>
                <a:lnTo>
                  <a:pt x="5" y="681"/>
                </a:lnTo>
                <a:lnTo>
                  <a:pt x="3" y="694"/>
                </a:lnTo>
                <a:lnTo>
                  <a:pt x="3" y="706"/>
                </a:lnTo>
                <a:lnTo>
                  <a:pt x="2" y="718"/>
                </a:lnTo>
                <a:lnTo>
                  <a:pt x="2" y="729"/>
                </a:lnTo>
                <a:lnTo>
                  <a:pt x="1" y="740"/>
                </a:lnTo>
                <a:lnTo>
                  <a:pt x="1" y="767"/>
                </a:lnTo>
                <a:lnTo>
                  <a:pt x="0" y="774"/>
                </a:lnTo>
                <a:lnTo>
                  <a:pt x="0" y="799"/>
                </a:lnTo>
                <a:lnTo>
                  <a:pt x="3" y="796"/>
                </a:lnTo>
                <a:lnTo>
                  <a:pt x="3" y="803"/>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1" name="Freeform 67"/>
          <p:cNvSpPr>
            <a:spLocks/>
          </p:cNvSpPr>
          <p:nvPr/>
        </p:nvSpPr>
        <p:spPr bwMode="auto">
          <a:xfrm>
            <a:off x="7832726" y="3005932"/>
            <a:ext cx="22225" cy="47625"/>
          </a:xfrm>
          <a:custGeom>
            <a:avLst/>
            <a:gdLst>
              <a:gd name="T0" fmla="*/ 0 w 14"/>
              <a:gd name="T1" fmla="*/ 27 h 30"/>
              <a:gd name="T2" fmla="*/ 13 w 14"/>
              <a:gd name="T3" fmla="*/ 0 h 30"/>
              <a:gd name="T4" fmla="*/ 14 w 14"/>
              <a:gd name="T5" fmla="*/ 30 h 30"/>
              <a:gd name="T6" fmla="*/ 0 w 14"/>
              <a:gd name="T7" fmla="*/ 27 h 30"/>
            </a:gdLst>
            <a:ahLst/>
            <a:cxnLst>
              <a:cxn ang="0">
                <a:pos x="T0" y="T1"/>
              </a:cxn>
              <a:cxn ang="0">
                <a:pos x="T2" y="T3"/>
              </a:cxn>
              <a:cxn ang="0">
                <a:pos x="T4" y="T5"/>
              </a:cxn>
              <a:cxn ang="0">
                <a:pos x="T6" y="T7"/>
              </a:cxn>
            </a:cxnLst>
            <a:rect l="0" t="0" r="r" b="b"/>
            <a:pathLst>
              <a:path w="14" h="30">
                <a:moveTo>
                  <a:pt x="0" y="27"/>
                </a:moveTo>
                <a:lnTo>
                  <a:pt x="13" y="0"/>
                </a:lnTo>
                <a:lnTo>
                  <a:pt x="14" y="30"/>
                </a:lnTo>
                <a:lnTo>
                  <a:pt x="0" y="27"/>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2" name="Freeform 68"/>
          <p:cNvSpPr>
            <a:spLocks/>
          </p:cNvSpPr>
          <p:nvPr/>
        </p:nvSpPr>
        <p:spPr bwMode="auto">
          <a:xfrm>
            <a:off x="7824789" y="2982119"/>
            <a:ext cx="36513" cy="77788"/>
          </a:xfrm>
          <a:custGeom>
            <a:avLst/>
            <a:gdLst>
              <a:gd name="T0" fmla="*/ 5 w 23"/>
              <a:gd name="T1" fmla="*/ 39 h 49"/>
              <a:gd name="T2" fmla="*/ 8 w 23"/>
              <a:gd name="T3" fmla="*/ 44 h 49"/>
              <a:gd name="T4" fmla="*/ 22 w 23"/>
              <a:gd name="T5" fmla="*/ 16 h 49"/>
              <a:gd name="T6" fmla="*/ 15 w 23"/>
              <a:gd name="T7" fmla="*/ 15 h 49"/>
              <a:gd name="T8" fmla="*/ 16 w 23"/>
              <a:gd name="T9" fmla="*/ 45 h 49"/>
              <a:gd name="T10" fmla="*/ 19 w 23"/>
              <a:gd name="T11" fmla="*/ 41 h 49"/>
              <a:gd name="T12" fmla="*/ 5 w 23"/>
              <a:gd name="T13" fmla="*/ 39 h 49"/>
              <a:gd name="T14" fmla="*/ 0 w 23"/>
              <a:gd name="T15" fmla="*/ 45 h 49"/>
              <a:gd name="T16" fmla="*/ 23 w 23"/>
              <a:gd name="T17" fmla="*/ 49 h 49"/>
              <a:gd name="T18" fmla="*/ 21 w 23"/>
              <a:gd name="T19" fmla="*/ 0 h 49"/>
              <a:gd name="T20" fmla="*/ 0 w 23"/>
              <a:gd name="T21" fmla="*/ 45 h 49"/>
              <a:gd name="T22" fmla="*/ 5 w 23"/>
              <a:gd name="T23" fmla="*/ 3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49">
                <a:moveTo>
                  <a:pt x="5" y="39"/>
                </a:moveTo>
                <a:lnTo>
                  <a:pt x="8" y="44"/>
                </a:lnTo>
                <a:lnTo>
                  <a:pt x="22" y="16"/>
                </a:lnTo>
                <a:lnTo>
                  <a:pt x="15" y="15"/>
                </a:lnTo>
                <a:lnTo>
                  <a:pt x="16" y="45"/>
                </a:lnTo>
                <a:lnTo>
                  <a:pt x="19" y="41"/>
                </a:lnTo>
                <a:lnTo>
                  <a:pt x="5" y="39"/>
                </a:lnTo>
                <a:lnTo>
                  <a:pt x="0" y="45"/>
                </a:lnTo>
                <a:lnTo>
                  <a:pt x="23" y="49"/>
                </a:lnTo>
                <a:lnTo>
                  <a:pt x="21" y="0"/>
                </a:lnTo>
                <a:lnTo>
                  <a:pt x="0" y="45"/>
                </a:lnTo>
                <a:lnTo>
                  <a:pt x="5" y="39"/>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3" name="Rectangle 206"/>
          <p:cNvSpPr>
            <a:spLocks noChangeArrowheads="1"/>
          </p:cNvSpPr>
          <p:nvPr/>
        </p:nvSpPr>
        <p:spPr bwMode="auto">
          <a:xfrm>
            <a:off x="7685089" y="4207669"/>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64" name="Freeform 207"/>
          <p:cNvSpPr>
            <a:spLocks/>
          </p:cNvSpPr>
          <p:nvPr/>
        </p:nvSpPr>
        <p:spPr bwMode="auto">
          <a:xfrm>
            <a:off x="7683501" y="4148932"/>
            <a:ext cx="12700" cy="46038"/>
          </a:xfrm>
          <a:custGeom>
            <a:avLst/>
            <a:gdLst>
              <a:gd name="T0" fmla="*/ 8 w 8"/>
              <a:gd name="T1" fmla="*/ 29 h 29"/>
              <a:gd name="T2" fmla="*/ 7 w 8"/>
              <a:gd name="T3" fmla="*/ 0 h 29"/>
              <a:gd name="T4" fmla="*/ 0 w 8"/>
              <a:gd name="T5" fmla="*/ 0 h 29"/>
              <a:gd name="T6" fmla="*/ 1 w 8"/>
              <a:gd name="T7" fmla="*/ 29 h 29"/>
              <a:gd name="T8" fmla="*/ 8 w 8"/>
              <a:gd name="T9" fmla="*/ 29 h 29"/>
            </a:gdLst>
            <a:ahLst/>
            <a:cxnLst>
              <a:cxn ang="0">
                <a:pos x="T0" y="T1"/>
              </a:cxn>
              <a:cxn ang="0">
                <a:pos x="T2" y="T3"/>
              </a:cxn>
              <a:cxn ang="0">
                <a:pos x="T4" y="T5"/>
              </a:cxn>
              <a:cxn ang="0">
                <a:pos x="T6" y="T7"/>
              </a:cxn>
              <a:cxn ang="0">
                <a:pos x="T8" y="T9"/>
              </a:cxn>
            </a:cxnLst>
            <a:rect l="0" t="0" r="r" b="b"/>
            <a:pathLst>
              <a:path w="8" h="29">
                <a:moveTo>
                  <a:pt x="8" y="29"/>
                </a:moveTo>
                <a:lnTo>
                  <a:pt x="7" y="0"/>
                </a:lnTo>
                <a:lnTo>
                  <a:pt x="0" y="0"/>
                </a:lnTo>
                <a:lnTo>
                  <a:pt x="1" y="29"/>
                </a:lnTo>
                <a:lnTo>
                  <a:pt x="8"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5" name="Rectangle 209"/>
          <p:cNvSpPr>
            <a:spLocks noChangeArrowheads="1"/>
          </p:cNvSpPr>
          <p:nvPr/>
        </p:nvSpPr>
        <p:spPr bwMode="auto">
          <a:xfrm>
            <a:off x="7683501" y="4091782"/>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66" name="Freeform 210"/>
          <p:cNvSpPr>
            <a:spLocks/>
          </p:cNvSpPr>
          <p:nvPr/>
        </p:nvSpPr>
        <p:spPr bwMode="auto">
          <a:xfrm>
            <a:off x="7680326" y="4034632"/>
            <a:ext cx="14288" cy="46038"/>
          </a:xfrm>
          <a:custGeom>
            <a:avLst/>
            <a:gdLst>
              <a:gd name="T0" fmla="*/ 9 w 9"/>
              <a:gd name="T1" fmla="*/ 29 h 29"/>
              <a:gd name="T2" fmla="*/ 8 w 9"/>
              <a:gd name="T3" fmla="*/ 0 h 29"/>
              <a:gd name="T4" fmla="*/ 0 w 9"/>
              <a:gd name="T5" fmla="*/ 0 h 29"/>
              <a:gd name="T6" fmla="*/ 2 w 9"/>
              <a:gd name="T7" fmla="*/ 29 h 29"/>
              <a:gd name="T8" fmla="*/ 9 w 9"/>
              <a:gd name="T9" fmla="*/ 29 h 29"/>
            </a:gdLst>
            <a:ahLst/>
            <a:cxnLst>
              <a:cxn ang="0">
                <a:pos x="T0" y="T1"/>
              </a:cxn>
              <a:cxn ang="0">
                <a:pos x="T2" y="T3"/>
              </a:cxn>
              <a:cxn ang="0">
                <a:pos x="T4" y="T5"/>
              </a:cxn>
              <a:cxn ang="0">
                <a:pos x="T6" y="T7"/>
              </a:cxn>
              <a:cxn ang="0">
                <a:pos x="T8" y="T9"/>
              </a:cxn>
            </a:cxnLst>
            <a:rect l="0" t="0" r="r" b="b"/>
            <a:pathLst>
              <a:path w="9" h="29">
                <a:moveTo>
                  <a:pt x="9" y="29"/>
                </a:moveTo>
                <a:lnTo>
                  <a:pt x="8" y="0"/>
                </a:lnTo>
                <a:lnTo>
                  <a:pt x="0" y="0"/>
                </a:lnTo>
                <a:lnTo>
                  <a:pt x="2" y="29"/>
                </a:lnTo>
                <a:lnTo>
                  <a:pt x="9"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7" name="Rectangle 211"/>
          <p:cNvSpPr>
            <a:spLocks noChangeArrowheads="1"/>
          </p:cNvSpPr>
          <p:nvPr/>
        </p:nvSpPr>
        <p:spPr bwMode="auto">
          <a:xfrm>
            <a:off x="7680326" y="3977482"/>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68" name="Freeform 212"/>
          <p:cNvSpPr>
            <a:spLocks/>
          </p:cNvSpPr>
          <p:nvPr/>
        </p:nvSpPr>
        <p:spPr bwMode="auto">
          <a:xfrm>
            <a:off x="7678739" y="3918744"/>
            <a:ext cx="14288" cy="46038"/>
          </a:xfrm>
          <a:custGeom>
            <a:avLst/>
            <a:gdLst>
              <a:gd name="T0" fmla="*/ 9 w 9"/>
              <a:gd name="T1" fmla="*/ 29 h 29"/>
              <a:gd name="T2" fmla="*/ 7 w 9"/>
              <a:gd name="T3" fmla="*/ 0 h 29"/>
              <a:gd name="T4" fmla="*/ 0 w 9"/>
              <a:gd name="T5" fmla="*/ 0 h 29"/>
              <a:gd name="T6" fmla="*/ 1 w 9"/>
              <a:gd name="T7" fmla="*/ 29 h 29"/>
              <a:gd name="T8" fmla="*/ 9 w 9"/>
              <a:gd name="T9" fmla="*/ 29 h 29"/>
            </a:gdLst>
            <a:ahLst/>
            <a:cxnLst>
              <a:cxn ang="0">
                <a:pos x="T0" y="T1"/>
              </a:cxn>
              <a:cxn ang="0">
                <a:pos x="T2" y="T3"/>
              </a:cxn>
              <a:cxn ang="0">
                <a:pos x="T4" y="T5"/>
              </a:cxn>
              <a:cxn ang="0">
                <a:pos x="T6" y="T7"/>
              </a:cxn>
              <a:cxn ang="0">
                <a:pos x="T8" y="T9"/>
              </a:cxn>
            </a:cxnLst>
            <a:rect l="0" t="0" r="r" b="b"/>
            <a:pathLst>
              <a:path w="9" h="29">
                <a:moveTo>
                  <a:pt x="9" y="29"/>
                </a:moveTo>
                <a:lnTo>
                  <a:pt x="7" y="0"/>
                </a:lnTo>
                <a:lnTo>
                  <a:pt x="0" y="0"/>
                </a:lnTo>
                <a:lnTo>
                  <a:pt x="1" y="29"/>
                </a:lnTo>
                <a:lnTo>
                  <a:pt x="9"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9" name="Rectangle 213"/>
          <p:cNvSpPr>
            <a:spLocks noChangeArrowheads="1"/>
          </p:cNvSpPr>
          <p:nvPr/>
        </p:nvSpPr>
        <p:spPr bwMode="auto">
          <a:xfrm>
            <a:off x="7678739" y="3861594"/>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70" name="Freeform 214"/>
          <p:cNvSpPr>
            <a:spLocks/>
          </p:cNvSpPr>
          <p:nvPr/>
        </p:nvSpPr>
        <p:spPr bwMode="auto">
          <a:xfrm>
            <a:off x="7677151" y="3804444"/>
            <a:ext cx="12700" cy="46038"/>
          </a:xfrm>
          <a:custGeom>
            <a:avLst/>
            <a:gdLst>
              <a:gd name="T0" fmla="*/ 8 w 8"/>
              <a:gd name="T1" fmla="*/ 29 h 29"/>
              <a:gd name="T2" fmla="*/ 7 w 8"/>
              <a:gd name="T3" fmla="*/ 0 h 29"/>
              <a:gd name="T4" fmla="*/ 0 w 8"/>
              <a:gd name="T5" fmla="*/ 0 h 29"/>
              <a:gd name="T6" fmla="*/ 1 w 8"/>
              <a:gd name="T7" fmla="*/ 29 h 29"/>
              <a:gd name="T8" fmla="*/ 8 w 8"/>
              <a:gd name="T9" fmla="*/ 29 h 29"/>
            </a:gdLst>
            <a:ahLst/>
            <a:cxnLst>
              <a:cxn ang="0">
                <a:pos x="T0" y="T1"/>
              </a:cxn>
              <a:cxn ang="0">
                <a:pos x="T2" y="T3"/>
              </a:cxn>
              <a:cxn ang="0">
                <a:pos x="T4" y="T5"/>
              </a:cxn>
              <a:cxn ang="0">
                <a:pos x="T6" y="T7"/>
              </a:cxn>
              <a:cxn ang="0">
                <a:pos x="T8" y="T9"/>
              </a:cxn>
            </a:cxnLst>
            <a:rect l="0" t="0" r="r" b="b"/>
            <a:pathLst>
              <a:path w="8" h="29">
                <a:moveTo>
                  <a:pt x="8" y="29"/>
                </a:moveTo>
                <a:lnTo>
                  <a:pt x="7" y="0"/>
                </a:lnTo>
                <a:lnTo>
                  <a:pt x="0" y="0"/>
                </a:lnTo>
                <a:lnTo>
                  <a:pt x="1" y="29"/>
                </a:lnTo>
                <a:lnTo>
                  <a:pt x="8"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1" name="Rectangle 215"/>
          <p:cNvSpPr>
            <a:spLocks noChangeArrowheads="1"/>
          </p:cNvSpPr>
          <p:nvPr/>
        </p:nvSpPr>
        <p:spPr bwMode="auto">
          <a:xfrm>
            <a:off x="7677151" y="3745707"/>
            <a:ext cx="11113" cy="47625"/>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72" name="Freeform 216"/>
          <p:cNvSpPr>
            <a:spLocks/>
          </p:cNvSpPr>
          <p:nvPr/>
        </p:nvSpPr>
        <p:spPr bwMode="auto">
          <a:xfrm>
            <a:off x="7675564" y="3688557"/>
            <a:ext cx="12700" cy="46038"/>
          </a:xfrm>
          <a:custGeom>
            <a:avLst/>
            <a:gdLst>
              <a:gd name="T0" fmla="*/ 8 w 8"/>
              <a:gd name="T1" fmla="*/ 29 h 29"/>
              <a:gd name="T2" fmla="*/ 7 w 8"/>
              <a:gd name="T3" fmla="*/ 0 h 29"/>
              <a:gd name="T4" fmla="*/ 0 w 8"/>
              <a:gd name="T5" fmla="*/ 0 h 29"/>
              <a:gd name="T6" fmla="*/ 1 w 8"/>
              <a:gd name="T7" fmla="*/ 29 h 29"/>
              <a:gd name="T8" fmla="*/ 8 w 8"/>
              <a:gd name="T9" fmla="*/ 29 h 29"/>
            </a:gdLst>
            <a:ahLst/>
            <a:cxnLst>
              <a:cxn ang="0">
                <a:pos x="T0" y="T1"/>
              </a:cxn>
              <a:cxn ang="0">
                <a:pos x="T2" y="T3"/>
              </a:cxn>
              <a:cxn ang="0">
                <a:pos x="T4" y="T5"/>
              </a:cxn>
              <a:cxn ang="0">
                <a:pos x="T6" y="T7"/>
              </a:cxn>
              <a:cxn ang="0">
                <a:pos x="T8" y="T9"/>
              </a:cxn>
            </a:cxnLst>
            <a:rect l="0" t="0" r="r" b="b"/>
            <a:pathLst>
              <a:path w="8" h="29">
                <a:moveTo>
                  <a:pt x="8" y="29"/>
                </a:moveTo>
                <a:lnTo>
                  <a:pt x="7" y="0"/>
                </a:lnTo>
                <a:lnTo>
                  <a:pt x="0" y="0"/>
                </a:lnTo>
                <a:lnTo>
                  <a:pt x="1" y="29"/>
                </a:lnTo>
                <a:lnTo>
                  <a:pt x="8"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3" name="Rectangle 217"/>
          <p:cNvSpPr>
            <a:spLocks noChangeArrowheads="1"/>
          </p:cNvSpPr>
          <p:nvPr/>
        </p:nvSpPr>
        <p:spPr bwMode="auto">
          <a:xfrm>
            <a:off x="7675564" y="3631407"/>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74" name="Freeform 218"/>
          <p:cNvSpPr>
            <a:spLocks/>
          </p:cNvSpPr>
          <p:nvPr/>
        </p:nvSpPr>
        <p:spPr bwMode="auto">
          <a:xfrm>
            <a:off x="7672389" y="3574257"/>
            <a:ext cx="14288" cy="46038"/>
          </a:xfrm>
          <a:custGeom>
            <a:avLst/>
            <a:gdLst>
              <a:gd name="T0" fmla="*/ 9 w 9"/>
              <a:gd name="T1" fmla="*/ 29 h 29"/>
              <a:gd name="T2" fmla="*/ 8 w 9"/>
              <a:gd name="T3" fmla="*/ 0 h 29"/>
              <a:gd name="T4" fmla="*/ 0 w 9"/>
              <a:gd name="T5" fmla="*/ 0 h 29"/>
              <a:gd name="T6" fmla="*/ 2 w 9"/>
              <a:gd name="T7" fmla="*/ 29 h 29"/>
              <a:gd name="T8" fmla="*/ 9 w 9"/>
              <a:gd name="T9" fmla="*/ 29 h 29"/>
            </a:gdLst>
            <a:ahLst/>
            <a:cxnLst>
              <a:cxn ang="0">
                <a:pos x="T0" y="T1"/>
              </a:cxn>
              <a:cxn ang="0">
                <a:pos x="T2" y="T3"/>
              </a:cxn>
              <a:cxn ang="0">
                <a:pos x="T4" y="T5"/>
              </a:cxn>
              <a:cxn ang="0">
                <a:pos x="T6" y="T7"/>
              </a:cxn>
              <a:cxn ang="0">
                <a:pos x="T8" y="T9"/>
              </a:cxn>
            </a:cxnLst>
            <a:rect l="0" t="0" r="r" b="b"/>
            <a:pathLst>
              <a:path w="9" h="29">
                <a:moveTo>
                  <a:pt x="9" y="29"/>
                </a:moveTo>
                <a:lnTo>
                  <a:pt x="8" y="0"/>
                </a:lnTo>
                <a:lnTo>
                  <a:pt x="0" y="0"/>
                </a:lnTo>
                <a:lnTo>
                  <a:pt x="2" y="29"/>
                </a:lnTo>
                <a:lnTo>
                  <a:pt x="9"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5" name="Rectangle 219"/>
          <p:cNvSpPr>
            <a:spLocks noChangeArrowheads="1"/>
          </p:cNvSpPr>
          <p:nvPr/>
        </p:nvSpPr>
        <p:spPr bwMode="auto">
          <a:xfrm>
            <a:off x="7672389" y="3515519"/>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76" name="Rectangle 220"/>
          <p:cNvSpPr>
            <a:spLocks noChangeArrowheads="1"/>
          </p:cNvSpPr>
          <p:nvPr/>
        </p:nvSpPr>
        <p:spPr bwMode="auto">
          <a:xfrm>
            <a:off x="7672389" y="3458369"/>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77" name="Rectangle 221"/>
          <p:cNvSpPr>
            <a:spLocks noChangeArrowheads="1"/>
          </p:cNvSpPr>
          <p:nvPr/>
        </p:nvSpPr>
        <p:spPr bwMode="auto">
          <a:xfrm>
            <a:off x="7670801" y="3401219"/>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78" name="Rectangle 222"/>
          <p:cNvSpPr>
            <a:spLocks noChangeArrowheads="1"/>
          </p:cNvSpPr>
          <p:nvPr/>
        </p:nvSpPr>
        <p:spPr bwMode="auto">
          <a:xfrm>
            <a:off x="7670801" y="3344069"/>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79" name="Rectangle 223"/>
          <p:cNvSpPr>
            <a:spLocks noChangeArrowheads="1"/>
          </p:cNvSpPr>
          <p:nvPr/>
        </p:nvSpPr>
        <p:spPr bwMode="auto">
          <a:xfrm>
            <a:off x="7669214" y="3285332"/>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80" name="Rectangle 224"/>
          <p:cNvSpPr>
            <a:spLocks noChangeArrowheads="1"/>
          </p:cNvSpPr>
          <p:nvPr/>
        </p:nvSpPr>
        <p:spPr bwMode="auto">
          <a:xfrm>
            <a:off x="7669214" y="3228182"/>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81" name="Rectangle 225"/>
          <p:cNvSpPr>
            <a:spLocks noChangeArrowheads="1"/>
          </p:cNvSpPr>
          <p:nvPr/>
        </p:nvSpPr>
        <p:spPr bwMode="auto">
          <a:xfrm>
            <a:off x="7669214" y="3171032"/>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82" name="Rectangle 226"/>
          <p:cNvSpPr>
            <a:spLocks noChangeArrowheads="1"/>
          </p:cNvSpPr>
          <p:nvPr/>
        </p:nvSpPr>
        <p:spPr bwMode="auto">
          <a:xfrm>
            <a:off x="7669214" y="3112294"/>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83" name="Rectangle 227"/>
          <p:cNvSpPr>
            <a:spLocks noChangeArrowheads="1"/>
          </p:cNvSpPr>
          <p:nvPr/>
        </p:nvSpPr>
        <p:spPr bwMode="auto">
          <a:xfrm>
            <a:off x="7669214" y="3074194"/>
            <a:ext cx="11113" cy="2698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84" name="Freeform 228"/>
          <p:cNvSpPr>
            <a:spLocks/>
          </p:cNvSpPr>
          <p:nvPr/>
        </p:nvSpPr>
        <p:spPr bwMode="auto">
          <a:xfrm>
            <a:off x="7662864" y="3074194"/>
            <a:ext cx="23813" cy="47625"/>
          </a:xfrm>
          <a:custGeom>
            <a:avLst/>
            <a:gdLst>
              <a:gd name="T0" fmla="*/ 0 w 15"/>
              <a:gd name="T1" fmla="*/ 30 h 30"/>
              <a:gd name="T2" fmla="*/ 8 w 15"/>
              <a:gd name="T3" fmla="*/ 0 h 30"/>
              <a:gd name="T4" fmla="*/ 15 w 15"/>
              <a:gd name="T5" fmla="*/ 30 h 30"/>
              <a:gd name="T6" fmla="*/ 0 w 15"/>
              <a:gd name="T7" fmla="*/ 30 h 30"/>
            </a:gdLst>
            <a:ahLst/>
            <a:cxnLst>
              <a:cxn ang="0">
                <a:pos x="T0" y="T1"/>
              </a:cxn>
              <a:cxn ang="0">
                <a:pos x="T2" y="T3"/>
              </a:cxn>
              <a:cxn ang="0">
                <a:pos x="T4" y="T5"/>
              </a:cxn>
              <a:cxn ang="0">
                <a:pos x="T6" y="T7"/>
              </a:cxn>
            </a:cxnLst>
            <a:rect l="0" t="0" r="r" b="b"/>
            <a:pathLst>
              <a:path w="15" h="30">
                <a:moveTo>
                  <a:pt x="0" y="30"/>
                </a:moveTo>
                <a:lnTo>
                  <a:pt x="8" y="0"/>
                </a:lnTo>
                <a:lnTo>
                  <a:pt x="15" y="30"/>
                </a:lnTo>
                <a:lnTo>
                  <a:pt x="0" y="3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5" name="Freeform 229"/>
          <p:cNvSpPr>
            <a:spLocks/>
          </p:cNvSpPr>
          <p:nvPr/>
        </p:nvSpPr>
        <p:spPr bwMode="auto">
          <a:xfrm>
            <a:off x="7658101" y="3051969"/>
            <a:ext cx="34925" cy="74613"/>
          </a:xfrm>
          <a:custGeom>
            <a:avLst/>
            <a:gdLst>
              <a:gd name="T0" fmla="*/ 3 w 22"/>
              <a:gd name="T1" fmla="*/ 41 h 47"/>
              <a:gd name="T2" fmla="*/ 7 w 22"/>
              <a:gd name="T3" fmla="*/ 46 h 47"/>
              <a:gd name="T4" fmla="*/ 14 w 22"/>
              <a:gd name="T5" fmla="*/ 15 h 47"/>
              <a:gd name="T6" fmla="*/ 7 w 22"/>
              <a:gd name="T7" fmla="*/ 15 h 47"/>
              <a:gd name="T8" fmla="*/ 14 w 22"/>
              <a:gd name="T9" fmla="*/ 46 h 47"/>
              <a:gd name="T10" fmla="*/ 18 w 22"/>
              <a:gd name="T11" fmla="*/ 41 h 47"/>
              <a:gd name="T12" fmla="*/ 3 w 22"/>
              <a:gd name="T13" fmla="*/ 41 h 47"/>
              <a:gd name="T14" fmla="*/ 0 w 22"/>
              <a:gd name="T15" fmla="*/ 47 h 47"/>
              <a:gd name="T16" fmla="*/ 22 w 22"/>
              <a:gd name="T17" fmla="*/ 47 h 47"/>
              <a:gd name="T18" fmla="*/ 11 w 22"/>
              <a:gd name="T19" fmla="*/ 0 h 47"/>
              <a:gd name="T20" fmla="*/ 0 w 22"/>
              <a:gd name="T21" fmla="*/ 47 h 47"/>
              <a:gd name="T22" fmla="*/ 3 w 22"/>
              <a:gd name="T23"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47">
                <a:moveTo>
                  <a:pt x="3" y="41"/>
                </a:moveTo>
                <a:lnTo>
                  <a:pt x="7" y="46"/>
                </a:lnTo>
                <a:lnTo>
                  <a:pt x="14" y="15"/>
                </a:lnTo>
                <a:lnTo>
                  <a:pt x="7" y="15"/>
                </a:lnTo>
                <a:lnTo>
                  <a:pt x="14" y="46"/>
                </a:lnTo>
                <a:lnTo>
                  <a:pt x="18" y="41"/>
                </a:lnTo>
                <a:lnTo>
                  <a:pt x="3" y="41"/>
                </a:lnTo>
                <a:lnTo>
                  <a:pt x="0" y="47"/>
                </a:lnTo>
                <a:lnTo>
                  <a:pt x="22" y="47"/>
                </a:lnTo>
                <a:lnTo>
                  <a:pt x="11" y="0"/>
                </a:lnTo>
                <a:lnTo>
                  <a:pt x="0" y="47"/>
                </a:lnTo>
                <a:lnTo>
                  <a:pt x="3" y="41"/>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6" name="Freeform 230"/>
          <p:cNvSpPr>
            <a:spLocks/>
          </p:cNvSpPr>
          <p:nvPr/>
        </p:nvSpPr>
        <p:spPr bwMode="auto">
          <a:xfrm>
            <a:off x="7670801" y="4206082"/>
            <a:ext cx="19050" cy="46038"/>
          </a:xfrm>
          <a:custGeom>
            <a:avLst/>
            <a:gdLst>
              <a:gd name="T0" fmla="*/ 12 w 12"/>
              <a:gd name="T1" fmla="*/ 29 h 29"/>
              <a:gd name="T2" fmla="*/ 8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8"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7" name="Freeform 231"/>
          <p:cNvSpPr>
            <a:spLocks/>
          </p:cNvSpPr>
          <p:nvPr/>
        </p:nvSpPr>
        <p:spPr bwMode="auto">
          <a:xfrm>
            <a:off x="7659689" y="4148932"/>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8" name="Freeform 232"/>
          <p:cNvSpPr>
            <a:spLocks/>
          </p:cNvSpPr>
          <p:nvPr/>
        </p:nvSpPr>
        <p:spPr bwMode="auto">
          <a:xfrm>
            <a:off x="7650164" y="4091782"/>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9" name="Freeform 233"/>
          <p:cNvSpPr>
            <a:spLocks/>
          </p:cNvSpPr>
          <p:nvPr/>
        </p:nvSpPr>
        <p:spPr bwMode="auto">
          <a:xfrm>
            <a:off x="7639051" y="4036219"/>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0" name="Freeform 234"/>
          <p:cNvSpPr>
            <a:spLocks/>
          </p:cNvSpPr>
          <p:nvPr/>
        </p:nvSpPr>
        <p:spPr bwMode="auto">
          <a:xfrm>
            <a:off x="7629526" y="3979069"/>
            <a:ext cx="19050" cy="46038"/>
          </a:xfrm>
          <a:custGeom>
            <a:avLst/>
            <a:gdLst>
              <a:gd name="T0" fmla="*/ 12 w 12"/>
              <a:gd name="T1" fmla="*/ 29 h 29"/>
              <a:gd name="T2" fmla="*/ 7 w 12"/>
              <a:gd name="T3" fmla="*/ 0 h 29"/>
              <a:gd name="T4" fmla="*/ 0 w 12"/>
              <a:gd name="T5" fmla="*/ 0 h 29"/>
              <a:gd name="T6" fmla="*/ 4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4"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1" name="Freeform 235"/>
          <p:cNvSpPr>
            <a:spLocks/>
          </p:cNvSpPr>
          <p:nvPr/>
        </p:nvSpPr>
        <p:spPr bwMode="auto">
          <a:xfrm>
            <a:off x="7616826" y="3923507"/>
            <a:ext cx="19050" cy="46038"/>
          </a:xfrm>
          <a:custGeom>
            <a:avLst/>
            <a:gdLst>
              <a:gd name="T0" fmla="*/ 12 w 12"/>
              <a:gd name="T1" fmla="*/ 29 h 29"/>
              <a:gd name="T2" fmla="*/ 8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8"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2" name="Freeform 236"/>
          <p:cNvSpPr>
            <a:spLocks/>
          </p:cNvSpPr>
          <p:nvPr/>
        </p:nvSpPr>
        <p:spPr bwMode="auto">
          <a:xfrm>
            <a:off x="7605714" y="3863182"/>
            <a:ext cx="20638" cy="50800"/>
          </a:xfrm>
          <a:custGeom>
            <a:avLst/>
            <a:gdLst>
              <a:gd name="T0" fmla="*/ 13 w 13"/>
              <a:gd name="T1" fmla="*/ 29 h 32"/>
              <a:gd name="T2" fmla="*/ 7 w 13"/>
              <a:gd name="T3" fmla="*/ 0 h 32"/>
              <a:gd name="T4" fmla="*/ 0 w 13"/>
              <a:gd name="T5" fmla="*/ 3 h 32"/>
              <a:gd name="T6" fmla="*/ 6 w 13"/>
              <a:gd name="T7" fmla="*/ 32 h 32"/>
              <a:gd name="T8" fmla="*/ 13 w 13"/>
              <a:gd name="T9" fmla="*/ 29 h 32"/>
            </a:gdLst>
            <a:ahLst/>
            <a:cxnLst>
              <a:cxn ang="0">
                <a:pos x="T0" y="T1"/>
              </a:cxn>
              <a:cxn ang="0">
                <a:pos x="T2" y="T3"/>
              </a:cxn>
              <a:cxn ang="0">
                <a:pos x="T4" y="T5"/>
              </a:cxn>
              <a:cxn ang="0">
                <a:pos x="T6" y="T7"/>
              </a:cxn>
              <a:cxn ang="0">
                <a:pos x="T8" y="T9"/>
              </a:cxn>
            </a:cxnLst>
            <a:rect l="0" t="0" r="r" b="b"/>
            <a:pathLst>
              <a:path w="13" h="32">
                <a:moveTo>
                  <a:pt x="13" y="29"/>
                </a:moveTo>
                <a:lnTo>
                  <a:pt x="7" y="0"/>
                </a:lnTo>
                <a:lnTo>
                  <a:pt x="0" y="3"/>
                </a:lnTo>
                <a:lnTo>
                  <a:pt x="6" y="32"/>
                </a:lnTo>
                <a:lnTo>
                  <a:pt x="13"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3" name="Freeform 237"/>
          <p:cNvSpPr>
            <a:spLocks/>
          </p:cNvSpPr>
          <p:nvPr/>
        </p:nvSpPr>
        <p:spPr bwMode="auto">
          <a:xfrm>
            <a:off x="7596189" y="3809207"/>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4" name="Freeform 238"/>
          <p:cNvSpPr>
            <a:spLocks/>
          </p:cNvSpPr>
          <p:nvPr/>
        </p:nvSpPr>
        <p:spPr bwMode="auto">
          <a:xfrm>
            <a:off x="7585076" y="3752057"/>
            <a:ext cx="20638" cy="47625"/>
          </a:xfrm>
          <a:custGeom>
            <a:avLst/>
            <a:gdLst>
              <a:gd name="T0" fmla="*/ 13 w 13"/>
              <a:gd name="T1" fmla="*/ 28 h 30"/>
              <a:gd name="T2" fmla="*/ 7 w 13"/>
              <a:gd name="T3" fmla="*/ 0 h 30"/>
              <a:gd name="T4" fmla="*/ 0 w 13"/>
              <a:gd name="T5" fmla="*/ 3 h 30"/>
              <a:gd name="T6" fmla="*/ 6 w 13"/>
              <a:gd name="T7" fmla="*/ 30 h 30"/>
              <a:gd name="T8" fmla="*/ 13 w 13"/>
              <a:gd name="T9" fmla="*/ 28 h 30"/>
            </a:gdLst>
            <a:ahLst/>
            <a:cxnLst>
              <a:cxn ang="0">
                <a:pos x="T0" y="T1"/>
              </a:cxn>
              <a:cxn ang="0">
                <a:pos x="T2" y="T3"/>
              </a:cxn>
              <a:cxn ang="0">
                <a:pos x="T4" y="T5"/>
              </a:cxn>
              <a:cxn ang="0">
                <a:pos x="T6" y="T7"/>
              </a:cxn>
              <a:cxn ang="0">
                <a:pos x="T8" y="T9"/>
              </a:cxn>
            </a:cxnLst>
            <a:rect l="0" t="0" r="r" b="b"/>
            <a:pathLst>
              <a:path w="13" h="30">
                <a:moveTo>
                  <a:pt x="13" y="28"/>
                </a:moveTo>
                <a:lnTo>
                  <a:pt x="7" y="0"/>
                </a:lnTo>
                <a:lnTo>
                  <a:pt x="0" y="3"/>
                </a:lnTo>
                <a:lnTo>
                  <a:pt x="6" y="30"/>
                </a:lnTo>
                <a:lnTo>
                  <a:pt x="13"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5" name="Freeform 239"/>
          <p:cNvSpPr>
            <a:spLocks/>
          </p:cNvSpPr>
          <p:nvPr/>
        </p:nvSpPr>
        <p:spPr bwMode="auto">
          <a:xfrm>
            <a:off x="7575551" y="3696494"/>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6" name="Freeform 240"/>
          <p:cNvSpPr>
            <a:spLocks/>
          </p:cNvSpPr>
          <p:nvPr/>
        </p:nvSpPr>
        <p:spPr bwMode="auto">
          <a:xfrm>
            <a:off x="7564439" y="3639344"/>
            <a:ext cx="20638" cy="47625"/>
          </a:xfrm>
          <a:custGeom>
            <a:avLst/>
            <a:gdLst>
              <a:gd name="T0" fmla="*/ 13 w 13"/>
              <a:gd name="T1" fmla="*/ 28 h 30"/>
              <a:gd name="T2" fmla="*/ 7 w 13"/>
              <a:gd name="T3" fmla="*/ 0 h 30"/>
              <a:gd name="T4" fmla="*/ 0 w 13"/>
              <a:gd name="T5" fmla="*/ 2 h 30"/>
              <a:gd name="T6" fmla="*/ 6 w 13"/>
              <a:gd name="T7" fmla="*/ 30 h 30"/>
              <a:gd name="T8" fmla="*/ 13 w 13"/>
              <a:gd name="T9" fmla="*/ 28 h 30"/>
            </a:gdLst>
            <a:ahLst/>
            <a:cxnLst>
              <a:cxn ang="0">
                <a:pos x="T0" y="T1"/>
              </a:cxn>
              <a:cxn ang="0">
                <a:pos x="T2" y="T3"/>
              </a:cxn>
              <a:cxn ang="0">
                <a:pos x="T4" y="T5"/>
              </a:cxn>
              <a:cxn ang="0">
                <a:pos x="T6" y="T7"/>
              </a:cxn>
              <a:cxn ang="0">
                <a:pos x="T8" y="T9"/>
              </a:cxn>
            </a:cxnLst>
            <a:rect l="0" t="0" r="r" b="b"/>
            <a:pathLst>
              <a:path w="13" h="30">
                <a:moveTo>
                  <a:pt x="13" y="28"/>
                </a:moveTo>
                <a:lnTo>
                  <a:pt x="7" y="0"/>
                </a:lnTo>
                <a:lnTo>
                  <a:pt x="0" y="2"/>
                </a:lnTo>
                <a:lnTo>
                  <a:pt x="6" y="30"/>
                </a:lnTo>
                <a:lnTo>
                  <a:pt x="13"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7" name="Freeform 241"/>
          <p:cNvSpPr>
            <a:spLocks/>
          </p:cNvSpPr>
          <p:nvPr/>
        </p:nvSpPr>
        <p:spPr bwMode="auto">
          <a:xfrm>
            <a:off x="7553326" y="3583782"/>
            <a:ext cx="20638" cy="46038"/>
          </a:xfrm>
          <a:custGeom>
            <a:avLst/>
            <a:gdLst>
              <a:gd name="T0" fmla="*/ 13 w 13"/>
              <a:gd name="T1" fmla="*/ 29 h 29"/>
              <a:gd name="T2" fmla="*/ 8 w 13"/>
              <a:gd name="T3" fmla="*/ 0 h 29"/>
              <a:gd name="T4" fmla="*/ 0 w 13"/>
              <a:gd name="T5" fmla="*/ 0 h 29"/>
              <a:gd name="T6" fmla="*/ 5 w 13"/>
              <a:gd name="T7" fmla="*/ 29 h 29"/>
              <a:gd name="T8" fmla="*/ 13 w 13"/>
              <a:gd name="T9" fmla="*/ 29 h 29"/>
            </a:gdLst>
            <a:ahLst/>
            <a:cxnLst>
              <a:cxn ang="0">
                <a:pos x="T0" y="T1"/>
              </a:cxn>
              <a:cxn ang="0">
                <a:pos x="T2" y="T3"/>
              </a:cxn>
              <a:cxn ang="0">
                <a:pos x="T4" y="T5"/>
              </a:cxn>
              <a:cxn ang="0">
                <a:pos x="T6" y="T7"/>
              </a:cxn>
              <a:cxn ang="0">
                <a:pos x="T8" y="T9"/>
              </a:cxn>
            </a:cxnLst>
            <a:rect l="0" t="0" r="r" b="b"/>
            <a:pathLst>
              <a:path w="13" h="29">
                <a:moveTo>
                  <a:pt x="13" y="29"/>
                </a:moveTo>
                <a:lnTo>
                  <a:pt x="8" y="0"/>
                </a:lnTo>
                <a:lnTo>
                  <a:pt x="0" y="0"/>
                </a:lnTo>
                <a:lnTo>
                  <a:pt x="5" y="29"/>
                </a:lnTo>
                <a:lnTo>
                  <a:pt x="13"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8" name="Freeform 242"/>
          <p:cNvSpPr>
            <a:spLocks/>
          </p:cNvSpPr>
          <p:nvPr/>
        </p:nvSpPr>
        <p:spPr bwMode="auto">
          <a:xfrm>
            <a:off x="7542214" y="3525044"/>
            <a:ext cx="22225" cy="49213"/>
          </a:xfrm>
          <a:custGeom>
            <a:avLst/>
            <a:gdLst>
              <a:gd name="T0" fmla="*/ 14 w 14"/>
              <a:gd name="T1" fmla="*/ 28 h 31"/>
              <a:gd name="T2" fmla="*/ 7 w 14"/>
              <a:gd name="T3" fmla="*/ 0 h 31"/>
              <a:gd name="T4" fmla="*/ 0 w 14"/>
              <a:gd name="T5" fmla="*/ 3 h 31"/>
              <a:gd name="T6" fmla="*/ 6 w 14"/>
              <a:gd name="T7" fmla="*/ 31 h 31"/>
              <a:gd name="T8" fmla="*/ 14 w 14"/>
              <a:gd name="T9" fmla="*/ 28 h 31"/>
            </a:gdLst>
            <a:ahLst/>
            <a:cxnLst>
              <a:cxn ang="0">
                <a:pos x="T0" y="T1"/>
              </a:cxn>
              <a:cxn ang="0">
                <a:pos x="T2" y="T3"/>
              </a:cxn>
              <a:cxn ang="0">
                <a:pos x="T4" y="T5"/>
              </a:cxn>
              <a:cxn ang="0">
                <a:pos x="T6" y="T7"/>
              </a:cxn>
              <a:cxn ang="0">
                <a:pos x="T8" y="T9"/>
              </a:cxn>
            </a:cxnLst>
            <a:rect l="0" t="0" r="r" b="b"/>
            <a:pathLst>
              <a:path w="14" h="31">
                <a:moveTo>
                  <a:pt x="14" y="28"/>
                </a:moveTo>
                <a:lnTo>
                  <a:pt x="7" y="0"/>
                </a:lnTo>
                <a:lnTo>
                  <a:pt x="0" y="3"/>
                </a:lnTo>
                <a:lnTo>
                  <a:pt x="6" y="31"/>
                </a:lnTo>
                <a:lnTo>
                  <a:pt x="14"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9" name="Freeform 243"/>
          <p:cNvSpPr>
            <a:spLocks/>
          </p:cNvSpPr>
          <p:nvPr/>
        </p:nvSpPr>
        <p:spPr bwMode="auto">
          <a:xfrm>
            <a:off x="7532689" y="3469482"/>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0" name="Freeform 244"/>
          <p:cNvSpPr>
            <a:spLocks/>
          </p:cNvSpPr>
          <p:nvPr/>
        </p:nvSpPr>
        <p:spPr bwMode="auto">
          <a:xfrm>
            <a:off x="7521576" y="3412332"/>
            <a:ext cx="20638" cy="47625"/>
          </a:xfrm>
          <a:custGeom>
            <a:avLst/>
            <a:gdLst>
              <a:gd name="T0" fmla="*/ 13 w 13"/>
              <a:gd name="T1" fmla="*/ 28 h 30"/>
              <a:gd name="T2" fmla="*/ 7 w 13"/>
              <a:gd name="T3" fmla="*/ 0 h 30"/>
              <a:gd name="T4" fmla="*/ 0 w 13"/>
              <a:gd name="T5" fmla="*/ 2 h 30"/>
              <a:gd name="T6" fmla="*/ 6 w 13"/>
              <a:gd name="T7" fmla="*/ 30 h 30"/>
              <a:gd name="T8" fmla="*/ 13 w 13"/>
              <a:gd name="T9" fmla="*/ 28 h 30"/>
            </a:gdLst>
            <a:ahLst/>
            <a:cxnLst>
              <a:cxn ang="0">
                <a:pos x="T0" y="T1"/>
              </a:cxn>
              <a:cxn ang="0">
                <a:pos x="T2" y="T3"/>
              </a:cxn>
              <a:cxn ang="0">
                <a:pos x="T4" y="T5"/>
              </a:cxn>
              <a:cxn ang="0">
                <a:pos x="T6" y="T7"/>
              </a:cxn>
              <a:cxn ang="0">
                <a:pos x="T8" y="T9"/>
              </a:cxn>
            </a:cxnLst>
            <a:rect l="0" t="0" r="r" b="b"/>
            <a:pathLst>
              <a:path w="13" h="30">
                <a:moveTo>
                  <a:pt x="13" y="28"/>
                </a:moveTo>
                <a:lnTo>
                  <a:pt x="7" y="0"/>
                </a:lnTo>
                <a:lnTo>
                  <a:pt x="0" y="2"/>
                </a:lnTo>
                <a:lnTo>
                  <a:pt x="6" y="30"/>
                </a:lnTo>
                <a:lnTo>
                  <a:pt x="13"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1" name="Freeform 245"/>
          <p:cNvSpPr>
            <a:spLocks/>
          </p:cNvSpPr>
          <p:nvPr/>
        </p:nvSpPr>
        <p:spPr bwMode="auto">
          <a:xfrm>
            <a:off x="7512051" y="3356769"/>
            <a:ext cx="19050" cy="46038"/>
          </a:xfrm>
          <a:custGeom>
            <a:avLst/>
            <a:gdLst>
              <a:gd name="T0" fmla="*/ 12 w 12"/>
              <a:gd name="T1" fmla="*/ 29 h 29"/>
              <a:gd name="T2" fmla="*/ 7 w 12"/>
              <a:gd name="T3" fmla="*/ 0 h 29"/>
              <a:gd name="T4" fmla="*/ 0 w 12"/>
              <a:gd name="T5" fmla="*/ 0 h 29"/>
              <a:gd name="T6" fmla="*/ 5 w 12"/>
              <a:gd name="T7" fmla="*/ 29 h 29"/>
              <a:gd name="T8" fmla="*/ 12 w 12"/>
              <a:gd name="T9" fmla="*/ 29 h 29"/>
            </a:gdLst>
            <a:ahLst/>
            <a:cxnLst>
              <a:cxn ang="0">
                <a:pos x="T0" y="T1"/>
              </a:cxn>
              <a:cxn ang="0">
                <a:pos x="T2" y="T3"/>
              </a:cxn>
              <a:cxn ang="0">
                <a:pos x="T4" y="T5"/>
              </a:cxn>
              <a:cxn ang="0">
                <a:pos x="T6" y="T7"/>
              </a:cxn>
              <a:cxn ang="0">
                <a:pos x="T8" y="T9"/>
              </a:cxn>
            </a:cxnLst>
            <a:rect l="0" t="0" r="r" b="b"/>
            <a:pathLst>
              <a:path w="12" h="29">
                <a:moveTo>
                  <a:pt x="12" y="29"/>
                </a:moveTo>
                <a:lnTo>
                  <a:pt x="7" y="0"/>
                </a:lnTo>
                <a:lnTo>
                  <a:pt x="0" y="0"/>
                </a:lnTo>
                <a:lnTo>
                  <a:pt x="5" y="29"/>
                </a:lnTo>
                <a:lnTo>
                  <a:pt x="12"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2" name="Freeform 246"/>
          <p:cNvSpPr>
            <a:spLocks/>
          </p:cNvSpPr>
          <p:nvPr/>
        </p:nvSpPr>
        <p:spPr bwMode="auto">
          <a:xfrm>
            <a:off x="7500939" y="3296444"/>
            <a:ext cx="20638" cy="50800"/>
          </a:xfrm>
          <a:custGeom>
            <a:avLst/>
            <a:gdLst>
              <a:gd name="T0" fmla="*/ 13 w 13"/>
              <a:gd name="T1" fmla="*/ 30 h 32"/>
              <a:gd name="T2" fmla="*/ 9 w 13"/>
              <a:gd name="T3" fmla="*/ 14 h 32"/>
              <a:gd name="T4" fmla="*/ 7 w 13"/>
              <a:gd name="T5" fmla="*/ 0 h 32"/>
              <a:gd name="T6" fmla="*/ 0 w 13"/>
              <a:gd name="T7" fmla="*/ 3 h 32"/>
              <a:gd name="T8" fmla="*/ 2 w 13"/>
              <a:gd name="T9" fmla="*/ 16 h 32"/>
              <a:gd name="T10" fmla="*/ 6 w 13"/>
              <a:gd name="T11" fmla="*/ 32 h 32"/>
              <a:gd name="T12" fmla="*/ 13 w 13"/>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13" y="30"/>
                </a:moveTo>
                <a:lnTo>
                  <a:pt x="9" y="14"/>
                </a:lnTo>
                <a:lnTo>
                  <a:pt x="7" y="0"/>
                </a:lnTo>
                <a:lnTo>
                  <a:pt x="0" y="3"/>
                </a:lnTo>
                <a:lnTo>
                  <a:pt x="2" y="16"/>
                </a:lnTo>
                <a:lnTo>
                  <a:pt x="6" y="32"/>
                </a:lnTo>
                <a:lnTo>
                  <a:pt x="13" y="3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3" name="Freeform 247"/>
          <p:cNvSpPr>
            <a:spLocks/>
          </p:cNvSpPr>
          <p:nvPr/>
        </p:nvSpPr>
        <p:spPr bwMode="auto">
          <a:xfrm>
            <a:off x="7491414" y="3240882"/>
            <a:ext cx="19050" cy="49213"/>
          </a:xfrm>
          <a:custGeom>
            <a:avLst/>
            <a:gdLst>
              <a:gd name="T0" fmla="*/ 12 w 12"/>
              <a:gd name="T1" fmla="*/ 28 h 31"/>
              <a:gd name="T2" fmla="*/ 7 w 12"/>
              <a:gd name="T3" fmla="*/ 0 h 31"/>
              <a:gd name="T4" fmla="*/ 0 w 12"/>
              <a:gd name="T5" fmla="*/ 3 h 31"/>
              <a:gd name="T6" fmla="*/ 4 w 12"/>
              <a:gd name="T7" fmla="*/ 31 h 31"/>
              <a:gd name="T8" fmla="*/ 12 w 12"/>
              <a:gd name="T9" fmla="*/ 28 h 31"/>
            </a:gdLst>
            <a:ahLst/>
            <a:cxnLst>
              <a:cxn ang="0">
                <a:pos x="T0" y="T1"/>
              </a:cxn>
              <a:cxn ang="0">
                <a:pos x="T2" y="T3"/>
              </a:cxn>
              <a:cxn ang="0">
                <a:pos x="T4" y="T5"/>
              </a:cxn>
              <a:cxn ang="0">
                <a:pos x="T6" y="T7"/>
              </a:cxn>
              <a:cxn ang="0">
                <a:pos x="T8" y="T9"/>
              </a:cxn>
            </a:cxnLst>
            <a:rect l="0" t="0" r="r" b="b"/>
            <a:pathLst>
              <a:path w="12" h="31">
                <a:moveTo>
                  <a:pt x="12" y="28"/>
                </a:moveTo>
                <a:lnTo>
                  <a:pt x="7" y="0"/>
                </a:lnTo>
                <a:lnTo>
                  <a:pt x="0" y="3"/>
                </a:lnTo>
                <a:lnTo>
                  <a:pt x="4" y="31"/>
                </a:lnTo>
                <a:lnTo>
                  <a:pt x="12"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 name="Freeform 248"/>
          <p:cNvSpPr>
            <a:spLocks/>
          </p:cNvSpPr>
          <p:nvPr/>
        </p:nvSpPr>
        <p:spPr bwMode="auto">
          <a:xfrm>
            <a:off x="7478714" y="3183732"/>
            <a:ext cx="22225" cy="50800"/>
          </a:xfrm>
          <a:custGeom>
            <a:avLst/>
            <a:gdLst>
              <a:gd name="T0" fmla="*/ 14 w 14"/>
              <a:gd name="T1" fmla="*/ 29 h 32"/>
              <a:gd name="T2" fmla="*/ 8 w 14"/>
              <a:gd name="T3" fmla="*/ 0 h 32"/>
              <a:gd name="T4" fmla="*/ 0 w 14"/>
              <a:gd name="T5" fmla="*/ 3 h 32"/>
              <a:gd name="T6" fmla="*/ 6 w 14"/>
              <a:gd name="T7" fmla="*/ 32 h 32"/>
              <a:gd name="T8" fmla="*/ 14 w 14"/>
              <a:gd name="T9" fmla="*/ 29 h 32"/>
            </a:gdLst>
            <a:ahLst/>
            <a:cxnLst>
              <a:cxn ang="0">
                <a:pos x="T0" y="T1"/>
              </a:cxn>
              <a:cxn ang="0">
                <a:pos x="T2" y="T3"/>
              </a:cxn>
              <a:cxn ang="0">
                <a:pos x="T4" y="T5"/>
              </a:cxn>
              <a:cxn ang="0">
                <a:pos x="T6" y="T7"/>
              </a:cxn>
              <a:cxn ang="0">
                <a:pos x="T8" y="T9"/>
              </a:cxn>
            </a:cxnLst>
            <a:rect l="0" t="0" r="r" b="b"/>
            <a:pathLst>
              <a:path w="14" h="32">
                <a:moveTo>
                  <a:pt x="14" y="29"/>
                </a:moveTo>
                <a:lnTo>
                  <a:pt x="8" y="0"/>
                </a:lnTo>
                <a:lnTo>
                  <a:pt x="0" y="3"/>
                </a:lnTo>
                <a:lnTo>
                  <a:pt x="6" y="32"/>
                </a:lnTo>
                <a:lnTo>
                  <a:pt x="14" y="29"/>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5" name="Freeform 249"/>
          <p:cNvSpPr>
            <a:spLocks/>
          </p:cNvSpPr>
          <p:nvPr/>
        </p:nvSpPr>
        <p:spPr bwMode="auto">
          <a:xfrm>
            <a:off x="7469189" y="3128169"/>
            <a:ext cx="19050" cy="47625"/>
          </a:xfrm>
          <a:custGeom>
            <a:avLst/>
            <a:gdLst>
              <a:gd name="T0" fmla="*/ 12 w 12"/>
              <a:gd name="T1" fmla="*/ 28 h 30"/>
              <a:gd name="T2" fmla="*/ 8 w 12"/>
              <a:gd name="T3" fmla="*/ 0 h 30"/>
              <a:gd name="T4" fmla="*/ 0 w 12"/>
              <a:gd name="T5" fmla="*/ 2 h 30"/>
              <a:gd name="T6" fmla="*/ 5 w 12"/>
              <a:gd name="T7" fmla="*/ 30 h 30"/>
              <a:gd name="T8" fmla="*/ 12 w 12"/>
              <a:gd name="T9" fmla="*/ 28 h 30"/>
            </a:gdLst>
            <a:ahLst/>
            <a:cxnLst>
              <a:cxn ang="0">
                <a:pos x="T0" y="T1"/>
              </a:cxn>
              <a:cxn ang="0">
                <a:pos x="T2" y="T3"/>
              </a:cxn>
              <a:cxn ang="0">
                <a:pos x="T4" y="T5"/>
              </a:cxn>
              <a:cxn ang="0">
                <a:pos x="T6" y="T7"/>
              </a:cxn>
              <a:cxn ang="0">
                <a:pos x="T8" y="T9"/>
              </a:cxn>
            </a:cxnLst>
            <a:rect l="0" t="0" r="r" b="b"/>
            <a:pathLst>
              <a:path w="12" h="30">
                <a:moveTo>
                  <a:pt x="12" y="28"/>
                </a:moveTo>
                <a:lnTo>
                  <a:pt x="8" y="0"/>
                </a:lnTo>
                <a:lnTo>
                  <a:pt x="0" y="2"/>
                </a:lnTo>
                <a:lnTo>
                  <a:pt x="5" y="30"/>
                </a:lnTo>
                <a:lnTo>
                  <a:pt x="12" y="28"/>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6" name="Freeform 250"/>
          <p:cNvSpPr>
            <a:spLocks/>
          </p:cNvSpPr>
          <p:nvPr/>
        </p:nvSpPr>
        <p:spPr bwMode="auto">
          <a:xfrm>
            <a:off x="7464426" y="3093244"/>
            <a:ext cx="14288" cy="25400"/>
          </a:xfrm>
          <a:custGeom>
            <a:avLst/>
            <a:gdLst>
              <a:gd name="T0" fmla="*/ 9 w 9"/>
              <a:gd name="T1" fmla="*/ 16 h 16"/>
              <a:gd name="T2" fmla="*/ 7 w 9"/>
              <a:gd name="T3" fmla="*/ 0 h 16"/>
              <a:gd name="T4" fmla="*/ 0 w 9"/>
              <a:gd name="T5" fmla="*/ 0 h 16"/>
              <a:gd name="T6" fmla="*/ 2 w 9"/>
              <a:gd name="T7" fmla="*/ 16 h 16"/>
              <a:gd name="T8" fmla="*/ 9 w 9"/>
              <a:gd name="T9" fmla="*/ 16 h 16"/>
            </a:gdLst>
            <a:ahLst/>
            <a:cxnLst>
              <a:cxn ang="0">
                <a:pos x="T0" y="T1"/>
              </a:cxn>
              <a:cxn ang="0">
                <a:pos x="T2" y="T3"/>
              </a:cxn>
              <a:cxn ang="0">
                <a:pos x="T4" y="T5"/>
              </a:cxn>
              <a:cxn ang="0">
                <a:pos x="T6" y="T7"/>
              </a:cxn>
              <a:cxn ang="0">
                <a:pos x="T8" y="T9"/>
              </a:cxn>
            </a:cxnLst>
            <a:rect l="0" t="0" r="r" b="b"/>
            <a:pathLst>
              <a:path w="9" h="16">
                <a:moveTo>
                  <a:pt x="9" y="16"/>
                </a:moveTo>
                <a:lnTo>
                  <a:pt x="7" y="0"/>
                </a:lnTo>
                <a:lnTo>
                  <a:pt x="0" y="0"/>
                </a:lnTo>
                <a:lnTo>
                  <a:pt x="2" y="16"/>
                </a:lnTo>
                <a:lnTo>
                  <a:pt x="9" y="16"/>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7" name="Freeform 251"/>
          <p:cNvSpPr>
            <a:spLocks/>
          </p:cNvSpPr>
          <p:nvPr/>
        </p:nvSpPr>
        <p:spPr bwMode="auto">
          <a:xfrm>
            <a:off x="7466014" y="3093244"/>
            <a:ext cx="22225" cy="49213"/>
          </a:xfrm>
          <a:custGeom>
            <a:avLst/>
            <a:gdLst>
              <a:gd name="T0" fmla="*/ 0 w 14"/>
              <a:gd name="T1" fmla="*/ 31 h 31"/>
              <a:gd name="T2" fmla="*/ 2 w 14"/>
              <a:gd name="T3" fmla="*/ 0 h 31"/>
              <a:gd name="T4" fmla="*/ 14 w 14"/>
              <a:gd name="T5" fmla="*/ 28 h 31"/>
              <a:gd name="T6" fmla="*/ 0 w 14"/>
              <a:gd name="T7" fmla="*/ 31 h 31"/>
            </a:gdLst>
            <a:ahLst/>
            <a:cxnLst>
              <a:cxn ang="0">
                <a:pos x="T0" y="T1"/>
              </a:cxn>
              <a:cxn ang="0">
                <a:pos x="T2" y="T3"/>
              </a:cxn>
              <a:cxn ang="0">
                <a:pos x="T4" y="T5"/>
              </a:cxn>
              <a:cxn ang="0">
                <a:pos x="T6" y="T7"/>
              </a:cxn>
            </a:cxnLst>
            <a:rect l="0" t="0" r="r" b="b"/>
            <a:pathLst>
              <a:path w="14" h="31">
                <a:moveTo>
                  <a:pt x="0" y="31"/>
                </a:moveTo>
                <a:lnTo>
                  <a:pt x="2" y="0"/>
                </a:lnTo>
                <a:lnTo>
                  <a:pt x="14" y="28"/>
                </a:lnTo>
                <a:lnTo>
                  <a:pt x="0" y="31"/>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8" name="Freeform 252"/>
          <p:cNvSpPr>
            <a:spLocks/>
          </p:cNvSpPr>
          <p:nvPr/>
        </p:nvSpPr>
        <p:spPr bwMode="auto">
          <a:xfrm>
            <a:off x="7459664" y="3071019"/>
            <a:ext cx="36513" cy="76200"/>
          </a:xfrm>
          <a:custGeom>
            <a:avLst/>
            <a:gdLst>
              <a:gd name="T0" fmla="*/ 4 w 23"/>
              <a:gd name="T1" fmla="*/ 41 h 48"/>
              <a:gd name="T2" fmla="*/ 7 w 23"/>
              <a:gd name="T3" fmla="*/ 45 h 48"/>
              <a:gd name="T4" fmla="*/ 10 w 23"/>
              <a:gd name="T5" fmla="*/ 14 h 48"/>
              <a:gd name="T6" fmla="*/ 3 w 23"/>
              <a:gd name="T7" fmla="*/ 16 h 48"/>
              <a:gd name="T8" fmla="*/ 15 w 23"/>
              <a:gd name="T9" fmla="*/ 43 h 48"/>
              <a:gd name="T10" fmla="*/ 18 w 23"/>
              <a:gd name="T11" fmla="*/ 38 h 48"/>
              <a:gd name="T12" fmla="*/ 4 w 23"/>
              <a:gd name="T13" fmla="*/ 41 h 48"/>
              <a:gd name="T14" fmla="*/ 0 w 23"/>
              <a:gd name="T15" fmla="*/ 48 h 48"/>
              <a:gd name="T16" fmla="*/ 23 w 23"/>
              <a:gd name="T17" fmla="*/ 45 h 48"/>
              <a:gd name="T18" fmla="*/ 4 w 23"/>
              <a:gd name="T19" fmla="*/ 0 h 48"/>
              <a:gd name="T20" fmla="*/ 0 w 23"/>
              <a:gd name="T21" fmla="*/ 48 h 48"/>
              <a:gd name="T22" fmla="*/ 4 w 23"/>
              <a:gd name="T23" fmla="*/ 4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48">
                <a:moveTo>
                  <a:pt x="4" y="41"/>
                </a:moveTo>
                <a:lnTo>
                  <a:pt x="7" y="45"/>
                </a:lnTo>
                <a:lnTo>
                  <a:pt x="10" y="14"/>
                </a:lnTo>
                <a:lnTo>
                  <a:pt x="3" y="16"/>
                </a:lnTo>
                <a:lnTo>
                  <a:pt x="15" y="43"/>
                </a:lnTo>
                <a:lnTo>
                  <a:pt x="18" y="38"/>
                </a:lnTo>
                <a:lnTo>
                  <a:pt x="4" y="41"/>
                </a:lnTo>
                <a:lnTo>
                  <a:pt x="0" y="48"/>
                </a:lnTo>
                <a:lnTo>
                  <a:pt x="23" y="45"/>
                </a:lnTo>
                <a:lnTo>
                  <a:pt x="4" y="0"/>
                </a:lnTo>
                <a:lnTo>
                  <a:pt x="0" y="48"/>
                </a:lnTo>
                <a:lnTo>
                  <a:pt x="4" y="41"/>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9" name="Rectangle 253"/>
          <p:cNvSpPr>
            <a:spLocks noChangeArrowheads="1"/>
          </p:cNvSpPr>
          <p:nvPr/>
        </p:nvSpPr>
        <p:spPr bwMode="auto">
          <a:xfrm>
            <a:off x="7688264" y="4275932"/>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10" name="Rectangle 254"/>
          <p:cNvSpPr>
            <a:spLocks noChangeArrowheads="1"/>
          </p:cNvSpPr>
          <p:nvPr/>
        </p:nvSpPr>
        <p:spPr bwMode="auto">
          <a:xfrm>
            <a:off x="7689851" y="4334669"/>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11" name="Rectangle 255"/>
          <p:cNvSpPr>
            <a:spLocks noChangeArrowheads="1"/>
          </p:cNvSpPr>
          <p:nvPr/>
        </p:nvSpPr>
        <p:spPr bwMode="auto">
          <a:xfrm>
            <a:off x="7689851" y="4391819"/>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12" name="Rectangle 256"/>
          <p:cNvSpPr>
            <a:spLocks noChangeArrowheads="1"/>
          </p:cNvSpPr>
          <p:nvPr/>
        </p:nvSpPr>
        <p:spPr bwMode="auto">
          <a:xfrm>
            <a:off x="7693026" y="4448969"/>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13" name="Freeform 257"/>
          <p:cNvSpPr>
            <a:spLocks/>
          </p:cNvSpPr>
          <p:nvPr/>
        </p:nvSpPr>
        <p:spPr bwMode="auto">
          <a:xfrm>
            <a:off x="7693026" y="4506119"/>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 name="Rectangle 258"/>
          <p:cNvSpPr>
            <a:spLocks noChangeArrowheads="1"/>
          </p:cNvSpPr>
          <p:nvPr/>
        </p:nvSpPr>
        <p:spPr bwMode="auto">
          <a:xfrm>
            <a:off x="7694614" y="4564857"/>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15" name="Freeform 259"/>
          <p:cNvSpPr>
            <a:spLocks/>
          </p:cNvSpPr>
          <p:nvPr/>
        </p:nvSpPr>
        <p:spPr bwMode="auto">
          <a:xfrm>
            <a:off x="7694614" y="4622007"/>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6" name="Rectangle 260"/>
          <p:cNvSpPr>
            <a:spLocks noChangeArrowheads="1"/>
          </p:cNvSpPr>
          <p:nvPr/>
        </p:nvSpPr>
        <p:spPr bwMode="auto">
          <a:xfrm>
            <a:off x="7696201" y="4679157"/>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17" name="Freeform 261"/>
          <p:cNvSpPr>
            <a:spLocks/>
          </p:cNvSpPr>
          <p:nvPr/>
        </p:nvSpPr>
        <p:spPr bwMode="auto">
          <a:xfrm>
            <a:off x="7696201" y="4737894"/>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8" name="Rectangle 262"/>
          <p:cNvSpPr>
            <a:spLocks noChangeArrowheads="1"/>
          </p:cNvSpPr>
          <p:nvPr/>
        </p:nvSpPr>
        <p:spPr bwMode="auto">
          <a:xfrm>
            <a:off x="7697789" y="4795044"/>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19" name="Freeform 263"/>
          <p:cNvSpPr>
            <a:spLocks/>
          </p:cNvSpPr>
          <p:nvPr/>
        </p:nvSpPr>
        <p:spPr bwMode="auto">
          <a:xfrm>
            <a:off x="7697789" y="4852194"/>
            <a:ext cx="14288" cy="46038"/>
          </a:xfrm>
          <a:custGeom>
            <a:avLst/>
            <a:gdLst>
              <a:gd name="T0" fmla="*/ 0 w 9"/>
              <a:gd name="T1" fmla="*/ 0 h 29"/>
              <a:gd name="T2" fmla="*/ 1 w 9"/>
              <a:gd name="T3" fmla="*/ 29 h 29"/>
              <a:gd name="T4" fmla="*/ 9 w 9"/>
              <a:gd name="T5" fmla="*/ 29 h 29"/>
              <a:gd name="T6" fmla="*/ 7 w 9"/>
              <a:gd name="T7" fmla="*/ 0 h 29"/>
              <a:gd name="T8" fmla="*/ 0 w 9"/>
              <a:gd name="T9" fmla="*/ 0 h 29"/>
            </a:gdLst>
            <a:ahLst/>
            <a:cxnLst>
              <a:cxn ang="0">
                <a:pos x="T0" y="T1"/>
              </a:cxn>
              <a:cxn ang="0">
                <a:pos x="T2" y="T3"/>
              </a:cxn>
              <a:cxn ang="0">
                <a:pos x="T4" y="T5"/>
              </a:cxn>
              <a:cxn ang="0">
                <a:pos x="T6" y="T7"/>
              </a:cxn>
              <a:cxn ang="0">
                <a:pos x="T8" y="T9"/>
              </a:cxn>
            </a:cxnLst>
            <a:rect l="0" t="0" r="r" b="b"/>
            <a:pathLst>
              <a:path w="9" h="29">
                <a:moveTo>
                  <a:pt x="0" y="0"/>
                </a:moveTo>
                <a:lnTo>
                  <a:pt x="1" y="29"/>
                </a:lnTo>
                <a:lnTo>
                  <a:pt x="9"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0" name="Rectangle 264"/>
          <p:cNvSpPr>
            <a:spLocks noChangeArrowheads="1"/>
          </p:cNvSpPr>
          <p:nvPr/>
        </p:nvSpPr>
        <p:spPr bwMode="auto">
          <a:xfrm>
            <a:off x="7699376" y="4909344"/>
            <a:ext cx="12700"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21" name="Freeform 265"/>
          <p:cNvSpPr>
            <a:spLocks/>
          </p:cNvSpPr>
          <p:nvPr/>
        </p:nvSpPr>
        <p:spPr bwMode="auto">
          <a:xfrm>
            <a:off x="7699376" y="4968082"/>
            <a:ext cx="14288" cy="46038"/>
          </a:xfrm>
          <a:custGeom>
            <a:avLst/>
            <a:gdLst>
              <a:gd name="T0" fmla="*/ 0 w 9"/>
              <a:gd name="T1" fmla="*/ 0 h 29"/>
              <a:gd name="T2" fmla="*/ 2 w 9"/>
              <a:gd name="T3" fmla="*/ 29 h 29"/>
              <a:gd name="T4" fmla="*/ 9 w 9"/>
              <a:gd name="T5" fmla="*/ 29 h 29"/>
              <a:gd name="T6" fmla="*/ 8 w 9"/>
              <a:gd name="T7" fmla="*/ 0 h 29"/>
              <a:gd name="T8" fmla="*/ 0 w 9"/>
              <a:gd name="T9" fmla="*/ 0 h 29"/>
            </a:gdLst>
            <a:ahLst/>
            <a:cxnLst>
              <a:cxn ang="0">
                <a:pos x="T0" y="T1"/>
              </a:cxn>
              <a:cxn ang="0">
                <a:pos x="T2" y="T3"/>
              </a:cxn>
              <a:cxn ang="0">
                <a:pos x="T4" y="T5"/>
              </a:cxn>
              <a:cxn ang="0">
                <a:pos x="T6" y="T7"/>
              </a:cxn>
              <a:cxn ang="0">
                <a:pos x="T8" y="T9"/>
              </a:cxn>
            </a:cxnLst>
            <a:rect l="0" t="0" r="r" b="b"/>
            <a:pathLst>
              <a:path w="9" h="29">
                <a:moveTo>
                  <a:pt x="0" y="0"/>
                </a:moveTo>
                <a:lnTo>
                  <a:pt x="2" y="29"/>
                </a:lnTo>
                <a:lnTo>
                  <a:pt x="9" y="29"/>
                </a:lnTo>
                <a:lnTo>
                  <a:pt x="8"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2" name="Rectangle 266"/>
          <p:cNvSpPr>
            <a:spLocks noChangeArrowheads="1"/>
          </p:cNvSpPr>
          <p:nvPr/>
        </p:nvSpPr>
        <p:spPr bwMode="auto">
          <a:xfrm>
            <a:off x="7702551" y="5025232"/>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23" name="Freeform 267"/>
          <p:cNvSpPr>
            <a:spLocks/>
          </p:cNvSpPr>
          <p:nvPr/>
        </p:nvSpPr>
        <p:spPr bwMode="auto">
          <a:xfrm>
            <a:off x="7702551" y="5082382"/>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4" name="Rectangle 268"/>
          <p:cNvSpPr>
            <a:spLocks noChangeArrowheads="1"/>
          </p:cNvSpPr>
          <p:nvPr/>
        </p:nvSpPr>
        <p:spPr bwMode="auto">
          <a:xfrm>
            <a:off x="7704139" y="5139532"/>
            <a:ext cx="11113" cy="46038"/>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25" name="Freeform 269"/>
          <p:cNvSpPr>
            <a:spLocks/>
          </p:cNvSpPr>
          <p:nvPr/>
        </p:nvSpPr>
        <p:spPr bwMode="auto">
          <a:xfrm>
            <a:off x="7704139" y="5198269"/>
            <a:ext cx="12700" cy="46038"/>
          </a:xfrm>
          <a:custGeom>
            <a:avLst/>
            <a:gdLst>
              <a:gd name="T0" fmla="*/ 0 w 8"/>
              <a:gd name="T1" fmla="*/ 0 h 29"/>
              <a:gd name="T2" fmla="*/ 1 w 8"/>
              <a:gd name="T3" fmla="*/ 29 h 29"/>
              <a:gd name="T4" fmla="*/ 8 w 8"/>
              <a:gd name="T5" fmla="*/ 29 h 29"/>
              <a:gd name="T6" fmla="*/ 7 w 8"/>
              <a:gd name="T7" fmla="*/ 0 h 29"/>
              <a:gd name="T8" fmla="*/ 0 w 8"/>
              <a:gd name="T9" fmla="*/ 0 h 29"/>
            </a:gdLst>
            <a:ahLst/>
            <a:cxnLst>
              <a:cxn ang="0">
                <a:pos x="T0" y="T1"/>
              </a:cxn>
              <a:cxn ang="0">
                <a:pos x="T2" y="T3"/>
              </a:cxn>
              <a:cxn ang="0">
                <a:pos x="T4" y="T5"/>
              </a:cxn>
              <a:cxn ang="0">
                <a:pos x="T6" y="T7"/>
              </a:cxn>
              <a:cxn ang="0">
                <a:pos x="T8" y="T9"/>
              </a:cxn>
            </a:cxnLst>
            <a:rect l="0" t="0" r="r" b="b"/>
            <a:pathLst>
              <a:path w="8" h="29">
                <a:moveTo>
                  <a:pt x="0" y="0"/>
                </a:moveTo>
                <a:lnTo>
                  <a:pt x="1" y="29"/>
                </a:lnTo>
                <a:lnTo>
                  <a:pt x="8"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6" name="Freeform 270"/>
          <p:cNvSpPr>
            <a:spLocks/>
          </p:cNvSpPr>
          <p:nvPr/>
        </p:nvSpPr>
        <p:spPr bwMode="auto">
          <a:xfrm>
            <a:off x="7705726" y="5255419"/>
            <a:ext cx="14288" cy="46038"/>
          </a:xfrm>
          <a:custGeom>
            <a:avLst/>
            <a:gdLst>
              <a:gd name="T0" fmla="*/ 0 w 9"/>
              <a:gd name="T1" fmla="*/ 0 h 29"/>
              <a:gd name="T2" fmla="*/ 1 w 9"/>
              <a:gd name="T3" fmla="*/ 29 h 29"/>
              <a:gd name="T4" fmla="*/ 9 w 9"/>
              <a:gd name="T5" fmla="*/ 29 h 29"/>
              <a:gd name="T6" fmla="*/ 7 w 9"/>
              <a:gd name="T7" fmla="*/ 0 h 29"/>
              <a:gd name="T8" fmla="*/ 0 w 9"/>
              <a:gd name="T9" fmla="*/ 0 h 29"/>
            </a:gdLst>
            <a:ahLst/>
            <a:cxnLst>
              <a:cxn ang="0">
                <a:pos x="T0" y="T1"/>
              </a:cxn>
              <a:cxn ang="0">
                <a:pos x="T2" y="T3"/>
              </a:cxn>
              <a:cxn ang="0">
                <a:pos x="T4" y="T5"/>
              </a:cxn>
              <a:cxn ang="0">
                <a:pos x="T6" y="T7"/>
              </a:cxn>
              <a:cxn ang="0">
                <a:pos x="T8" y="T9"/>
              </a:cxn>
            </a:cxnLst>
            <a:rect l="0" t="0" r="r" b="b"/>
            <a:pathLst>
              <a:path w="9" h="29">
                <a:moveTo>
                  <a:pt x="0" y="0"/>
                </a:moveTo>
                <a:lnTo>
                  <a:pt x="1" y="29"/>
                </a:lnTo>
                <a:lnTo>
                  <a:pt x="9" y="29"/>
                </a:lnTo>
                <a:lnTo>
                  <a:pt x="7"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7" name="Freeform 271"/>
          <p:cNvSpPr>
            <a:spLocks/>
          </p:cNvSpPr>
          <p:nvPr/>
        </p:nvSpPr>
        <p:spPr bwMode="auto">
          <a:xfrm>
            <a:off x="7707314" y="5312569"/>
            <a:ext cx="14288" cy="46038"/>
          </a:xfrm>
          <a:custGeom>
            <a:avLst/>
            <a:gdLst>
              <a:gd name="T0" fmla="*/ 0 w 9"/>
              <a:gd name="T1" fmla="*/ 0 h 29"/>
              <a:gd name="T2" fmla="*/ 1 w 9"/>
              <a:gd name="T3" fmla="*/ 29 h 29"/>
              <a:gd name="T4" fmla="*/ 9 w 9"/>
              <a:gd name="T5" fmla="*/ 29 h 29"/>
              <a:gd name="T6" fmla="*/ 8 w 9"/>
              <a:gd name="T7" fmla="*/ 0 h 29"/>
              <a:gd name="T8" fmla="*/ 0 w 9"/>
              <a:gd name="T9" fmla="*/ 0 h 29"/>
            </a:gdLst>
            <a:ahLst/>
            <a:cxnLst>
              <a:cxn ang="0">
                <a:pos x="T0" y="T1"/>
              </a:cxn>
              <a:cxn ang="0">
                <a:pos x="T2" y="T3"/>
              </a:cxn>
              <a:cxn ang="0">
                <a:pos x="T4" y="T5"/>
              </a:cxn>
              <a:cxn ang="0">
                <a:pos x="T6" y="T7"/>
              </a:cxn>
              <a:cxn ang="0">
                <a:pos x="T8" y="T9"/>
              </a:cxn>
            </a:cxnLst>
            <a:rect l="0" t="0" r="r" b="b"/>
            <a:pathLst>
              <a:path w="9" h="29">
                <a:moveTo>
                  <a:pt x="0" y="0"/>
                </a:moveTo>
                <a:lnTo>
                  <a:pt x="1" y="29"/>
                </a:lnTo>
                <a:lnTo>
                  <a:pt x="9" y="29"/>
                </a:lnTo>
                <a:lnTo>
                  <a:pt x="8" y="0"/>
                </a:lnTo>
                <a:lnTo>
                  <a:pt x="0"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8" name="Rectangle 272"/>
          <p:cNvSpPr>
            <a:spLocks noChangeArrowheads="1"/>
          </p:cNvSpPr>
          <p:nvPr/>
        </p:nvSpPr>
        <p:spPr bwMode="auto">
          <a:xfrm>
            <a:off x="7712076" y="5371307"/>
            <a:ext cx="11113" cy="15875"/>
          </a:xfrm>
          <a:prstGeom prst="rect">
            <a:avLst/>
          </a:prstGeom>
          <a:solidFill>
            <a:srgbClr val="00FF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29" name="Freeform 273"/>
          <p:cNvSpPr>
            <a:spLocks/>
          </p:cNvSpPr>
          <p:nvPr/>
        </p:nvSpPr>
        <p:spPr bwMode="auto">
          <a:xfrm>
            <a:off x="7704139" y="5339557"/>
            <a:ext cx="22225" cy="47625"/>
          </a:xfrm>
          <a:custGeom>
            <a:avLst/>
            <a:gdLst>
              <a:gd name="T0" fmla="*/ 14 w 14"/>
              <a:gd name="T1" fmla="*/ 0 h 30"/>
              <a:gd name="T2" fmla="*/ 8 w 14"/>
              <a:gd name="T3" fmla="*/ 30 h 30"/>
              <a:gd name="T4" fmla="*/ 0 w 14"/>
              <a:gd name="T5" fmla="*/ 0 h 30"/>
              <a:gd name="T6" fmla="*/ 14 w 14"/>
              <a:gd name="T7" fmla="*/ 0 h 30"/>
            </a:gdLst>
            <a:ahLst/>
            <a:cxnLst>
              <a:cxn ang="0">
                <a:pos x="T0" y="T1"/>
              </a:cxn>
              <a:cxn ang="0">
                <a:pos x="T2" y="T3"/>
              </a:cxn>
              <a:cxn ang="0">
                <a:pos x="T4" y="T5"/>
              </a:cxn>
              <a:cxn ang="0">
                <a:pos x="T6" y="T7"/>
              </a:cxn>
            </a:cxnLst>
            <a:rect l="0" t="0" r="r" b="b"/>
            <a:pathLst>
              <a:path w="14" h="30">
                <a:moveTo>
                  <a:pt x="14" y="0"/>
                </a:moveTo>
                <a:lnTo>
                  <a:pt x="8" y="30"/>
                </a:lnTo>
                <a:lnTo>
                  <a:pt x="0" y="0"/>
                </a:lnTo>
                <a:lnTo>
                  <a:pt x="14"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0" name="Freeform 274"/>
          <p:cNvSpPr>
            <a:spLocks/>
          </p:cNvSpPr>
          <p:nvPr/>
        </p:nvSpPr>
        <p:spPr bwMode="auto">
          <a:xfrm>
            <a:off x="7697789" y="5334794"/>
            <a:ext cx="34925" cy="76200"/>
          </a:xfrm>
          <a:custGeom>
            <a:avLst/>
            <a:gdLst>
              <a:gd name="T0" fmla="*/ 18 w 22"/>
              <a:gd name="T1" fmla="*/ 7 h 48"/>
              <a:gd name="T2" fmla="*/ 15 w 22"/>
              <a:gd name="T3" fmla="*/ 2 h 48"/>
              <a:gd name="T4" fmla="*/ 9 w 22"/>
              <a:gd name="T5" fmla="*/ 32 h 48"/>
              <a:gd name="T6" fmla="*/ 16 w 22"/>
              <a:gd name="T7" fmla="*/ 32 h 48"/>
              <a:gd name="T8" fmla="*/ 7 w 22"/>
              <a:gd name="T9" fmla="*/ 2 h 48"/>
              <a:gd name="T10" fmla="*/ 4 w 22"/>
              <a:gd name="T11" fmla="*/ 7 h 48"/>
              <a:gd name="T12" fmla="*/ 18 w 22"/>
              <a:gd name="T13" fmla="*/ 7 h 48"/>
              <a:gd name="T14" fmla="*/ 22 w 22"/>
              <a:gd name="T15" fmla="*/ 0 h 48"/>
              <a:gd name="T16" fmla="*/ 0 w 22"/>
              <a:gd name="T17" fmla="*/ 1 h 48"/>
              <a:gd name="T18" fmla="*/ 12 w 22"/>
              <a:gd name="T19" fmla="*/ 48 h 48"/>
              <a:gd name="T20" fmla="*/ 22 w 22"/>
              <a:gd name="T21" fmla="*/ 0 h 48"/>
              <a:gd name="T22" fmla="*/ 18 w 22"/>
              <a:gd name="T23" fmla="*/ 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48">
                <a:moveTo>
                  <a:pt x="18" y="7"/>
                </a:moveTo>
                <a:lnTo>
                  <a:pt x="15" y="2"/>
                </a:lnTo>
                <a:lnTo>
                  <a:pt x="9" y="32"/>
                </a:lnTo>
                <a:lnTo>
                  <a:pt x="16" y="32"/>
                </a:lnTo>
                <a:lnTo>
                  <a:pt x="7" y="2"/>
                </a:lnTo>
                <a:lnTo>
                  <a:pt x="4" y="7"/>
                </a:lnTo>
                <a:lnTo>
                  <a:pt x="18" y="7"/>
                </a:lnTo>
                <a:lnTo>
                  <a:pt x="22" y="0"/>
                </a:lnTo>
                <a:lnTo>
                  <a:pt x="0" y="1"/>
                </a:lnTo>
                <a:lnTo>
                  <a:pt x="12" y="48"/>
                </a:lnTo>
                <a:lnTo>
                  <a:pt x="22" y="0"/>
                </a:lnTo>
                <a:lnTo>
                  <a:pt x="18" y="7"/>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1" name="Freeform 275"/>
          <p:cNvSpPr>
            <a:spLocks/>
          </p:cNvSpPr>
          <p:nvPr/>
        </p:nvSpPr>
        <p:spPr bwMode="auto">
          <a:xfrm>
            <a:off x="7672389" y="4275932"/>
            <a:ext cx="22225" cy="50800"/>
          </a:xfrm>
          <a:custGeom>
            <a:avLst/>
            <a:gdLst>
              <a:gd name="T0" fmla="*/ 7 w 14"/>
              <a:gd name="T1" fmla="*/ 0 h 32"/>
              <a:gd name="T2" fmla="*/ 0 w 14"/>
              <a:gd name="T3" fmla="*/ 29 h 32"/>
              <a:gd name="T4" fmla="*/ 8 w 14"/>
              <a:gd name="T5" fmla="*/ 32 h 32"/>
              <a:gd name="T6" fmla="*/ 14 w 14"/>
              <a:gd name="T7" fmla="*/ 3 h 32"/>
              <a:gd name="T8" fmla="*/ 7 w 14"/>
              <a:gd name="T9" fmla="*/ 0 h 32"/>
            </a:gdLst>
            <a:ahLst/>
            <a:cxnLst>
              <a:cxn ang="0">
                <a:pos x="T0" y="T1"/>
              </a:cxn>
              <a:cxn ang="0">
                <a:pos x="T2" y="T3"/>
              </a:cxn>
              <a:cxn ang="0">
                <a:pos x="T4" y="T5"/>
              </a:cxn>
              <a:cxn ang="0">
                <a:pos x="T6" y="T7"/>
              </a:cxn>
              <a:cxn ang="0">
                <a:pos x="T8" y="T9"/>
              </a:cxn>
            </a:cxnLst>
            <a:rect l="0" t="0" r="r" b="b"/>
            <a:pathLst>
              <a:path w="14" h="32">
                <a:moveTo>
                  <a:pt x="7" y="0"/>
                </a:moveTo>
                <a:lnTo>
                  <a:pt x="0" y="29"/>
                </a:lnTo>
                <a:lnTo>
                  <a:pt x="8" y="32"/>
                </a:lnTo>
                <a:lnTo>
                  <a:pt x="14" y="3"/>
                </a:lnTo>
                <a:lnTo>
                  <a:pt x="7"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2" name="Freeform 276"/>
          <p:cNvSpPr>
            <a:spLocks/>
          </p:cNvSpPr>
          <p:nvPr/>
        </p:nvSpPr>
        <p:spPr bwMode="auto">
          <a:xfrm>
            <a:off x="7661276" y="4331494"/>
            <a:ext cx="22225" cy="50800"/>
          </a:xfrm>
          <a:custGeom>
            <a:avLst/>
            <a:gdLst>
              <a:gd name="T0" fmla="*/ 6 w 14"/>
              <a:gd name="T1" fmla="*/ 0 h 32"/>
              <a:gd name="T2" fmla="*/ 0 w 14"/>
              <a:gd name="T3" fmla="*/ 29 h 32"/>
              <a:gd name="T4" fmla="*/ 7 w 14"/>
              <a:gd name="T5" fmla="*/ 32 h 32"/>
              <a:gd name="T6" fmla="*/ 14 w 14"/>
              <a:gd name="T7" fmla="*/ 3 h 32"/>
              <a:gd name="T8" fmla="*/ 6 w 14"/>
              <a:gd name="T9" fmla="*/ 0 h 32"/>
            </a:gdLst>
            <a:ahLst/>
            <a:cxnLst>
              <a:cxn ang="0">
                <a:pos x="T0" y="T1"/>
              </a:cxn>
              <a:cxn ang="0">
                <a:pos x="T2" y="T3"/>
              </a:cxn>
              <a:cxn ang="0">
                <a:pos x="T4" y="T5"/>
              </a:cxn>
              <a:cxn ang="0">
                <a:pos x="T6" y="T7"/>
              </a:cxn>
              <a:cxn ang="0">
                <a:pos x="T8" y="T9"/>
              </a:cxn>
            </a:cxnLst>
            <a:rect l="0" t="0" r="r" b="b"/>
            <a:pathLst>
              <a:path w="14" h="32">
                <a:moveTo>
                  <a:pt x="6" y="0"/>
                </a:moveTo>
                <a:lnTo>
                  <a:pt x="0" y="29"/>
                </a:lnTo>
                <a:lnTo>
                  <a:pt x="7" y="32"/>
                </a:lnTo>
                <a:lnTo>
                  <a:pt x="14"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3" name="Freeform 277"/>
          <p:cNvSpPr>
            <a:spLocks/>
          </p:cNvSpPr>
          <p:nvPr/>
        </p:nvSpPr>
        <p:spPr bwMode="auto">
          <a:xfrm>
            <a:off x="7651751" y="4390232"/>
            <a:ext cx="19050" cy="47625"/>
          </a:xfrm>
          <a:custGeom>
            <a:avLst/>
            <a:gdLst>
              <a:gd name="T0" fmla="*/ 5 w 12"/>
              <a:gd name="T1" fmla="*/ 0 h 30"/>
              <a:gd name="T2" fmla="*/ 0 w 12"/>
              <a:gd name="T3" fmla="*/ 27 h 30"/>
              <a:gd name="T4" fmla="*/ 7 w 12"/>
              <a:gd name="T5" fmla="*/ 30 h 30"/>
              <a:gd name="T6" fmla="*/ 12 w 12"/>
              <a:gd name="T7" fmla="*/ 2 h 30"/>
              <a:gd name="T8" fmla="*/ 5 w 12"/>
              <a:gd name="T9" fmla="*/ 0 h 30"/>
            </a:gdLst>
            <a:ahLst/>
            <a:cxnLst>
              <a:cxn ang="0">
                <a:pos x="T0" y="T1"/>
              </a:cxn>
              <a:cxn ang="0">
                <a:pos x="T2" y="T3"/>
              </a:cxn>
              <a:cxn ang="0">
                <a:pos x="T4" y="T5"/>
              </a:cxn>
              <a:cxn ang="0">
                <a:pos x="T6" y="T7"/>
              </a:cxn>
              <a:cxn ang="0">
                <a:pos x="T8" y="T9"/>
              </a:cxn>
            </a:cxnLst>
            <a:rect l="0" t="0" r="r" b="b"/>
            <a:pathLst>
              <a:path w="12" h="30">
                <a:moveTo>
                  <a:pt x="5" y="0"/>
                </a:moveTo>
                <a:lnTo>
                  <a:pt x="0" y="27"/>
                </a:lnTo>
                <a:lnTo>
                  <a:pt x="7" y="30"/>
                </a:lnTo>
                <a:lnTo>
                  <a:pt x="12" y="2"/>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4" name="Freeform 278"/>
          <p:cNvSpPr>
            <a:spLocks/>
          </p:cNvSpPr>
          <p:nvPr/>
        </p:nvSpPr>
        <p:spPr bwMode="auto">
          <a:xfrm>
            <a:off x="7640639" y="4447382"/>
            <a:ext cx="19050" cy="46038"/>
          </a:xfrm>
          <a:custGeom>
            <a:avLst/>
            <a:gdLst>
              <a:gd name="T0" fmla="*/ 5 w 12"/>
              <a:gd name="T1" fmla="*/ 0 h 29"/>
              <a:gd name="T2" fmla="*/ 0 w 12"/>
              <a:gd name="T3" fmla="*/ 29 h 29"/>
              <a:gd name="T4" fmla="*/ 7 w 12"/>
              <a:gd name="T5" fmla="*/ 29 h 29"/>
              <a:gd name="T6" fmla="*/ 12 w 12"/>
              <a:gd name="T7" fmla="*/ 0 h 29"/>
              <a:gd name="T8" fmla="*/ 5 w 12"/>
              <a:gd name="T9" fmla="*/ 0 h 29"/>
            </a:gdLst>
            <a:ahLst/>
            <a:cxnLst>
              <a:cxn ang="0">
                <a:pos x="T0" y="T1"/>
              </a:cxn>
              <a:cxn ang="0">
                <a:pos x="T2" y="T3"/>
              </a:cxn>
              <a:cxn ang="0">
                <a:pos x="T4" y="T5"/>
              </a:cxn>
              <a:cxn ang="0">
                <a:pos x="T6" y="T7"/>
              </a:cxn>
              <a:cxn ang="0">
                <a:pos x="T8" y="T9"/>
              </a:cxn>
            </a:cxnLst>
            <a:rect l="0" t="0" r="r" b="b"/>
            <a:pathLst>
              <a:path w="12" h="29">
                <a:moveTo>
                  <a:pt x="5" y="0"/>
                </a:moveTo>
                <a:lnTo>
                  <a:pt x="0" y="29"/>
                </a:lnTo>
                <a:lnTo>
                  <a:pt x="7" y="29"/>
                </a:lnTo>
                <a:lnTo>
                  <a:pt x="12" y="0"/>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5" name="Freeform 279"/>
          <p:cNvSpPr>
            <a:spLocks/>
          </p:cNvSpPr>
          <p:nvPr/>
        </p:nvSpPr>
        <p:spPr bwMode="auto">
          <a:xfrm>
            <a:off x="7629526" y="4502944"/>
            <a:ext cx="19050" cy="47625"/>
          </a:xfrm>
          <a:custGeom>
            <a:avLst/>
            <a:gdLst>
              <a:gd name="T0" fmla="*/ 4 w 12"/>
              <a:gd name="T1" fmla="*/ 0 h 30"/>
              <a:gd name="T2" fmla="*/ 0 w 12"/>
              <a:gd name="T3" fmla="*/ 28 h 30"/>
              <a:gd name="T4" fmla="*/ 7 w 12"/>
              <a:gd name="T5" fmla="*/ 30 h 30"/>
              <a:gd name="T6" fmla="*/ 12 w 12"/>
              <a:gd name="T7" fmla="*/ 2 h 30"/>
              <a:gd name="T8" fmla="*/ 4 w 12"/>
              <a:gd name="T9" fmla="*/ 0 h 30"/>
            </a:gdLst>
            <a:ahLst/>
            <a:cxnLst>
              <a:cxn ang="0">
                <a:pos x="T0" y="T1"/>
              </a:cxn>
              <a:cxn ang="0">
                <a:pos x="T2" y="T3"/>
              </a:cxn>
              <a:cxn ang="0">
                <a:pos x="T4" y="T5"/>
              </a:cxn>
              <a:cxn ang="0">
                <a:pos x="T6" y="T7"/>
              </a:cxn>
              <a:cxn ang="0">
                <a:pos x="T8" y="T9"/>
              </a:cxn>
            </a:cxnLst>
            <a:rect l="0" t="0" r="r" b="b"/>
            <a:pathLst>
              <a:path w="12" h="30">
                <a:moveTo>
                  <a:pt x="4" y="0"/>
                </a:moveTo>
                <a:lnTo>
                  <a:pt x="0" y="28"/>
                </a:lnTo>
                <a:lnTo>
                  <a:pt x="7" y="30"/>
                </a:lnTo>
                <a:lnTo>
                  <a:pt x="12" y="2"/>
                </a:lnTo>
                <a:lnTo>
                  <a:pt x="4"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6" name="Freeform 280"/>
          <p:cNvSpPr>
            <a:spLocks/>
          </p:cNvSpPr>
          <p:nvPr/>
        </p:nvSpPr>
        <p:spPr bwMode="auto">
          <a:xfrm>
            <a:off x="7616826" y="4558507"/>
            <a:ext cx="22225" cy="49213"/>
          </a:xfrm>
          <a:custGeom>
            <a:avLst/>
            <a:gdLst>
              <a:gd name="T0" fmla="*/ 6 w 14"/>
              <a:gd name="T1" fmla="*/ 0 h 31"/>
              <a:gd name="T2" fmla="*/ 0 w 14"/>
              <a:gd name="T3" fmla="*/ 29 h 31"/>
              <a:gd name="T4" fmla="*/ 8 w 14"/>
              <a:gd name="T5" fmla="*/ 31 h 31"/>
              <a:gd name="T6" fmla="*/ 14 w 14"/>
              <a:gd name="T7" fmla="*/ 2 h 31"/>
              <a:gd name="T8" fmla="*/ 6 w 14"/>
              <a:gd name="T9" fmla="*/ 0 h 31"/>
            </a:gdLst>
            <a:ahLst/>
            <a:cxnLst>
              <a:cxn ang="0">
                <a:pos x="T0" y="T1"/>
              </a:cxn>
              <a:cxn ang="0">
                <a:pos x="T2" y="T3"/>
              </a:cxn>
              <a:cxn ang="0">
                <a:pos x="T4" y="T5"/>
              </a:cxn>
              <a:cxn ang="0">
                <a:pos x="T6" y="T7"/>
              </a:cxn>
              <a:cxn ang="0">
                <a:pos x="T8" y="T9"/>
              </a:cxn>
            </a:cxnLst>
            <a:rect l="0" t="0" r="r" b="b"/>
            <a:pathLst>
              <a:path w="14" h="31">
                <a:moveTo>
                  <a:pt x="6" y="0"/>
                </a:moveTo>
                <a:lnTo>
                  <a:pt x="0" y="29"/>
                </a:lnTo>
                <a:lnTo>
                  <a:pt x="8" y="31"/>
                </a:lnTo>
                <a:lnTo>
                  <a:pt x="14"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7" name="Freeform 281"/>
          <p:cNvSpPr>
            <a:spLocks/>
          </p:cNvSpPr>
          <p:nvPr/>
        </p:nvSpPr>
        <p:spPr bwMode="auto">
          <a:xfrm>
            <a:off x="7605714" y="4615657"/>
            <a:ext cx="20638" cy="49213"/>
          </a:xfrm>
          <a:custGeom>
            <a:avLst/>
            <a:gdLst>
              <a:gd name="T0" fmla="*/ 6 w 13"/>
              <a:gd name="T1" fmla="*/ 0 h 31"/>
              <a:gd name="T2" fmla="*/ 0 w 13"/>
              <a:gd name="T3" fmla="*/ 28 h 31"/>
              <a:gd name="T4" fmla="*/ 7 w 13"/>
              <a:gd name="T5" fmla="*/ 31 h 31"/>
              <a:gd name="T6" fmla="*/ 13 w 13"/>
              <a:gd name="T7" fmla="*/ 3 h 31"/>
              <a:gd name="T8" fmla="*/ 6 w 13"/>
              <a:gd name="T9" fmla="*/ 0 h 31"/>
            </a:gdLst>
            <a:ahLst/>
            <a:cxnLst>
              <a:cxn ang="0">
                <a:pos x="T0" y="T1"/>
              </a:cxn>
              <a:cxn ang="0">
                <a:pos x="T2" y="T3"/>
              </a:cxn>
              <a:cxn ang="0">
                <a:pos x="T4" y="T5"/>
              </a:cxn>
              <a:cxn ang="0">
                <a:pos x="T6" y="T7"/>
              </a:cxn>
              <a:cxn ang="0">
                <a:pos x="T8" y="T9"/>
              </a:cxn>
            </a:cxnLst>
            <a:rect l="0" t="0" r="r" b="b"/>
            <a:pathLst>
              <a:path w="13" h="31">
                <a:moveTo>
                  <a:pt x="6" y="0"/>
                </a:moveTo>
                <a:lnTo>
                  <a:pt x="0" y="28"/>
                </a:lnTo>
                <a:lnTo>
                  <a:pt x="7" y="31"/>
                </a:lnTo>
                <a:lnTo>
                  <a:pt x="13"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8" name="Freeform 282"/>
          <p:cNvSpPr>
            <a:spLocks/>
          </p:cNvSpPr>
          <p:nvPr/>
        </p:nvSpPr>
        <p:spPr bwMode="auto">
          <a:xfrm>
            <a:off x="7594601" y="4671219"/>
            <a:ext cx="20638" cy="49213"/>
          </a:xfrm>
          <a:custGeom>
            <a:avLst/>
            <a:gdLst>
              <a:gd name="T0" fmla="*/ 6 w 13"/>
              <a:gd name="T1" fmla="*/ 0 h 31"/>
              <a:gd name="T2" fmla="*/ 0 w 13"/>
              <a:gd name="T3" fmla="*/ 28 h 31"/>
              <a:gd name="T4" fmla="*/ 7 w 13"/>
              <a:gd name="T5" fmla="*/ 31 h 31"/>
              <a:gd name="T6" fmla="*/ 13 w 13"/>
              <a:gd name="T7" fmla="*/ 3 h 31"/>
              <a:gd name="T8" fmla="*/ 6 w 13"/>
              <a:gd name="T9" fmla="*/ 0 h 31"/>
            </a:gdLst>
            <a:ahLst/>
            <a:cxnLst>
              <a:cxn ang="0">
                <a:pos x="T0" y="T1"/>
              </a:cxn>
              <a:cxn ang="0">
                <a:pos x="T2" y="T3"/>
              </a:cxn>
              <a:cxn ang="0">
                <a:pos x="T4" y="T5"/>
              </a:cxn>
              <a:cxn ang="0">
                <a:pos x="T6" y="T7"/>
              </a:cxn>
              <a:cxn ang="0">
                <a:pos x="T8" y="T9"/>
              </a:cxn>
            </a:cxnLst>
            <a:rect l="0" t="0" r="r" b="b"/>
            <a:pathLst>
              <a:path w="13" h="31">
                <a:moveTo>
                  <a:pt x="6" y="0"/>
                </a:moveTo>
                <a:lnTo>
                  <a:pt x="0" y="28"/>
                </a:lnTo>
                <a:lnTo>
                  <a:pt x="7" y="31"/>
                </a:lnTo>
                <a:lnTo>
                  <a:pt x="13"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9" name="Freeform 283"/>
          <p:cNvSpPr>
            <a:spLocks/>
          </p:cNvSpPr>
          <p:nvPr/>
        </p:nvSpPr>
        <p:spPr bwMode="auto">
          <a:xfrm>
            <a:off x="7583489" y="4726782"/>
            <a:ext cx="20638" cy="50800"/>
          </a:xfrm>
          <a:custGeom>
            <a:avLst/>
            <a:gdLst>
              <a:gd name="T0" fmla="*/ 6 w 13"/>
              <a:gd name="T1" fmla="*/ 0 h 32"/>
              <a:gd name="T2" fmla="*/ 0 w 13"/>
              <a:gd name="T3" fmla="*/ 29 h 32"/>
              <a:gd name="T4" fmla="*/ 7 w 13"/>
              <a:gd name="T5" fmla="*/ 32 h 32"/>
              <a:gd name="T6" fmla="*/ 13 w 13"/>
              <a:gd name="T7" fmla="*/ 3 h 32"/>
              <a:gd name="T8" fmla="*/ 6 w 13"/>
              <a:gd name="T9" fmla="*/ 0 h 32"/>
            </a:gdLst>
            <a:ahLst/>
            <a:cxnLst>
              <a:cxn ang="0">
                <a:pos x="T0" y="T1"/>
              </a:cxn>
              <a:cxn ang="0">
                <a:pos x="T2" y="T3"/>
              </a:cxn>
              <a:cxn ang="0">
                <a:pos x="T4" y="T5"/>
              </a:cxn>
              <a:cxn ang="0">
                <a:pos x="T6" y="T7"/>
              </a:cxn>
              <a:cxn ang="0">
                <a:pos x="T8" y="T9"/>
              </a:cxn>
            </a:cxnLst>
            <a:rect l="0" t="0" r="r" b="b"/>
            <a:pathLst>
              <a:path w="13" h="32">
                <a:moveTo>
                  <a:pt x="6" y="0"/>
                </a:moveTo>
                <a:lnTo>
                  <a:pt x="0" y="29"/>
                </a:lnTo>
                <a:lnTo>
                  <a:pt x="7" y="32"/>
                </a:lnTo>
                <a:lnTo>
                  <a:pt x="13"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0" name="Freeform 284"/>
          <p:cNvSpPr>
            <a:spLocks/>
          </p:cNvSpPr>
          <p:nvPr/>
        </p:nvSpPr>
        <p:spPr bwMode="auto">
          <a:xfrm>
            <a:off x="7570789" y="4785519"/>
            <a:ext cx="22225" cy="47625"/>
          </a:xfrm>
          <a:custGeom>
            <a:avLst/>
            <a:gdLst>
              <a:gd name="T0" fmla="*/ 6 w 14"/>
              <a:gd name="T1" fmla="*/ 0 h 30"/>
              <a:gd name="T2" fmla="*/ 0 w 14"/>
              <a:gd name="T3" fmla="*/ 28 h 30"/>
              <a:gd name="T4" fmla="*/ 8 w 14"/>
              <a:gd name="T5" fmla="*/ 30 h 30"/>
              <a:gd name="T6" fmla="*/ 14 w 14"/>
              <a:gd name="T7" fmla="*/ 2 h 30"/>
              <a:gd name="T8" fmla="*/ 6 w 14"/>
              <a:gd name="T9" fmla="*/ 0 h 30"/>
            </a:gdLst>
            <a:ahLst/>
            <a:cxnLst>
              <a:cxn ang="0">
                <a:pos x="T0" y="T1"/>
              </a:cxn>
              <a:cxn ang="0">
                <a:pos x="T2" y="T3"/>
              </a:cxn>
              <a:cxn ang="0">
                <a:pos x="T4" y="T5"/>
              </a:cxn>
              <a:cxn ang="0">
                <a:pos x="T6" y="T7"/>
              </a:cxn>
              <a:cxn ang="0">
                <a:pos x="T8" y="T9"/>
              </a:cxn>
            </a:cxnLst>
            <a:rect l="0" t="0" r="r" b="b"/>
            <a:pathLst>
              <a:path w="14" h="30">
                <a:moveTo>
                  <a:pt x="6" y="0"/>
                </a:moveTo>
                <a:lnTo>
                  <a:pt x="0" y="28"/>
                </a:lnTo>
                <a:lnTo>
                  <a:pt x="8" y="30"/>
                </a:lnTo>
                <a:lnTo>
                  <a:pt x="14"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1" name="Freeform 285"/>
          <p:cNvSpPr>
            <a:spLocks/>
          </p:cNvSpPr>
          <p:nvPr/>
        </p:nvSpPr>
        <p:spPr bwMode="auto">
          <a:xfrm>
            <a:off x="7561264" y="4842669"/>
            <a:ext cx="19050" cy="46038"/>
          </a:xfrm>
          <a:custGeom>
            <a:avLst/>
            <a:gdLst>
              <a:gd name="T0" fmla="*/ 5 w 12"/>
              <a:gd name="T1" fmla="*/ 0 h 29"/>
              <a:gd name="T2" fmla="*/ 0 w 12"/>
              <a:gd name="T3" fmla="*/ 29 h 29"/>
              <a:gd name="T4" fmla="*/ 8 w 12"/>
              <a:gd name="T5" fmla="*/ 29 h 29"/>
              <a:gd name="T6" fmla="*/ 12 w 12"/>
              <a:gd name="T7" fmla="*/ 0 h 29"/>
              <a:gd name="T8" fmla="*/ 5 w 12"/>
              <a:gd name="T9" fmla="*/ 0 h 29"/>
            </a:gdLst>
            <a:ahLst/>
            <a:cxnLst>
              <a:cxn ang="0">
                <a:pos x="T0" y="T1"/>
              </a:cxn>
              <a:cxn ang="0">
                <a:pos x="T2" y="T3"/>
              </a:cxn>
              <a:cxn ang="0">
                <a:pos x="T4" y="T5"/>
              </a:cxn>
              <a:cxn ang="0">
                <a:pos x="T6" y="T7"/>
              </a:cxn>
              <a:cxn ang="0">
                <a:pos x="T8" y="T9"/>
              </a:cxn>
            </a:cxnLst>
            <a:rect l="0" t="0" r="r" b="b"/>
            <a:pathLst>
              <a:path w="12" h="29">
                <a:moveTo>
                  <a:pt x="5" y="0"/>
                </a:moveTo>
                <a:lnTo>
                  <a:pt x="0" y="29"/>
                </a:lnTo>
                <a:lnTo>
                  <a:pt x="8" y="29"/>
                </a:lnTo>
                <a:lnTo>
                  <a:pt x="12" y="0"/>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2" name="Freeform 286"/>
          <p:cNvSpPr>
            <a:spLocks/>
          </p:cNvSpPr>
          <p:nvPr/>
        </p:nvSpPr>
        <p:spPr bwMode="auto">
          <a:xfrm>
            <a:off x="7550151" y="4898232"/>
            <a:ext cx="19050" cy="47625"/>
          </a:xfrm>
          <a:custGeom>
            <a:avLst/>
            <a:gdLst>
              <a:gd name="T0" fmla="*/ 5 w 12"/>
              <a:gd name="T1" fmla="*/ 0 h 30"/>
              <a:gd name="T2" fmla="*/ 0 w 12"/>
              <a:gd name="T3" fmla="*/ 28 h 30"/>
              <a:gd name="T4" fmla="*/ 7 w 12"/>
              <a:gd name="T5" fmla="*/ 30 h 30"/>
              <a:gd name="T6" fmla="*/ 12 w 12"/>
              <a:gd name="T7" fmla="*/ 3 h 30"/>
              <a:gd name="T8" fmla="*/ 5 w 12"/>
              <a:gd name="T9" fmla="*/ 0 h 30"/>
            </a:gdLst>
            <a:ahLst/>
            <a:cxnLst>
              <a:cxn ang="0">
                <a:pos x="T0" y="T1"/>
              </a:cxn>
              <a:cxn ang="0">
                <a:pos x="T2" y="T3"/>
              </a:cxn>
              <a:cxn ang="0">
                <a:pos x="T4" y="T5"/>
              </a:cxn>
              <a:cxn ang="0">
                <a:pos x="T6" y="T7"/>
              </a:cxn>
              <a:cxn ang="0">
                <a:pos x="T8" y="T9"/>
              </a:cxn>
            </a:cxnLst>
            <a:rect l="0" t="0" r="r" b="b"/>
            <a:pathLst>
              <a:path w="12" h="30">
                <a:moveTo>
                  <a:pt x="5" y="0"/>
                </a:moveTo>
                <a:lnTo>
                  <a:pt x="0" y="28"/>
                </a:lnTo>
                <a:lnTo>
                  <a:pt x="7" y="30"/>
                </a:lnTo>
                <a:lnTo>
                  <a:pt x="12" y="3"/>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3" name="Freeform 287"/>
          <p:cNvSpPr>
            <a:spLocks/>
          </p:cNvSpPr>
          <p:nvPr/>
        </p:nvSpPr>
        <p:spPr bwMode="auto">
          <a:xfrm>
            <a:off x="7539039" y="4955382"/>
            <a:ext cx="19050" cy="46038"/>
          </a:xfrm>
          <a:custGeom>
            <a:avLst/>
            <a:gdLst>
              <a:gd name="T0" fmla="*/ 5 w 12"/>
              <a:gd name="T1" fmla="*/ 0 h 29"/>
              <a:gd name="T2" fmla="*/ 0 w 12"/>
              <a:gd name="T3" fmla="*/ 29 h 29"/>
              <a:gd name="T4" fmla="*/ 7 w 12"/>
              <a:gd name="T5" fmla="*/ 29 h 29"/>
              <a:gd name="T6" fmla="*/ 12 w 12"/>
              <a:gd name="T7" fmla="*/ 0 h 29"/>
              <a:gd name="T8" fmla="*/ 5 w 12"/>
              <a:gd name="T9" fmla="*/ 0 h 29"/>
            </a:gdLst>
            <a:ahLst/>
            <a:cxnLst>
              <a:cxn ang="0">
                <a:pos x="T0" y="T1"/>
              </a:cxn>
              <a:cxn ang="0">
                <a:pos x="T2" y="T3"/>
              </a:cxn>
              <a:cxn ang="0">
                <a:pos x="T4" y="T5"/>
              </a:cxn>
              <a:cxn ang="0">
                <a:pos x="T6" y="T7"/>
              </a:cxn>
              <a:cxn ang="0">
                <a:pos x="T8" y="T9"/>
              </a:cxn>
            </a:cxnLst>
            <a:rect l="0" t="0" r="r" b="b"/>
            <a:pathLst>
              <a:path w="12" h="29">
                <a:moveTo>
                  <a:pt x="5" y="0"/>
                </a:moveTo>
                <a:lnTo>
                  <a:pt x="0" y="29"/>
                </a:lnTo>
                <a:lnTo>
                  <a:pt x="7" y="29"/>
                </a:lnTo>
                <a:lnTo>
                  <a:pt x="12" y="0"/>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4" name="Freeform 288"/>
          <p:cNvSpPr>
            <a:spLocks/>
          </p:cNvSpPr>
          <p:nvPr/>
        </p:nvSpPr>
        <p:spPr bwMode="auto">
          <a:xfrm>
            <a:off x="7527926" y="5009357"/>
            <a:ext cx="20638" cy="50800"/>
          </a:xfrm>
          <a:custGeom>
            <a:avLst/>
            <a:gdLst>
              <a:gd name="T0" fmla="*/ 6 w 13"/>
              <a:gd name="T1" fmla="*/ 0 h 32"/>
              <a:gd name="T2" fmla="*/ 0 w 13"/>
              <a:gd name="T3" fmla="*/ 29 h 32"/>
              <a:gd name="T4" fmla="*/ 7 w 13"/>
              <a:gd name="T5" fmla="*/ 32 h 32"/>
              <a:gd name="T6" fmla="*/ 13 w 13"/>
              <a:gd name="T7" fmla="*/ 3 h 32"/>
              <a:gd name="T8" fmla="*/ 6 w 13"/>
              <a:gd name="T9" fmla="*/ 0 h 32"/>
            </a:gdLst>
            <a:ahLst/>
            <a:cxnLst>
              <a:cxn ang="0">
                <a:pos x="T0" y="T1"/>
              </a:cxn>
              <a:cxn ang="0">
                <a:pos x="T2" y="T3"/>
              </a:cxn>
              <a:cxn ang="0">
                <a:pos x="T4" y="T5"/>
              </a:cxn>
              <a:cxn ang="0">
                <a:pos x="T6" y="T7"/>
              </a:cxn>
              <a:cxn ang="0">
                <a:pos x="T8" y="T9"/>
              </a:cxn>
            </a:cxnLst>
            <a:rect l="0" t="0" r="r" b="b"/>
            <a:pathLst>
              <a:path w="13" h="32">
                <a:moveTo>
                  <a:pt x="6" y="0"/>
                </a:moveTo>
                <a:lnTo>
                  <a:pt x="0" y="29"/>
                </a:lnTo>
                <a:lnTo>
                  <a:pt x="7" y="32"/>
                </a:lnTo>
                <a:lnTo>
                  <a:pt x="13" y="3"/>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5" name="Freeform 289"/>
          <p:cNvSpPr>
            <a:spLocks/>
          </p:cNvSpPr>
          <p:nvPr/>
        </p:nvSpPr>
        <p:spPr bwMode="auto">
          <a:xfrm>
            <a:off x="7515226" y="5068094"/>
            <a:ext cx="22225" cy="47625"/>
          </a:xfrm>
          <a:custGeom>
            <a:avLst/>
            <a:gdLst>
              <a:gd name="T0" fmla="*/ 6 w 14"/>
              <a:gd name="T1" fmla="*/ 0 h 30"/>
              <a:gd name="T2" fmla="*/ 0 w 14"/>
              <a:gd name="T3" fmla="*/ 27 h 30"/>
              <a:gd name="T4" fmla="*/ 8 w 14"/>
              <a:gd name="T5" fmla="*/ 30 h 30"/>
              <a:gd name="T6" fmla="*/ 14 w 14"/>
              <a:gd name="T7" fmla="*/ 2 h 30"/>
              <a:gd name="T8" fmla="*/ 6 w 14"/>
              <a:gd name="T9" fmla="*/ 0 h 30"/>
            </a:gdLst>
            <a:ahLst/>
            <a:cxnLst>
              <a:cxn ang="0">
                <a:pos x="T0" y="T1"/>
              </a:cxn>
              <a:cxn ang="0">
                <a:pos x="T2" y="T3"/>
              </a:cxn>
              <a:cxn ang="0">
                <a:pos x="T4" y="T5"/>
              </a:cxn>
              <a:cxn ang="0">
                <a:pos x="T6" y="T7"/>
              </a:cxn>
              <a:cxn ang="0">
                <a:pos x="T8" y="T9"/>
              </a:cxn>
            </a:cxnLst>
            <a:rect l="0" t="0" r="r" b="b"/>
            <a:pathLst>
              <a:path w="14" h="30">
                <a:moveTo>
                  <a:pt x="6" y="0"/>
                </a:moveTo>
                <a:lnTo>
                  <a:pt x="0" y="27"/>
                </a:lnTo>
                <a:lnTo>
                  <a:pt x="8" y="30"/>
                </a:lnTo>
                <a:lnTo>
                  <a:pt x="14"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6" name="Freeform 290"/>
          <p:cNvSpPr>
            <a:spLocks/>
          </p:cNvSpPr>
          <p:nvPr/>
        </p:nvSpPr>
        <p:spPr bwMode="auto">
          <a:xfrm>
            <a:off x="7504114" y="5123657"/>
            <a:ext cx="20638" cy="49213"/>
          </a:xfrm>
          <a:custGeom>
            <a:avLst/>
            <a:gdLst>
              <a:gd name="T0" fmla="*/ 6 w 13"/>
              <a:gd name="T1" fmla="*/ 0 h 31"/>
              <a:gd name="T2" fmla="*/ 2 w 13"/>
              <a:gd name="T3" fmla="*/ 18 h 31"/>
              <a:gd name="T4" fmla="*/ 0 w 13"/>
              <a:gd name="T5" fmla="*/ 29 h 31"/>
              <a:gd name="T6" fmla="*/ 7 w 13"/>
              <a:gd name="T7" fmla="*/ 31 h 31"/>
              <a:gd name="T8" fmla="*/ 10 w 13"/>
              <a:gd name="T9" fmla="*/ 20 h 31"/>
              <a:gd name="T10" fmla="*/ 13 w 13"/>
              <a:gd name="T11" fmla="*/ 2 h 31"/>
              <a:gd name="T12" fmla="*/ 6 w 13"/>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13" h="31">
                <a:moveTo>
                  <a:pt x="6" y="0"/>
                </a:moveTo>
                <a:lnTo>
                  <a:pt x="2" y="18"/>
                </a:lnTo>
                <a:lnTo>
                  <a:pt x="0" y="29"/>
                </a:lnTo>
                <a:lnTo>
                  <a:pt x="7" y="31"/>
                </a:lnTo>
                <a:lnTo>
                  <a:pt x="10" y="20"/>
                </a:lnTo>
                <a:lnTo>
                  <a:pt x="13"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7" name="Freeform 291"/>
          <p:cNvSpPr>
            <a:spLocks/>
          </p:cNvSpPr>
          <p:nvPr/>
        </p:nvSpPr>
        <p:spPr bwMode="auto">
          <a:xfrm>
            <a:off x="7493001" y="5180807"/>
            <a:ext cx="20638" cy="47625"/>
          </a:xfrm>
          <a:custGeom>
            <a:avLst/>
            <a:gdLst>
              <a:gd name="T0" fmla="*/ 6 w 13"/>
              <a:gd name="T1" fmla="*/ 0 h 30"/>
              <a:gd name="T2" fmla="*/ 0 w 13"/>
              <a:gd name="T3" fmla="*/ 28 h 30"/>
              <a:gd name="T4" fmla="*/ 7 w 13"/>
              <a:gd name="T5" fmla="*/ 30 h 30"/>
              <a:gd name="T6" fmla="*/ 13 w 13"/>
              <a:gd name="T7" fmla="*/ 2 h 30"/>
              <a:gd name="T8" fmla="*/ 6 w 13"/>
              <a:gd name="T9" fmla="*/ 0 h 30"/>
            </a:gdLst>
            <a:ahLst/>
            <a:cxnLst>
              <a:cxn ang="0">
                <a:pos x="T0" y="T1"/>
              </a:cxn>
              <a:cxn ang="0">
                <a:pos x="T2" y="T3"/>
              </a:cxn>
              <a:cxn ang="0">
                <a:pos x="T4" y="T5"/>
              </a:cxn>
              <a:cxn ang="0">
                <a:pos x="T6" y="T7"/>
              </a:cxn>
              <a:cxn ang="0">
                <a:pos x="T8" y="T9"/>
              </a:cxn>
            </a:cxnLst>
            <a:rect l="0" t="0" r="r" b="b"/>
            <a:pathLst>
              <a:path w="13" h="30">
                <a:moveTo>
                  <a:pt x="6" y="0"/>
                </a:moveTo>
                <a:lnTo>
                  <a:pt x="0" y="28"/>
                </a:lnTo>
                <a:lnTo>
                  <a:pt x="7" y="30"/>
                </a:lnTo>
                <a:lnTo>
                  <a:pt x="13" y="2"/>
                </a:lnTo>
                <a:lnTo>
                  <a:pt x="6"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8" name="Freeform 292"/>
          <p:cNvSpPr>
            <a:spLocks/>
          </p:cNvSpPr>
          <p:nvPr/>
        </p:nvSpPr>
        <p:spPr bwMode="auto">
          <a:xfrm>
            <a:off x="7483476" y="5237957"/>
            <a:ext cx="19050" cy="46038"/>
          </a:xfrm>
          <a:custGeom>
            <a:avLst/>
            <a:gdLst>
              <a:gd name="T0" fmla="*/ 5 w 12"/>
              <a:gd name="T1" fmla="*/ 0 h 29"/>
              <a:gd name="T2" fmla="*/ 0 w 12"/>
              <a:gd name="T3" fmla="*/ 29 h 29"/>
              <a:gd name="T4" fmla="*/ 7 w 12"/>
              <a:gd name="T5" fmla="*/ 29 h 29"/>
              <a:gd name="T6" fmla="*/ 12 w 12"/>
              <a:gd name="T7" fmla="*/ 0 h 29"/>
              <a:gd name="T8" fmla="*/ 5 w 12"/>
              <a:gd name="T9" fmla="*/ 0 h 29"/>
            </a:gdLst>
            <a:ahLst/>
            <a:cxnLst>
              <a:cxn ang="0">
                <a:pos x="T0" y="T1"/>
              </a:cxn>
              <a:cxn ang="0">
                <a:pos x="T2" y="T3"/>
              </a:cxn>
              <a:cxn ang="0">
                <a:pos x="T4" y="T5"/>
              </a:cxn>
              <a:cxn ang="0">
                <a:pos x="T6" y="T7"/>
              </a:cxn>
              <a:cxn ang="0">
                <a:pos x="T8" y="T9"/>
              </a:cxn>
            </a:cxnLst>
            <a:rect l="0" t="0" r="r" b="b"/>
            <a:pathLst>
              <a:path w="12" h="29">
                <a:moveTo>
                  <a:pt x="5" y="0"/>
                </a:moveTo>
                <a:lnTo>
                  <a:pt x="0" y="29"/>
                </a:lnTo>
                <a:lnTo>
                  <a:pt x="7" y="29"/>
                </a:lnTo>
                <a:lnTo>
                  <a:pt x="12" y="0"/>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9" name="Freeform 293"/>
          <p:cNvSpPr>
            <a:spLocks/>
          </p:cNvSpPr>
          <p:nvPr/>
        </p:nvSpPr>
        <p:spPr bwMode="auto">
          <a:xfrm>
            <a:off x="7470776" y="5293519"/>
            <a:ext cx="20638" cy="47625"/>
          </a:xfrm>
          <a:custGeom>
            <a:avLst/>
            <a:gdLst>
              <a:gd name="T0" fmla="*/ 5 w 13"/>
              <a:gd name="T1" fmla="*/ 0 h 30"/>
              <a:gd name="T2" fmla="*/ 0 w 13"/>
              <a:gd name="T3" fmla="*/ 28 h 30"/>
              <a:gd name="T4" fmla="*/ 8 w 13"/>
              <a:gd name="T5" fmla="*/ 30 h 30"/>
              <a:gd name="T6" fmla="*/ 13 w 13"/>
              <a:gd name="T7" fmla="*/ 3 h 30"/>
              <a:gd name="T8" fmla="*/ 5 w 13"/>
              <a:gd name="T9" fmla="*/ 0 h 30"/>
            </a:gdLst>
            <a:ahLst/>
            <a:cxnLst>
              <a:cxn ang="0">
                <a:pos x="T0" y="T1"/>
              </a:cxn>
              <a:cxn ang="0">
                <a:pos x="T2" y="T3"/>
              </a:cxn>
              <a:cxn ang="0">
                <a:pos x="T4" y="T5"/>
              </a:cxn>
              <a:cxn ang="0">
                <a:pos x="T6" y="T7"/>
              </a:cxn>
              <a:cxn ang="0">
                <a:pos x="T8" y="T9"/>
              </a:cxn>
            </a:cxnLst>
            <a:rect l="0" t="0" r="r" b="b"/>
            <a:pathLst>
              <a:path w="13" h="30">
                <a:moveTo>
                  <a:pt x="5" y="0"/>
                </a:moveTo>
                <a:lnTo>
                  <a:pt x="0" y="28"/>
                </a:lnTo>
                <a:lnTo>
                  <a:pt x="8" y="30"/>
                </a:lnTo>
                <a:lnTo>
                  <a:pt x="13" y="3"/>
                </a:lnTo>
                <a:lnTo>
                  <a:pt x="5"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0" name="Freeform 294"/>
          <p:cNvSpPr>
            <a:spLocks/>
          </p:cNvSpPr>
          <p:nvPr/>
        </p:nvSpPr>
        <p:spPr bwMode="auto">
          <a:xfrm>
            <a:off x="7467601" y="5350669"/>
            <a:ext cx="14288" cy="15875"/>
          </a:xfrm>
          <a:custGeom>
            <a:avLst/>
            <a:gdLst>
              <a:gd name="T0" fmla="*/ 1 w 9"/>
              <a:gd name="T1" fmla="*/ 0 h 10"/>
              <a:gd name="T2" fmla="*/ 0 w 9"/>
              <a:gd name="T3" fmla="*/ 10 h 10"/>
              <a:gd name="T4" fmla="*/ 7 w 9"/>
              <a:gd name="T5" fmla="*/ 10 h 10"/>
              <a:gd name="T6" fmla="*/ 9 w 9"/>
              <a:gd name="T7" fmla="*/ 0 h 10"/>
              <a:gd name="T8" fmla="*/ 1 w 9"/>
              <a:gd name="T9" fmla="*/ 0 h 10"/>
            </a:gdLst>
            <a:ahLst/>
            <a:cxnLst>
              <a:cxn ang="0">
                <a:pos x="T0" y="T1"/>
              </a:cxn>
              <a:cxn ang="0">
                <a:pos x="T2" y="T3"/>
              </a:cxn>
              <a:cxn ang="0">
                <a:pos x="T4" y="T5"/>
              </a:cxn>
              <a:cxn ang="0">
                <a:pos x="T6" y="T7"/>
              </a:cxn>
              <a:cxn ang="0">
                <a:pos x="T8" y="T9"/>
              </a:cxn>
            </a:cxnLst>
            <a:rect l="0" t="0" r="r" b="b"/>
            <a:pathLst>
              <a:path w="9" h="10">
                <a:moveTo>
                  <a:pt x="1" y="0"/>
                </a:moveTo>
                <a:lnTo>
                  <a:pt x="0" y="10"/>
                </a:lnTo>
                <a:lnTo>
                  <a:pt x="7" y="10"/>
                </a:lnTo>
                <a:lnTo>
                  <a:pt x="9" y="0"/>
                </a:lnTo>
                <a:lnTo>
                  <a:pt x="1" y="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1" name="Freeform 295"/>
          <p:cNvSpPr>
            <a:spLocks/>
          </p:cNvSpPr>
          <p:nvPr/>
        </p:nvSpPr>
        <p:spPr bwMode="auto">
          <a:xfrm>
            <a:off x="7469189" y="5318919"/>
            <a:ext cx="23813" cy="47625"/>
          </a:xfrm>
          <a:custGeom>
            <a:avLst/>
            <a:gdLst>
              <a:gd name="T0" fmla="*/ 15 w 15"/>
              <a:gd name="T1" fmla="*/ 2 h 30"/>
              <a:gd name="T2" fmla="*/ 3 w 15"/>
              <a:gd name="T3" fmla="*/ 30 h 30"/>
              <a:gd name="T4" fmla="*/ 0 w 15"/>
              <a:gd name="T5" fmla="*/ 0 h 30"/>
              <a:gd name="T6" fmla="*/ 15 w 15"/>
              <a:gd name="T7" fmla="*/ 2 h 30"/>
            </a:gdLst>
            <a:ahLst/>
            <a:cxnLst>
              <a:cxn ang="0">
                <a:pos x="T0" y="T1"/>
              </a:cxn>
              <a:cxn ang="0">
                <a:pos x="T2" y="T3"/>
              </a:cxn>
              <a:cxn ang="0">
                <a:pos x="T4" y="T5"/>
              </a:cxn>
              <a:cxn ang="0">
                <a:pos x="T6" y="T7"/>
              </a:cxn>
            </a:cxnLst>
            <a:rect l="0" t="0" r="r" b="b"/>
            <a:pathLst>
              <a:path w="15" h="30">
                <a:moveTo>
                  <a:pt x="15" y="2"/>
                </a:moveTo>
                <a:lnTo>
                  <a:pt x="3" y="30"/>
                </a:lnTo>
                <a:lnTo>
                  <a:pt x="0" y="0"/>
                </a:lnTo>
                <a:lnTo>
                  <a:pt x="15" y="2"/>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2" name="Freeform 296"/>
          <p:cNvSpPr>
            <a:spLocks/>
          </p:cNvSpPr>
          <p:nvPr/>
        </p:nvSpPr>
        <p:spPr bwMode="auto">
          <a:xfrm>
            <a:off x="7464426" y="5312569"/>
            <a:ext cx="36513" cy="77788"/>
          </a:xfrm>
          <a:custGeom>
            <a:avLst/>
            <a:gdLst>
              <a:gd name="T0" fmla="*/ 18 w 23"/>
              <a:gd name="T1" fmla="*/ 10 h 49"/>
              <a:gd name="T2" fmla="*/ 14 w 23"/>
              <a:gd name="T3" fmla="*/ 5 h 49"/>
              <a:gd name="T4" fmla="*/ 2 w 23"/>
              <a:gd name="T5" fmla="*/ 33 h 49"/>
              <a:gd name="T6" fmla="*/ 9 w 23"/>
              <a:gd name="T7" fmla="*/ 34 h 49"/>
              <a:gd name="T8" fmla="*/ 7 w 23"/>
              <a:gd name="T9" fmla="*/ 4 h 49"/>
              <a:gd name="T10" fmla="*/ 3 w 23"/>
              <a:gd name="T11" fmla="*/ 8 h 49"/>
              <a:gd name="T12" fmla="*/ 18 w 23"/>
              <a:gd name="T13" fmla="*/ 10 h 49"/>
              <a:gd name="T14" fmla="*/ 23 w 23"/>
              <a:gd name="T15" fmla="*/ 4 h 49"/>
              <a:gd name="T16" fmla="*/ 0 w 23"/>
              <a:gd name="T17" fmla="*/ 0 h 49"/>
              <a:gd name="T18" fmla="*/ 3 w 23"/>
              <a:gd name="T19" fmla="*/ 49 h 49"/>
              <a:gd name="T20" fmla="*/ 23 w 23"/>
              <a:gd name="T21" fmla="*/ 4 h 49"/>
              <a:gd name="T22" fmla="*/ 18 w 23"/>
              <a:gd name="T23" fmla="*/ 1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49">
                <a:moveTo>
                  <a:pt x="18" y="10"/>
                </a:moveTo>
                <a:lnTo>
                  <a:pt x="14" y="5"/>
                </a:lnTo>
                <a:lnTo>
                  <a:pt x="2" y="33"/>
                </a:lnTo>
                <a:lnTo>
                  <a:pt x="9" y="34"/>
                </a:lnTo>
                <a:lnTo>
                  <a:pt x="7" y="4"/>
                </a:lnTo>
                <a:lnTo>
                  <a:pt x="3" y="8"/>
                </a:lnTo>
                <a:lnTo>
                  <a:pt x="18" y="10"/>
                </a:lnTo>
                <a:lnTo>
                  <a:pt x="23" y="4"/>
                </a:lnTo>
                <a:lnTo>
                  <a:pt x="0" y="0"/>
                </a:lnTo>
                <a:lnTo>
                  <a:pt x="3" y="49"/>
                </a:lnTo>
                <a:lnTo>
                  <a:pt x="23" y="4"/>
                </a:lnTo>
                <a:lnTo>
                  <a:pt x="18" y="10"/>
                </a:lnTo>
                <a:close/>
              </a:path>
            </a:pathLst>
          </a:custGeom>
          <a:solidFill>
            <a:srgbClr val="00F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3" name="Rectangle 387"/>
          <p:cNvSpPr>
            <a:spLocks noChangeArrowheads="1"/>
          </p:cNvSpPr>
          <p:nvPr/>
        </p:nvSpPr>
        <p:spPr bwMode="auto">
          <a:xfrm>
            <a:off x="8264526" y="3799682"/>
            <a:ext cx="160338"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900">
                <a:solidFill>
                  <a:srgbClr val="000000"/>
                </a:solidFill>
                <a:latin typeface="Symbol" charset="0"/>
              </a:rPr>
              <a:t>B</a:t>
            </a:r>
            <a:endParaRPr lang="en-US" sz="2000">
              <a:solidFill>
                <a:schemeClr val="tx1"/>
              </a:solidFill>
            </a:endParaRPr>
          </a:p>
        </p:txBody>
      </p:sp>
      <p:sp>
        <p:nvSpPr>
          <p:cNvPr id="654" name="Oval 388"/>
          <p:cNvSpPr>
            <a:spLocks noChangeArrowheads="1"/>
          </p:cNvSpPr>
          <p:nvPr/>
        </p:nvSpPr>
        <p:spPr bwMode="auto">
          <a:xfrm>
            <a:off x="7974014" y="3872707"/>
            <a:ext cx="188913" cy="1889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5" name="Freeform 389"/>
          <p:cNvSpPr>
            <a:spLocks/>
          </p:cNvSpPr>
          <p:nvPr/>
        </p:nvSpPr>
        <p:spPr bwMode="auto">
          <a:xfrm>
            <a:off x="7969251" y="3867944"/>
            <a:ext cx="196850" cy="196850"/>
          </a:xfrm>
          <a:custGeom>
            <a:avLst/>
            <a:gdLst>
              <a:gd name="T0" fmla="*/ 1 w 124"/>
              <a:gd name="T1" fmla="*/ 73 h 124"/>
              <a:gd name="T2" fmla="*/ 3 w 124"/>
              <a:gd name="T3" fmla="*/ 82 h 124"/>
              <a:gd name="T4" fmla="*/ 9 w 124"/>
              <a:gd name="T5" fmla="*/ 94 h 124"/>
              <a:gd name="T6" fmla="*/ 15 w 124"/>
              <a:gd name="T7" fmla="*/ 104 h 124"/>
              <a:gd name="T8" fmla="*/ 22 w 124"/>
              <a:gd name="T9" fmla="*/ 110 h 124"/>
              <a:gd name="T10" fmla="*/ 42 w 124"/>
              <a:gd name="T11" fmla="*/ 122 h 124"/>
              <a:gd name="T12" fmla="*/ 54 w 124"/>
              <a:gd name="T13" fmla="*/ 123 h 124"/>
              <a:gd name="T14" fmla="*/ 67 w 124"/>
              <a:gd name="T15" fmla="*/ 123 h 124"/>
              <a:gd name="T16" fmla="*/ 78 w 124"/>
              <a:gd name="T17" fmla="*/ 122 h 124"/>
              <a:gd name="T18" fmla="*/ 96 w 124"/>
              <a:gd name="T19" fmla="*/ 112 h 124"/>
              <a:gd name="T20" fmla="*/ 105 w 124"/>
              <a:gd name="T21" fmla="*/ 105 h 124"/>
              <a:gd name="T22" fmla="*/ 112 w 124"/>
              <a:gd name="T23" fmla="*/ 96 h 124"/>
              <a:gd name="T24" fmla="*/ 122 w 124"/>
              <a:gd name="T25" fmla="*/ 78 h 124"/>
              <a:gd name="T26" fmla="*/ 123 w 124"/>
              <a:gd name="T27" fmla="*/ 67 h 124"/>
              <a:gd name="T28" fmla="*/ 123 w 124"/>
              <a:gd name="T29" fmla="*/ 54 h 124"/>
              <a:gd name="T30" fmla="*/ 122 w 124"/>
              <a:gd name="T31" fmla="*/ 42 h 124"/>
              <a:gd name="T32" fmla="*/ 110 w 124"/>
              <a:gd name="T33" fmla="*/ 21 h 124"/>
              <a:gd name="T34" fmla="*/ 104 w 124"/>
              <a:gd name="T35" fmla="*/ 15 h 124"/>
              <a:gd name="T36" fmla="*/ 94 w 124"/>
              <a:gd name="T37" fmla="*/ 9 h 124"/>
              <a:gd name="T38" fmla="*/ 82 w 124"/>
              <a:gd name="T39" fmla="*/ 3 h 124"/>
              <a:gd name="T40" fmla="*/ 74 w 124"/>
              <a:gd name="T41" fmla="*/ 1 h 124"/>
              <a:gd name="T42" fmla="*/ 48 w 124"/>
              <a:gd name="T43" fmla="*/ 1 h 124"/>
              <a:gd name="T44" fmla="*/ 40 w 124"/>
              <a:gd name="T45" fmla="*/ 3 h 124"/>
              <a:gd name="T46" fmla="*/ 29 w 124"/>
              <a:gd name="T47" fmla="*/ 9 h 124"/>
              <a:gd name="T48" fmla="*/ 19 w 124"/>
              <a:gd name="T49" fmla="*/ 15 h 124"/>
              <a:gd name="T50" fmla="*/ 14 w 124"/>
              <a:gd name="T51" fmla="*/ 21 h 124"/>
              <a:gd name="T52" fmla="*/ 7 w 124"/>
              <a:gd name="T53" fmla="*/ 31 h 124"/>
              <a:gd name="T54" fmla="*/ 2 w 124"/>
              <a:gd name="T55" fmla="*/ 42 h 124"/>
              <a:gd name="T56" fmla="*/ 0 w 124"/>
              <a:gd name="T57" fmla="*/ 50 h 124"/>
              <a:gd name="T58" fmla="*/ 7 w 124"/>
              <a:gd name="T59" fmla="*/ 53 h 124"/>
              <a:gd name="T60" fmla="*/ 9 w 124"/>
              <a:gd name="T61" fmla="*/ 44 h 124"/>
              <a:gd name="T62" fmla="*/ 12 w 124"/>
              <a:gd name="T63" fmla="*/ 36 h 124"/>
              <a:gd name="T64" fmla="*/ 19 w 124"/>
              <a:gd name="T65" fmla="*/ 26 h 124"/>
              <a:gd name="T66" fmla="*/ 24 w 124"/>
              <a:gd name="T67" fmla="*/ 20 h 124"/>
              <a:gd name="T68" fmla="*/ 34 w 124"/>
              <a:gd name="T69" fmla="*/ 14 h 124"/>
              <a:gd name="T70" fmla="*/ 42 w 124"/>
              <a:gd name="T71" fmla="*/ 11 h 124"/>
              <a:gd name="T72" fmla="*/ 51 w 124"/>
              <a:gd name="T73" fmla="*/ 8 h 124"/>
              <a:gd name="T74" fmla="*/ 74 w 124"/>
              <a:gd name="T75" fmla="*/ 8 h 124"/>
              <a:gd name="T76" fmla="*/ 82 w 124"/>
              <a:gd name="T77" fmla="*/ 11 h 124"/>
              <a:gd name="T78" fmla="*/ 89 w 124"/>
              <a:gd name="T79" fmla="*/ 14 h 124"/>
              <a:gd name="T80" fmla="*/ 99 w 124"/>
              <a:gd name="T81" fmla="*/ 20 h 124"/>
              <a:gd name="T82" fmla="*/ 105 w 124"/>
              <a:gd name="T83" fmla="*/ 26 h 124"/>
              <a:gd name="T84" fmla="*/ 115 w 124"/>
              <a:gd name="T85" fmla="*/ 44 h 124"/>
              <a:gd name="T86" fmla="*/ 116 w 124"/>
              <a:gd name="T87" fmla="*/ 57 h 124"/>
              <a:gd name="T88" fmla="*/ 116 w 124"/>
              <a:gd name="T89" fmla="*/ 67 h 124"/>
              <a:gd name="T90" fmla="*/ 115 w 124"/>
              <a:gd name="T91" fmla="*/ 78 h 124"/>
              <a:gd name="T92" fmla="*/ 107 w 124"/>
              <a:gd name="T93" fmla="*/ 92 h 124"/>
              <a:gd name="T94" fmla="*/ 100 w 124"/>
              <a:gd name="T95" fmla="*/ 100 h 124"/>
              <a:gd name="T96" fmla="*/ 92 w 124"/>
              <a:gd name="T97" fmla="*/ 107 h 124"/>
              <a:gd name="T98" fmla="*/ 78 w 124"/>
              <a:gd name="T99" fmla="*/ 115 h 124"/>
              <a:gd name="T100" fmla="*/ 67 w 124"/>
              <a:gd name="T101" fmla="*/ 116 h 124"/>
              <a:gd name="T102" fmla="*/ 57 w 124"/>
              <a:gd name="T103" fmla="*/ 116 h 124"/>
              <a:gd name="T104" fmla="*/ 44 w 124"/>
              <a:gd name="T105" fmla="*/ 115 h 124"/>
              <a:gd name="T106" fmla="*/ 26 w 124"/>
              <a:gd name="T107" fmla="*/ 105 h 124"/>
              <a:gd name="T108" fmla="*/ 20 w 124"/>
              <a:gd name="T109" fmla="*/ 99 h 124"/>
              <a:gd name="T110" fmla="*/ 14 w 124"/>
              <a:gd name="T111" fmla="*/ 89 h 124"/>
              <a:gd name="T112" fmla="*/ 11 w 124"/>
              <a:gd name="T113" fmla="*/ 82 h 124"/>
              <a:gd name="T114" fmla="*/ 8 w 124"/>
              <a:gd name="T115" fmla="*/ 73 h 124"/>
              <a:gd name="T116" fmla="*/ 0 w 124"/>
              <a:gd name="T117" fmla="*/ 6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 h="124">
                <a:moveTo>
                  <a:pt x="0" y="61"/>
                </a:moveTo>
                <a:lnTo>
                  <a:pt x="0" y="70"/>
                </a:lnTo>
                <a:lnTo>
                  <a:pt x="1" y="73"/>
                </a:lnTo>
                <a:lnTo>
                  <a:pt x="1" y="77"/>
                </a:lnTo>
                <a:lnTo>
                  <a:pt x="2" y="79"/>
                </a:lnTo>
                <a:lnTo>
                  <a:pt x="3" y="82"/>
                </a:lnTo>
                <a:lnTo>
                  <a:pt x="3" y="86"/>
                </a:lnTo>
                <a:lnTo>
                  <a:pt x="7" y="92"/>
                </a:lnTo>
                <a:lnTo>
                  <a:pt x="9" y="94"/>
                </a:lnTo>
                <a:lnTo>
                  <a:pt x="12" y="99"/>
                </a:lnTo>
                <a:lnTo>
                  <a:pt x="14" y="101"/>
                </a:lnTo>
                <a:lnTo>
                  <a:pt x="15" y="104"/>
                </a:lnTo>
                <a:lnTo>
                  <a:pt x="18" y="105"/>
                </a:lnTo>
                <a:lnTo>
                  <a:pt x="19" y="107"/>
                </a:lnTo>
                <a:lnTo>
                  <a:pt x="22" y="110"/>
                </a:lnTo>
                <a:lnTo>
                  <a:pt x="26" y="112"/>
                </a:lnTo>
                <a:lnTo>
                  <a:pt x="29" y="115"/>
                </a:lnTo>
                <a:lnTo>
                  <a:pt x="42" y="122"/>
                </a:lnTo>
                <a:lnTo>
                  <a:pt x="46" y="122"/>
                </a:lnTo>
                <a:lnTo>
                  <a:pt x="48" y="123"/>
                </a:lnTo>
                <a:lnTo>
                  <a:pt x="54" y="123"/>
                </a:lnTo>
                <a:lnTo>
                  <a:pt x="57" y="124"/>
                </a:lnTo>
                <a:lnTo>
                  <a:pt x="64" y="124"/>
                </a:lnTo>
                <a:lnTo>
                  <a:pt x="67" y="123"/>
                </a:lnTo>
                <a:lnTo>
                  <a:pt x="75" y="123"/>
                </a:lnTo>
                <a:lnTo>
                  <a:pt x="77" y="122"/>
                </a:lnTo>
                <a:lnTo>
                  <a:pt x="78" y="122"/>
                </a:lnTo>
                <a:lnTo>
                  <a:pt x="83" y="121"/>
                </a:lnTo>
                <a:lnTo>
                  <a:pt x="94" y="115"/>
                </a:lnTo>
                <a:lnTo>
                  <a:pt x="96" y="112"/>
                </a:lnTo>
                <a:lnTo>
                  <a:pt x="101" y="110"/>
                </a:lnTo>
                <a:lnTo>
                  <a:pt x="104" y="107"/>
                </a:lnTo>
                <a:lnTo>
                  <a:pt x="105" y="105"/>
                </a:lnTo>
                <a:lnTo>
                  <a:pt x="107" y="104"/>
                </a:lnTo>
                <a:lnTo>
                  <a:pt x="110" y="101"/>
                </a:lnTo>
                <a:lnTo>
                  <a:pt x="112" y="96"/>
                </a:lnTo>
                <a:lnTo>
                  <a:pt x="115" y="94"/>
                </a:lnTo>
                <a:lnTo>
                  <a:pt x="121" y="83"/>
                </a:lnTo>
                <a:lnTo>
                  <a:pt x="122" y="78"/>
                </a:lnTo>
                <a:lnTo>
                  <a:pt x="122" y="77"/>
                </a:lnTo>
                <a:lnTo>
                  <a:pt x="123" y="75"/>
                </a:lnTo>
                <a:lnTo>
                  <a:pt x="123" y="67"/>
                </a:lnTo>
                <a:lnTo>
                  <a:pt x="124" y="64"/>
                </a:lnTo>
                <a:lnTo>
                  <a:pt x="124" y="57"/>
                </a:lnTo>
                <a:lnTo>
                  <a:pt x="123" y="54"/>
                </a:lnTo>
                <a:lnTo>
                  <a:pt x="123" y="48"/>
                </a:lnTo>
                <a:lnTo>
                  <a:pt x="122" y="46"/>
                </a:lnTo>
                <a:lnTo>
                  <a:pt x="122" y="42"/>
                </a:lnTo>
                <a:lnTo>
                  <a:pt x="115" y="29"/>
                </a:lnTo>
                <a:lnTo>
                  <a:pt x="112" y="26"/>
                </a:lnTo>
                <a:lnTo>
                  <a:pt x="110" y="21"/>
                </a:lnTo>
                <a:lnTo>
                  <a:pt x="107" y="19"/>
                </a:lnTo>
                <a:lnTo>
                  <a:pt x="105" y="18"/>
                </a:lnTo>
                <a:lnTo>
                  <a:pt x="104" y="15"/>
                </a:lnTo>
                <a:lnTo>
                  <a:pt x="101" y="14"/>
                </a:lnTo>
                <a:lnTo>
                  <a:pt x="99" y="12"/>
                </a:lnTo>
                <a:lnTo>
                  <a:pt x="94" y="9"/>
                </a:lnTo>
                <a:lnTo>
                  <a:pt x="92" y="7"/>
                </a:lnTo>
                <a:lnTo>
                  <a:pt x="86" y="3"/>
                </a:lnTo>
                <a:lnTo>
                  <a:pt x="82" y="3"/>
                </a:lnTo>
                <a:lnTo>
                  <a:pt x="80" y="2"/>
                </a:lnTo>
                <a:lnTo>
                  <a:pt x="77" y="1"/>
                </a:lnTo>
                <a:lnTo>
                  <a:pt x="74" y="1"/>
                </a:lnTo>
                <a:lnTo>
                  <a:pt x="70" y="0"/>
                </a:lnTo>
                <a:lnTo>
                  <a:pt x="51" y="0"/>
                </a:lnTo>
                <a:lnTo>
                  <a:pt x="48" y="1"/>
                </a:lnTo>
                <a:lnTo>
                  <a:pt x="47" y="1"/>
                </a:lnTo>
                <a:lnTo>
                  <a:pt x="42" y="2"/>
                </a:lnTo>
                <a:lnTo>
                  <a:pt x="40" y="3"/>
                </a:lnTo>
                <a:lnTo>
                  <a:pt x="37" y="3"/>
                </a:lnTo>
                <a:lnTo>
                  <a:pt x="31" y="7"/>
                </a:lnTo>
                <a:lnTo>
                  <a:pt x="29" y="9"/>
                </a:lnTo>
                <a:lnTo>
                  <a:pt x="24" y="12"/>
                </a:lnTo>
                <a:lnTo>
                  <a:pt x="22" y="14"/>
                </a:lnTo>
                <a:lnTo>
                  <a:pt x="19" y="15"/>
                </a:lnTo>
                <a:lnTo>
                  <a:pt x="18" y="18"/>
                </a:lnTo>
                <a:lnTo>
                  <a:pt x="15" y="19"/>
                </a:lnTo>
                <a:lnTo>
                  <a:pt x="14" y="21"/>
                </a:lnTo>
                <a:lnTo>
                  <a:pt x="12" y="24"/>
                </a:lnTo>
                <a:lnTo>
                  <a:pt x="9" y="29"/>
                </a:lnTo>
                <a:lnTo>
                  <a:pt x="7" y="31"/>
                </a:lnTo>
                <a:lnTo>
                  <a:pt x="3" y="37"/>
                </a:lnTo>
                <a:lnTo>
                  <a:pt x="3" y="40"/>
                </a:lnTo>
                <a:lnTo>
                  <a:pt x="2" y="42"/>
                </a:lnTo>
                <a:lnTo>
                  <a:pt x="1" y="47"/>
                </a:lnTo>
                <a:lnTo>
                  <a:pt x="1" y="48"/>
                </a:lnTo>
                <a:lnTo>
                  <a:pt x="0" y="50"/>
                </a:lnTo>
                <a:lnTo>
                  <a:pt x="0" y="61"/>
                </a:lnTo>
                <a:lnTo>
                  <a:pt x="7" y="61"/>
                </a:lnTo>
                <a:lnTo>
                  <a:pt x="7" y="53"/>
                </a:lnTo>
                <a:lnTo>
                  <a:pt x="8" y="50"/>
                </a:lnTo>
                <a:lnTo>
                  <a:pt x="8" y="47"/>
                </a:lnTo>
                <a:lnTo>
                  <a:pt x="9" y="44"/>
                </a:lnTo>
                <a:lnTo>
                  <a:pt x="11" y="42"/>
                </a:lnTo>
                <a:lnTo>
                  <a:pt x="11" y="40"/>
                </a:lnTo>
                <a:lnTo>
                  <a:pt x="12" y="36"/>
                </a:lnTo>
                <a:lnTo>
                  <a:pt x="14" y="34"/>
                </a:lnTo>
                <a:lnTo>
                  <a:pt x="17" y="29"/>
                </a:lnTo>
                <a:lnTo>
                  <a:pt x="19" y="26"/>
                </a:lnTo>
                <a:lnTo>
                  <a:pt x="20" y="24"/>
                </a:lnTo>
                <a:lnTo>
                  <a:pt x="23" y="23"/>
                </a:lnTo>
                <a:lnTo>
                  <a:pt x="24" y="20"/>
                </a:lnTo>
                <a:lnTo>
                  <a:pt x="26" y="19"/>
                </a:lnTo>
                <a:lnTo>
                  <a:pt x="29" y="17"/>
                </a:lnTo>
                <a:lnTo>
                  <a:pt x="34" y="14"/>
                </a:lnTo>
                <a:lnTo>
                  <a:pt x="36" y="12"/>
                </a:lnTo>
                <a:lnTo>
                  <a:pt x="40" y="11"/>
                </a:lnTo>
                <a:lnTo>
                  <a:pt x="42" y="11"/>
                </a:lnTo>
                <a:lnTo>
                  <a:pt x="44" y="9"/>
                </a:lnTo>
                <a:lnTo>
                  <a:pt x="47" y="8"/>
                </a:lnTo>
                <a:lnTo>
                  <a:pt x="51" y="8"/>
                </a:lnTo>
                <a:lnTo>
                  <a:pt x="53" y="7"/>
                </a:lnTo>
                <a:lnTo>
                  <a:pt x="70" y="7"/>
                </a:lnTo>
                <a:lnTo>
                  <a:pt x="74" y="8"/>
                </a:lnTo>
                <a:lnTo>
                  <a:pt x="75" y="8"/>
                </a:lnTo>
                <a:lnTo>
                  <a:pt x="77" y="9"/>
                </a:lnTo>
                <a:lnTo>
                  <a:pt x="82" y="11"/>
                </a:lnTo>
                <a:lnTo>
                  <a:pt x="83" y="11"/>
                </a:lnTo>
                <a:lnTo>
                  <a:pt x="87" y="12"/>
                </a:lnTo>
                <a:lnTo>
                  <a:pt x="89" y="14"/>
                </a:lnTo>
                <a:lnTo>
                  <a:pt x="94" y="17"/>
                </a:lnTo>
                <a:lnTo>
                  <a:pt x="96" y="19"/>
                </a:lnTo>
                <a:lnTo>
                  <a:pt x="99" y="20"/>
                </a:lnTo>
                <a:lnTo>
                  <a:pt x="100" y="23"/>
                </a:lnTo>
                <a:lnTo>
                  <a:pt x="103" y="24"/>
                </a:lnTo>
                <a:lnTo>
                  <a:pt x="105" y="26"/>
                </a:lnTo>
                <a:lnTo>
                  <a:pt x="107" y="31"/>
                </a:lnTo>
                <a:lnTo>
                  <a:pt x="110" y="34"/>
                </a:lnTo>
                <a:lnTo>
                  <a:pt x="115" y="44"/>
                </a:lnTo>
                <a:lnTo>
                  <a:pt x="115" y="48"/>
                </a:lnTo>
                <a:lnTo>
                  <a:pt x="116" y="50"/>
                </a:lnTo>
                <a:lnTo>
                  <a:pt x="116" y="57"/>
                </a:lnTo>
                <a:lnTo>
                  <a:pt x="117" y="59"/>
                </a:lnTo>
                <a:lnTo>
                  <a:pt x="117" y="64"/>
                </a:lnTo>
                <a:lnTo>
                  <a:pt x="116" y="67"/>
                </a:lnTo>
                <a:lnTo>
                  <a:pt x="116" y="72"/>
                </a:lnTo>
                <a:lnTo>
                  <a:pt x="115" y="75"/>
                </a:lnTo>
                <a:lnTo>
                  <a:pt x="115" y="78"/>
                </a:lnTo>
                <a:lnTo>
                  <a:pt x="113" y="81"/>
                </a:lnTo>
                <a:lnTo>
                  <a:pt x="110" y="89"/>
                </a:lnTo>
                <a:lnTo>
                  <a:pt x="107" y="92"/>
                </a:lnTo>
                <a:lnTo>
                  <a:pt x="105" y="96"/>
                </a:lnTo>
                <a:lnTo>
                  <a:pt x="103" y="99"/>
                </a:lnTo>
                <a:lnTo>
                  <a:pt x="100" y="100"/>
                </a:lnTo>
                <a:lnTo>
                  <a:pt x="99" y="102"/>
                </a:lnTo>
                <a:lnTo>
                  <a:pt x="96" y="105"/>
                </a:lnTo>
                <a:lnTo>
                  <a:pt x="92" y="107"/>
                </a:lnTo>
                <a:lnTo>
                  <a:pt x="89" y="110"/>
                </a:lnTo>
                <a:lnTo>
                  <a:pt x="81" y="113"/>
                </a:lnTo>
                <a:lnTo>
                  <a:pt x="78" y="115"/>
                </a:lnTo>
                <a:lnTo>
                  <a:pt x="75" y="115"/>
                </a:lnTo>
                <a:lnTo>
                  <a:pt x="72" y="116"/>
                </a:lnTo>
                <a:lnTo>
                  <a:pt x="67" y="116"/>
                </a:lnTo>
                <a:lnTo>
                  <a:pt x="64" y="117"/>
                </a:lnTo>
                <a:lnTo>
                  <a:pt x="59" y="117"/>
                </a:lnTo>
                <a:lnTo>
                  <a:pt x="57" y="116"/>
                </a:lnTo>
                <a:lnTo>
                  <a:pt x="51" y="116"/>
                </a:lnTo>
                <a:lnTo>
                  <a:pt x="48" y="115"/>
                </a:lnTo>
                <a:lnTo>
                  <a:pt x="44" y="115"/>
                </a:lnTo>
                <a:lnTo>
                  <a:pt x="34" y="110"/>
                </a:lnTo>
                <a:lnTo>
                  <a:pt x="31" y="107"/>
                </a:lnTo>
                <a:lnTo>
                  <a:pt x="26" y="105"/>
                </a:lnTo>
                <a:lnTo>
                  <a:pt x="24" y="102"/>
                </a:lnTo>
                <a:lnTo>
                  <a:pt x="23" y="100"/>
                </a:lnTo>
                <a:lnTo>
                  <a:pt x="20" y="99"/>
                </a:lnTo>
                <a:lnTo>
                  <a:pt x="19" y="96"/>
                </a:lnTo>
                <a:lnTo>
                  <a:pt x="17" y="94"/>
                </a:lnTo>
                <a:lnTo>
                  <a:pt x="14" y="89"/>
                </a:lnTo>
                <a:lnTo>
                  <a:pt x="12" y="87"/>
                </a:lnTo>
                <a:lnTo>
                  <a:pt x="11" y="83"/>
                </a:lnTo>
                <a:lnTo>
                  <a:pt x="11" y="82"/>
                </a:lnTo>
                <a:lnTo>
                  <a:pt x="9" y="77"/>
                </a:lnTo>
                <a:lnTo>
                  <a:pt x="8" y="75"/>
                </a:lnTo>
                <a:lnTo>
                  <a:pt x="8" y="73"/>
                </a:lnTo>
                <a:lnTo>
                  <a:pt x="7" y="70"/>
                </a:lnTo>
                <a:lnTo>
                  <a:pt x="7" y="61"/>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6" name="Freeform 390"/>
          <p:cNvSpPr>
            <a:spLocks/>
          </p:cNvSpPr>
          <p:nvPr/>
        </p:nvSpPr>
        <p:spPr bwMode="auto">
          <a:xfrm>
            <a:off x="7996239" y="3896519"/>
            <a:ext cx="133350" cy="136525"/>
          </a:xfrm>
          <a:custGeom>
            <a:avLst/>
            <a:gdLst>
              <a:gd name="T0" fmla="*/ 5 w 84"/>
              <a:gd name="T1" fmla="*/ 86 h 86"/>
              <a:gd name="T2" fmla="*/ 84 w 84"/>
              <a:gd name="T3" fmla="*/ 5 h 86"/>
              <a:gd name="T4" fmla="*/ 79 w 84"/>
              <a:gd name="T5" fmla="*/ 0 h 86"/>
              <a:gd name="T6" fmla="*/ 0 w 84"/>
              <a:gd name="T7" fmla="*/ 81 h 86"/>
              <a:gd name="T8" fmla="*/ 5 w 84"/>
              <a:gd name="T9" fmla="*/ 86 h 86"/>
            </a:gdLst>
            <a:ahLst/>
            <a:cxnLst>
              <a:cxn ang="0">
                <a:pos x="T0" y="T1"/>
              </a:cxn>
              <a:cxn ang="0">
                <a:pos x="T2" y="T3"/>
              </a:cxn>
              <a:cxn ang="0">
                <a:pos x="T4" y="T5"/>
              </a:cxn>
              <a:cxn ang="0">
                <a:pos x="T6" y="T7"/>
              </a:cxn>
              <a:cxn ang="0">
                <a:pos x="T8" y="T9"/>
              </a:cxn>
            </a:cxnLst>
            <a:rect l="0" t="0" r="r" b="b"/>
            <a:pathLst>
              <a:path w="84" h="86">
                <a:moveTo>
                  <a:pt x="5" y="86"/>
                </a:moveTo>
                <a:lnTo>
                  <a:pt x="84" y="5"/>
                </a:lnTo>
                <a:lnTo>
                  <a:pt x="79" y="0"/>
                </a:lnTo>
                <a:lnTo>
                  <a:pt x="0" y="81"/>
                </a:lnTo>
                <a:lnTo>
                  <a:pt x="5" y="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7" name="Freeform 391"/>
          <p:cNvSpPr>
            <a:spLocks/>
          </p:cNvSpPr>
          <p:nvPr/>
        </p:nvSpPr>
        <p:spPr bwMode="auto">
          <a:xfrm>
            <a:off x="8005764" y="3896519"/>
            <a:ext cx="138113" cy="138113"/>
          </a:xfrm>
          <a:custGeom>
            <a:avLst/>
            <a:gdLst>
              <a:gd name="T0" fmla="*/ 0 w 87"/>
              <a:gd name="T1" fmla="*/ 5 h 87"/>
              <a:gd name="T2" fmla="*/ 82 w 87"/>
              <a:gd name="T3" fmla="*/ 87 h 87"/>
              <a:gd name="T4" fmla="*/ 87 w 87"/>
              <a:gd name="T5" fmla="*/ 82 h 87"/>
              <a:gd name="T6" fmla="*/ 5 w 87"/>
              <a:gd name="T7" fmla="*/ 0 h 87"/>
              <a:gd name="T8" fmla="*/ 0 w 87"/>
              <a:gd name="T9" fmla="*/ 5 h 87"/>
            </a:gdLst>
            <a:ahLst/>
            <a:cxnLst>
              <a:cxn ang="0">
                <a:pos x="T0" y="T1"/>
              </a:cxn>
              <a:cxn ang="0">
                <a:pos x="T2" y="T3"/>
              </a:cxn>
              <a:cxn ang="0">
                <a:pos x="T4" y="T5"/>
              </a:cxn>
              <a:cxn ang="0">
                <a:pos x="T6" y="T7"/>
              </a:cxn>
              <a:cxn ang="0">
                <a:pos x="T8" y="T9"/>
              </a:cxn>
            </a:cxnLst>
            <a:rect l="0" t="0" r="r" b="b"/>
            <a:pathLst>
              <a:path w="87" h="87">
                <a:moveTo>
                  <a:pt x="0" y="5"/>
                </a:moveTo>
                <a:lnTo>
                  <a:pt x="82" y="87"/>
                </a:lnTo>
                <a:lnTo>
                  <a:pt x="87" y="82"/>
                </a:lnTo>
                <a:lnTo>
                  <a:pt x="5" y="0"/>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cxnSp>
        <p:nvCxnSpPr>
          <p:cNvPr id="658" name="Straight Arrow Connector 657"/>
          <p:cNvCxnSpPr/>
          <p:nvPr/>
        </p:nvCxnSpPr>
        <p:spPr>
          <a:xfrm flipV="1">
            <a:off x="6575326" y="4269385"/>
            <a:ext cx="1106388" cy="15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59" name="Straight Arrow Connector 658"/>
          <p:cNvCxnSpPr/>
          <p:nvPr/>
        </p:nvCxnSpPr>
        <p:spPr>
          <a:xfrm flipH="1">
            <a:off x="7712076" y="4263035"/>
            <a:ext cx="1175836" cy="1985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243883" y="2337862"/>
            <a:ext cx="2312586"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400" b="1" dirty="0" err="1" smtClean="0">
                <a:solidFill>
                  <a:schemeClr val="accent2">
                    <a:lumMod val="50000"/>
                  </a:schemeClr>
                </a:solidFill>
              </a:rPr>
              <a:t>Collisione</a:t>
            </a:r>
            <a:r>
              <a:rPr lang="en-US" sz="1400" b="1" dirty="0" smtClean="0">
                <a:solidFill>
                  <a:schemeClr val="accent2">
                    <a:lumMod val="50000"/>
                  </a:schemeClr>
                </a:solidFill>
              </a:rPr>
              <a:t> di due </a:t>
            </a:r>
            <a:r>
              <a:rPr lang="en-US" sz="1400" b="1" dirty="0" err="1" smtClean="0">
                <a:solidFill>
                  <a:schemeClr val="accent2">
                    <a:lumMod val="50000"/>
                  </a:schemeClr>
                </a:solidFill>
              </a:rPr>
              <a:t>particelle</a:t>
            </a:r>
            <a:r>
              <a:rPr lang="en-US" sz="1400" b="1" dirty="0" smtClean="0">
                <a:solidFill>
                  <a:schemeClr val="accent2">
                    <a:lumMod val="50000"/>
                  </a:schemeClr>
                </a:solidFill>
              </a:rPr>
              <a:t> </a:t>
            </a:r>
            <a:r>
              <a:rPr lang="en-US" sz="1400" b="1" dirty="0" err="1" smtClean="0">
                <a:solidFill>
                  <a:schemeClr val="accent2">
                    <a:lumMod val="50000"/>
                  </a:schemeClr>
                </a:solidFill>
              </a:rPr>
              <a:t>senza</a:t>
            </a:r>
            <a:r>
              <a:rPr lang="en-US" sz="1400" b="1" dirty="0" smtClean="0">
                <a:solidFill>
                  <a:schemeClr val="accent2">
                    <a:lumMod val="50000"/>
                  </a:schemeClr>
                </a:solidFill>
              </a:rPr>
              <a:t> campo </a:t>
            </a:r>
            <a:r>
              <a:rPr lang="en-US" sz="1400" b="1" dirty="0" err="1" smtClean="0">
                <a:solidFill>
                  <a:schemeClr val="accent2">
                    <a:lumMod val="50000"/>
                  </a:schemeClr>
                </a:solidFill>
              </a:rPr>
              <a:t>magnetico</a:t>
            </a:r>
            <a:endParaRPr lang="en-US" sz="1400" b="1" dirty="0">
              <a:solidFill>
                <a:schemeClr val="accent2">
                  <a:lumMod val="50000"/>
                </a:schemeClr>
              </a:solidFill>
            </a:endParaRPr>
          </a:p>
        </p:txBody>
      </p:sp>
      <p:sp>
        <p:nvSpPr>
          <p:cNvPr id="661" name="TextBox 660"/>
          <p:cNvSpPr txBox="1"/>
          <p:nvPr/>
        </p:nvSpPr>
        <p:spPr>
          <a:xfrm>
            <a:off x="3082068" y="2323236"/>
            <a:ext cx="2312586"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1400" b="1" dirty="0" err="1" smtClean="0">
                <a:solidFill>
                  <a:srgbClr val="000090"/>
                </a:solidFill>
              </a:rPr>
              <a:t>Collisione</a:t>
            </a:r>
            <a:r>
              <a:rPr lang="en-US" sz="1400" b="1" dirty="0" smtClean="0">
                <a:solidFill>
                  <a:srgbClr val="000090"/>
                </a:solidFill>
              </a:rPr>
              <a:t> di due </a:t>
            </a:r>
            <a:r>
              <a:rPr lang="en-US" sz="1400" b="1" dirty="0" err="1" smtClean="0">
                <a:solidFill>
                  <a:srgbClr val="000090"/>
                </a:solidFill>
              </a:rPr>
              <a:t>particelle</a:t>
            </a:r>
            <a:r>
              <a:rPr lang="en-US" sz="1400" b="1" dirty="0" smtClean="0">
                <a:solidFill>
                  <a:srgbClr val="000090"/>
                </a:solidFill>
              </a:rPr>
              <a:t>  in un  campo </a:t>
            </a:r>
            <a:r>
              <a:rPr lang="en-US" sz="1400" b="1" dirty="0" err="1" smtClean="0">
                <a:solidFill>
                  <a:srgbClr val="000090"/>
                </a:solidFill>
              </a:rPr>
              <a:t>magnetico</a:t>
            </a:r>
            <a:endParaRPr lang="en-US" sz="1400" b="1" dirty="0">
              <a:solidFill>
                <a:srgbClr val="000090"/>
              </a:solidFill>
            </a:endParaRPr>
          </a:p>
        </p:txBody>
      </p:sp>
      <p:sp>
        <p:nvSpPr>
          <p:cNvPr id="662" name="TextBox 661"/>
          <p:cNvSpPr txBox="1"/>
          <p:nvPr/>
        </p:nvSpPr>
        <p:spPr>
          <a:xfrm>
            <a:off x="6557371" y="2323236"/>
            <a:ext cx="2312586"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1400" b="1" dirty="0" err="1" smtClean="0">
                <a:solidFill>
                  <a:schemeClr val="accent4">
                    <a:lumMod val="50000"/>
                  </a:schemeClr>
                </a:solidFill>
              </a:rPr>
              <a:t>Rivelazione</a:t>
            </a:r>
            <a:r>
              <a:rPr lang="en-US" sz="1400" b="1" dirty="0" smtClean="0">
                <a:solidFill>
                  <a:schemeClr val="accent4">
                    <a:lumMod val="50000"/>
                  </a:schemeClr>
                </a:solidFill>
              </a:rPr>
              <a:t> di </a:t>
            </a:r>
            <a:r>
              <a:rPr lang="en-US" sz="1400" b="1" dirty="0" err="1" smtClean="0">
                <a:solidFill>
                  <a:schemeClr val="accent4">
                    <a:lumMod val="50000"/>
                  </a:schemeClr>
                </a:solidFill>
              </a:rPr>
              <a:t>particelle</a:t>
            </a:r>
            <a:r>
              <a:rPr lang="en-US" sz="1400" b="1" dirty="0" smtClean="0">
                <a:solidFill>
                  <a:schemeClr val="accent4">
                    <a:lumMod val="50000"/>
                  </a:schemeClr>
                </a:solidFill>
              </a:rPr>
              <a:t>  in un  campo </a:t>
            </a:r>
            <a:r>
              <a:rPr lang="en-US" sz="1400" b="1" dirty="0" err="1" smtClean="0">
                <a:solidFill>
                  <a:schemeClr val="accent4">
                    <a:lumMod val="50000"/>
                  </a:schemeClr>
                </a:solidFill>
              </a:rPr>
              <a:t>magnetico</a:t>
            </a:r>
            <a:endParaRPr lang="en-US" sz="1400" b="1" dirty="0">
              <a:solidFill>
                <a:schemeClr val="accent4">
                  <a:lumMod val="50000"/>
                </a:schemeClr>
              </a:solidFill>
            </a:endParaRPr>
          </a:p>
        </p:txBody>
      </p:sp>
      <p:sp>
        <p:nvSpPr>
          <p:cNvPr id="11" name="Date Placeholder 10"/>
          <p:cNvSpPr>
            <a:spLocks noGrp="1"/>
          </p:cNvSpPr>
          <p:nvPr>
            <p:ph type="dt" sz="half" idx="10"/>
          </p:nvPr>
        </p:nvSpPr>
        <p:spPr/>
        <p:txBody>
          <a:bodyPr/>
          <a:lstStyle/>
          <a:p>
            <a:r>
              <a:rPr lang="en-US" smtClean="0"/>
              <a:t>24/06/11</a:t>
            </a:r>
            <a:endParaRPr lang="en-US"/>
          </a:p>
        </p:txBody>
      </p:sp>
    </p:spTree>
    <p:extLst>
      <p:ext uri="{BB962C8B-B14F-4D97-AF65-F5344CB8AC3E}">
        <p14:creationId xmlns:p14="http://schemas.microsoft.com/office/powerpoint/2010/main" val="23948557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1000"/>
                                        <p:tgtEl>
                                          <p:spTgt spid="10"/>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14"/>
                                        </p:tgtEl>
                                        <p:attrNameLst>
                                          <p:attrName>style.visibility</p:attrName>
                                        </p:attrNameLst>
                                      </p:cBhvr>
                                      <p:to>
                                        <p:strVal val="visible"/>
                                      </p:to>
                                    </p:set>
                                    <p:anim calcmode="lin" valueType="num">
                                      <p:cBhvr additive="base">
                                        <p:cTn id="15" dur="1000" fill="hold"/>
                                        <p:tgtEl>
                                          <p:spTgt spid="414"/>
                                        </p:tgtEl>
                                        <p:attrNameLst>
                                          <p:attrName>ppt_x</p:attrName>
                                        </p:attrNameLst>
                                      </p:cBhvr>
                                      <p:tavLst>
                                        <p:tav tm="0">
                                          <p:val>
                                            <p:strVal val="1+#ppt_w/2"/>
                                          </p:val>
                                        </p:tav>
                                        <p:tav tm="100000">
                                          <p:val>
                                            <p:strVal val="#ppt_x"/>
                                          </p:val>
                                        </p:tav>
                                      </p:tavLst>
                                    </p:anim>
                                    <p:anim calcmode="lin" valueType="num">
                                      <p:cBhvr additive="base">
                                        <p:cTn id="16" dur="1000" fill="hold"/>
                                        <p:tgtEl>
                                          <p:spTgt spid="414"/>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1" presetClass="entr" presetSubtype="0" fill="hold" grpId="0" nodeType="afterEffect">
                                  <p:stCondLst>
                                    <p:cond delay="0"/>
                                  </p:stCondLst>
                                  <p:childTnLst>
                                    <p:set>
                                      <p:cBhvr>
                                        <p:cTn id="19" dur="1" fill="hold">
                                          <p:stCondLst>
                                            <p:cond delay="0"/>
                                          </p:stCondLst>
                                        </p:cTn>
                                        <p:tgtEl>
                                          <p:spTgt spid="306191"/>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0619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0619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06194"/>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06195"/>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06196"/>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0619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0619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0619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0620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06201"/>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06202"/>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06203"/>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06204"/>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306205"/>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06206"/>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06207"/>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06208"/>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06209"/>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06210"/>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30621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306212"/>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06213"/>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06214"/>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06292"/>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06293"/>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306294"/>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306295"/>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306296"/>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306297"/>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306298"/>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306299"/>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306300"/>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306301"/>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306302"/>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306303"/>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306304"/>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30630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306306"/>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306307"/>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306308"/>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306309"/>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306310"/>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306311"/>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306312"/>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306313"/>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306314"/>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306315"/>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306316"/>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306317"/>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306318"/>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306319"/>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306320"/>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306321"/>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306322"/>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306323"/>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306324"/>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306325"/>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306326"/>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306327"/>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306328"/>
                                        </p:tgtEl>
                                        <p:attrNameLst>
                                          <p:attrName>style.visibility</p:attrName>
                                        </p:attrNameLst>
                                      </p:cBhvr>
                                      <p:to>
                                        <p:strVal val="visible"/>
                                      </p:to>
                                    </p:set>
                                  </p:childTnLst>
                                </p:cTn>
                              </p:par>
                              <p:par>
                                <p:cTn id="140" presetID="1" presetClass="entr" presetSubtype="0" fill="hold" grpId="0" nodeType="withEffect">
                                  <p:stCondLst>
                                    <p:cond delay="0"/>
                                  </p:stCondLst>
                                  <p:childTnLst>
                                    <p:set>
                                      <p:cBhvr>
                                        <p:cTn id="141" dur="1" fill="hold">
                                          <p:stCondLst>
                                            <p:cond delay="0"/>
                                          </p:stCondLst>
                                        </p:cTn>
                                        <p:tgtEl>
                                          <p:spTgt spid="306329"/>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306330"/>
                                        </p:tgtEl>
                                        <p:attrNameLst>
                                          <p:attrName>style.visibility</p:attrName>
                                        </p:attrNameLst>
                                      </p:cBhvr>
                                      <p:to>
                                        <p:strVal val="visible"/>
                                      </p:to>
                                    </p:set>
                                  </p:childTnLst>
                                </p:cTn>
                              </p:par>
                              <p:par>
                                <p:cTn id="144" presetID="1" presetClass="entr" presetSubtype="0" fill="hold" grpId="0" nodeType="withEffect">
                                  <p:stCondLst>
                                    <p:cond delay="0"/>
                                  </p:stCondLst>
                                  <p:childTnLst>
                                    <p:set>
                                      <p:cBhvr>
                                        <p:cTn id="145" dur="1" fill="hold">
                                          <p:stCondLst>
                                            <p:cond delay="0"/>
                                          </p:stCondLst>
                                        </p:cTn>
                                        <p:tgtEl>
                                          <p:spTgt spid="306331"/>
                                        </p:tgtEl>
                                        <p:attrNameLst>
                                          <p:attrName>style.visibility</p:attrName>
                                        </p:attrNameLst>
                                      </p:cBhvr>
                                      <p:to>
                                        <p:strVal val="visible"/>
                                      </p:to>
                                    </p:set>
                                  </p:childTnLst>
                                </p:cTn>
                              </p:par>
                              <p:par>
                                <p:cTn id="146" presetID="1" presetClass="entr" presetSubtype="0" fill="hold" grpId="0" nodeType="withEffect">
                                  <p:stCondLst>
                                    <p:cond delay="0"/>
                                  </p:stCondLst>
                                  <p:childTnLst>
                                    <p:set>
                                      <p:cBhvr>
                                        <p:cTn id="147" dur="1" fill="hold">
                                          <p:stCondLst>
                                            <p:cond delay="0"/>
                                          </p:stCondLst>
                                        </p:cTn>
                                        <p:tgtEl>
                                          <p:spTgt spid="306332"/>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306333"/>
                                        </p:tgtEl>
                                        <p:attrNameLst>
                                          <p:attrName>style.visibility</p:attrName>
                                        </p:attrNameLst>
                                      </p:cBhvr>
                                      <p:to>
                                        <p:strVal val="visible"/>
                                      </p:to>
                                    </p:set>
                                  </p:childTnLst>
                                </p:cTn>
                              </p:par>
                              <p:par>
                                <p:cTn id="150" presetID="1" presetClass="entr" presetSubtype="0" fill="hold" grpId="0" nodeType="withEffect">
                                  <p:stCondLst>
                                    <p:cond delay="0"/>
                                  </p:stCondLst>
                                  <p:childTnLst>
                                    <p:set>
                                      <p:cBhvr>
                                        <p:cTn id="151" dur="1" fill="hold">
                                          <p:stCondLst>
                                            <p:cond delay="0"/>
                                          </p:stCondLst>
                                        </p:cTn>
                                        <p:tgtEl>
                                          <p:spTgt spid="306334"/>
                                        </p:tgtEl>
                                        <p:attrNameLst>
                                          <p:attrName>style.visibility</p:attrName>
                                        </p:attrNameLst>
                                      </p:cBhvr>
                                      <p:to>
                                        <p:strVal val="visible"/>
                                      </p:to>
                                    </p:set>
                                  </p:childTnLst>
                                </p:cTn>
                              </p:par>
                              <p:par>
                                <p:cTn id="152" presetID="1" presetClass="entr" presetSubtype="0" fill="hold" grpId="0" nodeType="withEffect">
                                  <p:stCondLst>
                                    <p:cond delay="0"/>
                                  </p:stCondLst>
                                  <p:childTnLst>
                                    <p:set>
                                      <p:cBhvr>
                                        <p:cTn id="153" dur="1" fill="hold">
                                          <p:stCondLst>
                                            <p:cond delay="0"/>
                                          </p:stCondLst>
                                        </p:cTn>
                                        <p:tgtEl>
                                          <p:spTgt spid="306335"/>
                                        </p:tgtEl>
                                        <p:attrNameLst>
                                          <p:attrName>style.visibility</p:attrName>
                                        </p:attrNameLst>
                                      </p:cBhvr>
                                      <p:to>
                                        <p:strVal val="visible"/>
                                      </p:to>
                                    </p:set>
                                  </p:childTnLst>
                                </p:cTn>
                              </p:par>
                              <p:par>
                                <p:cTn id="154" presetID="1" presetClass="entr" presetSubtype="0" fill="hold" grpId="0" nodeType="withEffect">
                                  <p:stCondLst>
                                    <p:cond delay="0"/>
                                  </p:stCondLst>
                                  <p:childTnLst>
                                    <p:set>
                                      <p:cBhvr>
                                        <p:cTn id="155" dur="1" fill="hold">
                                          <p:stCondLst>
                                            <p:cond delay="0"/>
                                          </p:stCondLst>
                                        </p:cTn>
                                        <p:tgtEl>
                                          <p:spTgt spid="306336"/>
                                        </p:tgtEl>
                                        <p:attrNameLst>
                                          <p:attrName>style.visibility</p:attrName>
                                        </p:attrNameLst>
                                      </p:cBhvr>
                                      <p:to>
                                        <p:strVal val="visible"/>
                                      </p:to>
                                    </p:set>
                                  </p:childTnLst>
                                </p:cTn>
                              </p:par>
                              <p:par>
                                <p:cTn id="156" presetID="1" presetClass="entr" presetSubtype="0" fill="hold" grpId="0" nodeType="withEffect">
                                  <p:stCondLst>
                                    <p:cond delay="0"/>
                                  </p:stCondLst>
                                  <p:childTnLst>
                                    <p:set>
                                      <p:cBhvr>
                                        <p:cTn id="157" dur="1" fill="hold">
                                          <p:stCondLst>
                                            <p:cond delay="0"/>
                                          </p:stCondLst>
                                        </p:cTn>
                                        <p:tgtEl>
                                          <p:spTgt spid="306337"/>
                                        </p:tgtEl>
                                        <p:attrNameLst>
                                          <p:attrName>style.visibility</p:attrName>
                                        </p:attrNameLst>
                                      </p:cBhvr>
                                      <p:to>
                                        <p:strVal val="visible"/>
                                      </p:to>
                                    </p:set>
                                  </p:childTnLst>
                                </p:cTn>
                              </p:par>
                              <p:par>
                                <p:cTn id="158" presetID="1" presetClass="entr" presetSubtype="0" fill="hold" grpId="0" nodeType="withEffect">
                                  <p:stCondLst>
                                    <p:cond delay="0"/>
                                  </p:stCondLst>
                                  <p:childTnLst>
                                    <p:set>
                                      <p:cBhvr>
                                        <p:cTn id="159" dur="1" fill="hold">
                                          <p:stCondLst>
                                            <p:cond delay="0"/>
                                          </p:stCondLst>
                                        </p:cTn>
                                        <p:tgtEl>
                                          <p:spTgt spid="306338"/>
                                        </p:tgtEl>
                                        <p:attrNameLst>
                                          <p:attrName>style.visibility</p:attrName>
                                        </p:attrNameLst>
                                      </p:cBhvr>
                                      <p:to>
                                        <p:strVal val="visible"/>
                                      </p:to>
                                    </p:set>
                                  </p:childTnLst>
                                </p:cTn>
                              </p:par>
                              <p:par>
                                <p:cTn id="160" presetID="1" presetClass="entr" presetSubtype="0" fill="hold" grpId="0" nodeType="withEffect">
                                  <p:stCondLst>
                                    <p:cond delay="0"/>
                                  </p:stCondLst>
                                  <p:childTnLst>
                                    <p:set>
                                      <p:cBhvr>
                                        <p:cTn id="161" dur="1" fill="hold">
                                          <p:stCondLst>
                                            <p:cond delay="0"/>
                                          </p:stCondLst>
                                        </p:cTn>
                                        <p:tgtEl>
                                          <p:spTgt spid="306339"/>
                                        </p:tgtEl>
                                        <p:attrNameLst>
                                          <p:attrName>style.visibility</p:attrName>
                                        </p:attrNameLst>
                                      </p:cBhvr>
                                      <p:to>
                                        <p:strVal val="visible"/>
                                      </p:to>
                                    </p:set>
                                  </p:childTnLst>
                                </p:cTn>
                              </p:par>
                              <p:par>
                                <p:cTn id="162" presetID="1" presetClass="entr" presetSubtype="0" fill="hold" grpId="0" nodeType="withEffect">
                                  <p:stCondLst>
                                    <p:cond delay="0"/>
                                  </p:stCondLst>
                                  <p:childTnLst>
                                    <p:set>
                                      <p:cBhvr>
                                        <p:cTn id="163" dur="1" fill="hold">
                                          <p:stCondLst>
                                            <p:cond delay="0"/>
                                          </p:stCondLst>
                                        </p:cTn>
                                        <p:tgtEl>
                                          <p:spTgt spid="306340"/>
                                        </p:tgtEl>
                                        <p:attrNameLst>
                                          <p:attrName>style.visibility</p:attrName>
                                        </p:attrNameLst>
                                      </p:cBhvr>
                                      <p:to>
                                        <p:strVal val="visible"/>
                                      </p:to>
                                    </p:set>
                                  </p:childTnLst>
                                </p:cTn>
                              </p:par>
                              <p:par>
                                <p:cTn id="164" presetID="1" presetClass="entr" presetSubtype="0" fill="hold" grpId="0" nodeType="withEffect">
                                  <p:stCondLst>
                                    <p:cond delay="0"/>
                                  </p:stCondLst>
                                  <p:childTnLst>
                                    <p:set>
                                      <p:cBhvr>
                                        <p:cTn id="165" dur="1" fill="hold">
                                          <p:stCondLst>
                                            <p:cond delay="0"/>
                                          </p:stCondLst>
                                        </p:cTn>
                                        <p:tgtEl>
                                          <p:spTgt spid="306341"/>
                                        </p:tgtEl>
                                        <p:attrNameLst>
                                          <p:attrName>style.visibility</p:attrName>
                                        </p:attrNameLst>
                                      </p:cBhvr>
                                      <p:to>
                                        <p:strVal val="visible"/>
                                      </p:to>
                                    </p:set>
                                  </p:childTnLst>
                                </p:cTn>
                              </p:par>
                              <p:par>
                                <p:cTn id="166" presetID="1" presetClass="entr" presetSubtype="0" fill="hold" grpId="0" nodeType="withEffect">
                                  <p:stCondLst>
                                    <p:cond delay="0"/>
                                  </p:stCondLst>
                                  <p:childTnLst>
                                    <p:set>
                                      <p:cBhvr>
                                        <p:cTn id="167" dur="1" fill="hold">
                                          <p:stCondLst>
                                            <p:cond delay="0"/>
                                          </p:stCondLst>
                                        </p:cTn>
                                        <p:tgtEl>
                                          <p:spTgt spid="306342"/>
                                        </p:tgtEl>
                                        <p:attrNameLst>
                                          <p:attrName>style.visibility</p:attrName>
                                        </p:attrNameLst>
                                      </p:cBhvr>
                                      <p:to>
                                        <p:strVal val="visible"/>
                                      </p:to>
                                    </p:set>
                                  </p:childTnLst>
                                </p:cTn>
                              </p:par>
                              <p:par>
                                <p:cTn id="168" presetID="1" presetClass="entr" presetSubtype="0" fill="hold" grpId="0" nodeType="withEffect">
                                  <p:stCondLst>
                                    <p:cond delay="0"/>
                                  </p:stCondLst>
                                  <p:childTnLst>
                                    <p:set>
                                      <p:cBhvr>
                                        <p:cTn id="169" dur="1" fill="hold">
                                          <p:stCondLst>
                                            <p:cond delay="0"/>
                                          </p:stCondLst>
                                        </p:cTn>
                                        <p:tgtEl>
                                          <p:spTgt spid="306343"/>
                                        </p:tgtEl>
                                        <p:attrNameLst>
                                          <p:attrName>style.visibility</p:attrName>
                                        </p:attrNameLst>
                                      </p:cBhvr>
                                      <p:to>
                                        <p:strVal val="visible"/>
                                      </p:to>
                                    </p:set>
                                  </p:childTnLst>
                                </p:cTn>
                              </p:par>
                              <p:par>
                                <p:cTn id="170" presetID="1" presetClass="entr" presetSubtype="0" fill="hold" grpId="0" nodeType="withEffect">
                                  <p:stCondLst>
                                    <p:cond delay="0"/>
                                  </p:stCondLst>
                                  <p:childTnLst>
                                    <p:set>
                                      <p:cBhvr>
                                        <p:cTn id="171" dur="1" fill="hold">
                                          <p:stCondLst>
                                            <p:cond delay="0"/>
                                          </p:stCondLst>
                                        </p:cTn>
                                        <p:tgtEl>
                                          <p:spTgt spid="306344"/>
                                        </p:tgtEl>
                                        <p:attrNameLst>
                                          <p:attrName>style.visibility</p:attrName>
                                        </p:attrNameLst>
                                      </p:cBhvr>
                                      <p:to>
                                        <p:strVal val="visible"/>
                                      </p:to>
                                    </p:set>
                                  </p:childTnLst>
                                </p:cTn>
                              </p:par>
                              <p:par>
                                <p:cTn id="172" presetID="1" presetClass="entr" presetSubtype="0" fill="hold" grpId="0" nodeType="withEffect">
                                  <p:stCondLst>
                                    <p:cond delay="0"/>
                                  </p:stCondLst>
                                  <p:childTnLst>
                                    <p:set>
                                      <p:cBhvr>
                                        <p:cTn id="173" dur="1" fill="hold">
                                          <p:stCondLst>
                                            <p:cond delay="0"/>
                                          </p:stCondLst>
                                        </p:cTn>
                                        <p:tgtEl>
                                          <p:spTgt spid="306345"/>
                                        </p:tgtEl>
                                        <p:attrNameLst>
                                          <p:attrName>style.visibility</p:attrName>
                                        </p:attrNameLst>
                                      </p:cBhvr>
                                      <p:to>
                                        <p:strVal val="visible"/>
                                      </p:to>
                                    </p:set>
                                  </p:childTnLst>
                                </p:cTn>
                              </p:par>
                              <p:par>
                                <p:cTn id="174" presetID="1" presetClass="entr" presetSubtype="0" fill="hold" grpId="0" nodeType="withEffect">
                                  <p:stCondLst>
                                    <p:cond delay="0"/>
                                  </p:stCondLst>
                                  <p:childTnLst>
                                    <p:set>
                                      <p:cBhvr>
                                        <p:cTn id="175" dur="1" fill="hold">
                                          <p:stCondLst>
                                            <p:cond delay="0"/>
                                          </p:stCondLst>
                                        </p:cTn>
                                        <p:tgtEl>
                                          <p:spTgt spid="306346"/>
                                        </p:tgtEl>
                                        <p:attrNameLst>
                                          <p:attrName>style.visibility</p:attrName>
                                        </p:attrNameLst>
                                      </p:cBhvr>
                                      <p:to>
                                        <p:strVal val="visible"/>
                                      </p:to>
                                    </p:set>
                                  </p:childTnLst>
                                </p:cTn>
                              </p:par>
                              <p:par>
                                <p:cTn id="176" presetID="1" presetClass="entr" presetSubtype="0" fill="hold" grpId="0" nodeType="withEffect">
                                  <p:stCondLst>
                                    <p:cond delay="0"/>
                                  </p:stCondLst>
                                  <p:childTnLst>
                                    <p:set>
                                      <p:cBhvr>
                                        <p:cTn id="177" dur="1" fill="hold">
                                          <p:stCondLst>
                                            <p:cond delay="0"/>
                                          </p:stCondLst>
                                        </p:cTn>
                                        <p:tgtEl>
                                          <p:spTgt spid="306347"/>
                                        </p:tgtEl>
                                        <p:attrNameLst>
                                          <p:attrName>style.visibility</p:attrName>
                                        </p:attrNameLst>
                                      </p:cBhvr>
                                      <p:to>
                                        <p:strVal val="visible"/>
                                      </p:to>
                                    </p:set>
                                  </p:childTnLst>
                                </p:cTn>
                              </p:par>
                              <p:par>
                                <p:cTn id="178" presetID="1" presetClass="entr" presetSubtype="0" fill="hold" grpId="0" nodeType="withEffect">
                                  <p:stCondLst>
                                    <p:cond delay="0"/>
                                  </p:stCondLst>
                                  <p:childTnLst>
                                    <p:set>
                                      <p:cBhvr>
                                        <p:cTn id="179" dur="1" fill="hold">
                                          <p:stCondLst>
                                            <p:cond delay="0"/>
                                          </p:stCondLst>
                                        </p:cTn>
                                        <p:tgtEl>
                                          <p:spTgt spid="306348"/>
                                        </p:tgtEl>
                                        <p:attrNameLst>
                                          <p:attrName>style.visibility</p:attrName>
                                        </p:attrNameLst>
                                      </p:cBhvr>
                                      <p:to>
                                        <p:strVal val="visible"/>
                                      </p:to>
                                    </p:set>
                                  </p:childTnLst>
                                </p:cTn>
                              </p:par>
                              <p:par>
                                <p:cTn id="180" presetID="1" presetClass="entr" presetSubtype="0" fill="hold" grpId="0" nodeType="withEffect">
                                  <p:stCondLst>
                                    <p:cond delay="0"/>
                                  </p:stCondLst>
                                  <p:childTnLst>
                                    <p:set>
                                      <p:cBhvr>
                                        <p:cTn id="181" dur="1" fill="hold">
                                          <p:stCondLst>
                                            <p:cond delay="0"/>
                                          </p:stCondLst>
                                        </p:cTn>
                                        <p:tgtEl>
                                          <p:spTgt spid="306349"/>
                                        </p:tgtEl>
                                        <p:attrNameLst>
                                          <p:attrName>style.visibility</p:attrName>
                                        </p:attrNameLst>
                                      </p:cBhvr>
                                      <p:to>
                                        <p:strVal val="visible"/>
                                      </p:to>
                                    </p:set>
                                  </p:childTnLst>
                                </p:cTn>
                              </p:par>
                              <p:par>
                                <p:cTn id="182" presetID="1" presetClass="entr" presetSubtype="0" fill="hold" grpId="0" nodeType="withEffect">
                                  <p:stCondLst>
                                    <p:cond delay="0"/>
                                  </p:stCondLst>
                                  <p:childTnLst>
                                    <p:set>
                                      <p:cBhvr>
                                        <p:cTn id="183" dur="1" fill="hold">
                                          <p:stCondLst>
                                            <p:cond delay="0"/>
                                          </p:stCondLst>
                                        </p:cTn>
                                        <p:tgtEl>
                                          <p:spTgt spid="306350"/>
                                        </p:tgtEl>
                                        <p:attrNameLst>
                                          <p:attrName>style.visibility</p:attrName>
                                        </p:attrNameLst>
                                      </p:cBhvr>
                                      <p:to>
                                        <p:strVal val="visible"/>
                                      </p:to>
                                    </p:set>
                                  </p:childTnLst>
                                </p:cTn>
                              </p:par>
                              <p:par>
                                <p:cTn id="184" presetID="1" presetClass="entr" presetSubtype="0" fill="hold" grpId="0" nodeType="withEffect">
                                  <p:stCondLst>
                                    <p:cond delay="0"/>
                                  </p:stCondLst>
                                  <p:childTnLst>
                                    <p:set>
                                      <p:cBhvr>
                                        <p:cTn id="185" dur="1" fill="hold">
                                          <p:stCondLst>
                                            <p:cond delay="0"/>
                                          </p:stCondLst>
                                        </p:cTn>
                                        <p:tgtEl>
                                          <p:spTgt spid="306351"/>
                                        </p:tgtEl>
                                        <p:attrNameLst>
                                          <p:attrName>style.visibility</p:attrName>
                                        </p:attrNameLst>
                                      </p:cBhvr>
                                      <p:to>
                                        <p:strVal val="visible"/>
                                      </p:to>
                                    </p:set>
                                  </p:childTnLst>
                                </p:cTn>
                              </p:par>
                              <p:par>
                                <p:cTn id="186" presetID="1" presetClass="entr" presetSubtype="0" fill="hold" grpId="0" nodeType="withEffect">
                                  <p:stCondLst>
                                    <p:cond delay="0"/>
                                  </p:stCondLst>
                                  <p:childTnLst>
                                    <p:set>
                                      <p:cBhvr>
                                        <p:cTn id="187" dur="1" fill="hold">
                                          <p:stCondLst>
                                            <p:cond delay="0"/>
                                          </p:stCondLst>
                                        </p:cTn>
                                        <p:tgtEl>
                                          <p:spTgt spid="306352"/>
                                        </p:tgtEl>
                                        <p:attrNameLst>
                                          <p:attrName>style.visibility</p:attrName>
                                        </p:attrNameLst>
                                      </p:cBhvr>
                                      <p:to>
                                        <p:strVal val="visible"/>
                                      </p:to>
                                    </p:set>
                                  </p:childTnLst>
                                </p:cTn>
                              </p:par>
                              <p:par>
                                <p:cTn id="188" presetID="1" presetClass="entr" presetSubtype="0" fill="hold" grpId="0" nodeType="withEffect">
                                  <p:stCondLst>
                                    <p:cond delay="0"/>
                                  </p:stCondLst>
                                  <p:childTnLst>
                                    <p:set>
                                      <p:cBhvr>
                                        <p:cTn id="189" dur="1" fill="hold">
                                          <p:stCondLst>
                                            <p:cond delay="0"/>
                                          </p:stCondLst>
                                        </p:cTn>
                                        <p:tgtEl>
                                          <p:spTgt spid="306353"/>
                                        </p:tgtEl>
                                        <p:attrNameLst>
                                          <p:attrName>style.visibility</p:attrName>
                                        </p:attrNameLst>
                                      </p:cBhvr>
                                      <p:to>
                                        <p:strVal val="visible"/>
                                      </p:to>
                                    </p:set>
                                  </p:childTnLst>
                                </p:cTn>
                              </p:par>
                              <p:par>
                                <p:cTn id="190" presetID="1" presetClass="entr" presetSubtype="0" fill="hold" grpId="0" nodeType="withEffect">
                                  <p:stCondLst>
                                    <p:cond delay="0"/>
                                  </p:stCondLst>
                                  <p:childTnLst>
                                    <p:set>
                                      <p:cBhvr>
                                        <p:cTn id="191" dur="1" fill="hold">
                                          <p:stCondLst>
                                            <p:cond delay="0"/>
                                          </p:stCondLst>
                                        </p:cTn>
                                        <p:tgtEl>
                                          <p:spTgt spid="306354"/>
                                        </p:tgtEl>
                                        <p:attrNameLst>
                                          <p:attrName>style.visibility</p:attrName>
                                        </p:attrNameLst>
                                      </p:cBhvr>
                                      <p:to>
                                        <p:strVal val="visible"/>
                                      </p:to>
                                    </p:set>
                                  </p:childTnLst>
                                </p:cTn>
                              </p:par>
                              <p:par>
                                <p:cTn id="192" presetID="1" presetClass="entr" presetSubtype="0" fill="hold" grpId="0" nodeType="withEffect">
                                  <p:stCondLst>
                                    <p:cond delay="0"/>
                                  </p:stCondLst>
                                  <p:childTnLst>
                                    <p:set>
                                      <p:cBhvr>
                                        <p:cTn id="193" dur="1" fill="hold">
                                          <p:stCondLst>
                                            <p:cond delay="0"/>
                                          </p:stCondLst>
                                        </p:cTn>
                                        <p:tgtEl>
                                          <p:spTgt spid="306355"/>
                                        </p:tgtEl>
                                        <p:attrNameLst>
                                          <p:attrName>style.visibility</p:attrName>
                                        </p:attrNameLst>
                                      </p:cBhvr>
                                      <p:to>
                                        <p:strVal val="visible"/>
                                      </p:to>
                                    </p:set>
                                  </p:childTnLst>
                                </p:cTn>
                              </p:par>
                              <p:par>
                                <p:cTn id="194" presetID="1" presetClass="entr" presetSubtype="0" fill="hold" grpId="0" nodeType="withEffect">
                                  <p:stCondLst>
                                    <p:cond delay="0"/>
                                  </p:stCondLst>
                                  <p:childTnLst>
                                    <p:set>
                                      <p:cBhvr>
                                        <p:cTn id="195" dur="1" fill="hold">
                                          <p:stCondLst>
                                            <p:cond delay="0"/>
                                          </p:stCondLst>
                                        </p:cTn>
                                        <p:tgtEl>
                                          <p:spTgt spid="306356"/>
                                        </p:tgtEl>
                                        <p:attrNameLst>
                                          <p:attrName>style.visibility</p:attrName>
                                        </p:attrNameLst>
                                      </p:cBhvr>
                                      <p:to>
                                        <p:strVal val="visible"/>
                                      </p:to>
                                    </p:set>
                                  </p:childTnLst>
                                </p:cTn>
                              </p:par>
                              <p:par>
                                <p:cTn id="196" presetID="1" presetClass="entr" presetSubtype="0" fill="hold" grpId="0" nodeType="withEffect">
                                  <p:stCondLst>
                                    <p:cond delay="0"/>
                                  </p:stCondLst>
                                  <p:childTnLst>
                                    <p:set>
                                      <p:cBhvr>
                                        <p:cTn id="197" dur="1" fill="hold">
                                          <p:stCondLst>
                                            <p:cond delay="0"/>
                                          </p:stCondLst>
                                        </p:cTn>
                                        <p:tgtEl>
                                          <p:spTgt spid="306358"/>
                                        </p:tgtEl>
                                        <p:attrNameLst>
                                          <p:attrName>style.visibility</p:attrName>
                                        </p:attrNameLst>
                                      </p:cBhvr>
                                      <p:to>
                                        <p:strVal val="visible"/>
                                      </p:to>
                                    </p:set>
                                  </p:childTnLst>
                                </p:cTn>
                              </p:par>
                              <p:par>
                                <p:cTn id="198" presetID="1" presetClass="entr" presetSubtype="0" fill="hold" grpId="0" nodeType="withEffect">
                                  <p:stCondLst>
                                    <p:cond delay="0"/>
                                  </p:stCondLst>
                                  <p:childTnLst>
                                    <p:set>
                                      <p:cBhvr>
                                        <p:cTn id="199" dur="1" fill="hold">
                                          <p:stCondLst>
                                            <p:cond delay="0"/>
                                          </p:stCondLst>
                                        </p:cTn>
                                        <p:tgtEl>
                                          <p:spTgt spid="306359"/>
                                        </p:tgtEl>
                                        <p:attrNameLst>
                                          <p:attrName>style.visibility</p:attrName>
                                        </p:attrNameLst>
                                      </p:cBhvr>
                                      <p:to>
                                        <p:strVal val="visible"/>
                                      </p:to>
                                    </p:set>
                                  </p:childTnLst>
                                </p:cTn>
                              </p:par>
                              <p:par>
                                <p:cTn id="200" presetID="1" presetClass="entr" presetSubtype="0" fill="hold" grpId="0" nodeType="withEffect">
                                  <p:stCondLst>
                                    <p:cond delay="0"/>
                                  </p:stCondLst>
                                  <p:childTnLst>
                                    <p:set>
                                      <p:cBhvr>
                                        <p:cTn id="201" dur="1" fill="hold">
                                          <p:stCondLst>
                                            <p:cond delay="0"/>
                                          </p:stCondLst>
                                        </p:cTn>
                                        <p:tgtEl>
                                          <p:spTgt spid="306360"/>
                                        </p:tgtEl>
                                        <p:attrNameLst>
                                          <p:attrName>style.visibility</p:attrName>
                                        </p:attrNameLst>
                                      </p:cBhvr>
                                      <p:to>
                                        <p:strVal val="visible"/>
                                      </p:to>
                                    </p:set>
                                  </p:childTnLst>
                                </p:cTn>
                              </p:par>
                              <p:par>
                                <p:cTn id="202" presetID="1" presetClass="entr" presetSubtype="0" fill="hold" grpId="0" nodeType="withEffect">
                                  <p:stCondLst>
                                    <p:cond delay="0"/>
                                  </p:stCondLst>
                                  <p:childTnLst>
                                    <p:set>
                                      <p:cBhvr>
                                        <p:cTn id="203" dur="1" fill="hold">
                                          <p:stCondLst>
                                            <p:cond delay="0"/>
                                          </p:stCondLst>
                                        </p:cTn>
                                        <p:tgtEl>
                                          <p:spTgt spid="306361"/>
                                        </p:tgtEl>
                                        <p:attrNameLst>
                                          <p:attrName>style.visibility</p:attrName>
                                        </p:attrNameLst>
                                      </p:cBhvr>
                                      <p:to>
                                        <p:strVal val="visible"/>
                                      </p:to>
                                    </p:set>
                                  </p:childTnLst>
                                </p:cTn>
                              </p:par>
                              <p:par>
                                <p:cTn id="204" presetID="1" presetClass="entr" presetSubtype="0" fill="hold" grpId="0" nodeType="withEffect">
                                  <p:stCondLst>
                                    <p:cond delay="0"/>
                                  </p:stCondLst>
                                  <p:childTnLst>
                                    <p:set>
                                      <p:cBhvr>
                                        <p:cTn id="205" dur="1" fill="hold">
                                          <p:stCondLst>
                                            <p:cond delay="0"/>
                                          </p:stCondLst>
                                        </p:cTn>
                                        <p:tgtEl>
                                          <p:spTgt spid="306362"/>
                                        </p:tgtEl>
                                        <p:attrNameLst>
                                          <p:attrName>style.visibility</p:attrName>
                                        </p:attrNameLst>
                                      </p:cBhvr>
                                      <p:to>
                                        <p:strVal val="visible"/>
                                      </p:to>
                                    </p:set>
                                  </p:childTnLst>
                                </p:cTn>
                              </p:par>
                              <p:par>
                                <p:cTn id="206" presetID="1" presetClass="entr" presetSubtype="0" fill="hold" grpId="0" nodeType="withEffect">
                                  <p:stCondLst>
                                    <p:cond delay="0"/>
                                  </p:stCondLst>
                                  <p:childTnLst>
                                    <p:set>
                                      <p:cBhvr>
                                        <p:cTn id="207" dur="1" fill="hold">
                                          <p:stCondLst>
                                            <p:cond delay="0"/>
                                          </p:stCondLst>
                                        </p:cTn>
                                        <p:tgtEl>
                                          <p:spTgt spid="306363"/>
                                        </p:tgtEl>
                                        <p:attrNameLst>
                                          <p:attrName>style.visibility</p:attrName>
                                        </p:attrNameLst>
                                      </p:cBhvr>
                                      <p:to>
                                        <p:strVal val="visible"/>
                                      </p:to>
                                    </p:set>
                                  </p:childTnLst>
                                </p:cTn>
                              </p:par>
                              <p:par>
                                <p:cTn id="208" presetID="1" presetClass="entr" presetSubtype="0" fill="hold" grpId="0" nodeType="withEffect">
                                  <p:stCondLst>
                                    <p:cond delay="0"/>
                                  </p:stCondLst>
                                  <p:childTnLst>
                                    <p:set>
                                      <p:cBhvr>
                                        <p:cTn id="209" dur="1" fill="hold">
                                          <p:stCondLst>
                                            <p:cond delay="0"/>
                                          </p:stCondLst>
                                        </p:cTn>
                                        <p:tgtEl>
                                          <p:spTgt spid="306364"/>
                                        </p:tgtEl>
                                        <p:attrNameLst>
                                          <p:attrName>style.visibility</p:attrName>
                                        </p:attrNameLst>
                                      </p:cBhvr>
                                      <p:to>
                                        <p:strVal val="visible"/>
                                      </p:to>
                                    </p:set>
                                  </p:childTnLst>
                                </p:cTn>
                              </p:par>
                              <p:par>
                                <p:cTn id="210" presetID="1" presetClass="entr" presetSubtype="0" fill="hold" grpId="0" nodeType="withEffect">
                                  <p:stCondLst>
                                    <p:cond delay="0"/>
                                  </p:stCondLst>
                                  <p:childTnLst>
                                    <p:set>
                                      <p:cBhvr>
                                        <p:cTn id="211" dur="1" fill="hold">
                                          <p:stCondLst>
                                            <p:cond delay="0"/>
                                          </p:stCondLst>
                                        </p:cTn>
                                        <p:tgtEl>
                                          <p:spTgt spid="306365"/>
                                        </p:tgtEl>
                                        <p:attrNameLst>
                                          <p:attrName>style.visibility</p:attrName>
                                        </p:attrNameLst>
                                      </p:cBhvr>
                                      <p:to>
                                        <p:strVal val="visible"/>
                                      </p:to>
                                    </p:set>
                                  </p:childTnLst>
                                </p:cTn>
                              </p:par>
                              <p:par>
                                <p:cTn id="212" presetID="1" presetClass="entr" presetSubtype="0" fill="hold" grpId="0" nodeType="withEffect">
                                  <p:stCondLst>
                                    <p:cond delay="0"/>
                                  </p:stCondLst>
                                  <p:childTnLst>
                                    <p:set>
                                      <p:cBhvr>
                                        <p:cTn id="213" dur="1" fill="hold">
                                          <p:stCondLst>
                                            <p:cond delay="0"/>
                                          </p:stCondLst>
                                        </p:cTn>
                                        <p:tgtEl>
                                          <p:spTgt spid="306366"/>
                                        </p:tgtEl>
                                        <p:attrNameLst>
                                          <p:attrName>style.visibility</p:attrName>
                                        </p:attrNameLst>
                                      </p:cBhvr>
                                      <p:to>
                                        <p:strVal val="visible"/>
                                      </p:to>
                                    </p:set>
                                  </p:childTnLst>
                                </p:cTn>
                              </p:par>
                              <p:par>
                                <p:cTn id="214" presetID="1" presetClass="entr" presetSubtype="0" fill="hold" grpId="0" nodeType="withEffect">
                                  <p:stCondLst>
                                    <p:cond delay="0"/>
                                  </p:stCondLst>
                                  <p:childTnLst>
                                    <p:set>
                                      <p:cBhvr>
                                        <p:cTn id="215" dur="1" fill="hold">
                                          <p:stCondLst>
                                            <p:cond delay="0"/>
                                          </p:stCondLst>
                                        </p:cTn>
                                        <p:tgtEl>
                                          <p:spTgt spid="306367"/>
                                        </p:tgtEl>
                                        <p:attrNameLst>
                                          <p:attrName>style.visibility</p:attrName>
                                        </p:attrNameLst>
                                      </p:cBhvr>
                                      <p:to>
                                        <p:strVal val="visible"/>
                                      </p:to>
                                    </p:set>
                                  </p:childTnLst>
                                </p:cTn>
                              </p:par>
                              <p:par>
                                <p:cTn id="216" presetID="1" presetClass="entr" presetSubtype="0" fill="hold" grpId="0" nodeType="withEffect">
                                  <p:stCondLst>
                                    <p:cond delay="0"/>
                                  </p:stCondLst>
                                  <p:childTnLst>
                                    <p:set>
                                      <p:cBhvr>
                                        <p:cTn id="217" dur="1" fill="hold">
                                          <p:stCondLst>
                                            <p:cond delay="0"/>
                                          </p:stCondLst>
                                        </p:cTn>
                                        <p:tgtEl>
                                          <p:spTgt spid="306368"/>
                                        </p:tgtEl>
                                        <p:attrNameLst>
                                          <p:attrName>style.visibility</p:attrName>
                                        </p:attrNameLst>
                                      </p:cBhvr>
                                      <p:to>
                                        <p:strVal val="visible"/>
                                      </p:to>
                                    </p:set>
                                  </p:childTnLst>
                                </p:cTn>
                              </p:par>
                              <p:par>
                                <p:cTn id="218" presetID="1" presetClass="entr" presetSubtype="0" fill="hold" grpId="0" nodeType="withEffect">
                                  <p:stCondLst>
                                    <p:cond delay="0"/>
                                  </p:stCondLst>
                                  <p:childTnLst>
                                    <p:set>
                                      <p:cBhvr>
                                        <p:cTn id="219" dur="1" fill="hold">
                                          <p:stCondLst>
                                            <p:cond delay="0"/>
                                          </p:stCondLst>
                                        </p:cTn>
                                        <p:tgtEl>
                                          <p:spTgt spid="306369"/>
                                        </p:tgtEl>
                                        <p:attrNameLst>
                                          <p:attrName>style.visibility</p:attrName>
                                        </p:attrNameLst>
                                      </p:cBhvr>
                                      <p:to>
                                        <p:strVal val="visible"/>
                                      </p:to>
                                    </p:set>
                                  </p:childTnLst>
                                </p:cTn>
                              </p:par>
                              <p:par>
                                <p:cTn id="220" presetID="1" presetClass="entr" presetSubtype="0" fill="hold" grpId="0" nodeType="withEffect">
                                  <p:stCondLst>
                                    <p:cond delay="0"/>
                                  </p:stCondLst>
                                  <p:childTnLst>
                                    <p:set>
                                      <p:cBhvr>
                                        <p:cTn id="221" dur="1" fill="hold">
                                          <p:stCondLst>
                                            <p:cond delay="0"/>
                                          </p:stCondLst>
                                        </p:cTn>
                                        <p:tgtEl>
                                          <p:spTgt spid="306370"/>
                                        </p:tgtEl>
                                        <p:attrNameLst>
                                          <p:attrName>style.visibility</p:attrName>
                                        </p:attrNameLst>
                                      </p:cBhvr>
                                      <p:to>
                                        <p:strVal val="visible"/>
                                      </p:to>
                                    </p:set>
                                  </p:childTnLst>
                                </p:cTn>
                              </p:par>
                              <p:par>
                                <p:cTn id="222" presetID="1" presetClass="entr" presetSubtype="0" fill="hold" grpId="0" nodeType="withEffect">
                                  <p:stCondLst>
                                    <p:cond delay="0"/>
                                  </p:stCondLst>
                                  <p:childTnLst>
                                    <p:set>
                                      <p:cBhvr>
                                        <p:cTn id="223" dur="1" fill="hold">
                                          <p:stCondLst>
                                            <p:cond delay="0"/>
                                          </p:stCondLst>
                                        </p:cTn>
                                        <p:tgtEl>
                                          <p:spTgt spid="306371"/>
                                        </p:tgtEl>
                                        <p:attrNameLst>
                                          <p:attrName>style.visibility</p:attrName>
                                        </p:attrNameLst>
                                      </p:cBhvr>
                                      <p:to>
                                        <p:strVal val="visible"/>
                                      </p:to>
                                    </p:set>
                                  </p:childTnLst>
                                </p:cTn>
                              </p:par>
                              <p:par>
                                <p:cTn id="224" presetID="1" presetClass="entr" presetSubtype="0" fill="hold" grpId="0" nodeType="withEffect">
                                  <p:stCondLst>
                                    <p:cond delay="0"/>
                                  </p:stCondLst>
                                  <p:childTnLst>
                                    <p:set>
                                      <p:cBhvr>
                                        <p:cTn id="225" dur="1" fill="hold">
                                          <p:stCondLst>
                                            <p:cond delay="0"/>
                                          </p:stCondLst>
                                        </p:cTn>
                                        <p:tgtEl>
                                          <p:spTgt spid="306372"/>
                                        </p:tgtEl>
                                        <p:attrNameLst>
                                          <p:attrName>style.visibility</p:attrName>
                                        </p:attrNameLst>
                                      </p:cBhvr>
                                      <p:to>
                                        <p:strVal val="visible"/>
                                      </p:to>
                                    </p:set>
                                  </p:childTnLst>
                                </p:cTn>
                              </p:par>
                              <p:par>
                                <p:cTn id="226" presetID="1" presetClass="entr" presetSubtype="0" fill="hold" grpId="0" nodeType="withEffect">
                                  <p:stCondLst>
                                    <p:cond delay="0"/>
                                  </p:stCondLst>
                                  <p:childTnLst>
                                    <p:set>
                                      <p:cBhvr>
                                        <p:cTn id="227" dur="1" fill="hold">
                                          <p:stCondLst>
                                            <p:cond delay="0"/>
                                          </p:stCondLst>
                                        </p:cTn>
                                        <p:tgtEl>
                                          <p:spTgt spid="306373"/>
                                        </p:tgtEl>
                                        <p:attrNameLst>
                                          <p:attrName>style.visibility</p:attrName>
                                        </p:attrNameLst>
                                      </p:cBhvr>
                                      <p:to>
                                        <p:strVal val="visible"/>
                                      </p:to>
                                    </p:set>
                                  </p:childTnLst>
                                </p:cTn>
                              </p:par>
                              <p:par>
                                <p:cTn id="228" presetID="1" presetClass="entr" presetSubtype="0" fill="hold" grpId="0" nodeType="withEffect">
                                  <p:stCondLst>
                                    <p:cond delay="0"/>
                                  </p:stCondLst>
                                  <p:childTnLst>
                                    <p:set>
                                      <p:cBhvr>
                                        <p:cTn id="229" dur="1" fill="hold">
                                          <p:stCondLst>
                                            <p:cond delay="0"/>
                                          </p:stCondLst>
                                        </p:cTn>
                                        <p:tgtEl>
                                          <p:spTgt spid="306374"/>
                                        </p:tgtEl>
                                        <p:attrNameLst>
                                          <p:attrName>style.visibility</p:attrName>
                                        </p:attrNameLst>
                                      </p:cBhvr>
                                      <p:to>
                                        <p:strVal val="visible"/>
                                      </p:to>
                                    </p:set>
                                  </p:childTnLst>
                                </p:cTn>
                              </p:par>
                              <p:par>
                                <p:cTn id="230" presetID="1" presetClass="entr" presetSubtype="0" fill="hold" grpId="0" nodeType="withEffect">
                                  <p:stCondLst>
                                    <p:cond delay="0"/>
                                  </p:stCondLst>
                                  <p:childTnLst>
                                    <p:set>
                                      <p:cBhvr>
                                        <p:cTn id="231" dur="1" fill="hold">
                                          <p:stCondLst>
                                            <p:cond delay="0"/>
                                          </p:stCondLst>
                                        </p:cTn>
                                        <p:tgtEl>
                                          <p:spTgt spid="306375"/>
                                        </p:tgtEl>
                                        <p:attrNameLst>
                                          <p:attrName>style.visibility</p:attrName>
                                        </p:attrNameLst>
                                      </p:cBhvr>
                                      <p:to>
                                        <p:strVal val="visible"/>
                                      </p:to>
                                    </p:set>
                                  </p:childTnLst>
                                </p:cTn>
                              </p:par>
                              <p:par>
                                <p:cTn id="232" presetID="1" presetClass="entr" presetSubtype="0" fill="hold" grpId="0" nodeType="withEffect">
                                  <p:stCondLst>
                                    <p:cond delay="0"/>
                                  </p:stCondLst>
                                  <p:childTnLst>
                                    <p:set>
                                      <p:cBhvr>
                                        <p:cTn id="233" dur="1" fill="hold">
                                          <p:stCondLst>
                                            <p:cond delay="0"/>
                                          </p:stCondLst>
                                        </p:cTn>
                                        <p:tgtEl>
                                          <p:spTgt spid="306376"/>
                                        </p:tgtEl>
                                        <p:attrNameLst>
                                          <p:attrName>style.visibility</p:attrName>
                                        </p:attrNameLst>
                                      </p:cBhvr>
                                      <p:to>
                                        <p:strVal val="visible"/>
                                      </p:to>
                                    </p:set>
                                  </p:childTnLst>
                                </p:cTn>
                              </p:par>
                              <p:par>
                                <p:cTn id="234" presetID="1" presetClass="entr" presetSubtype="0" fill="hold" grpId="0" nodeType="withEffect">
                                  <p:stCondLst>
                                    <p:cond delay="0"/>
                                  </p:stCondLst>
                                  <p:childTnLst>
                                    <p:set>
                                      <p:cBhvr>
                                        <p:cTn id="235" dur="1" fill="hold">
                                          <p:stCondLst>
                                            <p:cond delay="0"/>
                                          </p:stCondLst>
                                        </p:cTn>
                                        <p:tgtEl>
                                          <p:spTgt spid="306377"/>
                                        </p:tgtEl>
                                        <p:attrNameLst>
                                          <p:attrName>style.visibility</p:attrName>
                                        </p:attrNameLst>
                                      </p:cBhvr>
                                      <p:to>
                                        <p:strVal val="visible"/>
                                      </p:to>
                                    </p:set>
                                  </p:childTnLst>
                                </p:cTn>
                              </p:par>
                              <p:par>
                                <p:cTn id="236" presetID="1" presetClass="entr" presetSubtype="0" fill="hold" grpId="0" nodeType="withEffect">
                                  <p:stCondLst>
                                    <p:cond delay="0"/>
                                  </p:stCondLst>
                                  <p:childTnLst>
                                    <p:set>
                                      <p:cBhvr>
                                        <p:cTn id="237" dur="1" fill="hold">
                                          <p:stCondLst>
                                            <p:cond delay="0"/>
                                          </p:stCondLst>
                                        </p:cTn>
                                        <p:tgtEl>
                                          <p:spTgt spid="306378"/>
                                        </p:tgtEl>
                                        <p:attrNameLst>
                                          <p:attrName>style.visibility</p:attrName>
                                        </p:attrNameLst>
                                      </p:cBhvr>
                                      <p:to>
                                        <p:strVal val="visible"/>
                                      </p:to>
                                    </p:set>
                                  </p:childTnLst>
                                </p:cTn>
                              </p:par>
                              <p:par>
                                <p:cTn id="238" presetID="1" presetClass="entr" presetSubtype="0" fill="hold" grpId="0" nodeType="withEffect">
                                  <p:stCondLst>
                                    <p:cond delay="0"/>
                                  </p:stCondLst>
                                  <p:childTnLst>
                                    <p:set>
                                      <p:cBhvr>
                                        <p:cTn id="239" dur="1" fill="hold">
                                          <p:stCondLst>
                                            <p:cond delay="0"/>
                                          </p:stCondLst>
                                        </p:cTn>
                                        <p:tgtEl>
                                          <p:spTgt spid="306379"/>
                                        </p:tgtEl>
                                        <p:attrNameLst>
                                          <p:attrName>style.visibility</p:attrName>
                                        </p:attrNameLst>
                                      </p:cBhvr>
                                      <p:to>
                                        <p:strVal val="visible"/>
                                      </p:to>
                                    </p:set>
                                  </p:childTnLst>
                                </p:cTn>
                              </p:par>
                              <p:par>
                                <p:cTn id="240" presetID="1" presetClass="entr" presetSubtype="0" fill="hold" grpId="0" nodeType="withEffect">
                                  <p:stCondLst>
                                    <p:cond delay="0"/>
                                  </p:stCondLst>
                                  <p:childTnLst>
                                    <p:set>
                                      <p:cBhvr>
                                        <p:cTn id="241" dur="1" fill="hold">
                                          <p:stCondLst>
                                            <p:cond delay="0"/>
                                          </p:stCondLst>
                                        </p:cTn>
                                        <p:tgtEl>
                                          <p:spTgt spid="306380"/>
                                        </p:tgtEl>
                                        <p:attrNameLst>
                                          <p:attrName>style.visibility</p:attrName>
                                        </p:attrNameLst>
                                      </p:cBhvr>
                                      <p:to>
                                        <p:strVal val="visible"/>
                                      </p:to>
                                    </p:set>
                                  </p:childTnLst>
                                </p:cTn>
                              </p:par>
                              <p:par>
                                <p:cTn id="242" presetID="1" presetClass="entr" presetSubtype="0" fill="hold" grpId="0" nodeType="withEffect">
                                  <p:stCondLst>
                                    <p:cond delay="0"/>
                                  </p:stCondLst>
                                  <p:childTnLst>
                                    <p:set>
                                      <p:cBhvr>
                                        <p:cTn id="243" dur="1" fill="hold">
                                          <p:stCondLst>
                                            <p:cond delay="0"/>
                                          </p:stCondLst>
                                        </p:cTn>
                                        <p:tgtEl>
                                          <p:spTgt spid="306381"/>
                                        </p:tgtEl>
                                        <p:attrNameLst>
                                          <p:attrName>style.visibility</p:attrName>
                                        </p:attrNameLst>
                                      </p:cBhvr>
                                      <p:to>
                                        <p:strVal val="visible"/>
                                      </p:to>
                                    </p:set>
                                  </p:childTnLst>
                                </p:cTn>
                              </p:par>
                            </p:childTnLst>
                          </p:cTn>
                        </p:par>
                      </p:childTnLst>
                    </p:cTn>
                  </p:par>
                  <p:par>
                    <p:cTn id="244" fill="hold">
                      <p:stCondLst>
                        <p:cond delay="indefinite"/>
                      </p:stCondLst>
                      <p:childTnLst>
                        <p:par>
                          <p:cTn id="245" fill="hold">
                            <p:stCondLst>
                              <p:cond delay="0"/>
                            </p:stCondLst>
                            <p:childTnLst>
                              <p:par>
                                <p:cTn id="246" presetID="9" presetClass="entr" presetSubtype="0" fill="hold" grpId="0" nodeType="clickEffect">
                                  <p:stCondLst>
                                    <p:cond delay="0"/>
                                  </p:stCondLst>
                                  <p:childTnLst>
                                    <p:set>
                                      <p:cBhvr>
                                        <p:cTn id="247" dur="1" fill="hold">
                                          <p:stCondLst>
                                            <p:cond delay="0"/>
                                          </p:stCondLst>
                                        </p:cTn>
                                        <p:tgtEl>
                                          <p:spTgt spid="661"/>
                                        </p:tgtEl>
                                        <p:attrNameLst>
                                          <p:attrName>style.visibility</p:attrName>
                                        </p:attrNameLst>
                                      </p:cBhvr>
                                      <p:to>
                                        <p:strVal val="visible"/>
                                      </p:to>
                                    </p:set>
                                    <p:animEffect transition="in" filter="dissolve">
                                      <p:cBhvr>
                                        <p:cTn id="248" dur="500"/>
                                        <p:tgtEl>
                                          <p:spTgt spid="661"/>
                                        </p:tgtEl>
                                      </p:cBhvr>
                                    </p:animEffect>
                                  </p:childTnLst>
                                </p:cTn>
                              </p:par>
                            </p:childTnLst>
                          </p:cTn>
                        </p:par>
                        <p:par>
                          <p:cTn id="249" fill="hold">
                            <p:stCondLst>
                              <p:cond delay="500"/>
                            </p:stCondLst>
                            <p:childTnLst>
                              <p:par>
                                <p:cTn id="250" presetID="2" presetClass="entr" presetSubtype="8" fill="hold" nodeType="afterEffect">
                                  <p:stCondLst>
                                    <p:cond delay="0"/>
                                  </p:stCondLst>
                                  <p:childTnLst>
                                    <p:set>
                                      <p:cBhvr>
                                        <p:cTn id="251" dur="1" fill="hold">
                                          <p:stCondLst>
                                            <p:cond delay="0"/>
                                          </p:stCondLst>
                                        </p:cTn>
                                        <p:tgtEl>
                                          <p:spTgt spid="418"/>
                                        </p:tgtEl>
                                        <p:attrNameLst>
                                          <p:attrName>style.visibility</p:attrName>
                                        </p:attrNameLst>
                                      </p:cBhvr>
                                      <p:to>
                                        <p:strVal val="visible"/>
                                      </p:to>
                                    </p:set>
                                    <p:anim calcmode="lin" valueType="num">
                                      <p:cBhvr additive="base">
                                        <p:cTn id="252" dur="1000" fill="hold"/>
                                        <p:tgtEl>
                                          <p:spTgt spid="418"/>
                                        </p:tgtEl>
                                        <p:attrNameLst>
                                          <p:attrName>ppt_x</p:attrName>
                                        </p:attrNameLst>
                                      </p:cBhvr>
                                      <p:tavLst>
                                        <p:tav tm="0">
                                          <p:val>
                                            <p:strVal val="0-#ppt_w/2"/>
                                          </p:val>
                                        </p:tav>
                                        <p:tav tm="100000">
                                          <p:val>
                                            <p:strVal val="#ppt_x"/>
                                          </p:val>
                                        </p:tav>
                                      </p:tavLst>
                                    </p:anim>
                                    <p:anim calcmode="lin" valueType="num">
                                      <p:cBhvr additive="base">
                                        <p:cTn id="253" dur="1000" fill="hold"/>
                                        <p:tgtEl>
                                          <p:spTgt spid="418"/>
                                        </p:tgtEl>
                                        <p:attrNameLst>
                                          <p:attrName>ppt_y</p:attrName>
                                        </p:attrNameLst>
                                      </p:cBhvr>
                                      <p:tavLst>
                                        <p:tav tm="0">
                                          <p:val>
                                            <p:strVal val="#ppt_y"/>
                                          </p:val>
                                        </p:tav>
                                        <p:tav tm="100000">
                                          <p:val>
                                            <p:strVal val="#ppt_y"/>
                                          </p:val>
                                        </p:tav>
                                      </p:tavLst>
                                    </p:anim>
                                  </p:childTnLst>
                                </p:cTn>
                              </p:par>
                              <p:par>
                                <p:cTn id="254" presetID="2" presetClass="entr" presetSubtype="2" fill="hold" nodeType="withEffect">
                                  <p:stCondLst>
                                    <p:cond delay="0"/>
                                  </p:stCondLst>
                                  <p:childTnLst>
                                    <p:set>
                                      <p:cBhvr>
                                        <p:cTn id="255" dur="1" fill="hold">
                                          <p:stCondLst>
                                            <p:cond delay="0"/>
                                          </p:stCondLst>
                                        </p:cTn>
                                        <p:tgtEl>
                                          <p:spTgt spid="419"/>
                                        </p:tgtEl>
                                        <p:attrNameLst>
                                          <p:attrName>style.visibility</p:attrName>
                                        </p:attrNameLst>
                                      </p:cBhvr>
                                      <p:to>
                                        <p:strVal val="visible"/>
                                      </p:to>
                                    </p:set>
                                    <p:anim calcmode="lin" valueType="num">
                                      <p:cBhvr additive="base">
                                        <p:cTn id="256" dur="1000" fill="hold"/>
                                        <p:tgtEl>
                                          <p:spTgt spid="419"/>
                                        </p:tgtEl>
                                        <p:attrNameLst>
                                          <p:attrName>ppt_x</p:attrName>
                                        </p:attrNameLst>
                                      </p:cBhvr>
                                      <p:tavLst>
                                        <p:tav tm="0">
                                          <p:val>
                                            <p:strVal val="1+#ppt_w/2"/>
                                          </p:val>
                                        </p:tav>
                                        <p:tav tm="100000">
                                          <p:val>
                                            <p:strVal val="#ppt_x"/>
                                          </p:val>
                                        </p:tav>
                                      </p:tavLst>
                                    </p:anim>
                                    <p:anim calcmode="lin" valueType="num">
                                      <p:cBhvr additive="base">
                                        <p:cTn id="257" dur="1000" fill="hold"/>
                                        <p:tgtEl>
                                          <p:spTgt spid="419"/>
                                        </p:tgtEl>
                                        <p:attrNameLst>
                                          <p:attrName>ppt_y</p:attrName>
                                        </p:attrNameLst>
                                      </p:cBhvr>
                                      <p:tavLst>
                                        <p:tav tm="0">
                                          <p:val>
                                            <p:strVal val="#ppt_y"/>
                                          </p:val>
                                        </p:tav>
                                        <p:tav tm="100000">
                                          <p:val>
                                            <p:strVal val="#ppt_y"/>
                                          </p:val>
                                        </p:tav>
                                      </p:tavLst>
                                    </p:anim>
                                  </p:childTnLst>
                                </p:cTn>
                              </p:par>
                              <p:par>
                                <p:cTn id="258" presetID="1" presetClass="entr" presetSubtype="0" fill="hold" grpId="0" nodeType="withEffect">
                                  <p:stCondLst>
                                    <p:cond delay="0"/>
                                  </p:stCondLst>
                                  <p:childTnLst>
                                    <p:set>
                                      <p:cBhvr>
                                        <p:cTn id="259" dur="1" fill="hold">
                                          <p:stCondLst>
                                            <p:cond delay="0"/>
                                          </p:stCondLst>
                                        </p:cTn>
                                        <p:tgtEl>
                                          <p:spTgt spid="306563"/>
                                        </p:tgtEl>
                                        <p:attrNameLst>
                                          <p:attrName>style.visibility</p:attrName>
                                        </p:attrNameLst>
                                      </p:cBhvr>
                                      <p:to>
                                        <p:strVal val="visible"/>
                                      </p:to>
                                    </p:set>
                                  </p:childTnLst>
                                </p:cTn>
                              </p:par>
                              <p:par>
                                <p:cTn id="260" presetID="1" presetClass="entr" presetSubtype="0" fill="hold" grpId="0" nodeType="withEffect">
                                  <p:stCondLst>
                                    <p:cond delay="0"/>
                                  </p:stCondLst>
                                  <p:childTnLst>
                                    <p:set>
                                      <p:cBhvr>
                                        <p:cTn id="261" dur="1" fill="hold">
                                          <p:stCondLst>
                                            <p:cond delay="0"/>
                                          </p:stCondLst>
                                        </p:cTn>
                                        <p:tgtEl>
                                          <p:spTgt spid="306564"/>
                                        </p:tgtEl>
                                        <p:attrNameLst>
                                          <p:attrName>style.visibility</p:attrName>
                                        </p:attrNameLst>
                                      </p:cBhvr>
                                      <p:to>
                                        <p:strVal val="visible"/>
                                      </p:to>
                                    </p:set>
                                  </p:childTnLst>
                                </p:cTn>
                              </p:par>
                              <p:par>
                                <p:cTn id="262" presetID="1" presetClass="entr" presetSubtype="0" fill="hold" grpId="0" nodeType="withEffect">
                                  <p:stCondLst>
                                    <p:cond delay="0"/>
                                  </p:stCondLst>
                                  <p:childTnLst>
                                    <p:set>
                                      <p:cBhvr>
                                        <p:cTn id="263" dur="1" fill="hold">
                                          <p:stCondLst>
                                            <p:cond delay="0"/>
                                          </p:stCondLst>
                                        </p:cTn>
                                        <p:tgtEl>
                                          <p:spTgt spid="306566"/>
                                        </p:tgtEl>
                                        <p:attrNameLst>
                                          <p:attrName>style.visibility</p:attrName>
                                        </p:attrNameLst>
                                      </p:cBhvr>
                                      <p:to>
                                        <p:strVal val="visible"/>
                                      </p:to>
                                    </p:set>
                                  </p:childTnLst>
                                </p:cTn>
                              </p:par>
                              <p:par>
                                <p:cTn id="264" presetID="1" presetClass="entr" presetSubtype="0" fill="hold" grpId="0" nodeType="withEffect">
                                  <p:stCondLst>
                                    <p:cond delay="0"/>
                                  </p:stCondLst>
                                  <p:childTnLst>
                                    <p:set>
                                      <p:cBhvr>
                                        <p:cTn id="265" dur="1" fill="hold">
                                          <p:stCondLst>
                                            <p:cond delay="0"/>
                                          </p:stCondLst>
                                        </p:cTn>
                                        <p:tgtEl>
                                          <p:spTgt spid="306567"/>
                                        </p:tgtEl>
                                        <p:attrNameLst>
                                          <p:attrName>style.visibility</p:attrName>
                                        </p:attrNameLst>
                                      </p:cBhvr>
                                      <p:to>
                                        <p:strVal val="visible"/>
                                      </p:to>
                                    </p:set>
                                  </p:childTnLst>
                                </p:cTn>
                              </p:par>
                              <p:par>
                                <p:cTn id="266" presetID="1" presetClass="entr" presetSubtype="0" fill="hold" grpId="0" nodeType="withEffect">
                                  <p:stCondLst>
                                    <p:cond delay="0"/>
                                  </p:stCondLst>
                                  <p:childTnLst>
                                    <p:set>
                                      <p:cBhvr>
                                        <p:cTn id="267" dur="1" fill="hold">
                                          <p:stCondLst>
                                            <p:cond delay="0"/>
                                          </p:stCondLst>
                                        </p:cTn>
                                        <p:tgtEl>
                                          <p:spTgt spid="306565"/>
                                        </p:tgtEl>
                                        <p:attrNameLst>
                                          <p:attrName>style.visibility</p:attrName>
                                        </p:attrNameLst>
                                      </p:cBhvr>
                                      <p:to>
                                        <p:strVal val="visible"/>
                                      </p:to>
                                    </p:set>
                                  </p:childTnLst>
                                </p:cTn>
                              </p:par>
                            </p:childTnLst>
                          </p:cTn>
                        </p:par>
                        <p:par>
                          <p:cTn id="268" fill="hold">
                            <p:stCondLst>
                              <p:cond delay="1500"/>
                            </p:stCondLst>
                            <p:childTnLst>
                              <p:par>
                                <p:cTn id="269" presetID="1" presetClass="entr" presetSubtype="0" fill="hold" grpId="0" nodeType="afterEffect">
                                  <p:stCondLst>
                                    <p:cond delay="0"/>
                                  </p:stCondLst>
                                  <p:childTnLst>
                                    <p:set>
                                      <p:cBhvr>
                                        <p:cTn id="270" dur="1" fill="hold">
                                          <p:stCondLst>
                                            <p:cond delay="0"/>
                                          </p:stCondLst>
                                        </p:cTn>
                                        <p:tgtEl>
                                          <p:spTgt spid="306221"/>
                                        </p:tgtEl>
                                        <p:attrNameLst>
                                          <p:attrName>style.visibility</p:attrName>
                                        </p:attrNameLst>
                                      </p:cBhvr>
                                      <p:to>
                                        <p:strVal val="visible"/>
                                      </p:to>
                                    </p:set>
                                  </p:childTnLst>
                                </p:cTn>
                              </p:par>
                              <p:par>
                                <p:cTn id="271" presetID="1" presetClass="entr" presetSubtype="0" fill="hold" grpId="0" nodeType="withEffect">
                                  <p:stCondLst>
                                    <p:cond delay="0"/>
                                  </p:stCondLst>
                                  <p:childTnLst>
                                    <p:set>
                                      <p:cBhvr>
                                        <p:cTn id="272" dur="1" fill="hold">
                                          <p:stCondLst>
                                            <p:cond delay="0"/>
                                          </p:stCondLst>
                                        </p:cTn>
                                        <p:tgtEl>
                                          <p:spTgt spid="306222"/>
                                        </p:tgtEl>
                                        <p:attrNameLst>
                                          <p:attrName>style.visibility</p:attrName>
                                        </p:attrNameLst>
                                      </p:cBhvr>
                                      <p:to>
                                        <p:strVal val="visible"/>
                                      </p:to>
                                    </p:set>
                                  </p:childTnLst>
                                </p:cTn>
                              </p:par>
                              <p:par>
                                <p:cTn id="273" presetID="1" presetClass="entr" presetSubtype="0" fill="hold" grpId="0" nodeType="withEffect">
                                  <p:stCondLst>
                                    <p:cond delay="0"/>
                                  </p:stCondLst>
                                  <p:childTnLst>
                                    <p:set>
                                      <p:cBhvr>
                                        <p:cTn id="274" dur="1" fill="hold">
                                          <p:stCondLst>
                                            <p:cond delay="0"/>
                                          </p:stCondLst>
                                        </p:cTn>
                                        <p:tgtEl>
                                          <p:spTgt spid="306223"/>
                                        </p:tgtEl>
                                        <p:attrNameLst>
                                          <p:attrName>style.visibility</p:attrName>
                                        </p:attrNameLst>
                                      </p:cBhvr>
                                      <p:to>
                                        <p:strVal val="visible"/>
                                      </p:to>
                                    </p:set>
                                  </p:childTnLst>
                                </p:cTn>
                              </p:par>
                              <p:par>
                                <p:cTn id="275" presetID="1" presetClass="entr" presetSubtype="0" fill="hold" grpId="0" nodeType="withEffect">
                                  <p:stCondLst>
                                    <p:cond delay="0"/>
                                  </p:stCondLst>
                                  <p:childTnLst>
                                    <p:set>
                                      <p:cBhvr>
                                        <p:cTn id="276" dur="1" fill="hold">
                                          <p:stCondLst>
                                            <p:cond delay="0"/>
                                          </p:stCondLst>
                                        </p:cTn>
                                        <p:tgtEl>
                                          <p:spTgt spid="306224"/>
                                        </p:tgtEl>
                                        <p:attrNameLst>
                                          <p:attrName>style.visibility</p:attrName>
                                        </p:attrNameLst>
                                      </p:cBhvr>
                                      <p:to>
                                        <p:strVal val="visible"/>
                                      </p:to>
                                    </p:set>
                                  </p:childTnLst>
                                </p:cTn>
                              </p:par>
                              <p:par>
                                <p:cTn id="277" presetID="1" presetClass="entr" presetSubtype="0" fill="hold" grpId="0" nodeType="withEffect">
                                  <p:stCondLst>
                                    <p:cond delay="0"/>
                                  </p:stCondLst>
                                  <p:childTnLst>
                                    <p:set>
                                      <p:cBhvr>
                                        <p:cTn id="278" dur="1" fill="hold">
                                          <p:stCondLst>
                                            <p:cond delay="0"/>
                                          </p:stCondLst>
                                        </p:cTn>
                                        <p:tgtEl>
                                          <p:spTgt spid="306227"/>
                                        </p:tgtEl>
                                        <p:attrNameLst>
                                          <p:attrName>style.visibility</p:attrName>
                                        </p:attrNameLst>
                                      </p:cBhvr>
                                      <p:to>
                                        <p:strVal val="visible"/>
                                      </p:to>
                                    </p:set>
                                  </p:childTnLst>
                                </p:cTn>
                              </p:par>
                              <p:par>
                                <p:cTn id="279" presetID="1" presetClass="entr" presetSubtype="0" fill="hold" grpId="0" nodeType="withEffect">
                                  <p:stCondLst>
                                    <p:cond delay="0"/>
                                  </p:stCondLst>
                                  <p:childTnLst>
                                    <p:set>
                                      <p:cBhvr>
                                        <p:cTn id="280" dur="1" fill="hold">
                                          <p:stCondLst>
                                            <p:cond delay="0"/>
                                          </p:stCondLst>
                                        </p:cTn>
                                        <p:tgtEl>
                                          <p:spTgt spid="306228"/>
                                        </p:tgtEl>
                                        <p:attrNameLst>
                                          <p:attrName>style.visibility</p:attrName>
                                        </p:attrNameLst>
                                      </p:cBhvr>
                                      <p:to>
                                        <p:strVal val="visible"/>
                                      </p:to>
                                    </p:set>
                                  </p:childTnLst>
                                </p:cTn>
                              </p:par>
                              <p:par>
                                <p:cTn id="281" presetID="1" presetClass="entr" presetSubtype="0" fill="hold" grpId="0" nodeType="withEffect">
                                  <p:stCondLst>
                                    <p:cond delay="0"/>
                                  </p:stCondLst>
                                  <p:childTnLst>
                                    <p:set>
                                      <p:cBhvr>
                                        <p:cTn id="282" dur="1" fill="hold">
                                          <p:stCondLst>
                                            <p:cond delay="0"/>
                                          </p:stCondLst>
                                        </p:cTn>
                                        <p:tgtEl>
                                          <p:spTgt spid="306229"/>
                                        </p:tgtEl>
                                        <p:attrNameLst>
                                          <p:attrName>style.visibility</p:attrName>
                                        </p:attrNameLst>
                                      </p:cBhvr>
                                      <p:to>
                                        <p:strVal val="visible"/>
                                      </p:to>
                                    </p:set>
                                  </p:childTnLst>
                                </p:cTn>
                              </p:par>
                              <p:par>
                                <p:cTn id="283" presetID="1" presetClass="entr" presetSubtype="0" fill="hold" grpId="0" nodeType="withEffect">
                                  <p:stCondLst>
                                    <p:cond delay="0"/>
                                  </p:stCondLst>
                                  <p:childTnLst>
                                    <p:set>
                                      <p:cBhvr>
                                        <p:cTn id="284" dur="1" fill="hold">
                                          <p:stCondLst>
                                            <p:cond delay="0"/>
                                          </p:stCondLst>
                                        </p:cTn>
                                        <p:tgtEl>
                                          <p:spTgt spid="306230"/>
                                        </p:tgtEl>
                                        <p:attrNameLst>
                                          <p:attrName>style.visibility</p:attrName>
                                        </p:attrNameLst>
                                      </p:cBhvr>
                                      <p:to>
                                        <p:strVal val="visible"/>
                                      </p:to>
                                    </p:set>
                                  </p:childTnLst>
                                </p:cTn>
                              </p:par>
                              <p:par>
                                <p:cTn id="285" presetID="1" presetClass="entr" presetSubtype="0" fill="hold" grpId="0" nodeType="withEffect">
                                  <p:stCondLst>
                                    <p:cond delay="0"/>
                                  </p:stCondLst>
                                  <p:childTnLst>
                                    <p:set>
                                      <p:cBhvr>
                                        <p:cTn id="286" dur="1" fill="hold">
                                          <p:stCondLst>
                                            <p:cond delay="0"/>
                                          </p:stCondLst>
                                        </p:cTn>
                                        <p:tgtEl>
                                          <p:spTgt spid="306231"/>
                                        </p:tgtEl>
                                        <p:attrNameLst>
                                          <p:attrName>style.visibility</p:attrName>
                                        </p:attrNameLst>
                                      </p:cBhvr>
                                      <p:to>
                                        <p:strVal val="visible"/>
                                      </p:to>
                                    </p:set>
                                  </p:childTnLst>
                                </p:cTn>
                              </p:par>
                              <p:par>
                                <p:cTn id="287" presetID="1" presetClass="entr" presetSubtype="0" fill="hold" grpId="0" nodeType="withEffect">
                                  <p:stCondLst>
                                    <p:cond delay="0"/>
                                  </p:stCondLst>
                                  <p:childTnLst>
                                    <p:set>
                                      <p:cBhvr>
                                        <p:cTn id="288" dur="1" fill="hold">
                                          <p:stCondLst>
                                            <p:cond delay="0"/>
                                          </p:stCondLst>
                                        </p:cTn>
                                        <p:tgtEl>
                                          <p:spTgt spid="306232"/>
                                        </p:tgtEl>
                                        <p:attrNameLst>
                                          <p:attrName>style.visibility</p:attrName>
                                        </p:attrNameLst>
                                      </p:cBhvr>
                                      <p:to>
                                        <p:strVal val="visible"/>
                                      </p:to>
                                    </p:set>
                                  </p:childTnLst>
                                </p:cTn>
                              </p:par>
                              <p:par>
                                <p:cTn id="289" presetID="1" presetClass="entr" presetSubtype="0" fill="hold" grpId="0" nodeType="withEffect">
                                  <p:stCondLst>
                                    <p:cond delay="0"/>
                                  </p:stCondLst>
                                  <p:childTnLst>
                                    <p:set>
                                      <p:cBhvr>
                                        <p:cTn id="290" dur="1" fill="hold">
                                          <p:stCondLst>
                                            <p:cond delay="0"/>
                                          </p:stCondLst>
                                        </p:cTn>
                                        <p:tgtEl>
                                          <p:spTgt spid="306233"/>
                                        </p:tgtEl>
                                        <p:attrNameLst>
                                          <p:attrName>style.visibility</p:attrName>
                                        </p:attrNameLst>
                                      </p:cBhvr>
                                      <p:to>
                                        <p:strVal val="visible"/>
                                      </p:to>
                                    </p:set>
                                  </p:childTnLst>
                                </p:cTn>
                              </p:par>
                              <p:par>
                                <p:cTn id="291" presetID="1" presetClass="entr" presetSubtype="0" fill="hold" grpId="0" nodeType="withEffect">
                                  <p:stCondLst>
                                    <p:cond delay="0"/>
                                  </p:stCondLst>
                                  <p:childTnLst>
                                    <p:set>
                                      <p:cBhvr>
                                        <p:cTn id="292" dur="1" fill="hold">
                                          <p:stCondLst>
                                            <p:cond delay="0"/>
                                          </p:stCondLst>
                                        </p:cTn>
                                        <p:tgtEl>
                                          <p:spTgt spid="306234"/>
                                        </p:tgtEl>
                                        <p:attrNameLst>
                                          <p:attrName>style.visibility</p:attrName>
                                        </p:attrNameLst>
                                      </p:cBhvr>
                                      <p:to>
                                        <p:strVal val="visible"/>
                                      </p:to>
                                    </p:set>
                                  </p:childTnLst>
                                </p:cTn>
                              </p:par>
                              <p:par>
                                <p:cTn id="293" presetID="1" presetClass="entr" presetSubtype="0" fill="hold" grpId="0" nodeType="withEffect">
                                  <p:stCondLst>
                                    <p:cond delay="0"/>
                                  </p:stCondLst>
                                  <p:childTnLst>
                                    <p:set>
                                      <p:cBhvr>
                                        <p:cTn id="294" dur="1" fill="hold">
                                          <p:stCondLst>
                                            <p:cond delay="0"/>
                                          </p:stCondLst>
                                        </p:cTn>
                                        <p:tgtEl>
                                          <p:spTgt spid="306235"/>
                                        </p:tgtEl>
                                        <p:attrNameLst>
                                          <p:attrName>style.visibility</p:attrName>
                                        </p:attrNameLst>
                                      </p:cBhvr>
                                      <p:to>
                                        <p:strVal val="visible"/>
                                      </p:to>
                                    </p:set>
                                  </p:childTnLst>
                                </p:cTn>
                              </p:par>
                              <p:par>
                                <p:cTn id="295" presetID="1" presetClass="entr" presetSubtype="0" fill="hold" grpId="0" nodeType="withEffect">
                                  <p:stCondLst>
                                    <p:cond delay="0"/>
                                  </p:stCondLst>
                                  <p:childTnLst>
                                    <p:set>
                                      <p:cBhvr>
                                        <p:cTn id="296" dur="1" fill="hold">
                                          <p:stCondLst>
                                            <p:cond delay="0"/>
                                          </p:stCondLst>
                                        </p:cTn>
                                        <p:tgtEl>
                                          <p:spTgt spid="306236"/>
                                        </p:tgtEl>
                                        <p:attrNameLst>
                                          <p:attrName>style.visibility</p:attrName>
                                        </p:attrNameLst>
                                      </p:cBhvr>
                                      <p:to>
                                        <p:strVal val="visible"/>
                                      </p:to>
                                    </p:set>
                                  </p:childTnLst>
                                </p:cTn>
                              </p:par>
                              <p:par>
                                <p:cTn id="297" presetID="1" presetClass="entr" presetSubtype="0" fill="hold" grpId="0" nodeType="withEffect">
                                  <p:stCondLst>
                                    <p:cond delay="0"/>
                                  </p:stCondLst>
                                  <p:childTnLst>
                                    <p:set>
                                      <p:cBhvr>
                                        <p:cTn id="298" dur="1" fill="hold">
                                          <p:stCondLst>
                                            <p:cond delay="0"/>
                                          </p:stCondLst>
                                        </p:cTn>
                                        <p:tgtEl>
                                          <p:spTgt spid="306237"/>
                                        </p:tgtEl>
                                        <p:attrNameLst>
                                          <p:attrName>style.visibility</p:attrName>
                                        </p:attrNameLst>
                                      </p:cBhvr>
                                      <p:to>
                                        <p:strVal val="visible"/>
                                      </p:to>
                                    </p:set>
                                  </p:childTnLst>
                                </p:cTn>
                              </p:par>
                              <p:par>
                                <p:cTn id="299" presetID="1" presetClass="entr" presetSubtype="0" fill="hold" grpId="0" nodeType="withEffect">
                                  <p:stCondLst>
                                    <p:cond delay="0"/>
                                  </p:stCondLst>
                                  <p:childTnLst>
                                    <p:set>
                                      <p:cBhvr>
                                        <p:cTn id="300" dur="1" fill="hold">
                                          <p:stCondLst>
                                            <p:cond delay="0"/>
                                          </p:stCondLst>
                                        </p:cTn>
                                        <p:tgtEl>
                                          <p:spTgt spid="306238"/>
                                        </p:tgtEl>
                                        <p:attrNameLst>
                                          <p:attrName>style.visibility</p:attrName>
                                        </p:attrNameLst>
                                      </p:cBhvr>
                                      <p:to>
                                        <p:strVal val="visible"/>
                                      </p:to>
                                    </p:set>
                                  </p:childTnLst>
                                </p:cTn>
                              </p:par>
                              <p:par>
                                <p:cTn id="301" presetID="1" presetClass="entr" presetSubtype="0" fill="hold" grpId="0" nodeType="withEffect">
                                  <p:stCondLst>
                                    <p:cond delay="0"/>
                                  </p:stCondLst>
                                  <p:childTnLst>
                                    <p:set>
                                      <p:cBhvr>
                                        <p:cTn id="302" dur="1" fill="hold">
                                          <p:stCondLst>
                                            <p:cond delay="0"/>
                                          </p:stCondLst>
                                        </p:cTn>
                                        <p:tgtEl>
                                          <p:spTgt spid="306239"/>
                                        </p:tgtEl>
                                        <p:attrNameLst>
                                          <p:attrName>style.visibility</p:attrName>
                                        </p:attrNameLst>
                                      </p:cBhvr>
                                      <p:to>
                                        <p:strVal val="visible"/>
                                      </p:to>
                                    </p:set>
                                  </p:childTnLst>
                                </p:cTn>
                              </p:par>
                              <p:par>
                                <p:cTn id="303" presetID="1" presetClass="entr" presetSubtype="0" fill="hold" grpId="0" nodeType="withEffect">
                                  <p:stCondLst>
                                    <p:cond delay="0"/>
                                  </p:stCondLst>
                                  <p:childTnLst>
                                    <p:set>
                                      <p:cBhvr>
                                        <p:cTn id="304" dur="1" fill="hold">
                                          <p:stCondLst>
                                            <p:cond delay="0"/>
                                          </p:stCondLst>
                                        </p:cTn>
                                        <p:tgtEl>
                                          <p:spTgt spid="306240"/>
                                        </p:tgtEl>
                                        <p:attrNameLst>
                                          <p:attrName>style.visibility</p:attrName>
                                        </p:attrNameLst>
                                      </p:cBhvr>
                                      <p:to>
                                        <p:strVal val="visible"/>
                                      </p:to>
                                    </p:set>
                                  </p:childTnLst>
                                </p:cTn>
                              </p:par>
                              <p:par>
                                <p:cTn id="305" presetID="1" presetClass="entr" presetSubtype="0" fill="hold" grpId="0" nodeType="withEffect">
                                  <p:stCondLst>
                                    <p:cond delay="0"/>
                                  </p:stCondLst>
                                  <p:childTnLst>
                                    <p:set>
                                      <p:cBhvr>
                                        <p:cTn id="306" dur="1" fill="hold">
                                          <p:stCondLst>
                                            <p:cond delay="0"/>
                                          </p:stCondLst>
                                        </p:cTn>
                                        <p:tgtEl>
                                          <p:spTgt spid="306241"/>
                                        </p:tgtEl>
                                        <p:attrNameLst>
                                          <p:attrName>style.visibility</p:attrName>
                                        </p:attrNameLst>
                                      </p:cBhvr>
                                      <p:to>
                                        <p:strVal val="visible"/>
                                      </p:to>
                                    </p:set>
                                  </p:childTnLst>
                                </p:cTn>
                              </p:par>
                              <p:par>
                                <p:cTn id="307" presetID="1" presetClass="entr" presetSubtype="0" fill="hold" grpId="0" nodeType="withEffect">
                                  <p:stCondLst>
                                    <p:cond delay="0"/>
                                  </p:stCondLst>
                                  <p:childTnLst>
                                    <p:set>
                                      <p:cBhvr>
                                        <p:cTn id="308" dur="1" fill="hold">
                                          <p:stCondLst>
                                            <p:cond delay="0"/>
                                          </p:stCondLst>
                                        </p:cTn>
                                        <p:tgtEl>
                                          <p:spTgt spid="306242"/>
                                        </p:tgtEl>
                                        <p:attrNameLst>
                                          <p:attrName>style.visibility</p:attrName>
                                        </p:attrNameLst>
                                      </p:cBhvr>
                                      <p:to>
                                        <p:strVal val="visible"/>
                                      </p:to>
                                    </p:set>
                                  </p:childTnLst>
                                </p:cTn>
                              </p:par>
                              <p:par>
                                <p:cTn id="309" presetID="1" presetClass="entr" presetSubtype="0" fill="hold" grpId="0" nodeType="withEffect">
                                  <p:stCondLst>
                                    <p:cond delay="0"/>
                                  </p:stCondLst>
                                  <p:childTnLst>
                                    <p:set>
                                      <p:cBhvr>
                                        <p:cTn id="310" dur="1" fill="hold">
                                          <p:stCondLst>
                                            <p:cond delay="0"/>
                                          </p:stCondLst>
                                        </p:cTn>
                                        <p:tgtEl>
                                          <p:spTgt spid="306243"/>
                                        </p:tgtEl>
                                        <p:attrNameLst>
                                          <p:attrName>style.visibility</p:attrName>
                                        </p:attrNameLst>
                                      </p:cBhvr>
                                      <p:to>
                                        <p:strVal val="visible"/>
                                      </p:to>
                                    </p:set>
                                  </p:childTnLst>
                                </p:cTn>
                              </p:par>
                              <p:par>
                                <p:cTn id="311" presetID="1" presetClass="entr" presetSubtype="0" fill="hold" grpId="0" nodeType="withEffect">
                                  <p:stCondLst>
                                    <p:cond delay="0"/>
                                  </p:stCondLst>
                                  <p:childTnLst>
                                    <p:set>
                                      <p:cBhvr>
                                        <p:cTn id="312" dur="1" fill="hold">
                                          <p:stCondLst>
                                            <p:cond delay="0"/>
                                          </p:stCondLst>
                                        </p:cTn>
                                        <p:tgtEl>
                                          <p:spTgt spid="306244"/>
                                        </p:tgtEl>
                                        <p:attrNameLst>
                                          <p:attrName>style.visibility</p:attrName>
                                        </p:attrNameLst>
                                      </p:cBhvr>
                                      <p:to>
                                        <p:strVal val="visible"/>
                                      </p:to>
                                    </p:set>
                                  </p:childTnLst>
                                </p:cTn>
                              </p:par>
                              <p:par>
                                <p:cTn id="313" presetID="1" presetClass="entr" presetSubtype="0" fill="hold" grpId="0" nodeType="withEffect">
                                  <p:stCondLst>
                                    <p:cond delay="0"/>
                                  </p:stCondLst>
                                  <p:childTnLst>
                                    <p:set>
                                      <p:cBhvr>
                                        <p:cTn id="314" dur="1" fill="hold">
                                          <p:stCondLst>
                                            <p:cond delay="0"/>
                                          </p:stCondLst>
                                        </p:cTn>
                                        <p:tgtEl>
                                          <p:spTgt spid="306382"/>
                                        </p:tgtEl>
                                        <p:attrNameLst>
                                          <p:attrName>style.visibility</p:attrName>
                                        </p:attrNameLst>
                                      </p:cBhvr>
                                      <p:to>
                                        <p:strVal val="visible"/>
                                      </p:to>
                                    </p:set>
                                  </p:childTnLst>
                                </p:cTn>
                              </p:par>
                              <p:par>
                                <p:cTn id="315" presetID="1" presetClass="entr" presetSubtype="0" fill="hold" grpId="0" nodeType="withEffect">
                                  <p:stCondLst>
                                    <p:cond delay="0"/>
                                  </p:stCondLst>
                                  <p:childTnLst>
                                    <p:set>
                                      <p:cBhvr>
                                        <p:cTn id="316" dur="1" fill="hold">
                                          <p:stCondLst>
                                            <p:cond delay="0"/>
                                          </p:stCondLst>
                                        </p:cTn>
                                        <p:tgtEl>
                                          <p:spTgt spid="306383"/>
                                        </p:tgtEl>
                                        <p:attrNameLst>
                                          <p:attrName>style.visibility</p:attrName>
                                        </p:attrNameLst>
                                      </p:cBhvr>
                                      <p:to>
                                        <p:strVal val="visible"/>
                                      </p:to>
                                    </p:set>
                                  </p:childTnLst>
                                </p:cTn>
                              </p:par>
                              <p:par>
                                <p:cTn id="317" presetID="1" presetClass="entr" presetSubtype="0" fill="hold" grpId="0" nodeType="withEffect">
                                  <p:stCondLst>
                                    <p:cond delay="0"/>
                                  </p:stCondLst>
                                  <p:childTnLst>
                                    <p:set>
                                      <p:cBhvr>
                                        <p:cTn id="318" dur="1" fill="hold">
                                          <p:stCondLst>
                                            <p:cond delay="0"/>
                                          </p:stCondLst>
                                        </p:cTn>
                                        <p:tgtEl>
                                          <p:spTgt spid="306385"/>
                                        </p:tgtEl>
                                        <p:attrNameLst>
                                          <p:attrName>style.visibility</p:attrName>
                                        </p:attrNameLst>
                                      </p:cBhvr>
                                      <p:to>
                                        <p:strVal val="visible"/>
                                      </p:to>
                                    </p:set>
                                  </p:childTnLst>
                                </p:cTn>
                              </p:par>
                              <p:par>
                                <p:cTn id="319" presetID="1" presetClass="entr" presetSubtype="0" fill="hold" grpId="0" nodeType="withEffect">
                                  <p:stCondLst>
                                    <p:cond delay="0"/>
                                  </p:stCondLst>
                                  <p:childTnLst>
                                    <p:set>
                                      <p:cBhvr>
                                        <p:cTn id="320" dur="1" fill="hold">
                                          <p:stCondLst>
                                            <p:cond delay="0"/>
                                          </p:stCondLst>
                                        </p:cTn>
                                        <p:tgtEl>
                                          <p:spTgt spid="306386"/>
                                        </p:tgtEl>
                                        <p:attrNameLst>
                                          <p:attrName>style.visibility</p:attrName>
                                        </p:attrNameLst>
                                      </p:cBhvr>
                                      <p:to>
                                        <p:strVal val="visible"/>
                                      </p:to>
                                    </p:set>
                                  </p:childTnLst>
                                </p:cTn>
                              </p:par>
                              <p:par>
                                <p:cTn id="321" presetID="1" presetClass="entr" presetSubtype="0" fill="hold" grpId="0" nodeType="withEffect">
                                  <p:stCondLst>
                                    <p:cond delay="0"/>
                                  </p:stCondLst>
                                  <p:childTnLst>
                                    <p:set>
                                      <p:cBhvr>
                                        <p:cTn id="322" dur="1" fill="hold">
                                          <p:stCondLst>
                                            <p:cond delay="0"/>
                                          </p:stCondLst>
                                        </p:cTn>
                                        <p:tgtEl>
                                          <p:spTgt spid="306387"/>
                                        </p:tgtEl>
                                        <p:attrNameLst>
                                          <p:attrName>style.visibility</p:attrName>
                                        </p:attrNameLst>
                                      </p:cBhvr>
                                      <p:to>
                                        <p:strVal val="visible"/>
                                      </p:to>
                                    </p:set>
                                  </p:childTnLst>
                                </p:cTn>
                              </p:par>
                              <p:par>
                                <p:cTn id="323" presetID="1" presetClass="entr" presetSubtype="0" fill="hold" grpId="0" nodeType="withEffect">
                                  <p:stCondLst>
                                    <p:cond delay="0"/>
                                  </p:stCondLst>
                                  <p:childTnLst>
                                    <p:set>
                                      <p:cBhvr>
                                        <p:cTn id="324" dur="1" fill="hold">
                                          <p:stCondLst>
                                            <p:cond delay="0"/>
                                          </p:stCondLst>
                                        </p:cTn>
                                        <p:tgtEl>
                                          <p:spTgt spid="306388"/>
                                        </p:tgtEl>
                                        <p:attrNameLst>
                                          <p:attrName>style.visibility</p:attrName>
                                        </p:attrNameLst>
                                      </p:cBhvr>
                                      <p:to>
                                        <p:strVal val="visible"/>
                                      </p:to>
                                    </p:set>
                                  </p:childTnLst>
                                </p:cTn>
                              </p:par>
                              <p:par>
                                <p:cTn id="325" presetID="1" presetClass="entr" presetSubtype="0" fill="hold" grpId="0" nodeType="withEffect">
                                  <p:stCondLst>
                                    <p:cond delay="0"/>
                                  </p:stCondLst>
                                  <p:childTnLst>
                                    <p:set>
                                      <p:cBhvr>
                                        <p:cTn id="326" dur="1" fill="hold">
                                          <p:stCondLst>
                                            <p:cond delay="0"/>
                                          </p:stCondLst>
                                        </p:cTn>
                                        <p:tgtEl>
                                          <p:spTgt spid="306389"/>
                                        </p:tgtEl>
                                        <p:attrNameLst>
                                          <p:attrName>style.visibility</p:attrName>
                                        </p:attrNameLst>
                                      </p:cBhvr>
                                      <p:to>
                                        <p:strVal val="visible"/>
                                      </p:to>
                                    </p:set>
                                  </p:childTnLst>
                                </p:cTn>
                              </p:par>
                              <p:par>
                                <p:cTn id="327" presetID="1" presetClass="entr" presetSubtype="0" fill="hold" grpId="0" nodeType="withEffect">
                                  <p:stCondLst>
                                    <p:cond delay="0"/>
                                  </p:stCondLst>
                                  <p:childTnLst>
                                    <p:set>
                                      <p:cBhvr>
                                        <p:cTn id="328" dur="1" fill="hold">
                                          <p:stCondLst>
                                            <p:cond delay="0"/>
                                          </p:stCondLst>
                                        </p:cTn>
                                        <p:tgtEl>
                                          <p:spTgt spid="306390"/>
                                        </p:tgtEl>
                                        <p:attrNameLst>
                                          <p:attrName>style.visibility</p:attrName>
                                        </p:attrNameLst>
                                      </p:cBhvr>
                                      <p:to>
                                        <p:strVal val="visible"/>
                                      </p:to>
                                    </p:set>
                                  </p:childTnLst>
                                </p:cTn>
                              </p:par>
                              <p:par>
                                <p:cTn id="329" presetID="1" presetClass="entr" presetSubtype="0" fill="hold" grpId="0" nodeType="withEffect">
                                  <p:stCondLst>
                                    <p:cond delay="0"/>
                                  </p:stCondLst>
                                  <p:childTnLst>
                                    <p:set>
                                      <p:cBhvr>
                                        <p:cTn id="330" dur="1" fill="hold">
                                          <p:stCondLst>
                                            <p:cond delay="0"/>
                                          </p:stCondLst>
                                        </p:cTn>
                                        <p:tgtEl>
                                          <p:spTgt spid="306391"/>
                                        </p:tgtEl>
                                        <p:attrNameLst>
                                          <p:attrName>style.visibility</p:attrName>
                                        </p:attrNameLst>
                                      </p:cBhvr>
                                      <p:to>
                                        <p:strVal val="visible"/>
                                      </p:to>
                                    </p:set>
                                  </p:childTnLst>
                                </p:cTn>
                              </p:par>
                              <p:par>
                                <p:cTn id="331" presetID="1" presetClass="entr" presetSubtype="0" fill="hold" grpId="0" nodeType="withEffect">
                                  <p:stCondLst>
                                    <p:cond delay="0"/>
                                  </p:stCondLst>
                                  <p:childTnLst>
                                    <p:set>
                                      <p:cBhvr>
                                        <p:cTn id="332" dur="1" fill="hold">
                                          <p:stCondLst>
                                            <p:cond delay="0"/>
                                          </p:stCondLst>
                                        </p:cTn>
                                        <p:tgtEl>
                                          <p:spTgt spid="306392"/>
                                        </p:tgtEl>
                                        <p:attrNameLst>
                                          <p:attrName>style.visibility</p:attrName>
                                        </p:attrNameLst>
                                      </p:cBhvr>
                                      <p:to>
                                        <p:strVal val="visible"/>
                                      </p:to>
                                    </p:set>
                                  </p:childTnLst>
                                </p:cTn>
                              </p:par>
                              <p:par>
                                <p:cTn id="333" presetID="1" presetClass="entr" presetSubtype="0" fill="hold" grpId="0" nodeType="withEffect">
                                  <p:stCondLst>
                                    <p:cond delay="0"/>
                                  </p:stCondLst>
                                  <p:childTnLst>
                                    <p:set>
                                      <p:cBhvr>
                                        <p:cTn id="334" dur="1" fill="hold">
                                          <p:stCondLst>
                                            <p:cond delay="0"/>
                                          </p:stCondLst>
                                        </p:cTn>
                                        <p:tgtEl>
                                          <p:spTgt spid="306393"/>
                                        </p:tgtEl>
                                        <p:attrNameLst>
                                          <p:attrName>style.visibility</p:attrName>
                                        </p:attrNameLst>
                                      </p:cBhvr>
                                      <p:to>
                                        <p:strVal val="visible"/>
                                      </p:to>
                                    </p:set>
                                  </p:childTnLst>
                                </p:cTn>
                              </p:par>
                              <p:par>
                                <p:cTn id="335" presetID="1" presetClass="entr" presetSubtype="0" fill="hold" grpId="0" nodeType="withEffect">
                                  <p:stCondLst>
                                    <p:cond delay="0"/>
                                  </p:stCondLst>
                                  <p:childTnLst>
                                    <p:set>
                                      <p:cBhvr>
                                        <p:cTn id="336" dur="1" fill="hold">
                                          <p:stCondLst>
                                            <p:cond delay="0"/>
                                          </p:stCondLst>
                                        </p:cTn>
                                        <p:tgtEl>
                                          <p:spTgt spid="306394"/>
                                        </p:tgtEl>
                                        <p:attrNameLst>
                                          <p:attrName>style.visibility</p:attrName>
                                        </p:attrNameLst>
                                      </p:cBhvr>
                                      <p:to>
                                        <p:strVal val="visible"/>
                                      </p:to>
                                    </p:set>
                                  </p:childTnLst>
                                </p:cTn>
                              </p:par>
                              <p:par>
                                <p:cTn id="337" presetID="1" presetClass="entr" presetSubtype="0" fill="hold" grpId="0" nodeType="withEffect">
                                  <p:stCondLst>
                                    <p:cond delay="0"/>
                                  </p:stCondLst>
                                  <p:childTnLst>
                                    <p:set>
                                      <p:cBhvr>
                                        <p:cTn id="338" dur="1" fill="hold">
                                          <p:stCondLst>
                                            <p:cond delay="0"/>
                                          </p:stCondLst>
                                        </p:cTn>
                                        <p:tgtEl>
                                          <p:spTgt spid="306395"/>
                                        </p:tgtEl>
                                        <p:attrNameLst>
                                          <p:attrName>style.visibility</p:attrName>
                                        </p:attrNameLst>
                                      </p:cBhvr>
                                      <p:to>
                                        <p:strVal val="visible"/>
                                      </p:to>
                                    </p:set>
                                  </p:childTnLst>
                                </p:cTn>
                              </p:par>
                              <p:par>
                                <p:cTn id="339" presetID="1" presetClass="entr" presetSubtype="0" fill="hold" grpId="0" nodeType="withEffect">
                                  <p:stCondLst>
                                    <p:cond delay="0"/>
                                  </p:stCondLst>
                                  <p:childTnLst>
                                    <p:set>
                                      <p:cBhvr>
                                        <p:cTn id="340" dur="1" fill="hold">
                                          <p:stCondLst>
                                            <p:cond delay="0"/>
                                          </p:stCondLst>
                                        </p:cTn>
                                        <p:tgtEl>
                                          <p:spTgt spid="306396"/>
                                        </p:tgtEl>
                                        <p:attrNameLst>
                                          <p:attrName>style.visibility</p:attrName>
                                        </p:attrNameLst>
                                      </p:cBhvr>
                                      <p:to>
                                        <p:strVal val="visible"/>
                                      </p:to>
                                    </p:set>
                                  </p:childTnLst>
                                </p:cTn>
                              </p:par>
                              <p:par>
                                <p:cTn id="341" presetID="1" presetClass="entr" presetSubtype="0" fill="hold" grpId="0" nodeType="withEffect">
                                  <p:stCondLst>
                                    <p:cond delay="0"/>
                                  </p:stCondLst>
                                  <p:childTnLst>
                                    <p:set>
                                      <p:cBhvr>
                                        <p:cTn id="342" dur="1" fill="hold">
                                          <p:stCondLst>
                                            <p:cond delay="0"/>
                                          </p:stCondLst>
                                        </p:cTn>
                                        <p:tgtEl>
                                          <p:spTgt spid="306397"/>
                                        </p:tgtEl>
                                        <p:attrNameLst>
                                          <p:attrName>style.visibility</p:attrName>
                                        </p:attrNameLst>
                                      </p:cBhvr>
                                      <p:to>
                                        <p:strVal val="visible"/>
                                      </p:to>
                                    </p:set>
                                  </p:childTnLst>
                                </p:cTn>
                              </p:par>
                              <p:par>
                                <p:cTn id="343" presetID="1" presetClass="entr" presetSubtype="0" fill="hold" grpId="0" nodeType="withEffect">
                                  <p:stCondLst>
                                    <p:cond delay="0"/>
                                  </p:stCondLst>
                                  <p:childTnLst>
                                    <p:set>
                                      <p:cBhvr>
                                        <p:cTn id="344" dur="1" fill="hold">
                                          <p:stCondLst>
                                            <p:cond delay="0"/>
                                          </p:stCondLst>
                                        </p:cTn>
                                        <p:tgtEl>
                                          <p:spTgt spid="306398"/>
                                        </p:tgtEl>
                                        <p:attrNameLst>
                                          <p:attrName>style.visibility</p:attrName>
                                        </p:attrNameLst>
                                      </p:cBhvr>
                                      <p:to>
                                        <p:strVal val="visible"/>
                                      </p:to>
                                    </p:set>
                                  </p:childTnLst>
                                </p:cTn>
                              </p:par>
                              <p:par>
                                <p:cTn id="345" presetID="1" presetClass="entr" presetSubtype="0" fill="hold" grpId="0" nodeType="withEffect">
                                  <p:stCondLst>
                                    <p:cond delay="0"/>
                                  </p:stCondLst>
                                  <p:childTnLst>
                                    <p:set>
                                      <p:cBhvr>
                                        <p:cTn id="346" dur="1" fill="hold">
                                          <p:stCondLst>
                                            <p:cond delay="0"/>
                                          </p:stCondLst>
                                        </p:cTn>
                                        <p:tgtEl>
                                          <p:spTgt spid="306399"/>
                                        </p:tgtEl>
                                        <p:attrNameLst>
                                          <p:attrName>style.visibility</p:attrName>
                                        </p:attrNameLst>
                                      </p:cBhvr>
                                      <p:to>
                                        <p:strVal val="visible"/>
                                      </p:to>
                                    </p:set>
                                  </p:childTnLst>
                                </p:cTn>
                              </p:par>
                              <p:par>
                                <p:cTn id="347" presetID="1" presetClass="entr" presetSubtype="0" fill="hold" grpId="0" nodeType="withEffect">
                                  <p:stCondLst>
                                    <p:cond delay="0"/>
                                  </p:stCondLst>
                                  <p:childTnLst>
                                    <p:set>
                                      <p:cBhvr>
                                        <p:cTn id="348" dur="1" fill="hold">
                                          <p:stCondLst>
                                            <p:cond delay="0"/>
                                          </p:stCondLst>
                                        </p:cTn>
                                        <p:tgtEl>
                                          <p:spTgt spid="306400"/>
                                        </p:tgtEl>
                                        <p:attrNameLst>
                                          <p:attrName>style.visibility</p:attrName>
                                        </p:attrNameLst>
                                      </p:cBhvr>
                                      <p:to>
                                        <p:strVal val="visible"/>
                                      </p:to>
                                    </p:set>
                                  </p:childTnLst>
                                </p:cTn>
                              </p:par>
                              <p:par>
                                <p:cTn id="349" presetID="1" presetClass="entr" presetSubtype="0" fill="hold" grpId="0" nodeType="withEffect">
                                  <p:stCondLst>
                                    <p:cond delay="0"/>
                                  </p:stCondLst>
                                  <p:childTnLst>
                                    <p:set>
                                      <p:cBhvr>
                                        <p:cTn id="350" dur="1" fill="hold">
                                          <p:stCondLst>
                                            <p:cond delay="0"/>
                                          </p:stCondLst>
                                        </p:cTn>
                                        <p:tgtEl>
                                          <p:spTgt spid="306401"/>
                                        </p:tgtEl>
                                        <p:attrNameLst>
                                          <p:attrName>style.visibility</p:attrName>
                                        </p:attrNameLst>
                                      </p:cBhvr>
                                      <p:to>
                                        <p:strVal val="visible"/>
                                      </p:to>
                                    </p:set>
                                  </p:childTnLst>
                                </p:cTn>
                              </p:par>
                              <p:par>
                                <p:cTn id="351" presetID="1" presetClass="entr" presetSubtype="0" fill="hold" grpId="0" nodeType="withEffect">
                                  <p:stCondLst>
                                    <p:cond delay="0"/>
                                  </p:stCondLst>
                                  <p:childTnLst>
                                    <p:set>
                                      <p:cBhvr>
                                        <p:cTn id="352" dur="1" fill="hold">
                                          <p:stCondLst>
                                            <p:cond delay="0"/>
                                          </p:stCondLst>
                                        </p:cTn>
                                        <p:tgtEl>
                                          <p:spTgt spid="306402"/>
                                        </p:tgtEl>
                                        <p:attrNameLst>
                                          <p:attrName>style.visibility</p:attrName>
                                        </p:attrNameLst>
                                      </p:cBhvr>
                                      <p:to>
                                        <p:strVal val="visible"/>
                                      </p:to>
                                    </p:set>
                                  </p:childTnLst>
                                </p:cTn>
                              </p:par>
                              <p:par>
                                <p:cTn id="353" presetID="1" presetClass="entr" presetSubtype="0" fill="hold" grpId="0" nodeType="withEffect">
                                  <p:stCondLst>
                                    <p:cond delay="0"/>
                                  </p:stCondLst>
                                  <p:childTnLst>
                                    <p:set>
                                      <p:cBhvr>
                                        <p:cTn id="354" dur="1" fill="hold">
                                          <p:stCondLst>
                                            <p:cond delay="0"/>
                                          </p:stCondLst>
                                        </p:cTn>
                                        <p:tgtEl>
                                          <p:spTgt spid="306403"/>
                                        </p:tgtEl>
                                        <p:attrNameLst>
                                          <p:attrName>style.visibility</p:attrName>
                                        </p:attrNameLst>
                                      </p:cBhvr>
                                      <p:to>
                                        <p:strVal val="visible"/>
                                      </p:to>
                                    </p:set>
                                  </p:childTnLst>
                                </p:cTn>
                              </p:par>
                              <p:par>
                                <p:cTn id="355" presetID="1" presetClass="entr" presetSubtype="0" fill="hold" grpId="0" nodeType="withEffect">
                                  <p:stCondLst>
                                    <p:cond delay="0"/>
                                  </p:stCondLst>
                                  <p:childTnLst>
                                    <p:set>
                                      <p:cBhvr>
                                        <p:cTn id="356" dur="1" fill="hold">
                                          <p:stCondLst>
                                            <p:cond delay="0"/>
                                          </p:stCondLst>
                                        </p:cTn>
                                        <p:tgtEl>
                                          <p:spTgt spid="306404"/>
                                        </p:tgtEl>
                                        <p:attrNameLst>
                                          <p:attrName>style.visibility</p:attrName>
                                        </p:attrNameLst>
                                      </p:cBhvr>
                                      <p:to>
                                        <p:strVal val="visible"/>
                                      </p:to>
                                    </p:set>
                                  </p:childTnLst>
                                </p:cTn>
                              </p:par>
                              <p:par>
                                <p:cTn id="357" presetID="1" presetClass="entr" presetSubtype="0" fill="hold" grpId="0" nodeType="withEffect">
                                  <p:stCondLst>
                                    <p:cond delay="0"/>
                                  </p:stCondLst>
                                  <p:childTnLst>
                                    <p:set>
                                      <p:cBhvr>
                                        <p:cTn id="358" dur="1" fill="hold">
                                          <p:stCondLst>
                                            <p:cond delay="0"/>
                                          </p:stCondLst>
                                        </p:cTn>
                                        <p:tgtEl>
                                          <p:spTgt spid="306405"/>
                                        </p:tgtEl>
                                        <p:attrNameLst>
                                          <p:attrName>style.visibility</p:attrName>
                                        </p:attrNameLst>
                                      </p:cBhvr>
                                      <p:to>
                                        <p:strVal val="visible"/>
                                      </p:to>
                                    </p:set>
                                  </p:childTnLst>
                                </p:cTn>
                              </p:par>
                              <p:par>
                                <p:cTn id="359" presetID="1" presetClass="entr" presetSubtype="0" fill="hold" grpId="0" nodeType="withEffect">
                                  <p:stCondLst>
                                    <p:cond delay="0"/>
                                  </p:stCondLst>
                                  <p:childTnLst>
                                    <p:set>
                                      <p:cBhvr>
                                        <p:cTn id="360" dur="1" fill="hold">
                                          <p:stCondLst>
                                            <p:cond delay="0"/>
                                          </p:stCondLst>
                                        </p:cTn>
                                        <p:tgtEl>
                                          <p:spTgt spid="306406"/>
                                        </p:tgtEl>
                                        <p:attrNameLst>
                                          <p:attrName>style.visibility</p:attrName>
                                        </p:attrNameLst>
                                      </p:cBhvr>
                                      <p:to>
                                        <p:strVal val="visible"/>
                                      </p:to>
                                    </p:set>
                                  </p:childTnLst>
                                </p:cTn>
                              </p:par>
                              <p:par>
                                <p:cTn id="361" presetID="1" presetClass="entr" presetSubtype="0" fill="hold" grpId="0" nodeType="withEffect">
                                  <p:stCondLst>
                                    <p:cond delay="0"/>
                                  </p:stCondLst>
                                  <p:childTnLst>
                                    <p:set>
                                      <p:cBhvr>
                                        <p:cTn id="362" dur="1" fill="hold">
                                          <p:stCondLst>
                                            <p:cond delay="0"/>
                                          </p:stCondLst>
                                        </p:cTn>
                                        <p:tgtEl>
                                          <p:spTgt spid="306407"/>
                                        </p:tgtEl>
                                        <p:attrNameLst>
                                          <p:attrName>style.visibility</p:attrName>
                                        </p:attrNameLst>
                                      </p:cBhvr>
                                      <p:to>
                                        <p:strVal val="visible"/>
                                      </p:to>
                                    </p:set>
                                  </p:childTnLst>
                                </p:cTn>
                              </p:par>
                              <p:par>
                                <p:cTn id="363" presetID="1" presetClass="entr" presetSubtype="0" fill="hold" grpId="0" nodeType="withEffect">
                                  <p:stCondLst>
                                    <p:cond delay="0"/>
                                  </p:stCondLst>
                                  <p:childTnLst>
                                    <p:set>
                                      <p:cBhvr>
                                        <p:cTn id="364" dur="1" fill="hold">
                                          <p:stCondLst>
                                            <p:cond delay="0"/>
                                          </p:stCondLst>
                                        </p:cTn>
                                        <p:tgtEl>
                                          <p:spTgt spid="306408"/>
                                        </p:tgtEl>
                                        <p:attrNameLst>
                                          <p:attrName>style.visibility</p:attrName>
                                        </p:attrNameLst>
                                      </p:cBhvr>
                                      <p:to>
                                        <p:strVal val="visible"/>
                                      </p:to>
                                    </p:set>
                                  </p:childTnLst>
                                </p:cTn>
                              </p:par>
                              <p:par>
                                <p:cTn id="365" presetID="1" presetClass="entr" presetSubtype="0" fill="hold" grpId="0" nodeType="withEffect">
                                  <p:stCondLst>
                                    <p:cond delay="0"/>
                                  </p:stCondLst>
                                  <p:childTnLst>
                                    <p:set>
                                      <p:cBhvr>
                                        <p:cTn id="366" dur="1" fill="hold">
                                          <p:stCondLst>
                                            <p:cond delay="0"/>
                                          </p:stCondLst>
                                        </p:cTn>
                                        <p:tgtEl>
                                          <p:spTgt spid="306409"/>
                                        </p:tgtEl>
                                        <p:attrNameLst>
                                          <p:attrName>style.visibility</p:attrName>
                                        </p:attrNameLst>
                                      </p:cBhvr>
                                      <p:to>
                                        <p:strVal val="visible"/>
                                      </p:to>
                                    </p:set>
                                  </p:childTnLst>
                                </p:cTn>
                              </p:par>
                              <p:par>
                                <p:cTn id="367" presetID="1" presetClass="entr" presetSubtype="0" fill="hold" grpId="0" nodeType="withEffect">
                                  <p:stCondLst>
                                    <p:cond delay="0"/>
                                  </p:stCondLst>
                                  <p:childTnLst>
                                    <p:set>
                                      <p:cBhvr>
                                        <p:cTn id="368" dur="1" fill="hold">
                                          <p:stCondLst>
                                            <p:cond delay="0"/>
                                          </p:stCondLst>
                                        </p:cTn>
                                        <p:tgtEl>
                                          <p:spTgt spid="306410"/>
                                        </p:tgtEl>
                                        <p:attrNameLst>
                                          <p:attrName>style.visibility</p:attrName>
                                        </p:attrNameLst>
                                      </p:cBhvr>
                                      <p:to>
                                        <p:strVal val="visible"/>
                                      </p:to>
                                    </p:set>
                                  </p:childTnLst>
                                </p:cTn>
                              </p:par>
                              <p:par>
                                <p:cTn id="369" presetID="1" presetClass="entr" presetSubtype="0" fill="hold" grpId="0" nodeType="withEffect">
                                  <p:stCondLst>
                                    <p:cond delay="0"/>
                                  </p:stCondLst>
                                  <p:childTnLst>
                                    <p:set>
                                      <p:cBhvr>
                                        <p:cTn id="370" dur="1" fill="hold">
                                          <p:stCondLst>
                                            <p:cond delay="0"/>
                                          </p:stCondLst>
                                        </p:cTn>
                                        <p:tgtEl>
                                          <p:spTgt spid="306411"/>
                                        </p:tgtEl>
                                        <p:attrNameLst>
                                          <p:attrName>style.visibility</p:attrName>
                                        </p:attrNameLst>
                                      </p:cBhvr>
                                      <p:to>
                                        <p:strVal val="visible"/>
                                      </p:to>
                                    </p:set>
                                  </p:childTnLst>
                                </p:cTn>
                              </p:par>
                              <p:par>
                                <p:cTn id="371" presetID="1" presetClass="entr" presetSubtype="0" fill="hold" grpId="0" nodeType="withEffect">
                                  <p:stCondLst>
                                    <p:cond delay="0"/>
                                  </p:stCondLst>
                                  <p:childTnLst>
                                    <p:set>
                                      <p:cBhvr>
                                        <p:cTn id="372" dur="1" fill="hold">
                                          <p:stCondLst>
                                            <p:cond delay="0"/>
                                          </p:stCondLst>
                                        </p:cTn>
                                        <p:tgtEl>
                                          <p:spTgt spid="306412"/>
                                        </p:tgtEl>
                                        <p:attrNameLst>
                                          <p:attrName>style.visibility</p:attrName>
                                        </p:attrNameLst>
                                      </p:cBhvr>
                                      <p:to>
                                        <p:strVal val="visible"/>
                                      </p:to>
                                    </p:set>
                                  </p:childTnLst>
                                </p:cTn>
                              </p:par>
                              <p:par>
                                <p:cTn id="373" presetID="1" presetClass="entr" presetSubtype="0" fill="hold" grpId="0" nodeType="withEffect">
                                  <p:stCondLst>
                                    <p:cond delay="0"/>
                                  </p:stCondLst>
                                  <p:childTnLst>
                                    <p:set>
                                      <p:cBhvr>
                                        <p:cTn id="374" dur="1" fill="hold">
                                          <p:stCondLst>
                                            <p:cond delay="0"/>
                                          </p:stCondLst>
                                        </p:cTn>
                                        <p:tgtEl>
                                          <p:spTgt spid="306413"/>
                                        </p:tgtEl>
                                        <p:attrNameLst>
                                          <p:attrName>style.visibility</p:attrName>
                                        </p:attrNameLst>
                                      </p:cBhvr>
                                      <p:to>
                                        <p:strVal val="visible"/>
                                      </p:to>
                                    </p:set>
                                  </p:childTnLst>
                                </p:cTn>
                              </p:par>
                              <p:par>
                                <p:cTn id="375" presetID="1" presetClass="entr" presetSubtype="0" fill="hold" grpId="0" nodeType="withEffect">
                                  <p:stCondLst>
                                    <p:cond delay="0"/>
                                  </p:stCondLst>
                                  <p:childTnLst>
                                    <p:set>
                                      <p:cBhvr>
                                        <p:cTn id="376" dur="1" fill="hold">
                                          <p:stCondLst>
                                            <p:cond delay="0"/>
                                          </p:stCondLst>
                                        </p:cTn>
                                        <p:tgtEl>
                                          <p:spTgt spid="306414"/>
                                        </p:tgtEl>
                                        <p:attrNameLst>
                                          <p:attrName>style.visibility</p:attrName>
                                        </p:attrNameLst>
                                      </p:cBhvr>
                                      <p:to>
                                        <p:strVal val="visible"/>
                                      </p:to>
                                    </p:set>
                                  </p:childTnLst>
                                </p:cTn>
                              </p:par>
                              <p:par>
                                <p:cTn id="377" presetID="1" presetClass="entr" presetSubtype="0" fill="hold" grpId="0" nodeType="withEffect">
                                  <p:stCondLst>
                                    <p:cond delay="0"/>
                                  </p:stCondLst>
                                  <p:childTnLst>
                                    <p:set>
                                      <p:cBhvr>
                                        <p:cTn id="378" dur="1" fill="hold">
                                          <p:stCondLst>
                                            <p:cond delay="0"/>
                                          </p:stCondLst>
                                        </p:cTn>
                                        <p:tgtEl>
                                          <p:spTgt spid="306415"/>
                                        </p:tgtEl>
                                        <p:attrNameLst>
                                          <p:attrName>style.visibility</p:attrName>
                                        </p:attrNameLst>
                                      </p:cBhvr>
                                      <p:to>
                                        <p:strVal val="visible"/>
                                      </p:to>
                                    </p:set>
                                  </p:childTnLst>
                                </p:cTn>
                              </p:par>
                              <p:par>
                                <p:cTn id="379" presetID="1" presetClass="entr" presetSubtype="0" fill="hold" grpId="0" nodeType="withEffect">
                                  <p:stCondLst>
                                    <p:cond delay="0"/>
                                  </p:stCondLst>
                                  <p:childTnLst>
                                    <p:set>
                                      <p:cBhvr>
                                        <p:cTn id="380" dur="1" fill="hold">
                                          <p:stCondLst>
                                            <p:cond delay="0"/>
                                          </p:stCondLst>
                                        </p:cTn>
                                        <p:tgtEl>
                                          <p:spTgt spid="306416"/>
                                        </p:tgtEl>
                                        <p:attrNameLst>
                                          <p:attrName>style.visibility</p:attrName>
                                        </p:attrNameLst>
                                      </p:cBhvr>
                                      <p:to>
                                        <p:strVal val="visible"/>
                                      </p:to>
                                    </p:set>
                                  </p:childTnLst>
                                </p:cTn>
                              </p:par>
                              <p:par>
                                <p:cTn id="381" presetID="1" presetClass="entr" presetSubtype="0" fill="hold" grpId="0" nodeType="withEffect">
                                  <p:stCondLst>
                                    <p:cond delay="0"/>
                                  </p:stCondLst>
                                  <p:childTnLst>
                                    <p:set>
                                      <p:cBhvr>
                                        <p:cTn id="382" dur="1" fill="hold">
                                          <p:stCondLst>
                                            <p:cond delay="0"/>
                                          </p:stCondLst>
                                        </p:cTn>
                                        <p:tgtEl>
                                          <p:spTgt spid="306417"/>
                                        </p:tgtEl>
                                        <p:attrNameLst>
                                          <p:attrName>style.visibility</p:attrName>
                                        </p:attrNameLst>
                                      </p:cBhvr>
                                      <p:to>
                                        <p:strVal val="visible"/>
                                      </p:to>
                                    </p:set>
                                  </p:childTnLst>
                                </p:cTn>
                              </p:par>
                              <p:par>
                                <p:cTn id="383" presetID="1" presetClass="entr" presetSubtype="0" fill="hold" grpId="0" nodeType="withEffect">
                                  <p:stCondLst>
                                    <p:cond delay="0"/>
                                  </p:stCondLst>
                                  <p:childTnLst>
                                    <p:set>
                                      <p:cBhvr>
                                        <p:cTn id="384" dur="1" fill="hold">
                                          <p:stCondLst>
                                            <p:cond delay="0"/>
                                          </p:stCondLst>
                                        </p:cTn>
                                        <p:tgtEl>
                                          <p:spTgt spid="306418"/>
                                        </p:tgtEl>
                                        <p:attrNameLst>
                                          <p:attrName>style.visibility</p:attrName>
                                        </p:attrNameLst>
                                      </p:cBhvr>
                                      <p:to>
                                        <p:strVal val="visible"/>
                                      </p:to>
                                    </p:set>
                                  </p:childTnLst>
                                </p:cTn>
                              </p:par>
                              <p:par>
                                <p:cTn id="385" presetID="1" presetClass="entr" presetSubtype="0" fill="hold" grpId="0" nodeType="withEffect">
                                  <p:stCondLst>
                                    <p:cond delay="0"/>
                                  </p:stCondLst>
                                  <p:childTnLst>
                                    <p:set>
                                      <p:cBhvr>
                                        <p:cTn id="386" dur="1" fill="hold">
                                          <p:stCondLst>
                                            <p:cond delay="0"/>
                                          </p:stCondLst>
                                        </p:cTn>
                                        <p:tgtEl>
                                          <p:spTgt spid="306419"/>
                                        </p:tgtEl>
                                        <p:attrNameLst>
                                          <p:attrName>style.visibility</p:attrName>
                                        </p:attrNameLst>
                                      </p:cBhvr>
                                      <p:to>
                                        <p:strVal val="visible"/>
                                      </p:to>
                                    </p:set>
                                  </p:childTnLst>
                                </p:cTn>
                              </p:par>
                              <p:par>
                                <p:cTn id="387" presetID="1" presetClass="entr" presetSubtype="0" fill="hold" grpId="0" nodeType="withEffect">
                                  <p:stCondLst>
                                    <p:cond delay="0"/>
                                  </p:stCondLst>
                                  <p:childTnLst>
                                    <p:set>
                                      <p:cBhvr>
                                        <p:cTn id="388" dur="1" fill="hold">
                                          <p:stCondLst>
                                            <p:cond delay="0"/>
                                          </p:stCondLst>
                                        </p:cTn>
                                        <p:tgtEl>
                                          <p:spTgt spid="306420"/>
                                        </p:tgtEl>
                                        <p:attrNameLst>
                                          <p:attrName>style.visibility</p:attrName>
                                        </p:attrNameLst>
                                      </p:cBhvr>
                                      <p:to>
                                        <p:strVal val="visible"/>
                                      </p:to>
                                    </p:set>
                                  </p:childTnLst>
                                </p:cTn>
                              </p:par>
                              <p:par>
                                <p:cTn id="389" presetID="1" presetClass="entr" presetSubtype="0" fill="hold" grpId="0" nodeType="withEffect">
                                  <p:stCondLst>
                                    <p:cond delay="0"/>
                                  </p:stCondLst>
                                  <p:childTnLst>
                                    <p:set>
                                      <p:cBhvr>
                                        <p:cTn id="390" dur="1" fill="hold">
                                          <p:stCondLst>
                                            <p:cond delay="0"/>
                                          </p:stCondLst>
                                        </p:cTn>
                                        <p:tgtEl>
                                          <p:spTgt spid="306421"/>
                                        </p:tgtEl>
                                        <p:attrNameLst>
                                          <p:attrName>style.visibility</p:attrName>
                                        </p:attrNameLst>
                                      </p:cBhvr>
                                      <p:to>
                                        <p:strVal val="visible"/>
                                      </p:to>
                                    </p:set>
                                  </p:childTnLst>
                                </p:cTn>
                              </p:par>
                              <p:par>
                                <p:cTn id="391" presetID="1" presetClass="entr" presetSubtype="0" fill="hold" grpId="0" nodeType="withEffect">
                                  <p:stCondLst>
                                    <p:cond delay="0"/>
                                  </p:stCondLst>
                                  <p:childTnLst>
                                    <p:set>
                                      <p:cBhvr>
                                        <p:cTn id="392" dur="1" fill="hold">
                                          <p:stCondLst>
                                            <p:cond delay="0"/>
                                          </p:stCondLst>
                                        </p:cTn>
                                        <p:tgtEl>
                                          <p:spTgt spid="306422"/>
                                        </p:tgtEl>
                                        <p:attrNameLst>
                                          <p:attrName>style.visibility</p:attrName>
                                        </p:attrNameLst>
                                      </p:cBhvr>
                                      <p:to>
                                        <p:strVal val="visible"/>
                                      </p:to>
                                    </p:set>
                                  </p:childTnLst>
                                </p:cTn>
                              </p:par>
                              <p:par>
                                <p:cTn id="393" presetID="1" presetClass="entr" presetSubtype="0" fill="hold" grpId="0" nodeType="withEffect">
                                  <p:stCondLst>
                                    <p:cond delay="0"/>
                                  </p:stCondLst>
                                  <p:childTnLst>
                                    <p:set>
                                      <p:cBhvr>
                                        <p:cTn id="394" dur="1" fill="hold">
                                          <p:stCondLst>
                                            <p:cond delay="0"/>
                                          </p:stCondLst>
                                        </p:cTn>
                                        <p:tgtEl>
                                          <p:spTgt spid="306423"/>
                                        </p:tgtEl>
                                        <p:attrNameLst>
                                          <p:attrName>style.visibility</p:attrName>
                                        </p:attrNameLst>
                                      </p:cBhvr>
                                      <p:to>
                                        <p:strVal val="visible"/>
                                      </p:to>
                                    </p:set>
                                  </p:childTnLst>
                                </p:cTn>
                              </p:par>
                              <p:par>
                                <p:cTn id="395" presetID="1" presetClass="entr" presetSubtype="0" fill="hold" grpId="0" nodeType="withEffect">
                                  <p:stCondLst>
                                    <p:cond delay="0"/>
                                  </p:stCondLst>
                                  <p:childTnLst>
                                    <p:set>
                                      <p:cBhvr>
                                        <p:cTn id="396" dur="1" fill="hold">
                                          <p:stCondLst>
                                            <p:cond delay="0"/>
                                          </p:stCondLst>
                                        </p:cTn>
                                        <p:tgtEl>
                                          <p:spTgt spid="306424"/>
                                        </p:tgtEl>
                                        <p:attrNameLst>
                                          <p:attrName>style.visibility</p:attrName>
                                        </p:attrNameLst>
                                      </p:cBhvr>
                                      <p:to>
                                        <p:strVal val="visible"/>
                                      </p:to>
                                    </p:set>
                                  </p:childTnLst>
                                </p:cTn>
                              </p:par>
                              <p:par>
                                <p:cTn id="397" presetID="1" presetClass="entr" presetSubtype="0" fill="hold" grpId="0" nodeType="withEffect">
                                  <p:stCondLst>
                                    <p:cond delay="0"/>
                                  </p:stCondLst>
                                  <p:childTnLst>
                                    <p:set>
                                      <p:cBhvr>
                                        <p:cTn id="398" dur="1" fill="hold">
                                          <p:stCondLst>
                                            <p:cond delay="0"/>
                                          </p:stCondLst>
                                        </p:cTn>
                                        <p:tgtEl>
                                          <p:spTgt spid="306425"/>
                                        </p:tgtEl>
                                        <p:attrNameLst>
                                          <p:attrName>style.visibility</p:attrName>
                                        </p:attrNameLst>
                                      </p:cBhvr>
                                      <p:to>
                                        <p:strVal val="visible"/>
                                      </p:to>
                                    </p:set>
                                  </p:childTnLst>
                                </p:cTn>
                              </p:par>
                              <p:par>
                                <p:cTn id="399" presetID="1" presetClass="entr" presetSubtype="0" fill="hold" grpId="0" nodeType="withEffect">
                                  <p:stCondLst>
                                    <p:cond delay="0"/>
                                  </p:stCondLst>
                                  <p:childTnLst>
                                    <p:set>
                                      <p:cBhvr>
                                        <p:cTn id="400" dur="1" fill="hold">
                                          <p:stCondLst>
                                            <p:cond delay="0"/>
                                          </p:stCondLst>
                                        </p:cTn>
                                        <p:tgtEl>
                                          <p:spTgt spid="306426"/>
                                        </p:tgtEl>
                                        <p:attrNameLst>
                                          <p:attrName>style.visibility</p:attrName>
                                        </p:attrNameLst>
                                      </p:cBhvr>
                                      <p:to>
                                        <p:strVal val="visible"/>
                                      </p:to>
                                    </p:set>
                                  </p:childTnLst>
                                </p:cTn>
                              </p:par>
                              <p:par>
                                <p:cTn id="401" presetID="1" presetClass="entr" presetSubtype="0" fill="hold" grpId="0" nodeType="withEffect">
                                  <p:stCondLst>
                                    <p:cond delay="0"/>
                                  </p:stCondLst>
                                  <p:childTnLst>
                                    <p:set>
                                      <p:cBhvr>
                                        <p:cTn id="402" dur="1" fill="hold">
                                          <p:stCondLst>
                                            <p:cond delay="0"/>
                                          </p:stCondLst>
                                        </p:cTn>
                                        <p:tgtEl>
                                          <p:spTgt spid="306427"/>
                                        </p:tgtEl>
                                        <p:attrNameLst>
                                          <p:attrName>style.visibility</p:attrName>
                                        </p:attrNameLst>
                                      </p:cBhvr>
                                      <p:to>
                                        <p:strVal val="visible"/>
                                      </p:to>
                                    </p:set>
                                  </p:childTnLst>
                                </p:cTn>
                              </p:par>
                              <p:par>
                                <p:cTn id="403" presetID="1" presetClass="entr" presetSubtype="0" fill="hold" grpId="0" nodeType="withEffect">
                                  <p:stCondLst>
                                    <p:cond delay="0"/>
                                  </p:stCondLst>
                                  <p:childTnLst>
                                    <p:set>
                                      <p:cBhvr>
                                        <p:cTn id="404" dur="1" fill="hold">
                                          <p:stCondLst>
                                            <p:cond delay="0"/>
                                          </p:stCondLst>
                                        </p:cTn>
                                        <p:tgtEl>
                                          <p:spTgt spid="306428"/>
                                        </p:tgtEl>
                                        <p:attrNameLst>
                                          <p:attrName>style.visibility</p:attrName>
                                        </p:attrNameLst>
                                      </p:cBhvr>
                                      <p:to>
                                        <p:strVal val="visible"/>
                                      </p:to>
                                    </p:set>
                                  </p:childTnLst>
                                </p:cTn>
                              </p:par>
                              <p:par>
                                <p:cTn id="405" presetID="1" presetClass="entr" presetSubtype="0" fill="hold" grpId="0" nodeType="withEffect">
                                  <p:stCondLst>
                                    <p:cond delay="0"/>
                                  </p:stCondLst>
                                  <p:childTnLst>
                                    <p:set>
                                      <p:cBhvr>
                                        <p:cTn id="406" dur="1" fill="hold">
                                          <p:stCondLst>
                                            <p:cond delay="0"/>
                                          </p:stCondLst>
                                        </p:cTn>
                                        <p:tgtEl>
                                          <p:spTgt spid="306429"/>
                                        </p:tgtEl>
                                        <p:attrNameLst>
                                          <p:attrName>style.visibility</p:attrName>
                                        </p:attrNameLst>
                                      </p:cBhvr>
                                      <p:to>
                                        <p:strVal val="visible"/>
                                      </p:to>
                                    </p:set>
                                  </p:childTnLst>
                                </p:cTn>
                              </p:par>
                              <p:par>
                                <p:cTn id="407" presetID="1" presetClass="entr" presetSubtype="0" fill="hold" grpId="0" nodeType="withEffect">
                                  <p:stCondLst>
                                    <p:cond delay="0"/>
                                  </p:stCondLst>
                                  <p:childTnLst>
                                    <p:set>
                                      <p:cBhvr>
                                        <p:cTn id="408" dur="1" fill="hold">
                                          <p:stCondLst>
                                            <p:cond delay="0"/>
                                          </p:stCondLst>
                                        </p:cTn>
                                        <p:tgtEl>
                                          <p:spTgt spid="306430"/>
                                        </p:tgtEl>
                                        <p:attrNameLst>
                                          <p:attrName>style.visibility</p:attrName>
                                        </p:attrNameLst>
                                      </p:cBhvr>
                                      <p:to>
                                        <p:strVal val="visible"/>
                                      </p:to>
                                    </p:set>
                                  </p:childTnLst>
                                </p:cTn>
                              </p:par>
                              <p:par>
                                <p:cTn id="409" presetID="1" presetClass="entr" presetSubtype="0" fill="hold" grpId="0" nodeType="withEffect">
                                  <p:stCondLst>
                                    <p:cond delay="0"/>
                                  </p:stCondLst>
                                  <p:childTnLst>
                                    <p:set>
                                      <p:cBhvr>
                                        <p:cTn id="410" dur="1" fill="hold">
                                          <p:stCondLst>
                                            <p:cond delay="0"/>
                                          </p:stCondLst>
                                        </p:cTn>
                                        <p:tgtEl>
                                          <p:spTgt spid="306431"/>
                                        </p:tgtEl>
                                        <p:attrNameLst>
                                          <p:attrName>style.visibility</p:attrName>
                                        </p:attrNameLst>
                                      </p:cBhvr>
                                      <p:to>
                                        <p:strVal val="visible"/>
                                      </p:to>
                                    </p:set>
                                  </p:childTnLst>
                                </p:cTn>
                              </p:par>
                              <p:par>
                                <p:cTn id="411" presetID="1" presetClass="entr" presetSubtype="0" fill="hold" grpId="0" nodeType="withEffect">
                                  <p:stCondLst>
                                    <p:cond delay="0"/>
                                  </p:stCondLst>
                                  <p:childTnLst>
                                    <p:set>
                                      <p:cBhvr>
                                        <p:cTn id="412" dur="1" fill="hold">
                                          <p:stCondLst>
                                            <p:cond delay="0"/>
                                          </p:stCondLst>
                                        </p:cTn>
                                        <p:tgtEl>
                                          <p:spTgt spid="306432"/>
                                        </p:tgtEl>
                                        <p:attrNameLst>
                                          <p:attrName>style.visibility</p:attrName>
                                        </p:attrNameLst>
                                      </p:cBhvr>
                                      <p:to>
                                        <p:strVal val="visible"/>
                                      </p:to>
                                    </p:set>
                                  </p:childTnLst>
                                </p:cTn>
                              </p:par>
                              <p:par>
                                <p:cTn id="413" presetID="1" presetClass="entr" presetSubtype="0" fill="hold" grpId="0" nodeType="withEffect">
                                  <p:stCondLst>
                                    <p:cond delay="0"/>
                                  </p:stCondLst>
                                  <p:childTnLst>
                                    <p:set>
                                      <p:cBhvr>
                                        <p:cTn id="414" dur="1" fill="hold">
                                          <p:stCondLst>
                                            <p:cond delay="0"/>
                                          </p:stCondLst>
                                        </p:cTn>
                                        <p:tgtEl>
                                          <p:spTgt spid="306433"/>
                                        </p:tgtEl>
                                        <p:attrNameLst>
                                          <p:attrName>style.visibility</p:attrName>
                                        </p:attrNameLst>
                                      </p:cBhvr>
                                      <p:to>
                                        <p:strVal val="visible"/>
                                      </p:to>
                                    </p:set>
                                  </p:childTnLst>
                                </p:cTn>
                              </p:par>
                              <p:par>
                                <p:cTn id="415" presetID="1" presetClass="entr" presetSubtype="0" fill="hold" grpId="0" nodeType="withEffect">
                                  <p:stCondLst>
                                    <p:cond delay="0"/>
                                  </p:stCondLst>
                                  <p:childTnLst>
                                    <p:set>
                                      <p:cBhvr>
                                        <p:cTn id="416" dur="1" fill="hold">
                                          <p:stCondLst>
                                            <p:cond delay="0"/>
                                          </p:stCondLst>
                                        </p:cTn>
                                        <p:tgtEl>
                                          <p:spTgt spid="306434"/>
                                        </p:tgtEl>
                                        <p:attrNameLst>
                                          <p:attrName>style.visibility</p:attrName>
                                        </p:attrNameLst>
                                      </p:cBhvr>
                                      <p:to>
                                        <p:strVal val="visible"/>
                                      </p:to>
                                    </p:set>
                                  </p:childTnLst>
                                </p:cTn>
                              </p:par>
                              <p:par>
                                <p:cTn id="417" presetID="1" presetClass="entr" presetSubtype="0" fill="hold" grpId="0" nodeType="withEffect">
                                  <p:stCondLst>
                                    <p:cond delay="0"/>
                                  </p:stCondLst>
                                  <p:childTnLst>
                                    <p:set>
                                      <p:cBhvr>
                                        <p:cTn id="418" dur="1" fill="hold">
                                          <p:stCondLst>
                                            <p:cond delay="0"/>
                                          </p:stCondLst>
                                        </p:cTn>
                                        <p:tgtEl>
                                          <p:spTgt spid="306435"/>
                                        </p:tgtEl>
                                        <p:attrNameLst>
                                          <p:attrName>style.visibility</p:attrName>
                                        </p:attrNameLst>
                                      </p:cBhvr>
                                      <p:to>
                                        <p:strVal val="visible"/>
                                      </p:to>
                                    </p:set>
                                  </p:childTnLst>
                                </p:cTn>
                              </p:par>
                              <p:par>
                                <p:cTn id="419" presetID="1" presetClass="entr" presetSubtype="0" fill="hold" grpId="0" nodeType="withEffect">
                                  <p:stCondLst>
                                    <p:cond delay="0"/>
                                  </p:stCondLst>
                                  <p:childTnLst>
                                    <p:set>
                                      <p:cBhvr>
                                        <p:cTn id="420" dur="1" fill="hold">
                                          <p:stCondLst>
                                            <p:cond delay="0"/>
                                          </p:stCondLst>
                                        </p:cTn>
                                        <p:tgtEl>
                                          <p:spTgt spid="306436"/>
                                        </p:tgtEl>
                                        <p:attrNameLst>
                                          <p:attrName>style.visibility</p:attrName>
                                        </p:attrNameLst>
                                      </p:cBhvr>
                                      <p:to>
                                        <p:strVal val="visible"/>
                                      </p:to>
                                    </p:set>
                                  </p:childTnLst>
                                </p:cTn>
                              </p:par>
                              <p:par>
                                <p:cTn id="421" presetID="1" presetClass="entr" presetSubtype="0" fill="hold" grpId="0" nodeType="withEffect">
                                  <p:stCondLst>
                                    <p:cond delay="0"/>
                                  </p:stCondLst>
                                  <p:childTnLst>
                                    <p:set>
                                      <p:cBhvr>
                                        <p:cTn id="422" dur="1" fill="hold">
                                          <p:stCondLst>
                                            <p:cond delay="0"/>
                                          </p:stCondLst>
                                        </p:cTn>
                                        <p:tgtEl>
                                          <p:spTgt spid="306437"/>
                                        </p:tgtEl>
                                        <p:attrNameLst>
                                          <p:attrName>style.visibility</p:attrName>
                                        </p:attrNameLst>
                                      </p:cBhvr>
                                      <p:to>
                                        <p:strVal val="visible"/>
                                      </p:to>
                                    </p:set>
                                  </p:childTnLst>
                                </p:cTn>
                              </p:par>
                              <p:par>
                                <p:cTn id="423" presetID="1" presetClass="entr" presetSubtype="0" fill="hold" grpId="0" nodeType="withEffect">
                                  <p:stCondLst>
                                    <p:cond delay="0"/>
                                  </p:stCondLst>
                                  <p:childTnLst>
                                    <p:set>
                                      <p:cBhvr>
                                        <p:cTn id="424" dur="1" fill="hold">
                                          <p:stCondLst>
                                            <p:cond delay="0"/>
                                          </p:stCondLst>
                                        </p:cTn>
                                        <p:tgtEl>
                                          <p:spTgt spid="306438"/>
                                        </p:tgtEl>
                                        <p:attrNameLst>
                                          <p:attrName>style.visibility</p:attrName>
                                        </p:attrNameLst>
                                      </p:cBhvr>
                                      <p:to>
                                        <p:strVal val="visible"/>
                                      </p:to>
                                    </p:set>
                                  </p:childTnLst>
                                </p:cTn>
                              </p:par>
                              <p:par>
                                <p:cTn id="425" presetID="1" presetClass="entr" presetSubtype="0" fill="hold" grpId="0" nodeType="withEffect">
                                  <p:stCondLst>
                                    <p:cond delay="0"/>
                                  </p:stCondLst>
                                  <p:childTnLst>
                                    <p:set>
                                      <p:cBhvr>
                                        <p:cTn id="426" dur="1" fill="hold">
                                          <p:stCondLst>
                                            <p:cond delay="0"/>
                                          </p:stCondLst>
                                        </p:cTn>
                                        <p:tgtEl>
                                          <p:spTgt spid="306439"/>
                                        </p:tgtEl>
                                        <p:attrNameLst>
                                          <p:attrName>style.visibility</p:attrName>
                                        </p:attrNameLst>
                                      </p:cBhvr>
                                      <p:to>
                                        <p:strVal val="visible"/>
                                      </p:to>
                                    </p:set>
                                  </p:childTnLst>
                                </p:cTn>
                              </p:par>
                              <p:par>
                                <p:cTn id="427" presetID="1" presetClass="entr" presetSubtype="0" fill="hold" grpId="0" nodeType="withEffect">
                                  <p:stCondLst>
                                    <p:cond delay="0"/>
                                  </p:stCondLst>
                                  <p:childTnLst>
                                    <p:set>
                                      <p:cBhvr>
                                        <p:cTn id="428" dur="1" fill="hold">
                                          <p:stCondLst>
                                            <p:cond delay="0"/>
                                          </p:stCondLst>
                                        </p:cTn>
                                        <p:tgtEl>
                                          <p:spTgt spid="306440"/>
                                        </p:tgtEl>
                                        <p:attrNameLst>
                                          <p:attrName>style.visibility</p:attrName>
                                        </p:attrNameLst>
                                      </p:cBhvr>
                                      <p:to>
                                        <p:strVal val="visible"/>
                                      </p:to>
                                    </p:set>
                                  </p:childTnLst>
                                </p:cTn>
                              </p:par>
                              <p:par>
                                <p:cTn id="429" presetID="1" presetClass="entr" presetSubtype="0" fill="hold" grpId="0" nodeType="withEffect">
                                  <p:stCondLst>
                                    <p:cond delay="0"/>
                                  </p:stCondLst>
                                  <p:childTnLst>
                                    <p:set>
                                      <p:cBhvr>
                                        <p:cTn id="430" dur="1" fill="hold">
                                          <p:stCondLst>
                                            <p:cond delay="0"/>
                                          </p:stCondLst>
                                        </p:cTn>
                                        <p:tgtEl>
                                          <p:spTgt spid="306441"/>
                                        </p:tgtEl>
                                        <p:attrNameLst>
                                          <p:attrName>style.visibility</p:attrName>
                                        </p:attrNameLst>
                                      </p:cBhvr>
                                      <p:to>
                                        <p:strVal val="visible"/>
                                      </p:to>
                                    </p:set>
                                  </p:childTnLst>
                                </p:cTn>
                              </p:par>
                              <p:par>
                                <p:cTn id="431" presetID="1" presetClass="entr" presetSubtype="0" fill="hold" grpId="0" nodeType="withEffect">
                                  <p:stCondLst>
                                    <p:cond delay="0"/>
                                  </p:stCondLst>
                                  <p:childTnLst>
                                    <p:set>
                                      <p:cBhvr>
                                        <p:cTn id="432" dur="1" fill="hold">
                                          <p:stCondLst>
                                            <p:cond delay="0"/>
                                          </p:stCondLst>
                                        </p:cTn>
                                        <p:tgtEl>
                                          <p:spTgt spid="306442"/>
                                        </p:tgtEl>
                                        <p:attrNameLst>
                                          <p:attrName>style.visibility</p:attrName>
                                        </p:attrNameLst>
                                      </p:cBhvr>
                                      <p:to>
                                        <p:strVal val="visible"/>
                                      </p:to>
                                    </p:set>
                                  </p:childTnLst>
                                </p:cTn>
                              </p:par>
                              <p:par>
                                <p:cTn id="433" presetID="1" presetClass="entr" presetSubtype="0" fill="hold" grpId="0" nodeType="withEffect">
                                  <p:stCondLst>
                                    <p:cond delay="0"/>
                                  </p:stCondLst>
                                  <p:childTnLst>
                                    <p:set>
                                      <p:cBhvr>
                                        <p:cTn id="434" dur="1" fill="hold">
                                          <p:stCondLst>
                                            <p:cond delay="0"/>
                                          </p:stCondLst>
                                        </p:cTn>
                                        <p:tgtEl>
                                          <p:spTgt spid="306443"/>
                                        </p:tgtEl>
                                        <p:attrNameLst>
                                          <p:attrName>style.visibility</p:attrName>
                                        </p:attrNameLst>
                                      </p:cBhvr>
                                      <p:to>
                                        <p:strVal val="visible"/>
                                      </p:to>
                                    </p:set>
                                  </p:childTnLst>
                                </p:cTn>
                              </p:par>
                              <p:par>
                                <p:cTn id="435" presetID="1" presetClass="entr" presetSubtype="0" fill="hold" grpId="0" nodeType="withEffect">
                                  <p:stCondLst>
                                    <p:cond delay="0"/>
                                  </p:stCondLst>
                                  <p:childTnLst>
                                    <p:set>
                                      <p:cBhvr>
                                        <p:cTn id="436" dur="1" fill="hold">
                                          <p:stCondLst>
                                            <p:cond delay="0"/>
                                          </p:stCondLst>
                                        </p:cTn>
                                        <p:tgtEl>
                                          <p:spTgt spid="306444"/>
                                        </p:tgtEl>
                                        <p:attrNameLst>
                                          <p:attrName>style.visibility</p:attrName>
                                        </p:attrNameLst>
                                      </p:cBhvr>
                                      <p:to>
                                        <p:strVal val="visible"/>
                                      </p:to>
                                    </p:set>
                                  </p:childTnLst>
                                </p:cTn>
                              </p:par>
                              <p:par>
                                <p:cTn id="437" presetID="1" presetClass="entr" presetSubtype="0" fill="hold" grpId="0" nodeType="withEffect">
                                  <p:stCondLst>
                                    <p:cond delay="0"/>
                                  </p:stCondLst>
                                  <p:childTnLst>
                                    <p:set>
                                      <p:cBhvr>
                                        <p:cTn id="438" dur="1" fill="hold">
                                          <p:stCondLst>
                                            <p:cond delay="0"/>
                                          </p:stCondLst>
                                        </p:cTn>
                                        <p:tgtEl>
                                          <p:spTgt spid="306445"/>
                                        </p:tgtEl>
                                        <p:attrNameLst>
                                          <p:attrName>style.visibility</p:attrName>
                                        </p:attrNameLst>
                                      </p:cBhvr>
                                      <p:to>
                                        <p:strVal val="visible"/>
                                      </p:to>
                                    </p:set>
                                  </p:childTnLst>
                                </p:cTn>
                              </p:par>
                              <p:par>
                                <p:cTn id="439" presetID="1" presetClass="entr" presetSubtype="0" fill="hold" grpId="0" nodeType="withEffect">
                                  <p:stCondLst>
                                    <p:cond delay="0"/>
                                  </p:stCondLst>
                                  <p:childTnLst>
                                    <p:set>
                                      <p:cBhvr>
                                        <p:cTn id="440" dur="1" fill="hold">
                                          <p:stCondLst>
                                            <p:cond delay="0"/>
                                          </p:stCondLst>
                                        </p:cTn>
                                        <p:tgtEl>
                                          <p:spTgt spid="306446"/>
                                        </p:tgtEl>
                                        <p:attrNameLst>
                                          <p:attrName>style.visibility</p:attrName>
                                        </p:attrNameLst>
                                      </p:cBhvr>
                                      <p:to>
                                        <p:strVal val="visible"/>
                                      </p:to>
                                    </p:set>
                                  </p:childTnLst>
                                </p:cTn>
                              </p:par>
                              <p:par>
                                <p:cTn id="441" presetID="1" presetClass="entr" presetSubtype="0" fill="hold" grpId="0" nodeType="withEffect">
                                  <p:stCondLst>
                                    <p:cond delay="0"/>
                                  </p:stCondLst>
                                  <p:childTnLst>
                                    <p:set>
                                      <p:cBhvr>
                                        <p:cTn id="442" dur="1" fill="hold">
                                          <p:stCondLst>
                                            <p:cond delay="0"/>
                                          </p:stCondLst>
                                        </p:cTn>
                                        <p:tgtEl>
                                          <p:spTgt spid="306447"/>
                                        </p:tgtEl>
                                        <p:attrNameLst>
                                          <p:attrName>style.visibility</p:attrName>
                                        </p:attrNameLst>
                                      </p:cBhvr>
                                      <p:to>
                                        <p:strVal val="visible"/>
                                      </p:to>
                                    </p:set>
                                  </p:childTnLst>
                                </p:cTn>
                              </p:par>
                              <p:par>
                                <p:cTn id="443" presetID="1" presetClass="entr" presetSubtype="0" fill="hold" grpId="0" nodeType="withEffect">
                                  <p:stCondLst>
                                    <p:cond delay="0"/>
                                  </p:stCondLst>
                                  <p:childTnLst>
                                    <p:set>
                                      <p:cBhvr>
                                        <p:cTn id="444" dur="1" fill="hold">
                                          <p:stCondLst>
                                            <p:cond delay="0"/>
                                          </p:stCondLst>
                                        </p:cTn>
                                        <p:tgtEl>
                                          <p:spTgt spid="306448"/>
                                        </p:tgtEl>
                                        <p:attrNameLst>
                                          <p:attrName>style.visibility</p:attrName>
                                        </p:attrNameLst>
                                      </p:cBhvr>
                                      <p:to>
                                        <p:strVal val="visible"/>
                                      </p:to>
                                    </p:set>
                                  </p:childTnLst>
                                </p:cTn>
                              </p:par>
                              <p:par>
                                <p:cTn id="445" presetID="1" presetClass="entr" presetSubtype="0" fill="hold" grpId="0" nodeType="withEffect">
                                  <p:stCondLst>
                                    <p:cond delay="0"/>
                                  </p:stCondLst>
                                  <p:childTnLst>
                                    <p:set>
                                      <p:cBhvr>
                                        <p:cTn id="446" dur="1" fill="hold">
                                          <p:stCondLst>
                                            <p:cond delay="0"/>
                                          </p:stCondLst>
                                        </p:cTn>
                                        <p:tgtEl>
                                          <p:spTgt spid="306449"/>
                                        </p:tgtEl>
                                        <p:attrNameLst>
                                          <p:attrName>style.visibility</p:attrName>
                                        </p:attrNameLst>
                                      </p:cBhvr>
                                      <p:to>
                                        <p:strVal val="visible"/>
                                      </p:to>
                                    </p:set>
                                  </p:childTnLst>
                                </p:cTn>
                              </p:par>
                              <p:par>
                                <p:cTn id="447" presetID="1" presetClass="entr" presetSubtype="0" fill="hold" grpId="0" nodeType="withEffect">
                                  <p:stCondLst>
                                    <p:cond delay="0"/>
                                  </p:stCondLst>
                                  <p:childTnLst>
                                    <p:set>
                                      <p:cBhvr>
                                        <p:cTn id="448" dur="1" fill="hold">
                                          <p:stCondLst>
                                            <p:cond delay="0"/>
                                          </p:stCondLst>
                                        </p:cTn>
                                        <p:tgtEl>
                                          <p:spTgt spid="306450"/>
                                        </p:tgtEl>
                                        <p:attrNameLst>
                                          <p:attrName>style.visibility</p:attrName>
                                        </p:attrNameLst>
                                      </p:cBhvr>
                                      <p:to>
                                        <p:strVal val="visible"/>
                                      </p:to>
                                    </p:set>
                                  </p:childTnLst>
                                </p:cTn>
                              </p:par>
                              <p:par>
                                <p:cTn id="449" presetID="1" presetClass="entr" presetSubtype="0" fill="hold" grpId="0" nodeType="withEffect">
                                  <p:stCondLst>
                                    <p:cond delay="0"/>
                                  </p:stCondLst>
                                  <p:childTnLst>
                                    <p:set>
                                      <p:cBhvr>
                                        <p:cTn id="450" dur="1" fill="hold">
                                          <p:stCondLst>
                                            <p:cond delay="0"/>
                                          </p:stCondLst>
                                        </p:cTn>
                                        <p:tgtEl>
                                          <p:spTgt spid="306451"/>
                                        </p:tgtEl>
                                        <p:attrNameLst>
                                          <p:attrName>style.visibility</p:attrName>
                                        </p:attrNameLst>
                                      </p:cBhvr>
                                      <p:to>
                                        <p:strVal val="visible"/>
                                      </p:to>
                                    </p:set>
                                  </p:childTnLst>
                                </p:cTn>
                              </p:par>
                              <p:par>
                                <p:cTn id="451" presetID="1" presetClass="entr" presetSubtype="0" fill="hold" grpId="0" nodeType="withEffect">
                                  <p:stCondLst>
                                    <p:cond delay="0"/>
                                  </p:stCondLst>
                                  <p:childTnLst>
                                    <p:set>
                                      <p:cBhvr>
                                        <p:cTn id="452" dur="1" fill="hold">
                                          <p:stCondLst>
                                            <p:cond delay="0"/>
                                          </p:stCondLst>
                                        </p:cTn>
                                        <p:tgtEl>
                                          <p:spTgt spid="306452"/>
                                        </p:tgtEl>
                                        <p:attrNameLst>
                                          <p:attrName>style.visibility</p:attrName>
                                        </p:attrNameLst>
                                      </p:cBhvr>
                                      <p:to>
                                        <p:strVal val="visible"/>
                                      </p:to>
                                    </p:set>
                                  </p:childTnLst>
                                </p:cTn>
                              </p:par>
                              <p:par>
                                <p:cTn id="453" presetID="1" presetClass="entr" presetSubtype="0" fill="hold" grpId="0" nodeType="withEffect">
                                  <p:stCondLst>
                                    <p:cond delay="0"/>
                                  </p:stCondLst>
                                  <p:childTnLst>
                                    <p:set>
                                      <p:cBhvr>
                                        <p:cTn id="454" dur="1" fill="hold">
                                          <p:stCondLst>
                                            <p:cond delay="0"/>
                                          </p:stCondLst>
                                        </p:cTn>
                                        <p:tgtEl>
                                          <p:spTgt spid="306453"/>
                                        </p:tgtEl>
                                        <p:attrNameLst>
                                          <p:attrName>style.visibility</p:attrName>
                                        </p:attrNameLst>
                                      </p:cBhvr>
                                      <p:to>
                                        <p:strVal val="visible"/>
                                      </p:to>
                                    </p:set>
                                  </p:childTnLst>
                                </p:cTn>
                              </p:par>
                              <p:par>
                                <p:cTn id="455" presetID="1" presetClass="entr" presetSubtype="0" fill="hold" grpId="0" nodeType="withEffect">
                                  <p:stCondLst>
                                    <p:cond delay="0"/>
                                  </p:stCondLst>
                                  <p:childTnLst>
                                    <p:set>
                                      <p:cBhvr>
                                        <p:cTn id="456" dur="1" fill="hold">
                                          <p:stCondLst>
                                            <p:cond delay="0"/>
                                          </p:stCondLst>
                                        </p:cTn>
                                        <p:tgtEl>
                                          <p:spTgt spid="306454"/>
                                        </p:tgtEl>
                                        <p:attrNameLst>
                                          <p:attrName>style.visibility</p:attrName>
                                        </p:attrNameLst>
                                      </p:cBhvr>
                                      <p:to>
                                        <p:strVal val="visible"/>
                                      </p:to>
                                    </p:set>
                                  </p:childTnLst>
                                </p:cTn>
                              </p:par>
                              <p:par>
                                <p:cTn id="457" presetID="1" presetClass="entr" presetSubtype="0" fill="hold" grpId="0" nodeType="withEffect">
                                  <p:stCondLst>
                                    <p:cond delay="0"/>
                                  </p:stCondLst>
                                  <p:childTnLst>
                                    <p:set>
                                      <p:cBhvr>
                                        <p:cTn id="458" dur="1" fill="hold">
                                          <p:stCondLst>
                                            <p:cond delay="0"/>
                                          </p:stCondLst>
                                        </p:cTn>
                                        <p:tgtEl>
                                          <p:spTgt spid="306455"/>
                                        </p:tgtEl>
                                        <p:attrNameLst>
                                          <p:attrName>style.visibility</p:attrName>
                                        </p:attrNameLst>
                                      </p:cBhvr>
                                      <p:to>
                                        <p:strVal val="visible"/>
                                      </p:to>
                                    </p:set>
                                  </p:childTnLst>
                                </p:cTn>
                              </p:par>
                              <p:par>
                                <p:cTn id="459" presetID="1" presetClass="entr" presetSubtype="0" fill="hold" grpId="0" nodeType="withEffect">
                                  <p:stCondLst>
                                    <p:cond delay="0"/>
                                  </p:stCondLst>
                                  <p:childTnLst>
                                    <p:set>
                                      <p:cBhvr>
                                        <p:cTn id="460" dur="1" fill="hold">
                                          <p:stCondLst>
                                            <p:cond delay="0"/>
                                          </p:stCondLst>
                                        </p:cTn>
                                        <p:tgtEl>
                                          <p:spTgt spid="306456"/>
                                        </p:tgtEl>
                                        <p:attrNameLst>
                                          <p:attrName>style.visibility</p:attrName>
                                        </p:attrNameLst>
                                      </p:cBhvr>
                                      <p:to>
                                        <p:strVal val="visible"/>
                                      </p:to>
                                    </p:set>
                                  </p:childTnLst>
                                </p:cTn>
                              </p:par>
                              <p:par>
                                <p:cTn id="461" presetID="1" presetClass="entr" presetSubtype="0" fill="hold" grpId="0" nodeType="withEffect">
                                  <p:stCondLst>
                                    <p:cond delay="0"/>
                                  </p:stCondLst>
                                  <p:childTnLst>
                                    <p:set>
                                      <p:cBhvr>
                                        <p:cTn id="462" dur="1" fill="hold">
                                          <p:stCondLst>
                                            <p:cond delay="0"/>
                                          </p:stCondLst>
                                        </p:cTn>
                                        <p:tgtEl>
                                          <p:spTgt spid="306457"/>
                                        </p:tgtEl>
                                        <p:attrNameLst>
                                          <p:attrName>style.visibility</p:attrName>
                                        </p:attrNameLst>
                                      </p:cBhvr>
                                      <p:to>
                                        <p:strVal val="visible"/>
                                      </p:to>
                                    </p:set>
                                  </p:childTnLst>
                                </p:cTn>
                              </p:par>
                              <p:par>
                                <p:cTn id="463" presetID="1" presetClass="entr" presetSubtype="0" fill="hold" grpId="0" nodeType="withEffect">
                                  <p:stCondLst>
                                    <p:cond delay="0"/>
                                  </p:stCondLst>
                                  <p:childTnLst>
                                    <p:set>
                                      <p:cBhvr>
                                        <p:cTn id="464" dur="1" fill="hold">
                                          <p:stCondLst>
                                            <p:cond delay="0"/>
                                          </p:stCondLst>
                                        </p:cTn>
                                        <p:tgtEl>
                                          <p:spTgt spid="306458"/>
                                        </p:tgtEl>
                                        <p:attrNameLst>
                                          <p:attrName>style.visibility</p:attrName>
                                        </p:attrNameLst>
                                      </p:cBhvr>
                                      <p:to>
                                        <p:strVal val="visible"/>
                                      </p:to>
                                    </p:set>
                                  </p:childTnLst>
                                </p:cTn>
                              </p:par>
                              <p:par>
                                <p:cTn id="465" presetID="1" presetClass="entr" presetSubtype="0" fill="hold" grpId="0" nodeType="withEffect">
                                  <p:stCondLst>
                                    <p:cond delay="0"/>
                                  </p:stCondLst>
                                  <p:childTnLst>
                                    <p:set>
                                      <p:cBhvr>
                                        <p:cTn id="466" dur="1" fill="hold">
                                          <p:stCondLst>
                                            <p:cond delay="0"/>
                                          </p:stCondLst>
                                        </p:cTn>
                                        <p:tgtEl>
                                          <p:spTgt spid="306459"/>
                                        </p:tgtEl>
                                        <p:attrNameLst>
                                          <p:attrName>style.visibility</p:attrName>
                                        </p:attrNameLst>
                                      </p:cBhvr>
                                      <p:to>
                                        <p:strVal val="visible"/>
                                      </p:to>
                                    </p:set>
                                  </p:childTnLst>
                                </p:cTn>
                              </p:par>
                              <p:par>
                                <p:cTn id="467" presetID="1" presetClass="entr" presetSubtype="0" fill="hold" grpId="0" nodeType="withEffect">
                                  <p:stCondLst>
                                    <p:cond delay="0"/>
                                  </p:stCondLst>
                                  <p:childTnLst>
                                    <p:set>
                                      <p:cBhvr>
                                        <p:cTn id="468" dur="1" fill="hold">
                                          <p:stCondLst>
                                            <p:cond delay="0"/>
                                          </p:stCondLst>
                                        </p:cTn>
                                        <p:tgtEl>
                                          <p:spTgt spid="306460"/>
                                        </p:tgtEl>
                                        <p:attrNameLst>
                                          <p:attrName>style.visibility</p:attrName>
                                        </p:attrNameLst>
                                      </p:cBhvr>
                                      <p:to>
                                        <p:strVal val="visible"/>
                                      </p:to>
                                    </p:set>
                                  </p:childTnLst>
                                </p:cTn>
                              </p:par>
                              <p:par>
                                <p:cTn id="469" presetID="1" presetClass="entr" presetSubtype="0" fill="hold" grpId="0" nodeType="withEffect">
                                  <p:stCondLst>
                                    <p:cond delay="0"/>
                                  </p:stCondLst>
                                  <p:childTnLst>
                                    <p:set>
                                      <p:cBhvr>
                                        <p:cTn id="470" dur="1" fill="hold">
                                          <p:stCondLst>
                                            <p:cond delay="0"/>
                                          </p:stCondLst>
                                        </p:cTn>
                                        <p:tgtEl>
                                          <p:spTgt spid="306461"/>
                                        </p:tgtEl>
                                        <p:attrNameLst>
                                          <p:attrName>style.visibility</p:attrName>
                                        </p:attrNameLst>
                                      </p:cBhvr>
                                      <p:to>
                                        <p:strVal val="visible"/>
                                      </p:to>
                                    </p:set>
                                  </p:childTnLst>
                                </p:cTn>
                              </p:par>
                              <p:par>
                                <p:cTn id="471" presetID="1" presetClass="entr" presetSubtype="0" fill="hold" grpId="0" nodeType="withEffect">
                                  <p:stCondLst>
                                    <p:cond delay="0"/>
                                  </p:stCondLst>
                                  <p:childTnLst>
                                    <p:set>
                                      <p:cBhvr>
                                        <p:cTn id="472" dur="1" fill="hold">
                                          <p:stCondLst>
                                            <p:cond delay="0"/>
                                          </p:stCondLst>
                                        </p:cTn>
                                        <p:tgtEl>
                                          <p:spTgt spid="306462"/>
                                        </p:tgtEl>
                                        <p:attrNameLst>
                                          <p:attrName>style.visibility</p:attrName>
                                        </p:attrNameLst>
                                      </p:cBhvr>
                                      <p:to>
                                        <p:strVal val="visible"/>
                                      </p:to>
                                    </p:set>
                                  </p:childTnLst>
                                </p:cTn>
                              </p:par>
                              <p:par>
                                <p:cTn id="473" presetID="1" presetClass="entr" presetSubtype="0" fill="hold" grpId="0" nodeType="withEffect">
                                  <p:stCondLst>
                                    <p:cond delay="0"/>
                                  </p:stCondLst>
                                  <p:childTnLst>
                                    <p:set>
                                      <p:cBhvr>
                                        <p:cTn id="474" dur="1" fill="hold">
                                          <p:stCondLst>
                                            <p:cond delay="0"/>
                                          </p:stCondLst>
                                        </p:cTn>
                                        <p:tgtEl>
                                          <p:spTgt spid="306463"/>
                                        </p:tgtEl>
                                        <p:attrNameLst>
                                          <p:attrName>style.visibility</p:attrName>
                                        </p:attrNameLst>
                                      </p:cBhvr>
                                      <p:to>
                                        <p:strVal val="visible"/>
                                      </p:to>
                                    </p:set>
                                  </p:childTnLst>
                                </p:cTn>
                              </p:par>
                              <p:par>
                                <p:cTn id="475" presetID="1" presetClass="entr" presetSubtype="0" fill="hold" grpId="0" nodeType="withEffect">
                                  <p:stCondLst>
                                    <p:cond delay="0"/>
                                  </p:stCondLst>
                                  <p:childTnLst>
                                    <p:set>
                                      <p:cBhvr>
                                        <p:cTn id="476" dur="1" fill="hold">
                                          <p:stCondLst>
                                            <p:cond delay="0"/>
                                          </p:stCondLst>
                                        </p:cTn>
                                        <p:tgtEl>
                                          <p:spTgt spid="306464"/>
                                        </p:tgtEl>
                                        <p:attrNameLst>
                                          <p:attrName>style.visibility</p:attrName>
                                        </p:attrNameLst>
                                      </p:cBhvr>
                                      <p:to>
                                        <p:strVal val="visible"/>
                                      </p:to>
                                    </p:set>
                                  </p:childTnLst>
                                </p:cTn>
                              </p:par>
                              <p:par>
                                <p:cTn id="477" presetID="1" presetClass="entr" presetSubtype="0" fill="hold" grpId="0" nodeType="withEffect">
                                  <p:stCondLst>
                                    <p:cond delay="0"/>
                                  </p:stCondLst>
                                  <p:childTnLst>
                                    <p:set>
                                      <p:cBhvr>
                                        <p:cTn id="478" dur="1" fill="hold">
                                          <p:stCondLst>
                                            <p:cond delay="0"/>
                                          </p:stCondLst>
                                        </p:cTn>
                                        <p:tgtEl>
                                          <p:spTgt spid="306465"/>
                                        </p:tgtEl>
                                        <p:attrNameLst>
                                          <p:attrName>style.visibility</p:attrName>
                                        </p:attrNameLst>
                                      </p:cBhvr>
                                      <p:to>
                                        <p:strVal val="visible"/>
                                      </p:to>
                                    </p:set>
                                  </p:childTnLst>
                                </p:cTn>
                              </p:par>
                              <p:par>
                                <p:cTn id="479" presetID="1" presetClass="entr" presetSubtype="0" fill="hold" grpId="0" nodeType="withEffect">
                                  <p:stCondLst>
                                    <p:cond delay="0"/>
                                  </p:stCondLst>
                                  <p:childTnLst>
                                    <p:set>
                                      <p:cBhvr>
                                        <p:cTn id="480" dur="1" fill="hold">
                                          <p:stCondLst>
                                            <p:cond delay="0"/>
                                          </p:stCondLst>
                                        </p:cTn>
                                        <p:tgtEl>
                                          <p:spTgt spid="306466"/>
                                        </p:tgtEl>
                                        <p:attrNameLst>
                                          <p:attrName>style.visibility</p:attrName>
                                        </p:attrNameLst>
                                      </p:cBhvr>
                                      <p:to>
                                        <p:strVal val="visible"/>
                                      </p:to>
                                    </p:set>
                                  </p:childTnLst>
                                </p:cTn>
                              </p:par>
                              <p:par>
                                <p:cTn id="481" presetID="1" presetClass="entr" presetSubtype="0" fill="hold" grpId="0" nodeType="withEffect">
                                  <p:stCondLst>
                                    <p:cond delay="0"/>
                                  </p:stCondLst>
                                  <p:childTnLst>
                                    <p:set>
                                      <p:cBhvr>
                                        <p:cTn id="482" dur="1" fill="hold">
                                          <p:stCondLst>
                                            <p:cond delay="0"/>
                                          </p:stCondLst>
                                        </p:cTn>
                                        <p:tgtEl>
                                          <p:spTgt spid="306467"/>
                                        </p:tgtEl>
                                        <p:attrNameLst>
                                          <p:attrName>style.visibility</p:attrName>
                                        </p:attrNameLst>
                                      </p:cBhvr>
                                      <p:to>
                                        <p:strVal val="visible"/>
                                      </p:to>
                                    </p:set>
                                  </p:childTnLst>
                                </p:cTn>
                              </p:par>
                              <p:par>
                                <p:cTn id="483" presetID="1" presetClass="entr" presetSubtype="0" fill="hold" grpId="0" nodeType="withEffect">
                                  <p:stCondLst>
                                    <p:cond delay="0"/>
                                  </p:stCondLst>
                                  <p:childTnLst>
                                    <p:set>
                                      <p:cBhvr>
                                        <p:cTn id="484" dur="1" fill="hold">
                                          <p:stCondLst>
                                            <p:cond delay="0"/>
                                          </p:stCondLst>
                                        </p:cTn>
                                        <p:tgtEl>
                                          <p:spTgt spid="306468"/>
                                        </p:tgtEl>
                                        <p:attrNameLst>
                                          <p:attrName>style.visibility</p:attrName>
                                        </p:attrNameLst>
                                      </p:cBhvr>
                                      <p:to>
                                        <p:strVal val="visible"/>
                                      </p:to>
                                    </p:set>
                                  </p:childTnLst>
                                </p:cTn>
                              </p:par>
                              <p:par>
                                <p:cTn id="485" presetID="1" presetClass="entr" presetSubtype="0" fill="hold" grpId="0" nodeType="withEffect">
                                  <p:stCondLst>
                                    <p:cond delay="0"/>
                                  </p:stCondLst>
                                  <p:childTnLst>
                                    <p:set>
                                      <p:cBhvr>
                                        <p:cTn id="486" dur="1" fill="hold">
                                          <p:stCondLst>
                                            <p:cond delay="0"/>
                                          </p:stCondLst>
                                        </p:cTn>
                                        <p:tgtEl>
                                          <p:spTgt spid="306469"/>
                                        </p:tgtEl>
                                        <p:attrNameLst>
                                          <p:attrName>style.visibility</p:attrName>
                                        </p:attrNameLst>
                                      </p:cBhvr>
                                      <p:to>
                                        <p:strVal val="visible"/>
                                      </p:to>
                                    </p:set>
                                  </p:childTnLst>
                                </p:cTn>
                              </p:par>
                              <p:par>
                                <p:cTn id="487" presetID="1" presetClass="entr" presetSubtype="0" fill="hold" grpId="0" nodeType="withEffect">
                                  <p:stCondLst>
                                    <p:cond delay="0"/>
                                  </p:stCondLst>
                                  <p:childTnLst>
                                    <p:set>
                                      <p:cBhvr>
                                        <p:cTn id="488" dur="1" fill="hold">
                                          <p:stCondLst>
                                            <p:cond delay="0"/>
                                          </p:stCondLst>
                                        </p:cTn>
                                        <p:tgtEl>
                                          <p:spTgt spid="306470"/>
                                        </p:tgtEl>
                                        <p:attrNameLst>
                                          <p:attrName>style.visibility</p:attrName>
                                        </p:attrNameLst>
                                      </p:cBhvr>
                                      <p:to>
                                        <p:strVal val="visible"/>
                                      </p:to>
                                    </p:set>
                                  </p:childTnLst>
                                </p:cTn>
                              </p:par>
                              <p:par>
                                <p:cTn id="489" presetID="1" presetClass="entr" presetSubtype="0" fill="hold" grpId="0" nodeType="withEffect">
                                  <p:stCondLst>
                                    <p:cond delay="0"/>
                                  </p:stCondLst>
                                  <p:childTnLst>
                                    <p:set>
                                      <p:cBhvr>
                                        <p:cTn id="490" dur="1" fill="hold">
                                          <p:stCondLst>
                                            <p:cond delay="0"/>
                                          </p:stCondLst>
                                        </p:cTn>
                                        <p:tgtEl>
                                          <p:spTgt spid="306471"/>
                                        </p:tgtEl>
                                        <p:attrNameLst>
                                          <p:attrName>style.visibility</p:attrName>
                                        </p:attrNameLst>
                                      </p:cBhvr>
                                      <p:to>
                                        <p:strVal val="visible"/>
                                      </p:to>
                                    </p:set>
                                  </p:childTnLst>
                                </p:cTn>
                              </p:par>
                              <p:par>
                                <p:cTn id="491" presetID="1" presetClass="entr" presetSubtype="0" fill="hold" grpId="0" nodeType="withEffect">
                                  <p:stCondLst>
                                    <p:cond delay="0"/>
                                  </p:stCondLst>
                                  <p:childTnLst>
                                    <p:set>
                                      <p:cBhvr>
                                        <p:cTn id="492" dur="1" fill="hold">
                                          <p:stCondLst>
                                            <p:cond delay="0"/>
                                          </p:stCondLst>
                                        </p:cTn>
                                        <p:tgtEl>
                                          <p:spTgt spid="306472"/>
                                        </p:tgtEl>
                                        <p:attrNameLst>
                                          <p:attrName>style.visibility</p:attrName>
                                        </p:attrNameLst>
                                      </p:cBhvr>
                                      <p:to>
                                        <p:strVal val="visible"/>
                                      </p:to>
                                    </p:set>
                                  </p:childTnLst>
                                </p:cTn>
                              </p:par>
                            </p:childTnLst>
                          </p:cTn>
                        </p:par>
                      </p:childTnLst>
                    </p:cTn>
                  </p:par>
                  <p:par>
                    <p:cTn id="493" fill="hold">
                      <p:stCondLst>
                        <p:cond delay="indefinite"/>
                      </p:stCondLst>
                      <p:childTnLst>
                        <p:par>
                          <p:cTn id="494" fill="hold">
                            <p:stCondLst>
                              <p:cond delay="0"/>
                            </p:stCondLst>
                            <p:childTnLst>
                              <p:par>
                                <p:cTn id="495" presetID="9" presetClass="entr" presetSubtype="0" fill="hold" grpId="0" nodeType="clickEffect">
                                  <p:stCondLst>
                                    <p:cond delay="0"/>
                                  </p:stCondLst>
                                  <p:childTnLst>
                                    <p:set>
                                      <p:cBhvr>
                                        <p:cTn id="496" dur="1" fill="hold">
                                          <p:stCondLst>
                                            <p:cond delay="0"/>
                                          </p:stCondLst>
                                        </p:cTn>
                                        <p:tgtEl>
                                          <p:spTgt spid="662"/>
                                        </p:tgtEl>
                                        <p:attrNameLst>
                                          <p:attrName>style.visibility</p:attrName>
                                        </p:attrNameLst>
                                      </p:cBhvr>
                                      <p:to>
                                        <p:strVal val="visible"/>
                                      </p:to>
                                    </p:set>
                                    <p:animEffect transition="in" filter="dissolve">
                                      <p:cBhvr>
                                        <p:cTn id="497" dur="1000"/>
                                        <p:tgtEl>
                                          <p:spTgt spid="662"/>
                                        </p:tgtEl>
                                      </p:cBhvr>
                                    </p:animEffect>
                                  </p:childTnLst>
                                </p:cTn>
                              </p:par>
                            </p:childTnLst>
                          </p:cTn>
                        </p:par>
                        <p:par>
                          <p:cTn id="498" fill="hold">
                            <p:stCondLst>
                              <p:cond delay="1000"/>
                            </p:stCondLst>
                            <p:childTnLst>
                              <p:par>
                                <p:cTn id="499" presetID="1" presetClass="entr" presetSubtype="0" fill="hold" nodeType="afterEffect">
                                  <p:stCondLst>
                                    <p:cond delay="0"/>
                                  </p:stCondLst>
                                  <p:childTnLst>
                                    <p:set>
                                      <p:cBhvr>
                                        <p:cTn id="500" dur="1" fill="hold">
                                          <p:stCondLst>
                                            <p:cond delay="0"/>
                                          </p:stCondLst>
                                        </p:cTn>
                                        <p:tgtEl>
                                          <p:spTgt spid="9"/>
                                        </p:tgtEl>
                                        <p:attrNameLst>
                                          <p:attrName>style.visibility</p:attrName>
                                        </p:attrNameLst>
                                      </p:cBhvr>
                                      <p:to>
                                        <p:strVal val="visible"/>
                                      </p:to>
                                    </p:set>
                                  </p:childTnLst>
                                </p:cTn>
                              </p:par>
                              <p:par>
                                <p:cTn id="501" presetID="2" presetClass="entr" presetSubtype="8" fill="hold" nodeType="withEffect">
                                  <p:stCondLst>
                                    <p:cond delay="0"/>
                                  </p:stCondLst>
                                  <p:childTnLst>
                                    <p:set>
                                      <p:cBhvr>
                                        <p:cTn id="502" dur="1" fill="hold">
                                          <p:stCondLst>
                                            <p:cond delay="0"/>
                                          </p:stCondLst>
                                        </p:cTn>
                                        <p:tgtEl>
                                          <p:spTgt spid="658"/>
                                        </p:tgtEl>
                                        <p:attrNameLst>
                                          <p:attrName>style.visibility</p:attrName>
                                        </p:attrNameLst>
                                      </p:cBhvr>
                                      <p:to>
                                        <p:strVal val="visible"/>
                                      </p:to>
                                    </p:set>
                                    <p:anim calcmode="lin" valueType="num">
                                      <p:cBhvr additive="base">
                                        <p:cTn id="503" dur="1000" fill="hold"/>
                                        <p:tgtEl>
                                          <p:spTgt spid="658"/>
                                        </p:tgtEl>
                                        <p:attrNameLst>
                                          <p:attrName>ppt_x</p:attrName>
                                        </p:attrNameLst>
                                      </p:cBhvr>
                                      <p:tavLst>
                                        <p:tav tm="0">
                                          <p:val>
                                            <p:strVal val="0-#ppt_w/2"/>
                                          </p:val>
                                        </p:tav>
                                        <p:tav tm="100000">
                                          <p:val>
                                            <p:strVal val="#ppt_x"/>
                                          </p:val>
                                        </p:tav>
                                      </p:tavLst>
                                    </p:anim>
                                    <p:anim calcmode="lin" valueType="num">
                                      <p:cBhvr additive="base">
                                        <p:cTn id="504" dur="1000" fill="hold"/>
                                        <p:tgtEl>
                                          <p:spTgt spid="658"/>
                                        </p:tgtEl>
                                        <p:attrNameLst>
                                          <p:attrName>ppt_y</p:attrName>
                                        </p:attrNameLst>
                                      </p:cBhvr>
                                      <p:tavLst>
                                        <p:tav tm="0">
                                          <p:val>
                                            <p:strVal val="#ppt_y"/>
                                          </p:val>
                                        </p:tav>
                                        <p:tav tm="100000">
                                          <p:val>
                                            <p:strVal val="#ppt_y"/>
                                          </p:val>
                                        </p:tav>
                                      </p:tavLst>
                                    </p:anim>
                                  </p:childTnLst>
                                </p:cTn>
                              </p:par>
                              <p:par>
                                <p:cTn id="505" presetID="2" presetClass="entr" presetSubtype="2" fill="hold" nodeType="withEffect">
                                  <p:stCondLst>
                                    <p:cond delay="0"/>
                                  </p:stCondLst>
                                  <p:childTnLst>
                                    <p:set>
                                      <p:cBhvr>
                                        <p:cTn id="506" dur="1" fill="hold">
                                          <p:stCondLst>
                                            <p:cond delay="0"/>
                                          </p:stCondLst>
                                        </p:cTn>
                                        <p:tgtEl>
                                          <p:spTgt spid="659"/>
                                        </p:tgtEl>
                                        <p:attrNameLst>
                                          <p:attrName>style.visibility</p:attrName>
                                        </p:attrNameLst>
                                      </p:cBhvr>
                                      <p:to>
                                        <p:strVal val="visible"/>
                                      </p:to>
                                    </p:set>
                                    <p:anim calcmode="lin" valueType="num">
                                      <p:cBhvr additive="base">
                                        <p:cTn id="507" dur="1000" fill="hold"/>
                                        <p:tgtEl>
                                          <p:spTgt spid="659"/>
                                        </p:tgtEl>
                                        <p:attrNameLst>
                                          <p:attrName>ppt_x</p:attrName>
                                        </p:attrNameLst>
                                      </p:cBhvr>
                                      <p:tavLst>
                                        <p:tav tm="0">
                                          <p:val>
                                            <p:strVal val="1+#ppt_w/2"/>
                                          </p:val>
                                        </p:tav>
                                        <p:tav tm="100000">
                                          <p:val>
                                            <p:strVal val="#ppt_x"/>
                                          </p:val>
                                        </p:tav>
                                      </p:tavLst>
                                    </p:anim>
                                    <p:anim calcmode="lin" valueType="num">
                                      <p:cBhvr additive="base">
                                        <p:cTn id="508" dur="1000" fill="hold"/>
                                        <p:tgtEl>
                                          <p:spTgt spid="659"/>
                                        </p:tgtEl>
                                        <p:attrNameLst>
                                          <p:attrName>ppt_y</p:attrName>
                                        </p:attrNameLst>
                                      </p:cBhvr>
                                      <p:tavLst>
                                        <p:tav tm="0">
                                          <p:val>
                                            <p:strVal val="#ppt_y"/>
                                          </p:val>
                                        </p:tav>
                                        <p:tav tm="100000">
                                          <p:val>
                                            <p:strVal val="#ppt_y"/>
                                          </p:val>
                                        </p:tav>
                                      </p:tavLst>
                                    </p:anim>
                                  </p:childTnLst>
                                </p:cTn>
                              </p:par>
                            </p:childTnLst>
                          </p:cTn>
                        </p:par>
                        <p:par>
                          <p:cTn id="509" fill="hold">
                            <p:stCondLst>
                              <p:cond delay="2000"/>
                            </p:stCondLst>
                            <p:childTnLst>
                              <p:par>
                                <p:cTn id="510" presetID="1" presetClass="entr" presetSubtype="0" fill="hold" grpId="0" nodeType="afterEffect">
                                  <p:stCondLst>
                                    <p:cond delay="0"/>
                                  </p:stCondLst>
                                  <p:childTnLst>
                                    <p:set>
                                      <p:cBhvr>
                                        <p:cTn id="511" dur="1" fill="hold">
                                          <p:stCondLst>
                                            <p:cond delay="0"/>
                                          </p:stCondLst>
                                        </p:cTn>
                                        <p:tgtEl>
                                          <p:spTgt spid="541"/>
                                        </p:tgtEl>
                                        <p:attrNameLst>
                                          <p:attrName>style.visibility</p:attrName>
                                        </p:attrNameLst>
                                      </p:cBhvr>
                                      <p:to>
                                        <p:strVal val="visible"/>
                                      </p:to>
                                    </p:set>
                                  </p:childTnLst>
                                </p:cTn>
                              </p:par>
                              <p:par>
                                <p:cTn id="512" presetID="1" presetClass="entr" presetSubtype="0" fill="hold" grpId="0" nodeType="withEffect">
                                  <p:stCondLst>
                                    <p:cond delay="0"/>
                                  </p:stCondLst>
                                  <p:childTnLst>
                                    <p:set>
                                      <p:cBhvr>
                                        <p:cTn id="513" dur="1" fill="hold">
                                          <p:stCondLst>
                                            <p:cond delay="0"/>
                                          </p:stCondLst>
                                        </p:cTn>
                                        <p:tgtEl>
                                          <p:spTgt spid="542"/>
                                        </p:tgtEl>
                                        <p:attrNameLst>
                                          <p:attrName>style.visibility</p:attrName>
                                        </p:attrNameLst>
                                      </p:cBhvr>
                                      <p:to>
                                        <p:strVal val="visible"/>
                                      </p:to>
                                    </p:set>
                                  </p:childTnLst>
                                </p:cTn>
                              </p:par>
                              <p:par>
                                <p:cTn id="514" presetID="1" presetClass="entr" presetSubtype="0" fill="hold" grpId="0" nodeType="withEffect">
                                  <p:stCondLst>
                                    <p:cond delay="0"/>
                                  </p:stCondLst>
                                  <p:childTnLst>
                                    <p:set>
                                      <p:cBhvr>
                                        <p:cTn id="515" dur="1" fill="hold">
                                          <p:stCondLst>
                                            <p:cond delay="0"/>
                                          </p:stCondLst>
                                        </p:cTn>
                                        <p:tgtEl>
                                          <p:spTgt spid="543"/>
                                        </p:tgtEl>
                                        <p:attrNameLst>
                                          <p:attrName>style.visibility</p:attrName>
                                        </p:attrNameLst>
                                      </p:cBhvr>
                                      <p:to>
                                        <p:strVal val="visible"/>
                                      </p:to>
                                    </p:set>
                                  </p:childTnLst>
                                </p:cTn>
                              </p:par>
                              <p:par>
                                <p:cTn id="516" presetID="1" presetClass="entr" presetSubtype="0" fill="hold" grpId="0" nodeType="withEffect">
                                  <p:stCondLst>
                                    <p:cond delay="0"/>
                                  </p:stCondLst>
                                  <p:childTnLst>
                                    <p:set>
                                      <p:cBhvr>
                                        <p:cTn id="517" dur="1" fill="hold">
                                          <p:stCondLst>
                                            <p:cond delay="0"/>
                                          </p:stCondLst>
                                        </p:cTn>
                                        <p:tgtEl>
                                          <p:spTgt spid="544"/>
                                        </p:tgtEl>
                                        <p:attrNameLst>
                                          <p:attrName>style.visibility</p:attrName>
                                        </p:attrNameLst>
                                      </p:cBhvr>
                                      <p:to>
                                        <p:strVal val="visible"/>
                                      </p:to>
                                    </p:set>
                                  </p:childTnLst>
                                </p:cTn>
                              </p:par>
                              <p:par>
                                <p:cTn id="518" presetID="1" presetClass="entr" presetSubtype="0" fill="hold" grpId="0" nodeType="withEffect">
                                  <p:stCondLst>
                                    <p:cond delay="0"/>
                                  </p:stCondLst>
                                  <p:childTnLst>
                                    <p:set>
                                      <p:cBhvr>
                                        <p:cTn id="519" dur="1" fill="hold">
                                          <p:stCondLst>
                                            <p:cond delay="0"/>
                                          </p:stCondLst>
                                        </p:cTn>
                                        <p:tgtEl>
                                          <p:spTgt spid="545"/>
                                        </p:tgtEl>
                                        <p:attrNameLst>
                                          <p:attrName>style.visibility</p:attrName>
                                        </p:attrNameLst>
                                      </p:cBhvr>
                                      <p:to>
                                        <p:strVal val="visible"/>
                                      </p:to>
                                    </p:set>
                                  </p:childTnLst>
                                </p:cTn>
                              </p:par>
                              <p:par>
                                <p:cTn id="520" presetID="1" presetClass="entr" presetSubtype="0" fill="hold" grpId="0" nodeType="withEffect">
                                  <p:stCondLst>
                                    <p:cond delay="0"/>
                                  </p:stCondLst>
                                  <p:childTnLst>
                                    <p:set>
                                      <p:cBhvr>
                                        <p:cTn id="521" dur="1" fill="hold">
                                          <p:stCondLst>
                                            <p:cond delay="0"/>
                                          </p:stCondLst>
                                        </p:cTn>
                                        <p:tgtEl>
                                          <p:spTgt spid="546"/>
                                        </p:tgtEl>
                                        <p:attrNameLst>
                                          <p:attrName>style.visibility</p:attrName>
                                        </p:attrNameLst>
                                      </p:cBhvr>
                                      <p:to>
                                        <p:strVal val="visible"/>
                                      </p:to>
                                    </p:set>
                                  </p:childTnLst>
                                </p:cTn>
                              </p:par>
                              <p:par>
                                <p:cTn id="522" presetID="1" presetClass="entr" presetSubtype="0" fill="hold" grpId="0" nodeType="withEffect">
                                  <p:stCondLst>
                                    <p:cond delay="0"/>
                                  </p:stCondLst>
                                  <p:childTnLst>
                                    <p:set>
                                      <p:cBhvr>
                                        <p:cTn id="523" dur="1" fill="hold">
                                          <p:stCondLst>
                                            <p:cond delay="0"/>
                                          </p:stCondLst>
                                        </p:cTn>
                                        <p:tgtEl>
                                          <p:spTgt spid="547"/>
                                        </p:tgtEl>
                                        <p:attrNameLst>
                                          <p:attrName>style.visibility</p:attrName>
                                        </p:attrNameLst>
                                      </p:cBhvr>
                                      <p:to>
                                        <p:strVal val="visible"/>
                                      </p:to>
                                    </p:set>
                                  </p:childTnLst>
                                </p:cTn>
                              </p:par>
                              <p:par>
                                <p:cTn id="524" presetID="1" presetClass="entr" presetSubtype="0" fill="hold" grpId="0" nodeType="withEffect">
                                  <p:stCondLst>
                                    <p:cond delay="0"/>
                                  </p:stCondLst>
                                  <p:childTnLst>
                                    <p:set>
                                      <p:cBhvr>
                                        <p:cTn id="525" dur="1" fill="hold">
                                          <p:stCondLst>
                                            <p:cond delay="0"/>
                                          </p:stCondLst>
                                        </p:cTn>
                                        <p:tgtEl>
                                          <p:spTgt spid="548"/>
                                        </p:tgtEl>
                                        <p:attrNameLst>
                                          <p:attrName>style.visibility</p:attrName>
                                        </p:attrNameLst>
                                      </p:cBhvr>
                                      <p:to>
                                        <p:strVal val="visible"/>
                                      </p:to>
                                    </p:set>
                                  </p:childTnLst>
                                </p:cTn>
                              </p:par>
                              <p:par>
                                <p:cTn id="526" presetID="1" presetClass="entr" presetSubtype="0" fill="hold" grpId="0" nodeType="withEffect">
                                  <p:stCondLst>
                                    <p:cond delay="0"/>
                                  </p:stCondLst>
                                  <p:childTnLst>
                                    <p:set>
                                      <p:cBhvr>
                                        <p:cTn id="527" dur="1" fill="hold">
                                          <p:stCondLst>
                                            <p:cond delay="0"/>
                                          </p:stCondLst>
                                        </p:cTn>
                                        <p:tgtEl>
                                          <p:spTgt spid="549"/>
                                        </p:tgtEl>
                                        <p:attrNameLst>
                                          <p:attrName>style.visibility</p:attrName>
                                        </p:attrNameLst>
                                      </p:cBhvr>
                                      <p:to>
                                        <p:strVal val="visible"/>
                                      </p:to>
                                    </p:set>
                                  </p:childTnLst>
                                </p:cTn>
                              </p:par>
                              <p:par>
                                <p:cTn id="528" presetID="1" presetClass="entr" presetSubtype="0" fill="hold" grpId="0" nodeType="withEffect">
                                  <p:stCondLst>
                                    <p:cond delay="0"/>
                                  </p:stCondLst>
                                  <p:childTnLst>
                                    <p:set>
                                      <p:cBhvr>
                                        <p:cTn id="529" dur="1" fill="hold">
                                          <p:stCondLst>
                                            <p:cond delay="0"/>
                                          </p:stCondLst>
                                        </p:cTn>
                                        <p:tgtEl>
                                          <p:spTgt spid="550"/>
                                        </p:tgtEl>
                                        <p:attrNameLst>
                                          <p:attrName>style.visibility</p:attrName>
                                        </p:attrNameLst>
                                      </p:cBhvr>
                                      <p:to>
                                        <p:strVal val="visible"/>
                                      </p:to>
                                    </p:set>
                                  </p:childTnLst>
                                </p:cTn>
                              </p:par>
                              <p:par>
                                <p:cTn id="530" presetID="1" presetClass="entr" presetSubtype="0" fill="hold" grpId="0" nodeType="withEffect">
                                  <p:stCondLst>
                                    <p:cond delay="0"/>
                                  </p:stCondLst>
                                  <p:childTnLst>
                                    <p:set>
                                      <p:cBhvr>
                                        <p:cTn id="531" dur="1" fill="hold">
                                          <p:stCondLst>
                                            <p:cond delay="0"/>
                                          </p:stCondLst>
                                        </p:cTn>
                                        <p:tgtEl>
                                          <p:spTgt spid="551"/>
                                        </p:tgtEl>
                                        <p:attrNameLst>
                                          <p:attrName>style.visibility</p:attrName>
                                        </p:attrNameLst>
                                      </p:cBhvr>
                                      <p:to>
                                        <p:strVal val="visible"/>
                                      </p:to>
                                    </p:set>
                                  </p:childTnLst>
                                </p:cTn>
                              </p:par>
                              <p:par>
                                <p:cTn id="532" presetID="1" presetClass="entr" presetSubtype="0" fill="hold" grpId="0" nodeType="withEffect">
                                  <p:stCondLst>
                                    <p:cond delay="0"/>
                                  </p:stCondLst>
                                  <p:childTnLst>
                                    <p:set>
                                      <p:cBhvr>
                                        <p:cTn id="533" dur="1" fill="hold">
                                          <p:stCondLst>
                                            <p:cond delay="0"/>
                                          </p:stCondLst>
                                        </p:cTn>
                                        <p:tgtEl>
                                          <p:spTgt spid="552"/>
                                        </p:tgtEl>
                                        <p:attrNameLst>
                                          <p:attrName>style.visibility</p:attrName>
                                        </p:attrNameLst>
                                      </p:cBhvr>
                                      <p:to>
                                        <p:strVal val="visible"/>
                                      </p:to>
                                    </p:set>
                                  </p:childTnLst>
                                </p:cTn>
                              </p:par>
                              <p:par>
                                <p:cTn id="534" presetID="1" presetClass="entr" presetSubtype="0" fill="hold" grpId="0" nodeType="withEffect">
                                  <p:stCondLst>
                                    <p:cond delay="0"/>
                                  </p:stCondLst>
                                  <p:childTnLst>
                                    <p:set>
                                      <p:cBhvr>
                                        <p:cTn id="535" dur="1" fill="hold">
                                          <p:stCondLst>
                                            <p:cond delay="0"/>
                                          </p:stCondLst>
                                        </p:cTn>
                                        <p:tgtEl>
                                          <p:spTgt spid="553"/>
                                        </p:tgtEl>
                                        <p:attrNameLst>
                                          <p:attrName>style.visibility</p:attrName>
                                        </p:attrNameLst>
                                      </p:cBhvr>
                                      <p:to>
                                        <p:strVal val="visible"/>
                                      </p:to>
                                    </p:set>
                                  </p:childTnLst>
                                </p:cTn>
                              </p:par>
                              <p:par>
                                <p:cTn id="536" presetID="1" presetClass="entr" presetSubtype="0" fill="hold" grpId="0" nodeType="withEffect">
                                  <p:stCondLst>
                                    <p:cond delay="0"/>
                                  </p:stCondLst>
                                  <p:childTnLst>
                                    <p:set>
                                      <p:cBhvr>
                                        <p:cTn id="537" dur="1" fill="hold">
                                          <p:stCondLst>
                                            <p:cond delay="0"/>
                                          </p:stCondLst>
                                        </p:cTn>
                                        <p:tgtEl>
                                          <p:spTgt spid="554"/>
                                        </p:tgtEl>
                                        <p:attrNameLst>
                                          <p:attrName>style.visibility</p:attrName>
                                        </p:attrNameLst>
                                      </p:cBhvr>
                                      <p:to>
                                        <p:strVal val="visible"/>
                                      </p:to>
                                    </p:set>
                                  </p:childTnLst>
                                </p:cTn>
                              </p:par>
                              <p:par>
                                <p:cTn id="538" presetID="1" presetClass="entr" presetSubtype="0" fill="hold" grpId="0" nodeType="withEffect">
                                  <p:stCondLst>
                                    <p:cond delay="0"/>
                                  </p:stCondLst>
                                  <p:childTnLst>
                                    <p:set>
                                      <p:cBhvr>
                                        <p:cTn id="539" dur="1" fill="hold">
                                          <p:stCondLst>
                                            <p:cond delay="0"/>
                                          </p:stCondLst>
                                        </p:cTn>
                                        <p:tgtEl>
                                          <p:spTgt spid="555"/>
                                        </p:tgtEl>
                                        <p:attrNameLst>
                                          <p:attrName>style.visibility</p:attrName>
                                        </p:attrNameLst>
                                      </p:cBhvr>
                                      <p:to>
                                        <p:strVal val="visible"/>
                                      </p:to>
                                    </p:set>
                                  </p:childTnLst>
                                </p:cTn>
                              </p:par>
                              <p:par>
                                <p:cTn id="540" presetID="1" presetClass="entr" presetSubtype="0" fill="hold" grpId="0" nodeType="withEffect">
                                  <p:stCondLst>
                                    <p:cond delay="0"/>
                                  </p:stCondLst>
                                  <p:childTnLst>
                                    <p:set>
                                      <p:cBhvr>
                                        <p:cTn id="541" dur="1" fill="hold">
                                          <p:stCondLst>
                                            <p:cond delay="0"/>
                                          </p:stCondLst>
                                        </p:cTn>
                                        <p:tgtEl>
                                          <p:spTgt spid="556"/>
                                        </p:tgtEl>
                                        <p:attrNameLst>
                                          <p:attrName>style.visibility</p:attrName>
                                        </p:attrNameLst>
                                      </p:cBhvr>
                                      <p:to>
                                        <p:strVal val="visible"/>
                                      </p:to>
                                    </p:set>
                                  </p:childTnLst>
                                </p:cTn>
                              </p:par>
                              <p:par>
                                <p:cTn id="542" presetID="1" presetClass="entr" presetSubtype="0" fill="hold" grpId="0" nodeType="withEffect">
                                  <p:stCondLst>
                                    <p:cond delay="0"/>
                                  </p:stCondLst>
                                  <p:childTnLst>
                                    <p:set>
                                      <p:cBhvr>
                                        <p:cTn id="543" dur="1" fill="hold">
                                          <p:stCondLst>
                                            <p:cond delay="0"/>
                                          </p:stCondLst>
                                        </p:cTn>
                                        <p:tgtEl>
                                          <p:spTgt spid="557"/>
                                        </p:tgtEl>
                                        <p:attrNameLst>
                                          <p:attrName>style.visibility</p:attrName>
                                        </p:attrNameLst>
                                      </p:cBhvr>
                                      <p:to>
                                        <p:strVal val="visible"/>
                                      </p:to>
                                    </p:set>
                                  </p:childTnLst>
                                </p:cTn>
                              </p:par>
                              <p:par>
                                <p:cTn id="544" presetID="1" presetClass="entr" presetSubtype="0" fill="hold" grpId="0" nodeType="withEffect">
                                  <p:stCondLst>
                                    <p:cond delay="0"/>
                                  </p:stCondLst>
                                  <p:childTnLst>
                                    <p:set>
                                      <p:cBhvr>
                                        <p:cTn id="545" dur="1" fill="hold">
                                          <p:stCondLst>
                                            <p:cond delay="0"/>
                                          </p:stCondLst>
                                        </p:cTn>
                                        <p:tgtEl>
                                          <p:spTgt spid="558"/>
                                        </p:tgtEl>
                                        <p:attrNameLst>
                                          <p:attrName>style.visibility</p:attrName>
                                        </p:attrNameLst>
                                      </p:cBhvr>
                                      <p:to>
                                        <p:strVal val="visible"/>
                                      </p:to>
                                    </p:set>
                                  </p:childTnLst>
                                </p:cTn>
                              </p:par>
                              <p:par>
                                <p:cTn id="546" presetID="1" presetClass="entr" presetSubtype="0" fill="hold" grpId="0" nodeType="withEffect">
                                  <p:stCondLst>
                                    <p:cond delay="0"/>
                                  </p:stCondLst>
                                  <p:childTnLst>
                                    <p:set>
                                      <p:cBhvr>
                                        <p:cTn id="547" dur="1" fill="hold">
                                          <p:stCondLst>
                                            <p:cond delay="0"/>
                                          </p:stCondLst>
                                        </p:cTn>
                                        <p:tgtEl>
                                          <p:spTgt spid="559"/>
                                        </p:tgtEl>
                                        <p:attrNameLst>
                                          <p:attrName>style.visibility</p:attrName>
                                        </p:attrNameLst>
                                      </p:cBhvr>
                                      <p:to>
                                        <p:strVal val="visible"/>
                                      </p:to>
                                    </p:set>
                                  </p:childTnLst>
                                </p:cTn>
                              </p:par>
                              <p:par>
                                <p:cTn id="548" presetID="1" presetClass="entr" presetSubtype="0" fill="hold" grpId="0" nodeType="withEffect">
                                  <p:stCondLst>
                                    <p:cond delay="0"/>
                                  </p:stCondLst>
                                  <p:childTnLst>
                                    <p:set>
                                      <p:cBhvr>
                                        <p:cTn id="549" dur="1" fill="hold">
                                          <p:stCondLst>
                                            <p:cond delay="0"/>
                                          </p:stCondLst>
                                        </p:cTn>
                                        <p:tgtEl>
                                          <p:spTgt spid="560"/>
                                        </p:tgtEl>
                                        <p:attrNameLst>
                                          <p:attrName>style.visibility</p:attrName>
                                        </p:attrNameLst>
                                      </p:cBhvr>
                                      <p:to>
                                        <p:strVal val="visible"/>
                                      </p:to>
                                    </p:set>
                                  </p:childTnLst>
                                </p:cTn>
                              </p:par>
                              <p:par>
                                <p:cTn id="550" presetID="1" presetClass="entr" presetSubtype="0" fill="hold" grpId="0" nodeType="withEffect">
                                  <p:stCondLst>
                                    <p:cond delay="0"/>
                                  </p:stCondLst>
                                  <p:childTnLst>
                                    <p:set>
                                      <p:cBhvr>
                                        <p:cTn id="551" dur="1" fill="hold">
                                          <p:stCondLst>
                                            <p:cond delay="0"/>
                                          </p:stCondLst>
                                        </p:cTn>
                                        <p:tgtEl>
                                          <p:spTgt spid="561"/>
                                        </p:tgtEl>
                                        <p:attrNameLst>
                                          <p:attrName>style.visibility</p:attrName>
                                        </p:attrNameLst>
                                      </p:cBhvr>
                                      <p:to>
                                        <p:strVal val="visible"/>
                                      </p:to>
                                    </p:set>
                                  </p:childTnLst>
                                </p:cTn>
                              </p:par>
                              <p:par>
                                <p:cTn id="552" presetID="1" presetClass="entr" presetSubtype="0" fill="hold" grpId="0" nodeType="withEffect">
                                  <p:stCondLst>
                                    <p:cond delay="0"/>
                                  </p:stCondLst>
                                  <p:childTnLst>
                                    <p:set>
                                      <p:cBhvr>
                                        <p:cTn id="553" dur="1" fill="hold">
                                          <p:stCondLst>
                                            <p:cond delay="0"/>
                                          </p:stCondLst>
                                        </p:cTn>
                                        <p:tgtEl>
                                          <p:spTgt spid="562"/>
                                        </p:tgtEl>
                                        <p:attrNameLst>
                                          <p:attrName>style.visibility</p:attrName>
                                        </p:attrNameLst>
                                      </p:cBhvr>
                                      <p:to>
                                        <p:strVal val="visible"/>
                                      </p:to>
                                    </p:set>
                                  </p:childTnLst>
                                </p:cTn>
                              </p:par>
                              <p:par>
                                <p:cTn id="554" presetID="1" presetClass="entr" presetSubtype="0" fill="hold" grpId="0" nodeType="withEffect">
                                  <p:stCondLst>
                                    <p:cond delay="0"/>
                                  </p:stCondLst>
                                  <p:childTnLst>
                                    <p:set>
                                      <p:cBhvr>
                                        <p:cTn id="555" dur="1" fill="hold">
                                          <p:stCondLst>
                                            <p:cond delay="0"/>
                                          </p:stCondLst>
                                        </p:cTn>
                                        <p:tgtEl>
                                          <p:spTgt spid="563"/>
                                        </p:tgtEl>
                                        <p:attrNameLst>
                                          <p:attrName>style.visibility</p:attrName>
                                        </p:attrNameLst>
                                      </p:cBhvr>
                                      <p:to>
                                        <p:strVal val="visible"/>
                                      </p:to>
                                    </p:set>
                                  </p:childTnLst>
                                </p:cTn>
                              </p:par>
                              <p:par>
                                <p:cTn id="556" presetID="1" presetClass="entr" presetSubtype="0" fill="hold" grpId="0" nodeType="withEffect">
                                  <p:stCondLst>
                                    <p:cond delay="0"/>
                                  </p:stCondLst>
                                  <p:childTnLst>
                                    <p:set>
                                      <p:cBhvr>
                                        <p:cTn id="557" dur="1" fill="hold">
                                          <p:stCondLst>
                                            <p:cond delay="0"/>
                                          </p:stCondLst>
                                        </p:cTn>
                                        <p:tgtEl>
                                          <p:spTgt spid="564"/>
                                        </p:tgtEl>
                                        <p:attrNameLst>
                                          <p:attrName>style.visibility</p:attrName>
                                        </p:attrNameLst>
                                      </p:cBhvr>
                                      <p:to>
                                        <p:strVal val="visible"/>
                                      </p:to>
                                    </p:set>
                                  </p:childTnLst>
                                </p:cTn>
                              </p:par>
                              <p:par>
                                <p:cTn id="558" presetID="1" presetClass="entr" presetSubtype="0" fill="hold" grpId="0" nodeType="withEffect">
                                  <p:stCondLst>
                                    <p:cond delay="0"/>
                                  </p:stCondLst>
                                  <p:childTnLst>
                                    <p:set>
                                      <p:cBhvr>
                                        <p:cTn id="559" dur="1" fill="hold">
                                          <p:stCondLst>
                                            <p:cond delay="0"/>
                                          </p:stCondLst>
                                        </p:cTn>
                                        <p:tgtEl>
                                          <p:spTgt spid="565"/>
                                        </p:tgtEl>
                                        <p:attrNameLst>
                                          <p:attrName>style.visibility</p:attrName>
                                        </p:attrNameLst>
                                      </p:cBhvr>
                                      <p:to>
                                        <p:strVal val="visible"/>
                                      </p:to>
                                    </p:set>
                                  </p:childTnLst>
                                </p:cTn>
                              </p:par>
                              <p:par>
                                <p:cTn id="560" presetID="1" presetClass="entr" presetSubtype="0" fill="hold" grpId="0" nodeType="withEffect">
                                  <p:stCondLst>
                                    <p:cond delay="0"/>
                                  </p:stCondLst>
                                  <p:childTnLst>
                                    <p:set>
                                      <p:cBhvr>
                                        <p:cTn id="561" dur="1" fill="hold">
                                          <p:stCondLst>
                                            <p:cond delay="0"/>
                                          </p:stCondLst>
                                        </p:cTn>
                                        <p:tgtEl>
                                          <p:spTgt spid="566"/>
                                        </p:tgtEl>
                                        <p:attrNameLst>
                                          <p:attrName>style.visibility</p:attrName>
                                        </p:attrNameLst>
                                      </p:cBhvr>
                                      <p:to>
                                        <p:strVal val="visible"/>
                                      </p:to>
                                    </p:set>
                                  </p:childTnLst>
                                </p:cTn>
                              </p:par>
                              <p:par>
                                <p:cTn id="562" presetID="1" presetClass="entr" presetSubtype="0" fill="hold" grpId="0" nodeType="withEffect">
                                  <p:stCondLst>
                                    <p:cond delay="0"/>
                                  </p:stCondLst>
                                  <p:childTnLst>
                                    <p:set>
                                      <p:cBhvr>
                                        <p:cTn id="563" dur="1" fill="hold">
                                          <p:stCondLst>
                                            <p:cond delay="0"/>
                                          </p:stCondLst>
                                        </p:cTn>
                                        <p:tgtEl>
                                          <p:spTgt spid="567"/>
                                        </p:tgtEl>
                                        <p:attrNameLst>
                                          <p:attrName>style.visibility</p:attrName>
                                        </p:attrNameLst>
                                      </p:cBhvr>
                                      <p:to>
                                        <p:strVal val="visible"/>
                                      </p:to>
                                    </p:set>
                                  </p:childTnLst>
                                </p:cTn>
                              </p:par>
                              <p:par>
                                <p:cTn id="564" presetID="1" presetClass="entr" presetSubtype="0" fill="hold" grpId="0" nodeType="withEffect">
                                  <p:stCondLst>
                                    <p:cond delay="0"/>
                                  </p:stCondLst>
                                  <p:childTnLst>
                                    <p:set>
                                      <p:cBhvr>
                                        <p:cTn id="565" dur="1" fill="hold">
                                          <p:stCondLst>
                                            <p:cond delay="0"/>
                                          </p:stCondLst>
                                        </p:cTn>
                                        <p:tgtEl>
                                          <p:spTgt spid="568"/>
                                        </p:tgtEl>
                                        <p:attrNameLst>
                                          <p:attrName>style.visibility</p:attrName>
                                        </p:attrNameLst>
                                      </p:cBhvr>
                                      <p:to>
                                        <p:strVal val="visible"/>
                                      </p:to>
                                    </p:set>
                                  </p:childTnLst>
                                </p:cTn>
                              </p:par>
                              <p:par>
                                <p:cTn id="566" presetID="1" presetClass="entr" presetSubtype="0" fill="hold" grpId="0" nodeType="withEffect">
                                  <p:stCondLst>
                                    <p:cond delay="0"/>
                                  </p:stCondLst>
                                  <p:childTnLst>
                                    <p:set>
                                      <p:cBhvr>
                                        <p:cTn id="567" dur="1" fill="hold">
                                          <p:stCondLst>
                                            <p:cond delay="0"/>
                                          </p:stCondLst>
                                        </p:cTn>
                                        <p:tgtEl>
                                          <p:spTgt spid="569"/>
                                        </p:tgtEl>
                                        <p:attrNameLst>
                                          <p:attrName>style.visibility</p:attrName>
                                        </p:attrNameLst>
                                      </p:cBhvr>
                                      <p:to>
                                        <p:strVal val="visible"/>
                                      </p:to>
                                    </p:set>
                                  </p:childTnLst>
                                </p:cTn>
                              </p:par>
                              <p:par>
                                <p:cTn id="568" presetID="1" presetClass="entr" presetSubtype="0" fill="hold" grpId="0" nodeType="withEffect">
                                  <p:stCondLst>
                                    <p:cond delay="0"/>
                                  </p:stCondLst>
                                  <p:childTnLst>
                                    <p:set>
                                      <p:cBhvr>
                                        <p:cTn id="569" dur="1" fill="hold">
                                          <p:stCondLst>
                                            <p:cond delay="0"/>
                                          </p:stCondLst>
                                        </p:cTn>
                                        <p:tgtEl>
                                          <p:spTgt spid="570"/>
                                        </p:tgtEl>
                                        <p:attrNameLst>
                                          <p:attrName>style.visibility</p:attrName>
                                        </p:attrNameLst>
                                      </p:cBhvr>
                                      <p:to>
                                        <p:strVal val="visible"/>
                                      </p:to>
                                    </p:set>
                                  </p:childTnLst>
                                </p:cTn>
                              </p:par>
                              <p:par>
                                <p:cTn id="570" presetID="1" presetClass="entr" presetSubtype="0" fill="hold" grpId="0" nodeType="withEffect">
                                  <p:stCondLst>
                                    <p:cond delay="0"/>
                                  </p:stCondLst>
                                  <p:childTnLst>
                                    <p:set>
                                      <p:cBhvr>
                                        <p:cTn id="571" dur="1" fill="hold">
                                          <p:stCondLst>
                                            <p:cond delay="0"/>
                                          </p:stCondLst>
                                        </p:cTn>
                                        <p:tgtEl>
                                          <p:spTgt spid="571"/>
                                        </p:tgtEl>
                                        <p:attrNameLst>
                                          <p:attrName>style.visibility</p:attrName>
                                        </p:attrNameLst>
                                      </p:cBhvr>
                                      <p:to>
                                        <p:strVal val="visible"/>
                                      </p:to>
                                    </p:set>
                                  </p:childTnLst>
                                </p:cTn>
                              </p:par>
                              <p:par>
                                <p:cTn id="572" presetID="1" presetClass="entr" presetSubtype="0" fill="hold" grpId="0" nodeType="withEffect">
                                  <p:stCondLst>
                                    <p:cond delay="0"/>
                                  </p:stCondLst>
                                  <p:childTnLst>
                                    <p:set>
                                      <p:cBhvr>
                                        <p:cTn id="573" dur="1" fill="hold">
                                          <p:stCondLst>
                                            <p:cond delay="0"/>
                                          </p:stCondLst>
                                        </p:cTn>
                                        <p:tgtEl>
                                          <p:spTgt spid="572"/>
                                        </p:tgtEl>
                                        <p:attrNameLst>
                                          <p:attrName>style.visibility</p:attrName>
                                        </p:attrNameLst>
                                      </p:cBhvr>
                                      <p:to>
                                        <p:strVal val="visible"/>
                                      </p:to>
                                    </p:set>
                                  </p:childTnLst>
                                </p:cTn>
                              </p:par>
                              <p:par>
                                <p:cTn id="574" presetID="1" presetClass="entr" presetSubtype="0" fill="hold" grpId="0" nodeType="withEffect">
                                  <p:stCondLst>
                                    <p:cond delay="0"/>
                                  </p:stCondLst>
                                  <p:childTnLst>
                                    <p:set>
                                      <p:cBhvr>
                                        <p:cTn id="575" dur="1" fill="hold">
                                          <p:stCondLst>
                                            <p:cond delay="0"/>
                                          </p:stCondLst>
                                        </p:cTn>
                                        <p:tgtEl>
                                          <p:spTgt spid="573"/>
                                        </p:tgtEl>
                                        <p:attrNameLst>
                                          <p:attrName>style.visibility</p:attrName>
                                        </p:attrNameLst>
                                      </p:cBhvr>
                                      <p:to>
                                        <p:strVal val="visible"/>
                                      </p:to>
                                    </p:set>
                                  </p:childTnLst>
                                </p:cTn>
                              </p:par>
                              <p:par>
                                <p:cTn id="576" presetID="1" presetClass="entr" presetSubtype="0" fill="hold" grpId="0" nodeType="withEffect">
                                  <p:stCondLst>
                                    <p:cond delay="0"/>
                                  </p:stCondLst>
                                  <p:childTnLst>
                                    <p:set>
                                      <p:cBhvr>
                                        <p:cTn id="577" dur="1" fill="hold">
                                          <p:stCondLst>
                                            <p:cond delay="0"/>
                                          </p:stCondLst>
                                        </p:cTn>
                                        <p:tgtEl>
                                          <p:spTgt spid="574"/>
                                        </p:tgtEl>
                                        <p:attrNameLst>
                                          <p:attrName>style.visibility</p:attrName>
                                        </p:attrNameLst>
                                      </p:cBhvr>
                                      <p:to>
                                        <p:strVal val="visible"/>
                                      </p:to>
                                    </p:set>
                                  </p:childTnLst>
                                </p:cTn>
                              </p:par>
                              <p:par>
                                <p:cTn id="578" presetID="1" presetClass="entr" presetSubtype="0" fill="hold" grpId="0" nodeType="withEffect">
                                  <p:stCondLst>
                                    <p:cond delay="0"/>
                                  </p:stCondLst>
                                  <p:childTnLst>
                                    <p:set>
                                      <p:cBhvr>
                                        <p:cTn id="579" dur="1" fill="hold">
                                          <p:stCondLst>
                                            <p:cond delay="0"/>
                                          </p:stCondLst>
                                        </p:cTn>
                                        <p:tgtEl>
                                          <p:spTgt spid="575"/>
                                        </p:tgtEl>
                                        <p:attrNameLst>
                                          <p:attrName>style.visibility</p:attrName>
                                        </p:attrNameLst>
                                      </p:cBhvr>
                                      <p:to>
                                        <p:strVal val="visible"/>
                                      </p:to>
                                    </p:set>
                                  </p:childTnLst>
                                </p:cTn>
                              </p:par>
                              <p:par>
                                <p:cTn id="580" presetID="1" presetClass="entr" presetSubtype="0" fill="hold" grpId="0" nodeType="withEffect">
                                  <p:stCondLst>
                                    <p:cond delay="0"/>
                                  </p:stCondLst>
                                  <p:childTnLst>
                                    <p:set>
                                      <p:cBhvr>
                                        <p:cTn id="581" dur="1" fill="hold">
                                          <p:stCondLst>
                                            <p:cond delay="0"/>
                                          </p:stCondLst>
                                        </p:cTn>
                                        <p:tgtEl>
                                          <p:spTgt spid="576"/>
                                        </p:tgtEl>
                                        <p:attrNameLst>
                                          <p:attrName>style.visibility</p:attrName>
                                        </p:attrNameLst>
                                      </p:cBhvr>
                                      <p:to>
                                        <p:strVal val="visible"/>
                                      </p:to>
                                    </p:set>
                                  </p:childTnLst>
                                </p:cTn>
                              </p:par>
                              <p:par>
                                <p:cTn id="582" presetID="1" presetClass="entr" presetSubtype="0" fill="hold" grpId="0" nodeType="withEffect">
                                  <p:stCondLst>
                                    <p:cond delay="0"/>
                                  </p:stCondLst>
                                  <p:childTnLst>
                                    <p:set>
                                      <p:cBhvr>
                                        <p:cTn id="583" dur="1" fill="hold">
                                          <p:stCondLst>
                                            <p:cond delay="0"/>
                                          </p:stCondLst>
                                        </p:cTn>
                                        <p:tgtEl>
                                          <p:spTgt spid="577"/>
                                        </p:tgtEl>
                                        <p:attrNameLst>
                                          <p:attrName>style.visibility</p:attrName>
                                        </p:attrNameLst>
                                      </p:cBhvr>
                                      <p:to>
                                        <p:strVal val="visible"/>
                                      </p:to>
                                    </p:set>
                                  </p:childTnLst>
                                </p:cTn>
                              </p:par>
                              <p:par>
                                <p:cTn id="584" presetID="1" presetClass="entr" presetSubtype="0" fill="hold" grpId="0" nodeType="withEffect">
                                  <p:stCondLst>
                                    <p:cond delay="0"/>
                                  </p:stCondLst>
                                  <p:childTnLst>
                                    <p:set>
                                      <p:cBhvr>
                                        <p:cTn id="585" dur="1" fill="hold">
                                          <p:stCondLst>
                                            <p:cond delay="0"/>
                                          </p:stCondLst>
                                        </p:cTn>
                                        <p:tgtEl>
                                          <p:spTgt spid="578"/>
                                        </p:tgtEl>
                                        <p:attrNameLst>
                                          <p:attrName>style.visibility</p:attrName>
                                        </p:attrNameLst>
                                      </p:cBhvr>
                                      <p:to>
                                        <p:strVal val="visible"/>
                                      </p:to>
                                    </p:set>
                                  </p:childTnLst>
                                </p:cTn>
                              </p:par>
                              <p:par>
                                <p:cTn id="586" presetID="1" presetClass="entr" presetSubtype="0" fill="hold" grpId="0" nodeType="withEffect">
                                  <p:stCondLst>
                                    <p:cond delay="0"/>
                                  </p:stCondLst>
                                  <p:childTnLst>
                                    <p:set>
                                      <p:cBhvr>
                                        <p:cTn id="587" dur="1" fill="hold">
                                          <p:stCondLst>
                                            <p:cond delay="0"/>
                                          </p:stCondLst>
                                        </p:cTn>
                                        <p:tgtEl>
                                          <p:spTgt spid="579"/>
                                        </p:tgtEl>
                                        <p:attrNameLst>
                                          <p:attrName>style.visibility</p:attrName>
                                        </p:attrNameLst>
                                      </p:cBhvr>
                                      <p:to>
                                        <p:strVal val="visible"/>
                                      </p:to>
                                    </p:set>
                                  </p:childTnLst>
                                </p:cTn>
                              </p:par>
                              <p:par>
                                <p:cTn id="588" presetID="1" presetClass="entr" presetSubtype="0" fill="hold" grpId="0" nodeType="withEffect">
                                  <p:stCondLst>
                                    <p:cond delay="0"/>
                                  </p:stCondLst>
                                  <p:childTnLst>
                                    <p:set>
                                      <p:cBhvr>
                                        <p:cTn id="589" dur="1" fill="hold">
                                          <p:stCondLst>
                                            <p:cond delay="0"/>
                                          </p:stCondLst>
                                        </p:cTn>
                                        <p:tgtEl>
                                          <p:spTgt spid="580"/>
                                        </p:tgtEl>
                                        <p:attrNameLst>
                                          <p:attrName>style.visibility</p:attrName>
                                        </p:attrNameLst>
                                      </p:cBhvr>
                                      <p:to>
                                        <p:strVal val="visible"/>
                                      </p:to>
                                    </p:set>
                                  </p:childTnLst>
                                </p:cTn>
                              </p:par>
                              <p:par>
                                <p:cTn id="590" presetID="1" presetClass="entr" presetSubtype="0" fill="hold" grpId="0" nodeType="withEffect">
                                  <p:stCondLst>
                                    <p:cond delay="0"/>
                                  </p:stCondLst>
                                  <p:childTnLst>
                                    <p:set>
                                      <p:cBhvr>
                                        <p:cTn id="591" dur="1" fill="hold">
                                          <p:stCondLst>
                                            <p:cond delay="0"/>
                                          </p:stCondLst>
                                        </p:cTn>
                                        <p:tgtEl>
                                          <p:spTgt spid="581"/>
                                        </p:tgtEl>
                                        <p:attrNameLst>
                                          <p:attrName>style.visibility</p:attrName>
                                        </p:attrNameLst>
                                      </p:cBhvr>
                                      <p:to>
                                        <p:strVal val="visible"/>
                                      </p:to>
                                    </p:set>
                                  </p:childTnLst>
                                </p:cTn>
                              </p:par>
                              <p:par>
                                <p:cTn id="592" presetID="1" presetClass="entr" presetSubtype="0" fill="hold" grpId="0" nodeType="withEffect">
                                  <p:stCondLst>
                                    <p:cond delay="0"/>
                                  </p:stCondLst>
                                  <p:childTnLst>
                                    <p:set>
                                      <p:cBhvr>
                                        <p:cTn id="593" dur="1" fill="hold">
                                          <p:stCondLst>
                                            <p:cond delay="0"/>
                                          </p:stCondLst>
                                        </p:cTn>
                                        <p:tgtEl>
                                          <p:spTgt spid="582"/>
                                        </p:tgtEl>
                                        <p:attrNameLst>
                                          <p:attrName>style.visibility</p:attrName>
                                        </p:attrNameLst>
                                      </p:cBhvr>
                                      <p:to>
                                        <p:strVal val="visible"/>
                                      </p:to>
                                    </p:set>
                                  </p:childTnLst>
                                </p:cTn>
                              </p:par>
                              <p:par>
                                <p:cTn id="594" presetID="1" presetClass="entr" presetSubtype="0" fill="hold" grpId="0" nodeType="withEffect">
                                  <p:stCondLst>
                                    <p:cond delay="0"/>
                                  </p:stCondLst>
                                  <p:childTnLst>
                                    <p:set>
                                      <p:cBhvr>
                                        <p:cTn id="595" dur="1" fill="hold">
                                          <p:stCondLst>
                                            <p:cond delay="0"/>
                                          </p:stCondLst>
                                        </p:cTn>
                                        <p:tgtEl>
                                          <p:spTgt spid="583"/>
                                        </p:tgtEl>
                                        <p:attrNameLst>
                                          <p:attrName>style.visibility</p:attrName>
                                        </p:attrNameLst>
                                      </p:cBhvr>
                                      <p:to>
                                        <p:strVal val="visible"/>
                                      </p:to>
                                    </p:set>
                                  </p:childTnLst>
                                </p:cTn>
                              </p:par>
                              <p:par>
                                <p:cTn id="596" presetID="1" presetClass="entr" presetSubtype="0" fill="hold" grpId="0" nodeType="withEffect">
                                  <p:stCondLst>
                                    <p:cond delay="0"/>
                                  </p:stCondLst>
                                  <p:childTnLst>
                                    <p:set>
                                      <p:cBhvr>
                                        <p:cTn id="597" dur="1" fill="hold">
                                          <p:stCondLst>
                                            <p:cond delay="0"/>
                                          </p:stCondLst>
                                        </p:cTn>
                                        <p:tgtEl>
                                          <p:spTgt spid="584"/>
                                        </p:tgtEl>
                                        <p:attrNameLst>
                                          <p:attrName>style.visibility</p:attrName>
                                        </p:attrNameLst>
                                      </p:cBhvr>
                                      <p:to>
                                        <p:strVal val="visible"/>
                                      </p:to>
                                    </p:set>
                                  </p:childTnLst>
                                </p:cTn>
                              </p:par>
                              <p:par>
                                <p:cTn id="598" presetID="1" presetClass="entr" presetSubtype="0" fill="hold" grpId="0" nodeType="withEffect">
                                  <p:stCondLst>
                                    <p:cond delay="0"/>
                                  </p:stCondLst>
                                  <p:childTnLst>
                                    <p:set>
                                      <p:cBhvr>
                                        <p:cTn id="599" dur="1" fill="hold">
                                          <p:stCondLst>
                                            <p:cond delay="0"/>
                                          </p:stCondLst>
                                        </p:cTn>
                                        <p:tgtEl>
                                          <p:spTgt spid="585"/>
                                        </p:tgtEl>
                                        <p:attrNameLst>
                                          <p:attrName>style.visibility</p:attrName>
                                        </p:attrNameLst>
                                      </p:cBhvr>
                                      <p:to>
                                        <p:strVal val="visible"/>
                                      </p:to>
                                    </p:set>
                                  </p:childTnLst>
                                </p:cTn>
                              </p:par>
                              <p:par>
                                <p:cTn id="600" presetID="1" presetClass="entr" presetSubtype="0" fill="hold" grpId="0" nodeType="withEffect">
                                  <p:stCondLst>
                                    <p:cond delay="0"/>
                                  </p:stCondLst>
                                  <p:childTnLst>
                                    <p:set>
                                      <p:cBhvr>
                                        <p:cTn id="601" dur="1" fill="hold">
                                          <p:stCondLst>
                                            <p:cond delay="0"/>
                                          </p:stCondLst>
                                        </p:cTn>
                                        <p:tgtEl>
                                          <p:spTgt spid="586"/>
                                        </p:tgtEl>
                                        <p:attrNameLst>
                                          <p:attrName>style.visibility</p:attrName>
                                        </p:attrNameLst>
                                      </p:cBhvr>
                                      <p:to>
                                        <p:strVal val="visible"/>
                                      </p:to>
                                    </p:set>
                                  </p:childTnLst>
                                </p:cTn>
                              </p:par>
                              <p:par>
                                <p:cTn id="602" presetID="1" presetClass="entr" presetSubtype="0" fill="hold" grpId="0" nodeType="withEffect">
                                  <p:stCondLst>
                                    <p:cond delay="0"/>
                                  </p:stCondLst>
                                  <p:childTnLst>
                                    <p:set>
                                      <p:cBhvr>
                                        <p:cTn id="603" dur="1" fill="hold">
                                          <p:stCondLst>
                                            <p:cond delay="0"/>
                                          </p:stCondLst>
                                        </p:cTn>
                                        <p:tgtEl>
                                          <p:spTgt spid="587"/>
                                        </p:tgtEl>
                                        <p:attrNameLst>
                                          <p:attrName>style.visibility</p:attrName>
                                        </p:attrNameLst>
                                      </p:cBhvr>
                                      <p:to>
                                        <p:strVal val="visible"/>
                                      </p:to>
                                    </p:set>
                                  </p:childTnLst>
                                </p:cTn>
                              </p:par>
                              <p:par>
                                <p:cTn id="604" presetID="1" presetClass="entr" presetSubtype="0" fill="hold" grpId="0" nodeType="withEffect">
                                  <p:stCondLst>
                                    <p:cond delay="0"/>
                                  </p:stCondLst>
                                  <p:childTnLst>
                                    <p:set>
                                      <p:cBhvr>
                                        <p:cTn id="605" dur="1" fill="hold">
                                          <p:stCondLst>
                                            <p:cond delay="0"/>
                                          </p:stCondLst>
                                        </p:cTn>
                                        <p:tgtEl>
                                          <p:spTgt spid="588"/>
                                        </p:tgtEl>
                                        <p:attrNameLst>
                                          <p:attrName>style.visibility</p:attrName>
                                        </p:attrNameLst>
                                      </p:cBhvr>
                                      <p:to>
                                        <p:strVal val="visible"/>
                                      </p:to>
                                    </p:set>
                                  </p:childTnLst>
                                </p:cTn>
                              </p:par>
                              <p:par>
                                <p:cTn id="606" presetID="1" presetClass="entr" presetSubtype="0" fill="hold" grpId="0" nodeType="withEffect">
                                  <p:stCondLst>
                                    <p:cond delay="0"/>
                                  </p:stCondLst>
                                  <p:childTnLst>
                                    <p:set>
                                      <p:cBhvr>
                                        <p:cTn id="607" dur="1" fill="hold">
                                          <p:stCondLst>
                                            <p:cond delay="0"/>
                                          </p:stCondLst>
                                        </p:cTn>
                                        <p:tgtEl>
                                          <p:spTgt spid="589"/>
                                        </p:tgtEl>
                                        <p:attrNameLst>
                                          <p:attrName>style.visibility</p:attrName>
                                        </p:attrNameLst>
                                      </p:cBhvr>
                                      <p:to>
                                        <p:strVal val="visible"/>
                                      </p:to>
                                    </p:set>
                                  </p:childTnLst>
                                </p:cTn>
                              </p:par>
                              <p:par>
                                <p:cTn id="608" presetID="1" presetClass="entr" presetSubtype="0" fill="hold" grpId="0" nodeType="withEffect">
                                  <p:stCondLst>
                                    <p:cond delay="0"/>
                                  </p:stCondLst>
                                  <p:childTnLst>
                                    <p:set>
                                      <p:cBhvr>
                                        <p:cTn id="609" dur="1" fill="hold">
                                          <p:stCondLst>
                                            <p:cond delay="0"/>
                                          </p:stCondLst>
                                        </p:cTn>
                                        <p:tgtEl>
                                          <p:spTgt spid="590"/>
                                        </p:tgtEl>
                                        <p:attrNameLst>
                                          <p:attrName>style.visibility</p:attrName>
                                        </p:attrNameLst>
                                      </p:cBhvr>
                                      <p:to>
                                        <p:strVal val="visible"/>
                                      </p:to>
                                    </p:set>
                                  </p:childTnLst>
                                </p:cTn>
                              </p:par>
                              <p:par>
                                <p:cTn id="610" presetID="1" presetClass="entr" presetSubtype="0" fill="hold" grpId="0" nodeType="withEffect">
                                  <p:stCondLst>
                                    <p:cond delay="0"/>
                                  </p:stCondLst>
                                  <p:childTnLst>
                                    <p:set>
                                      <p:cBhvr>
                                        <p:cTn id="611" dur="1" fill="hold">
                                          <p:stCondLst>
                                            <p:cond delay="0"/>
                                          </p:stCondLst>
                                        </p:cTn>
                                        <p:tgtEl>
                                          <p:spTgt spid="591"/>
                                        </p:tgtEl>
                                        <p:attrNameLst>
                                          <p:attrName>style.visibility</p:attrName>
                                        </p:attrNameLst>
                                      </p:cBhvr>
                                      <p:to>
                                        <p:strVal val="visible"/>
                                      </p:to>
                                    </p:set>
                                  </p:childTnLst>
                                </p:cTn>
                              </p:par>
                              <p:par>
                                <p:cTn id="612" presetID="1" presetClass="entr" presetSubtype="0" fill="hold" grpId="0" nodeType="withEffect">
                                  <p:stCondLst>
                                    <p:cond delay="0"/>
                                  </p:stCondLst>
                                  <p:childTnLst>
                                    <p:set>
                                      <p:cBhvr>
                                        <p:cTn id="613" dur="1" fill="hold">
                                          <p:stCondLst>
                                            <p:cond delay="0"/>
                                          </p:stCondLst>
                                        </p:cTn>
                                        <p:tgtEl>
                                          <p:spTgt spid="592"/>
                                        </p:tgtEl>
                                        <p:attrNameLst>
                                          <p:attrName>style.visibility</p:attrName>
                                        </p:attrNameLst>
                                      </p:cBhvr>
                                      <p:to>
                                        <p:strVal val="visible"/>
                                      </p:to>
                                    </p:set>
                                  </p:childTnLst>
                                </p:cTn>
                              </p:par>
                              <p:par>
                                <p:cTn id="614" presetID="1" presetClass="entr" presetSubtype="0" fill="hold" grpId="0" nodeType="withEffect">
                                  <p:stCondLst>
                                    <p:cond delay="0"/>
                                  </p:stCondLst>
                                  <p:childTnLst>
                                    <p:set>
                                      <p:cBhvr>
                                        <p:cTn id="615" dur="1" fill="hold">
                                          <p:stCondLst>
                                            <p:cond delay="0"/>
                                          </p:stCondLst>
                                        </p:cTn>
                                        <p:tgtEl>
                                          <p:spTgt spid="593"/>
                                        </p:tgtEl>
                                        <p:attrNameLst>
                                          <p:attrName>style.visibility</p:attrName>
                                        </p:attrNameLst>
                                      </p:cBhvr>
                                      <p:to>
                                        <p:strVal val="visible"/>
                                      </p:to>
                                    </p:set>
                                  </p:childTnLst>
                                </p:cTn>
                              </p:par>
                              <p:par>
                                <p:cTn id="616" presetID="1" presetClass="entr" presetSubtype="0" fill="hold" grpId="0" nodeType="withEffect">
                                  <p:stCondLst>
                                    <p:cond delay="0"/>
                                  </p:stCondLst>
                                  <p:childTnLst>
                                    <p:set>
                                      <p:cBhvr>
                                        <p:cTn id="617" dur="1" fill="hold">
                                          <p:stCondLst>
                                            <p:cond delay="0"/>
                                          </p:stCondLst>
                                        </p:cTn>
                                        <p:tgtEl>
                                          <p:spTgt spid="594"/>
                                        </p:tgtEl>
                                        <p:attrNameLst>
                                          <p:attrName>style.visibility</p:attrName>
                                        </p:attrNameLst>
                                      </p:cBhvr>
                                      <p:to>
                                        <p:strVal val="visible"/>
                                      </p:to>
                                    </p:set>
                                  </p:childTnLst>
                                </p:cTn>
                              </p:par>
                              <p:par>
                                <p:cTn id="618" presetID="1" presetClass="entr" presetSubtype="0" fill="hold" grpId="0" nodeType="withEffect">
                                  <p:stCondLst>
                                    <p:cond delay="0"/>
                                  </p:stCondLst>
                                  <p:childTnLst>
                                    <p:set>
                                      <p:cBhvr>
                                        <p:cTn id="619" dur="1" fill="hold">
                                          <p:stCondLst>
                                            <p:cond delay="0"/>
                                          </p:stCondLst>
                                        </p:cTn>
                                        <p:tgtEl>
                                          <p:spTgt spid="595"/>
                                        </p:tgtEl>
                                        <p:attrNameLst>
                                          <p:attrName>style.visibility</p:attrName>
                                        </p:attrNameLst>
                                      </p:cBhvr>
                                      <p:to>
                                        <p:strVal val="visible"/>
                                      </p:to>
                                    </p:set>
                                  </p:childTnLst>
                                </p:cTn>
                              </p:par>
                              <p:par>
                                <p:cTn id="620" presetID="1" presetClass="entr" presetSubtype="0" fill="hold" grpId="0" nodeType="withEffect">
                                  <p:stCondLst>
                                    <p:cond delay="0"/>
                                  </p:stCondLst>
                                  <p:childTnLst>
                                    <p:set>
                                      <p:cBhvr>
                                        <p:cTn id="621" dur="1" fill="hold">
                                          <p:stCondLst>
                                            <p:cond delay="0"/>
                                          </p:stCondLst>
                                        </p:cTn>
                                        <p:tgtEl>
                                          <p:spTgt spid="596"/>
                                        </p:tgtEl>
                                        <p:attrNameLst>
                                          <p:attrName>style.visibility</p:attrName>
                                        </p:attrNameLst>
                                      </p:cBhvr>
                                      <p:to>
                                        <p:strVal val="visible"/>
                                      </p:to>
                                    </p:set>
                                  </p:childTnLst>
                                </p:cTn>
                              </p:par>
                              <p:par>
                                <p:cTn id="622" presetID="1" presetClass="entr" presetSubtype="0" fill="hold" grpId="0" nodeType="withEffect">
                                  <p:stCondLst>
                                    <p:cond delay="0"/>
                                  </p:stCondLst>
                                  <p:childTnLst>
                                    <p:set>
                                      <p:cBhvr>
                                        <p:cTn id="623" dur="1" fill="hold">
                                          <p:stCondLst>
                                            <p:cond delay="0"/>
                                          </p:stCondLst>
                                        </p:cTn>
                                        <p:tgtEl>
                                          <p:spTgt spid="597"/>
                                        </p:tgtEl>
                                        <p:attrNameLst>
                                          <p:attrName>style.visibility</p:attrName>
                                        </p:attrNameLst>
                                      </p:cBhvr>
                                      <p:to>
                                        <p:strVal val="visible"/>
                                      </p:to>
                                    </p:set>
                                  </p:childTnLst>
                                </p:cTn>
                              </p:par>
                              <p:par>
                                <p:cTn id="624" presetID="1" presetClass="entr" presetSubtype="0" fill="hold" grpId="0" nodeType="withEffect">
                                  <p:stCondLst>
                                    <p:cond delay="0"/>
                                  </p:stCondLst>
                                  <p:childTnLst>
                                    <p:set>
                                      <p:cBhvr>
                                        <p:cTn id="625" dur="1" fill="hold">
                                          <p:stCondLst>
                                            <p:cond delay="0"/>
                                          </p:stCondLst>
                                        </p:cTn>
                                        <p:tgtEl>
                                          <p:spTgt spid="598"/>
                                        </p:tgtEl>
                                        <p:attrNameLst>
                                          <p:attrName>style.visibility</p:attrName>
                                        </p:attrNameLst>
                                      </p:cBhvr>
                                      <p:to>
                                        <p:strVal val="visible"/>
                                      </p:to>
                                    </p:set>
                                  </p:childTnLst>
                                </p:cTn>
                              </p:par>
                              <p:par>
                                <p:cTn id="626" presetID="1" presetClass="entr" presetSubtype="0" fill="hold" grpId="0" nodeType="withEffect">
                                  <p:stCondLst>
                                    <p:cond delay="0"/>
                                  </p:stCondLst>
                                  <p:childTnLst>
                                    <p:set>
                                      <p:cBhvr>
                                        <p:cTn id="627" dur="1" fill="hold">
                                          <p:stCondLst>
                                            <p:cond delay="0"/>
                                          </p:stCondLst>
                                        </p:cTn>
                                        <p:tgtEl>
                                          <p:spTgt spid="599"/>
                                        </p:tgtEl>
                                        <p:attrNameLst>
                                          <p:attrName>style.visibility</p:attrName>
                                        </p:attrNameLst>
                                      </p:cBhvr>
                                      <p:to>
                                        <p:strVal val="visible"/>
                                      </p:to>
                                    </p:set>
                                  </p:childTnLst>
                                </p:cTn>
                              </p:par>
                              <p:par>
                                <p:cTn id="628" presetID="1" presetClass="entr" presetSubtype="0" fill="hold" grpId="0" nodeType="withEffect">
                                  <p:stCondLst>
                                    <p:cond delay="0"/>
                                  </p:stCondLst>
                                  <p:childTnLst>
                                    <p:set>
                                      <p:cBhvr>
                                        <p:cTn id="629" dur="1" fill="hold">
                                          <p:stCondLst>
                                            <p:cond delay="0"/>
                                          </p:stCondLst>
                                        </p:cTn>
                                        <p:tgtEl>
                                          <p:spTgt spid="600"/>
                                        </p:tgtEl>
                                        <p:attrNameLst>
                                          <p:attrName>style.visibility</p:attrName>
                                        </p:attrNameLst>
                                      </p:cBhvr>
                                      <p:to>
                                        <p:strVal val="visible"/>
                                      </p:to>
                                    </p:set>
                                  </p:childTnLst>
                                </p:cTn>
                              </p:par>
                              <p:par>
                                <p:cTn id="630" presetID="1" presetClass="entr" presetSubtype="0" fill="hold" grpId="0" nodeType="withEffect">
                                  <p:stCondLst>
                                    <p:cond delay="0"/>
                                  </p:stCondLst>
                                  <p:childTnLst>
                                    <p:set>
                                      <p:cBhvr>
                                        <p:cTn id="631" dur="1" fill="hold">
                                          <p:stCondLst>
                                            <p:cond delay="0"/>
                                          </p:stCondLst>
                                        </p:cTn>
                                        <p:tgtEl>
                                          <p:spTgt spid="601"/>
                                        </p:tgtEl>
                                        <p:attrNameLst>
                                          <p:attrName>style.visibility</p:attrName>
                                        </p:attrNameLst>
                                      </p:cBhvr>
                                      <p:to>
                                        <p:strVal val="visible"/>
                                      </p:to>
                                    </p:set>
                                  </p:childTnLst>
                                </p:cTn>
                              </p:par>
                              <p:par>
                                <p:cTn id="632" presetID="1" presetClass="entr" presetSubtype="0" fill="hold" grpId="0" nodeType="withEffect">
                                  <p:stCondLst>
                                    <p:cond delay="0"/>
                                  </p:stCondLst>
                                  <p:childTnLst>
                                    <p:set>
                                      <p:cBhvr>
                                        <p:cTn id="633" dur="1" fill="hold">
                                          <p:stCondLst>
                                            <p:cond delay="0"/>
                                          </p:stCondLst>
                                        </p:cTn>
                                        <p:tgtEl>
                                          <p:spTgt spid="602"/>
                                        </p:tgtEl>
                                        <p:attrNameLst>
                                          <p:attrName>style.visibility</p:attrName>
                                        </p:attrNameLst>
                                      </p:cBhvr>
                                      <p:to>
                                        <p:strVal val="visible"/>
                                      </p:to>
                                    </p:set>
                                  </p:childTnLst>
                                </p:cTn>
                              </p:par>
                              <p:par>
                                <p:cTn id="634" presetID="1" presetClass="entr" presetSubtype="0" fill="hold" grpId="0" nodeType="withEffect">
                                  <p:stCondLst>
                                    <p:cond delay="0"/>
                                  </p:stCondLst>
                                  <p:childTnLst>
                                    <p:set>
                                      <p:cBhvr>
                                        <p:cTn id="635" dur="1" fill="hold">
                                          <p:stCondLst>
                                            <p:cond delay="0"/>
                                          </p:stCondLst>
                                        </p:cTn>
                                        <p:tgtEl>
                                          <p:spTgt spid="603"/>
                                        </p:tgtEl>
                                        <p:attrNameLst>
                                          <p:attrName>style.visibility</p:attrName>
                                        </p:attrNameLst>
                                      </p:cBhvr>
                                      <p:to>
                                        <p:strVal val="visible"/>
                                      </p:to>
                                    </p:set>
                                  </p:childTnLst>
                                </p:cTn>
                              </p:par>
                              <p:par>
                                <p:cTn id="636" presetID="1" presetClass="entr" presetSubtype="0" fill="hold" grpId="0" nodeType="withEffect">
                                  <p:stCondLst>
                                    <p:cond delay="0"/>
                                  </p:stCondLst>
                                  <p:childTnLst>
                                    <p:set>
                                      <p:cBhvr>
                                        <p:cTn id="637" dur="1" fill="hold">
                                          <p:stCondLst>
                                            <p:cond delay="0"/>
                                          </p:stCondLst>
                                        </p:cTn>
                                        <p:tgtEl>
                                          <p:spTgt spid="604"/>
                                        </p:tgtEl>
                                        <p:attrNameLst>
                                          <p:attrName>style.visibility</p:attrName>
                                        </p:attrNameLst>
                                      </p:cBhvr>
                                      <p:to>
                                        <p:strVal val="visible"/>
                                      </p:to>
                                    </p:set>
                                  </p:childTnLst>
                                </p:cTn>
                              </p:par>
                              <p:par>
                                <p:cTn id="638" presetID="1" presetClass="entr" presetSubtype="0" fill="hold" grpId="0" nodeType="withEffect">
                                  <p:stCondLst>
                                    <p:cond delay="0"/>
                                  </p:stCondLst>
                                  <p:childTnLst>
                                    <p:set>
                                      <p:cBhvr>
                                        <p:cTn id="639" dur="1" fill="hold">
                                          <p:stCondLst>
                                            <p:cond delay="0"/>
                                          </p:stCondLst>
                                        </p:cTn>
                                        <p:tgtEl>
                                          <p:spTgt spid="605"/>
                                        </p:tgtEl>
                                        <p:attrNameLst>
                                          <p:attrName>style.visibility</p:attrName>
                                        </p:attrNameLst>
                                      </p:cBhvr>
                                      <p:to>
                                        <p:strVal val="visible"/>
                                      </p:to>
                                    </p:set>
                                  </p:childTnLst>
                                </p:cTn>
                              </p:par>
                              <p:par>
                                <p:cTn id="640" presetID="1" presetClass="entr" presetSubtype="0" fill="hold" grpId="0" nodeType="withEffect">
                                  <p:stCondLst>
                                    <p:cond delay="0"/>
                                  </p:stCondLst>
                                  <p:childTnLst>
                                    <p:set>
                                      <p:cBhvr>
                                        <p:cTn id="641" dur="1" fill="hold">
                                          <p:stCondLst>
                                            <p:cond delay="0"/>
                                          </p:stCondLst>
                                        </p:cTn>
                                        <p:tgtEl>
                                          <p:spTgt spid="606"/>
                                        </p:tgtEl>
                                        <p:attrNameLst>
                                          <p:attrName>style.visibility</p:attrName>
                                        </p:attrNameLst>
                                      </p:cBhvr>
                                      <p:to>
                                        <p:strVal val="visible"/>
                                      </p:to>
                                    </p:set>
                                  </p:childTnLst>
                                </p:cTn>
                              </p:par>
                              <p:par>
                                <p:cTn id="642" presetID="1" presetClass="entr" presetSubtype="0" fill="hold" grpId="0" nodeType="withEffect">
                                  <p:stCondLst>
                                    <p:cond delay="0"/>
                                  </p:stCondLst>
                                  <p:childTnLst>
                                    <p:set>
                                      <p:cBhvr>
                                        <p:cTn id="643" dur="1" fill="hold">
                                          <p:stCondLst>
                                            <p:cond delay="0"/>
                                          </p:stCondLst>
                                        </p:cTn>
                                        <p:tgtEl>
                                          <p:spTgt spid="607"/>
                                        </p:tgtEl>
                                        <p:attrNameLst>
                                          <p:attrName>style.visibility</p:attrName>
                                        </p:attrNameLst>
                                      </p:cBhvr>
                                      <p:to>
                                        <p:strVal val="visible"/>
                                      </p:to>
                                    </p:set>
                                  </p:childTnLst>
                                </p:cTn>
                              </p:par>
                              <p:par>
                                <p:cTn id="644" presetID="1" presetClass="entr" presetSubtype="0" fill="hold" grpId="0" nodeType="withEffect">
                                  <p:stCondLst>
                                    <p:cond delay="0"/>
                                  </p:stCondLst>
                                  <p:childTnLst>
                                    <p:set>
                                      <p:cBhvr>
                                        <p:cTn id="645" dur="1" fill="hold">
                                          <p:stCondLst>
                                            <p:cond delay="0"/>
                                          </p:stCondLst>
                                        </p:cTn>
                                        <p:tgtEl>
                                          <p:spTgt spid="608"/>
                                        </p:tgtEl>
                                        <p:attrNameLst>
                                          <p:attrName>style.visibility</p:attrName>
                                        </p:attrNameLst>
                                      </p:cBhvr>
                                      <p:to>
                                        <p:strVal val="visible"/>
                                      </p:to>
                                    </p:set>
                                  </p:childTnLst>
                                </p:cTn>
                              </p:par>
                              <p:par>
                                <p:cTn id="646" presetID="1" presetClass="entr" presetSubtype="0" fill="hold" grpId="0" nodeType="withEffect">
                                  <p:stCondLst>
                                    <p:cond delay="0"/>
                                  </p:stCondLst>
                                  <p:childTnLst>
                                    <p:set>
                                      <p:cBhvr>
                                        <p:cTn id="647" dur="1" fill="hold">
                                          <p:stCondLst>
                                            <p:cond delay="0"/>
                                          </p:stCondLst>
                                        </p:cTn>
                                        <p:tgtEl>
                                          <p:spTgt spid="609"/>
                                        </p:tgtEl>
                                        <p:attrNameLst>
                                          <p:attrName>style.visibility</p:attrName>
                                        </p:attrNameLst>
                                      </p:cBhvr>
                                      <p:to>
                                        <p:strVal val="visible"/>
                                      </p:to>
                                    </p:set>
                                  </p:childTnLst>
                                </p:cTn>
                              </p:par>
                              <p:par>
                                <p:cTn id="648" presetID="1" presetClass="entr" presetSubtype="0" fill="hold" grpId="0" nodeType="withEffect">
                                  <p:stCondLst>
                                    <p:cond delay="0"/>
                                  </p:stCondLst>
                                  <p:childTnLst>
                                    <p:set>
                                      <p:cBhvr>
                                        <p:cTn id="649" dur="1" fill="hold">
                                          <p:stCondLst>
                                            <p:cond delay="0"/>
                                          </p:stCondLst>
                                        </p:cTn>
                                        <p:tgtEl>
                                          <p:spTgt spid="610"/>
                                        </p:tgtEl>
                                        <p:attrNameLst>
                                          <p:attrName>style.visibility</p:attrName>
                                        </p:attrNameLst>
                                      </p:cBhvr>
                                      <p:to>
                                        <p:strVal val="visible"/>
                                      </p:to>
                                    </p:set>
                                  </p:childTnLst>
                                </p:cTn>
                              </p:par>
                              <p:par>
                                <p:cTn id="650" presetID="1" presetClass="entr" presetSubtype="0" fill="hold" grpId="0" nodeType="withEffect">
                                  <p:stCondLst>
                                    <p:cond delay="0"/>
                                  </p:stCondLst>
                                  <p:childTnLst>
                                    <p:set>
                                      <p:cBhvr>
                                        <p:cTn id="651" dur="1" fill="hold">
                                          <p:stCondLst>
                                            <p:cond delay="0"/>
                                          </p:stCondLst>
                                        </p:cTn>
                                        <p:tgtEl>
                                          <p:spTgt spid="611"/>
                                        </p:tgtEl>
                                        <p:attrNameLst>
                                          <p:attrName>style.visibility</p:attrName>
                                        </p:attrNameLst>
                                      </p:cBhvr>
                                      <p:to>
                                        <p:strVal val="visible"/>
                                      </p:to>
                                    </p:set>
                                  </p:childTnLst>
                                </p:cTn>
                              </p:par>
                              <p:par>
                                <p:cTn id="652" presetID="1" presetClass="entr" presetSubtype="0" fill="hold" grpId="0" nodeType="withEffect">
                                  <p:stCondLst>
                                    <p:cond delay="0"/>
                                  </p:stCondLst>
                                  <p:childTnLst>
                                    <p:set>
                                      <p:cBhvr>
                                        <p:cTn id="653" dur="1" fill="hold">
                                          <p:stCondLst>
                                            <p:cond delay="0"/>
                                          </p:stCondLst>
                                        </p:cTn>
                                        <p:tgtEl>
                                          <p:spTgt spid="612"/>
                                        </p:tgtEl>
                                        <p:attrNameLst>
                                          <p:attrName>style.visibility</p:attrName>
                                        </p:attrNameLst>
                                      </p:cBhvr>
                                      <p:to>
                                        <p:strVal val="visible"/>
                                      </p:to>
                                    </p:set>
                                  </p:childTnLst>
                                </p:cTn>
                              </p:par>
                              <p:par>
                                <p:cTn id="654" presetID="1" presetClass="entr" presetSubtype="0" fill="hold" grpId="0" nodeType="withEffect">
                                  <p:stCondLst>
                                    <p:cond delay="0"/>
                                  </p:stCondLst>
                                  <p:childTnLst>
                                    <p:set>
                                      <p:cBhvr>
                                        <p:cTn id="655" dur="1" fill="hold">
                                          <p:stCondLst>
                                            <p:cond delay="0"/>
                                          </p:stCondLst>
                                        </p:cTn>
                                        <p:tgtEl>
                                          <p:spTgt spid="613"/>
                                        </p:tgtEl>
                                        <p:attrNameLst>
                                          <p:attrName>style.visibility</p:attrName>
                                        </p:attrNameLst>
                                      </p:cBhvr>
                                      <p:to>
                                        <p:strVal val="visible"/>
                                      </p:to>
                                    </p:set>
                                  </p:childTnLst>
                                </p:cTn>
                              </p:par>
                              <p:par>
                                <p:cTn id="656" presetID="1" presetClass="entr" presetSubtype="0" fill="hold" grpId="0" nodeType="withEffect">
                                  <p:stCondLst>
                                    <p:cond delay="0"/>
                                  </p:stCondLst>
                                  <p:childTnLst>
                                    <p:set>
                                      <p:cBhvr>
                                        <p:cTn id="657" dur="1" fill="hold">
                                          <p:stCondLst>
                                            <p:cond delay="0"/>
                                          </p:stCondLst>
                                        </p:cTn>
                                        <p:tgtEl>
                                          <p:spTgt spid="614"/>
                                        </p:tgtEl>
                                        <p:attrNameLst>
                                          <p:attrName>style.visibility</p:attrName>
                                        </p:attrNameLst>
                                      </p:cBhvr>
                                      <p:to>
                                        <p:strVal val="visible"/>
                                      </p:to>
                                    </p:set>
                                  </p:childTnLst>
                                </p:cTn>
                              </p:par>
                              <p:par>
                                <p:cTn id="658" presetID="1" presetClass="entr" presetSubtype="0" fill="hold" grpId="0" nodeType="withEffect">
                                  <p:stCondLst>
                                    <p:cond delay="0"/>
                                  </p:stCondLst>
                                  <p:childTnLst>
                                    <p:set>
                                      <p:cBhvr>
                                        <p:cTn id="659" dur="1" fill="hold">
                                          <p:stCondLst>
                                            <p:cond delay="0"/>
                                          </p:stCondLst>
                                        </p:cTn>
                                        <p:tgtEl>
                                          <p:spTgt spid="615"/>
                                        </p:tgtEl>
                                        <p:attrNameLst>
                                          <p:attrName>style.visibility</p:attrName>
                                        </p:attrNameLst>
                                      </p:cBhvr>
                                      <p:to>
                                        <p:strVal val="visible"/>
                                      </p:to>
                                    </p:set>
                                  </p:childTnLst>
                                </p:cTn>
                              </p:par>
                              <p:par>
                                <p:cTn id="660" presetID="1" presetClass="entr" presetSubtype="0" fill="hold" grpId="0" nodeType="withEffect">
                                  <p:stCondLst>
                                    <p:cond delay="0"/>
                                  </p:stCondLst>
                                  <p:childTnLst>
                                    <p:set>
                                      <p:cBhvr>
                                        <p:cTn id="661" dur="1" fill="hold">
                                          <p:stCondLst>
                                            <p:cond delay="0"/>
                                          </p:stCondLst>
                                        </p:cTn>
                                        <p:tgtEl>
                                          <p:spTgt spid="616"/>
                                        </p:tgtEl>
                                        <p:attrNameLst>
                                          <p:attrName>style.visibility</p:attrName>
                                        </p:attrNameLst>
                                      </p:cBhvr>
                                      <p:to>
                                        <p:strVal val="visible"/>
                                      </p:to>
                                    </p:set>
                                  </p:childTnLst>
                                </p:cTn>
                              </p:par>
                              <p:par>
                                <p:cTn id="662" presetID="1" presetClass="entr" presetSubtype="0" fill="hold" grpId="0" nodeType="withEffect">
                                  <p:stCondLst>
                                    <p:cond delay="0"/>
                                  </p:stCondLst>
                                  <p:childTnLst>
                                    <p:set>
                                      <p:cBhvr>
                                        <p:cTn id="663" dur="1" fill="hold">
                                          <p:stCondLst>
                                            <p:cond delay="0"/>
                                          </p:stCondLst>
                                        </p:cTn>
                                        <p:tgtEl>
                                          <p:spTgt spid="617"/>
                                        </p:tgtEl>
                                        <p:attrNameLst>
                                          <p:attrName>style.visibility</p:attrName>
                                        </p:attrNameLst>
                                      </p:cBhvr>
                                      <p:to>
                                        <p:strVal val="visible"/>
                                      </p:to>
                                    </p:set>
                                  </p:childTnLst>
                                </p:cTn>
                              </p:par>
                              <p:par>
                                <p:cTn id="664" presetID="1" presetClass="entr" presetSubtype="0" fill="hold" grpId="0" nodeType="withEffect">
                                  <p:stCondLst>
                                    <p:cond delay="0"/>
                                  </p:stCondLst>
                                  <p:childTnLst>
                                    <p:set>
                                      <p:cBhvr>
                                        <p:cTn id="665" dur="1" fill="hold">
                                          <p:stCondLst>
                                            <p:cond delay="0"/>
                                          </p:stCondLst>
                                        </p:cTn>
                                        <p:tgtEl>
                                          <p:spTgt spid="618"/>
                                        </p:tgtEl>
                                        <p:attrNameLst>
                                          <p:attrName>style.visibility</p:attrName>
                                        </p:attrNameLst>
                                      </p:cBhvr>
                                      <p:to>
                                        <p:strVal val="visible"/>
                                      </p:to>
                                    </p:set>
                                  </p:childTnLst>
                                </p:cTn>
                              </p:par>
                              <p:par>
                                <p:cTn id="666" presetID="1" presetClass="entr" presetSubtype="0" fill="hold" grpId="0" nodeType="withEffect">
                                  <p:stCondLst>
                                    <p:cond delay="0"/>
                                  </p:stCondLst>
                                  <p:childTnLst>
                                    <p:set>
                                      <p:cBhvr>
                                        <p:cTn id="667" dur="1" fill="hold">
                                          <p:stCondLst>
                                            <p:cond delay="0"/>
                                          </p:stCondLst>
                                        </p:cTn>
                                        <p:tgtEl>
                                          <p:spTgt spid="619"/>
                                        </p:tgtEl>
                                        <p:attrNameLst>
                                          <p:attrName>style.visibility</p:attrName>
                                        </p:attrNameLst>
                                      </p:cBhvr>
                                      <p:to>
                                        <p:strVal val="visible"/>
                                      </p:to>
                                    </p:set>
                                  </p:childTnLst>
                                </p:cTn>
                              </p:par>
                              <p:par>
                                <p:cTn id="668" presetID="1" presetClass="entr" presetSubtype="0" fill="hold" grpId="0" nodeType="withEffect">
                                  <p:stCondLst>
                                    <p:cond delay="0"/>
                                  </p:stCondLst>
                                  <p:childTnLst>
                                    <p:set>
                                      <p:cBhvr>
                                        <p:cTn id="669" dur="1" fill="hold">
                                          <p:stCondLst>
                                            <p:cond delay="0"/>
                                          </p:stCondLst>
                                        </p:cTn>
                                        <p:tgtEl>
                                          <p:spTgt spid="620"/>
                                        </p:tgtEl>
                                        <p:attrNameLst>
                                          <p:attrName>style.visibility</p:attrName>
                                        </p:attrNameLst>
                                      </p:cBhvr>
                                      <p:to>
                                        <p:strVal val="visible"/>
                                      </p:to>
                                    </p:set>
                                  </p:childTnLst>
                                </p:cTn>
                              </p:par>
                              <p:par>
                                <p:cTn id="670" presetID="1" presetClass="entr" presetSubtype="0" fill="hold" grpId="0" nodeType="withEffect">
                                  <p:stCondLst>
                                    <p:cond delay="0"/>
                                  </p:stCondLst>
                                  <p:childTnLst>
                                    <p:set>
                                      <p:cBhvr>
                                        <p:cTn id="671" dur="1" fill="hold">
                                          <p:stCondLst>
                                            <p:cond delay="0"/>
                                          </p:stCondLst>
                                        </p:cTn>
                                        <p:tgtEl>
                                          <p:spTgt spid="621"/>
                                        </p:tgtEl>
                                        <p:attrNameLst>
                                          <p:attrName>style.visibility</p:attrName>
                                        </p:attrNameLst>
                                      </p:cBhvr>
                                      <p:to>
                                        <p:strVal val="visible"/>
                                      </p:to>
                                    </p:set>
                                  </p:childTnLst>
                                </p:cTn>
                              </p:par>
                              <p:par>
                                <p:cTn id="672" presetID="1" presetClass="entr" presetSubtype="0" fill="hold" grpId="0" nodeType="withEffect">
                                  <p:stCondLst>
                                    <p:cond delay="0"/>
                                  </p:stCondLst>
                                  <p:childTnLst>
                                    <p:set>
                                      <p:cBhvr>
                                        <p:cTn id="673" dur="1" fill="hold">
                                          <p:stCondLst>
                                            <p:cond delay="0"/>
                                          </p:stCondLst>
                                        </p:cTn>
                                        <p:tgtEl>
                                          <p:spTgt spid="622"/>
                                        </p:tgtEl>
                                        <p:attrNameLst>
                                          <p:attrName>style.visibility</p:attrName>
                                        </p:attrNameLst>
                                      </p:cBhvr>
                                      <p:to>
                                        <p:strVal val="visible"/>
                                      </p:to>
                                    </p:set>
                                  </p:childTnLst>
                                </p:cTn>
                              </p:par>
                              <p:par>
                                <p:cTn id="674" presetID="1" presetClass="entr" presetSubtype="0" fill="hold" grpId="0" nodeType="withEffect">
                                  <p:stCondLst>
                                    <p:cond delay="0"/>
                                  </p:stCondLst>
                                  <p:childTnLst>
                                    <p:set>
                                      <p:cBhvr>
                                        <p:cTn id="675" dur="1" fill="hold">
                                          <p:stCondLst>
                                            <p:cond delay="0"/>
                                          </p:stCondLst>
                                        </p:cTn>
                                        <p:tgtEl>
                                          <p:spTgt spid="623"/>
                                        </p:tgtEl>
                                        <p:attrNameLst>
                                          <p:attrName>style.visibility</p:attrName>
                                        </p:attrNameLst>
                                      </p:cBhvr>
                                      <p:to>
                                        <p:strVal val="visible"/>
                                      </p:to>
                                    </p:set>
                                  </p:childTnLst>
                                </p:cTn>
                              </p:par>
                              <p:par>
                                <p:cTn id="676" presetID="1" presetClass="entr" presetSubtype="0" fill="hold" grpId="0" nodeType="withEffect">
                                  <p:stCondLst>
                                    <p:cond delay="0"/>
                                  </p:stCondLst>
                                  <p:childTnLst>
                                    <p:set>
                                      <p:cBhvr>
                                        <p:cTn id="677" dur="1" fill="hold">
                                          <p:stCondLst>
                                            <p:cond delay="0"/>
                                          </p:stCondLst>
                                        </p:cTn>
                                        <p:tgtEl>
                                          <p:spTgt spid="624"/>
                                        </p:tgtEl>
                                        <p:attrNameLst>
                                          <p:attrName>style.visibility</p:attrName>
                                        </p:attrNameLst>
                                      </p:cBhvr>
                                      <p:to>
                                        <p:strVal val="visible"/>
                                      </p:to>
                                    </p:set>
                                  </p:childTnLst>
                                </p:cTn>
                              </p:par>
                              <p:par>
                                <p:cTn id="678" presetID="1" presetClass="entr" presetSubtype="0" fill="hold" grpId="0" nodeType="withEffect">
                                  <p:stCondLst>
                                    <p:cond delay="0"/>
                                  </p:stCondLst>
                                  <p:childTnLst>
                                    <p:set>
                                      <p:cBhvr>
                                        <p:cTn id="679" dur="1" fill="hold">
                                          <p:stCondLst>
                                            <p:cond delay="0"/>
                                          </p:stCondLst>
                                        </p:cTn>
                                        <p:tgtEl>
                                          <p:spTgt spid="625"/>
                                        </p:tgtEl>
                                        <p:attrNameLst>
                                          <p:attrName>style.visibility</p:attrName>
                                        </p:attrNameLst>
                                      </p:cBhvr>
                                      <p:to>
                                        <p:strVal val="visible"/>
                                      </p:to>
                                    </p:set>
                                  </p:childTnLst>
                                </p:cTn>
                              </p:par>
                              <p:par>
                                <p:cTn id="680" presetID="1" presetClass="entr" presetSubtype="0" fill="hold" grpId="0" nodeType="withEffect">
                                  <p:stCondLst>
                                    <p:cond delay="0"/>
                                  </p:stCondLst>
                                  <p:childTnLst>
                                    <p:set>
                                      <p:cBhvr>
                                        <p:cTn id="681" dur="1" fill="hold">
                                          <p:stCondLst>
                                            <p:cond delay="0"/>
                                          </p:stCondLst>
                                        </p:cTn>
                                        <p:tgtEl>
                                          <p:spTgt spid="626"/>
                                        </p:tgtEl>
                                        <p:attrNameLst>
                                          <p:attrName>style.visibility</p:attrName>
                                        </p:attrNameLst>
                                      </p:cBhvr>
                                      <p:to>
                                        <p:strVal val="visible"/>
                                      </p:to>
                                    </p:set>
                                  </p:childTnLst>
                                </p:cTn>
                              </p:par>
                              <p:par>
                                <p:cTn id="682" presetID="1" presetClass="entr" presetSubtype="0" fill="hold" grpId="0" nodeType="withEffect">
                                  <p:stCondLst>
                                    <p:cond delay="0"/>
                                  </p:stCondLst>
                                  <p:childTnLst>
                                    <p:set>
                                      <p:cBhvr>
                                        <p:cTn id="683" dur="1" fill="hold">
                                          <p:stCondLst>
                                            <p:cond delay="0"/>
                                          </p:stCondLst>
                                        </p:cTn>
                                        <p:tgtEl>
                                          <p:spTgt spid="627"/>
                                        </p:tgtEl>
                                        <p:attrNameLst>
                                          <p:attrName>style.visibility</p:attrName>
                                        </p:attrNameLst>
                                      </p:cBhvr>
                                      <p:to>
                                        <p:strVal val="visible"/>
                                      </p:to>
                                    </p:set>
                                  </p:childTnLst>
                                </p:cTn>
                              </p:par>
                              <p:par>
                                <p:cTn id="684" presetID="1" presetClass="entr" presetSubtype="0" fill="hold" grpId="0" nodeType="withEffect">
                                  <p:stCondLst>
                                    <p:cond delay="0"/>
                                  </p:stCondLst>
                                  <p:childTnLst>
                                    <p:set>
                                      <p:cBhvr>
                                        <p:cTn id="685" dur="1" fill="hold">
                                          <p:stCondLst>
                                            <p:cond delay="0"/>
                                          </p:stCondLst>
                                        </p:cTn>
                                        <p:tgtEl>
                                          <p:spTgt spid="628"/>
                                        </p:tgtEl>
                                        <p:attrNameLst>
                                          <p:attrName>style.visibility</p:attrName>
                                        </p:attrNameLst>
                                      </p:cBhvr>
                                      <p:to>
                                        <p:strVal val="visible"/>
                                      </p:to>
                                    </p:set>
                                  </p:childTnLst>
                                </p:cTn>
                              </p:par>
                              <p:par>
                                <p:cTn id="686" presetID="1" presetClass="entr" presetSubtype="0" fill="hold" grpId="0" nodeType="withEffect">
                                  <p:stCondLst>
                                    <p:cond delay="0"/>
                                  </p:stCondLst>
                                  <p:childTnLst>
                                    <p:set>
                                      <p:cBhvr>
                                        <p:cTn id="687" dur="1" fill="hold">
                                          <p:stCondLst>
                                            <p:cond delay="0"/>
                                          </p:stCondLst>
                                        </p:cTn>
                                        <p:tgtEl>
                                          <p:spTgt spid="629"/>
                                        </p:tgtEl>
                                        <p:attrNameLst>
                                          <p:attrName>style.visibility</p:attrName>
                                        </p:attrNameLst>
                                      </p:cBhvr>
                                      <p:to>
                                        <p:strVal val="visible"/>
                                      </p:to>
                                    </p:set>
                                  </p:childTnLst>
                                </p:cTn>
                              </p:par>
                              <p:par>
                                <p:cTn id="688" presetID="1" presetClass="entr" presetSubtype="0" fill="hold" grpId="0" nodeType="withEffect">
                                  <p:stCondLst>
                                    <p:cond delay="0"/>
                                  </p:stCondLst>
                                  <p:childTnLst>
                                    <p:set>
                                      <p:cBhvr>
                                        <p:cTn id="689" dur="1" fill="hold">
                                          <p:stCondLst>
                                            <p:cond delay="0"/>
                                          </p:stCondLst>
                                        </p:cTn>
                                        <p:tgtEl>
                                          <p:spTgt spid="630"/>
                                        </p:tgtEl>
                                        <p:attrNameLst>
                                          <p:attrName>style.visibility</p:attrName>
                                        </p:attrNameLst>
                                      </p:cBhvr>
                                      <p:to>
                                        <p:strVal val="visible"/>
                                      </p:to>
                                    </p:set>
                                  </p:childTnLst>
                                </p:cTn>
                              </p:par>
                              <p:par>
                                <p:cTn id="690" presetID="1" presetClass="entr" presetSubtype="0" fill="hold" grpId="0" nodeType="withEffect">
                                  <p:stCondLst>
                                    <p:cond delay="0"/>
                                  </p:stCondLst>
                                  <p:childTnLst>
                                    <p:set>
                                      <p:cBhvr>
                                        <p:cTn id="691" dur="1" fill="hold">
                                          <p:stCondLst>
                                            <p:cond delay="0"/>
                                          </p:stCondLst>
                                        </p:cTn>
                                        <p:tgtEl>
                                          <p:spTgt spid="631"/>
                                        </p:tgtEl>
                                        <p:attrNameLst>
                                          <p:attrName>style.visibility</p:attrName>
                                        </p:attrNameLst>
                                      </p:cBhvr>
                                      <p:to>
                                        <p:strVal val="visible"/>
                                      </p:to>
                                    </p:set>
                                  </p:childTnLst>
                                </p:cTn>
                              </p:par>
                              <p:par>
                                <p:cTn id="692" presetID="1" presetClass="entr" presetSubtype="0" fill="hold" grpId="0" nodeType="withEffect">
                                  <p:stCondLst>
                                    <p:cond delay="0"/>
                                  </p:stCondLst>
                                  <p:childTnLst>
                                    <p:set>
                                      <p:cBhvr>
                                        <p:cTn id="693" dur="1" fill="hold">
                                          <p:stCondLst>
                                            <p:cond delay="0"/>
                                          </p:stCondLst>
                                        </p:cTn>
                                        <p:tgtEl>
                                          <p:spTgt spid="632"/>
                                        </p:tgtEl>
                                        <p:attrNameLst>
                                          <p:attrName>style.visibility</p:attrName>
                                        </p:attrNameLst>
                                      </p:cBhvr>
                                      <p:to>
                                        <p:strVal val="visible"/>
                                      </p:to>
                                    </p:set>
                                  </p:childTnLst>
                                </p:cTn>
                              </p:par>
                              <p:par>
                                <p:cTn id="694" presetID="1" presetClass="entr" presetSubtype="0" fill="hold" grpId="0" nodeType="withEffect">
                                  <p:stCondLst>
                                    <p:cond delay="0"/>
                                  </p:stCondLst>
                                  <p:childTnLst>
                                    <p:set>
                                      <p:cBhvr>
                                        <p:cTn id="695" dur="1" fill="hold">
                                          <p:stCondLst>
                                            <p:cond delay="0"/>
                                          </p:stCondLst>
                                        </p:cTn>
                                        <p:tgtEl>
                                          <p:spTgt spid="633"/>
                                        </p:tgtEl>
                                        <p:attrNameLst>
                                          <p:attrName>style.visibility</p:attrName>
                                        </p:attrNameLst>
                                      </p:cBhvr>
                                      <p:to>
                                        <p:strVal val="visible"/>
                                      </p:to>
                                    </p:set>
                                  </p:childTnLst>
                                </p:cTn>
                              </p:par>
                              <p:par>
                                <p:cTn id="696" presetID="1" presetClass="entr" presetSubtype="0" fill="hold" grpId="0" nodeType="withEffect">
                                  <p:stCondLst>
                                    <p:cond delay="0"/>
                                  </p:stCondLst>
                                  <p:childTnLst>
                                    <p:set>
                                      <p:cBhvr>
                                        <p:cTn id="697" dur="1" fill="hold">
                                          <p:stCondLst>
                                            <p:cond delay="0"/>
                                          </p:stCondLst>
                                        </p:cTn>
                                        <p:tgtEl>
                                          <p:spTgt spid="634"/>
                                        </p:tgtEl>
                                        <p:attrNameLst>
                                          <p:attrName>style.visibility</p:attrName>
                                        </p:attrNameLst>
                                      </p:cBhvr>
                                      <p:to>
                                        <p:strVal val="visible"/>
                                      </p:to>
                                    </p:set>
                                  </p:childTnLst>
                                </p:cTn>
                              </p:par>
                              <p:par>
                                <p:cTn id="698" presetID="1" presetClass="entr" presetSubtype="0" fill="hold" grpId="0" nodeType="withEffect">
                                  <p:stCondLst>
                                    <p:cond delay="0"/>
                                  </p:stCondLst>
                                  <p:childTnLst>
                                    <p:set>
                                      <p:cBhvr>
                                        <p:cTn id="699" dur="1" fill="hold">
                                          <p:stCondLst>
                                            <p:cond delay="0"/>
                                          </p:stCondLst>
                                        </p:cTn>
                                        <p:tgtEl>
                                          <p:spTgt spid="635"/>
                                        </p:tgtEl>
                                        <p:attrNameLst>
                                          <p:attrName>style.visibility</p:attrName>
                                        </p:attrNameLst>
                                      </p:cBhvr>
                                      <p:to>
                                        <p:strVal val="visible"/>
                                      </p:to>
                                    </p:set>
                                  </p:childTnLst>
                                </p:cTn>
                              </p:par>
                              <p:par>
                                <p:cTn id="700" presetID="1" presetClass="entr" presetSubtype="0" fill="hold" grpId="0" nodeType="withEffect">
                                  <p:stCondLst>
                                    <p:cond delay="0"/>
                                  </p:stCondLst>
                                  <p:childTnLst>
                                    <p:set>
                                      <p:cBhvr>
                                        <p:cTn id="701" dur="1" fill="hold">
                                          <p:stCondLst>
                                            <p:cond delay="0"/>
                                          </p:stCondLst>
                                        </p:cTn>
                                        <p:tgtEl>
                                          <p:spTgt spid="636"/>
                                        </p:tgtEl>
                                        <p:attrNameLst>
                                          <p:attrName>style.visibility</p:attrName>
                                        </p:attrNameLst>
                                      </p:cBhvr>
                                      <p:to>
                                        <p:strVal val="visible"/>
                                      </p:to>
                                    </p:set>
                                  </p:childTnLst>
                                </p:cTn>
                              </p:par>
                              <p:par>
                                <p:cTn id="702" presetID="1" presetClass="entr" presetSubtype="0" fill="hold" grpId="0" nodeType="withEffect">
                                  <p:stCondLst>
                                    <p:cond delay="0"/>
                                  </p:stCondLst>
                                  <p:childTnLst>
                                    <p:set>
                                      <p:cBhvr>
                                        <p:cTn id="703" dur="1" fill="hold">
                                          <p:stCondLst>
                                            <p:cond delay="0"/>
                                          </p:stCondLst>
                                        </p:cTn>
                                        <p:tgtEl>
                                          <p:spTgt spid="637"/>
                                        </p:tgtEl>
                                        <p:attrNameLst>
                                          <p:attrName>style.visibility</p:attrName>
                                        </p:attrNameLst>
                                      </p:cBhvr>
                                      <p:to>
                                        <p:strVal val="visible"/>
                                      </p:to>
                                    </p:set>
                                  </p:childTnLst>
                                </p:cTn>
                              </p:par>
                              <p:par>
                                <p:cTn id="704" presetID="1" presetClass="entr" presetSubtype="0" fill="hold" grpId="0" nodeType="withEffect">
                                  <p:stCondLst>
                                    <p:cond delay="0"/>
                                  </p:stCondLst>
                                  <p:childTnLst>
                                    <p:set>
                                      <p:cBhvr>
                                        <p:cTn id="705" dur="1" fill="hold">
                                          <p:stCondLst>
                                            <p:cond delay="0"/>
                                          </p:stCondLst>
                                        </p:cTn>
                                        <p:tgtEl>
                                          <p:spTgt spid="638"/>
                                        </p:tgtEl>
                                        <p:attrNameLst>
                                          <p:attrName>style.visibility</p:attrName>
                                        </p:attrNameLst>
                                      </p:cBhvr>
                                      <p:to>
                                        <p:strVal val="visible"/>
                                      </p:to>
                                    </p:set>
                                  </p:childTnLst>
                                </p:cTn>
                              </p:par>
                              <p:par>
                                <p:cTn id="706" presetID="1" presetClass="entr" presetSubtype="0" fill="hold" grpId="0" nodeType="withEffect">
                                  <p:stCondLst>
                                    <p:cond delay="0"/>
                                  </p:stCondLst>
                                  <p:childTnLst>
                                    <p:set>
                                      <p:cBhvr>
                                        <p:cTn id="707" dur="1" fill="hold">
                                          <p:stCondLst>
                                            <p:cond delay="0"/>
                                          </p:stCondLst>
                                        </p:cTn>
                                        <p:tgtEl>
                                          <p:spTgt spid="639"/>
                                        </p:tgtEl>
                                        <p:attrNameLst>
                                          <p:attrName>style.visibility</p:attrName>
                                        </p:attrNameLst>
                                      </p:cBhvr>
                                      <p:to>
                                        <p:strVal val="visible"/>
                                      </p:to>
                                    </p:set>
                                  </p:childTnLst>
                                </p:cTn>
                              </p:par>
                              <p:par>
                                <p:cTn id="708" presetID="1" presetClass="entr" presetSubtype="0" fill="hold" grpId="0" nodeType="withEffect">
                                  <p:stCondLst>
                                    <p:cond delay="0"/>
                                  </p:stCondLst>
                                  <p:childTnLst>
                                    <p:set>
                                      <p:cBhvr>
                                        <p:cTn id="709" dur="1" fill="hold">
                                          <p:stCondLst>
                                            <p:cond delay="0"/>
                                          </p:stCondLst>
                                        </p:cTn>
                                        <p:tgtEl>
                                          <p:spTgt spid="640"/>
                                        </p:tgtEl>
                                        <p:attrNameLst>
                                          <p:attrName>style.visibility</p:attrName>
                                        </p:attrNameLst>
                                      </p:cBhvr>
                                      <p:to>
                                        <p:strVal val="visible"/>
                                      </p:to>
                                    </p:set>
                                  </p:childTnLst>
                                </p:cTn>
                              </p:par>
                              <p:par>
                                <p:cTn id="710" presetID="1" presetClass="entr" presetSubtype="0" fill="hold" grpId="0" nodeType="withEffect">
                                  <p:stCondLst>
                                    <p:cond delay="0"/>
                                  </p:stCondLst>
                                  <p:childTnLst>
                                    <p:set>
                                      <p:cBhvr>
                                        <p:cTn id="711" dur="1" fill="hold">
                                          <p:stCondLst>
                                            <p:cond delay="0"/>
                                          </p:stCondLst>
                                        </p:cTn>
                                        <p:tgtEl>
                                          <p:spTgt spid="641"/>
                                        </p:tgtEl>
                                        <p:attrNameLst>
                                          <p:attrName>style.visibility</p:attrName>
                                        </p:attrNameLst>
                                      </p:cBhvr>
                                      <p:to>
                                        <p:strVal val="visible"/>
                                      </p:to>
                                    </p:set>
                                  </p:childTnLst>
                                </p:cTn>
                              </p:par>
                              <p:par>
                                <p:cTn id="712" presetID="1" presetClass="entr" presetSubtype="0" fill="hold" grpId="0" nodeType="withEffect">
                                  <p:stCondLst>
                                    <p:cond delay="0"/>
                                  </p:stCondLst>
                                  <p:childTnLst>
                                    <p:set>
                                      <p:cBhvr>
                                        <p:cTn id="713" dur="1" fill="hold">
                                          <p:stCondLst>
                                            <p:cond delay="0"/>
                                          </p:stCondLst>
                                        </p:cTn>
                                        <p:tgtEl>
                                          <p:spTgt spid="642"/>
                                        </p:tgtEl>
                                        <p:attrNameLst>
                                          <p:attrName>style.visibility</p:attrName>
                                        </p:attrNameLst>
                                      </p:cBhvr>
                                      <p:to>
                                        <p:strVal val="visible"/>
                                      </p:to>
                                    </p:set>
                                  </p:childTnLst>
                                </p:cTn>
                              </p:par>
                              <p:par>
                                <p:cTn id="714" presetID="1" presetClass="entr" presetSubtype="0" fill="hold" grpId="0" nodeType="withEffect">
                                  <p:stCondLst>
                                    <p:cond delay="0"/>
                                  </p:stCondLst>
                                  <p:childTnLst>
                                    <p:set>
                                      <p:cBhvr>
                                        <p:cTn id="715" dur="1" fill="hold">
                                          <p:stCondLst>
                                            <p:cond delay="0"/>
                                          </p:stCondLst>
                                        </p:cTn>
                                        <p:tgtEl>
                                          <p:spTgt spid="643"/>
                                        </p:tgtEl>
                                        <p:attrNameLst>
                                          <p:attrName>style.visibility</p:attrName>
                                        </p:attrNameLst>
                                      </p:cBhvr>
                                      <p:to>
                                        <p:strVal val="visible"/>
                                      </p:to>
                                    </p:set>
                                  </p:childTnLst>
                                </p:cTn>
                              </p:par>
                              <p:par>
                                <p:cTn id="716" presetID="1" presetClass="entr" presetSubtype="0" fill="hold" grpId="0" nodeType="withEffect">
                                  <p:stCondLst>
                                    <p:cond delay="0"/>
                                  </p:stCondLst>
                                  <p:childTnLst>
                                    <p:set>
                                      <p:cBhvr>
                                        <p:cTn id="717" dur="1" fill="hold">
                                          <p:stCondLst>
                                            <p:cond delay="0"/>
                                          </p:stCondLst>
                                        </p:cTn>
                                        <p:tgtEl>
                                          <p:spTgt spid="644"/>
                                        </p:tgtEl>
                                        <p:attrNameLst>
                                          <p:attrName>style.visibility</p:attrName>
                                        </p:attrNameLst>
                                      </p:cBhvr>
                                      <p:to>
                                        <p:strVal val="visible"/>
                                      </p:to>
                                    </p:set>
                                  </p:childTnLst>
                                </p:cTn>
                              </p:par>
                              <p:par>
                                <p:cTn id="718" presetID="1" presetClass="entr" presetSubtype="0" fill="hold" grpId="0" nodeType="withEffect">
                                  <p:stCondLst>
                                    <p:cond delay="0"/>
                                  </p:stCondLst>
                                  <p:childTnLst>
                                    <p:set>
                                      <p:cBhvr>
                                        <p:cTn id="719" dur="1" fill="hold">
                                          <p:stCondLst>
                                            <p:cond delay="0"/>
                                          </p:stCondLst>
                                        </p:cTn>
                                        <p:tgtEl>
                                          <p:spTgt spid="645"/>
                                        </p:tgtEl>
                                        <p:attrNameLst>
                                          <p:attrName>style.visibility</p:attrName>
                                        </p:attrNameLst>
                                      </p:cBhvr>
                                      <p:to>
                                        <p:strVal val="visible"/>
                                      </p:to>
                                    </p:set>
                                  </p:childTnLst>
                                </p:cTn>
                              </p:par>
                              <p:par>
                                <p:cTn id="720" presetID="1" presetClass="entr" presetSubtype="0" fill="hold" grpId="0" nodeType="withEffect">
                                  <p:stCondLst>
                                    <p:cond delay="0"/>
                                  </p:stCondLst>
                                  <p:childTnLst>
                                    <p:set>
                                      <p:cBhvr>
                                        <p:cTn id="721" dur="1" fill="hold">
                                          <p:stCondLst>
                                            <p:cond delay="0"/>
                                          </p:stCondLst>
                                        </p:cTn>
                                        <p:tgtEl>
                                          <p:spTgt spid="646"/>
                                        </p:tgtEl>
                                        <p:attrNameLst>
                                          <p:attrName>style.visibility</p:attrName>
                                        </p:attrNameLst>
                                      </p:cBhvr>
                                      <p:to>
                                        <p:strVal val="visible"/>
                                      </p:to>
                                    </p:set>
                                  </p:childTnLst>
                                </p:cTn>
                              </p:par>
                              <p:par>
                                <p:cTn id="722" presetID="1" presetClass="entr" presetSubtype="0" fill="hold" grpId="0" nodeType="withEffect">
                                  <p:stCondLst>
                                    <p:cond delay="0"/>
                                  </p:stCondLst>
                                  <p:childTnLst>
                                    <p:set>
                                      <p:cBhvr>
                                        <p:cTn id="723" dur="1" fill="hold">
                                          <p:stCondLst>
                                            <p:cond delay="0"/>
                                          </p:stCondLst>
                                        </p:cTn>
                                        <p:tgtEl>
                                          <p:spTgt spid="647"/>
                                        </p:tgtEl>
                                        <p:attrNameLst>
                                          <p:attrName>style.visibility</p:attrName>
                                        </p:attrNameLst>
                                      </p:cBhvr>
                                      <p:to>
                                        <p:strVal val="visible"/>
                                      </p:to>
                                    </p:set>
                                  </p:childTnLst>
                                </p:cTn>
                              </p:par>
                              <p:par>
                                <p:cTn id="724" presetID="1" presetClass="entr" presetSubtype="0" fill="hold" grpId="0" nodeType="withEffect">
                                  <p:stCondLst>
                                    <p:cond delay="0"/>
                                  </p:stCondLst>
                                  <p:childTnLst>
                                    <p:set>
                                      <p:cBhvr>
                                        <p:cTn id="725" dur="1" fill="hold">
                                          <p:stCondLst>
                                            <p:cond delay="0"/>
                                          </p:stCondLst>
                                        </p:cTn>
                                        <p:tgtEl>
                                          <p:spTgt spid="648"/>
                                        </p:tgtEl>
                                        <p:attrNameLst>
                                          <p:attrName>style.visibility</p:attrName>
                                        </p:attrNameLst>
                                      </p:cBhvr>
                                      <p:to>
                                        <p:strVal val="visible"/>
                                      </p:to>
                                    </p:set>
                                  </p:childTnLst>
                                </p:cTn>
                              </p:par>
                              <p:par>
                                <p:cTn id="726" presetID="1" presetClass="entr" presetSubtype="0" fill="hold" grpId="0" nodeType="withEffect">
                                  <p:stCondLst>
                                    <p:cond delay="0"/>
                                  </p:stCondLst>
                                  <p:childTnLst>
                                    <p:set>
                                      <p:cBhvr>
                                        <p:cTn id="727" dur="1" fill="hold">
                                          <p:stCondLst>
                                            <p:cond delay="0"/>
                                          </p:stCondLst>
                                        </p:cTn>
                                        <p:tgtEl>
                                          <p:spTgt spid="649"/>
                                        </p:tgtEl>
                                        <p:attrNameLst>
                                          <p:attrName>style.visibility</p:attrName>
                                        </p:attrNameLst>
                                      </p:cBhvr>
                                      <p:to>
                                        <p:strVal val="visible"/>
                                      </p:to>
                                    </p:set>
                                  </p:childTnLst>
                                </p:cTn>
                              </p:par>
                              <p:par>
                                <p:cTn id="728" presetID="1" presetClass="entr" presetSubtype="0" fill="hold" grpId="0" nodeType="withEffect">
                                  <p:stCondLst>
                                    <p:cond delay="0"/>
                                  </p:stCondLst>
                                  <p:childTnLst>
                                    <p:set>
                                      <p:cBhvr>
                                        <p:cTn id="729" dur="1" fill="hold">
                                          <p:stCondLst>
                                            <p:cond delay="0"/>
                                          </p:stCondLst>
                                        </p:cTn>
                                        <p:tgtEl>
                                          <p:spTgt spid="650"/>
                                        </p:tgtEl>
                                        <p:attrNameLst>
                                          <p:attrName>style.visibility</p:attrName>
                                        </p:attrNameLst>
                                      </p:cBhvr>
                                      <p:to>
                                        <p:strVal val="visible"/>
                                      </p:to>
                                    </p:set>
                                  </p:childTnLst>
                                </p:cTn>
                              </p:par>
                              <p:par>
                                <p:cTn id="730" presetID="1" presetClass="entr" presetSubtype="0" fill="hold" grpId="0" nodeType="withEffect">
                                  <p:stCondLst>
                                    <p:cond delay="0"/>
                                  </p:stCondLst>
                                  <p:childTnLst>
                                    <p:set>
                                      <p:cBhvr>
                                        <p:cTn id="731" dur="1" fill="hold">
                                          <p:stCondLst>
                                            <p:cond delay="0"/>
                                          </p:stCondLst>
                                        </p:cTn>
                                        <p:tgtEl>
                                          <p:spTgt spid="651"/>
                                        </p:tgtEl>
                                        <p:attrNameLst>
                                          <p:attrName>style.visibility</p:attrName>
                                        </p:attrNameLst>
                                      </p:cBhvr>
                                      <p:to>
                                        <p:strVal val="visible"/>
                                      </p:to>
                                    </p:set>
                                  </p:childTnLst>
                                </p:cTn>
                              </p:par>
                              <p:par>
                                <p:cTn id="732" presetID="1" presetClass="entr" presetSubtype="0" fill="hold" grpId="0" nodeType="withEffect">
                                  <p:stCondLst>
                                    <p:cond delay="0"/>
                                  </p:stCondLst>
                                  <p:childTnLst>
                                    <p:set>
                                      <p:cBhvr>
                                        <p:cTn id="733" dur="1" fill="hold">
                                          <p:stCondLst>
                                            <p:cond delay="0"/>
                                          </p:stCondLst>
                                        </p:cTn>
                                        <p:tgtEl>
                                          <p:spTgt spid="652"/>
                                        </p:tgtEl>
                                        <p:attrNameLst>
                                          <p:attrName>style.visibility</p:attrName>
                                        </p:attrNameLst>
                                      </p:cBhvr>
                                      <p:to>
                                        <p:strVal val="visible"/>
                                      </p:to>
                                    </p:set>
                                  </p:childTnLst>
                                </p:cTn>
                              </p:par>
                              <p:par>
                                <p:cTn id="734" presetID="1" presetClass="entr" presetSubtype="0" fill="hold" grpId="0" nodeType="withEffect">
                                  <p:stCondLst>
                                    <p:cond delay="0"/>
                                  </p:stCondLst>
                                  <p:childTnLst>
                                    <p:set>
                                      <p:cBhvr>
                                        <p:cTn id="735" dur="1" fill="hold">
                                          <p:stCondLst>
                                            <p:cond delay="0"/>
                                          </p:stCondLst>
                                        </p:cTn>
                                        <p:tgtEl>
                                          <p:spTgt spid="653"/>
                                        </p:tgtEl>
                                        <p:attrNameLst>
                                          <p:attrName>style.visibility</p:attrName>
                                        </p:attrNameLst>
                                      </p:cBhvr>
                                      <p:to>
                                        <p:strVal val="visible"/>
                                      </p:to>
                                    </p:set>
                                  </p:childTnLst>
                                </p:cTn>
                              </p:par>
                              <p:par>
                                <p:cTn id="736" presetID="1" presetClass="entr" presetSubtype="0" fill="hold" grpId="0" nodeType="withEffect">
                                  <p:stCondLst>
                                    <p:cond delay="0"/>
                                  </p:stCondLst>
                                  <p:childTnLst>
                                    <p:set>
                                      <p:cBhvr>
                                        <p:cTn id="737" dur="1" fill="hold">
                                          <p:stCondLst>
                                            <p:cond delay="0"/>
                                          </p:stCondLst>
                                        </p:cTn>
                                        <p:tgtEl>
                                          <p:spTgt spid="654"/>
                                        </p:tgtEl>
                                        <p:attrNameLst>
                                          <p:attrName>style.visibility</p:attrName>
                                        </p:attrNameLst>
                                      </p:cBhvr>
                                      <p:to>
                                        <p:strVal val="visible"/>
                                      </p:to>
                                    </p:set>
                                  </p:childTnLst>
                                </p:cTn>
                              </p:par>
                              <p:par>
                                <p:cTn id="738" presetID="1" presetClass="entr" presetSubtype="0" fill="hold" grpId="0" nodeType="withEffect">
                                  <p:stCondLst>
                                    <p:cond delay="0"/>
                                  </p:stCondLst>
                                  <p:childTnLst>
                                    <p:set>
                                      <p:cBhvr>
                                        <p:cTn id="739" dur="1" fill="hold">
                                          <p:stCondLst>
                                            <p:cond delay="0"/>
                                          </p:stCondLst>
                                        </p:cTn>
                                        <p:tgtEl>
                                          <p:spTgt spid="655"/>
                                        </p:tgtEl>
                                        <p:attrNameLst>
                                          <p:attrName>style.visibility</p:attrName>
                                        </p:attrNameLst>
                                      </p:cBhvr>
                                      <p:to>
                                        <p:strVal val="visible"/>
                                      </p:to>
                                    </p:set>
                                  </p:childTnLst>
                                </p:cTn>
                              </p:par>
                              <p:par>
                                <p:cTn id="740" presetID="1" presetClass="entr" presetSubtype="0" fill="hold" grpId="0" nodeType="withEffect">
                                  <p:stCondLst>
                                    <p:cond delay="0"/>
                                  </p:stCondLst>
                                  <p:childTnLst>
                                    <p:set>
                                      <p:cBhvr>
                                        <p:cTn id="741" dur="1" fill="hold">
                                          <p:stCondLst>
                                            <p:cond delay="0"/>
                                          </p:stCondLst>
                                        </p:cTn>
                                        <p:tgtEl>
                                          <p:spTgt spid="656"/>
                                        </p:tgtEl>
                                        <p:attrNameLst>
                                          <p:attrName>style.visibility</p:attrName>
                                        </p:attrNameLst>
                                      </p:cBhvr>
                                      <p:to>
                                        <p:strVal val="visible"/>
                                      </p:to>
                                    </p:set>
                                  </p:childTnLst>
                                </p:cTn>
                              </p:par>
                              <p:par>
                                <p:cTn id="742" presetID="1" presetClass="entr" presetSubtype="0" fill="hold" grpId="0" nodeType="withEffect">
                                  <p:stCondLst>
                                    <p:cond delay="0"/>
                                  </p:stCondLst>
                                  <p:childTnLst>
                                    <p:set>
                                      <p:cBhvr>
                                        <p:cTn id="743" dur="1" fill="hold">
                                          <p:stCondLst>
                                            <p:cond delay="0"/>
                                          </p:stCondLst>
                                        </p:cTn>
                                        <p:tgtEl>
                                          <p:spTgt spid="6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221" grpId="0" animBg="1"/>
      <p:bldP spid="306222" grpId="0" animBg="1"/>
      <p:bldP spid="306223" grpId="0" animBg="1"/>
      <p:bldP spid="306224" grpId="0" animBg="1"/>
      <p:bldP spid="306227" grpId="0" animBg="1"/>
      <p:bldP spid="306228" grpId="0" animBg="1"/>
      <p:bldP spid="306229" grpId="0" animBg="1"/>
      <p:bldP spid="306230" grpId="0" animBg="1"/>
      <p:bldP spid="306231" grpId="0" animBg="1"/>
      <p:bldP spid="306232" grpId="0" animBg="1"/>
      <p:bldP spid="306233" grpId="0" animBg="1"/>
      <p:bldP spid="306234" grpId="0" animBg="1"/>
      <p:bldP spid="306235" grpId="0" animBg="1"/>
      <p:bldP spid="306236" grpId="0" animBg="1"/>
      <p:bldP spid="306237" grpId="0" animBg="1"/>
      <p:bldP spid="306238" grpId="0" animBg="1"/>
      <p:bldP spid="306239" grpId="0" animBg="1"/>
      <p:bldP spid="306240" grpId="0" animBg="1"/>
      <p:bldP spid="306241" grpId="0" animBg="1"/>
      <p:bldP spid="306242" grpId="0" animBg="1"/>
      <p:bldP spid="306243" grpId="0" animBg="1"/>
      <p:bldP spid="306244" grpId="0" animBg="1"/>
      <p:bldP spid="306382" grpId="0" animBg="1"/>
      <p:bldP spid="306383" grpId="0" animBg="1"/>
      <p:bldP spid="306385" grpId="0" animBg="1"/>
      <p:bldP spid="306386" grpId="0" animBg="1"/>
      <p:bldP spid="306387" grpId="0" animBg="1"/>
      <p:bldP spid="306388" grpId="0" animBg="1"/>
      <p:bldP spid="306389" grpId="0" animBg="1"/>
      <p:bldP spid="306390" grpId="0" animBg="1"/>
      <p:bldP spid="306391" grpId="0" animBg="1"/>
      <p:bldP spid="306392" grpId="0" animBg="1"/>
      <p:bldP spid="306393" grpId="0" animBg="1"/>
      <p:bldP spid="306394" grpId="0" animBg="1"/>
      <p:bldP spid="306395" grpId="0" animBg="1"/>
      <p:bldP spid="306396" grpId="0" animBg="1"/>
      <p:bldP spid="306397" grpId="0" animBg="1"/>
      <p:bldP spid="306398" grpId="0" animBg="1"/>
      <p:bldP spid="306399" grpId="0" animBg="1"/>
      <p:bldP spid="306400" grpId="0" animBg="1"/>
      <p:bldP spid="306401" grpId="0" animBg="1"/>
      <p:bldP spid="306402" grpId="0" animBg="1"/>
      <p:bldP spid="306403" grpId="0" animBg="1"/>
      <p:bldP spid="306404" grpId="0" animBg="1"/>
      <p:bldP spid="306405" grpId="0" animBg="1"/>
      <p:bldP spid="306406" grpId="0" animBg="1"/>
      <p:bldP spid="306407" grpId="0" animBg="1"/>
      <p:bldP spid="306408" grpId="0" animBg="1"/>
      <p:bldP spid="306409" grpId="0" animBg="1"/>
      <p:bldP spid="306410" grpId="0" animBg="1"/>
      <p:bldP spid="306411" grpId="0" animBg="1"/>
      <p:bldP spid="306412" grpId="0" animBg="1"/>
      <p:bldP spid="306413" grpId="0" animBg="1"/>
      <p:bldP spid="306414" grpId="0" animBg="1"/>
      <p:bldP spid="306415" grpId="0" animBg="1"/>
      <p:bldP spid="306416" grpId="0" animBg="1"/>
      <p:bldP spid="306417" grpId="0" animBg="1"/>
      <p:bldP spid="306418" grpId="0" animBg="1"/>
      <p:bldP spid="306419" grpId="0" animBg="1"/>
      <p:bldP spid="306420" grpId="0" animBg="1"/>
      <p:bldP spid="306421" grpId="0" animBg="1"/>
      <p:bldP spid="306422" grpId="0" animBg="1"/>
      <p:bldP spid="306423" grpId="0" animBg="1"/>
      <p:bldP spid="306424" grpId="0" animBg="1"/>
      <p:bldP spid="306425" grpId="0" animBg="1"/>
      <p:bldP spid="306426" grpId="0" animBg="1"/>
      <p:bldP spid="306427" grpId="0" animBg="1"/>
      <p:bldP spid="306428" grpId="0" animBg="1"/>
      <p:bldP spid="306429" grpId="0" animBg="1"/>
      <p:bldP spid="306430" grpId="0" animBg="1"/>
      <p:bldP spid="306431" grpId="0" animBg="1"/>
      <p:bldP spid="306432" grpId="0" animBg="1"/>
      <p:bldP spid="306433" grpId="0" animBg="1"/>
      <p:bldP spid="306434" grpId="0" animBg="1"/>
      <p:bldP spid="306435" grpId="0" animBg="1"/>
      <p:bldP spid="306436" grpId="0" animBg="1"/>
      <p:bldP spid="306437" grpId="0" animBg="1"/>
      <p:bldP spid="306438" grpId="0" animBg="1"/>
      <p:bldP spid="306439" grpId="0" animBg="1"/>
      <p:bldP spid="306440" grpId="0" animBg="1"/>
      <p:bldP spid="306441" grpId="0" animBg="1"/>
      <p:bldP spid="306442" grpId="0" animBg="1"/>
      <p:bldP spid="306443" grpId="0" animBg="1"/>
      <p:bldP spid="306444" grpId="0" animBg="1"/>
      <p:bldP spid="306445" grpId="0" animBg="1"/>
      <p:bldP spid="306446" grpId="0" animBg="1"/>
      <p:bldP spid="306447" grpId="0" animBg="1"/>
      <p:bldP spid="306448" grpId="0" animBg="1"/>
      <p:bldP spid="306449" grpId="0" animBg="1"/>
      <p:bldP spid="306450" grpId="0" animBg="1"/>
      <p:bldP spid="306451" grpId="0" animBg="1"/>
      <p:bldP spid="306452" grpId="0" animBg="1"/>
      <p:bldP spid="306453" grpId="0" animBg="1"/>
      <p:bldP spid="306454" grpId="0" animBg="1"/>
      <p:bldP spid="306455" grpId="0" animBg="1"/>
      <p:bldP spid="306456" grpId="0" animBg="1"/>
      <p:bldP spid="306457" grpId="0" animBg="1"/>
      <p:bldP spid="306458" grpId="0" animBg="1"/>
      <p:bldP spid="306459" grpId="0" animBg="1"/>
      <p:bldP spid="306460" grpId="0" animBg="1"/>
      <p:bldP spid="306461" grpId="0" animBg="1"/>
      <p:bldP spid="306462" grpId="0" animBg="1"/>
      <p:bldP spid="306463" grpId="0" animBg="1"/>
      <p:bldP spid="306464" grpId="0" animBg="1"/>
      <p:bldP spid="306465" grpId="0" animBg="1"/>
      <p:bldP spid="306466" grpId="0" animBg="1"/>
      <p:bldP spid="306467" grpId="0" animBg="1"/>
      <p:bldP spid="306468" grpId="0" animBg="1"/>
      <p:bldP spid="306469" grpId="0" animBg="1"/>
      <p:bldP spid="306470" grpId="0" animBg="1"/>
      <p:bldP spid="306471" grpId="0" animBg="1"/>
      <p:bldP spid="306472" grpId="0" animBg="1"/>
      <p:bldP spid="306563" grpId="0"/>
      <p:bldP spid="306564" grpId="0" animBg="1"/>
      <p:bldP spid="306565" grpId="0" animBg="1"/>
      <p:bldP spid="306566" grpId="0" animBg="1"/>
      <p:bldP spid="306567" grpId="0" animBg="1"/>
      <p:bldP spid="306191" grpId="0" animBg="1"/>
      <p:bldP spid="306192" grpId="0" animBg="1"/>
      <p:bldP spid="306193" grpId="0" animBg="1"/>
      <p:bldP spid="306194" grpId="0" animBg="1"/>
      <p:bldP spid="306195" grpId="0" animBg="1"/>
      <p:bldP spid="306196" grpId="0" animBg="1"/>
      <p:bldP spid="306197" grpId="0" animBg="1"/>
      <p:bldP spid="306198" grpId="0" animBg="1"/>
      <p:bldP spid="306199" grpId="0" animBg="1"/>
      <p:bldP spid="306200" grpId="0" animBg="1"/>
      <p:bldP spid="306201" grpId="0" animBg="1"/>
      <p:bldP spid="306202" grpId="0" animBg="1"/>
      <p:bldP spid="306203" grpId="0" animBg="1"/>
      <p:bldP spid="306204" grpId="0" animBg="1"/>
      <p:bldP spid="306205" grpId="0" animBg="1"/>
      <p:bldP spid="306206" grpId="0" animBg="1"/>
      <p:bldP spid="306207" grpId="0" animBg="1"/>
      <p:bldP spid="306208" grpId="0" animBg="1"/>
      <p:bldP spid="306209" grpId="0" animBg="1"/>
      <p:bldP spid="306210" grpId="0" animBg="1"/>
      <p:bldP spid="306211" grpId="0" animBg="1"/>
      <p:bldP spid="306212" grpId="0" animBg="1"/>
      <p:bldP spid="306213" grpId="0" animBg="1"/>
      <p:bldP spid="306214" grpId="0" animBg="1"/>
      <p:bldP spid="306292" grpId="0" animBg="1"/>
      <p:bldP spid="306293" grpId="0" animBg="1"/>
      <p:bldP spid="306294" grpId="0" animBg="1"/>
      <p:bldP spid="306295" grpId="0" animBg="1"/>
      <p:bldP spid="306296" grpId="0" animBg="1"/>
      <p:bldP spid="306297" grpId="0" animBg="1"/>
      <p:bldP spid="306298" grpId="0" animBg="1"/>
      <p:bldP spid="306299" grpId="0" animBg="1"/>
      <p:bldP spid="306300" grpId="0" animBg="1"/>
      <p:bldP spid="306301" grpId="0" animBg="1"/>
      <p:bldP spid="306302" grpId="0" animBg="1"/>
      <p:bldP spid="306303" grpId="0" animBg="1"/>
      <p:bldP spid="306304" grpId="0" animBg="1"/>
      <p:bldP spid="306305" grpId="0" animBg="1"/>
      <p:bldP spid="306306" grpId="0" animBg="1"/>
      <p:bldP spid="306307" grpId="0" animBg="1"/>
      <p:bldP spid="306308" grpId="0" animBg="1"/>
      <p:bldP spid="306309" grpId="0" animBg="1"/>
      <p:bldP spid="306310" grpId="0" animBg="1"/>
      <p:bldP spid="306311" grpId="0" animBg="1"/>
      <p:bldP spid="306312" grpId="0" animBg="1"/>
      <p:bldP spid="306313" grpId="0" animBg="1"/>
      <p:bldP spid="306314" grpId="0" animBg="1"/>
      <p:bldP spid="306315" grpId="0" animBg="1"/>
      <p:bldP spid="306316" grpId="0" animBg="1"/>
      <p:bldP spid="306317" grpId="0" animBg="1"/>
      <p:bldP spid="306318" grpId="0" animBg="1"/>
      <p:bldP spid="306319" grpId="0" animBg="1"/>
      <p:bldP spid="306320" grpId="0" animBg="1"/>
      <p:bldP spid="306321" grpId="0" animBg="1"/>
      <p:bldP spid="306322" grpId="0" animBg="1"/>
      <p:bldP spid="306323" grpId="0" animBg="1"/>
      <p:bldP spid="306324" grpId="0" animBg="1"/>
      <p:bldP spid="306325" grpId="0" animBg="1"/>
      <p:bldP spid="306326" grpId="0" animBg="1"/>
      <p:bldP spid="306327" grpId="0" animBg="1"/>
      <p:bldP spid="306328" grpId="0" animBg="1"/>
      <p:bldP spid="306329" grpId="0" animBg="1"/>
      <p:bldP spid="306330" grpId="0" animBg="1"/>
      <p:bldP spid="306331" grpId="0" animBg="1"/>
      <p:bldP spid="306332" grpId="0" animBg="1"/>
      <p:bldP spid="306333" grpId="0" animBg="1"/>
      <p:bldP spid="306334" grpId="0" animBg="1"/>
      <p:bldP spid="306335" grpId="0" animBg="1"/>
      <p:bldP spid="306336" grpId="0" animBg="1"/>
      <p:bldP spid="306337" grpId="0" animBg="1"/>
      <p:bldP spid="306338" grpId="0" animBg="1"/>
      <p:bldP spid="306339" grpId="0" animBg="1"/>
      <p:bldP spid="306340" grpId="0" animBg="1"/>
      <p:bldP spid="306341" grpId="0" animBg="1"/>
      <p:bldP spid="306342" grpId="0" animBg="1"/>
      <p:bldP spid="306343" grpId="0" animBg="1"/>
      <p:bldP spid="306344" grpId="0" animBg="1"/>
      <p:bldP spid="306345" grpId="0" animBg="1"/>
      <p:bldP spid="306346" grpId="0" animBg="1"/>
      <p:bldP spid="306347" grpId="0" animBg="1"/>
      <p:bldP spid="306348" grpId="0" animBg="1"/>
      <p:bldP spid="306349" grpId="0" animBg="1"/>
      <p:bldP spid="306350" grpId="0" animBg="1"/>
      <p:bldP spid="306351" grpId="0" animBg="1"/>
      <p:bldP spid="306352" grpId="0" animBg="1"/>
      <p:bldP spid="306353" grpId="0" animBg="1"/>
      <p:bldP spid="306354" grpId="0" animBg="1"/>
      <p:bldP spid="306355" grpId="0" animBg="1"/>
      <p:bldP spid="306356" grpId="0" animBg="1"/>
      <p:bldP spid="306358" grpId="0" animBg="1"/>
      <p:bldP spid="306359" grpId="0" animBg="1"/>
      <p:bldP spid="306360" grpId="0" animBg="1"/>
      <p:bldP spid="306361" grpId="0" animBg="1"/>
      <p:bldP spid="306362" grpId="0" animBg="1"/>
      <p:bldP spid="306363" grpId="0" animBg="1"/>
      <p:bldP spid="306364" grpId="0" animBg="1"/>
      <p:bldP spid="306365" grpId="0" animBg="1"/>
      <p:bldP spid="306366" grpId="0" animBg="1"/>
      <p:bldP spid="306367" grpId="0" animBg="1"/>
      <p:bldP spid="306368" grpId="0" animBg="1"/>
      <p:bldP spid="306369" grpId="0" animBg="1"/>
      <p:bldP spid="306370" grpId="0" animBg="1"/>
      <p:bldP spid="306371" grpId="0" animBg="1"/>
      <p:bldP spid="306372" grpId="0" animBg="1"/>
      <p:bldP spid="306373" grpId="0" animBg="1"/>
      <p:bldP spid="306374" grpId="0" animBg="1"/>
      <p:bldP spid="306375" grpId="0" animBg="1"/>
      <p:bldP spid="306376" grpId="0" animBg="1"/>
      <p:bldP spid="306377" grpId="0" animBg="1"/>
      <p:bldP spid="306378" grpId="0" animBg="1"/>
      <p:bldP spid="306379" grpId="0" animBg="1"/>
      <p:bldP spid="306380" grpId="0" animBg="1"/>
      <p:bldP spid="306381" grpId="0" animBg="1"/>
      <p:bldP spid="541" grpId="0" animBg="1"/>
      <p:bldP spid="542" grpId="0" animBg="1"/>
      <p:bldP spid="543" grpId="0" animBg="1"/>
      <p:bldP spid="544" grpId="0" animBg="1"/>
      <p:bldP spid="545" grpId="0" animBg="1"/>
      <p:bldP spid="546" grpId="0" animBg="1"/>
      <p:bldP spid="547" grpId="0" animBg="1"/>
      <p:bldP spid="548" grpId="0" animBg="1"/>
      <p:bldP spid="549" grpId="0" animBg="1"/>
      <p:bldP spid="550" grpId="0" animBg="1"/>
      <p:bldP spid="551" grpId="0" animBg="1"/>
      <p:bldP spid="552" grpId="0" animBg="1"/>
      <p:bldP spid="553" grpId="0" animBg="1"/>
      <p:bldP spid="554" grpId="0" animBg="1"/>
      <p:bldP spid="555" grpId="0" animBg="1"/>
      <p:bldP spid="556" grpId="0" animBg="1"/>
      <p:bldP spid="557" grpId="0" animBg="1"/>
      <p:bldP spid="558" grpId="0" animBg="1"/>
      <p:bldP spid="559" grpId="0" animBg="1"/>
      <p:bldP spid="560" grpId="0" animBg="1"/>
      <p:bldP spid="561" grpId="0" animBg="1"/>
      <p:bldP spid="562" grpId="0" animBg="1"/>
      <p:bldP spid="563" grpId="0" animBg="1"/>
      <p:bldP spid="564" grpId="0" animBg="1"/>
      <p:bldP spid="565" grpId="0" animBg="1"/>
      <p:bldP spid="566" grpId="0" animBg="1"/>
      <p:bldP spid="567" grpId="0" animBg="1"/>
      <p:bldP spid="568" grpId="0" animBg="1"/>
      <p:bldP spid="569" grpId="0" animBg="1"/>
      <p:bldP spid="570" grpId="0" animBg="1"/>
      <p:bldP spid="571" grpId="0" animBg="1"/>
      <p:bldP spid="572" grpId="0" animBg="1"/>
      <p:bldP spid="573" grpId="0" animBg="1"/>
      <p:bldP spid="574" grpId="0" animBg="1"/>
      <p:bldP spid="575" grpId="0" animBg="1"/>
      <p:bldP spid="576" grpId="0" animBg="1"/>
      <p:bldP spid="577" grpId="0" animBg="1"/>
      <p:bldP spid="578" grpId="0" animBg="1"/>
      <p:bldP spid="579" grpId="0" animBg="1"/>
      <p:bldP spid="580" grpId="0" animBg="1"/>
      <p:bldP spid="581" grpId="0" animBg="1"/>
      <p:bldP spid="582" grpId="0" animBg="1"/>
      <p:bldP spid="583" grpId="0" animBg="1"/>
      <p:bldP spid="584" grpId="0" animBg="1"/>
      <p:bldP spid="585" grpId="0" animBg="1"/>
      <p:bldP spid="586" grpId="0" animBg="1"/>
      <p:bldP spid="587" grpId="0" animBg="1"/>
      <p:bldP spid="588" grpId="0" animBg="1"/>
      <p:bldP spid="589" grpId="0" animBg="1"/>
      <p:bldP spid="590" grpId="0" animBg="1"/>
      <p:bldP spid="591" grpId="0" animBg="1"/>
      <p:bldP spid="592" grpId="0" animBg="1"/>
      <p:bldP spid="593" grpId="0" animBg="1"/>
      <p:bldP spid="594" grpId="0" animBg="1"/>
      <p:bldP spid="595" grpId="0" animBg="1"/>
      <p:bldP spid="596" grpId="0" animBg="1"/>
      <p:bldP spid="597" grpId="0" animBg="1"/>
      <p:bldP spid="598" grpId="0" animBg="1"/>
      <p:bldP spid="599" grpId="0" animBg="1"/>
      <p:bldP spid="600" grpId="0" animBg="1"/>
      <p:bldP spid="601" grpId="0" animBg="1"/>
      <p:bldP spid="602" grpId="0" animBg="1"/>
      <p:bldP spid="603" grpId="0" animBg="1"/>
      <p:bldP spid="604" grpId="0" animBg="1"/>
      <p:bldP spid="605" grpId="0" animBg="1"/>
      <p:bldP spid="606" grpId="0" animBg="1"/>
      <p:bldP spid="607" grpId="0" animBg="1"/>
      <p:bldP spid="608" grpId="0" animBg="1"/>
      <p:bldP spid="609" grpId="0" animBg="1"/>
      <p:bldP spid="610" grpId="0" animBg="1"/>
      <p:bldP spid="611" grpId="0" animBg="1"/>
      <p:bldP spid="612" grpId="0" animBg="1"/>
      <p:bldP spid="613" grpId="0" animBg="1"/>
      <p:bldP spid="614" grpId="0" animBg="1"/>
      <p:bldP spid="615" grpId="0" animBg="1"/>
      <p:bldP spid="616" grpId="0" animBg="1"/>
      <p:bldP spid="617" grpId="0" animBg="1"/>
      <p:bldP spid="618" grpId="0" animBg="1"/>
      <p:bldP spid="619" grpId="0" animBg="1"/>
      <p:bldP spid="620" grpId="0" animBg="1"/>
      <p:bldP spid="621" grpId="0" animBg="1"/>
      <p:bldP spid="622" grpId="0" animBg="1"/>
      <p:bldP spid="623" grpId="0" animBg="1"/>
      <p:bldP spid="624" grpId="0" animBg="1"/>
      <p:bldP spid="625" grpId="0" animBg="1"/>
      <p:bldP spid="626" grpId="0" animBg="1"/>
      <p:bldP spid="627" grpId="0" animBg="1"/>
      <p:bldP spid="628" grpId="0" animBg="1"/>
      <p:bldP spid="629" grpId="0" animBg="1"/>
      <p:bldP spid="630" grpId="0" animBg="1"/>
      <p:bldP spid="631" grpId="0" animBg="1"/>
      <p:bldP spid="632" grpId="0" animBg="1"/>
      <p:bldP spid="633" grpId="0" animBg="1"/>
      <p:bldP spid="634" grpId="0" animBg="1"/>
      <p:bldP spid="635" grpId="0" animBg="1"/>
      <p:bldP spid="636" grpId="0" animBg="1"/>
      <p:bldP spid="637" grpId="0" animBg="1"/>
      <p:bldP spid="638" grpId="0" animBg="1"/>
      <p:bldP spid="639" grpId="0" animBg="1"/>
      <p:bldP spid="640" grpId="0" animBg="1"/>
      <p:bldP spid="641" grpId="0" animBg="1"/>
      <p:bldP spid="642" grpId="0" animBg="1"/>
      <p:bldP spid="643" grpId="0" animBg="1"/>
      <p:bldP spid="644" grpId="0" animBg="1"/>
      <p:bldP spid="645" grpId="0" animBg="1"/>
      <p:bldP spid="646" grpId="0" animBg="1"/>
      <p:bldP spid="647" grpId="0" animBg="1"/>
      <p:bldP spid="648" grpId="0" animBg="1"/>
      <p:bldP spid="649" grpId="0" animBg="1"/>
      <p:bldP spid="650" grpId="0" animBg="1"/>
      <p:bldP spid="651" grpId="0" animBg="1"/>
      <p:bldP spid="652" grpId="0" animBg="1"/>
      <p:bldP spid="653" grpId="0"/>
      <p:bldP spid="654" grpId="0" animBg="1"/>
      <p:bldP spid="655" grpId="0" animBg="1"/>
      <p:bldP spid="656" grpId="0" animBg="1"/>
      <p:bldP spid="657" grpId="0" animBg="1"/>
      <p:bldP spid="10" grpId="0" animBg="1"/>
      <p:bldP spid="661" grpId="0" animBg="1"/>
      <p:bldP spid="66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00" y="17041"/>
            <a:ext cx="7520940" cy="548640"/>
          </a:xfrm>
        </p:spPr>
        <p:txBody>
          <a:bodyPr/>
          <a:lstStyle/>
          <a:p>
            <a:r>
              <a:rPr lang="en-US" dirty="0" err="1" smtClean="0"/>
              <a:t>Particella</a:t>
            </a:r>
            <a:r>
              <a:rPr lang="en-US" dirty="0" smtClean="0"/>
              <a:t> in un campo </a:t>
            </a:r>
            <a:r>
              <a:rPr lang="en-US" dirty="0" err="1" smtClean="0"/>
              <a:t>magnetico</a:t>
            </a:r>
            <a:endParaRPr lang="en-US" dirty="0"/>
          </a:p>
        </p:txBody>
      </p:sp>
      <p:sp>
        <p:nvSpPr>
          <p:cNvPr id="7" name="Footer Placeholder 6"/>
          <p:cNvSpPr>
            <a:spLocks noGrp="1"/>
          </p:cNvSpPr>
          <p:nvPr>
            <p:ph type="ftr" sz="quarter" idx="11"/>
          </p:nvPr>
        </p:nvSpPr>
        <p:spPr/>
        <p:txBody>
          <a:bodyPr/>
          <a:lstStyle/>
          <a:p>
            <a:r>
              <a:rPr lang="pl-PL" smtClean="0"/>
              <a:t>"Tracking"</a:t>
            </a:r>
            <a:endParaRPr lang="en-US"/>
          </a:p>
        </p:txBody>
      </p:sp>
      <p:sp>
        <p:nvSpPr>
          <p:cNvPr id="8" name="Slide Number Placeholder 7"/>
          <p:cNvSpPr>
            <a:spLocks noGrp="1"/>
          </p:cNvSpPr>
          <p:nvPr>
            <p:ph type="sldNum" sz="quarter" idx="12"/>
          </p:nvPr>
        </p:nvSpPr>
        <p:spPr/>
        <p:txBody>
          <a:bodyPr>
            <a:normAutofit fontScale="92500" lnSpcReduction="10000"/>
          </a:bodyPr>
          <a:lstStyle/>
          <a:p>
            <a:fld id="{BF184AB8-194D-CF4B-B9F4-8A8C8904AEC6}" type="slidenum">
              <a:rPr lang="en-US"/>
              <a:pPr/>
              <a:t>5</a:t>
            </a:fld>
            <a:endParaRPr lang="en-US"/>
          </a:p>
        </p:txBody>
      </p:sp>
      <p:sp>
        <p:nvSpPr>
          <p:cNvPr id="11" name="Text Box 5"/>
          <p:cNvSpPr txBox="1">
            <a:spLocks noChangeArrowheads="1"/>
          </p:cNvSpPr>
          <p:nvPr/>
        </p:nvSpPr>
        <p:spPr bwMode="auto">
          <a:xfrm>
            <a:off x="3848271" y="6394170"/>
            <a:ext cx="184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it-IT" sz="1600"/>
          </a:p>
        </p:txBody>
      </p:sp>
      <p:sp>
        <p:nvSpPr>
          <p:cNvPr id="27" name="Text Box 26"/>
          <p:cNvSpPr txBox="1">
            <a:spLocks noChangeArrowheads="1"/>
          </p:cNvSpPr>
          <p:nvPr/>
        </p:nvSpPr>
        <p:spPr bwMode="auto">
          <a:xfrm>
            <a:off x="5989239" y="4522968"/>
            <a:ext cx="24554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it-IT" sz="2000" b="1" dirty="0" err="1" smtClean="0">
                <a:solidFill>
                  <a:schemeClr val="accent2"/>
                </a:solidFill>
              </a:rPr>
              <a:t>R</a:t>
            </a:r>
            <a:r>
              <a:rPr lang="it-IT" sz="2000" b="1" dirty="0" smtClean="0">
                <a:solidFill>
                  <a:schemeClr val="accent2"/>
                </a:solidFill>
              </a:rPr>
              <a:t> raggio </a:t>
            </a:r>
            <a:r>
              <a:rPr lang="it-IT" sz="2000" b="1" dirty="0">
                <a:solidFill>
                  <a:schemeClr val="accent2"/>
                </a:solidFill>
              </a:rPr>
              <a:t>di </a:t>
            </a:r>
            <a:r>
              <a:rPr lang="it-IT" sz="2000" b="1" dirty="0" smtClean="0">
                <a:solidFill>
                  <a:schemeClr val="accent2"/>
                </a:solidFill>
              </a:rPr>
              <a:t>curvatura</a:t>
            </a:r>
            <a:endParaRPr lang="it-IT" sz="2000" b="1" dirty="0">
              <a:solidFill>
                <a:schemeClr val="accent2"/>
              </a:solidFill>
            </a:endParaRPr>
          </a:p>
        </p:txBody>
      </p:sp>
      <p:grpSp>
        <p:nvGrpSpPr>
          <p:cNvPr id="6" name="Group 5"/>
          <p:cNvGrpSpPr/>
          <p:nvPr/>
        </p:nvGrpSpPr>
        <p:grpSpPr>
          <a:xfrm>
            <a:off x="6166128" y="1058257"/>
            <a:ext cx="2086505" cy="2506525"/>
            <a:chOff x="461709" y="3938588"/>
            <a:chExt cx="1619250" cy="2159000"/>
          </a:xfrm>
        </p:grpSpPr>
        <p:grpSp>
          <p:nvGrpSpPr>
            <p:cNvPr id="5" name="Group 4"/>
            <p:cNvGrpSpPr/>
            <p:nvPr/>
          </p:nvGrpSpPr>
          <p:grpSpPr>
            <a:xfrm>
              <a:off x="461709" y="3938588"/>
              <a:ext cx="1619250" cy="2159000"/>
              <a:chOff x="427807" y="4327245"/>
              <a:chExt cx="1619250" cy="2159000"/>
            </a:xfrm>
          </p:grpSpPr>
          <p:sp>
            <p:nvSpPr>
              <p:cNvPr id="14" name="Arc 8"/>
              <p:cNvSpPr>
                <a:spLocks/>
              </p:cNvSpPr>
              <p:nvPr/>
            </p:nvSpPr>
            <p:spPr bwMode="auto">
              <a:xfrm flipH="1">
                <a:off x="427807" y="4830483"/>
                <a:ext cx="1150938" cy="10445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a:effectLst/>
              <a:extLst>
                <a:ext uri="{909E8E84-426E-40dd-AFC4-6F175D3DCCD1}">
                  <a14:hiddenFill xmlns:a14="http://schemas.microsoft.com/office/drawing/2010/main">
                    <a:solidFill>
                      <a:srgbClr val="33CCFF"/>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 name="Line 9"/>
              <p:cNvSpPr>
                <a:spLocks noChangeShapeType="1"/>
              </p:cNvSpPr>
              <p:nvPr/>
            </p:nvSpPr>
            <p:spPr bwMode="auto">
              <a:xfrm>
                <a:off x="751657" y="5190845"/>
                <a:ext cx="1258888" cy="1260475"/>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6" name="Line 10"/>
              <p:cNvSpPr>
                <a:spLocks noChangeShapeType="1"/>
              </p:cNvSpPr>
              <p:nvPr/>
            </p:nvSpPr>
            <p:spPr bwMode="auto">
              <a:xfrm>
                <a:off x="967557" y="4974945"/>
                <a:ext cx="1079500" cy="1511300"/>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7" name="Line 11"/>
              <p:cNvSpPr>
                <a:spLocks noChangeShapeType="1"/>
              </p:cNvSpPr>
              <p:nvPr/>
            </p:nvSpPr>
            <p:spPr bwMode="auto">
              <a:xfrm flipV="1">
                <a:off x="535757" y="5370233"/>
                <a:ext cx="34925"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8" name="Line 12"/>
              <p:cNvSpPr>
                <a:spLocks noChangeShapeType="1"/>
              </p:cNvSpPr>
              <p:nvPr/>
            </p:nvSpPr>
            <p:spPr bwMode="auto">
              <a:xfrm flipV="1">
                <a:off x="967557" y="4578070"/>
                <a:ext cx="865188" cy="395288"/>
              </a:xfrm>
              <a:prstGeom prst="line">
                <a:avLst/>
              </a:prstGeom>
              <a:noFill/>
              <a:ln w="9525">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9" name="Line 13"/>
              <p:cNvSpPr>
                <a:spLocks noChangeShapeType="1"/>
              </p:cNvSpPr>
              <p:nvPr/>
            </p:nvSpPr>
            <p:spPr bwMode="auto">
              <a:xfrm flipH="1" flipV="1">
                <a:off x="678632" y="4543145"/>
                <a:ext cx="288925" cy="431800"/>
              </a:xfrm>
              <a:prstGeom prst="line">
                <a:avLst/>
              </a:prstGeom>
              <a:noFill/>
              <a:ln w="9525">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 name="Line 14"/>
              <p:cNvSpPr>
                <a:spLocks noChangeShapeType="1"/>
              </p:cNvSpPr>
              <p:nvPr/>
            </p:nvSpPr>
            <p:spPr bwMode="auto">
              <a:xfrm flipV="1">
                <a:off x="1002482" y="4398683"/>
                <a:ext cx="0" cy="612775"/>
              </a:xfrm>
              <a:prstGeom prst="line">
                <a:avLst/>
              </a:prstGeom>
              <a:noFill/>
              <a:ln w="9525">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1" name="Line 15"/>
              <p:cNvSpPr>
                <a:spLocks noChangeShapeType="1"/>
              </p:cNvSpPr>
              <p:nvPr/>
            </p:nvSpPr>
            <p:spPr bwMode="auto">
              <a:xfrm flipV="1">
                <a:off x="1543820" y="5946495"/>
                <a:ext cx="142875"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2" name="Text Box 16"/>
              <p:cNvSpPr txBox="1">
                <a:spLocks noChangeArrowheads="1"/>
              </p:cNvSpPr>
              <p:nvPr/>
            </p:nvSpPr>
            <p:spPr bwMode="auto">
              <a:xfrm>
                <a:off x="819919" y="5443258"/>
                <a:ext cx="316513" cy="338554"/>
              </a:xfrm>
              <a:prstGeom prst="rect">
                <a:avLst/>
              </a:prstGeom>
              <a:noFill/>
              <a:ln>
                <a:noFill/>
              </a:ln>
              <a:effectLst/>
              <a:extLst>
                <a:ext uri="{909E8E84-426E-40dd-AFC4-6F175D3DCCD1}">
                  <a14:hiddenFill xmlns:a14="http://schemas.microsoft.com/office/drawing/2010/main">
                    <a:solidFill>
                      <a:srgbClr val="33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dirty="0">
                    <a:solidFill>
                      <a:srgbClr val="FF0000"/>
                    </a:solidFill>
                    <a:latin typeface="+mj-lt"/>
                  </a:rPr>
                  <a:t>R</a:t>
                </a:r>
              </a:p>
            </p:txBody>
          </p:sp>
          <p:sp>
            <p:nvSpPr>
              <p:cNvPr id="23" name="Text Box 17"/>
              <p:cNvSpPr txBox="1">
                <a:spLocks noChangeArrowheads="1"/>
              </p:cNvSpPr>
              <p:nvPr/>
            </p:nvSpPr>
            <p:spPr bwMode="auto">
              <a:xfrm>
                <a:off x="1004070" y="4327245"/>
                <a:ext cx="271529" cy="338554"/>
              </a:xfrm>
              <a:prstGeom prst="rect">
                <a:avLst/>
              </a:prstGeom>
              <a:noFill/>
              <a:ln>
                <a:noFill/>
              </a:ln>
              <a:effectLst/>
              <a:extLst>
                <a:ext uri="{909E8E84-426E-40dd-AFC4-6F175D3DCCD1}">
                  <a14:hiddenFill xmlns:a14="http://schemas.microsoft.com/office/drawing/2010/main">
                    <a:solidFill>
                      <a:srgbClr val="33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dirty="0" smtClean="0">
                    <a:cs typeface="Arial" charset="0"/>
                  </a:rPr>
                  <a:t>z</a:t>
                </a:r>
                <a:endParaRPr lang="en-US" sz="1600" dirty="0">
                  <a:cs typeface="Arial" charset="0"/>
                </a:endParaRPr>
              </a:p>
            </p:txBody>
          </p:sp>
          <p:sp>
            <p:nvSpPr>
              <p:cNvPr id="24" name="Text Box 18"/>
              <p:cNvSpPr txBox="1">
                <a:spLocks noChangeArrowheads="1"/>
              </p:cNvSpPr>
              <p:nvPr/>
            </p:nvSpPr>
            <p:spPr bwMode="auto">
              <a:xfrm>
                <a:off x="500832" y="4471708"/>
                <a:ext cx="285750" cy="336550"/>
              </a:xfrm>
              <a:prstGeom prst="rect">
                <a:avLst/>
              </a:prstGeom>
              <a:noFill/>
              <a:ln>
                <a:noFill/>
              </a:ln>
              <a:effectLst/>
              <a:extLst>
                <a:ext uri="{909E8E84-426E-40dd-AFC4-6F175D3DCCD1}">
                  <a14:hiddenFill xmlns:a14="http://schemas.microsoft.com/office/drawing/2010/main">
                    <a:solidFill>
                      <a:srgbClr val="33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t>x</a:t>
                </a:r>
              </a:p>
            </p:txBody>
          </p:sp>
          <p:sp>
            <p:nvSpPr>
              <p:cNvPr id="25" name="Text Box 19"/>
              <p:cNvSpPr txBox="1">
                <a:spLocks noChangeArrowheads="1"/>
              </p:cNvSpPr>
              <p:nvPr/>
            </p:nvSpPr>
            <p:spPr bwMode="auto">
              <a:xfrm>
                <a:off x="1724795" y="4651095"/>
                <a:ext cx="274434" cy="338554"/>
              </a:xfrm>
              <a:prstGeom prst="rect">
                <a:avLst/>
              </a:prstGeom>
              <a:noFill/>
              <a:ln>
                <a:noFill/>
              </a:ln>
              <a:effectLst/>
              <a:extLst>
                <a:ext uri="{909E8E84-426E-40dd-AFC4-6F175D3DCCD1}">
                  <a14:hiddenFill xmlns:a14="http://schemas.microsoft.com/office/drawing/2010/main">
                    <a:solidFill>
                      <a:srgbClr val="33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dirty="0" err="1" smtClean="0">
                    <a:cs typeface="Arial" charset="0"/>
                  </a:rPr>
                  <a:t>y</a:t>
                </a:r>
                <a:endParaRPr lang="en-US" sz="1600" dirty="0">
                  <a:cs typeface="Arial" charset="0"/>
                </a:endParaRPr>
              </a:p>
            </p:txBody>
          </p:sp>
        </p:grpSp>
        <p:sp>
          <p:nvSpPr>
            <p:cNvPr id="28" name="Text Box 27"/>
            <p:cNvSpPr txBox="1">
              <a:spLocks noChangeArrowheads="1"/>
            </p:cNvSpPr>
            <p:nvPr/>
          </p:nvSpPr>
          <p:spPr bwMode="auto">
            <a:xfrm>
              <a:off x="1345776" y="5195065"/>
              <a:ext cx="18466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it-IT" sz="1600" dirty="0">
                <a:solidFill>
                  <a:srgbClr val="FF0000"/>
                </a:solidFill>
                <a:latin typeface="Symbol" charset="0"/>
              </a:endParaRPr>
            </a:p>
          </p:txBody>
        </p:sp>
      </p:grpSp>
      <p:sp>
        <p:nvSpPr>
          <p:cNvPr id="3" name="Rectangle 2"/>
          <p:cNvSpPr/>
          <p:nvPr/>
        </p:nvSpPr>
        <p:spPr>
          <a:xfrm>
            <a:off x="124438" y="581244"/>
            <a:ext cx="8641080" cy="36933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it-IT" dirty="0" smtClean="0">
                <a:solidFill>
                  <a:srgbClr val="000090"/>
                </a:solidFill>
              </a:rPr>
              <a:t>Particella di carica </a:t>
            </a:r>
            <a:r>
              <a:rPr lang="it-IT" dirty="0" err="1" smtClean="0">
                <a:solidFill>
                  <a:srgbClr val="000090"/>
                </a:solidFill>
              </a:rPr>
              <a:t>q</a:t>
            </a:r>
            <a:r>
              <a:rPr lang="it-IT" dirty="0" smtClean="0">
                <a:solidFill>
                  <a:srgbClr val="000090"/>
                </a:solidFill>
              </a:rPr>
              <a:t> e </a:t>
            </a:r>
            <a:r>
              <a:rPr lang="it-IT" dirty="0" err="1" smtClean="0">
                <a:solidFill>
                  <a:srgbClr val="000090"/>
                </a:solidFill>
              </a:rPr>
              <a:t>velocita’</a:t>
            </a:r>
            <a:r>
              <a:rPr lang="it-IT" dirty="0" smtClean="0">
                <a:solidFill>
                  <a:srgbClr val="000090"/>
                </a:solidFill>
              </a:rPr>
              <a:t> v ortogonale ad un campo magnetico uniforme B</a:t>
            </a:r>
          </a:p>
        </p:txBody>
      </p:sp>
      <p:sp>
        <p:nvSpPr>
          <p:cNvPr id="29" name="Right Arrow 28"/>
          <p:cNvSpPr/>
          <p:nvPr/>
        </p:nvSpPr>
        <p:spPr>
          <a:xfrm>
            <a:off x="2359984" y="5228522"/>
            <a:ext cx="319077" cy="225756"/>
          </a:xfrm>
          <a:prstGeom prst="rightArrow">
            <a:avLst/>
          </a:prstGeom>
          <a:gradFill>
            <a:gsLst>
              <a:gs pos="0">
                <a:schemeClr val="accent2"/>
              </a:gs>
              <a:gs pos="80000">
                <a:schemeClr val="accent3">
                  <a:lumMod val="60000"/>
                  <a:lumOff val="40000"/>
                </a:schemeClr>
              </a:gs>
              <a:gs pos="100000">
                <a:schemeClr val="accent3">
                  <a:lumMod val="60000"/>
                  <a:lumOff val="40000"/>
                </a:schemeClr>
              </a:gs>
            </a:gsLst>
            <a:lin ang="12420000" scaled="0"/>
          </a:gradFill>
          <a:ln w="2857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ight Arrow 39"/>
          <p:cNvSpPr/>
          <p:nvPr/>
        </p:nvSpPr>
        <p:spPr>
          <a:xfrm>
            <a:off x="2315584" y="2279226"/>
            <a:ext cx="319077" cy="225756"/>
          </a:xfrm>
          <a:prstGeom prst="rightArrow">
            <a:avLst/>
          </a:prstGeom>
          <a:gradFill>
            <a:gsLst>
              <a:gs pos="0">
                <a:schemeClr val="accent2"/>
              </a:gs>
              <a:gs pos="80000">
                <a:schemeClr val="accent3">
                  <a:lumMod val="60000"/>
                  <a:lumOff val="40000"/>
                </a:schemeClr>
              </a:gs>
              <a:gs pos="100000">
                <a:schemeClr val="accent3">
                  <a:lumMod val="60000"/>
                  <a:lumOff val="40000"/>
                </a:schemeClr>
              </a:gs>
            </a:gsLst>
            <a:lin ang="12420000" scaled="0"/>
          </a:gradFill>
          <a:ln w="28575" cmpd="sng">
            <a:solidFill>
              <a:schemeClr val="accent2"/>
            </a:solidFill>
          </a:ln>
          <a:scene3d>
            <a:camera prst="orthographicFront">
              <a:rot lat="0" lon="0" rev="162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3" name="Object 4"/>
          <p:cNvGraphicFramePr>
            <a:graphicFrameLocks noChangeAspect="1"/>
          </p:cNvGraphicFramePr>
          <p:nvPr>
            <p:extLst>
              <p:ext uri="{D42A27DB-BD31-4B8C-83A1-F6EECF244321}">
                <p14:modId xmlns:p14="http://schemas.microsoft.com/office/powerpoint/2010/main" val="2909243244"/>
              </p:ext>
            </p:extLst>
          </p:nvPr>
        </p:nvGraphicFramePr>
        <p:xfrm>
          <a:off x="1521943" y="1481544"/>
          <a:ext cx="1851025" cy="671513"/>
        </p:xfrm>
        <a:graphic>
          <a:graphicData uri="http://schemas.openxmlformats.org/presentationml/2006/ole">
            <mc:AlternateContent xmlns:mc="http://schemas.openxmlformats.org/markup-compatibility/2006">
              <mc:Choice xmlns:v="urn:schemas-microsoft-com:vml" Requires="v">
                <p:oleObj spid="_x0000_s25417" name="Equation" r:id="rId3" imgW="1155700" imgH="419100" progId="Equation.3">
                  <p:embed/>
                </p:oleObj>
              </mc:Choice>
              <mc:Fallback>
                <p:oleObj name="Equation" r:id="rId3" imgW="1155700" imgH="419100" progId="Equation.3">
                  <p:embed/>
                  <p:pic>
                    <p:nvPicPr>
                      <p:cNvPr id="0" name=""/>
                      <p:cNvPicPr>
                        <a:picLocks noChangeAspect="1" noChangeArrowheads="1"/>
                      </p:cNvPicPr>
                      <p:nvPr/>
                    </p:nvPicPr>
                    <p:blipFill>
                      <a:blip r:embed="rId4"/>
                      <a:srcRect/>
                      <a:stretch>
                        <a:fillRect/>
                      </a:stretch>
                    </p:blipFill>
                    <p:spPr bwMode="auto">
                      <a:xfrm>
                        <a:off x="1521943" y="1481544"/>
                        <a:ext cx="1851025" cy="671513"/>
                      </a:xfrm>
                      <a:prstGeom prst="rect">
                        <a:avLst/>
                      </a:prstGeom>
                      <a:noFill/>
                      <a:ln w="9525">
                        <a:solidFill>
                          <a:srgbClr val="FF3300"/>
                        </a:solidFill>
                        <a:miter lim="800000"/>
                        <a:headEnd/>
                        <a:tailEnd/>
                      </a:ln>
                      <a:effectLst/>
                    </p:spPr>
                  </p:pic>
                </p:oleObj>
              </mc:Fallback>
            </mc:AlternateContent>
          </a:graphicData>
        </a:graphic>
      </p:graphicFrame>
      <p:graphicFrame>
        <p:nvGraphicFramePr>
          <p:cNvPr id="44" name="Object 4"/>
          <p:cNvGraphicFramePr>
            <a:graphicFrameLocks noChangeAspect="1"/>
          </p:cNvGraphicFramePr>
          <p:nvPr>
            <p:extLst>
              <p:ext uri="{D42A27DB-BD31-4B8C-83A1-F6EECF244321}">
                <p14:modId xmlns:p14="http://schemas.microsoft.com/office/powerpoint/2010/main" val="1615887752"/>
              </p:ext>
            </p:extLst>
          </p:nvPr>
        </p:nvGraphicFramePr>
        <p:xfrm>
          <a:off x="124438" y="2656804"/>
          <a:ext cx="4738687" cy="1404937"/>
        </p:xfrm>
        <a:graphic>
          <a:graphicData uri="http://schemas.openxmlformats.org/presentationml/2006/ole">
            <mc:AlternateContent xmlns:mc="http://schemas.openxmlformats.org/markup-compatibility/2006">
              <mc:Choice xmlns:v="urn:schemas-microsoft-com:vml" Requires="v">
                <p:oleObj spid="_x0000_s25418" name="Equation" r:id="rId5" imgW="2959100" imgH="876300" progId="Equation.3">
                  <p:embed/>
                </p:oleObj>
              </mc:Choice>
              <mc:Fallback>
                <p:oleObj name="Equation" r:id="rId5" imgW="2959100" imgH="876300" progId="Equation.3">
                  <p:embed/>
                  <p:pic>
                    <p:nvPicPr>
                      <p:cNvPr id="0" name=""/>
                      <p:cNvPicPr>
                        <a:picLocks noChangeAspect="1" noChangeArrowheads="1"/>
                      </p:cNvPicPr>
                      <p:nvPr/>
                    </p:nvPicPr>
                    <p:blipFill>
                      <a:blip r:embed="rId6"/>
                      <a:srcRect/>
                      <a:stretch>
                        <a:fillRect/>
                      </a:stretch>
                    </p:blipFill>
                    <p:spPr bwMode="auto">
                      <a:xfrm>
                        <a:off x="124438" y="2656804"/>
                        <a:ext cx="4738687" cy="1404937"/>
                      </a:xfrm>
                      <a:prstGeom prst="rect">
                        <a:avLst/>
                      </a:prstGeom>
                      <a:noFill/>
                      <a:ln w="9525">
                        <a:solidFill>
                          <a:srgbClr val="FF3300"/>
                        </a:solidFill>
                        <a:miter lim="800000"/>
                        <a:headEnd/>
                        <a:tailEnd/>
                      </a:ln>
                      <a:effectLst/>
                    </p:spPr>
                  </p:pic>
                </p:oleObj>
              </mc:Fallback>
            </mc:AlternateContent>
          </a:graphicData>
        </a:graphic>
      </p:graphicFrame>
      <p:graphicFrame>
        <p:nvGraphicFramePr>
          <p:cNvPr id="45" name="Object 4"/>
          <p:cNvGraphicFramePr>
            <a:graphicFrameLocks noChangeAspect="1"/>
          </p:cNvGraphicFramePr>
          <p:nvPr>
            <p:extLst>
              <p:ext uri="{D42A27DB-BD31-4B8C-83A1-F6EECF244321}">
                <p14:modId xmlns:p14="http://schemas.microsoft.com/office/powerpoint/2010/main" val="1253319278"/>
              </p:ext>
            </p:extLst>
          </p:nvPr>
        </p:nvGraphicFramePr>
        <p:xfrm>
          <a:off x="124438" y="4638931"/>
          <a:ext cx="1971675" cy="1404937"/>
        </p:xfrm>
        <a:graphic>
          <a:graphicData uri="http://schemas.openxmlformats.org/presentationml/2006/ole">
            <mc:AlternateContent xmlns:mc="http://schemas.openxmlformats.org/markup-compatibility/2006">
              <mc:Choice xmlns:v="urn:schemas-microsoft-com:vml" Requires="v">
                <p:oleObj spid="_x0000_s25419" name="Equation" r:id="rId7" imgW="1231900" imgH="876300" progId="Equation.3">
                  <p:embed/>
                </p:oleObj>
              </mc:Choice>
              <mc:Fallback>
                <p:oleObj name="Equation" r:id="rId7" imgW="1231900" imgH="876300" progId="Equation.3">
                  <p:embed/>
                  <p:pic>
                    <p:nvPicPr>
                      <p:cNvPr id="0" name=""/>
                      <p:cNvPicPr>
                        <a:picLocks noChangeAspect="1" noChangeArrowheads="1"/>
                      </p:cNvPicPr>
                      <p:nvPr/>
                    </p:nvPicPr>
                    <p:blipFill>
                      <a:blip r:embed="rId8"/>
                      <a:srcRect/>
                      <a:stretch>
                        <a:fillRect/>
                      </a:stretch>
                    </p:blipFill>
                    <p:spPr bwMode="auto">
                      <a:xfrm>
                        <a:off x="124438" y="4638931"/>
                        <a:ext cx="1971675" cy="1404937"/>
                      </a:xfrm>
                      <a:prstGeom prst="rect">
                        <a:avLst/>
                      </a:prstGeom>
                      <a:noFill/>
                      <a:ln w="9525">
                        <a:solidFill>
                          <a:srgbClr val="FF3300"/>
                        </a:solidFill>
                        <a:miter lim="800000"/>
                        <a:headEnd/>
                        <a:tailEnd/>
                      </a:ln>
                      <a:effectLst/>
                    </p:spPr>
                  </p:pic>
                </p:oleObj>
              </mc:Fallback>
            </mc:AlternateContent>
          </a:graphicData>
        </a:graphic>
      </p:graphicFrame>
      <p:graphicFrame>
        <p:nvGraphicFramePr>
          <p:cNvPr id="46" name="Object 4"/>
          <p:cNvGraphicFramePr>
            <a:graphicFrameLocks noChangeAspect="1"/>
          </p:cNvGraphicFramePr>
          <p:nvPr>
            <p:extLst>
              <p:ext uri="{D42A27DB-BD31-4B8C-83A1-F6EECF244321}">
                <p14:modId xmlns:p14="http://schemas.microsoft.com/office/powerpoint/2010/main" val="1003228337"/>
              </p:ext>
            </p:extLst>
          </p:nvPr>
        </p:nvGraphicFramePr>
        <p:xfrm>
          <a:off x="2805725" y="4939545"/>
          <a:ext cx="2500313" cy="773112"/>
        </p:xfrm>
        <a:graphic>
          <a:graphicData uri="http://schemas.openxmlformats.org/presentationml/2006/ole">
            <mc:AlternateContent xmlns:mc="http://schemas.openxmlformats.org/markup-compatibility/2006">
              <mc:Choice xmlns:v="urn:schemas-microsoft-com:vml" Requires="v">
                <p:oleObj spid="_x0000_s25420" name="Equation" r:id="rId9" imgW="1562100" imgH="482600" progId="Equation.3">
                  <p:embed/>
                </p:oleObj>
              </mc:Choice>
              <mc:Fallback>
                <p:oleObj name="Equation" r:id="rId9" imgW="1562100" imgH="482600" progId="Equation.3">
                  <p:embed/>
                  <p:pic>
                    <p:nvPicPr>
                      <p:cNvPr id="0" name=""/>
                      <p:cNvPicPr>
                        <a:picLocks noChangeAspect="1" noChangeArrowheads="1"/>
                      </p:cNvPicPr>
                      <p:nvPr/>
                    </p:nvPicPr>
                    <p:blipFill>
                      <a:blip r:embed="rId10"/>
                      <a:srcRect/>
                      <a:stretch>
                        <a:fillRect/>
                      </a:stretch>
                    </p:blipFill>
                    <p:spPr bwMode="auto">
                      <a:xfrm>
                        <a:off x="2805725" y="4939545"/>
                        <a:ext cx="2500313" cy="773112"/>
                      </a:xfrm>
                      <a:prstGeom prst="rect">
                        <a:avLst/>
                      </a:prstGeom>
                      <a:noFill/>
                      <a:ln w="9525">
                        <a:solidFill>
                          <a:srgbClr val="FF3300"/>
                        </a:solidFill>
                        <a:miter lim="800000"/>
                        <a:headEnd/>
                        <a:tailEnd/>
                      </a:ln>
                      <a:effectLst/>
                    </p:spPr>
                  </p:pic>
                </p:oleObj>
              </mc:Fallback>
            </mc:AlternateContent>
          </a:graphicData>
        </a:graphic>
      </p:graphicFrame>
      <p:graphicFrame>
        <p:nvGraphicFramePr>
          <p:cNvPr id="47" name="Object 4"/>
          <p:cNvGraphicFramePr>
            <a:graphicFrameLocks noChangeAspect="1"/>
          </p:cNvGraphicFramePr>
          <p:nvPr>
            <p:extLst>
              <p:ext uri="{D42A27DB-BD31-4B8C-83A1-F6EECF244321}">
                <p14:modId xmlns:p14="http://schemas.microsoft.com/office/powerpoint/2010/main" val="1091607962"/>
              </p:ext>
            </p:extLst>
          </p:nvPr>
        </p:nvGraphicFramePr>
        <p:xfrm>
          <a:off x="6009465" y="4939545"/>
          <a:ext cx="1985311" cy="967025"/>
        </p:xfrm>
        <a:graphic>
          <a:graphicData uri="http://schemas.openxmlformats.org/presentationml/2006/ole">
            <mc:AlternateContent xmlns:mc="http://schemas.openxmlformats.org/markup-compatibility/2006">
              <mc:Choice xmlns:v="urn:schemas-microsoft-com:vml" Requires="v">
                <p:oleObj spid="_x0000_s25421" name="Equation" r:id="rId11" imgW="889000" imgH="431800" progId="Equation.3">
                  <p:embed/>
                </p:oleObj>
              </mc:Choice>
              <mc:Fallback>
                <p:oleObj name="Equation" r:id="rId11" imgW="889000" imgH="431800" progId="Equation.3">
                  <p:embed/>
                  <p:pic>
                    <p:nvPicPr>
                      <p:cNvPr id="0" name=""/>
                      <p:cNvPicPr>
                        <a:picLocks noChangeAspect="1" noChangeArrowheads="1"/>
                      </p:cNvPicPr>
                      <p:nvPr/>
                    </p:nvPicPr>
                    <p:blipFill>
                      <a:blip r:embed="rId12"/>
                      <a:srcRect/>
                      <a:stretch>
                        <a:fillRect/>
                      </a:stretch>
                    </p:blipFill>
                    <p:spPr bwMode="auto">
                      <a:xfrm>
                        <a:off x="6009465" y="4939545"/>
                        <a:ext cx="1985311" cy="967025"/>
                      </a:xfrm>
                      <a:prstGeom prst="rect">
                        <a:avLst/>
                      </a:prstGeom>
                      <a:noFill/>
                      <a:ln w="9525">
                        <a:solidFill>
                          <a:srgbClr val="FF3300"/>
                        </a:solidFill>
                        <a:miter lim="800000"/>
                        <a:headEnd/>
                        <a:tailEnd/>
                      </a:ln>
                      <a:effectLst/>
                    </p:spPr>
                  </p:pic>
                </p:oleObj>
              </mc:Fallback>
            </mc:AlternateContent>
          </a:graphicData>
        </a:graphic>
      </p:graphicFrame>
      <p:sp>
        <p:nvSpPr>
          <p:cNvPr id="54" name="Rectangle 53"/>
          <p:cNvSpPr/>
          <p:nvPr/>
        </p:nvSpPr>
        <p:spPr>
          <a:xfrm>
            <a:off x="1521943" y="1128816"/>
            <a:ext cx="2326328" cy="40011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000" dirty="0" err="1" smtClean="0">
                <a:solidFill>
                  <a:srgbClr val="F96A1B"/>
                </a:solidFill>
                <a:sym typeface="Wingdings"/>
              </a:rPr>
              <a:t>Forza</a:t>
            </a:r>
            <a:r>
              <a:rPr lang="en-US" sz="2000" dirty="0" smtClean="0">
                <a:solidFill>
                  <a:srgbClr val="F96A1B"/>
                </a:solidFill>
                <a:sym typeface="Wingdings"/>
              </a:rPr>
              <a:t> di Lorentz</a:t>
            </a:r>
          </a:p>
        </p:txBody>
      </p:sp>
      <p:sp>
        <p:nvSpPr>
          <p:cNvPr id="55" name="Right Arrow 54"/>
          <p:cNvSpPr/>
          <p:nvPr/>
        </p:nvSpPr>
        <p:spPr>
          <a:xfrm>
            <a:off x="862031" y="4201240"/>
            <a:ext cx="319077" cy="225756"/>
          </a:xfrm>
          <a:prstGeom prst="rightArrow">
            <a:avLst/>
          </a:prstGeom>
          <a:gradFill>
            <a:gsLst>
              <a:gs pos="0">
                <a:schemeClr val="accent2"/>
              </a:gs>
              <a:gs pos="80000">
                <a:schemeClr val="accent3">
                  <a:lumMod val="60000"/>
                  <a:lumOff val="40000"/>
                </a:schemeClr>
              </a:gs>
              <a:gs pos="100000">
                <a:schemeClr val="accent3">
                  <a:lumMod val="60000"/>
                  <a:lumOff val="40000"/>
                </a:schemeClr>
              </a:gs>
            </a:gsLst>
            <a:lin ang="12420000" scaled="0"/>
          </a:gradFill>
          <a:ln w="28575" cmpd="sng">
            <a:solidFill>
              <a:schemeClr val="accent2"/>
            </a:solidFill>
          </a:ln>
          <a:scene3d>
            <a:camera prst="orthographicFront">
              <a:rot lat="0" lon="0" rev="162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ight Arrow 55"/>
          <p:cNvSpPr/>
          <p:nvPr/>
        </p:nvSpPr>
        <p:spPr>
          <a:xfrm>
            <a:off x="5471712" y="5228522"/>
            <a:ext cx="319077" cy="225756"/>
          </a:xfrm>
          <a:prstGeom prst="rightArrow">
            <a:avLst/>
          </a:prstGeom>
          <a:gradFill>
            <a:gsLst>
              <a:gs pos="0">
                <a:schemeClr val="accent2"/>
              </a:gs>
              <a:gs pos="80000">
                <a:schemeClr val="accent3">
                  <a:lumMod val="60000"/>
                  <a:lumOff val="40000"/>
                </a:schemeClr>
              </a:gs>
              <a:gs pos="100000">
                <a:schemeClr val="accent3">
                  <a:lumMod val="60000"/>
                  <a:lumOff val="40000"/>
                </a:schemeClr>
              </a:gs>
            </a:gsLst>
            <a:lin ang="12420000" scaled="0"/>
          </a:gradFill>
          <a:ln w="2857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Text Box 26"/>
          <p:cNvSpPr txBox="1">
            <a:spLocks noChangeArrowheads="1"/>
          </p:cNvSpPr>
          <p:nvPr/>
        </p:nvSpPr>
        <p:spPr bwMode="auto">
          <a:xfrm>
            <a:off x="2824528" y="4528475"/>
            <a:ext cx="24554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it-IT" sz="2000" b="1" dirty="0" smtClean="0">
                <a:solidFill>
                  <a:schemeClr val="accent2"/>
                </a:solidFill>
              </a:rPr>
              <a:t>Moto circolare</a:t>
            </a:r>
            <a:endParaRPr lang="it-IT" sz="2000" b="1" dirty="0">
              <a:solidFill>
                <a:schemeClr val="accent2"/>
              </a:solidFill>
            </a:endParaRPr>
          </a:p>
        </p:txBody>
      </p:sp>
      <p:sp>
        <p:nvSpPr>
          <p:cNvPr id="32" name="Date Placeholder 31"/>
          <p:cNvSpPr>
            <a:spLocks noGrp="1"/>
          </p:cNvSpPr>
          <p:nvPr>
            <p:ph type="dt" sz="half" idx="10"/>
          </p:nvPr>
        </p:nvSpPr>
        <p:spPr/>
        <p:txBody>
          <a:bodyPr/>
          <a:lstStyle/>
          <a:p>
            <a:r>
              <a:rPr lang="en-US" smtClean="0"/>
              <a:t>24/06/11</a:t>
            </a:r>
            <a:endParaRPr lang="en-US"/>
          </a:p>
        </p:txBody>
      </p:sp>
    </p:spTree>
    <p:extLst>
      <p:ext uri="{BB962C8B-B14F-4D97-AF65-F5344CB8AC3E}">
        <p14:creationId xmlns:p14="http://schemas.microsoft.com/office/powerpoint/2010/main" val="40784624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randombar(horizontal)">
                                      <p:cBhvr>
                                        <p:cTn id="7" dur="500"/>
                                        <p:tgtEl>
                                          <p:spTgt spid="4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randombar(horizontal)">
                                      <p:cBhvr>
                                        <p:cTn id="10" dur="500"/>
                                        <p:tgtEl>
                                          <p:spTgt spid="5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randombar(horizontal)">
                                      <p:cBhvr>
                                        <p:cTn id="15" dur="500"/>
                                        <p:tgtEl>
                                          <p:spTgt spid="40"/>
                                        </p:tgtEl>
                                      </p:cBhvr>
                                    </p:animEffect>
                                  </p:childTnLst>
                                </p:cTn>
                              </p:par>
                              <p:par>
                                <p:cTn id="16" presetID="14" presetClass="entr" presetSubtype="10"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randombar(horizontal)">
                                      <p:cBhvr>
                                        <p:cTn id="18" dur="500"/>
                                        <p:tgtEl>
                                          <p:spTgt spid="44"/>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randombar(horizontal)">
                                      <p:cBhvr>
                                        <p:cTn id="23" dur="500"/>
                                        <p:tgtEl>
                                          <p:spTgt spid="55"/>
                                        </p:tgtEl>
                                      </p:cBhvr>
                                    </p:animEffect>
                                  </p:childTnLst>
                                </p:cTn>
                              </p:par>
                              <p:par>
                                <p:cTn id="24" presetID="14" presetClass="entr" presetSubtype="10" fill="hold" nodeType="with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randombar(horizontal)">
                                      <p:cBhvr>
                                        <p:cTn id="26" dur="500"/>
                                        <p:tgtEl>
                                          <p:spTgt spid="45"/>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randombar(horizontal)">
                                      <p:cBhvr>
                                        <p:cTn id="31" dur="500"/>
                                        <p:tgtEl>
                                          <p:spTgt spid="29"/>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randombar(horizontal)">
                                      <p:cBhvr>
                                        <p:cTn id="34" dur="500"/>
                                        <p:tgtEl>
                                          <p:spTgt spid="57"/>
                                        </p:tgtEl>
                                      </p:cBhvr>
                                    </p:animEffect>
                                  </p:childTnLst>
                                </p:cTn>
                              </p:par>
                              <p:par>
                                <p:cTn id="35" presetID="14" presetClass="entr" presetSubtype="10" fill="hold"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randombar(horizontal)">
                                      <p:cBhvr>
                                        <p:cTn id="37" dur="500"/>
                                        <p:tgtEl>
                                          <p:spTgt spid="46"/>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randombar(horizontal)">
                                      <p:cBhvr>
                                        <p:cTn id="42" dur="500"/>
                                        <p:tgtEl>
                                          <p:spTgt spid="56"/>
                                        </p:tgtEl>
                                      </p:cBhvr>
                                    </p:animEffect>
                                  </p:childTnLst>
                                </p:cTn>
                              </p:par>
                              <p:par>
                                <p:cTn id="43" presetID="14" presetClass="entr" presetSubtype="1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randombar(horizontal)">
                                      <p:cBhvr>
                                        <p:cTn id="45" dur="500"/>
                                        <p:tgtEl>
                                          <p:spTgt spid="47"/>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randombar(horizontal)">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40" grpId="0" animBg="1"/>
      <p:bldP spid="54" grpId="0"/>
      <p:bldP spid="55" grpId="0" animBg="1"/>
      <p:bldP spid="56" grpId="0" animBg="1"/>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ounded Rectangle 84"/>
          <p:cNvSpPr/>
          <p:nvPr/>
        </p:nvSpPr>
        <p:spPr>
          <a:xfrm>
            <a:off x="5339897" y="1861109"/>
            <a:ext cx="3700220" cy="2923772"/>
          </a:xfrm>
          <a:prstGeom prst="roundRect">
            <a:avLst>
              <a:gd name="adj" fmla="val 29462"/>
            </a:avLst>
          </a:prstGeom>
          <a:solidFill>
            <a:schemeClr val="bg1"/>
          </a:solidFill>
          <a:ln w="57150" cmpd="sng"/>
        </p:spPr>
        <p:style>
          <a:lnRef idx="1">
            <a:schemeClr val="accent3"/>
          </a:lnRef>
          <a:fillRef idx="2">
            <a:schemeClr val="accent3"/>
          </a:fillRef>
          <a:effectRef idx="1">
            <a:schemeClr val="accent3"/>
          </a:effectRef>
          <a:fontRef idx="minor">
            <a:schemeClr val="dk1"/>
          </a:fontRef>
        </p:style>
        <p:txBody>
          <a:bodyPr rtlCol="0" anchor="ctr"/>
          <a:lstStyle/>
          <a:p>
            <a:pPr algn="just"/>
            <a:r>
              <a:rPr lang="it-IT" sz="2400" dirty="0">
                <a:solidFill>
                  <a:srgbClr val="000090"/>
                </a:solidFill>
              </a:rPr>
              <a:t>Dalla posizione delle coordinate dei punti misurati al passaggio della particella si calcola la sagitta </a:t>
            </a:r>
            <a:r>
              <a:rPr lang="it-IT" sz="2400" dirty="0" err="1">
                <a:solidFill>
                  <a:srgbClr val="000090"/>
                </a:solidFill>
              </a:rPr>
              <a:t>s</a:t>
            </a:r>
            <a:r>
              <a:rPr lang="it-IT" sz="2400" dirty="0">
                <a:solidFill>
                  <a:srgbClr val="000090"/>
                </a:solidFill>
              </a:rPr>
              <a:t> e dalla sagitta si ricava il </a:t>
            </a:r>
            <a:r>
              <a:rPr lang="it-IT" sz="2400" dirty="0" err="1">
                <a:solidFill>
                  <a:srgbClr val="000090"/>
                </a:solidFill>
              </a:rPr>
              <a:t>p</a:t>
            </a:r>
            <a:r>
              <a:rPr lang="it-IT" sz="2400" baseline="-25000" dirty="0" err="1">
                <a:solidFill>
                  <a:srgbClr val="000090"/>
                </a:solidFill>
              </a:rPr>
              <a:t>T</a:t>
            </a:r>
            <a:r>
              <a:rPr lang="it-IT" sz="2400" dirty="0">
                <a:solidFill>
                  <a:srgbClr val="000090"/>
                </a:solidFill>
              </a:rPr>
              <a:t> della </a:t>
            </a:r>
            <a:r>
              <a:rPr lang="it-IT" sz="2400" dirty="0" smtClean="0">
                <a:solidFill>
                  <a:srgbClr val="000090"/>
                </a:solidFill>
              </a:rPr>
              <a:t>particella</a:t>
            </a:r>
            <a:endParaRPr lang="it-IT" sz="2400" baseline="-25000" dirty="0">
              <a:solidFill>
                <a:srgbClr val="000090"/>
              </a:solidFill>
            </a:endParaRPr>
          </a:p>
        </p:txBody>
      </p:sp>
      <p:sp>
        <p:nvSpPr>
          <p:cNvPr id="7" name="Title 6"/>
          <p:cNvSpPr>
            <a:spLocks noGrp="1"/>
          </p:cNvSpPr>
          <p:nvPr>
            <p:ph type="title"/>
          </p:nvPr>
        </p:nvSpPr>
        <p:spPr>
          <a:xfrm>
            <a:off x="196688" y="91440"/>
            <a:ext cx="7520940" cy="548640"/>
          </a:xfrm>
        </p:spPr>
        <p:txBody>
          <a:bodyPr/>
          <a:lstStyle/>
          <a:p>
            <a:r>
              <a:rPr lang="en-US" i="1" u="sng" dirty="0"/>
              <a:t>Pattern </a:t>
            </a:r>
            <a:r>
              <a:rPr lang="en-US" i="1" u="sng" dirty="0" smtClean="0"/>
              <a:t>Recognition</a:t>
            </a:r>
            <a:endParaRPr lang="en-US" i="1" u="sng" dirty="0"/>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normAutofit fontScale="92500" lnSpcReduction="10000"/>
          </a:bodyPr>
          <a:lstStyle/>
          <a:p>
            <a:fld id="{26B4A453-95F0-4F4B-AEA9-EBC44958366F}" type="slidenum">
              <a:rPr lang="en-US" smtClean="0"/>
              <a:t>6</a:t>
            </a:fld>
            <a:endParaRPr lang="en-US"/>
          </a:p>
        </p:txBody>
      </p:sp>
      <p:sp>
        <p:nvSpPr>
          <p:cNvPr id="8" name="Rectangle 7"/>
          <p:cNvSpPr/>
          <p:nvPr/>
        </p:nvSpPr>
        <p:spPr>
          <a:xfrm flipH="1">
            <a:off x="171437" y="1279100"/>
            <a:ext cx="4743128" cy="3362905"/>
          </a:xfrm>
          <a:prstGeom prst="rect">
            <a:avLst/>
          </a:prstGeom>
          <a:solidFill>
            <a:schemeClr val="accent2">
              <a:lumMod val="20000"/>
              <a:lumOff val="80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flipH="1">
            <a:off x="4642703" y="1286296"/>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flipH="1">
            <a:off x="200813" y="1286296"/>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flipH="1">
            <a:off x="1056696" y="1299536"/>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flipH="1">
            <a:off x="1891725" y="1303691"/>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flipH="1">
            <a:off x="2709357" y="1299536"/>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flipH="1">
            <a:off x="3422610" y="1299536"/>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flipH="1">
            <a:off x="4081452" y="1299536"/>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Arc 37"/>
          <p:cNvSpPr/>
          <p:nvPr/>
        </p:nvSpPr>
        <p:spPr>
          <a:xfrm>
            <a:off x="104891" y="2168333"/>
            <a:ext cx="5726207" cy="2473672"/>
          </a:xfrm>
          <a:prstGeom prst="arc">
            <a:avLst>
              <a:gd name="adj1" fmla="val 11096291"/>
              <a:gd name="adj2" fmla="val 20046690"/>
            </a:avLst>
          </a:prstGeom>
          <a:ln>
            <a:prstDash val="sysDash"/>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grpSp>
        <p:nvGrpSpPr>
          <p:cNvPr id="60" name="Group 59"/>
          <p:cNvGrpSpPr/>
          <p:nvPr/>
        </p:nvGrpSpPr>
        <p:grpSpPr>
          <a:xfrm>
            <a:off x="160495" y="2391332"/>
            <a:ext cx="4717785" cy="5970070"/>
            <a:chOff x="160495" y="2391332"/>
            <a:chExt cx="4717785" cy="5970070"/>
          </a:xfrm>
        </p:grpSpPr>
        <p:cxnSp>
          <p:nvCxnSpPr>
            <p:cNvPr id="40" name="Straight Connector 39"/>
            <p:cNvCxnSpPr/>
            <p:nvPr/>
          </p:nvCxnSpPr>
          <p:spPr>
            <a:xfrm>
              <a:off x="160495" y="3232177"/>
              <a:ext cx="3080645" cy="3302493"/>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H="1">
              <a:off x="3241140" y="2391332"/>
              <a:ext cx="1637140" cy="4177482"/>
            </a:xfrm>
            <a:prstGeom prst="line">
              <a:avLst/>
            </a:prstGeom>
          </p:spPr>
          <p:style>
            <a:lnRef idx="2">
              <a:schemeClr val="accent1"/>
            </a:lnRef>
            <a:fillRef idx="0">
              <a:schemeClr val="accent1"/>
            </a:fillRef>
            <a:effectRef idx="1">
              <a:schemeClr val="accent1"/>
            </a:effectRef>
            <a:fontRef idx="minor">
              <a:schemeClr val="tx1"/>
            </a:fontRef>
          </p:style>
        </p:cxnSp>
        <p:sp>
          <p:nvSpPr>
            <p:cNvPr id="35" name="Arc 34"/>
            <p:cNvSpPr/>
            <p:nvPr/>
          </p:nvSpPr>
          <p:spPr>
            <a:xfrm rot="3289180">
              <a:off x="1748776" y="5579595"/>
              <a:ext cx="2554535" cy="3009079"/>
            </a:xfrm>
            <a:prstGeom prst="arc">
              <a:avLst>
                <a:gd name="adj1" fmla="val 11833936"/>
                <a:gd name="adj2" fmla="val 14176465"/>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TextBox 31"/>
            <p:cNvSpPr txBox="1"/>
            <p:nvPr/>
          </p:nvSpPr>
          <p:spPr>
            <a:xfrm>
              <a:off x="2944934" y="5723599"/>
              <a:ext cx="713253" cy="523220"/>
            </a:xfrm>
            <a:prstGeom prst="rect">
              <a:avLst/>
            </a:prstGeom>
            <a:noFill/>
          </p:spPr>
          <p:txBody>
            <a:bodyPr wrap="square" rtlCol="0">
              <a:spAutoFit/>
            </a:bodyPr>
            <a:lstStyle/>
            <a:p>
              <a:r>
                <a:rPr lang="en-US" sz="2800" dirty="0" err="1" smtClean="0">
                  <a:solidFill>
                    <a:srgbClr val="0000FF"/>
                  </a:solidFill>
                </a:rPr>
                <a:t>θ</a:t>
              </a:r>
              <a:endParaRPr lang="en-US" sz="2800" dirty="0">
                <a:solidFill>
                  <a:srgbClr val="0000FF"/>
                </a:solidFill>
              </a:endParaRPr>
            </a:p>
          </p:txBody>
        </p:sp>
      </p:grpSp>
      <p:sp>
        <p:nvSpPr>
          <p:cNvPr id="33" name="Cross 32"/>
          <p:cNvSpPr/>
          <p:nvPr/>
        </p:nvSpPr>
        <p:spPr>
          <a:xfrm flipH="1">
            <a:off x="127961" y="2799739"/>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Cross 38"/>
          <p:cNvSpPr/>
          <p:nvPr/>
        </p:nvSpPr>
        <p:spPr>
          <a:xfrm flipH="1">
            <a:off x="1014130" y="2278735"/>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Cross 41"/>
          <p:cNvSpPr/>
          <p:nvPr/>
        </p:nvSpPr>
        <p:spPr>
          <a:xfrm flipH="1">
            <a:off x="1837402" y="2079163"/>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Cross 42"/>
          <p:cNvSpPr/>
          <p:nvPr/>
        </p:nvSpPr>
        <p:spPr>
          <a:xfrm flipH="1">
            <a:off x="2667606" y="2005047"/>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Cross 43"/>
          <p:cNvSpPr/>
          <p:nvPr/>
        </p:nvSpPr>
        <p:spPr>
          <a:xfrm flipH="1">
            <a:off x="3402269" y="2044373"/>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Cross 44"/>
          <p:cNvSpPr/>
          <p:nvPr/>
        </p:nvSpPr>
        <p:spPr>
          <a:xfrm flipH="1">
            <a:off x="4046660" y="2150938"/>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Cross 45"/>
          <p:cNvSpPr/>
          <p:nvPr/>
        </p:nvSpPr>
        <p:spPr>
          <a:xfrm flipH="1">
            <a:off x="4607227" y="2277239"/>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387"/>
          <p:cNvSpPr>
            <a:spLocks noChangeArrowheads="1"/>
          </p:cNvSpPr>
          <p:nvPr/>
        </p:nvSpPr>
        <p:spPr bwMode="auto">
          <a:xfrm>
            <a:off x="746633" y="1490175"/>
            <a:ext cx="2911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dirty="0" smtClean="0">
                <a:solidFill>
                  <a:srgbClr val="0000FF"/>
                </a:solidFill>
                <a:latin typeface="Symbol" charset="0"/>
              </a:rPr>
              <a:t>B = </a:t>
            </a:r>
            <a:r>
              <a:rPr lang="en-US" sz="2400" dirty="0" smtClean="0">
                <a:solidFill>
                  <a:srgbClr val="0000FF"/>
                </a:solidFill>
                <a:latin typeface="+mj-lt"/>
              </a:rPr>
              <a:t>campo </a:t>
            </a:r>
            <a:r>
              <a:rPr lang="en-US" sz="2400" dirty="0" err="1" smtClean="0">
                <a:solidFill>
                  <a:srgbClr val="0000FF"/>
                </a:solidFill>
                <a:latin typeface="+mj-lt"/>
              </a:rPr>
              <a:t>magnetico</a:t>
            </a:r>
            <a:endParaRPr lang="en-US" sz="2400" dirty="0">
              <a:solidFill>
                <a:srgbClr val="0000FF"/>
              </a:solidFill>
              <a:latin typeface="+mj-lt"/>
            </a:endParaRPr>
          </a:p>
        </p:txBody>
      </p:sp>
      <p:sp>
        <p:nvSpPr>
          <p:cNvPr id="34" name="TextBox 33"/>
          <p:cNvSpPr txBox="1"/>
          <p:nvPr/>
        </p:nvSpPr>
        <p:spPr>
          <a:xfrm>
            <a:off x="4688605" y="72130"/>
            <a:ext cx="3931593"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dirty="0" err="1" smtClean="0"/>
              <a:t>Algoritmi</a:t>
            </a:r>
            <a:r>
              <a:rPr lang="en-US" dirty="0" smtClean="0"/>
              <a:t> </a:t>
            </a:r>
            <a:r>
              <a:rPr lang="en-US" dirty="0" err="1" smtClean="0"/>
              <a:t>che</a:t>
            </a:r>
            <a:r>
              <a:rPr lang="en-US" dirty="0" smtClean="0"/>
              <a:t> </a:t>
            </a:r>
            <a:r>
              <a:rPr lang="en-US" dirty="0" err="1" smtClean="0"/>
              <a:t>associano</a:t>
            </a:r>
            <a:r>
              <a:rPr lang="en-US" dirty="0" smtClean="0"/>
              <a:t> le coordinate </a:t>
            </a:r>
            <a:r>
              <a:rPr lang="en-US" dirty="0" err="1" smtClean="0"/>
              <a:t>misurate</a:t>
            </a:r>
            <a:r>
              <a:rPr lang="en-US" dirty="0" smtClean="0"/>
              <a:t> </a:t>
            </a:r>
            <a:r>
              <a:rPr lang="en-US" dirty="0" err="1" smtClean="0"/>
              <a:t>alla</a:t>
            </a:r>
            <a:r>
              <a:rPr lang="en-US" dirty="0" smtClean="0"/>
              <a:t> </a:t>
            </a:r>
            <a:r>
              <a:rPr lang="en-US" dirty="0" err="1" smtClean="0"/>
              <a:t>traettoria</a:t>
            </a:r>
            <a:r>
              <a:rPr lang="en-US" dirty="0" smtClean="0"/>
              <a:t> </a:t>
            </a:r>
            <a:endParaRPr lang="en-US" dirty="0"/>
          </a:p>
        </p:txBody>
      </p:sp>
      <p:cxnSp>
        <p:nvCxnSpPr>
          <p:cNvPr id="55" name="Straight Connector 54"/>
          <p:cNvCxnSpPr/>
          <p:nvPr/>
        </p:nvCxnSpPr>
        <p:spPr>
          <a:xfrm flipV="1">
            <a:off x="200813" y="2505282"/>
            <a:ext cx="4677467" cy="657315"/>
          </a:xfrm>
          <a:prstGeom prst="line">
            <a:avLst/>
          </a:prstGeom>
          <a:ln>
            <a:prstDash val="dash"/>
          </a:ln>
        </p:spPr>
        <p:style>
          <a:lnRef idx="2">
            <a:schemeClr val="accent1"/>
          </a:lnRef>
          <a:fillRef idx="0">
            <a:schemeClr val="accent1"/>
          </a:fillRef>
          <a:effectRef idx="1">
            <a:schemeClr val="accent1"/>
          </a:effectRef>
          <a:fontRef idx="minor">
            <a:schemeClr val="tx1"/>
          </a:fontRef>
        </p:style>
      </p:cxnSp>
      <p:grpSp>
        <p:nvGrpSpPr>
          <p:cNvPr id="87" name="Group 86"/>
          <p:cNvGrpSpPr/>
          <p:nvPr/>
        </p:nvGrpSpPr>
        <p:grpSpPr>
          <a:xfrm>
            <a:off x="2331122" y="2192172"/>
            <a:ext cx="3516324" cy="666060"/>
            <a:chOff x="2331122" y="2192172"/>
            <a:chExt cx="3516324" cy="666060"/>
          </a:xfrm>
        </p:grpSpPr>
        <p:cxnSp>
          <p:nvCxnSpPr>
            <p:cNvPr id="68" name="Straight Connector 67"/>
            <p:cNvCxnSpPr/>
            <p:nvPr/>
          </p:nvCxnSpPr>
          <p:spPr>
            <a:xfrm>
              <a:off x="2331122" y="2192172"/>
              <a:ext cx="104379" cy="666060"/>
            </a:xfrm>
            <a:prstGeom prst="line">
              <a:avLst/>
            </a:prstGeom>
          </p:spPr>
          <p:style>
            <a:lnRef idx="2">
              <a:schemeClr val="accent1"/>
            </a:lnRef>
            <a:fillRef idx="0">
              <a:schemeClr val="accent1"/>
            </a:fillRef>
            <a:effectRef idx="1">
              <a:schemeClr val="accent1"/>
            </a:effectRef>
            <a:fontRef idx="minor">
              <a:schemeClr val="tx1"/>
            </a:fontRef>
          </p:style>
        </p:cxnSp>
        <p:sp>
          <p:nvSpPr>
            <p:cNvPr id="69" name="TextBox 68"/>
            <p:cNvSpPr txBox="1"/>
            <p:nvPr/>
          </p:nvSpPr>
          <p:spPr>
            <a:xfrm>
              <a:off x="2465793" y="2257407"/>
              <a:ext cx="3381653" cy="461665"/>
            </a:xfrm>
            <a:prstGeom prst="rect">
              <a:avLst/>
            </a:prstGeom>
            <a:noFill/>
          </p:spPr>
          <p:txBody>
            <a:bodyPr wrap="square" rtlCol="0">
              <a:spAutoFit/>
            </a:bodyPr>
            <a:lstStyle/>
            <a:p>
              <a:r>
                <a:rPr lang="en-US" sz="2400" b="1" dirty="0" smtClean="0">
                  <a:solidFill>
                    <a:srgbClr val="0000FF"/>
                  </a:solidFill>
                </a:rPr>
                <a:t>s = </a:t>
              </a:r>
              <a:r>
                <a:rPr lang="en-US" sz="2400" b="1" dirty="0" err="1">
                  <a:solidFill>
                    <a:srgbClr val="0000FF"/>
                  </a:solidFill>
                </a:rPr>
                <a:t>s</a:t>
              </a:r>
              <a:r>
                <a:rPr lang="en-US" sz="2400" b="1" dirty="0" err="1" smtClean="0">
                  <a:solidFill>
                    <a:srgbClr val="0000FF"/>
                  </a:solidFill>
                </a:rPr>
                <a:t>agitta</a:t>
              </a:r>
              <a:r>
                <a:rPr lang="en-US" sz="2400" b="1" dirty="0" smtClean="0">
                  <a:solidFill>
                    <a:srgbClr val="0000FF"/>
                  </a:solidFill>
                </a:rPr>
                <a:t> </a:t>
              </a:r>
              <a:endParaRPr lang="en-US" sz="2400" b="1" dirty="0">
                <a:solidFill>
                  <a:srgbClr val="0000FF"/>
                </a:solidFill>
              </a:endParaRPr>
            </a:p>
          </p:txBody>
        </p:sp>
      </p:grpSp>
      <p:sp>
        <p:nvSpPr>
          <p:cNvPr id="83" name="TextBox 82"/>
          <p:cNvSpPr txBox="1"/>
          <p:nvPr/>
        </p:nvSpPr>
        <p:spPr>
          <a:xfrm>
            <a:off x="1472080" y="4745065"/>
            <a:ext cx="295738" cy="523220"/>
          </a:xfrm>
          <a:prstGeom prst="rect">
            <a:avLst/>
          </a:prstGeom>
          <a:noFill/>
        </p:spPr>
        <p:txBody>
          <a:bodyPr wrap="square" rtlCol="0">
            <a:spAutoFit/>
          </a:bodyPr>
          <a:lstStyle/>
          <a:p>
            <a:r>
              <a:rPr lang="en-US" sz="2800" b="1" dirty="0" err="1">
                <a:solidFill>
                  <a:srgbClr val="0000FF"/>
                </a:solidFill>
              </a:rPr>
              <a:t>R</a:t>
            </a:r>
            <a:endParaRPr lang="en-US" sz="2800" b="1" dirty="0">
              <a:solidFill>
                <a:srgbClr val="0000FF"/>
              </a:solidFill>
            </a:endParaRPr>
          </a:p>
        </p:txBody>
      </p:sp>
      <p:sp>
        <p:nvSpPr>
          <p:cNvPr id="52" name="Arc 51"/>
          <p:cNvSpPr/>
          <p:nvPr/>
        </p:nvSpPr>
        <p:spPr>
          <a:xfrm>
            <a:off x="121239" y="2175529"/>
            <a:ext cx="5726207" cy="2473672"/>
          </a:xfrm>
          <a:prstGeom prst="arc">
            <a:avLst>
              <a:gd name="adj1" fmla="val 11096291"/>
              <a:gd name="adj2" fmla="val 20046690"/>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90" name="Group 89"/>
          <p:cNvGrpSpPr/>
          <p:nvPr/>
        </p:nvGrpSpPr>
        <p:grpSpPr>
          <a:xfrm>
            <a:off x="200813" y="1490175"/>
            <a:ext cx="455439" cy="430887"/>
            <a:chOff x="200813" y="1490175"/>
            <a:chExt cx="455439" cy="430887"/>
          </a:xfrm>
        </p:grpSpPr>
        <p:sp>
          <p:nvSpPr>
            <p:cNvPr id="88" name="Oval 87"/>
            <p:cNvSpPr/>
            <p:nvPr/>
          </p:nvSpPr>
          <p:spPr>
            <a:xfrm>
              <a:off x="200813" y="1490175"/>
              <a:ext cx="455439" cy="430887"/>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Multiply 88"/>
            <p:cNvSpPr/>
            <p:nvPr/>
          </p:nvSpPr>
          <p:spPr>
            <a:xfrm>
              <a:off x="200813" y="1490175"/>
              <a:ext cx="455439" cy="430887"/>
            </a:xfrm>
            <a:prstGeom prst="mathMultiply">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1" name="Rectangle 90"/>
          <p:cNvSpPr/>
          <p:nvPr/>
        </p:nvSpPr>
        <p:spPr>
          <a:xfrm>
            <a:off x="5374791" y="5268285"/>
            <a:ext cx="3380471" cy="1200329"/>
          </a:xfrm>
          <a:prstGeom prst="rect">
            <a:avLst/>
          </a:prstGeom>
        </p:spPr>
        <p:txBody>
          <a:bodyPr wrap="square">
            <a:spAutoFit/>
          </a:bodyPr>
          <a:lstStyle/>
          <a:p>
            <a:pPr algn="just"/>
            <a:r>
              <a:rPr lang="it-IT" dirty="0">
                <a:solidFill>
                  <a:srgbClr val="000090"/>
                </a:solidFill>
              </a:rPr>
              <a:t>B= campo magnetico uniforme </a:t>
            </a:r>
            <a:endParaRPr lang="it-IT" dirty="0" smtClean="0">
              <a:solidFill>
                <a:srgbClr val="000090"/>
              </a:solidFill>
            </a:endParaRPr>
          </a:p>
          <a:p>
            <a:pPr algn="just"/>
            <a:r>
              <a:rPr lang="it-IT" dirty="0" err="1" smtClean="0">
                <a:solidFill>
                  <a:srgbClr val="000090"/>
                </a:solidFill>
              </a:rPr>
              <a:t>R</a:t>
            </a:r>
            <a:r>
              <a:rPr lang="it-IT" dirty="0">
                <a:solidFill>
                  <a:srgbClr val="000090"/>
                </a:solidFill>
              </a:rPr>
              <a:t>= raggio di curvatura</a:t>
            </a:r>
          </a:p>
          <a:p>
            <a:pPr algn="just"/>
            <a:r>
              <a:rPr lang="en-US" dirty="0">
                <a:solidFill>
                  <a:srgbClr val="000090"/>
                </a:solidFill>
              </a:rPr>
              <a:t>S</a:t>
            </a:r>
            <a:r>
              <a:rPr lang="it-IT" dirty="0">
                <a:solidFill>
                  <a:srgbClr val="000090"/>
                </a:solidFill>
              </a:rPr>
              <a:t>= sagitta</a:t>
            </a:r>
          </a:p>
          <a:p>
            <a:pPr algn="just"/>
            <a:r>
              <a:rPr lang="el-GR" dirty="0">
                <a:solidFill>
                  <a:srgbClr val="000090"/>
                </a:solidFill>
              </a:rPr>
              <a:t>θ</a:t>
            </a:r>
            <a:r>
              <a:rPr lang="it-IT" dirty="0">
                <a:solidFill>
                  <a:srgbClr val="000090"/>
                </a:solidFill>
              </a:rPr>
              <a:t> = angolo di deflessione</a:t>
            </a:r>
          </a:p>
        </p:txBody>
      </p:sp>
      <p:grpSp>
        <p:nvGrpSpPr>
          <p:cNvPr id="62" name="Group 61"/>
          <p:cNvGrpSpPr/>
          <p:nvPr/>
        </p:nvGrpSpPr>
        <p:grpSpPr>
          <a:xfrm rot="21089222">
            <a:off x="310370" y="2902019"/>
            <a:ext cx="4436316" cy="400110"/>
            <a:chOff x="200813" y="947660"/>
            <a:chExt cx="4677467" cy="385102"/>
          </a:xfrm>
        </p:grpSpPr>
        <p:cxnSp>
          <p:nvCxnSpPr>
            <p:cNvPr id="57" name="Straight Arrow Connector 56"/>
            <p:cNvCxnSpPr/>
            <p:nvPr/>
          </p:nvCxnSpPr>
          <p:spPr>
            <a:xfrm flipV="1">
              <a:off x="200813" y="1035647"/>
              <a:ext cx="4677467" cy="1"/>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2125773" y="947660"/>
              <a:ext cx="830204" cy="38510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2000" b="1" dirty="0" smtClean="0">
                  <a:solidFill>
                    <a:srgbClr val="0000FF"/>
                  </a:solidFill>
                </a:rPr>
                <a:t>L</a:t>
              </a:r>
              <a:endParaRPr lang="en-US" sz="2000" b="1" dirty="0">
                <a:solidFill>
                  <a:srgbClr val="0000FF"/>
                </a:solidFill>
              </a:endParaRPr>
            </a:p>
          </p:txBody>
        </p:sp>
      </p:grpSp>
      <p:sp>
        <p:nvSpPr>
          <p:cNvPr id="94" name="Right Arrow 93"/>
          <p:cNvSpPr/>
          <p:nvPr/>
        </p:nvSpPr>
        <p:spPr>
          <a:xfrm>
            <a:off x="4157490" y="271484"/>
            <a:ext cx="319077" cy="225756"/>
          </a:xfrm>
          <a:prstGeom prst="rightArrow">
            <a:avLst/>
          </a:prstGeom>
          <a:gradFill>
            <a:gsLst>
              <a:gs pos="0">
                <a:schemeClr val="accent2"/>
              </a:gs>
              <a:gs pos="80000">
                <a:schemeClr val="accent3">
                  <a:lumMod val="60000"/>
                  <a:lumOff val="40000"/>
                </a:schemeClr>
              </a:gs>
              <a:gs pos="100000">
                <a:schemeClr val="accent3">
                  <a:lumMod val="60000"/>
                  <a:lumOff val="40000"/>
                </a:schemeClr>
              </a:gs>
            </a:gsLst>
            <a:lin ang="12420000" scaled="0"/>
          </a:gradFill>
          <a:ln w="2857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2012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Effect transition="in" filter="circle(out)">
                                      <p:cBhvr>
                                        <p:cTn id="7" dur="2000"/>
                                        <p:tgtEl>
                                          <p:spTgt spid="38"/>
                                        </p:tgtEl>
                                      </p:cBhvr>
                                    </p:animEffect>
                                  </p:childTnLst>
                                </p:cTn>
                              </p:par>
                            </p:childTnLst>
                          </p:cTn>
                        </p:par>
                        <p:par>
                          <p:cTn id="8" fill="hold">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dissolve">
                                      <p:cBhvr>
                                        <p:cTn id="11" dur="500"/>
                                        <p:tgtEl>
                                          <p:spTgt spid="33"/>
                                        </p:tgtEl>
                                      </p:cBhvr>
                                    </p:animEffect>
                                  </p:childTnLst>
                                </p:cTn>
                              </p:par>
                            </p:childTnLst>
                          </p:cTn>
                        </p:par>
                        <p:par>
                          <p:cTn id="12" fill="hold">
                            <p:stCondLst>
                              <p:cond delay="2500"/>
                            </p:stCondLst>
                            <p:childTnLst>
                              <p:par>
                                <p:cTn id="13" presetID="1" presetClass="emph" presetSubtype="2" fill="hold" nodeType="afterEffect">
                                  <p:stCondLst>
                                    <p:cond delay="0"/>
                                  </p:stCondLst>
                                  <p:childTnLst>
                                    <p:animClr clrSpc="rgb" dir="cw">
                                      <p:cBhvr>
                                        <p:cTn id="14" dur="1000" fill="hold"/>
                                        <p:tgtEl>
                                          <p:spTgt spid="33"/>
                                        </p:tgtEl>
                                        <p:attrNameLst>
                                          <p:attrName>fillcolor</p:attrName>
                                        </p:attrNameLst>
                                      </p:cBhvr>
                                      <p:to>
                                        <a:schemeClr val="accent2"/>
                                      </p:to>
                                    </p:animClr>
                                    <p:set>
                                      <p:cBhvr>
                                        <p:cTn id="15" dur="1000" fill="hold"/>
                                        <p:tgtEl>
                                          <p:spTgt spid="33"/>
                                        </p:tgtEl>
                                        <p:attrNameLst>
                                          <p:attrName>fill.type</p:attrName>
                                        </p:attrNameLst>
                                      </p:cBhvr>
                                      <p:to>
                                        <p:strVal val="solid"/>
                                      </p:to>
                                    </p:set>
                                    <p:set>
                                      <p:cBhvr>
                                        <p:cTn id="16" dur="1000" fill="hold"/>
                                        <p:tgtEl>
                                          <p:spTgt spid="33"/>
                                        </p:tgtEl>
                                        <p:attrNameLst>
                                          <p:attrName>fill.on</p:attrName>
                                        </p:attrNameLst>
                                      </p:cBhvr>
                                      <p:to>
                                        <p:strVal val="true"/>
                                      </p:to>
                                    </p:set>
                                  </p:childTnLst>
                                </p:cTn>
                              </p:par>
                            </p:childTnLst>
                          </p:cTn>
                        </p:par>
                        <p:par>
                          <p:cTn id="17" fill="hold">
                            <p:stCondLst>
                              <p:cond delay="3500"/>
                            </p:stCondLst>
                            <p:childTnLst>
                              <p:par>
                                <p:cTn id="18" presetID="9" presetClass="entr" presetSubtype="0"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dissolve">
                                      <p:cBhvr>
                                        <p:cTn id="20" dur="500"/>
                                        <p:tgtEl>
                                          <p:spTgt spid="39"/>
                                        </p:tgtEl>
                                      </p:cBhvr>
                                    </p:animEffect>
                                  </p:childTnLst>
                                </p:cTn>
                              </p:par>
                            </p:childTnLst>
                          </p:cTn>
                        </p:par>
                        <p:par>
                          <p:cTn id="21" fill="hold">
                            <p:stCondLst>
                              <p:cond delay="4000"/>
                            </p:stCondLst>
                            <p:childTnLst>
                              <p:par>
                                <p:cTn id="22" presetID="1" presetClass="emph" presetSubtype="2" fill="hold" nodeType="afterEffect">
                                  <p:stCondLst>
                                    <p:cond delay="0"/>
                                  </p:stCondLst>
                                  <p:childTnLst>
                                    <p:animClr clrSpc="rgb" dir="cw">
                                      <p:cBhvr>
                                        <p:cTn id="23" dur="1000" fill="hold"/>
                                        <p:tgtEl>
                                          <p:spTgt spid="39"/>
                                        </p:tgtEl>
                                        <p:attrNameLst>
                                          <p:attrName>fillcolor</p:attrName>
                                        </p:attrNameLst>
                                      </p:cBhvr>
                                      <p:to>
                                        <a:schemeClr val="accent2"/>
                                      </p:to>
                                    </p:animClr>
                                    <p:set>
                                      <p:cBhvr>
                                        <p:cTn id="24" dur="1000" fill="hold"/>
                                        <p:tgtEl>
                                          <p:spTgt spid="39"/>
                                        </p:tgtEl>
                                        <p:attrNameLst>
                                          <p:attrName>fill.type</p:attrName>
                                        </p:attrNameLst>
                                      </p:cBhvr>
                                      <p:to>
                                        <p:strVal val="solid"/>
                                      </p:to>
                                    </p:set>
                                    <p:set>
                                      <p:cBhvr>
                                        <p:cTn id="25" dur="1000" fill="hold"/>
                                        <p:tgtEl>
                                          <p:spTgt spid="39"/>
                                        </p:tgtEl>
                                        <p:attrNameLst>
                                          <p:attrName>fill.on</p:attrName>
                                        </p:attrNameLst>
                                      </p:cBhvr>
                                      <p:to>
                                        <p:strVal val="true"/>
                                      </p:to>
                                    </p:set>
                                  </p:childTnLst>
                                </p:cTn>
                              </p:par>
                            </p:childTnLst>
                          </p:cTn>
                        </p:par>
                        <p:par>
                          <p:cTn id="26" fill="hold">
                            <p:stCondLst>
                              <p:cond delay="5000"/>
                            </p:stCondLst>
                            <p:childTnLst>
                              <p:par>
                                <p:cTn id="27" presetID="9" presetClass="entr" presetSubtype="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dissolve">
                                      <p:cBhvr>
                                        <p:cTn id="29" dur="500"/>
                                        <p:tgtEl>
                                          <p:spTgt spid="42"/>
                                        </p:tgtEl>
                                      </p:cBhvr>
                                    </p:animEffect>
                                  </p:childTnLst>
                                </p:cTn>
                              </p:par>
                            </p:childTnLst>
                          </p:cTn>
                        </p:par>
                        <p:par>
                          <p:cTn id="30" fill="hold">
                            <p:stCondLst>
                              <p:cond delay="5500"/>
                            </p:stCondLst>
                            <p:childTnLst>
                              <p:par>
                                <p:cTn id="31" presetID="1" presetClass="emph" presetSubtype="2" fill="hold" nodeType="afterEffect">
                                  <p:stCondLst>
                                    <p:cond delay="0"/>
                                  </p:stCondLst>
                                  <p:childTnLst>
                                    <p:animClr clrSpc="rgb" dir="cw">
                                      <p:cBhvr>
                                        <p:cTn id="32" dur="1000" fill="hold"/>
                                        <p:tgtEl>
                                          <p:spTgt spid="42"/>
                                        </p:tgtEl>
                                        <p:attrNameLst>
                                          <p:attrName>fillcolor</p:attrName>
                                        </p:attrNameLst>
                                      </p:cBhvr>
                                      <p:to>
                                        <a:schemeClr val="accent2"/>
                                      </p:to>
                                    </p:animClr>
                                    <p:set>
                                      <p:cBhvr>
                                        <p:cTn id="33" dur="1000" fill="hold"/>
                                        <p:tgtEl>
                                          <p:spTgt spid="42"/>
                                        </p:tgtEl>
                                        <p:attrNameLst>
                                          <p:attrName>fill.type</p:attrName>
                                        </p:attrNameLst>
                                      </p:cBhvr>
                                      <p:to>
                                        <p:strVal val="solid"/>
                                      </p:to>
                                    </p:set>
                                    <p:set>
                                      <p:cBhvr>
                                        <p:cTn id="34" dur="1000" fill="hold"/>
                                        <p:tgtEl>
                                          <p:spTgt spid="42"/>
                                        </p:tgtEl>
                                        <p:attrNameLst>
                                          <p:attrName>fill.on</p:attrName>
                                        </p:attrNameLst>
                                      </p:cBhvr>
                                      <p:to>
                                        <p:strVal val="true"/>
                                      </p:to>
                                    </p:set>
                                  </p:childTnLst>
                                </p:cTn>
                              </p:par>
                            </p:childTnLst>
                          </p:cTn>
                        </p:par>
                        <p:par>
                          <p:cTn id="35" fill="hold">
                            <p:stCondLst>
                              <p:cond delay="6500"/>
                            </p:stCondLst>
                            <p:childTnLst>
                              <p:par>
                                <p:cTn id="36" presetID="9"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dissolve">
                                      <p:cBhvr>
                                        <p:cTn id="38" dur="500"/>
                                        <p:tgtEl>
                                          <p:spTgt spid="43"/>
                                        </p:tgtEl>
                                      </p:cBhvr>
                                    </p:animEffect>
                                  </p:childTnLst>
                                </p:cTn>
                              </p:par>
                            </p:childTnLst>
                          </p:cTn>
                        </p:par>
                        <p:par>
                          <p:cTn id="39" fill="hold">
                            <p:stCondLst>
                              <p:cond delay="7000"/>
                            </p:stCondLst>
                            <p:childTnLst>
                              <p:par>
                                <p:cTn id="40" presetID="1" presetClass="emph" presetSubtype="2" fill="hold" nodeType="afterEffect">
                                  <p:stCondLst>
                                    <p:cond delay="0"/>
                                  </p:stCondLst>
                                  <p:childTnLst>
                                    <p:animClr clrSpc="rgb" dir="cw">
                                      <p:cBhvr>
                                        <p:cTn id="41" dur="1000" fill="hold"/>
                                        <p:tgtEl>
                                          <p:spTgt spid="43"/>
                                        </p:tgtEl>
                                        <p:attrNameLst>
                                          <p:attrName>fillcolor</p:attrName>
                                        </p:attrNameLst>
                                      </p:cBhvr>
                                      <p:to>
                                        <a:schemeClr val="accent2"/>
                                      </p:to>
                                    </p:animClr>
                                    <p:set>
                                      <p:cBhvr>
                                        <p:cTn id="42" dur="1000" fill="hold"/>
                                        <p:tgtEl>
                                          <p:spTgt spid="43"/>
                                        </p:tgtEl>
                                        <p:attrNameLst>
                                          <p:attrName>fill.type</p:attrName>
                                        </p:attrNameLst>
                                      </p:cBhvr>
                                      <p:to>
                                        <p:strVal val="solid"/>
                                      </p:to>
                                    </p:set>
                                    <p:set>
                                      <p:cBhvr>
                                        <p:cTn id="43" dur="1000" fill="hold"/>
                                        <p:tgtEl>
                                          <p:spTgt spid="43"/>
                                        </p:tgtEl>
                                        <p:attrNameLst>
                                          <p:attrName>fill.on</p:attrName>
                                        </p:attrNameLst>
                                      </p:cBhvr>
                                      <p:to>
                                        <p:strVal val="true"/>
                                      </p:to>
                                    </p:set>
                                  </p:childTnLst>
                                </p:cTn>
                              </p:par>
                            </p:childTnLst>
                          </p:cTn>
                        </p:par>
                        <p:par>
                          <p:cTn id="44" fill="hold">
                            <p:stCondLst>
                              <p:cond delay="8000"/>
                            </p:stCondLst>
                            <p:childTnLst>
                              <p:par>
                                <p:cTn id="45" presetID="9" presetClass="entr" presetSubtype="0"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dissolve">
                                      <p:cBhvr>
                                        <p:cTn id="47" dur="500"/>
                                        <p:tgtEl>
                                          <p:spTgt spid="44"/>
                                        </p:tgtEl>
                                      </p:cBhvr>
                                    </p:animEffect>
                                  </p:childTnLst>
                                </p:cTn>
                              </p:par>
                            </p:childTnLst>
                          </p:cTn>
                        </p:par>
                        <p:par>
                          <p:cTn id="48" fill="hold">
                            <p:stCondLst>
                              <p:cond delay="8500"/>
                            </p:stCondLst>
                            <p:childTnLst>
                              <p:par>
                                <p:cTn id="49" presetID="1" presetClass="emph" presetSubtype="2" fill="hold" nodeType="afterEffect">
                                  <p:stCondLst>
                                    <p:cond delay="0"/>
                                  </p:stCondLst>
                                  <p:childTnLst>
                                    <p:animClr clrSpc="rgb" dir="cw">
                                      <p:cBhvr>
                                        <p:cTn id="50" dur="1000" fill="hold"/>
                                        <p:tgtEl>
                                          <p:spTgt spid="44"/>
                                        </p:tgtEl>
                                        <p:attrNameLst>
                                          <p:attrName>fillcolor</p:attrName>
                                        </p:attrNameLst>
                                      </p:cBhvr>
                                      <p:to>
                                        <a:schemeClr val="accent2"/>
                                      </p:to>
                                    </p:animClr>
                                    <p:set>
                                      <p:cBhvr>
                                        <p:cTn id="51" dur="1000" fill="hold"/>
                                        <p:tgtEl>
                                          <p:spTgt spid="44"/>
                                        </p:tgtEl>
                                        <p:attrNameLst>
                                          <p:attrName>fill.type</p:attrName>
                                        </p:attrNameLst>
                                      </p:cBhvr>
                                      <p:to>
                                        <p:strVal val="solid"/>
                                      </p:to>
                                    </p:set>
                                    <p:set>
                                      <p:cBhvr>
                                        <p:cTn id="52" dur="1000" fill="hold"/>
                                        <p:tgtEl>
                                          <p:spTgt spid="44"/>
                                        </p:tgtEl>
                                        <p:attrNameLst>
                                          <p:attrName>fill.on</p:attrName>
                                        </p:attrNameLst>
                                      </p:cBhvr>
                                      <p:to>
                                        <p:strVal val="true"/>
                                      </p:to>
                                    </p:set>
                                  </p:childTnLst>
                                </p:cTn>
                              </p:par>
                            </p:childTnLst>
                          </p:cTn>
                        </p:par>
                        <p:par>
                          <p:cTn id="53" fill="hold">
                            <p:stCondLst>
                              <p:cond delay="9500"/>
                            </p:stCondLst>
                            <p:childTnLst>
                              <p:par>
                                <p:cTn id="54" presetID="9" presetClass="entr" presetSubtype="0"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dissolve">
                                      <p:cBhvr>
                                        <p:cTn id="56" dur="500"/>
                                        <p:tgtEl>
                                          <p:spTgt spid="45"/>
                                        </p:tgtEl>
                                      </p:cBhvr>
                                    </p:animEffect>
                                  </p:childTnLst>
                                </p:cTn>
                              </p:par>
                            </p:childTnLst>
                          </p:cTn>
                        </p:par>
                        <p:par>
                          <p:cTn id="57" fill="hold">
                            <p:stCondLst>
                              <p:cond delay="10000"/>
                            </p:stCondLst>
                            <p:childTnLst>
                              <p:par>
                                <p:cTn id="58" presetID="1" presetClass="emph" presetSubtype="2" fill="hold" nodeType="afterEffect">
                                  <p:stCondLst>
                                    <p:cond delay="0"/>
                                  </p:stCondLst>
                                  <p:childTnLst>
                                    <p:animClr clrSpc="rgb" dir="cw">
                                      <p:cBhvr>
                                        <p:cTn id="59" dur="1000" fill="hold"/>
                                        <p:tgtEl>
                                          <p:spTgt spid="45"/>
                                        </p:tgtEl>
                                        <p:attrNameLst>
                                          <p:attrName>fillcolor</p:attrName>
                                        </p:attrNameLst>
                                      </p:cBhvr>
                                      <p:to>
                                        <a:schemeClr val="accent2"/>
                                      </p:to>
                                    </p:animClr>
                                    <p:set>
                                      <p:cBhvr>
                                        <p:cTn id="60" dur="1000" fill="hold"/>
                                        <p:tgtEl>
                                          <p:spTgt spid="45"/>
                                        </p:tgtEl>
                                        <p:attrNameLst>
                                          <p:attrName>fill.type</p:attrName>
                                        </p:attrNameLst>
                                      </p:cBhvr>
                                      <p:to>
                                        <p:strVal val="solid"/>
                                      </p:to>
                                    </p:set>
                                    <p:set>
                                      <p:cBhvr>
                                        <p:cTn id="61" dur="1000" fill="hold"/>
                                        <p:tgtEl>
                                          <p:spTgt spid="45"/>
                                        </p:tgtEl>
                                        <p:attrNameLst>
                                          <p:attrName>fill.on</p:attrName>
                                        </p:attrNameLst>
                                      </p:cBhvr>
                                      <p:to>
                                        <p:strVal val="true"/>
                                      </p:to>
                                    </p:set>
                                  </p:childTnLst>
                                </p:cTn>
                              </p:par>
                            </p:childTnLst>
                          </p:cTn>
                        </p:par>
                        <p:par>
                          <p:cTn id="62" fill="hold">
                            <p:stCondLst>
                              <p:cond delay="11000"/>
                            </p:stCondLst>
                            <p:childTnLst>
                              <p:par>
                                <p:cTn id="63" presetID="9" presetClass="entr" presetSubtype="0" fill="hold" grpId="0"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dissolve">
                                      <p:cBhvr>
                                        <p:cTn id="65" dur="500"/>
                                        <p:tgtEl>
                                          <p:spTgt spid="46"/>
                                        </p:tgtEl>
                                      </p:cBhvr>
                                    </p:animEffect>
                                  </p:childTnLst>
                                </p:cTn>
                              </p:par>
                            </p:childTnLst>
                          </p:cTn>
                        </p:par>
                        <p:par>
                          <p:cTn id="66" fill="hold">
                            <p:stCondLst>
                              <p:cond delay="11500"/>
                            </p:stCondLst>
                            <p:childTnLst>
                              <p:par>
                                <p:cTn id="67" presetID="1" presetClass="emph" presetSubtype="2" fill="hold" nodeType="afterEffect">
                                  <p:stCondLst>
                                    <p:cond delay="0"/>
                                  </p:stCondLst>
                                  <p:childTnLst>
                                    <p:animClr clrSpc="rgb" dir="cw">
                                      <p:cBhvr>
                                        <p:cTn id="68" dur="1000" fill="hold"/>
                                        <p:tgtEl>
                                          <p:spTgt spid="46"/>
                                        </p:tgtEl>
                                        <p:attrNameLst>
                                          <p:attrName>fillcolor</p:attrName>
                                        </p:attrNameLst>
                                      </p:cBhvr>
                                      <p:to>
                                        <a:schemeClr val="accent2"/>
                                      </p:to>
                                    </p:animClr>
                                    <p:set>
                                      <p:cBhvr>
                                        <p:cTn id="69" dur="1000" fill="hold"/>
                                        <p:tgtEl>
                                          <p:spTgt spid="46"/>
                                        </p:tgtEl>
                                        <p:attrNameLst>
                                          <p:attrName>fill.type</p:attrName>
                                        </p:attrNameLst>
                                      </p:cBhvr>
                                      <p:to>
                                        <p:strVal val="solid"/>
                                      </p:to>
                                    </p:set>
                                    <p:set>
                                      <p:cBhvr>
                                        <p:cTn id="70" dur="1000" fill="hold"/>
                                        <p:tgtEl>
                                          <p:spTgt spid="46"/>
                                        </p:tgtEl>
                                        <p:attrNameLst>
                                          <p:attrName>fill.on</p:attrName>
                                        </p:attrNameLst>
                                      </p:cBhvr>
                                      <p:to>
                                        <p:strVal val="true"/>
                                      </p:to>
                                    </p:set>
                                  </p:childTnLst>
                                </p:cTn>
                              </p:par>
                            </p:childTnLst>
                          </p:cTn>
                        </p:par>
                      </p:childTnLst>
                    </p:cTn>
                  </p:par>
                  <p:par>
                    <p:cTn id="71" fill="hold">
                      <p:stCondLst>
                        <p:cond delay="indefinite"/>
                      </p:stCondLst>
                      <p:childTnLst>
                        <p:par>
                          <p:cTn id="72" fill="hold">
                            <p:stCondLst>
                              <p:cond delay="0"/>
                            </p:stCondLst>
                            <p:childTnLst>
                              <p:par>
                                <p:cTn id="73" presetID="6" presetClass="entr" presetSubtype="32" fill="hold" grpId="0" nodeType="clickEffect">
                                  <p:stCondLst>
                                    <p:cond delay="0"/>
                                  </p:stCondLst>
                                  <p:iterate type="lt">
                                    <p:tmPct val="10000"/>
                                  </p:iterate>
                                  <p:childTnLst>
                                    <p:set>
                                      <p:cBhvr>
                                        <p:cTn id="74" dur="1" fill="hold">
                                          <p:stCondLst>
                                            <p:cond delay="0"/>
                                          </p:stCondLst>
                                        </p:cTn>
                                        <p:tgtEl>
                                          <p:spTgt spid="52"/>
                                        </p:tgtEl>
                                        <p:attrNameLst>
                                          <p:attrName>style.visibility</p:attrName>
                                        </p:attrNameLst>
                                      </p:cBhvr>
                                      <p:to>
                                        <p:strVal val="visible"/>
                                      </p:to>
                                    </p:set>
                                    <p:animEffect transition="in" filter="circle(out)">
                                      <p:cBhvr>
                                        <p:cTn id="75" dur="2000"/>
                                        <p:tgtEl>
                                          <p:spTgt spid="52"/>
                                        </p:tgtEl>
                                      </p:cBhvr>
                                    </p:animEffect>
                                  </p:childTnLst>
                                </p:cTn>
                              </p:par>
                            </p:childTnLst>
                          </p:cTn>
                        </p:par>
                      </p:childTnLst>
                    </p:cTn>
                  </p:par>
                  <p:par>
                    <p:cTn id="76" fill="hold">
                      <p:stCondLst>
                        <p:cond delay="indefinite"/>
                      </p:stCondLst>
                      <p:childTnLst>
                        <p:par>
                          <p:cTn id="77" fill="hold">
                            <p:stCondLst>
                              <p:cond delay="0"/>
                            </p:stCondLst>
                            <p:childTnLst>
                              <p:par>
                                <p:cTn id="78" presetID="14" presetClass="entr" presetSubtype="10" fill="hold" nodeType="clickEffect">
                                  <p:stCondLst>
                                    <p:cond delay="0"/>
                                  </p:stCondLst>
                                  <p:childTnLst>
                                    <p:set>
                                      <p:cBhvr>
                                        <p:cTn id="79" dur="1" fill="hold">
                                          <p:stCondLst>
                                            <p:cond delay="0"/>
                                          </p:stCondLst>
                                        </p:cTn>
                                        <p:tgtEl>
                                          <p:spTgt spid="60"/>
                                        </p:tgtEl>
                                        <p:attrNameLst>
                                          <p:attrName>style.visibility</p:attrName>
                                        </p:attrNameLst>
                                      </p:cBhvr>
                                      <p:to>
                                        <p:strVal val="visible"/>
                                      </p:to>
                                    </p:set>
                                    <p:animEffect transition="in" filter="randombar(horizontal)">
                                      <p:cBhvr>
                                        <p:cTn id="80" dur="500"/>
                                        <p:tgtEl>
                                          <p:spTgt spid="60"/>
                                        </p:tgtEl>
                                      </p:cBhvr>
                                    </p:animEffect>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nodeType="click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randombar(horizontal)">
                                      <p:cBhvr>
                                        <p:cTn id="85" dur="500"/>
                                        <p:tgtEl>
                                          <p:spTgt spid="55"/>
                                        </p:tgtEl>
                                      </p:cBhvr>
                                    </p:animEffect>
                                  </p:childTnLst>
                                </p:cTn>
                              </p:par>
                            </p:childTnLst>
                          </p:cTn>
                        </p:par>
                      </p:childTnLst>
                    </p:cTn>
                  </p:par>
                  <p:par>
                    <p:cTn id="86" fill="hold">
                      <p:stCondLst>
                        <p:cond delay="indefinite"/>
                      </p:stCondLst>
                      <p:childTnLst>
                        <p:par>
                          <p:cTn id="87" fill="hold">
                            <p:stCondLst>
                              <p:cond delay="0"/>
                            </p:stCondLst>
                            <p:childTnLst>
                              <p:par>
                                <p:cTn id="88" presetID="14" presetClass="entr" presetSubtype="10" fill="hold" nodeType="clickEffect">
                                  <p:stCondLst>
                                    <p:cond delay="0"/>
                                  </p:stCondLst>
                                  <p:childTnLst>
                                    <p:set>
                                      <p:cBhvr>
                                        <p:cTn id="89" dur="1" fill="hold">
                                          <p:stCondLst>
                                            <p:cond delay="0"/>
                                          </p:stCondLst>
                                        </p:cTn>
                                        <p:tgtEl>
                                          <p:spTgt spid="62"/>
                                        </p:tgtEl>
                                        <p:attrNameLst>
                                          <p:attrName>style.visibility</p:attrName>
                                        </p:attrNameLst>
                                      </p:cBhvr>
                                      <p:to>
                                        <p:strVal val="visible"/>
                                      </p:to>
                                    </p:set>
                                    <p:animEffect transition="in" filter="randombar(horizontal)">
                                      <p:cBhvr>
                                        <p:cTn id="90" dur="500"/>
                                        <p:tgtEl>
                                          <p:spTgt spid="62"/>
                                        </p:tgtEl>
                                      </p:cBhvr>
                                    </p:animEffect>
                                  </p:childTnLst>
                                </p:cTn>
                              </p:par>
                            </p:childTnLst>
                          </p:cTn>
                        </p:par>
                      </p:childTnLst>
                    </p:cTn>
                  </p:par>
                  <p:par>
                    <p:cTn id="91" fill="hold">
                      <p:stCondLst>
                        <p:cond delay="indefinite"/>
                      </p:stCondLst>
                      <p:childTnLst>
                        <p:par>
                          <p:cTn id="92" fill="hold">
                            <p:stCondLst>
                              <p:cond delay="0"/>
                            </p:stCondLst>
                            <p:childTnLst>
                              <p:par>
                                <p:cTn id="93" presetID="14" presetClass="entr" presetSubtype="10" fill="hold" grpId="0" nodeType="clickEffect">
                                  <p:stCondLst>
                                    <p:cond delay="0"/>
                                  </p:stCondLst>
                                  <p:childTnLst>
                                    <p:set>
                                      <p:cBhvr>
                                        <p:cTn id="94" dur="1" fill="hold">
                                          <p:stCondLst>
                                            <p:cond delay="0"/>
                                          </p:stCondLst>
                                        </p:cTn>
                                        <p:tgtEl>
                                          <p:spTgt spid="83"/>
                                        </p:tgtEl>
                                        <p:attrNameLst>
                                          <p:attrName>style.visibility</p:attrName>
                                        </p:attrNameLst>
                                      </p:cBhvr>
                                      <p:to>
                                        <p:strVal val="visible"/>
                                      </p:to>
                                    </p:set>
                                    <p:animEffect transition="in" filter="randombar(horizontal)">
                                      <p:cBhvr>
                                        <p:cTn id="95" dur="500"/>
                                        <p:tgtEl>
                                          <p:spTgt spid="83"/>
                                        </p:tgtEl>
                                      </p:cBhvr>
                                    </p:animEffect>
                                  </p:childTnLst>
                                </p:cTn>
                              </p:par>
                            </p:childTnLst>
                          </p:cTn>
                        </p:par>
                      </p:childTnLst>
                    </p:cTn>
                  </p:par>
                  <p:par>
                    <p:cTn id="96" fill="hold">
                      <p:stCondLst>
                        <p:cond delay="indefinite"/>
                      </p:stCondLst>
                      <p:childTnLst>
                        <p:par>
                          <p:cTn id="97" fill="hold">
                            <p:stCondLst>
                              <p:cond delay="0"/>
                            </p:stCondLst>
                            <p:childTnLst>
                              <p:par>
                                <p:cTn id="98" presetID="14" presetClass="entr" presetSubtype="10" fill="hold" nodeType="clickEffect">
                                  <p:stCondLst>
                                    <p:cond delay="0"/>
                                  </p:stCondLst>
                                  <p:childTnLst>
                                    <p:set>
                                      <p:cBhvr>
                                        <p:cTn id="99" dur="1" fill="hold">
                                          <p:stCondLst>
                                            <p:cond delay="0"/>
                                          </p:stCondLst>
                                        </p:cTn>
                                        <p:tgtEl>
                                          <p:spTgt spid="87"/>
                                        </p:tgtEl>
                                        <p:attrNameLst>
                                          <p:attrName>style.visibility</p:attrName>
                                        </p:attrNameLst>
                                      </p:cBhvr>
                                      <p:to>
                                        <p:strVal val="visible"/>
                                      </p:to>
                                    </p:set>
                                    <p:animEffect transition="in" filter="randombar(horizontal)">
                                      <p:cBhvr>
                                        <p:cTn id="100" dur="500"/>
                                        <p:tgtEl>
                                          <p:spTgt spid="87"/>
                                        </p:tgtEl>
                                      </p:cBhvr>
                                    </p:animEffect>
                                  </p:childTnLst>
                                </p:cTn>
                              </p:par>
                            </p:childTnLst>
                          </p:cTn>
                        </p:par>
                        <p:par>
                          <p:cTn id="101" fill="hold">
                            <p:stCondLst>
                              <p:cond delay="500"/>
                            </p:stCondLst>
                            <p:childTnLst>
                              <p:par>
                                <p:cTn id="102" presetID="14" presetClass="entr" presetSubtype="10" fill="hold" grpId="0" nodeType="afterEffect">
                                  <p:stCondLst>
                                    <p:cond delay="0"/>
                                  </p:stCondLst>
                                  <p:childTnLst>
                                    <p:set>
                                      <p:cBhvr>
                                        <p:cTn id="103" dur="1" fill="hold">
                                          <p:stCondLst>
                                            <p:cond delay="0"/>
                                          </p:stCondLst>
                                        </p:cTn>
                                        <p:tgtEl>
                                          <p:spTgt spid="91"/>
                                        </p:tgtEl>
                                        <p:attrNameLst>
                                          <p:attrName>style.visibility</p:attrName>
                                        </p:attrNameLst>
                                      </p:cBhvr>
                                      <p:to>
                                        <p:strVal val="visible"/>
                                      </p:to>
                                    </p:set>
                                    <p:animEffect transition="in" filter="randombar(horizontal)">
                                      <p:cBhvr>
                                        <p:cTn id="104" dur="500"/>
                                        <p:tgtEl>
                                          <p:spTgt spid="91"/>
                                        </p:tgtEl>
                                      </p:cBhvr>
                                    </p:animEffect>
                                  </p:childTnLst>
                                </p:cTn>
                              </p:par>
                              <p:par>
                                <p:cTn id="105" presetID="14" presetClass="entr" presetSubtype="10" fill="hold" grpId="0" nodeType="withEffect">
                                  <p:stCondLst>
                                    <p:cond delay="0"/>
                                  </p:stCondLst>
                                  <p:childTnLst>
                                    <p:set>
                                      <p:cBhvr>
                                        <p:cTn id="106" dur="1" fill="hold">
                                          <p:stCondLst>
                                            <p:cond delay="0"/>
                                          </p:stCondLst>
                                        </p:cTn>
                                        <p:tgtEl>
                                          <p:spTgt spid="85"/>
                                        </p:tgtEl>
                                        <p:attrNameLst>
                                          <p:attrName>style.visibility</p:attrName>
                                        </p:attrNameLst>
                                      </p:cBhvr>
                                      <p:to>
                                        <p:strVal val="visible"/>
                                      </p:to>
                                    </p:set>
                                    <p:animEffect transition="in" filter="randombar(horizontal)">
                                      <p:cBhvr>
                                        <p:cTn id="10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38" grpId="0" animBg="1"/>
      <p:bldP spid="33" grpId="0" animBg="1"/>
      <p:bldP spid="39" grpId="0" animBg="1"/>
      <p:bldP spid="42" grpId="0" animBg="1"/>
      <p:bldP spid="43" grpId="0" animBg="1"/>
      <p:bldP spid="44" grpId="0" animBg="1"/>
      <p:bldP spid="45" grpId="0" animBg="1"/>
      <p:bldP spid="46" grpId="0" animBg="1"/>
      <p:bldP spid="83" grpId="0"/>
      <p:bldP spid="52" grpId="0" animBg="1"/>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2"/>
          <p:cNvSpPr txBox="1">
            <a:spLocks noChangeArrowheads="1"/>
          </p:cNvSpPr>
          <p:nvPr/>
        </p:nvSpPr>
        <p:spPr bwMode="auto">
          <a:xfrm>
            <a:off x="4718642" y="5131024"/>
            <a:ext cx="4103688" cy="1323439"/>
          </a:xfrm>
          <a:prstGeom prst="rect">
            <a:avLst/>
          </a:prstGeom>
          <a:ln w="38100" cmpd="sng"/>
        </p:spPr>
        <p:style>
          <a:lnRef idx="2">
            <a:schemeClr val="accent3"/>
          </a:lnRef>
          <a:fillRef idx="1">
            <a:schemeClr val="lt1"/>
          </a:fillRef>
          <a:effectRef idx="0">
            <a:schemeClr val="accent3"/>
          </a:effectRef>
          <a:fontRef idx="minor">
            <a:schemeClr val="dk1"/>
          </a:fontRef>
        </p:style>
        <p:txBody>
          <a:bodyPr>
            <a:spAutoFit/>
          </a:bodyPr>
          <a:lstStyle/>
          <a:p>
            <a:pPr algn="ctr"/>
            <a:r>
              <a:rPr lang="it-IT" sz="2000" dirty="0">
                <a:solidFill>
                  <a:srgbClr val="000090"/>
                </a:solidFill>
              </a:rPr>
              <a:t>Se B è in </a:t>
            </a:r>
            <a:r>
              <a:rPr lang="it-IT" sz="2000" dirty="0">
                <a:solidFill>
                  <a:schemeClr val="tx1"/>
                </a:solidFill>
              </a:rPr>
              <a:t>[</a:t>
            </a:r>
            <a:r>
              <a:rPr lang="it-IT" sz="2000" dirty="0">
                <a:solidFill>
                  <a:srgbClr val="FF3300"/>
                </a:solidFill>
              </a:rPr>
              <a:t>T</a:t>
            </a:r>
            <a:r>
              <a:rPr lang="it-IT" sz="2000" dirty="0">
                <a:solidFill>
                  <a:schemeClr val="tx1"/>
                </a:solidFill>
              </a:rPr>
              <a:t>]  </a:t>
            </a:r>
            <a:r>
              <a:rPr lang="it-IT" sz="2000" dirty="0">
                <a:solidFill>
                  <a:srgbClr val="000090"/>
                </a:solidFill>
              </a:rPr>
              <a:t>L in </a:t>
            </a:r>
            <a:r>
              <a:rPr lang="it-IT" sz="2000" dirty="0">
                <a:solidFill>
                  <a:schemeClr val="tx1"/>
                </a:solidFill>
              </a:rPr>
              <a:t>[</a:t>
            </a:r>
            <a:r>
              <a:rPr lang="it-IT" sz="2000" dirty="0">
                <a:solidFill>
                  <a:srgbClr val="FF3300"/>
                </a:solidFill>
              </a:rPr>
              <a:t>m</a:t>
            </a:r>
            <a:r>
              <a:rPr lang="it-IT" sz="2000" dirty="0">
                <a:solidFill>
                  <a:schemeClr val="tx1"/>
                </a:solidFill>
              </a:rPr>
              <a:t>] </a:t>
            </a:r>
            <a:r>
              <a:rPr lang="it-IT" sz="2000" dirty="0">
                <a:solidFill>
                  <a:srgbClr val="000090"/>
                </a:solidFill>
              </a:rPr>
              <a:t>e </a:t>
            </a:r>
            <a:r>
              <a:rPr lang="it-IT" sz="2000" dirty="0" err="1">
                <a:solidFill>
                  <a:srgbClr val="000090"/>
                </a:solidFill>
              </a:rPr>
              <a:t>p</a:t>
            </a:r>
            <a:r>
              <a:rPr lang="it-IT" sz="2000" dirty="0">
                <a:solidFill>
                  <a:srgbClr val="000090"/>
                </a:solidFill>
              </a:rPr>
              <a:t> in </a:t>
            </a:r>
            <a:r>
              <a:rPr lang="it-IT" sz="2000" dirty="0">
                <a:solidFill>
                  <a:schemeClr val="tx1"/>
                </a:solidFill>
              </a:rPr>
              <a:t>[</a:t>
            </a:r>
            <a:r>
              <a:rPr lang="it-IT" sz="2000" dirty="0" err="1">
                <a:solidFill>
                  <a:srgbClr val="FF3300"/>
                </a:solidFill>
              </a:rPr>
              <a:t>GeV</a:t>
            </a:r>
            <a:r>
              <a:rPr lang="it-IT" sz="2000" dirty="0">
                <a:solidFill>
                  <a:srgbClr val="FF3300"/>
                </a:solidFill>
              </a:rPr>
              <a:t>/c</a:t>
            </a:r>
            <a:r>
              <a:rPr lang="it-IT" sz="2000" dirty="0" smtClean="0">
                <a:solidFill>
                  <a:schemeClr val="tx1"/>
                </a:solidFill>
              </a:rPr>
              <a:t>]</a:t>
            </a:r>
          </a:p>
          <a:p>
            <a:pPr algn="ctr"/>
            <a:endParaRPr lang="it-IT" sz="2000" dirty="0"/>
          </a:p>
          <a:p>
            <a:pPr algn="ctr"/>
            <a:endParaRPr lang="it-IT" sz="2000" dirty="0" smtClean="0">
              <a:solidFill>
                <a:schemeClr val="tx1"/>
              </a:solidFill>
            </a:endParaRPr>
          </a:p>
          <a:p>
            <a:pPr algn="ctr"/>
            <a:r>
              <a:rPr lang="it-IT" sz="2000" dirty="0" smtClean="0">
                <a:solidFill>
                  <a:schemeClr val="tx1"/>
                </a:solidFill>
              </a:rPr>
              <a:t> </a:t>
            </a:r>
            <a:endParaRPr lang="it-IT" sz="2000" dirty="0">
              <a:solidFill>
                <a:schemeClr val="tx1"/>
              </a:solidFill>
              <a:sym typeface="Wingdings" charset="0"/>
            </a:endParaRPr>
          </a:p>
        </p:txBody>
      </p:sp>
      <p:sp>
        <p:nvSpPr>
          <p:cNvPr id="7" name="Title 6"/>
          <p:cNvSpPr>
            <a:spLocks noGrp="1"/>
          </p:cNvSpPr>
          <p:nvPr>
            <p:ph type="title"/>
          </p:nvPr>
        </p:nvSpPr>
        <p:spPr>
          <a:xfrm>
            <a:off x="196688" y="91440"/>
            <a:ext cx="7520940" cy="548640"/>
          </a:xfrm>
        </p:spPr>
        <p:txBody>
          <a:bodyPr/>
          <a:lstStyle/>
          <a:p>
            <a:r>
              <a:rPr lang="en-US" dirty="0" smtClean="0"/>
              <a:t>Il </a:t>
            </a:r>
            <a:r>
              <a:rPr lang="en-US" dirty="0" err="1" smtClean="0"/>
              <a:t>metodo</a:t>
            </a:r>
            <a:r>
              <a:rPr lang="en-US" dirty="0" smtClean="0"/>
              <a:t> </a:t>
            </a:r>
            <a:r>
              <a:rPr lang="en-US" dirty="0" err="1" smtClean="0"/>
              <a:t>della</a:t>
            </a:r>
            <a:r>
              <a:rPr lang="en-US" dirty="0" smtClean="0"/>
              <a:t> </a:t>
            </a:r>
            <a:r>
              <a:rPr lang="en-US" dirty="0" err="1" smtClean="0"/>
              <a:t>sagitta</a:t>
            </a:r>
            <a:r>
              <a:rPr lang="en-US" dirty="0" smtClean="0"/>
              <a:t> (1)</a:t>
            </a:r>
            <a:endParaRPr lang="en-US" dirty="0"/>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normAutofit fontScale="92500" lnSpcReduction="10000"/>
          </a:bodyPr>
          <a:lstStyle/>
          <a:p>
            <a:fld id="{26B4A453-95F0-4F4B-AEA9-EBC44958366F}" type="slidenum">
              <a:rPr lang="en-US" smtClean="0"/>
              <a:t>7</a:t>
            </a:fld>
            <a:endParaRPr lang="en-US"/>
          </a:p>
        </p:txBody>
      </p:sp>
      <p:sp>
        <p:nvSpPr>
          <p:cNvPr id="8" name="Rectangle 7"/>
          <p:cNvSpPr/>
          <p:nvPr/>
        </p:nvSpPr>
        <p:spPr>
          <a:xfrm flipH="1">
            <a:off x="171437" y="1279100"/>
            <a:ext cx="3486750" cy="3362905"/>
          </a:xfrm>
          <a:prstGeom prst="rect">
            <a:avLst/>
          </a:prstGeom>
          <a:solidFill>
            <a:schemeClr val="accent2">
              <a:lumMod val="20000"/>
              <a:lumOff val="80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flipH="1">
            <a:off x="200813" y="1286296"/>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flipH="1">
            <a:off x="1891725" y="1303691"/>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flipH="1">
            <a:off x="3422610" y="1299536"/>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Arc 37"/>
          <p:cNvSpPr/>
          <p:nvPr/>
        </p:nvSpPr>
        <p:spPr>
          <a:xfrm>
            <a:off x="104891" y="2168333"/>
            <a:ext cx="3623949" cy="2473672"/>
          </a:xfrm>
          <a:prstGeom prst="arc">
            <a:avLst>
              <a:gd name="adj1" fmla="val 11601983"/>
              <a:gd name="adj2" fmla="val 20836925"/>
            </a:avLst>
          </a:prstGeom>
          <a:ln>
            <a:prstDash val="sysDash"/>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33" name="Cross 32"/>
          <p:cNvSpPr/>
          <p:nvPr/>
        </p:nvSpPr>
        <p:spPr>
          <a:xfrm flipH="1">
            <a:off x="143262" y="2723244"/>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Cross 41"/>
          <p:cNvSpPr/>
          <p:nvPr/>
        </p:nvSpPr>
        <p:spPr>
          <a:xfrm flipH="1">
            <a:off x="1837402" y="2033266"/>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Cross 43"/>
          <p:cNvSpPr/>
          <p:nvPr/>
        </p:nvSpPr>
        <p:spPr>
          <a:xfrm flipH="1">
            <a:off x="3402269" y="2764944"/>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387"/>
          <p:cNvSpPr>
            <a:spLocks noChangeArrowheads="1"/>
          </p:cNvSpPr>
          <p:nvPr/>
        </p:nvSpPr>
        <p:spPr bwMode="auto">
          <a:xfrm>
            <a:off x="656252" y="1490175"/>
            <a:ext cx="2394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dirty="0">
                <a:solidFill>
                  <a:srgbClr val="0000FF"/>
                </a:solidFill>
                <a:latin typeface="Symbol" charset="0"/>
              </a:rPr>
              <a:t>B</a:t>
            </a:r>
            <a:endParaRPr lang="en-US" sz="2800" dirty="0">
              <a:solidFill>
                <a:srgbClr val="0000FF"/>
              </a:solidFill>
            </a:endParaRPr>
          </a:p>
        </p:txBody>
      </p:sp>
      <p:cxnSp>
        <p:nvCxnSpPr>
          <p:cNvPr id="57" name="Straight Arrow Connector 56"/>
          <p:cNvCxnSpPr/>
          <p:nvPr/>
        </p:nvCxnSpPr>
        <p:spPr>
          <a:xfrm flipV="1">
            <a:off x="232641" y="3029578"/>
            <a:ext cx="3400438" cy="1"/>
          </a:xfrm>
          <a:prstGeom prst="straightConnector1">
            <a:avLst/>
          </a:prstGeom>
          <a:ln>
            <a:prstDash val="dash"/>
            <a:headEnd type="none"/>
            <a:tailEnd type="none"/>
          </a:ln>
        </p:spPr>
        <p:style>
          <a:lnRef idx="2">
            <a:schemeClr val="accent1"/>
          </a:lnRef>
          <a:fillRef idx="0">
            <a:schemeClr val="accent1"/>
          </a:fillRef>
          <a:effectRef idx="1">
            <a:schemeClr val="accent1"/>
          </a:effectRef>
          <a:fontRef idx="minor">
            <a:schemeClr val="tx1"/>
          </a:fontRef>
        </p:style>
      </p:cxnSp>
      <p:sp>
        <p:nvSpPr>
          <p:cNvPr id="78" name="Text Box 6"/>
          <p:cNvSpPr txBox="1">
            <a:spLocks noChangeArrowheads="1"/>
          </p:cNvSpPr>
          <p:nvPr/>
        </p:nvSpPr>
        <p:spPr bwMode="auto">
          <a:xfrm>
            <a:off x="4325071" y="782288"/>
            <a:ext cx="459516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just"/>
            <a:r>
              <a:rPr lang="it-IT" sz="2000" dirty="0">
                <a:solidFill>
                  <a:srgbClr val="000090"/>
                </a:solidFill>
              </a:rPr>
              <a:t>La </a:t>
            </a:r>
            <a:r>
              <a:rPr lang="it-IT" sz="2000" b="1" dirty="0">
                <a:solidFill>
                  <a:schemeClr val="accent2"/>
                </a:solidFill>
              </a:rPr>
              <a:t>sagitta </a:t>
            </a:r>
            <a:r>
              <a:rPr lang="it-IT" sz="2000" b="1" dirty="0" err="1">
                <a:solidFill>
                  <a:schemeClr val="accent2"/>
                </a:solidFill>
              </a:rPr>
              <a:t>s</a:t>
            </a:r>
            <a:r>
              <a:rPr lang="it-IT" sz="2000" dirty="0">
                <a:solidFill>
                  <a:srgbClr val="000090"/>
                </a:solidFill>
              </a:rPr>
              <a:t> è connessa al raggio di </a:t>
            </a:r>
            <a:r>
              <a:rPr lang="it-IT" sz="2000" dirty="0" err="1" smtClean="0">
                <a:solidFill>
                  <a:srgbClr val="000090"/>
                </a:solidFill>
              </a:rPr>
              <a:t>curvatur</a:t>
            </a:r>
            <a:r>
              <a:rPr lang="it-IT" sz="2000" dirty="0" smtClean="0">
                <a:solidFill>
                  <a:srgbClr val="000090"/>
                </a:solidFill>
              </a:rPr>
              <a:t> </a:t>
            </a:r>
            <a:r>
              <a:rPr lang="it-IT" sz="2000" dirty="0" err="1" smtClean="0">
                <a:solidFill>
                  <a:srgbClr val="000090"/>
                </a:solidFill>
              </a:rPr>
              <a:t>R</a:t>
            </a:r>
            <a:r>
              <a:rPr lang="it-IT" sz="2000" dirty="0" smtClean="0">
                <a:solidFill>
                  <a:srgbClr val="000090"/>
                </a:solidFill>
              </a:rPr>
              <a:t> ed </a:t>
            </a:r>
            <a:r>
              <a:rPr lang="it-IT" sz="2000" dirty="0">
                <a:solidFill>
                  <a:srgbClr val="000090"/>
                </a:solidFill>
              </a:rPr>
              <a:t>all’angolo di deflessione </a:t>
            </a:r>
            <a:r>
              <a:rPr lang="it-IT" sz="2000" dirty="0" err="1" smtClean="0">
                <a:solidFill>
                  <a:srgbClr val="000090"/>
                </a:solidFill>
                <a:latin typeface="Symbol" charset="0"/>
              </a:rPr>
              <a:t>q</a:t>
            </a:r>
            <a:endParaRPr lang="it-IT" sz="2000" dirty="0">
              <a:solidFill>
                <a:srgbClr val="000090"/>
              </a:solidFill>
            </a:endParaRPr>
          </a:p>
        </p:txBody>
      </p:sp>
      <p:graphicFrame>
        <p:nvGraphicFramePr>
          <p:cNvPr id="80" name="Object 10"/>
          <p:cNvGraphicFramePr>
            <a:graphicFrameLocks noChangeAspect="1"/>
          </p:cNvGraphicFramePr>
          <p:nvPr>
            <p:extLst>
              <p:ext uri="{D42A27DB-BD31-4B8C-83A1-F6EECF244321}">
                <p14:modId xmlns:p14="http://schemas.microsoft.com/office/powerpoint/2010/main" val="3229513263"/>
              </p:ext>
            </p:extLst>
          </p:nvPr>
        </p:nvGraphicFramePr>
        <p:xfrm>
          <a:off x="6013450" y="5537200"/>
          <a:ext cx="1316038" cy="838200"/>
        </p:xfrm>
        <a:graphic>
          <a:graphicData uri="http://schemas.openxmlformats.org/presentationml/2006/ole">
            <mc:AlternateContent xmlns:mc="http://schemas.openxmlformats.org/markup-compatibility/2006">
              <mc:Choice xmlns:v="urn:schemas-microsoft-com:vml" Requires="v">
                <p:oleObj spid="_x0000_s75173" name="Equation" r:id="rId3" imgW="698500" imgH="444500" progId="Equation.3">
                  <p:embed/>
                </p:oleObj>
              </mc:Choice>
              <mc:Fallback>
                <p:oleObj name="Equation" r:id="rId3" imgW="698500" imgH="444500" progId="Equation.3">
                  <p:embed/>
                  <p:pic>
                    <p:nvPicPr>
                      <p:cNvPr id="0" name=""/>
                      <p:cNvPicPr>
                        <a:picLocks noChangeAspect="1" noChangeArrowheads="1"/>
                      </p:cNvPicPr>
                      <p:nvPr/>
                    </p:nvPicPr>
                    <p:blipFill>
                      <a:blip r:embed="rId4"/>
                      <a:srcRect/>
                      <a:stretch>
                        <a:fillRect/>
                      </a:stretch>
                    </p:blipFill>
                    <p:spPr bwMode="auto">
                      <a:xfrm>
                        <a:off x="6013450" y="5537200"/>
                        <a:ext cx="1316038" cy="838200"/>
                      </a:xfrm>
                      <a:prstGeom prst="rect">
                        <a:avLst/>
                      </a:prstGeom>
                      <a:noFill/>
                      <a:ln w="9525">
                        <a:solidFill>
                          <a:srgbClr val="3366FF"/>
                        </a:solidFill>
                        <a:miter lim="800000"/>
                        <a:headEnd/>
                        <a:tailEnd/>
                      </a:ln>
                      <a:effectLst/>
                    </p:spPr>
                  </p:pic>
                </p:oleObj>
              </mc:Fallback>
            </mc:AlternateContent>
          </a:graphicData>
        </a:graphic>
      </p:graphicFrame>
      <p:sp>
        <p:nvSpPr>
          <p:cNvPr id="83" name="TextBox 82"/>
          <p:cNvSpPr txBox="1"/>
          <p:nvPr/>
        </p:nvSpPr>
        <p:spPr>
          <a:xfrm>
            <a:off x="883574" y="4666596"/>
            <a:ext cx="295738" cy="523220"/>
          </a:xfrm>
          <a:prstGeom prst="rect">
            <a:avLst/>
          </a:prstGeom>
          <a:noFill/>
        </p:spPr>
        <p:txBody>
          <a:bodyPr wrap="square" rtlCol="0">
            <a:spAutoFit/>
          </a:bodyPr>
          <a:lstStyle/>
          <a:p>
            <a:r>
              <a:rPr lang="en-US" sz="2800" b="1" dirty="0" smtClean="0">
                <a:solidFill>
                  <a:srgbClr val="0000FF"/>
                </a:solidFill>
              </a:rPr>
              <a:t>R</a:t>
            </a:r>
            <a:endParaRPr lang="en-US" sz="2800" b="1" dirty="0">
              <a:solidFill>
                <a:srgbClr val="0000FF"/>
              </a:solidFill>
            </a:endParaRPr>
          </a:p>
        </p:txBody>
      </p:sp>
      <p:graphicFrame>
        <p:nvGraphicFramePr>
          <p:cNvPr id="47" name="Object 4"/>
          <p:cNvGraphicFramePr>
            <a:graphicFrameLocks noChangeAspect="1"/>
          </p:cNvGraphicFramePr>
          <p:nvPr>
            <p:extLst>
              <p:ext uri="{D42A27DB-BD31-4B8C-83A1-F6EECF244321}">
                <p14:modId xmlns:p14="http://schemas.microsoft.com/office/powerpoint/2010/main" val="4159886165"/>
              </p:ext>
            </p:extLst>
          </p:nvPr>
        </p:nvGraphicFramePr>
        <p:xfrm>
          <a:off x="4243245" y="1733910"/>
          <a:ext cx="831992" cy="744814"/>
        </p:xfrm>
        <a:graphic>
          <a:graphicData uri="http://schemas.openxmlformats.org/presentationml/2006/ole">
            <mc:AlternateContent xmlns:mc="http://schemas.openxmlformats.org/markup-compatibility/2006">
              <mc:Choice xmlns:v="urn:schemas-microsoft-com:vml" Requires="v">
                <p:oleObj spid="_x0000_s75174" name="Equation" r:id="rId5" imgW="482600" imgH="431800" progId="Equation.3">
                  <p:embed/>
                </p:oleObj>
              </mc:Choice>
              <mc:Fallback>
                <p:oleObj name="Equation" r:id="rId5" imgW="482600" imgH="431800" progId="Equation.3">
                  <p:embed/>
                  <p:pic>
                    <p:nvPicPr>
                      <p:cNvPr id="0" name=""/>
                      <p:cNvPicPr>
                        <a:picLocks noChangeAspect="1" noChangeArrowheads="1"/>
                      </p:cNvPicPr>
                      <p:nvPr/>
                    </p:nvPicPr>
                    <p:blipFill>
                      <a:blip r:embed="rId6"/>
                      <a:srcRect/>
                      <a:stretch>
                        <a:fillRect/>
                      </a:stretch>
                    </p:blipFill>
                    <p:spPr bwMode="auto">
                      <a:xfrm>
                        <a:off x="4243245" y="1733910"/>
                        <a:ext cx="831992" cy="744814"/>
                      </a:xfrm>
                      <a:prstGeom prst="rect">
                        <a:avLst/>
                      </a:prstGeom>
                      <a:noFill/>
                      <a:ln w="9525">
                        <a:solidFill>
                          <a:srgbClr val="FF3300"/>
                        </a:solidFill>
                        <a:miter lim="800000"/>
                        <a:headEnd/>
                        <a:tailEnd/>
                      </a:ln>
                      <a:effectLst/>
                    </p:spPr>
                  </p:pic>
                </p:oleObj>
              </mc:Fallback>
            </mc:AlternateContent>
          </a:graphicData>
        </a:graphic>
      </p:graphicFrame>
      <p:cxnSp>
        <p:nvCxnSpPr>
          <p:cNvPr id="40" name="Straight Connector 39"/>
          <p:cNvCxnSpPr/>
          <p:nvPr/>
        </p:nvCxnSpPr>
        <p:spPr>
          <a:xfrm>
            <a:off x="200813" y="2990758"/>
            <a:ext cx="1818863" cy="3497787"/>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H="1">
            <a:off x="2019676" y="3049816"/>
            <a:ext cx="1638512" cy="3438729"/>
          </a:xfrm>
          <a:prstGeom prst="line">
            <a:avLst/>
          </a:prstGeom>
        </p:spPr>
        <p:style>
          <a:lnRef idx="2">
            <a:schemeClr val="accent1"/>
          </a:lnRef>
          <a:fillRef idx="0">
            <a:schemeClr val="accent1"/>
          </a:fillRef>
          <a:effectRef idx="1">
            <a:schemeClr val="accent1"/>
          </a:effectRef>
          <a:fontRef idx="minor">
            <a:schemeClr val="tx1"/>
          </a:fontRef>
        </p:style>
      </p:cxnSp>
      <p:sp>
        <p:nvSpPr>
          <p:cNvPr id="35" name="Arc 34"/>
          <p:cNvSpPr/>
          <p:nvPr/>
        </p:nvSpPr>
        <p:spPr>
          <a:xfrm rot="3289180">
            <a:off x="-610117" y="6727157"/>
            <a:ext cx="2554535" cy="3009079"/>
          </a:xfrm>
          <a:prstGeom prst="arc">
            <a:avLst>
              <a:gd name="adj1" fmla="val 11833936"/>
              <a:gd name="adj2" fmla="val 14176465"/>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TextBox 31"/>
          <p:cNvSpPr txBox="1"/>
          <p:nvPr/>
        </p:nvSpPr>
        <p:spPr>
          <a:xfrm>
            <a:off x="586041" y="6871161"/>
            <a:ext cx="713253" cy="523220"/>
          </a:xfrm>
          <a:prstGeom prst="rect">
            <a:avLst/>
          </a:prstGeom>
          <a:noFill/>
        </p:spPr>
        <p:txBody>
          <a:bodyPr wrap="square" rtlCol="0">
            <a:spAutoFit/>
          </a:bodyPr>
          <a:lstStyle/>
          <a:p>
            <a:r>
              <a:rPr lang="en-US" sz="2800" dirty="0" err="1" smtClean="0">
                <a:solidFill>
                  <a:srgbClr val="0000FF"/>
                </a:solidFill>
              </a:rPr>
              <a:t>θ</a:t>
            </a:r>
            <a:endParaRPr lang="en-US" sz="2800" dirty="0">
              <a:solidFill>
                <a:srgbClr val="0000FF"/>
              </a:solidFill>
            </a:endParaRPr>
          </a:p>
        </p:txBody>
      </p:sp>
      <p:grpSp>
        <p:nvGrpSpPr>
          <p:cNvPr id="49" name="Group 48"/>
          <p:cNvGrpSpPr/>
          <p:nvPr/>
        </p:nvGrpSpPr>
        <p:grpSpPr>
          <a:xfrm>
            <a:off x="200813" y="1490175"/>
            <a:ext cx="455439" cy="430887"/>
            <a:chOff x="200813" y="1490175"/>
            <a:chExt cx="455439" cy="430887"/>
          </a:xfrm>
        </p:grpSpPr>
        <p:sp>
          <p:nvSpPr>
            <p:cNvPr id="50" name="Oval 49"/>
            <p:cNvSpPr/>
            <p:nvPr/>
          </p:nvSpPr>
          <p:spPr>
            <a:xfrm>
              <a:off x="200813" y="1490175"/>
              <a:ext cx="455439" cy="430887"/>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Multiply 50"/>
            <p:cNvSpPr/>
            <p:nvPr/>
          </p:nvSpPr>
          <p:spPr>
            <a:xfrm>
              <a:off x="200813" y="1490175"/>
              <a:ext cx="455439" cy="430887"/>
            </a:xfrm>
            <a:prstGeom prst="mathMultiply">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3" name="Straight Connector 52"/>
          <p:cNvCxnSpPr/>
          <p:nvPr/>
        </p:nvCxnSpPr>
        <p:spPr>
          <a:xfrm>
            <a:off x="2019676" y="2168333"/>
            <a:ext cx="0" cy="4320212"/>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a:off x="2019676" y="2244238"/>
            <a:ext cx="14691" cy="785340"/>
          </a:xfrm>
          <a:prstGeom prst="line">
            <a:avLst/>
          </a:prstGeom>
          <a:ln w="38100" cmpd="sng"/>
        </p:spPr>
        <p:style>
          <a:lnRef idx="2">
            <a:schemeClr val="accent2"/>
          </a:lnRef>
          <a:fillRef idx="0">
            <a:schemeClr val="accent2"/>
          </a:fillRef>
          <a:effectRef idx="1">
            <a:schemeClr val="accent2"/>
          </a:effectRef>
          <a:fontRef idx="minor">
            <a:schemeClr val="tx1"/>
          </a:fontRef>
        </p:style>
      </p:cxnSp>
      <p:sp>
        <p:nvSpPr>
          <p:cNvPr id="63" name="TextBox 62"/>
          <p:cNvSpPr txBox="1"/>
          <p:nvPr/>
        </p:nvSpPr>
        <p:spPr>
          <a:xfrm>
            <a:off x="1980362" y="2359838"/>
            <a:ext cx="603544" cy="46166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2400" b="1" dirty="0" smtClean="0">
                <a:solidFill>
                  <a:srgbClr val="0000FF"/>
                </a:solidFill>
              </a:rPr>
              <a:t>s</a:t>
            </a:r>
            <a:endParaRPr lang="en-US" sz="2400" b="1" dirty="0">
              <a:solidFill>
                <a:srgbClr val="0000FF"/>
              </a:solidFill>
            </a:endParaRPr>
          </a:p>
        </p:txBody>
      </p:sp>
      <p:sp>
        <p:nvSpPr>
          <p:cNvPr id="23" name="Rectangle 22"/>
          <p:cNvSpPr/>
          <p:nvPr/>
        </p:nvSpPr>
        <p:spPr>
          <a:xfrm>
            <a:off x="1842588" y="5811289"/>
            <a:ext cx="345918" cy="461665"/>
          </a:xfrm>
          <a:prstGeom prst="rect">
            <a:avLst/>
          </a:prstGeom>
        </p:spPr>
        <p:txBody>
          <a:bodyPr wrap="none">
            <a:spAutoFit/>
          </a:bodyPr>
          <a:lstStyle/>
          <a:p>
            <a:r>
              <a:rPr lang="en-US" sz="2400" dirty="0" err="1">
                <a:solidFill>
                  <a:srgbClr val="0000FF"/>
                </a:solidFill>
              </a:rPr>
              <a:t>θ</a:t>
            </a:r>
            <a:endParaRPr lang="en-US" sz="2400" dirty="0">
              <a:solidFill>
                <a:srgbClr val="0000FF"/>
              </a:solidFill>
            </a:endParaRPr>
          </a:p>
        </p:txBody>
      </p:sp>
      <p:sp>
        <p:nvSpPr>
          <p:cNvPr id="64" name="Arc 63"/>
          <p:cNvSpPr/>
          <p:nvPr/>
        </p:nvSpPr>
        <p:spPr>
          <a:xfrm>
            <a:off x="1190044" y="5503016"/>
            <a:ext cx="1688645" cy="3009079"/>
          </a:xfrm>
          <a:prstGeom prst="arc">
            <a:avLst>
              <a:gd name="adj1" fmla="val 15077503"/>
              <a:gd name="adj2" fmla="val 17057151"/>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5" name="Object 4"/>
          <p:cNvGraphicFramePr>
            <a:graphicFrameLocks noChangeAspect="1"/>
          </p:cNvGraphicFramePr>
          <p:nvPr>
            <p:extLst>
              <p:ext uri="{D42A27DB-BD31-4B8C-83A1-F6EECF244321}">
                <p14:modId xmlns:p14="http://schemas.microsoft.com/office/powerpoint/2010/main" val="3867492"/>
              </p:ext>
            </p:extLst>
          </p:nvPr>
        </p:nvGraphicFramePr>
        <p:xfrm>
          <a:off x="1176278" y="3879877"/>
          <a:ext cx="696912" cy="568325"/>
        </p:xfrm>
        <a:graphic>
          <a:graphicData uri="http://schemas.openxmlformats.org/presentationml/2006/ole">
            <mc:AlternateContent xmlns:mc="http://schemas.openxmlformats.org/markup-compatibility/2006">
              <mc:Choice xmlns:v="urn:schemas-microsoft-com:vml" Requires="v">
                <p:oleObj spid="_x0000_s75175" name="Equation" r:id="rId7" imgW="482600" imgH="393700" progId="Equation.3">
                  <p:embed/>
                </p:oleObj>
              </mc:Choice>
              <mc:Fallback>
                <p:oleObj name="Equation" r:id="rId7" imgW="482600" imgH="393700" progId="Equation.3">
                  <p:embed/>
                  <p:pic>
                    <p:nvPicPr>
                      <p:cNvPr id="0" name=""/>
                      <p:cNvPicPr>
                        <a:picLocks noChangeAspect="1" noChangeArrowheads="1"/>
                      </p:cNvPicPr>
                      <p:nvPr/>
                    </p:nvPicPr>
                    <p:blipFill>
                      <a:blip r:embed="rId8"/>
                      <a:srcRect/>
                      <a:stretch>
                        <a:fillRect/>
                      </a:stretch>
                    </p:blipFill>
                    <p:spPr bwMode="auto">
                      <a:xfrm>
                        <a:off x="1176278" y="3879877"/>
                        <a:ext cx="696912" cy="568325"/>
                      </a:xfrm>
                      <a:prstGeom prst="rect">
                        <a:avLst/>
                      </a:prstGeom>
                      <a:noFill/>
                      <a:ln w="9525">
                        <a:solidFill>
                          <a:srgbClr val="FF3300"/>
                        </a:solidFill>
                        <a:miter lim="800000"/>
                        <a:headEnd/>
                        <a:tailEnd/>
                      </a:ln>
                      <a:effectLst/>
                    </p:spPr>
                  </p:pic>
                </p:oleObj>
              </mc:Fallback>
            </mc:AlternateContent>
          </a:graphicData>
        </a:graphic>
      </p:graphicFrame>
      <p:graphicFrame>
        <p:nvGraphicFramePr>
          <p:cNvPr id="66" name="Object 4"/>
          <p:cNvGraphicFramePr>
            <a:graphicFrameLocks noChangeAspect="1"/>
          </p:cNvGraphicFramePr>
          <p:nvPr>
            <p:extLst>
              <p:ext uri="{D42A27DB-BD31-4B8C-83A1-F6EECF244321}">
                <p14:modId xmlns:p14="http://schemas.microsoft.com/office/powerpoint/2010/main" val="2820348852"/>
              </p:ext>
            </p:extLst>
          </p:nvPr>
        </p:nvGraphicFramePr>
        <p:xfrm>
          <a:off x="5839064" y="3341046"/>
          <a:ext cx="1638731" cy="1722620"/>
        </p:xfrm>
        <a:graphic>
          <a:graphicData uri="http://schemas.openxmlformats.org/presentationml/2006/ole">
            <mc:AlternateContent xmlns:mc="http://schemas.openxmlformats.org/markup-compatibility/2006">
              <mc:Choice xmlns:v="urn:schemas-microsoft-com:vml" Requires="v">
                <p:oleObj spid="_x0000_s75176" name="Equation" r:id="rId9" imgW="1257300" imgH="1320800" progId="Equation.3">
                  <p:embed/>
                </p:oleObj>
              </mc:Choice>
              <mc:Fallback>
                <p:oleObj name="Equation" r:id="rId9" imgW="1257300" imgH="1320800" progId="Equation.3">
                  <p:embed/>
                  <p:pic>
                    <p:nvPicPr>
                      <p:cNvPr id="0" name=""/>
                      <p:cNvPicPr>
                        <a:picLocks noChangeAspect="1" noChangeArrowheads="1"/>
                      </p:cNvPicPr>
                      <p:nvPr/>
                    </p:nvPicPr>
                    <p:blipFill>
                      <a:blip r:embed="rId10"/>
                      <a:srcRect/>
                      <a:stretch>
                        <a:fillRect/>
                      </a:stretch>
                    </p:blipFill>
                    <p:spPr bwMode="auto">
                      <a:xfrm>
                        <a:off x="5839064" y="3341046"/>
                        <a:ext cx="1638731" cy="1722620"/>
                      </a:xfrm>
                      <a:prstGeom prst="rect">
                        <a:avLst/>
                      </a:prstGeom>
                      <a:noFill/>
                      <a:ln w="9525">
                        <a:solidFill>
                          <a:srgbClr val="FF3300"/>
                        </a:solidFill>
                        <a:miter lim="800000"/>
                        <a:headEnd/>
                        <a:tailEnd/>
                      </a:ln>
                      <a:effectLst/>
                    </p:spPr>
                  </p:pic>
                </p:oleObj>
              </mc:Fallback>
            </mc:AlternateContent>
          </a:graphicData>
        </a:graphic>
      </p:graphicFrame>
      <p:sp>
        <p:nvSpPr>
          <p:cNvPr id="67" name="Right Arrow 66"/>
          <p:cNvSpPr/>
          <p:nvPr/>
        </p:nvSpPr>
        <p:spPr>
          <a:xfrm>
            <a:off x="6451409" y="2936938"/>
            <a:ext cx="319077" cy="225756"/>
          </a:xfrm>
          <a:prstGeom prst="rightArrow">
            <a:avLst/>
          </a:prstGeom>
          <a:gradFill>
            <a:gsLst>
              <a:gs pos="0">
                <a:schemeClr val="accent2"/>
              </a:gs>
              <a:gs pos="80000">
                <a:schemeClr val="accent3">
                  <a:lumMod val="60000"/>
                  <a:lumOff val="40000"/>
                </a:schemeClr>
              </a:gs>
              <a:gs pos="100000">
                <a:schemeClr val="accent3">
                  <a:lumMod val="60000"/>
                  <a:lumOff val="40000"/>
                </a:schemeClr>
              </a:gs>
            </a:gsLst>
            <a:lin ang="12420000" scaled="0"/>
          </a:gradFill>
          <a:ln w="28575" cmpd="sng">
            <a:solidFill>
              <a:schemeClr val="accent2"/>
            </a:solidFill>
          </a:ln>
          <a:scene3d>
            <a:camera prst="orthographicFront">
              <a:rot lat="0" lon="0" rev="162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0" name="Object 4"/>
          <p:cNvGraphicFramePr>
            <a:graphicFrameLocks noChangeAspect="1"/>
          </p:cNvGraphicFramePr>
          <p:nvPr>
            <p:extLst>
              <p:ext uri="{D42A27DB-BD31-4B8C-83A1-F6EECF244321}">
                <p14:modId xmlns:p14="http://schemas.microsoft.com/office/powerpoint/2010/main" val="1160644936"/>
              </p:ext>
            </p:extLst>
          </p:nvPr>
        </p:nvGraphicFramePr>
        <p:xfrm>
          <a:off x="5460376" y="1733910"/>
          <a:ext cx="3459855" cy="705755"/>
        </p:xfrm>
        <a:graphic>
          <a:graphicData uri="http://schemas.openxmlformats.org/presentationml/2006/ole">
            <mc:AlternateContent xmlns:mc="http://schemas.openxmlformats.org/markup-compatibility/2006">
              <mc:Choice xmlns:v="urn:schemas-microsoft-com:vml" Requires="v">
                <p:oleObj spid="_x0000_s75177" name="Equation" r:id="rId11" imgW="1930400" imgH="393700" progId="Equation.3">
                  <p:embed/>
                </p:oleObj>
              </mc:Choice>
              <mc:Fallback>
                <p:oleObj name="Equation" r:id="rId11" imgW="1930400" imgH="393700" progId="Equation.3">
                  <p:embed/>
                  <p:pic>
                    <p:nvPicPr>
                      <p:cNvPr id="0" name=""/>
                      <p:cNvPicPr>
                        <a:picLocks noChangeAspect="1" noChangeArrowheads="1"/>
                      </p:cNvPicPr>
                      <p:nvPr/>
                    </p:nvPicPr>
                    <p:blipFill>
                      <a:blip r:embed="rId12"/>
                      <a:srcRect/>
                      <a:stretch>
                        <a:fillRect/>
                      </a:stretch>
                    </p:blipFill>
                    <p:spPr bwMode="auto">
                      <a:xfrm>
                        <a:off x="5460376" y="1733910"/>
                        <a:ext cx="3459855" cy="705755"/>
                      </a:xfrm>
                      <a:prstGeom prst="rect">
                        <a:avLst/>
                      </a:prstGeom>
                      <a:noFill/>
                      <a:ln w="9525">
                        <a:solidFill>
                          <a:srgbClr val="FF3300"/>
                        </a:solidFill>
                        <a:miter lim="800000"/>
                        <a:headEnd/>
                        <a:tailEnd/>
                      </a:ln>
                      <a:effectLst/>
                    </p:spPr>
                  </p:pic>
                </p:oleObj>
              </mc:Fallback>
            </mc:AlternateContent>
          </a:graphicData>
        </a:graphic>
      </p:graphicFrame>
      <p:sp>
        <p:nvSpPr>
          <p:cNvPr id="26" name="Left Brace 25"/>
          <p:cNvSpPr/>
          <p:nvPr/>
        </p:nvSpPr>
        <p:spPr>
          <a:xfrm rot="16200000">
            <a:off x="6382446" y="77446"/>
            <a:ext cx="437037" cy="5086073"/>
          </a:xfrm>
          <a:prstGeom prst="leftBrace">
            <a:avLst>
              <a:gd name="adj1" fmla="val 72038"/>
              <a:gd name="adj2" fmla="val 50000"/>
            </a:avLst>
          </a:prstGeom>
        </p:spPr>
        <p:style>
          <a:lnRef idx="2">
            <a:schemeClr val="accent3"/>
          </a:lnRef>
          <a:fillRef idx="0">
            <a:schemeClr val="accent3"/>
          </a:fillRef>
          <a:effectRef idx="1">
            <a:schemeClr val="accent3"/>
          </a:effectRef>
          <a:fontRef idx="minor">
            <a:schemeClr val="tx1"/>
          </a:fontRef>
        </p:style>
        <p:txBody>
          <a:bodyPr rtlCol="0" anchor="ctr"/>
          <a:lstStyle/>
          <a:p>
            <a:pPr algn="ctr"/>
            <a:endParaRPr lang="en-US"/>
          </a:p>
        </p:txBody>
      </p:sp>
      <p:grpSp>
        <p:nvGrpSpPr>
          <p:cNvPr id="43" name="Group 42"/>
          <p:cNvGrpSpPr/>
          <p:nvPr/>
        </p:nvGrpSpPr>
        <p:grpSpPr>
          <a:xfrm>
            <a:off x="310370" y="3051019"/>
            <a:ext cx="3261505" cy="439027"/>
            <a:chOff x="200813" y="947660"/>
            <a:chExt cx="4677467" cy="385102"/>
          </a:xfrm>
        </p:grpSpPr>
        <p:cxnSp>
          <p:nvCxnSpPr>
            <p:cNvPr id="45" name="Straight Arrow Connector 44"/>
            <p:cNvCxnSpPr/>
            <p:nvPr/>
          </p:nvCxnSpPr>
          <p:spPr>
            <a:xfrm flipV="1">
              <a:off x="200813" y="1035647"/>
              <a:ext cx="4677467" cy="1"/>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2125773" y="947660"/>
              <a:ext cx="830204" cy="38510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2000" b="1" dirty="0" smtClean="0">
                  <a:solidFill>
                    <a:srgbClr val="0000FF"/>
                  </a:solidFill>
                </a:rPr>
                <a:t>L</a:t>
              </a:r>
              <a:endParaRPr lang="en-US" sz="2000" b="1" dirty="0">
                <a:solidFill>
                  <a:srgbClr val="0000FF"/>
                </a:solidFill>
              </a:endParaRPr>
            </a:p>
          </p:txBody>
        </p:sp>
      </p:grpSp>
      <p:sp>
        <p:nvSpPr>
          <p:cNvPr id="25" name="Right Triangle 24"/>
          <p:cNvSpPr/>
          <p:nvPr/>
        </p:nvSpPr>
        <p:spPr>
          <a:xfrm rot="10800000">
            <a:off x="200811" y="3049815"/>
            <a:ext cx="1818863" cy="3438729"/>
          </a:xfrm>
          <a:prstGeom prst="rtTriangle">
            <a:avLst/>
          </a:prstGeom>
          <a:noFill/>
          <a:ln w="57150" cmpd="sng">
            <a:solidFill>
              <a:srgbClr val="6600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61763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randombar(horizontal)">
                                      <p:cBhvr>
                                        <p:cTn id="7" dur="500"/>
                                        <p:tgtEl>
                                          <p:spTgt spid="43"/>
                                        </p:tgtEl>
                                      </p:cBhvr>
                                    </p:animEffect>
                                  </p:childTnLst>
                                </p:cTn>
                              </p:par>
                              <p:par>
                                <p:cTn id="8" presetID="6" presetClass="entr" presetSubtype="16" fill="hold"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circle(in)">
                                      <p:cBhvr>
                                        <p:cTn id="10" dur="2000"/>
                                        <p:tgtEl>
                                          <p:spTgt spid="47"/>
                                        </p:tgtEl>
                                      </p:cBhvr>
                                    </p:animEffect>
                                  </p:childTnLst>
                                </p:cTn>
                              </p:par>
                              <p:par>
                                <p:cTn id="11" presetID="6" presetClass="entr" presetSubtype="16" fill="hold" nodeType="with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circle(in)">
                                      <p:cBhvr>
                                        <p:cTn id="13" dur="2000"/>
                                        <p:tgtEl>
                                          <p:spTgt spid="70"/>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randombar(horizontal)">
                                      <p:cBhvr>
                                        <p:cTn id="18" dur="500"/>
                                        <p:tgtEl>
                                          <p:spTgt spid="25"/>
                                        </p:tgtEl>
                                      </p:cBhvr>
                                    </p:animEffect>
                                  </p:childTnLst>
                                </p:cTn>
                              </p:par>
                            </p:childTnLst>
                          </p:cTn>
                        </p:par>
                        <p:par>
                          <p:cTn id="19" fill="hold">
                            <p:stCondLst>
                              <p:cond delay="500"/>
                            </p:stCondLst>
                            <p:childTnLst>
                              <p:par>
                                <p:cTn id="20" presetID="14" presetClass="entr" presetSubtype="10" fill="hold" nodeType="after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randombar(horizontal)">
                                      <p:cBhvr>
                                        <p:cTn id="22" dur="10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randombar(horizontal)">
                                      <p:cBhvr>
                                        <p:cTn id="27" dur="500"/>
                                        <p:tgtEl>
                                          <p:spTgt spid="26"/>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randombar(horizontal)">
                                      <p:cBhvr>
                                        <p:cTn id="30" dur="500"/>
                                        <p:tgtEl>
                                          <p:spTgt spid="67"/>
                                        </p:tgtEl>
                                      </p:cBhvr>
                                    </p:animEffect>
                                  </p:childTnLst>
                                </p:cTn>
                              </p:par>
                              <p:par>
                                <p:cTn id="31" presetID="14" presetClass="entr" presetSubtype="1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randombar(horizontal)">
                                      <p:cBhvr>
                                        <p:cTn id="33" dur="500"/>
                                        <p:tgtEl>
                                          <p:spTgt spid="66"/>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grpId="0" nodeType="click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strips(downLeft)">
                                      <p:cBhvr>
                                        <p:cTn id="38" dur="500"/>
                                        <p:tgtEl>
                                          <p:spTgt spid="82"/>
                                        </p:tgtEl>
                                      </p:cBhvr>
                                    </p:animEffect>
                                  </p:childTnLst>
                                </p:cTn>
                              </p:par>
                              <p:par>
                                <p:cTn id="39" presetID="18" presetClass="entr" presetSubtype="12" fill="hold" nodeType="withEffect">
                                  <p:stCondLst>
                                    <p:cond delay="0"/>
                                  </p:stCondLst>
                                  <p:childTnLst>
                                    <p:set>
                                      <p:cBhvr>
                                        <p:cTn id="40" dur="1" fill="hold">
                                          <p:stCondLst>
                                            <p:cond delay="0"/>
                                          </p:stCondLst>
                                        </p:cTn>
                                        <p:tgtEl>
                                          <p:spTgt spid="80"/>
                                        </p:tgtEl>
                                        <p:attrNameLst>
                                          <p:attrName>style.visibility</p:attrName>
                                        </p:attrNameLst>
                                      </p:cBhvr>
                                      <p:to>
                                        <p:strVal val="visible"/>
                                      </p:to>
                                    </p:set>
                                    <p:animEffect transition="in" filter="strips(downLeft)">
                                      <p:cBhvr>
                                        <p:cTn id="41"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67" grpId="0" animBg="1"/>
      <p:bldP spid="26"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96688" y="91440"/>
            <a:ext cx="7520940" cy="548640"/>
          </a:xfrm>
        </p:spPr>
        <p:txBody>
          <a:bodyPr/>
          <a:lstStyle/>
          <a:p>
            <a:r>
              <a:rPr lang="en-US" dirty="0" smtClean="0"/>
              <a:t>Il </a:t>
            </a:r>
            <a:r>
              <a:rPr lang="en-US" dirty="0" err="1" smtClean="0"/>
              <a:t>metodo</a:t>
            </a:r>
            <a:r>
              <a:rPr lang="en-US" dirty="0" smtClean="0"/>
              <a:t> </a:t>
            </a:r>
            <a:r>
              <a:rPr lang="en-US" dirty="0" err="1" smtClean="0"/>
              <a:t>della</a:t>
            </a:r>
            <a:r>
              <a:rPr lang="en-US" dirty="0" smtClean="0"/>
              <a:t> </a:t>
            </a:r>
            <a:r>
              <a:rPr lang="en-US" dirty="0" err="1" smtClean="0"/>
              <a:t>sagitta</a:t>
            </a:r>
            <a:r>
              <a:rPr lang="en-US" dirty="0" smtClean="0"/>
              <a:t> (2)</a:t>
            </a:r>
            <a:endParaRPr lang="en-US" dirty="0"/>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normAutofit fontScale="92500" lnSpcReduction="10000"/>
          </a:bodyPr>
          <a:lstStyle/>
          <a:p>
            <a:fld id="{26B4A453-95F0-4F4B-AEA9-EBC44958366F}" type="slidenum">
              <a:rPr lang="en-US" smtClean="0"/>
              <a:t>8</a:t>
            </a:fld>
            <a:endParaRPr lang="en-US"/>
          </a:p>
        </p:txBody>
      </p:sp>
      <p:sp>
        <p:nvSpPr>
          <p:cNvPr id="8" name="Rectangle 7"/>
          <p:cNvSpPr/>
          <p:nvPr/>
        </p:nvSpPr>
        <p:spPr>
          <a:xfrm flipH="1">
            <a:off x="171437" y="1279100"/>
            <a:ext cx="3486750" cy="3362905"/>
          </a:xfrm>
          <a:prstGeom prst="rect">
            <a:avLst/>
          </a:prstGeom>
          <a:solidFill>
            <a:schemeClr val="accent2">
              <a:lumMod val="20000"/>
              <a:lumOff val="80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flipH="1">
            <a:off x="200813" y="1286296"/>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flipH="1">
            <a:off x="1891725" y="1303691"/>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flipH="1">
            <a:off x="3422610" y="1299536"/>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Arc 37"/>
          <p:cNvSpPr/>
          <p:nvPr/>
        </p:nvSpPr>
        <p:spPr>
          <a:xfrm>
            <a:off x="104891" y="2168333"/>
            <a:ext cx="3623949" cy="2473672"/>
          </a:xfrm>
          <a:prstGeom prst="arc">
            <a:avLst>
              <a:gd name="adj1" fmla="val 11601983"/>
              <a:gd name="adj2" fmla="val 20836925"/>
            </a:avLst>
          </a:prstGeom>
          <a:ln>
            <a:prstDash val="sysDash"/>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33" name="Cross 32"/>
          <p:cNvSpPr/>
          <p:nvPr/>
        </p:nvSpPr>
        <p:spPr>
          <a:xfrm flipH="1">
            <a:off x="143262" y="2723244"/>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Cross 41"/>
          <p:cNvSpPr/>
          <p:nvPr/>
        </p:nvSpPr>
        <p:spPr>
          <a:xfrm flipH="1">
            <a:off x="1837402" y="2033266"/>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Cross 43"/>
          <p:cNvSpPr/>
          <p:nvPr/>
        </p:nvSpPr>
        <p:spPr>
          <a:xfrm flipH="1">
            <a:off x="3402269" y="2764944"/>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387"/>
          <p:cNvSpPr>
            <a:spLocks noChangeArrowheads="1"/>
          </p:cNvSpPr>
          <p:nvPr/>
        </p:nvSpPr>
        <p:spPr bwMode="auto">
          <a:xfrm>
            <a:off x="656252" y="1490175"/>
            <a:ext cx="2394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dirty="0">
                <a:solidFill>
                  <a:srgbClr val="0000FF"/>
                </a:solidFill>
                <a:latin typeface="Symbol" charset="0"/>
              </a:rPr>
              <a:t>B</a:t>
            </a:r>
            <a:endParaRPr lang="en-US" sz="2800" dirty="0">
              <a:solidFill>
                <a:srgbClr val="0000FF"/>
              </a:solidFill>
            </a:endParaRPr>
          </a:p>
        </p:txBody>
      </p:sp>
      <p:cxnSp>
        <p:nvCxnSpPr>
          <p:cNvPr id="57" name="Straight Arrow Connector 56"/>
          <p:cNvCxnSpPr/>
          <p:nvPr/>
        </p:nvCxnSpPr>
        <p:spPr>
          <a:xfrm flipV="1">
            <a:off x="232641" y="3029578"/>
            <a:ext cx="3400438" cy="1"/>
          </a:xfrm>
          <a:prstGeom prst="straightConnector1">
            <a:avLst/>
          </a:prstGeom>
          <a:ln>
            <a:prstDash val="dash"/>
            <a:headEnd type="none"/>
            <a:tailEnd type="none"/>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200813" y="2990758"/>
            <a:ext cx="1818863" cy="3497787"/>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H="1">
            <a:off x="2019676" y="3049816"/>
            <a:ext cx="1638512" cy="3438729"/>
          </a:xfrm>
          <a:prstGeom prst="line">
            <a:avLst/>
          </a:prstGeom>
        </p:spPr>
        <p:style>
          <a:lnRef idx="2">
            <a:schemeClr val="accent1"/>
          </a:lnRef>
          <a:fillRef idx="0">
            <a:schemeClr val="accent1"/>
          </a:fillRef>
          <a:effectRef idx="1">
            <a:schemeClr val="accent1"/>
          </a:effectRef>
          <a:fontRef idx="minor">
            <a:schemeClr val="tx1"/>
          </a:fontRef>
        </p:style>
      </p:cxnSp>
      <p:sp>
        <p:nvSpPr>
          <p:cNvPr id="35" name="Arc 34"/>
          <p:cNvSpPr/>
          <p:nvPr/>
        </p:nvSpPr>
        <p:spPr>
          <a:xfrm rot="3289180">
            <a:off x="-610117" y="6727157"/>
            <a:ext cx="2554535" cy="3009079"/>
          </a:xfrm>
          <a:prstGeom prst="arc">
            <a:avLst>
              <a:gd name="adj1" fmla="val 11833936"/>
              <a:gd name="adj2" fmla="val 14176465"/>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TextBox 31"/>
          <p:cNvSpPr txBox="1"/>
          <p:nvPr/>
        </p:nvSpPr>
        <p:spPr>
          <a:xfrm>
            <a:off x="586041" y="6871161"/>
            <a:ext cx="713253" cy="523220"/>
          </a:xfrm>
          <a:prstGeom prst="rect">
            <a:avLst/>
          </a:prstGeom>
          <a:noFill/>
        </p:spPr>
        <p:txBody>
          <a:bodyPr wrap="square" rtlCol="0">
            <a:spAutoFit/>
          </a:bodyPr>
          <a:lstStyle/>
          <a:p>
            <a:r>
              <a:rPr lang="en-US" sz="2800" dirty="0" err="1" smtClean="0">
                <a:solidFill>
                  <a:srgbClr val="0000FF"/>
                </a:solidFill>
              </a:rPr>
              <a:t>θ</a:t>
            </a:r>
            <a:endParaRPr lang="en-US" sz="2800" dirty="0">
              <a:solidFill>
                <a:srgbClr val="0000FF"/>
              </a:solidFill>
            </a:endParaRPr>
          </a:p>
        </p:txBody>
      </p:sp>
      <p:grpSp>
        <p:nvGrpSpPr>
          <p:cNvPr id="49" name="Group 48"/>
          <p:cNvGrpSpPr/>
          <p:nvPr/>
        </p:nvGrpSpPr>
        <p:grpSpPr>
          <a:xfrm>
            <a:off x="200813" y="1490175"/>
            <a:ext cx="455439" cy="430887"/>
            <a:chOff x="200813" y="1490175"/>
            <a:chExt cx="455439" cy="430887"/>
          </a:xfrm>
        </p:grpSpPr>
        <p:sp>
          <p:nvSpPr>
            <p:cNvPr id="50" name="Oval 49"/>
            <p:cNvSpPr/>
            <p:nvPr/>
          </p:nvSpPr>
          <p:spPr>
            <a:xfrm>
              <a:off x="200813" y="1490175"/>
              <a:ext cx="455439" cy="430887"/>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Multiply 50"/>
            <p:cNvSpPr/>
            <p:nvPr/>
          </p:nvSpPr>
          <p:spPr>
            <a:xfrm>
              <a:off x="200813" y="1490175"/>
              <a:ext cx="455439" cy="430887"/>
            </a:xfrm>
            <a:prstGeom prst="mathMultiply">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3" name="Straight Connector 52"/>
          <p:cNvCxnSpPr/>
          <p:nvPr/>
        </p:nvCxnSpPr>
        <p:spPr>
          <a:xfrm>
            <a:off x="2019676" y="2168333"/>
            <a:ext cx="0" cy="4320212"/>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a:off x="2019676" y="2244238"/>
            <a:ext cx="14691" cy="785340"/>
          </a:xfrm>
          <a:prstGeom prst="line">
            <a:avLst/>
          </a:prstGeom>
          <a:ln w="38100" cmpd="sng"/>
        </p:spPr>
        <p:style>
          <a:lnRef idx="2">
            <a:schemeClr val="accent2"/>
          </a:lnRef>
          <a:fillRef idx="0">
            <a:schemeClr val="accent2"/>
          </a:fillRef>
          <a:effectRef idx="1">
            <a:schemeClr val="accent2"/>
          </a:effectRef>
          <a:fontRef idx="minor">
            <a:schemeClr val="tx1"/>
          </a:fontRef>
        </p:style>
      </p:cxnSp>
      <p:sp>
        <p:nvSpPr>
          <p:cNvPr id="63" name="TextBox 62"/>
          <p:cNvSpPr txBox="1"/>
          <p:nvPr/>
        </p:nvSpPr>
        <p:spPr>
          <a:xfrm>
            <a:off x="1980362" y="2359838"/>
            <a:ext cx="603544" cy="46166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2400" b="1" dirty="0" smtClean="0">
                <a:solidFill>
                  <a:srgbClr val="0000FF"/>
                </a:solidFill>
              </a:rPr>
              <a:t>s</a:t>
            </a:r>
            <a:endParaRPr lang="en-US" sz="2400" b="1" dirty="0">
              <a:solidFill>
                <a:srgbClr val="0000FF"/>
              </a:solidFill>
            </a:endParaRPr>
          </a:p>
        </p:txBody>
      </p:sp>
      <p:sp>
        <p:nvSpPr>
          <p:cNvPr id="64" name="Arc 63"/>
          <p:cNvSpPr/>
          <p:nvPr/>
        </p:nvSpPr>
        <p:spPr>
          <a:xfrm>
            <a:off x="1190044" y="5503016"/>
            <a:ext cx="1688645" cy="3009079"/>
          </a:xfrm>
          <a:prstGeom prst="arc">
            <a:avLst>
              <a:gd name="adj1" fmla="val 15077503"/>
              <a:gd name="adj2" fmla="val 17057151"/>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6" name="Object 4"/>
          <p:cNvGraphicFramePr>
            <a:graphicFrameLocks noChangeAspect="1"/>
          </p:cNvGraphicFramePr>
          <p:nvPr>
            <p:extLst>
              <p:ext uri="{D42A27DB-BD31-4B8C-83A1-F6EECF244321}">
                <p14:modId xmlns:p14="http://schemas.microsoft.com/office/powerpoint/2010/main" val="4042628641"/>
              </p:ext>
            </p:extLst>
          </p:nvPr>
        </p:nvGraphicFramePr>
        <p:xfrm>
          <a:off x="6168724" y="926807"/>
          <a:ext cx="2363379" cy="2100227"/>
        </p:xfrm>
        <a:graphic>
          <a:graphicData uri="http://schemas.openxmlformats.org/presentationml/2006/ole">
            <mc:AlternateContent xmlns:mc="http://schemas.openxmlformats.org/markup-compatibility/2006">
              <mc:Choice xmlns:v="urn:schemas-microsoft-com:vml" Requires="v">
                <p:oleObj spid="_x0000_s77101" name="Equation" r:id="rId3" imgW="1473200" imgH="1308100" progId="Equation.3">
                  <p:embed/>
                </p:oleObj>
              </mc:Choice>
              <mc:Fallback>
                <p:oleObj name="Equation" r:id="rId3" imgW="1473200" imgH="1308100" progId="Equation.3">
                  <p:embed/>
                  <p:pic>
                    <p:nvPicPr>
                      <p:cNvPr id="0" name=""/>
                      <p:cNvPicPr>
                        <a:picLocks noChangeAspect="1" noChangeArrowheads="1"/>
                      </p:cNvPicPr>
                      <p:nvPr/>
                    </p:nvPicPr>
                    <p:blipFill>
                      <a:blip r:embed="rId4"/>
                      <a:srcRect/>
                      <a:stretch>
                        <a:fillRect/>
                      </a:stretch>
                    </p:blipFill>
                    <p:spPr bwMode="auto">
                      <a:xfrm>
                        <a:off x="6168724" y="926807"/>
                        <a:ext cx="2363379" cy="2100227"/>
                      </a:xfrm>
                      <a:prstGeom prst="rect">
                        <a:avLst/>
                      </a:prstGeom>
                      <a:noFill/>
                      <a:ln w="9525">
                        <a:solidFill>
                          <a:srgbClr val="FF3300"/>
                        </a:solidFill>
                        <a:miter lim="800000"/>
                        <a:headEnd/>
                        <a:tailEnd/>
                      </a:ln>
                      <a:effectLst/>
                    </p:spPr>
                  </p:pic>
                </p:oleObj>
              </mc:Fallback>
            </mc:AlternateContent>
          </a:graphicData>
        </a:graphic>
      </p:graphicFrame>
      <p:sp>
        <p:nvSpPr>
          <p:cNvPr id="27" name="TextBox 26"/>
          <p:cNvSpPr txBox="1"/>
          <p:nvPr/>
        </p:nvSpPr>
        <p:spPr>
          <a:xfrm>
            <a:off x="171437" y="2283677"/>
            <a:ext cx="517476" cy="461665"/>
          </a:xfrm>
          <a:prstGeom prst="rect">
            <a:avLst/>
          </a:prstGeom>
          <a:noFill/>
        </p:spPr>
        <p:txBody>
          <a:bodyPr wrap="square" rtlCol="0">
            <a:spAutoFit/>
          </a:bodyPr>
          <a:lstStyle/>
          <a:p>
            <a:r>
              <a:rPr lang="en-US" sz="2400" b="1" dirty="0" smtClean="0">
                <a:solidFill>
                  <a:srgbClr val="0000FF"/>
                </a:solidFill>
              </a:rPr>
              <a:t>A</a:t>
            </a:r>
            <a:endParaRPr lang="en-US" sz="2400" b="1" dirty="0">
              <a:solidFill>
                <a:srgbClr val="0000FF"/>
              </a:solidFill>
            </a:endParaRPr>
          </a:p>
        </p:txBody>
      </p:sp>
      <p:sp>
        <p:nvSpPr>
          <p:cNvPr id="71" name="TextBox 70"/>
          <p:cNvSpPr txBox="1"/>
          <p:nvPr/>
        </p:nvSpPr>
        <p:spPr>
          <a:xfrm>
            <a:off x="1842588" y="1551370"/>
            <a:ext cx="517476" cy="461665"/>
          </a:xfrm>
          <a:prstGeom prst="rect">
            <a:avLst/>
          </a:prstGeom>
          <a:noFill/>
        </p:spPr>
        <p:txBody>
          <a:bodyPr wrap="square" rtlCol="0">
            <a:spAutoFit/>
          </a:bodyPr>
          <a:lstStyle/>
          <a:p>
            <a:r>
              <a:rPr lang="en-US" sz="2400" b="1" dirty="0" smtClean="0">
                <a:solidFill>
                  <a:srgbClr val="0000FF"/>
                </a:solidFill>
              </a:rPr>
              <a:t>B</a:t>
            </a:r>
            <a:endParaRPr lang="en-US" sz="2400" b="1" dirty="0">
              <a:solidFill>
                <a:srgbClr val="0000FF"/>
              </a:solidFill>
            </a:endParaRPr>
          </a:p>
        </p:txBody>
      </p:sp>
      <p:sp>
        <p:nvSpPr>
          <p:cNvPr id="72" name="TextBox 71"/>
          <p:cNvSpPr txBox="1"/>
          <p:nvPr/>
        </p:nvSpPr>
        <p:spPr>
          <a:xfrm>
            <a:off x="3359040" y="2331224"/>
            <a:ext cx="517476" cy="461665"/>
          </a:xfrm>
          <a:prstGeom prst="rect">
            <a:avLst/>
          </a:prstGeom>
          <a:noFill/>
        </p:spPr>
        <p:txBody>
          <a:bodyPr wrap="square" rtlCol="0">
            <a:spAutoFit/>
          </a:bodyPr>
          <a:lstStyle/>
          <a:p>
            <a:r>
              <a:rPr lang="en-US" sz="2400" b="1" dirty="0" smtClean="0">
                <a:solidFill>
                  <a:srgbClr val="0000FF"/>
                </a:solidFill>
              </a:rPr>
              <a:t>C</a:t>
            </a:r>
            <a:endParaRPr lang="en-US" sz="2400" b="1" dirty="0">
              <a:solidFill>
                <a:srgbClr val="0000FF"/>
              </a:solidFill>
            </a:endParaRPr>
          </a:p>
        </p:txBody>
      </p:sp>
      <p:graphicFrame>
        <p:nvGraphicFramePr>
          <p:cNvPr id="73" name="Object 4"/>
          <p:cNvGraphicFramePr>
            <a:graphicFrameLocks noChangeAspect="1"/>
          </p:cNvGraphicFramePr>
          <p:nvPr>
            <p:extLst>
              <p:ext uri="{D42A27DB-BD31-4B8C-83A1-F6EECF244321}">
                <p14:modId xmlns:p14="http://schemas.microsoft.com/office/powerpoint/2010/main" val="3543794111"/>
              </p:ext>
            </p:extLst>
          </p:nvPr>
        </p:nvGraphicFramePr>
        <p:xfrm>
          <a:off x="4156937" y="975884"/>
          <a:ext cx="1525472" cy="606431"/>
        </p:xfrm>
        <a:graphic>
          <a:graphicData uri="http://schemas.openxmlformats.org/presentationml/2006/ole">
            <mc:AlternateContent xmlns:mc="http://schemas.openxmlformats.org/markup-compatibility/2006">
              <mc:Choice xmlns:v="urn:schemas-microsoft-com:vml" Requires="v">
                <p:oleObj spid="_x0000_s77102" name="Equation" r:id="rId5" imgW="990600" imgH="393700" progId="Equation.3">
                  <p:embed/>
                </p:oleObj>
              </mc:Choice>
              <mc:Fallback>
                <p:oleObj name="Equation" r:id="rId5" imgW="990600" imgH="393700" progId="Equation.3">
                  <p:embed/>
                  <p:pic>
                    <p:nvPicPr>
                      <p:cNvPr id="0" name=""/>
                      <p:cNvPicPr>
                        <a:picLocks noChangeAspect="1" noChangeArrowheads="1"/>
                      </p:cNvPicPr>
                      <p:nvPr/>
                    </p:nvPicPr>
                    <p:blipFill>
                      <a:blip r:embed="rId6"/>
                      <a:srcRect/>
                      <a:stretch>
                        <a:fillRect/>
                      </a:stretch>
                    </p:blipFill>
                    <p:spPr bwMode="auto">
                      <a:xfrm>
                        <a:off x="4156937" y="975884"/>
                        <a:ext cx="1525472" cy="606431"/>
                      </a:xfrm>
                      <a:prstGeom prst="rect">
                        <a:avLst/>
                      </a:prstGeom>
                      <a:noFill/>
                      <a:ln w="9525">
                        <a:solidFill>
                          <a:srgbClr val="FF3300"/>
                        </a:solidFill>
                        <a:miter lim="800000"/>
                        <a:headEnd/>
                        <a:tailEnd/>
                      </a:ln>
                      <a:effectLst/>
                    </p:spPr>
                  </p:pic>
                </p:oleObj>
              </mc:Fallback>
            </mc:AlternateContent>
          </a:graphicData>
        </a:graphic>
      </p:graphicFrame>
      <p:graphicFrame>
        <p:nvGraphicFramePr>
          <p:cNvPr id="76" name="Object 10"/>
          <p:cNvGraphicFramePr>
            <a:graphicFrameLocks noChangeAspect="1"/>
          </p:cNvGraphicFramePr>
          <p:nvPr>
            <p:extLst>
              <p:ext uri="{D42A27DB-BD31-4B8C-83A1-F6EECF244321}">
                <p14:modId xmlns:p14="http://schemas.microsoft.com/office/powerpoint/2010/main" val="3160982698"/>
              </p:ext>
            </p:extLst>
          </p:nvPr>
        </p:nvGraphicFramePr>
        <p:xfrm>
          <a:off x="4251046" y="2048565"/>
          <a:ext cx="1342184" cy="789754"/>
        </p:xfrm>
        <a:graphic>
          <a:graphicData uri="http://schemas.openxmlformats.org/presentationml/2006/ole">
            <mc:AlternateContent xmlns:mc="http://schemas.openxmlformats.org/markup-compatibility/2006">
              <mc:Choice xmlns:v="urn:schemas-microsoft-com:vml" Requires="v">
                <p:oleObj spid="_x0000_s77103" name="Equation" r:id="rId7" imgW="711000" imgH="419040" progId="Equation.3">
                  <p:embed/>
                </p:oleObj>
              </mc:Choice>
              <mc:Fallback>
                <p:oleObj name="Equation" r:id="rId7" imgW="711000" imgH="4190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51046" y="2048565"/>
                        <a:ext cx="1342184" cy="789754"/>
                      </a:xfrm>
                      <a:prstGeom prst="rect">
                        <a:avLst/>
                      </a:prstGeom>
                      <a:noFill/>
                      <a:ln w="9525">
                        <a:solidFill>
                          <a:srgbClr val="3366FF"/>
                        </a:solidFill>
                        <a:miter lim="800000"/>
                        <a:headEnd/>
                        <a:tailEnd/>
                      </a:ln>
                      <a:effectLst/>
                    </p:spPr>
                  </p:pic>
                </p:oleObj>
              </mc:Fallback>
            </mc:AlternateContent>
          </a:graphicData>
        </a:graphic>
      </p:graphicFrame>
      <p:graphicFrame>
        <p:nvGraphicFramePr>
          <p:cNvPr id="77" name="Object 10"/>
          <p:cNvGraphicFramePr>
            <a:graphicFrameLocks noChangeAspect="1"/>
          </p:cNvGraphicFramePr>
          <p:nvPr>
            <p:extLst>
              <p:ext uri="{D42A27DB-BD31-4B8C-83A1-F6EECF244321}">
                <p14:modId xmlns:p14="http://schemas.microsoft.com/office/powerpoint/2010/main" val="214493062"/>
              </p:ext>
            </p:extLst>
          </p:nvPr>
        </p:nvGraphicFramePr>
        <p:xfrm>
          <a:off x="4845633" y="4553183"/>
          <a:ext cx="3481244" cy="1798303"/>
        </p:xfrm>
        <a:graphic>
          <a:graphicData uri="http://schemas.openxmlformats.org/presentationml/2006/ole">
            <mc:AlternateContent xmlns:mc="http://schemas.openxmlformats.org/markup-compatibility/2006">
              <mc:Choice xmlns:v="urn:schemas-microsoft-com:vml" Requires="v">
                <p:oleObj spid="_x0000_s77104" name="Equation" r:id="rId9" imgW="2159000" imgH="1117600" progId="Equation.3">
                  <p:embed/>
                </p:oleObj>
              </mc:Choice>
              <mc:Fallback>
                <p:oleObj name="Equation" r:id="rId9" imgW="2159000" imgH="1117600" progId="Equation.3">
                  <p:embed/>
                  <p:pic>
                    <p:nvPicPr>
                      <p:cNvPr id="0" name=""/>
                      <p:cNvPicPr>
                        <a:picLocks noChangeAspect="1" noChangeArrowheads="1"/>
                      </p:cNvPicPr>
                      <p:nvPr/>
                    </p:nvPicPr>
                    <p:blipFill>
                      <a:blip r:embed="rId10"/>
                      <a:srcRect/>
                      <a:stretch>
                        <a:fillRect/>
                      </a:stretch>
                    </p:blipFill>
                    <p:spPr bwMode="auto">
                      <a:xfrm>
                        <a:off x="4845633" y="4553183"/>
                        <a:ext cx="3481244" cy="1798303"/>
                      </a:xfrm>
                      <a:prstGeom prst="rect">
                        <a:avLst/>
                      </a:prstGeom>
                      <a:noFill/>
                      <a:ln w="9525">
                        <a:solidFill>
                          <a:srgbClr val="3366FF"/>
                        </a:solidFill>
                        <a:miter lim="800000"/>
                        <a:headEnd/>
                        <a:tailEnd/>
                      </a:ln>
                      <a:effectLst/>
                    </p:spPr>
                  </p:pic>
                </p:oleObj>
              </mc:Fallback>
            </mc:AlternateContent>
          </a:graphicData>
        </a:graphic>
      </p:graphicFrame>
      <p:sp>
        <p:nvSpPr>
          <p:cNvPr id="86" name="Text Box 26"/>
          <p:cNvSpPr txBox="1">
            <a:spLocks noChangeArrowheads="1"/>
          </p:cNvSpPr>
          <p:nvPr/>
        </p:nvSpPr>
        <p:spPr bwMode="auto">
          <a:xfrm>
            <a:off x="6185585" y="526697"/>
            <a:ext cx="24554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it-IT" sz="2000" b="1" dirty="0" smtClean="0">
                <a:solidFill>
                  <a:schemeClr val="accent2"/>
                </a:solidFill>
              </a:rPr>
              <a:t>Errore sulla sagitta</a:t>
            </a:r>
            <a:endParaRPr lang="it-IT" sz="2000" b="1" dirty="0">
              <a:solidFill>
                <a:schemeClr val="accent2"/>
              </a:solidFill>
            </a:endParaRPr>
          </a:p>
        </p:txBody>
      </p:sp>
      <p:sp>
        <p:nvSpPr>
          <p:cNvPr id="87" name="Right Arrow 86"/>
          <p:cNvSpPr/>
          <p:nvPr/>
        </p:nvSpPr>
        <p:spPr>
          <a:xfrm>
            <a:off x="6451409" y="3626490"/>
            <a:ext cx="319077" cy="225756"/>
          </a:xfrm>
          <a:prstGeom prst="rightArrow">
            <a:avLst/>
          </a:prstGeom>
          <a:gradFill>
            <a:gsLst>
              <a:gs pos="0">
                <a:schemeClr val="accent2"/>
              </a:gs>
              <a:gs pos="80000">
                <a:schemeClr val="accent3">
                  <a:lumMod val="60000"/>
                  <a:lumOff val="40000"/>
                </a:schemeClr>
              </a:gs>
              <a:gs pos="100000">
                <a:schemeClr val="accent3">
                  <a:lumMod val="60000"/>
                  <a:lumOff val="40000"/>
                </a:schemeClr>
              </a:gs>
            </a:gsLst>
            <a:lin ang="12420000" scaled="0"/>
          </a:gradFill>
          <a:ln w="28575" cmpd="sng">
            <a:solidFill>
              <a:schemeClr val="accent2"/>
            </a:solidFill>
          </a:ln>
          <a:scene3d>
            <a:camera prst="orthographicFront">
              <a:rot lat="0" lon="0" rev="162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Left Brace 87"/>
          <p:cNvSpPr/>
          <p:nvPr/>
        </p:nvSpPr>
        <p:spPr>
          <a:xfrm rot="16200000">
            <a:off x="6382446" y="766998"/>
            <a:ext cx="437037" cy="5086073"/>
          </a:xfrm>
          <a:prstGeom prst="leftBrace">
            <a:avLst>
              <a:gd name="adj1" fmla="val 72038"/>
              <a:gd name="adj2" fmla="val 50000"/>
            </a:avLst>
          </a:prstGeom>
        </p:spPr>
        <p:style>
          <a:lnRef idx="2">
            <a:schemeClr val="accent3"/>
          </a:lnRef>
          <a:fillRef idx="0">
            <a:schemeClr val="accent3"/>
          </a:fillRef>
          <a:effectRef idx="1">
            <a:schemeClr val="accent3"/>
          </a:effectRef>
          <a:fontRef idx="minor">
            <a:schemeClr val="tx1"/>
          </a:fontRef>
        </p:style>
        <p:txBody>
          <a:bodyPr rtlCol="0" anchor="ctr"/>
          <a:lstStyle/>
          <a:p>
            <a:pPr algn="ctr"/>
            <a:endParaRPr lang="en-US"/>
          </a:p>
        </p:txBody>
      </p:sp>
      <p:sp>
        <p:nvSpPr>
          <p:cNvPr id="37" name="Text Box 26"/>
          <p:cNvSpPr txBox="1">
            <a:spLocks noChangeArrowheads="1"/>
          </p:cNvSpPr>
          <p:nvPr/>
        </p:nvSpPr>
        <p:spPr bwMode="auto">
          <a:xfrm>
            <a:off x="4851532" y="4076578"/>
            <a:ext cx="3012958" cy="461665"/>
          </a:xfrm>
          <a:prstGeom prst="rect">
            <a:avLst/>
          </a:prstGeom>
          <a:ln/>
        </p:spPr>
        <p:style>
          <a:lnRef idx="2">
            <a:schemeClr val="accent3"/>
          </a:lnRef>
          <a:fillRef idx="1">
            <a:schemeClr val="lt1"/>
          </a:fillRef>
          <a:effectRef idx="0">
            <a:schemeClr val="accent3"/>
          </a:effectRef>
          <a:fontRef idx="minor">
            <a:schemeClr val="dk1"/>
          </a:fontRef>
        </p:style>
        <p:txBody>
          <a:bodyPr wrap="square">
            <a:spAutoFit/>
          </a:bodyPr>
          <a:lstStyle/>
          <a:p>
            <a:pPr>
              <a:spcBef>
                <a:spcPct val="50000"/>
              </a:spcBef>
            </a:pPr>
            <a:r>
              <a:rPr lang="it-IT" sz="2400" b="1" dirty="0" err="1" smtClean="0">
                <a:solidFill>
                  <a:schemeClr val="accent2"/>
                </a:solidFill>
              </a:rPr>
              <a:t>p</a:t>
            </a:r>
            <a:r>
              <a:rPr lang="it-IT" sz="2400" b="1" baseline="-25000" dirty="0" err="1" smtClean="0">
                <a:solidFill>
                  <a:schemeClr val="accent2"/>
                </a:solidFill>
              </a:rPr>
              <a:t>T</a:t>
            </a:r>
            <a:r>
              <a:rPr lang="it-IT" sz="2400" b="1" dirty="0" smtClean="0">
                <a:solidFill>
                  <a:schemeClr val="accent2"/>
                </a:solidFill>
              </a:rPr>
              <a:t> e risoluzione in </a:t>
            </a:r>
            <a:r>
              <a:rPr lang="it-IT" sz="2400" b="1" dirty="0" err="1">
                <a:solidFill>
                  <a:schemeClr val="accent2"/>
                </a:solidFill>
              </a:rPr>
              <a:t>p</a:t>
            </a:r>
            <a:r>
              <a:rPr lang="it-IT" sz="2400" b="1" baseline="-25000" dirty="0" err="1">
                <a:solidFill>
                  <a:schemeClr val="accent2"/>
                </a:solidFill>
              </a:rPr>
              <a:t>T</a:t>
            </a:r>
            <a:endParaRPr lang="it-IT" sz="2400" b="1" dirty="0">
              <a:solidFill>
                <a:schemeClr val="accent2"/>
              </a:solidFill>
            </a:endParaRPr>
          </a:p>
        </p:txBody>
      </p:sp>
    </p:spTree>
    <p:extLst>
      <p:ext uri="{BB962C8B-B14F-4D97-AF65-F5344CB8AC3E}">
        <p14:creationId xmlns:p14="http://schemas.microsoft.com/office/powerpoint/2010/main" val="35378493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randombar(horizontal)">
                                      <p:cBhvr>
                                        <p:cTn id="7" dur="500"/>
                                        <p:tgtEl>
                                          <p:spTgt spid="6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6"/>
                                        </p:tgtEl>
                                        <p:attrNameLst>
                                          <p:attrName>style.visibility</p:attrName>
                                        </p:attrNameLst>
                                      </p:cBhvr>
                                      <p:to>
                                        <p:strVal val="visible"/>
                                      </p:to>
                                    </p:set>
                                    <p:animEffect transition="in" filter="randombar(horizontal)">
                                      <p:cBhvr>
                                        <p:cTn id="10" dur="500"/>
                                        <p:tgtEl>
                                          <p:spTgt spid="86"/>
                                        </p:tgtEl>
                                      </p:cBhvr>
                                    </p:animEffect>
                                  </p:childTnLst>
                                </p:cTn>
                              </p:par>
                              <p:par>
                                <p:cTn id="11" presetID="14" presetClass="entr" presetSubtype="1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randombar(horizontal)">
                                      <p:cBhvr>
                                        <p:cTn id="13" dur="500"/>
                                        <p:tgtEl>
                                          <p:spTgt spid="7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randombar(horizontal)">
                                      <p:cBhvr>
                                        <p:cTn id="18" dur="500"/>
                                        <p:tgtEl>
                                          <p:spTgt spid="76"/>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randombar(horizontal)">
                                      <p:cBhvr>
                                        <p:cTn id="23" dur="500"/>
                                        <p:tgtEl>
                                          <p:spTgt spid="8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87"/>
                                        </p:tgtEl>
                                        <p:attrNameLst>
                                          <p:attrName>style.visibility</p:attrName>
                                        </p:attrNameLst>
                                      </p:cBhvr>
                                      <p:to>
                                        <p:strVal val="visible"/>
                                      </p:to>
                                    </p:set>
                                    <p:animEffect transition="in" filter="randombar(horizontal)">
                                      <p:cBhvr>
                                        <p:cTn id="26" dur="500"/>
                                        <p:tgtEl>
                                          <p:spTgt spid="87"/>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randombar(horizontal)">
                                      <p:cBhvr>
                                        <p:cTn id="31" dur="500"/>
                                        <p:tgtEl>
                                          <p:spTgt spid="77"/>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randombar(horizontal)">
                                      <p:cBhvr>
                                        <p:cTn id="3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animBg="1"/>
      <p:bldP spid="88" grpId="0" animBg="1"/>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96688" y="91440"/>
            <a:ext cx="7520940" cy="548640"/>
          </a:xfrm>
        </p:spPr>
        <p:txBody>
          <a:bodyPr/>
          <a:lstStyle/>
          <a:p>
            <a:r>
              <a:rPr lang="en-US" dirty="0" smtClean="0"/>
              <a:t>Il </a:t>
            </a:r>
            <a:r>
              <a:rPr lang="en-US" dirty="0" err="1" smtClean="0"/>
              <a:t>metodo</a:t>
            </a:r>
            <a:r>
              <a:rPr lang="en-US" dirty="0" smtClean="0"/>
              <a:t> </a:t>
            </a:r>
            <a:r>
              <a:rPr lang="en-US" dirty="0" err="1" smtClean="0"/>
              <a:t>della</a:t>
            </a:r>
            <a:r>
              <a:rPr lang="en-US" dirty="0" smtClean="0"/>
              <a:t> </a:t>
            </a:r>
            <a:r>
              <a:rPr lang="en-US" dirty="0" err="1" smtClean="0"/>
              <a:t>sagitta</a:t>
            </a:r>
            <a:r>
              <a:rPr lang="en-US" dirty="0" smtClean="0"/>
              <a:t> (3)</a:t>
            </a:r>
            <a:endParaRPr lang="en-US" dirty="0"/>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normAutofit fontScale="92500" lnSpcReduction="10000"/>
          </a:bodyPr>
          <a:lstStyle/>
          <a:p>
            <a:fld id="{26B4A453-95F0-4F4B-AEA9-EBC44958366F}" type="slidenum">
              <a:rPr lang="en-US" smtClean="0"/>
              <a:t>9</a:t>
            </a:fld>
            <a:endParaRPr lang="en-US"/>
          </a:p>
        </p:txBody>
      </p:sp>
      <p:sp>
        <p:nvSpPr>
          <p:cNvPr id="8" name="Rectangle 7"/>
          <p:cNvSpPr/>
          <p:nvPr/>
        </p:nvSpPr>
        <p:spPr>
          <a:xfrm flipH="1">
            <a:off x="171437" y="1279100"/>
            <a:ext cx="3486750" cy="3362905"/>
          </a:xfrm>
          <a:prstGeom prst="rect">
            <a:avLst/>
          </a:prstGeom>
          <a:solidFill>
            <a:schemeClr val="accent2">
              <a:lumMod val="20000"/>
              <a:lumOff val="80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flipH="1">
            <a:off x="200813" y="1286296"/>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flipH="1">
            <a:off x="1891725" y="1303691"/>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flipH="1">
            <a:off x="3422610" y="1299536"/>
            <a:ext cx="235577" cy="3362905"/>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Arc 37"/>
          <p:cNvSpPr/>
          <p:nvPr/>
        </p:nvSpPr>
        <p:spPr>
          <a:xfrm>
            <a:off x="104891" y="2168333"/>
            <a:ext cx="3623949" cy="2473672"/>
          </a:xfrm>
          <a:prstGeom prst="arc">
            <a:avLst>
              <a:gd name="adj1" fmla="val 11601983"/>
              <a:gd name="adj2" fmla="val 20836925"/>
            </a:avLst>
          </a:prstGeom>
          <a:ln>
            <a:prstDash val="sysDash"/>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33" name="Cross 32"/>
          <p:cNvSpPr/>
          <p:nvPr/>
        </p:nvSpPr>
        <p:spPr>
          <a:xfrm flipH="1">
            <a:off x="143262" y="2723244"/>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Cross 41"/>
          <p:cNvSpPr/>
          <p:nvPr/>
        </p:nvSpPr>
        <p:spPr>
          <a:xfrm flipH="1">
            <a:off x="1837402" y="2033266"/>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Cross 43"/>
          <p:cNvSpPr/>
          <p:nvPr/>
        </p:nvSpPr>
        <p:spPr>
          <a:xfrm flipH="1">
            <a:off x="3402269" y="2764944"/>
            <a:ext cx="326572" cy="326572"/>
          </a:xfrm>
          <a:prstGeom prst="plus">
            <a:avLst>
              <a:gd name="adj" fmla="val 44000"/>
            </a:avLst>
          </a:prstGeom>
          <a:scene3d>
            <a:camera prst="isometricRightUp"/>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387"/>
          <p:cNvSpPr>
            <a:spLocks noChangeArrowheads="1"/>
          </p:cNvSpPr>
          <p:nvPr/>
        </p:nvSpPr>
        <p:spPr bwMode="auto">
          <a:xfrm>
            <a:off x="656252" y="1490175"/>
            <a:ext cx="2394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dirty="0">
                <a:solidFill>
                  <a:srgbClr val="0000FF"/>
                </a:solidFill>
                <a:latin typeface="Symbol" charset="0"/>
              </a:rPr>
              <a:t>B</a:t>
            </a:r>
            <a:endParaRPr lang="en-US" sz="2800" dirty="0">
              <a:solidFill>
                <a:srgbClr val="0000FF"/>
              </a:solidFill>
            </a:endParaRPr>
          </a:p>
        </p:txBody>
      </p:sp>
      <p:cxnSp>
        <p:nvCxnSpPr>
          <p:cNvPr id="57" name="Straight Arrow Connector 56"/>
          <p:cNvCxnSpPr/>
          <p:nvPr/>
        </p:nvCxnSpPr>
        <p:spPr>
          <a:xfrm flipV="1">
            <a:off x="232641" y="3029578"/>
            <a:ext cx="3400438" cy="1"/>
          </a:xfrm>
          <a:prstGeom prst="straightConnector1">
            <a:avLst/>
          </a:prstGeom>
          <a:ln>
            <a:prstDash val="dash"/>
            <a:headEnd type="none"/>
            <a:tailEnd type="none"/>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200813" y="2990758"/>
            <a:ext cx="1818863" cy="3497787"/>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H="1">
            <a:off x="2019676" y="3049816"/>
            <a:ext cx="1638512" cy="3438729"/>
          </a:xfrm>
          <a:prstGeom prst="line">
            <a:avLst/>
          </a:prstGeom>
        </p:spPr>
        <p:style>
          <a:lnRef idx="2">
            <a:schemeClr val="accent1"/>
          </a:lnRef>
          <a:fillRef idx="0">
            <a:schemeClr val="accent1"/>
          </a:fillRef>
          <a:effectRef idx="1">
            <a:schemeClr val="accent1"/>
          </a:effectRef>
          <a:fontRef idx="minor">
            <a:schemeClr val="tx1"/>
          </a:fontRef>
        </p:style>
      </p:cxnSp>
      <p:sp>
        <p:nvSpPr>
          <p:cNvPr id="35" name="Arc 34"/>
          <p:cNvSpPr/>
          <p:nvPr/>
        </p:nvSpPr>
        <p:spPr>
          <a:xfrm rot="3289180">
            <a:off x="-610117" y="6727157"/>
            <a:ext cx="2554535" cy="3009079"/>
          </a:xfrm>
          <a:prstGeom prst="arc">
            <a:avLst>
              <a:gd name="adj1" fmla="val 11833936"/>
              <a:gd name="adj2" fmla="val 14176465"/>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TextBox 31"/>
          <p:cNvSpPr txBox="1"/>
          <p:nvPr/>
        </p:nvSpPr>
        <p:spPr>
          <a:xfrm>
            <a:off x="586041" y="6871161"/>
            <a:ext cx="713253" cy="523220"/>
          </a:xfrm>
          <a:prstGeom prst="rect">
            <a:avLst/>
          </a:prstGeom>
          <a:noFill/>
        </p:spPr>
        <p:txBody>
          <a:bodyPr wrap="square" rtlCol="0">
            <a:spAutoFit/>
          </a:bodyPr>
          <a:lstStyle/>
          <a:p>
            <a:r>
              <a:rPr lang="en-US" sz="2800" dirty="0" err="1" smtClean="0">
                <a:solidFill>
                  <a:srgbClr val="0000FF"/>
                </a:solidFill>
              </a:rPr>
              <a:t>θ</a:t>
            </a:r>
            <a:endParaRPr lang="en-US" sz="2800" dirty="0">
              <a:solidFill>
                <a:srgbClr val="0000FF"/>
              </a:solidFill>
            </a:endParaRPr>
          </a:p>
        </p:txBody>
      </p:sp>
      <p:grpSp>
        <p:nvGrpSpPr>
          <p:cNvPr id="49" name="Group 48"/>
          <p:cNvGrpSpPr/>
          <p:nvPr/>
        </p:nvGrpSpPr>
        <p:grpSpPr>
          <a:xfrm>
            <a:off x="200813" y="1490175"/>
            <a:ext cx="455439" cy="430887"/>
            <a:chOff x="200813" y="1490175"/>
            <a:chExt cx="455439" cy="430887"/>
          </a:xfrm>
        </p:grpSpPr>
        <p:sp>
          <p:nvSpPr>
            <p:cNvPr id="50" name="Oval 49"/>
            <p:cNvSpPr/>
            <p:nvPr/>
          </p:nvSpPr>
          <p:spPr>
            <a:xfrm>
              <a:off x="200813" y="1490175"/>
              <a:ext cx="455439" cy="430887"/>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Multiply 50"/>
            <p:cNvSpPr/>
            <p:nvPr/>
          </p:nvSpPr>
          <p:spPr>
            <a:xfrm>
              <a:off x="200813" y="1490175"/>
              <a:ext cx="455439" cy="430887"/>
            </a:xfrm>
            <a:prstGeom prst="mathMultiply">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3" name="Straight Connector 52"/>
          <p:cNvCxnSpPr/>
          <p:nvPr/>
        </p:nvCxnSpPr>
        <p:spPr>
          <a:xfrm>
            <a:off x="2019676" y="2168333"/>
            <a:ext cx="0" cy="4320212"/>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a:off x="2019676" y="2244238"/>
            <a:ext cx="14691" cy="785340"/>
          </a:xfrm>
          <a:prstGeom prst="line">
            <a:avLst/>
          </a:prstGeom>
          <a:ln w="38100" cmpd="sng"/>
        </p:spPr>
        <p:style>
          <a:lnRef idx="2">
            <a:schemeClr val="accent2"/>
          </a:lnRef>
          <a:fillRef idx="0">
            <a:schemeClr val="accent2"/>
          </a:fillRef>
          <a:effectRef idx="1">
            <a:schemeClr val="accent2"/>
          </a:effectRef>
          <a:fontRef idx="minor">
            <a:schemeClr val="tx1"/>
          </a:fontRef>
        </p:style>
      </p:cxnSp>
      <p:sp>
        <p:nvSpPr>
          <p:cNvPr id="63" name="TextBox 62"/>
          <p:cNvSpPr txBox="1"/>
          <p:nvPr/>
        </p:nvSpPr>
        <p:spPr>
          <a:xfrm>
            <a:off x="1980362" y="2359838"/>
            <a:ext cx="603544" cy="46166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2400" b="1" dirty="0" smtClean="0">
                <a:solidFill>
                  <a:srgbClr val="0000FF"/>
                </a:solidFill>
              </a:rPr>
              <a:t>s</a:t>
            </a:r>
            <a:endParaRPr lang="en-US" sz="2400" b="1" dirty="0">
              <a:solidFill>
                <a:srgbClr val="0000FF"/>
              </a:solidFill>
            </a:endParaRPr>
          </a:p>
        </p:txBody>
      </p:sp>
      <p:sp>
        <p:nvSpPr>
          <p:cNvPr id="64" name="Arc 63"/>
          <p:cNvSpPr/>
          <p:nvPr/>
        </p:nvSpPr>
        <p:spPr>
          <a:xfrm>
            <a:off x="1190044" y="5503016"/>
            <a:ext cx="1688645" cy="3009079"/>
          </a:xfrm>
          <a:prstGeom prst="arc">
            <a:avLst>
              <a:gd name="adj1" fmla="val 15077503"/>
              <a:gd name="adj2" fmla="val 17057151"/>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TextBox 26"/>
          <p:cNvSpPr txBox="1"/>
          <p:nvPr/>
        </p:nvSpPr>
        <p:spPr>
          <a:xfrm>
            <a:off x="171437" y="2283677"/>
            <a:ext cx="517476" cy="461665"/>
          </a:xfrm>
          <a:prstGeom prst="rect">
            <a:avLst/>
          </a:prstGeom>
          <a:noFill/>
        </p:spPr>
        <p:txBody>
          <a:bodyPr wrap="square" rtlCol="0">
            <a:spAutoFit/>
          </a:bodyPr>
          <a:lstStyle/>
          <a:p>
            <a:r>
              <a:rPr lang="en-US" sz="2400" b="1" dirty="0" smtClean="0">
                <a:solidFill>
                  <a:srgbClr val="0000FF"/>
                </a:solidFill>
              </a:rPr>
              <a:t>A</a:t>
            </a:r>
            <a:endParaRPr lang="en-US" sz="2400" b="1" dirty="0">
              <a:solidFill>
                <a:srgbClr val="0000FF"/>
              </a:solidFill>
            </a:endParaRPr>
          </a:p>
        </p:txBody>
      </p:sp>
      <p:sp>
        <p:nvSpPr>
          <p:cNvPr id="71" name="TextBox 70"/>
          <p:cNvSpPr txBox="1"/>
          <p:nvPr/>
        </p:nvSpPr>
        <p:spPr>
          <a:xfrm>
            <a:off x="1842588" y="1551370"/>
            <a:ext cx="517476" cy="461665"/>
          </a:xfrm>
          <a:prstGeom prst="rect">
            <a:avLst/>
          </a:prstGeom>
          <a:noFill/>
        </p:spPr>
        <p:txBody>
          <a:bodyPr wrap="square" rtlCol="0">
            <a:spAutoFit/>
          </a:bodyPr>
          <a:lstStyle/>
          <a:p>
            <a:r>
              <a:rPr lang="en-US" sz="2400" b="1" dirty="0" smtClean="0">
                <a:solidFill>
                  <a:srgbClr val="0000FF"/>
                </a:solidFill>
              </a:rPr>
              <a:t>B</a:t>
            </a:r>
            <a:endParaRPr lang="en-US" sz="2400" b="1" dirty="0">
              <a:solidFill>
                <a:srgbClr val="0000FF"/>
              </a:solidFill>
            </a:endParaRPr>
          </a:p>
        </p:txBody>
      </p:sp>
      <p:sp>
        <p:nvSpPr>
          <p:cNvPr id="72" name="TextBox 71"/>
          <p:cNvSpPr txBox="1"/>
          <p:nvPr/>
        </p:nvSpPr>
        <p:spPr>
          <a:xfrm>
            <a:off x="3359040" y="2331224"/>
            <a:ext cx="517476" cy="461665"/>
          </a:xfrm>
          <a:prstGeom prst="rect">
            <a:avLst/>
          </a:prstGeom>
          <a:noFill/>
        </p:spPr>
        <p:txBody>
          <a:bodyPr wrap="square" rtlCol="0">
            <a:spAutoFit/>
          </a:bodyPr>
          <a:lstStyle/>
          <a:p>
            <a:r>
              <a:rPr lang="en-US" sz="2400" b="1" dirty="0" smtClean="0">
                <a:solidFill>
                  <a:srgbClr val="0000FF"/>
                </a:solidFill>
              </a:rPr>
              <a:t>C</a:t>
            </a:r>
            <a:endParaRPr lang="en-US" sz="2400" b="1" dirty="0">
              <a:solidFill>
                <a:srgbClr val="0000FF"/>
              </a:solidFill>
            </a:endParaRPr>
          </a:p>
        </p:txBody>
      </p:sp>
      <p:graphicFrame>
        <p:nvGraphicFramePr>
          <p:cNvPr id="77" name="Object 10"/>
          <p:cNvGraphicFramePr>
            <a:graphicFrameLocks noChangeAspect="1"/>
          </p:cNvGraphicFramePr>
          <p:nvPr>
            <p:extLst>
              <p:ext uri="{D42A27DB-BD31-4B8C-83A1-F6EECF244321}">
                <p14:modId xmlns:p14="http://schemas.microsoft.com/office/powerpoint/2010/main" val="3880502069"/>
              </p:ext>
            </p:extLst>
          </p:nvPr>
        </p:nvGraphicFramePr>
        <p:xfrm>
          <a:off x="5620782" y="671147"/>
          <a:ext cx="1869130" cy="758522"/>
        </p:xfrm>
        <a:graphic>
          <a:graphicData uri="http://schemas.openxmlformats.org/presentationml/2006/ole">
            <mc:AlternateContent xmlns:mc="http://schemas.openxmlformats.org/markup-compatibility/2006">
              <mc:Choice xmlns:v="urn:schemas-microsoft-com:vml" Requires="v">
                <p:oleObj spid="_x0000_s75929" name="Equation" r:id="rId3" imgW="1282700" imgH="457200" progId="Equation.3">
                  <p:embed/>
                </p:oleObj>
              </mc:Choice>
              <mc:Fallback>
                <p:oleObj name="Equation" r:id="rId3" imgW="1282700" imgH="457200" progId="Equation.3">
                  <p:embed/>
                  <p:pic>
                    <p:nvPicPr>
                      <p:cNvPr id="0" name=""/>
                      <p:cNvPicPr>
                        <a:picLocks noChangeAspect="1" noChangeArrowheads="1"/>
                      </p:cNvPicPr>
                      <p:nvPr/>
                    </p:nvPicPr>
                    <p:blipFill>
                      <a:blip r:embed="rId4"/>
                      <a:srcRect/>
                      <a:stretch>
                        <a:fillRect/>
                      </a:stretch>
                    </p:blipFill>
                    <p:spPr bwMode="auto">
                      <a:xfrm>
                        <a:off x="5620782" y="671147"/>
                        <a:ext cx="1869130" cy="758522"/>
                      </a:xfrm>
                      <a:prstGeom prst="rect">
                        <a:avLst/>
                      </a:prstGeom>
                      <a:noFill/>
                      <a:ln w="9525">
                        <a:solidFill>
                          <a:srgbClr val="3366FF"/>
                        </a:solidFill>
                        <a:miter lim="800000"/>
                        <a:headEnd/>
                        <a:tailEnd/>
                      </a:ln>
                      <a:effectLst/>
                    </p:spPr>
                  </p:pic>
                </p:oleObj>
              </mc:Fallback>
            </mc:AlternateContent>
          </a:graphicData>
        </a:graphic>
      </p:graphicFrame>
      <p:sp>
        <p:nvSpPr>
          <p:cNvPr id="2" name="TextBox 1"/>
          <p:cNvSpPr txBox="1"/>
          <p:nvPr/>
        </p:nvSpPr>
        <p:spPr>
          <a:xfrm>
            <a:off x="3876516" y="1429669"/>
            <a:ext cx="5104915" cy="147732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just"/>
            <a:r>
              <a:rPr lang="en-US" dirty="0" smtClean="0">
                <a:solidFill>
                  <a:schemeClr val="bg1"/>
                </a:solidFill>
              </a:rPr>
              <a:t>La </a:t>
            </a:r>
            <a:r>
              <a:rPr lang="en-US" dirty="0" err="1" smtClean="0">
                <a:solidFill>
                  <a:schemeClr val="bg1"/>
                </a:solidFill>
              </a:rPr>
              <a:t>risoluzione</a:t>
            </a:r>
            <a:r>
              <a:rPr lang="en-US" dirty="0" smtClean="0">
                <a:solidFill>
                  <a:schemeClr val="bg1"/>
                </a:solidFill>
              </a:rPr>
              <a:t> </a:t>
            </a:r>
            <a:r>
              <a:rPr lang="en-US" dirty="0" err="1" smtClean="0">
                <a:solidFill>
                  <a:schemeClr val="bg1"/>
                </a:solidFill>
              </a:rPr>
              <a:t>cresce</a:t>
            </a:r>
            <a:r>
              <a:rPr lang="en-US" dirty="0" smtClean="0">
                <a:solidFill>
                  <a:schemeClr val="bg1"/>
                </a:solidFill>
              </a:rPr>
              <a:t> </a:t>
            </a:r>
            <a:r>
              <a:rPr lang="en-US" dirty="0" err="1" smtClean="0">
                <a:solidFill>
                  <a:schemeClr val="bg1"/>
                </a:solidFill>
              </a:rPr>
              <a:t>linearmente</a:t>
            </a:r>
            <a:r>
              <a:rPr lang="en-US" dirty="0" smtClean="0">
                <a:solidFill>
                  <a:schemeClr val="bg1"/>
                </a:solidFill>
              </a:rPr>
              <a:t> con </a:t>
            </a:r>
            <a:r>
              <a:rPr lang="en-US" dirty="0" err="1" smtClean="0">
                <a:solidFill>
                  <a:schemeClr val="bg1"/>
                </a:solidFill>
              </a:rPr>
              <a:t>il</a:t>
            </a:r>
            <a:r>
              <a:rPr lang="en-US" dirty="0">
                <a:solidFill>
                  <a:schemeClr val="bg1"/>
                </a:solidFill>
              </a:rPr>
              <a:t> </a:t>
            </a:r>
            <a:r>
              <a:rPr lang="it-IT" dirty="0" err="1" smtClean="0">
                <a:solidFill>
                  <a:schemeClr val="bg1"/>
                </a:solidFill>
              </a:rPr>
              <a:t>p</a:t>
            </a:r>
            <a:r>
              <a:rPr lang="it-IT" baseline="-25000" dirty="0" err="1" smtClean="0">
                <a:solidFill>
                  <a:schemeClr val="bg1"/>
                </a:solidFill>
              </a:rPr>
              <a:t>T</a:t>
            </a:r>
            <a:r>
              <a:rPr lang="it-IT" dirty="0">
                <a:solidFill>
                  <a:schemeClr val="bg1"/>
                </a:solidFill>
              </a:rPr>
              <a:t> </a:t>
            </a:r>
            <a:r>
              <a:rPr lang="en-US" dirty="0" smtClean="0">
                <a:solidFill>
                  <a:schemeClr val="bg1"/>
                </a:solidFill>
              </a:rPr>
              <a:t>ma</a:t>
            </a:r>
            <a:r>
              <a:rPr lang="it-IT" dirty="0" smtClean="0">
                <a:solidFill>
                  <a:schemeClr val="bg1"/>
                </a:solidFill>
              </a:rPr>
              <a:t> migliora all’aumentare di B e della lunghezza trasversa del rivelatore.</a:t>
            </a:r>
          </a:p>
          <a:p>
            <a:pPr algn="just"/>
            <a:r>
              <a:rPr lang="it-IT" dirty="0" smtClean="0">
                <a:solidFill>
                  <a:schemeClr val="bg1"/>
                </a:solidFill>
              </a:rPr>
              <a:t>Avere una distanza costante tra i diversi rivelatori aiuta a minimizzare lo </a:t>
            </a:r>
            <a:r>
              <a:rPr lang="it-IT" dirty="0" err="1" smtClean="0">
                <a:solidFill>
                  <a:schemeClr val="bg1"/>
                </a:solidFill>
              </a:rPr>
              <a:t>scattering</a:t>
            </a:r>
            <a:r>
              <a:rPr lang="it-IT" dirty="0" smtClean="0">
                <a:solidFill>
                  <a:schemeClr val="bg1"/>
                </a:solidFill>
              </a:rPr>
              <a:t> multiplo.</a:t>
            </a:r>
            <a:endParaRPr lang="en-US" dirty="0">
              <a:solidFill>
                <a:schemeClr val="bg1"/>
              </a:solidFill>
            </a:endParaRPr>
          </a:p>
        </p:txBody>
      </p:sp>
      <p:sp>
        <p:nvSpPr>
          <p:cNvPr id="3" name="TextBox 2"/>
          <p:cNvSpPr txBox="1"/>
          <p:nvPr/>
        </p:nvSpPr>
        <p:spPr>
          <a:xfrm>
            <a:off x="4647631" y="3246329"/>
            <a:ext cx="3871044"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err="1" smtClean="0"/>
              <a:t>Quanto</a:t>
            </a:r>
            <a:r>
              <a:rPr lang="en-US" dirty="0" smtClean="0"/>
              <a:t> vale la </a:t>
            </a:r>
            <a:r>
              <a:rPr lang="en-US" dirty="0" err="1" smtClean="0"/>
              <a:t>risoluzione</a:t>
            </a:r>
            <a:r>
              <a:rPr lang="en-US" dirty="0" smtClean="0"/>
              <a:t> </a:t>
            </a:r>
            <a:r>
              <a:rPr lang="en-US" dirty="0" err="1" smtClean="0"/>
              <a:t>nel</a:t>
            </a:r>
            <a:r>
              <a:rPr lang="en-US" dirty="0" smtClean="0"/>
              <a:t> </a:t>
            </a:r>
            <a:r>
              <a:rPr lang="en-US" dirty="0" err="1" smtClean="0"/>
              <a:t>caso</a:t>
            </a:r>
            <a:r>
              <a:rPr lang="en-US" dirty="0" smtClean="0"/>
              <a:t> di N </a:t>
            </a:r>
            <a:r>
              <a:rPr lang="en-US" dirty="0" err="1" smtClean="0"/>
              <a:t>punti</a:t>
            </a:r>
            <a:r>
              <a:rPr lang="en-US" dirty="0" smtClean="0"/>
              <a:t> </a:t>
            </a:r>
            <a:r>
              <a:rPr lang="en-US" dirty="0" err="1" smtClean="0"/>
              <a:t>equidistanti</a:t>
            </a:r>
            <a:r>
              <a:rPr lang="en-US" dirty="0" smtClean="0"/>
              <a:t>?</a:t>
            </a:r>
            <a:endParaRPr lang="en-US" dirty="0"/>
          </a:p>
        </p:txBody>
      </p:sp>
      <p:graphicFrame>
        <p:nvGraphicFramePr>
          <p:cNvPr id="39" name="Object 10"/>
          <p:cNvGraphicFramePr>
            <a:graphicFrameLocks noChangeAspect="1"/>
          </p:cNvGraphicFramePr>
          <p:nvPr>
            <p:extLst>
              <p:ext uri="{D42A27DB-BD31-4B8C-83A1-F6EECF244321}">
                <p14:modId xmlns:p14="http://schemas.microsoft.com/office/powerpoint/2010/main" val="3610247167"/>
              </p:ext>
            </p:extLst>
          </p:nvPr>
        </p:nvGraphicFramePr>
        <p:xfrm>
          <a:off x="5365190" y="4055920"/>
          <a:ext cx="2520749" cy="956663"/>
        </p:xfrm>
        <a:graphic>
          <a:graphicData uri="http://schemas.openxmlformats.org/presentationml/2006/ole">
            <mc:AlternateContent xmlns:mc="http://schemas.openxmlformats.org/markup-compatibility/2006">
              <mc:Choice xmlns:v="urn:schemas-microsoft-com:vml" Requires="v">
                <p:oleObj spid="_x0000_s75930" name="Equation" r:id="rId5" imgW="1371600" imgH="457200" progId="Equation.3">
                  <p:embed/>
                </p:oleObj>
              </mc:Choice>
              <mc:Fallback>
                <p:oleObj name="Equation" r:id="rId5" imgW="1371600" imgH="457200" progId="Equation.3">
                  <p:embed/>
                  <p:pic>
                    <p:nvPicPr>
                      <p:cNvPr id="0" name=""/>
                      <p:cNvPicPr>
                        <a:picLocks noChangeAspect="1" noChangeArrowheads="1"/>
                      </p:cNvPicPr>
                      <p:nvPr/>
                    </p:nvPicPr>
                    <p:blipFill>
                      <a:blip r:embed="rId6"/>
                      <a:srcRect/>
                      <a:stretch>
                        <a:fillRect/>
                      </a:stretch>
                    </p:blipFill>
                    <p:spPr bwMode="auto">
                      <a:xfrm>
                        <a:off x="5365190" y="4055920"/>
                        <a:ext cx="2520749" cy="956663"/>
                      </a:xfrm>
                      <a:prstGeom prst="rect">
                        <a:avLst/>
                      </a:prstGeom>
                      <a:noFill/>
                      <a:ln w="9525">
                        <a:solidFill>
                          <a:srgbClr val="3366FF"/>
                        </a:solidFill>
                        <a:miter lim="800000"/>
                        <a:headEnd/>
                        <a:tailEnd/>
                      </a:ln>
                      <a:effectLst/>
                    </p:spPr>
                  </p:pic>
                </p:oleObj>
              </mc:Fallback>
            </mc:AlternateContent>
          </a:graphicData>
        </a:graphic>
      </p:graphicFrame>
      <p:sp>
        <p:nvSpPr>
          <p:cNvPr id="9" name="TextBox 8"/>
          <p:cNvSpPr txBox="1"/>
          <p:nvPr/>
        </p:nvSpPr>
        <p:spPr>
          <a:xfrm>
            <a:off x="4339272" y="5380549"/>
            <a:ext cx="4642159" cy="1107996"/>
          </a:xfrm>
          <a:prstGeom prst="rect">
            <a:avLst/>
          </a:prstGeom>
          <a:noFill/>
        </p:spPr>
        <p:txBody>
          <a:bodyPr wrap="square" rtlCol="0">
            <a:spAutoFit/>
          </a:bodyPr>
          <a:lstStyle/>
          <a:p>
            <a:r>
              <a:rPr lang="en-US" b="1" u="sng" dirty="0" smtClean="0"/>
              <a:t>ESEMPIO: </a:t>
            </a:r>
          </a:p>
          <a:p>
            <a:r>
              <a:rPr lang="it-IT" dirty="0" err="1" smtClean="0"/>
              <a:t>p</a:t>
            </a:r>
            <a:r>
              <a:rPr lang="it-IT" baseline="-25000" dirty="0" err="1" smtClean="0"/>
              <a:t>T</a:t>
            </a:r>
            <a:r>
              <a:rPr lang="it-IT" dirty="0" smtClean="0"/>
              <a:t>= 1GeV/c L=1m B=1T </a:t>
            </a:r>
            <a:r>
              <a:rPr lang="it-IT" dirty="0" err="1" smtClean="0"/>
              <a:t>σ</a:t>
            </a:r>
            <a:r>
              <a:rPr lang="en-US" baseline="-25000" dirty="0" smtClean="0"/>
              <a:t>x</a:t>
            </a:r>
            <a:r>
              <a:rPr lang="en-US" dirty="0" smtClean="0"/>
              <a:t>= 200 </a:t>
            </a:r>
            <a:r>
              <a:rPr lang="en-US" dirty="0" err="1" smtClean="0"/>
              <a:t>μm</a:t>
            </a:r>
            <a:r>
              <a:rPr lang="en-US" dirty="0" smtClean="0"/>
              <a:t> e N=10</a:t>
            </a:r>
          </a:p>
          <a:p>
            <a:endParaRPr lang="en-US" baseline="-25000" dirty="0"/>
          </a:p>
          <a:p>
            <a:pPr algn="ctr"/>
            <a:r>
              <a:rPr lang="en-US" dirty="0" smtClean="0"/>
              <a:t>d</a:t>
            </a:r>
            <a:r>
              <a:rPr lang="it-IT" dirty="0" err="1" smtClean="0"/>
              <a:t>p</a:t>
            </a:r>
            <a:r>
              <a:rPr lang="it-IT" baseline="-25000" dirty="0" err="1" smtClean="0"/>
              <a:t>T</a:t>
            </a:r>
            <a:r>
              <a:rPr lang="it-IT" dirty="0" smtClean="0"/>
              <a:t>/p</a:t>
            </a:r>
            <a:r>
              <a:rPr lang="it-IT" baseline="-25000" dirty="0" smtClean="0"/>
              <a:t>T</a:t>
            </a:r>
            <a:r>
              <a:rPr lang="it-IT" dirty="0" smtClean="0"/>
              <a:t>≈0.5%</a:t>
            </a:r>
            <a:endParaRPr lang="en-US" dirty="0"/>
          </a:p>
        </p:txBody>
      </p:sp>
    </p:spTree>
    <p:extLst>
      <p:ext uri="{BB962C8B-B14F-4D97-AF65-F5344CB8AC3E}">
        <p14:creationId xmlns:p14="http://schemas.microsoft.com/office/powerpoint/2010/main" val="35378493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strVal val="#ppt_w*0.70"/>
                                          </p:val>
                                        </p:tav>
                                        <p:tav tm="100000">
                                          <p:val>
                                            <p:strVal val="#ppt_w"/>
                                          </p:val>
                                        </p:tav>
                                      </p:tavLst>
                                    </p:anim>
                                    <p:anim calcmode="lin" valueType="num">
                                      <p:cBhvr>
                                        <p:cTn id="16" dur="1000" fill="hold"/>
                                        <p:tgtEl>
                                          <p:spTgt spid="9"/>
                                        </p:tgtEl>
                                        <p:attrNameLst>
                                          <p:attrName>ppt_h</p:attrName>
                                        </p:attrNameLst>
                                      </p:cBhvr>
                                      <p:tavLst>
                                        <p:tav tm="0">
                                          <p:val>
                                            <p:strVal val="#ppt_h"/>
                                          </p:val>
                                        </p:tav>
                                        <p:tav tm="100000">
                                          <p:val>
                                            <p:strVal val="#ppt_h"/>
                                          </p:val>
                                        </p:tav>
                                      </p:tavLst>
                                    </p:anim>
                                    <p:animEffect transition="in" filter="fade">
                                      <p:cBhvr>
                                        <p:cTn id="1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Screen shot 2011-06-24 at 10.54.55 AM.png"/>
          <p:cNvPicPr>
            <a:picLocks noChangeAspect="1"/>
          </p:cNvPicPr>
          <p:nvPr/>
        </p:nvPicPr>
        <p:blipFill rotWithShape="1">
          <a:blip r:embed="rId2">
            <a:extLst>
              <a:ext uri="{28A0092B-C50C-407E-A947-70E740481C1C}">
                <a14:useLocalDpi xmlns:a14="http://schemas.microsoft.com/office/drawing/2010/main" val="0"/>
              </a:ext>
            </a:extLst>
          </a:blip>
          <a:srcRect l="16860" t="53442" r="40363"/>
          <a:stretch/>
        </p:blipFill>
        <p:spPr>
          <a:xfrm>
            <a:off x="502136" y="3698315"/>
            <a:ext cx="2735560" cy="1867380"/>
          </a:xfrm>
          <a:prstGeom prst="rect">
            <a:avLst/>
          </a:prstGeom>
        </p:spPr>
      </p:pic>
      <p:sp>
        <p:nvSpPr>
          <p:cNvPr id="7" name="Title 6"/>
          <p:cNvSpPr>
            <a:spLocks noGrp="1"/>
          </p:cNvSpPr>
          <p:nvPr>
            <p:ph type="title"/>
          </p:nvPr>
        </p:nvSpPr>
        <p:spPr/>
        <p:txBody>
          <a:bodyPr/>
          <a:lstStyle/>
          <a:p>
            <a:r>
              <a:rPr lang="en-US" dirty="0" smtClean="0"/>
              <a:t>Scattering </a:t>
            </a:r>
            <a:r>
              <a:rPr lang="en-US" dirty="0" err="1" smtClean="0"/>
              <a:t>mutliplo</a:t>
            </a:r>
            <a:r>
              <a:rPr lang="en-US" dirty="0" smtClean="0"/>
              <a:t> (1)</a:t>
            </a:r>
            <a:endParaRPr lang="en-US" dirty="0"/>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normAutofit fontScale="92500" lnSpcReduction="10000"/>
          </a:bodyPr>
          <a:lstStyle/>
          <a:p>
            <a:fld id="{26B4A453-95F0-4F4B-AEA9-EBC44958366F}" type="slidenum">
              <a:rPr lang="en-US" smtClean="0"/>
              <a:t>10</a:t>
            </a:fld>
            <a:endParaRPr lang="en-US"/>
          </a:p>
        </p:txBody>
      </p:sp>
      <p:sp>
        <p:nvSpPr>
          <p:cNvPr id="11" name="TextBox 10"/>
          <p:cNvSpPr txBox="1"/>
          <p:nvPr/>
        </p:nvSpPr>
        <p:spPr>
          <a:xfrm>
            <a:off x="245786" y="658755"/>
            <a:ext cx="8395294"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en-US" dirty="0" err="1" smtClean="0">
                <a:solidFill>
                  <a:srgbClr val="000090"/>
                </a:solidFill>
              </a:rPr>
              <a:t>L’interazione</a:t>
            </a:r>
            <a:r>
              <a:rPr lang="en-US" dirty="0" smtClean="0">
                <a:solidFill>
                  <a:srgbClr val="000090"/>
                </a:solidFill>
              </a:rPr>
              <a:t> con </a:t>
            </a:r>
            <a:r>
              <a:rPr lang="en-US" dirty="0" err="1" smtClean="0">
                <a:solidFill>
                  <a:srgbClr val="000090"/>
                </a:solidFill>
              </a:rPr>
              <a:t>il</a:t>
            </a:r>
            <a:r>
              <a:rPr lang="en-US" dirty="0" smtClean="0">
                <a:solidFill>
                  <a:srgbClr val="000090"/>
                </a:solidFill>
              </a:rPr>
              <a:t> campo </a:t>
            </a:r>
            <a:r>
              <a:rPr lang="en-US" dirty="0" err="1" smtClean="0">
                <a:solidFill>
                  <a:srgbClr val="000090"/>
                </a:solidFill>
              </a:rPr>
              <a:t>magnetico</a:t>
            </a:r>
            <a:r>
              <a:rPr lang="en-US" dirty="0" smtClean="0">
                <a:solidFill>
                  <a:srgbClr val="000090"/>
                </a:solidFill>
              </a:rPr>
              <a:t> </a:t>
            </a:r>
            <a:r>
              <a:rPr lang="en-US" dirty="0" err="1" smtClean="0">
                <a:solidFill>
                  <a:srgbClr val="000090"/>
                </a:solidFill>
              </a:rPr>
              <a:t>dei</a:t>
            </a:r>
            <a:r>
              <a:rPr lang="en-US" dirty="0" smtClean="0">
                <a:solidFill>
                  <a:srgbClr val="000090"/>
                </a:solidFill>
              </a:rPr>
              <a:t> </a:t>
            </a:r>
            <a:r>
              <a:rPr lang="en-US" dirty="0" err="1" smtClean="0">
                <a:solidFill>
                  <a:srgbClr val="000090"/>
                </a:solidFill>
              </a:rPr>
              <a:t>nulcei</a:t>
            </a:r>
            <a:r>
              <a:rPr lang="en-US" dirty="0" smtClean="0">
                <a:solidFill>
                  <a:srgbClr val="000090"/>
                </a:solidFill>
              </a:rPr>
              <a:t> </a:t>
            </a:r>
            <a:r>
              <a:rPr lang="en-US" dirty="0" err="1" smtClean="0">
                <a:solidFill>
                  <a:srgbClr val="000090"/>
                </a:solidFill>
              </a:rPr>
              <a:t>atomici</a:t>
            </a:r>
            <a:r>
              <a:rPr lang="en-US" dirty="0" smtClean="0">
                <a:solidFill>
                  <a:srgbClr val="000090"/>
                </a:solidFill>
              </a:rPr>
              <a:t> </a:t>
            </a:r>
            <a:r>
              <a:rPr lang="en-US" dirty="0" err="1" smtClean="0">
                <a:solidFill>
                  <a:srgbClr val="000090"/>
                </a:solidFill>
              </a:rPr>
              <a:t>puo</a:t>
            </a:r>
            <a:r>
              <a:rPr lang="en-US" dirty="0" smtClean="0">
                <a:solidFill>
                  <a:srgbClr val="000090"/>
                </a:solidFill>
              </a:rPr>
              <a:t>’ dare </a:t>
            </a:r>
            <a:r>
              <a:rPr lang="en-US" dirty="0" err="1" smtClean="0">
                <a:solidFill>
                  <a:srgbClr val="000090"/>
                </a:solidFill>
              </a:rPr>
              <a:t>una</a:t>
            </a:r>
            <a:r>
              <a:rPr lang="en-US" dirty="0" smtClean="0">
                <a:solidFill>
                  <a:srgbClr val="000090"/>
                </a:solidFill>
              </a:rPr>
              <a:t> </a:t>
            </a:r>
            <a:r>
              <a:rPr lang="en-US" dirty="0" err="1" smtClean="0">
                <a:solidFill>
                  <a:srgbClr val="000090"/>
                </a:solidFill>
              </a:rPr>
              <a:t>grande</a:t>
            </a:r>
            <a:r>
              <a:rPr lang="en-US" dirty="0" smtClean="0">
                <a:solidFill>
                  <a:srgbClr val="000090"/>
                </a:solidFill>
              </a:rPr>
              <a:t> </a:t>
            </a:r>
            <a:r>
              <a:rPr lang="en-US" dirty="0" err="1" smtClean="0">
                <a:solidFill>
                  <a:srgbClr val="000090"/>
                </a:solidFill>
              </a:rPr>
              <a:t>accelerazione</a:t>
            </a:r>
            <a:r>
              <a:rPr lang="en-US" dirty="0" smtClean="0">
                <a:solidFill>
                  <a:srgbClr val="000090"/>
                </a:solidFill>
              </a:rPr>
              <a:t> </a:t>
            </a:r>
            <a:r>
              <a:rPr lang="en-US" dirty="0" err="1" smtClean="0">
                <a:solidFill>
                  <a:srgbClr val="000090"/>
                </a:solidFill>
              </a:rPr>
              <a:t>alle</a:t>
            </a:r>
            <a:r>
              <a:rPr lang="en-US" dirty="0" smtClean="0">
                <a:solidFill>
                  <a:srgbClr val="000090"/>
                </a:solidFill>
              </a:rPr>
              <a:t> </a:t>
            </a:r>
            <a:r>
              <a:rPr lang="en-US" dirty="0" err="1" smtClean="0">
                <a:solidFill>
                  <a:srgbClr val="000090"/>
                </a:solidFill>
              </a:rPr>
              <a:t>particelle</a:t>
            </a:r>
            <a:r>
              <a:rPr lang="en-US" dirty="0" smtClean="0">
                <a:solidFill>
                  <a:srgbClr val="000090"/>
                </a:solidFill>
              </a:rPr>
              <a:t> </a:t>
            </a:r>
            <a:r>
              <a:rPr lang="en-US" dirty="0" err="1" smtClean="0">
                <a:solidFill>
                  <a:srgbClr val="000090"/>
                </a:solidFill>
              </a:rPr>
              <a:t>cariche</a:t>
            </a:r>
            <a:r>
              <a:rPr lang="en-US" dirty="0" smtClean="0">
                <a:solidFill>
                  <a:srgbClr val="000090"/>
                </a:solidFill>
              </a:rPr>
              <a:t>. Per </a:t>
            </a:r>
            <a:r>
              <a:rPr lang="en-US" dirty="0" err="1" smtClean="0">
                <a:solidFill>
                  <a:srgbClr val="000090"/>
                </a:solidFill>
              </a:rPr>
              <a:t>particelle</a:t>
            </a:r>
            <a:r>
              <a:rPr lang="en-US" dirty="0" smtClean="0">
                <a:solidFill>
                  <a:srgbClr val="000090"/>
                </a:solidFill>
              </a:rPr>
              <a:t> </a:t>
            </a:r>
            <a:r>
              <a:rPr lang="en-US" dirty="0" err="1" smtClean="0">
                <a:solidFill>
                  <a:srgbClr val="000090"/>
                </a:solidFill>
              </a:rPr>
              <a:t>cariche</a:t>
            </a:r>
            <a:r>
              <a:rPr lang="en-US" dirty="0" smtClean="0">
                <a:solidFill>
                  <a:srgbClr val="000090"/>
                </a:solidFill>
              </a:rPr>
              <a:t> </a:t>
            </a:r>
            <a:r>
              <a:rPr lang="en-US" dirty="0" err="1" smtClean="0">
                <a:solidFill>
                  <a:srgbClr val="000090"/>
                </a:solidFill>
              </a:rPr>
              <a:t>piu</a:t>
            </a:r>
            <a:r>
              <a:rPr lang="en-US" dirty="0" smtClean="0">
                <a:solidFill>
                  <a:srgbClr val="000090"/>
                </a:solidFill>
              </a:rPr>
              <a:t>’ </a:t>
            </a:r>
            <a:r>
              <a:rPr lang="en-US" dirty="0" err="1" smtClean="0">
                <a:solidFill>
                  <a:srgbClr val="000090"/>
                </a:solidFill>
              </a:rPr>
              <a:t>pesanti</a:t>
            </a:r>
            <a:r>
              <a:rPr lang="en-US" dirty="0" smtClean="0">
                <a:solidFill>
                  <a:srgbClr val="000090"/>
                </a:solidFill>
              </a:rPr>
              <a:t> come I </a:t>
            </a:r>
            <a:r>
              <a:rPr lang="en-US" dirty="0" err="1" smtClean="0">
                <a:solidFill>
                  <a:srgbClr val="000090"/>
                </a:solidFill>
              </a:rPr>
              <a:t>muoni</a:t>
            </a:r>
            <a:r>
              <a:rPr lang="en-US" dirty="0" smtClean="0">
                <a:solidFill>
                  <a:srgbClr val="000090"/>
                </a:solidFill>
              </a:rPr>
              <a:t> </a:t>
            </a:r>
            <a:r>
              <a:rPr lang="en-US" dirty="0" err="1" smtClean="0">
                <a:solidFill>
                  <a:srgbClr val="000090"/>
                </a:solidFill>
              </a:rPr>
              <a:t>questa</a:t>
            </a:r>
            <a:r>
              <a:rPr lang="en-US" dirty="0" smtClean="0">
                <a:solidFill>
                  <a:srgbClr val="000090"/>
                </a:solidFill>
              </a:rPr>
              <a:t> </a:t>
            </a:r>
            <a:r>
              <a:rPr lang="en-US" dirty="0" err="1" smtClean="0">
                <a:solidFill>
                  <a:srgbClr val="000090"/>
                </a:solidFill>
              </a:rPr>
              <a:t>interazione</a:t>
            </a:r>
            <a:r>
              <a:rPr lang="en-US" dirty="0" smtClean="0">
                <a:solidFill>
                  <a:srgbClr val="000090"/>
                </a:solidFill>
              </a:rPr>
              <a:t> ha come </a:t>
            </a:r>
            <a:r>
              <a:rPr lang="en-US" dirty="0" err="1" smtClean="0">
                <a:solidFill>
                  <a:srgbClr val="000090"/>
                </a:solidFill>
              </a:rPr>
              <a:t>principale</a:t>
            </a:r>
            <a:r>
              <a:rPr lang="en-US" dirty="0" smtClean="0">
                <a:solidFill>
                  <a:srgbClr val="000090"/>
                </a:solidFill>
              </a:rPr>
              <a:t> </a:t>
            </a:r>
            <a:r>
              <a:rPr lang="en-US" dirty="0" err="1" smtClean="0">
                <a:solidFill>
                  <a:srgbClr val="000090"/>
                </a:solidFill>
              </a:rPr>
              <a:t>effetto</a:t>
            </a:r>
            <a:r>
              <a:rPr lang="en-US" dirty="0" smtClean="0">
                <a:solidFill>
                  <a:srgbClr val="000090"/>
                </a:solidFill>
              </a:rPr>
              <a:t> un </a:t>
            </a:r>
            <a:r>
              <a:rPr lang="en-US" dirty="0" err="1" smtClean="0">
                <a:solidFill>
                  <a:srgbClr val="000090"/>
                </a:solidFill>
              </a:rPr>
              <a:t>cambio</a:t>
            </a:r>
            <a:r>
              <a:rPr lang="en-US" dirty="0" smtClean="0">
                <a:solidFill>
                  <a:srgbClr val="000090"/>
                </a:solidFill>
              </a:rPr>
              <a:t> di </a:t>
            </a:r>
            <a:r>
              <a:rPr lang="en-US" dirty="0" err="1" smtClean="0">
                <a:solidFill>
                  <a:srgbClr val="000090"/>
                </a:solidFill>
              </a:rPr>
              <a:t>direzione</a:t>
            </a:r>
            <a:r>
              <a:rPr lang="en-US" dirty="0" smtClean="0">
                <a:solidFill>
                  <a:srgbClr val="000090"/>
                </a:solidFill>
              </a:rPr>
              <a:t>.</a:t>
            </a:r>
            <a:endParaRPr lang="en-US" dirty="0">
              <a:solidFill>
                <a:srgbClr val="000090"/>
              </a:solidFill>
            </a:endParaRPr>
          </a:p>
        </p:txBody>
      </p:sp>
      <p:sp>
        <p:nvSpPr>
          <p:cNvPr id="14" name="TextBox 13"/>
          <p:cNvSpPr txBox="1"/>
          <p:nvPr/>
        </p:nvSpPr>
        <p:spPr>
          <a:xfrm>
            <a:off x="4830851" y="2143470"/>
            <a:ext cx="4218333" cy="3970318"/>
          </a:xfrm>
          <a:prstGeom prst="rect">
            <a:avLst/>
          </a:prstGeom>
          <a:noFill/>
        </p:spPr>
        <p:txBody>
          <a:bodyPr wrap="square" rtlCol="0">
            <a:spAutoFit/>
          </a:bodyPr>
          <a:lstStyle/>
          <a:p>
            <a:pPr algn="just"/>
            <a:r>
              <a:rPr lang="en-US" b="1" u="sng" dirty="0" smtClean="0">
                <a:solidFill>
                  <a:srgbClr val="FF0000"/>
                </a:solidFill>
              </a:rPr>
              <a:t>Piccolo </a:t>
            </a:r>
            <a:r>
              <a:rPr lang="en-US" b="1" u="sng" dirty="0" err="1" smtClean="0">
                <a:solidFill>
                  <a:srgbClr val="FF0000"/>
                </a:solidFill>
              </a:rPr>
              <a:t>parametro</a:t>
            </a:r>
            <a:r>
              <a:rPr lang="en-US" b="1" u="sng" dirty="0" smtClean="0">
                <a:solidFill>
                  <a:srgbClr val="FF0000"/>
                </a:solidFill>
              </a:rPr>
              <a:t> </a:t>
            </a:r>
            <a:r>
              <a:rPr lang="en-US" b="1" u="sng" dirty="0" err="1" smtClean="0">
                <a:solidFill>
                  <a:srgbClr val="FF0000"/>
                </a:solidFill>
              </a:rPr>
              <a:t>d’impatto</a:t>
            </a:r>
            <a:endParaRPr lang="en-US" b="1" u="sng" dirty="0" smtClean="0">
              <a:solidFill>
                <a:srgbClr val="FF0000"/>
              </a:solidFill>
            </a:endParaRPr>
          </a:p>
          <a:p>
            <a:pPr algn="just"/>
            <a:r>
              <a:rPr lang="en-US" dirty="0" err="1" smtClean="0">
                <a:solidFill>
                  <a:srgbClr val="000090"/>
                </a:solidFill>
              </a:rPr>
              <a:t>Singolo</a:t>
            </a:r>
            <a:r>
              <a:rPr lang="en-US" dirty="0" smtClean="0">
                <a:solidFill>
                  <a:srgbClr val="000090"/>
                </a:solidFill>
              </a:rPr>
              <a:t> scattering a grade </a:t>
            </a:r>
            <a:r>
              <a:rPr lang="en-US" dirty="0" err="1" smtClean="0">
                <a:solidFill>
                  <a:srgbClr val="000090"/>
                </a:solidFill>
              </a:rPr>
              <a:t>angolo</a:t>
            </a:r>
            <a:r>
              <a:rPr lang="en-US" dirty="0" smtClean="0">
                <a:solidFill>
                  <a:srgbClr val="000090"/>
                </a:solidFill>
              </a:rPr>
              <a:t> (scattering Rutherford)</a:t>
            </a:r>
            <a:endParaRPr lang="en-US" dirty="0">
              <a:solidFill>
                <a:srgbClr val="000090"/>
              </a:solidFill>
            </a:endParaRPr>
          </a:p>
          <a:p>
            <a:pPr algn="just"/>
            <a:r>
              <a:rPr lang="en-US" b="1" u="sng" dirty="0" smtClean="0">
                <a:solidFill>
                  <a:srgbClr val="FF0000"/>
                </a:solidFill>
              </a:rPr>
              <a:t>Grande </a:t>
            </a:r>
            <a:r>
              <a:rPr lang="en-US" b="1" u="sng" dirty="0" err="1" smtClean="0">
                <a:solidFill>
                  <a:srgbClr val="FF0000"/>
                </a:solidFill>
              </a:rPr>
              <a:t>parametro</a:t>
            </a:r>
            <a:r>
              <a:rPr lang="en-US" b="1" u="sng" dirty="0" smtClean="0">
                <a:solidFill>
                  <a:srgbClr val="FF0000"/>
                </a:solidFill>
              </a:rPr>
              <a:t> </a:t>
            </a:r>
            <a:r>
              <a:rPr lang="en-US" b="1" u="sng" dirty="0" err="1" smtClean="0">
                <a:solidFill>
                  <a:srgbClr val="FF0000"/>
                </a:solidFill>
              </a:rPr>
              <a:t>d’impatto</a:t>
            </a:r>
            <a:endParaRPr lang="en-US" b="1" u="sng" dirty="0" smtClean="0">
              <a:solidFill>
                <a:srgbClr val="FF0000"/>
              </a:solidFill>
            </a:endParaRPr>
          </a:p>
          <a:p>
            <a:pPr marL="285750" indent="-285750" algn="just">
              <a:buFont typeface="Wingdings" charset="2"/>
              <a:buChar char="²"/>
            </a:pPr>
            <a:r>
              <a:rPr lang="en-US" dirty="0" err="1" smtClean="0">
                <a:solidFill>
                  <a:srgbClr val="000090"/>
                </a:solidFill>
              </a:rPr>
              <a:t>Situazione</a:t>
            </a:r>
            <a:r>
              <a:rPr lang="en-US" dirty="0" smtClean="0">
                <a:solidFill>
                  <a:srgbClr val="000090"/>
                </a:solidFill>
              </a:rPr>
              <a:t> </a:t>
            </a:r>
            <a:r>
              <a:rPr lang="en-US" dirty="0" err="1" smtClean="0">
                <a:solidFill>
                  <a:srgbClr val="000090"/>
                </a:solidFill>
              </a:rPr>
              <a:t>piu</a:t>
            </a:r>
            <a:r>
              <a:rPr lang="en-US" dirty="0" smtClean="0">
                <a:solidFill>
                  <a:srgbClr val="000090"/>
                </a:solidFill>
              </a:rPr>
              <a:t>’ </a:t>
            </a:r>
            <a:r>
              <a:rPr lang="en-US" dirty="0" err="1" smtClean="0">
                <a:solidFill>
                  <a:srgbClr val="000090"/>
                </a:solidFill>
              </a:rPr>
              <a:t>probabile</a:t>
            </a:r>
            <a:endParaRPr lang="en-US" dirty="0" smtClean="0">
              <a:solidFill>
                <a:srgbClr val="000090"/>
              </a:solidFill>
            </a:endParaRPr>
          </a:p>
          <a:p>
            <a:pPr marL="285750" indent="-285750" algn="just">
              <a:buFont typeface="Wingdings" charset="2"/>
              <a:buChar char="²"/>
            </a:pPr>
            <a:r>
              <a:rPr lang="en-US" dirty="0" smtClean="0">
                <a:solidFill>
                  <a:srgbClr val="000090"/>
                </a:solidFill>
              </a:rPr>
              <a:t> la </a:t>
            </a:r>
            <a:r>
              <a:rPr lang="en-US" dirty="0" err="1" smtClean="0">
                <a:solidFill>
                  <a:srgbClr val="000090"/>
                </a:solidFill>
              </a:rPr>
              <a:t>carica</a:t>
            </a:r>
            <a:r>
              <a:rPr lang="en-US" dirty="0" smtClean="0">
                <a:solidFill>
                  <a:srgbClr val="000090"/>
                </a:solidFill>
              </a:rPr>
              <a:t> </a:t>
            </a:r>
            <a:r>
              <a:rPr lang="en-US" dirty="0" err="1" smtClean="0">
                <a:solidFill>
                  <a:srgbClr val="000090"/>
                </a:solidFill>
              </a:rPr>
              <a:t>nucleare</a:t>
            </a:r>
            <a:r>
              <a:rPr lang="en-US" dirty="0" smtClean="0">
                <a:solidFill>
                  <a:srgbClr val="000090"/>
                </a:solidFill>
              </a:rPr>
              <a:t> e’ </a:t>
            </a:r>
            <a:r>
              <a:rPr lang="en-US" dirty="0" err="1" smtClean="0">
                <a:solidFill>
                  <a:srgbClr val="000090"/>
                </a:solidFill>
              </a:rPr>
              <a:t>parzialmente</a:t>
            </a:r>
            <a:r>
              <a:rPr lang="en-US" dirty="0" smtClean="0">
                <a:solidFill>
                  <a:srgbClr val="000090"/>
                </a:solidFill>
              </a:rPr>
              <a:t> </a:t>
            </a:r>
            <a:r>
              <a:rPr lang="en-US" dirty="0" err="1" smtClean="0">
                <a:solidFill>
                  <a:srgbClr val="000090"/>
                </a:solidFill>
              </a:rPr>
              <a:t>schermata</a:t>
            </a:r>
            <a:r>
              <a:rPr lang="en-US" dirty="0" smtClean="0">
                <a:solidFill>
                  <a:srgbClr val="000090"/>
                </a:solidFill>
              </a:rPr>
              <a:t> </a:t>
            </a:r>
            <a:r>
              <a:rPr lang="en-US" dirty="0" err="1" smtClean="0">
                <a:solidFill>
                  <a:srgbClr val="000090"/>
                </a:solidFill>
              </a:rPr>
              <a:t>dagli</a:t>
            </a:r>
            <a:r>
              <a:rPr lang="en-US" dirty="0" smtClean="0">
                <a:solidFill>
                  <a:srgbClr val="000090"/>
                </a:solidFill>
              </a:rPr>
              <a:t> </a:t>
            </a:r>
            <a:r>
              <a:rPr lang="en-US" dirty="0" err="1" smtClean="0">
                <a:solidFill>
                  <a:srgbClr val="000090"/>
                </a:solidFill>
              </a:rPr>
              <a:t>elettroni</a:t>
            </a:r>
            <a:r>
              <a:rPr lang="en-US" dirty="0" smtClean="0">
                <a:solidFill>
                  <a:srgbClr val="000090"/>
                </a:solidFill>
              </a:rPr>
              <a:t> </a:t>
            </a:r>
            <a:r>
              <a:rPr lang="en-US" dirty="0" err="1" smtClean="0">
                <a:solidFill>
                  <a:srgbClr val="000090"/>
                </a:solidFill>
              </a:rPr>
              <a:t>atomici</a:t>
            </a:r>
            <a:r>
              <a:rPr lang="en-US" dirty="0" smtClean="0">
                <a:solidFill>
                  <a:srgbClr val="000090"/>
                </a:solidFill>
              </a:rPr>
              <a:t>, </a:t>
            </a:r>
            <a:r>
              <a:rPr lang="en-US" dirty="0" err="1" smtClean="0">
                <a:solidFill>
                  <a:srgbClr val="000090"/>
                </a:solidFill>
              </a:rPr>
              <a:t>angolo</a:t>
            </a:r>
            <a:r>
              <a:rPr lang="en-US" dirty="0" smtClean="0">
                <a:solidFill>
                  <a:srgbClr val="000090"/>
                </a:solidFill>
              </a:rPr>
              <a:t> di scattering piccolo</a:t>
            </a:r>
          </a:p>
          <a:p>
            <a:pPr marL="285750" indent="-285750" algn="just">
              <a:buFont typeface="Wingdings" charset="2"/>
              <a:buChar char="²"/>
            </a:pPr>
            <a:endParaRPr lang="en-US" dirty="0">
              <a:solidFill>
                <a:srgbClr val="000090"/>
              </a:solidFill>
            </a:endParaRPr>
          </a:p>
          <a:p>
            <a:pPr algn="just"/>
            <a:r>
              <a:rPr lang="en-US" dirty="0" smtClean="0">
                <a:solidFill>
                  <a:srgbClr val="000090"/>
                </a:solidFill>
              </a:rPr>
              <a:t>In </a:t>
            </a:r>
            <a:r>
              <a:rPr lang="en-US" dirty="0" err="1" smtClean="0">
                <a:solidFill>
                  <a:srgbClr val="000090"/>
                </a:solidFill>
              </a:rPr>
              <a:t>uno</a:t>
            </a:r>
            <a:r>
              <a:rPr lang="en-US" dirty="0" smtClean="0">
                <a:solidFill>
                  <a:srgbClr val="000090"/>
                </a:solidFill>
              </a:rPr>
              <a:t> </a:t>
            </a:r>
            <a:r>
              <a:rPr lang="en-US" dirty="0" err="1" smtClean="0">
                <a:solidFill>
                  <a:srgbClr val="000090"/>
                </a:solidFill>
              </a:rPr>
              <a:t>spessore</a:t>
            </a:r>
            <a:r>
              <a:rPr lang="en-US" dirty="0" smtClean="0">
                <a:solidFill>
                  <a:srgbClr val="000090"/>
                </a:solidFill>
              </a:rPr>
              <a:t> </a:t>
            </a:r>
            <a:r>
              <a:rPr lang="en-US" dirty="0" err="1" smtClean="0">
                <a:solidFill>
                  <a:srgbClr val="000090"/>
                </a:solidFill>
              </a:rPr>
              <a:t>sottile</a:t>
            </a:r>
            <a:r>
              <a:rPr lang="en-US" dirty="0" smtClean="0">
                <a:solidFill>
                  <a:srgbClr val="000090"/>
                </a:solidFill>
              </a:rPr>
              <a:t> di </a:t>
            </a:r>
            <a:r>
              <a:rPr lang="en-US" dirty="0" err="1" smtClean="0">
                <a:solidFill>
                  <a:srgbClr val="000090"/>
                </a:solidFill>
              </a:rPr>
              <a:t>materiale</a:t>
            </a:r>
            <a:r>
              <a:rPr lang="en-US" dirty="0" smtClean="0">
                <a:solidFill>
                  <a:srgbClr val="000090"/>
                </a:solidFill>
              </a:rPr>
              <a:t> </a:t>
            </a:r>
            <a:r>
              <a:rPr lang="en-US" dirty="0" err="1" smtClean="0">
                <a:solidFill>
                  <a:srgbClr val="000090"/>
                </a:solidFill>
              </a:rPr>
              <a:t>il</a:t>
            </a:r>
            <a:r>
              <a:rPr lang="en-US" dirty="0" smtClean="0">
                <a:solidFill>
                  <a:srgbClr val="000090"/>
                </a:solidFill>
              </a:rPr>
              <a:t> </a:t>
            </a:r>
            <a:r>
              <a:rPr lang="en-US" dirty="0" err="1" smtClean="0">
                <a:solidFill>
                  <a:srgbClr val="000090"/>
                </a:solidFill>
              </a:rPr>
              <a:t>numero</a:t>
            </a:r>
            <a:r>
              <a:rPr lang="en-US" dirty="0" smtClean="0">
                <a:solidFill>
                  <a:srgbClr val="000090"/>
                </a:solidFill>
              </a:rPr>
              <a:t> di </a:t>
            </a:r>
            <a:r>
              <a:rPr lang="en-US" dirty="0" err="1" smtClean="0">
                <a:solidFill>
                  <a:srgbClr val="000090"/>
                </a:solidFill>
              </a:rPr>
              <a:t>piccole</a:t>
            </a:r>
            <a:r>
              <a:rPr lang="en-US" dirty="0" smtClean="0">
                <a:solidFill>
                  <a:srgbClr val="000090"/>
                </a:solidFill>
              </a:rPr>
              <a:t> </a:t>
            </a:r>
            <a:r>
              <a:rPr lang="en-US" dirty="0" err="1" smtClean="0">
                <a:solidFill>
                  <a:srgbClr val="000090"/>
                </a:solidFill>
              </a:rPr>
              <a:t>deflessioni</a:t>
            </a:r>
            <a:r>
              <a:rPr lang="en-US" dirty="0" smtClean="0">
                <a:solidFill>
                  <a:srgbClr val="000090"/>
                </a:solidFill>
              </a:rPr>
              <a:t> </a:t>
            </a:r>
            <a:r>
              <a:rPr lang="en-US" dirty="0" err="1" smtClean="0">
                <a:solidFill>
                  <a:srgbClr val="000090"/>
                </a:solidFill>
              </a:rPr>
              <a:t>casuali</a:t>
            </a:r>
            <a:r>
              <a:rPr lang="en-US" dirty="0" smtClean="0">
                <a:solidFill>
                  <a:srgbClr val="000090"/>
                </a:solidFill>
              </a:rPr>
              <a:t> </a:t>
            </a:r>
            <a:r>
              <a:rPr lang="en-US" dirty="0" err="1" smtClean="0">
                <a:solidFill>
                  <a:srgbClr val="000090"/>
                </a:solidFill>
              </a:rPr>
              <a:t>comporta</a:t>
            </a:r>
            <a:r>
              <a:rPr lang="en-US" dirty="0" smtClean="0">
                <a:solidFill>
                  <a:srgbClr val="000090"/>
                </a:solidFill>
              </a:rPr>
              <a:t> un </a:t>
            </a:r>
            <a:r>
              <a:rPr lang="en-US" dirty="0" err="1" smtClean="0">
                <a:solidFill>
                  <a:srgbClr val="000090"/>
                </a:solidFill>
              </a:rPr>
              <a:t>cambio</a:t>
            </a:r>
            <a:r>
              <a:rPr lang="en-US" dirty="0" smtClean="0">
                <a:solidFill>
                  <a:srgbClr val="000090"/>
                </a:solidFill>
              </a:rPr>
              <a:t> </a:t>
            </a:r>
            <a:r>
              <a:rPr lang="en-US" dirty="0" err="1" smtClean="0">
                <a:solidFill>
                  <a:srgbClr val="000090"/>
                </a:solidFill>
              </a:rPr>
              <a:t>della</a:t>
            </a:r>
            <a:r>
              <a:rPr lang="en-US" dirty="0" smtClean="0">
                <a:solidFill>
                  <a:srgbClr val="000090"/>
                </a:solidFill>
              </a:rPr>
              <a:t> </a:t>
            </a:r>
            <a:r>
              <a:rPr lang="en-US" dirty="0" err="1" smtClean="0">
                <a:solidFill>
                  <a:srgbClr val="000090"/>
                </a:solidFill>
              </a:rPr>
              <a:t>direzione</a:t>
            </a:r>
            <a:r>
              <a:rPr lang="en-US" dirty="0" smtClean="0">
                <a:solidFill>
                  <a:srgbClr val="000090"/>
                </a:solidFill>
              </a:rPr>
              <a:t> </a:t>
            </a:r>
            <a:r>
              <a:rPr lang="en-US" dirty="0" err="1" smtClean="0">
                <a:solidFill>
                  <a:srgbClr val="000090"/>
                </a:solidFill>
              </a:rPr>
              <a:t>della</a:t>
            </a:r>
            <a:r>
              <a:rPr lang="en-US" dirty="0" smtClean="0">
                <a:solidFill>
                  <a:srgbClr val="000090"/>
                </a:solidFill>
              </a:rPr>
              <a:t> </a:t>
            </a:r>
            <a:r>
              <a:rPr lang="en-US" dirty="0" err="1" smtClean="0">
                <a:solidFill>
                  <a:srgbClr val="000090"/>
                </a:solidFill>
              </a:rPr>
              <a:t>particella</a:t>
            </a:r>
            <a:r>
              <a:rPr lang="en-US" dirty="0" smtClean="0">
                <a:solidFill>
                  <a:srgbClr val="000090"/>
                </a:solidFill>
              </a:rPr>
              <a:t>: </a:t>
            </a:r>
            <a:r>
              <a:rPr lang="en-US" b="1" u="sng" dirty="0" smtClean="0">
                <a:solidFill>
                  <a:srgbClr val="FF0000"/>
                </a:solidFill>
              </a:rPr>
              <a:t>Scattering </a:t>
            </a:r>
            <a:r>
              <a:rPr lang="en-US" b="1" u="sng" dirty="0" err="1" smtClean="0">
                <a:solidFill>
                  <a:srgbClr val="FF0000"/>
                </a:solidFill>
              </a:rPr>
              <a:t>Multiplo</a:t>
            </a:r>
            <a:r>
              <a:rPr lang="en-US" b="1" u="sng" dirty="0" smtClean="0">
                <a:solidFill>
                  <a:srgbClr val="FF0000"/>
                </a:solidFill>
              </a:rPr>
              <a:t>.</a:t>
            </a:r>
          </a:p>
          <a:p>
            <a:pPr marL="285750" indent="-285750" algn="just">
              <a:buFont typeface="Wingdings" charset="2"/>
              <a:buChar char="²"/>
            </a:pPr>
            <a:endParaRPr lang="en-US" dirty="0"/>
          </a:p>
        </p:txBody>
      </p:sp>
      <p:grpSp>
        <p:nvGrpSpPr>
          <p:cNvPr id="36" name="Group 35"/>
          <p:cNvGrpSpPr/>
          <p:nvPr/>
        </p:nvGrpSpPr>
        <p:grpSpPr>
          <a:xfrm>
            <a:off x="196741" y="1933116"/>
            <a:ext cx="4321176" cy="1690688"/>
            <a:chOff x="234776" y="1605972"/>
            <a:chExt cx="4321176" cy="1690688"/>
          </a:xfrm>
        </p:grpSpPr>
        <p:sp>
          <p:nvSpPr>
            <p:cNvPr id="20" name="Rectangle 4"/>
            <p:cNvSpPr>
              <a:spLocks noChangeArrowheads="1"/>
            </p:cNvSpPr>
            <p:nvPr/>
          </p:nvSpPr>
          <p:spPr bwMode="auto">
            <a:xfrm>
              <a:off x="1099964" y="1856797"/>
              <a:ext cx="1835150" cy="1439863"/>
            </a:xfrm>
            <a:prstGeom prst="rect">
              <a:avLst/>
            </a:prstGeom>
            <a:solidFill>
              <a:srgbClr val="A8EFF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it-IT">
                <a:solidFill>
                  <a:srgbClr val="00FFFF"/>
                </a:solidFill>
              </a:endParaRPr>
            </a:p>
          </p:txBody>
        </p:sp>
        <p:sp>
          <p:nvSpPr>
            <p:cNvPr id="21" name="Line 5"/>
            <p:cNvSpPr>
              <a:spLocks noChangeShapeType="1"/>
            </p:cNvSpPr>
            <p:nvPr/>
          </p:nvSpPr>
          <p:spPr bwMode="auto">
            <a:xfrm>
              <a:off x="307801" y="2577522"/>
              <a:ext cx="4105275"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2" name="Line 6"/>
            <p:cNvSpPr>
              <a:spLocks noChangeShapeType="1"/>
            </p:cNvSpPr>
            <p:nvPr/>
          </p:nvSpPr>
          <p:spPr bwMode="auto">
            <a:xfrm flipV="1">
              <a:off x="2755726" y="2180647"/>
              <a:ext cx="1439863" cy="396875"/>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 name="Freeform 8"/>
            <p:cNvSpPr>
              <a:spLocks/>
            </p:cNvSpPr>
            <p:nvPr/>
          </p:nvSpPr>
          <p:spPr bwMode="auto">
            <a:xfrm>
              <a:off x="1146467" y="2453697"/>
              <a:ext cx="1609725" cy="233363"/>
            </a:xfrm>
            <a:custGeom>
              <a:avLst/>
              <a:gdLst>
                <a:gd name="T0" fmla="*/ 0 w 1014"/>
                <a:gd name="T1" fmla="*/ 75 h 147"/>
                <a:gd name="T2" fmla="*/ 96 w 1014"/>
                <a:gd name="T3" fmla="*/ 39 h 147"/>
                <a:gd name="T4" fmla="*/ 168 w 1014"/>
                <a:gd name="T5" fmla="*/ 15 h 147"/>
                <a:gd name="T6" fmla="*/ 312 w 1014"/>
                <a:gd name="T7" fmla="*/ 123 h 147"/>
                <a:gd name="T8" fmla="*/ 468 w 1014"/>
                <a:gd name="T9" fmla="*/ 39 h 147"/>
                <a:gd name="T10" fmla="*/ 492 w 1014"/>
                <a:gd name="T11" fmla="*/ 3 h 147"/>
                <a:gd name="T12" fmla="*/ 564 w 1014"/>
                <a:gd name="T13" fmla="*/ 27 h 147"/>
                <a:gd name="T14" fmla="*/ 672 w 1014"/>
                <a:gd name="T15" fmla="*/ 39 h 147"/>
                <a:gd name="T16" fmla="*/ 684 w 1014"/>
                <a:gd name="T17" fmla="*/ 75 h 147"/>
                <a:gd name="T18" fmla="*/ 756 w 1014"/>
                <a:gd name="T19" fmla="*/ 147 h 147"/>
                <a:gd name="T20" fmla="*/ 840 w 1014"/>
                <a:gd name="T21" fmla="*/ 111 h 147"/>
                <a:gd name="T22" fmla="*/ 888 w 1014"/>
                <a:gd name="T23" fmla="*/ 39 h 147"/>
                <a:gd name="T24" fmla="*/ 936 w 1014"/>
                <a:gd name="T25" fmla="*/ 51 h 147"/>
                <a:gd name="T26" fmla="*/ 1008 w 1014"/>
                <a:gd name="T27" fmla="*/ 87 h 147"/>
                <a:gd name="T28" fmla="*/ 996 w 1014"/>
                <a:gd name="T29" fmla="*/ 7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4" h="147">
                  <a:moveTo>
                    <a:pt x="0" y="75"/>
                  </a:moveTo>
                  <a:cubicBezTo>
                    <a:pt x="80" y="35"/>
                    <a:pt x="14" y="64"/>
                    <a:pt x="96" y="39"/>
                  </a:cubicBezTo>
                  <a:cubicBezTo>
                    <a:pt x="120" y="32"/>
                    <a:pt x="168" y="15"/>
                    <a:pt x="168" y="15"/>
                  </a:cubicBezTo>
                  <a:cubicBezTo>
                    <a:pt x="224" y="99"/>
                    <a:pt x="213" y="98"/>
                    <a:pt x="312" y="123"/>
                  </a:cubicBezTo>
                  <a:cubicBezTo>
                    <a:pt x="371" y="84"/>
                    <a:pt x="403" y="55"/>
                    <a:pt x="468" y="39"/>
                  </a:cubicBezTo>
                  <a:cubicBezTo>
                    <a:pt x="476" y="27"/>
                    <a:pt x="478" y="5"/>
                    <a:pt x="492" y="3"/>
                  </a:cubicBezTo>
                  <a:cubicBezTo>
                    <a:pt x="517" y="0"/>
                    <a:pt x="540" y="19"/>
                    <a:pt x="564" y="27"/>
                  </a:cubicBezTo>
                  <a:cubicBezTo>
                    <a:pt x="598" y="38"/>
                    <a:pt x="636" y="35"/>
                    <a:pt x="672" y="39"/>
                  </a:cubicBezTo>
                  <a:cubicBezTo>
                    <a:pt x="676" y="51"/>
                    <a:pt x="676" y="65"/>
                    <a:pt x="684" y="75"/>
                  </a:cubicBezTo>
                  <a:cubicBezTo>
                    <a:pt x="705" y="102"/>
                    <a:pt x="756" y="147"/>
                    <a:pt x="756" y="147"/>
                  </a:cubicBezTo>
                  <a:cubicBezTo>
                    <a:pt x="788" y="139"/>
                    <a:pt x="817" y="138"/>
                    <a:pt x="840" y="111"/>
                  </a:cubicBezTo>
                  <a:cubicBezTo>
                    <a:pt x="859" y="89"/>
                    <a:pt x="888" y="39"/>
                    <a:pt x="888" y="39"/>
                  </a:cubicBezTo>
                  <a:cubicBezTo>
                    <a:pt x="904" y="43"/>
                    <a:pt x="921" y="45"/>
                    <a:pt x="936" y="51"/>
                  </a:cubicBezTo>
                  <a:cubicBezTo>
                    <a:pt x="964" y="63"/>
                    <a:pt x="974" y="87"/>
                    <a:pt x="1008" y="87"/>
                  </a:cubicBezTo>
                  <a:cubicBezTo>
                    <a:pt x="1014" y="87"/>
                    <a:pt x="1000" y="79"/>
                    <a:pt x="996" y="75"/>
                  </a:cubicBezTo>
                </a:path>
              </a:pathLst>
            </a:custGeom>
            <a:noFill/>
            <a:ln w="28575" cmpd="sng">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4" name="Line 10"/>
            <p:cNvSpPr>
              <a:spLocks noChangeShapeType="1"/>
            </p:cNvSpPr>
            <p:nvPr/>
          </p:nvSpPr>
          <p:spPr bwMode="auto">
            <a:xfrm>
              <a:off x="4411489" y="2577522"/>
              <a:ext cx="1444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5" name="Text Box 13"/>
            <p:cNvSpPr txBox="1">
              <a:spLocks noChangeArrowheads="1"/>
            </p:cNvSpPr>
            <p:nvPr/>
          </p:nvSpPr>
          <p:spPr bwMode="auto">
            <a:xfrm>
              <a:off x="4195589" y="2180647"/>
              <a:ext cx="1846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it-IT" dirty="0">
                <a:latin typeface="Symbol" charset="0"/>
              </a:endParaRPr>
            </a:p>
          </p:txBody>
        </p:sp>
        <p:sp>
          <p:nvSpPr>
            <p:cNvPr id="26" name="Line 17"/>
            <p:cNvSpPr>
              <a:spLocks noChangeShapeType="1"/>
            </p:cNvSpPr>
            <p:nvPr/>
          </p:nvSpPr>
          <p:spPr bwMode="auto">
            <a:xfrm flipV="1">
              <a:off x="4195589" y="2145722"/>
              <a:ext cx="0"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8" name="Line 19"/>
            <p:cNvSpPr>
              <a:spLocks noChangeShapeType="1"/>
            </p:cNvSpPr>
            <p:nvPr/>
          </p:nvSpPr>
          <p:spPr bwMode="auto">
            <a:xfrm>
              <a:off x="234776" y="2577522"/>
              <a:ext cx="900113" cy="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9" name="Text Box 20"/>
            <p:cNvSpPr txBox="1">
              <a:spLocks noChangeArrowheads="1"/>
            </p:cNvSpPr>
            <p:nvPr/>
          </p:nvSpPr>
          <p:spPr bwMode="auto">
            <a:xfrm>
              <a:off x="452264" y="2541010"/>
              <a:ext cx="1846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en-US" dirty="0"/>
            </a:p>
          </p:txBody>
        </p:sp>
        <p:sp>
          <p:nvSpPr>
            <p:cNvPr id="17" name="Line 26"/>
            <p:cNvSpPr>
              <a:spLocks noChangeShapeType="1"/>
            </p:cNvSpPr>
            <p:nvPr/>
          </p:nvSpPr>
          <p:spPr bwMode="auto">
            <a:xfrm>
              <a:off x="2935114" y="1605972"/>
              <a:ext cx="0" cy="468313"/>
            </a:xfrm>
            <a:prstGeom prst="line">
              <a:avLst/>
            </a:prstGeom>
            <a:noFill/>
            <a:ln w="6350">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8" name="Text Box 27"/>
            <p:cNvSpPr txBox="1">
              <a:spLocks noChangeArrowheads="1"/>
            </p:cNvSpPr>
            <p:nvPr/>
          </p:nvSpPr>
          <p:spPr bwMode="auto">
            <a:xfrm>
              <a:off x="2970039" y="1605972"/>
              <a:ext cx="2857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solidFill>
                </a:rPr>
                <a:t>x</a:t>
              </a:r>
            </a:p>
          </p:txBody>
        </p:sp>
        <p:sp>
          <p:nvSpPr>
            <p:cNvPr id="19" name="Text Box 28"/>
            <p:cNvSpPr txBox="1">
              <a:spLocks noChangeArrowheads="1"/>
            </p:cNvSpPr>
            <p:nvPr/>
          </p:nvSpPr>
          <p:spPr bwMode="auto">
            <a:xfrm>
              <a:off x="4195589" y="2648960"/>
              <a:ext cx="2857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solidFill>
                </a:rPr>
                <a:t>z</a:t>
              </a:r>
            </a:p>
          </p:txBody>
        </p:sp>
      </p:grpSp>
      <p:pic>
        <p:nvPicPr>
          <p:cNvPr id="37" name="Picture 36" descr="Screen shot 2011-06-24 at 10.54.55 AM.png"/>
          <p:cNvPicPr>
            <a:picLocks noChangeAspect="1"/>
          </p:cNvPicPr>
          <p:nvPr/>
        </p:nvPicPr>
        <p:blipFill rotWithShape="1">
          <a:blip r:embed="rId2">
            <a:extLst>
              <a:ext uri="{28A0092B-C50C-407E-A947-70E740481C1C}">
                <a14:useLocalDpi xmlns:a14="http://schemas.microsoft.com/office/drawing/2010/main" val="0"/>
              </a:ext>
            </a:extLst>
          </a:blip>
          <a:srcRect l="62497" t="69829" r="5001" b="18742"/>
          <a:stretch/>
        </p:blipFill>
        <p:spPr>
          <a:xfrm>
            <a:off x="1957507" y="5848955"/>
            <a:ext cx="2509946" cy="553577"/>
          </a:xfrm>
          <a:prstGeom prst="rect">
            <a:avLst/>
          </a:prstGeom>
        </p:spPr>
      </p:pic>
      <p:pic>
        <p:nvPicPr>
          <p:cNvPr id="39" name="Picture 38" descr="Screen shot 2011-06-24 at 10.54.55 AM.png"/>
          <p:cNvPicPr>
            <a:picLocks noChangeAspect="1"/>
          </p:cNvPicPr>
          <p:nvPr/>
        </p:nvPicPr>
        <p:blipFill rotWithShape="1">
          <a:blip r:embed="rId2">
            <a:extLst>
              <a:ext uri="{28A0092B-C50C-407E-A947-70E740481C1C}">
                <a14:useLocalDpi xmlns:a14="http://schemas.microsoft.com/office/drawing/2010/main" val="0"/>
              </a:ext>
            </a:extLst>
          </a:blip>
          <a:srcRect l="65051" t="57844" r="7380" b="33318"/>
          <a:stretch/>
        </p:blipFill>
        <p:spPr>
          <a:xfrm>
            <a:off x="43927" y="5899739"/>
            <a:ext cx="2129010" cy="428097"/>
          </a:xfrm>
          <a:prstGeom prst="rect">
            <a:avLst/>
          </a:prstGeom>
        </p:spPr>
      </p:pic>
    </p:spTree>
    <p:extLst>
      <p:ext uri="{BB962C8B-B14F-4D97-AF65-F5344CB8AC3E}">
        <p14:creationId xmlns:p14="http://schemas.microsoft.com/office/powerpoint/2010/main" val="12784076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 presetClass="entr" presetSubtype="1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checkerboard(across)">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blinds(horizontal)">
                                      <p:cBhvr>
                                        <p:cTn id="18" dur="500"/>
                                        <p:tgtEl>
                                          <p:spTgt spid="38"/>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checkerboard(across)">
                                      <p:cBhvr>
                                        <p:cTn id="23" dur="500"/>
                                        <p:tgtEl>
                                          <p:spTgt spid="39"/>
                                        </p:tgtEl>
                                      </p:cBhvr>
                                    </p:animEffect>
                                  </p:childTnLst>
                                </p:cTn>
                              </p:par>
                              <p:par>
                                <p:cTn id="24" presetID="5" presetClass="entr" presetSubtype="10"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checkerboard(across)">
                                      <p:cBhvr>
                                        <p:cTn id="2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0"/>
            <a:ext cx="7520940" cy="548640"/>
          </a:xfrm>
        </p:spPr>
        <p:txBody>
          <a:bodyPr/>
          <a:lstStyle/>
          <a:p>
            <a:r>
              <a:rPr lang="en-US" dirty="0" err="1" smtClean="0"/>
              <a:t>Risoluzione</a:t>
            </a:r>
            <a:r>
              <a:rPr lang="en-US" dirty="0" smtClean="0"/>
              <a:t> in </a:t>
            </a:r>
            <a:r>
              <a:rPr lang="en-US" dirty="0" err="1" smtClean="0"/>
              <a:t>impulso</a:t>
            </a:r>
            <a:endParaRPr lang="en-US" dirty="0"/>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normAutofit fontScale="92500" lnSpcReduction="10000"/>
          </a:bodyPr>
          <a:lstStyle/>
          <a:p>
            <a:fld id="{26B4A453-95F0-4F4B-AEA9-EBC44958366F}" type="slidenum">
              <a:rPr lang="en-US" smtClean="0"/>
              <a:t>11</a:t>
            </a:fld>
            <a:endParaRPr lang="en-US"/>
          </a:p>
        </p:txBody>
      </p:sp>
      <p:grpSp>
        <p:nvGrpSpPr>
          <p:cNvPr id="27" name="Group 26"/>
          <p:cNvGrpSpPr/>
          <p:nvPr/>
        </p:nvGrpSpPr>
        <p:grpSpPr>
          <a:xfrm>
            <a:off x="1014413" y="3387003"/>
            <a:ext cx="7167563" cy="3163887"/>
            <a:chOff x="604838" y="2097088"/>
            <a:chExt cx="7167563" cy="3163887"/>
          </a:xfrm>
        </p:grpSpPr>
        <p:sp>
          <p:nvSpPr>
            <p:cNvPr id="30" name="Rectangle 74"/>
            <p:cNvSpPr>
              <a:spLocks noChangeArrowheads="1"/>
            </p:cNvSpPr>
            <p:nvPr/>
          </p:nvSpPr>
          <p:spPr bwMode="auto">
            <a:xfrm>
              <a:off x="6296025" y="4964113"/>
              <a:ext cx="7938" cy="111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31" name="Group 318"/>
            <p:cNvGrpSpPr>
              <a:grpSpLocks/>
            </p:cNvGrpSpPr>
            <p:nvPr/>
          </p:nvGrpSpPr>
          <p:grpSpPr bwMode="auto">
            <a:xfrm>
              <a:off x="1720850" y="2097088"/>
              <a:ext cx="6051551" cy="2736850"/>
              <a:chOff x="1519" y="1797"/>
              <a:chExt cx="3812" cy="1724"/>
            </a:xfrm>
          </p:grpSpPr>
          <p:sp>
            <p:nvSpPr>
              <p:cNvPr id="44" name="Freeform 271"/>
              <p:cNvSpPr>
                <a:spLocks/>
              </p:cNvSpPr>
              <p:nvPr/>
            </p:nvSpPr>
            <p:spPr bwMode="auto">
              <a:xfrm>
                <a:off x="1519" y="1797"/>
                <a:ext cx="2858" cy="1225"/>
              </a:xfrm>
              <a:custGeom>
                <a:avLst/>
                <a:gdLst>
                  <a:gd name="T0" fmla="*/ 0 w 2154"/>
                  <a:gd name="T1" fmla="*/ 1155 h 1157"/>
                  <a:gd name="T2" fmla="*/ 13 w 2154"/>
                  <a:gd name="T3" fmla="*/ 1157 h 1157"/>
                  <a:gd name="T4" fmla="*/ 22 w 2154"/>
                  <a:gd name="T5" fmla="*/ 1155 h 1157"/>
                  <a:gd name="T6" fmla="*/ 35 w 2154"/>
                  <a:gd name="T7" fmla="*/ 1153 h 1157"/>
                  <a:gd name="T8" fmla="*/ 52 w 2154"/>
                  <a:gd name="T9" fmla="*/ 1148 h 1157"/>
                  <a:gd name="T10" fmla="*/ 77 w 2154"/>
                  <a:gd name="T11" fmla="*/ 1143 h 1157"/>
                  <a:gd name="T12" fmla="*/ 106 w 2154"/>
                  <a:gd name="T13" fmla="*/ 1133 h 1157"/>
                  <a:gd name="T14" fmla="*/ 164 w 2154"/>
                  <a:gd name="T15" fmla="*/ 1115 h 1157"/>
                  <a:gd name="T16" fmla="*/ 213 w 2154"/>
                  <a:gd name="T17" fmla="*/ 1098 h 1157"/>
                  <a:gd name="T18" fmla="*/ 270 w 2154"/>
                  <a:gd name="T19" fmla="*/ 1078 h 1157"/>
                  <a:gd name="T20" fmla="*/ 337 w 2154"/>
                  <a:gd name="T21" fmla="*/ 1052 h 1157"/>
                  <a:gd name="T22" fmla="*/ 416 w 2154"/>
                  <a:gd name="T23" fmla="*/ 1022 h 1157"/>
                  <a:gd name="T24" fmla="*/ 505 w 2154"/>
                  <a:gd name="T25" fmla="*/ 987 h 1157"/>
                  <a:gd name="T26" fmla="*/ 606 w 2154"/>
                  <a:gd name="T27" fmla="*/ 945 h 1157"/>
                  <a:gd name="T28" fmla="*/ 719 w 2154"/>
                  <a:gd name="T29" fmla="*/ 893 h 1157"/>
                  <a:gd name="T30" fmla="*/ 904 w 2154"/>
                  <a:gd name="T31" fmla="*/ 799 h 1157"/>
                  <a:gd name="T32" fmla="*/ 1033 w 2154"/>
                  <a:gd name="T33" fmla="*/ 728 h 1157"/>
                  <a:gd name="T34" fmla="*/ 1166 w 2154"/>
                  <a:gd name="T35" fmla="*/ 651 h 1157"/>
                  <a:gd name="T36" fmla="*/ 1299 w 2154"/>
                  <a:gd name="T37" fmla="*/ 572 h 1157"/>
                  <a:gd name="T38" fmla="*/ 1494 w 2154"/>
                  <a:gd name="T39" fmla="*/ 451 h 1157"/>
                  <a:gd name="T40" fmla="*/ 1678 w 2154"/>
                  <a:gd name="T41" fmla="*/ 335 h 1157"/>
                  <a:gd name="T42" fmla="*/ 1789 w 2154"/>
                  <a:gd name="T43" fmla="*/ 261 h 1157"/>
                  <a:gd name="T44" fmla="*/ 1892 w 2154"/>
                  <a:gd name="T45" fmla="*/ 195 h 1157"/>
                  <a:gd name="T46" fmla="*/ 1979 w 2154"/>
                  <a:gd name="T47" fmla="*/ 136 h 1157"/>
                  <a:gd name="T48" fmla="*/ 2051 w 2154"/>
                  <a:gd name="T49" fmla="*/ 88 h 1157"/>
                  <a:gd name="T50" fmla="*/ 2151 w 2154"/>
                  <a:gd name="T51" fmla="*/ 20 h 1157"/>
                  <a:gd name="T52" fmla="*/ 2151 w 2154"/>
                  <a:gd name="T53" fmla="*/ 20 h 1157"/>
                  <a:gd name="T54" fmla="*/ 2144 w 2154"/>
                  <a:gd name="T55" fmla="*/ 2 h 1157"/>
                  <a:gd name="T56" fmla="*/ 2130 w 2154"/>
                  <a:gd name="T57" fmla="*/ 10 h 1157"/>
                  <a:gd name="T58" fmla="*/ 2008 w 2154"/>
                  <a:gd name="T59" fmla="*/ 94 h 1157"/>
                  <a:gd name="T60" fmla="*/ 1927 w 2154"/>
                  <a:gd name="T61" fmla="*/ 148 h 1157"/>
                  <a:gd name="T62" fmla="*/ 1833 w 2154"/>
                  <a:gd name="T63" fmla="*/ 210 h 1157"/>
                  <a:gd name="T64" fmla="*/ 1725 w 2154"/>
                  <a:gd name="T65" fmla="*/ 281 h 1157"/>
                  <a:gd name="T66" fmla="*/ 1547 w 2154"/>
                  <a:gd name="T67" fmla="*/ 395 h 1157"/>
                  <a:gd name="T68" fmla="*/ 1420 w 2154"/>
                  <a:gd name="T69" fmla="*/ 474 h 1157"/>
                  <a:gd name="T70" fmla="*/ 1221 w 2154"/>
                  <a:gd name="T71" fmla="*/ 595 h 1157"/>
                  <a:gd name="T72" fmla="*/ 1089 w 2154"/>
                  <a:gd name="T73" fmla="*/ 673 h 1157"/>
                  <a:gd name="T74" fmla="*/ 957 w 2154"/>
                  <a:gd name="T75" fmla="*/ 747 h 1157"/>
                  <a:gd name="T76" fmla="*/ 769 w 2154"/>
                  <a:gd name="T77" fmla="*/ 847 h 1157"/>
                  <a:gd name="T78" fmla="*/ 652 w 2154"/>
                  <a:gd name="T79" fmla="*/ 903 h 1157"/>
                  <a:gd name="T80" fmla="*/ 547 w 2154"/>
                  <a:gd name="T81" fmla="*/ 948 h 1157"/>
                  <a:gd name="T82" fmla="*/ 452 w 2154"/>
                  <a:gd name="T83" fmla="*/ 985 h 1157"/>
                  <a:gd name="T84" fmla="*/ 369 w 2154"/>
                  <a:gd name="T85" fmla="*/ 1019 h 1157"/>
                  <a:gd name="T86" fmla="*/ 295 w 2154"/>
                  <a:gd name="T87" fmla="*/ 1046 h 1157"/>
                  <a:gd name="T88" fmla="*/ 233 w 2154"/>
                  <a:gd name="T89" fmla="*/ 1069 h 1157"/>
                  <a:gd name="T90" fmla="*/ 181 w 2154"/>
                  <a:gd name="T91" fmla="*/ 1088 h 1157"/>
                  <a:gd name="T92" fmla="*/ 136 w 2154"/>
                  <a:gd name="T93" fmla="*/ 1103 h 1157"/>
                  <a:gd name="T94" fmla="*/ 84 w 2154"/>
                  <a:gd name="T95" fmla="*/ 1118 h 1157"/>
                  <a:gd name="T96" fmla="*/ 60 w 2154"/>
                  <a:gd name="T97" fmla="*/ 1126 h 1157"/>
                  <a:gd name="T98" fmla="*/ 37 w 2154"/>
                  <a:gd name="T99" fmla="*/ 1131 h 1157"/>
                  <a:gd name="T100" fmla="*/ 23 w 2154"/>
                  <a:gd name="T101" fmla="*/ 1133 h 1157"/>
                  <a:gd name="T102" fmla="*/ 13 w 2154"/>
                  <a:gd name="T103" fmla="*/ 1135 h 1157"/>
                  <a:gd name="T104" fmla="*/ 8 w 2154"/>
                  <a:gd name="T105" fmla="*/ 1136 h 1157"/>
                  <a:gd name="T106" fmla="*/ 1 w 2154"/>
                  <a:gd name="T107" fmla="*/ 1135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54" h="1157">
                    <a:moveTo>
                      <a:pt x="1" y="1155"/>
                    </a:moveTo>
                    <a:lnTo>
                      <a:pt x="0" y="1155"/>
                    </a:lnTo>
                    <a:lnTo>
                      <a:pt x="1" y="1157"/>
                    </a:lnTo>
                    <a:lnTo>
                      <a:pt x="13" y="1157"/>
                    </a:lnTo>
                    <a:lnTo>
                      <a:pt x="17" y="1155"/>
                    </a:lnTo>
                    <a:lnTo>
                      <a:pt x="22" y="1155"/>
                    </a:lnTo>
                    <a:lnTo>
                      <a:pt x="27" y="1153"/>
                    </a:lnTo>
                    <a:lnTo>
                      <a:pt x="35" y="1153"/>
                    </a:lnTo>
                    <a:lnTo>
                      <a:pt x="43" y="1152"/>
                    </a:lnTo>
                    <a:lnTo>
                      <a:pt x="52" y="1148"/>
                    </a:lnTo>
                    <a:lnTo>
                      <a:pt x="64" y="1146"/>
                    </a:lnTo>
                    <a:lnTo>
                      <a:pt x="77" y="1143"/>
                    </a:lnTo>
                    <a:lnTo>
                      <a:pt x="90" y="1138"/>
                    </a:lnTo>
                    <a:lnTo>
                      <a:pt x="106" y="1133"/>
                    </a:lnTo>
                    <a:lnTo>
                      <a:pt x="143" y="1123"/>
                    </a:lnTo>
                    <a:lnTo>
                      <a:pt x="164" y="1115"/>
                    </a:lnTo>
                    <a:lnTo>
                      <a:pt x="188" y="1108"/>
                    </a:lnTo>
                    <a:lnTo>
                      <a:pt x="213" y="1098"/>
                    </a:lnTo>
                    <a:lnTo>
                      <a:pt x="240" y="1089"/>
                    </a:lnTo>
                    <a:lnTo>
                      <a:pt x="270" y="1078"/>
                    </a:lnTo>
                    <a:lnTo>
                      <a:pt x="302" y="1066"/>
                    </a:lnTo>
                    <a:lnTo>
                      <a:pt x="337" y="1052"/>
                    </a:lnTo>
                    <a:lnTo>
                      <a:pt x="376" y="1039"/>
                    </a:lnTo>
                    <a:lnTo>
                      <a:pt x="416" y="1022"/>
                    </a:lnTo>
                    <a:lnTo>
                      <a:pt x="458" y="1005"/>
                    </a:lnTo>
                    <a:lnTo>
                      <a:pt x="505" y="987"/>
                    </a:lnTo>
                    <a:lnTo>
                      <a:pt x="554" y="968"/>
                    </a:lnTo>
                    <a:lnTo>
                      <a:pt x="606" y="945"/>
                    </a:lnTo>
                    <a:lnTo>
                      <a:pt x="662" y="920"/>
                    </a:lnTo>
                    <a:lnTo>
                      <a:pt x="719" y="893"/>
                    </a:lnTo>
                    <a:lnTo>
                      <a:pt x="779" y="864"/>
                    </a:lnTo>
                    <a:lnTo>
                      <a:pt x="904" y="799"/>
                    </a:lnTo>
                    <a:lnTo>
                      <a:pt x="968" y="763"/>
                    </a:lnTo>
                    <a:lnTo>
                      <a:pt x="1033" y="728"/>
                    </a:lnTo>
                    <a:lnTo>
                      <a:pt x="1099" y="689"/>
                    </a:lnTo>
                    <a:lnTo>
                      <a:pt x="1166" y="651"/>
                    </a:lnTo>
                    <a:lnTo>
                      <a:pt x="1231" y="612"/>
                    </a:lnTo>
                    <a:lnTo>
                      <a:pt x="1299" y="572"/>
                    </a:lnTo>
                    <a:lnTo>
                      <a:pt x="1430" y="491"/>
                    </a:lnTo>
                    <a:lnTo>
                      <a:pt x="1494" y="451"/>
                    </a:lnTo>
                    <a:lnTo>
                      <a:pt x="1557" y="412"/>
                    </a:lnTo>
                    <a:lnTo>
                      <a:pt x="1678" y="335"/>
                    </a:lnTo>
                    <a:lnTo>
                      <a:pt x="1735" y="298"/>
                    </a:lnTo>
                    <a:lnTo>
                      <a:pt x="1789" y="261"/>
                    </a:lnTo>
                    <a:lnTo>
                      <a:pt x="1843" y="227"/>
                    </a:lnTo>
                    <a:lnTo>
                      <a:pt x="1892" y="195"/>
                    </a:lnTo>
                    <a:lnTo>
                      <a:pt x="1937" y="165"/>
                    </a:lnTo>
                    <a:lnTo>
                      <a:pt x="1979" y="136"/>
                    </a:lnTo>
                    <a:lnTo>
                      <a:pt x="2018" y="111"/>
                    </a:lnTo>
                    <a:lnTo>
                      <a:pt x="2051" y="88"/>
                    </a:lnTo>
                    <a:lnTo>
                      <a:pt x="2144" y="27"/>
                    </a:lnTo>
                    <a:lnTo>
                      <a:pt x="2151" y="20"/>
                    </a:lnTo>
                    <a:lnTo>
                      <a:pt x="2154" y="19"/>
                    </a:lnTo>
                    <a:lnTo>
                      <a:pt x="2151" y="20"/>
                    </a:lnTo>
                    <a:lnTo>
                      <a:pt x="2151" y="0"/>
                    </a:lnTo>
                    <a:lnTo>
                      <a:pt x="2144" y="2"/>
                    </a:lnTo>
                    <a:lnTo>
                      <a:pt x="2140" y="4"/>
                    </a:lnTo>
                    <a:lnTo>
                      <a:pt x="2130" y="10"/>
                    </a:lnTo>
                    <a:lnTo>
                      <a:pt x="2041" y="71"/>
                    </a:lnTo>
                    <a:lnTo>
                      <a:pt x="2008" y="94"/>
                    </a:lnTo>
                    <a:lnTo>
                      <a:pt x="1969" y="120"/>
                    </a:lnTo>
                    <a:lnTo>
                      <a:pt x="1927" y="148"/>
                    </a:lnTo>
                    <a:lnTo>
                      <a:pt x="1882" y="178"/>
                    </a:lnTo>
                    <a:lnTo>
                      <a:pt x="1833" y="210"/>
                    </a:lnTo>
                    <a:lnTo>
                      <a:pt x="1779" y="244"/>
                    </a:lnTo>
                    <a:lnTo>
                      <a:pt x="1725" y="281"/>
                    </a:lnTo>
                    <a:lnTo>
                      <a:pt x="1668" y="318"/>
                    </a:lnTo>
                    <a:lnTo>
                      <a:pt x="1547" y="395"/>
                    </a:lnTo>
                    <a:lnTo>
                      <a:pt x="1483" y="434"/>
                    </a:lnTo>
                    <a:lnTo>
                      <a:pt x="1420" y="474"/>
                    </a:lnTo>
                    <a:lnTo>
                      <a:pt x="1289" y="555"/>
                    </a:lnTo>
                    <a:lnTo>
                      <a:pt x="1221" y="595"/>
                    </a:lnTo>
                    <a:lnTo>
                      <a:pt x="1156" y="634"/>
                    </a:lnTo>
                    <a:lnTo>
                      <a:pt x="1089" y="673"/>
                    </a:lnTo>
                    <a:lnTo>
                      <a:pt x="1023" y="711"/>
                    </a:lnTo>
                    <a:lnTo>
                      <a:pt x="957" y="747"/>
                    </a:lnTo>
                    <a:lnTo>
                      <a:pt x="894" y="782"/>
                    </a:lnTo>
                    <a:lnTo>
                      <a:pt x="769" y="847"/>
                    </a:lnTo>
                    <a:lnTo>
                      <a:pt x="709" y="876"/>
                    </a:lnTo>
                    <a:lnTo>
                      <a:pt x="652" y="903"/>
                    </a:lnTo>
                    <a:lnTo>
                      <a:pt x="600" y="928"/>
                    </a:lnTo>
                    <a:lnTo>
                      <a:pt x="547" y="948"/>
                    </a:lnTo>
                    <a:lnTo>
                      <a:pt x="499" y="967"/>
                    </a:lnTo>
                    <a:lnTo>
                      <a:pt x="452" y="985"/>
                    </a:lnTo>
                    <a:lnTo>
                      <a:pt x="410" y="1002"/>
                    </a:lnTo>
                    <a:lnTo>
                      <a:pt x="369" y="1019"/>
                    </a:lnTo>
                    <a:lnTo>
                      <a:pt x="331" y="1032"/>
                    </a:lnTo>
                    <a:lnTo>
                      <a:pt x="295" y="1046"/>
                    </a:lnTo>
                    <a:lnTo>
                      <a:pt x="264" y="1057"/>
                    </a:lnTo>
                    <a:lnTo>
                      <a:pt x="233" y="1069"/>
                    </a:lnTo>
                    <a:lnTo>
                      <a:pt x="206" y="1078"/>
                    </a:lnTo>
                    <a:lnTo>
                      <a:pt x="181" y="1088"/>
                    </a:lnTo>
                    <a:lnTo>
                      <a:pt x="158" y="1094"/>
                    </a:lnTo>
                    <a:lnTo>
                      <a:pt x="136" y="1103"/>
                    </a:lnTo>
                    <a:lnTo>
                      <a:pt x="99" y="1113"/>
                    </a:lnTo>
                    <a:lnTo>
                      <a:pt x="84" y="1118"/>
                    </a:lnTo>
                    <a:lnTo>
                      <a:pt x="70" y="1123"/>
                    </a:lnTo>
                    <a:lnTo>
                      <a:pt x="60" y="1126"/>
                    </a:lnTo>
                    <a:lnTo>
                      <a:pt x="48" y="1128"/>
                    </a:lnTo>
                    <a:lnTo>
                      <a:pt x="37" y="1131"/>
                    </a:lnTo>
                    <a:lnTo>
                      <a:pt x="32" y="1133"/>
                    </a:lnTo>
                    <a:lnTo>
                      <a:pt x="23" y="1133"/>
                    </a:lnTo>
                    <a:lnTo>
                      <a:pt x="18" y="1135"/>
                    </a:lnTo>
                    <a:lnTo>
                      <a:pt x="13" y="1135"/>
                    </a:lnTo>
                    <a:lnTo>
                      <a:pt x="10" y="1136"/>
                    </a:lnTo>
                    <a:lnTo>
                      <a:pt x="8" y="1136"/>
                    </a:lnTo>
                    <a:lnTo>
                      <a:pt x="6" y="1135"/>
                    </a:lnTo>
                    <a:lnTo>
                      <a:pt x="1" y="1135"/>
                    </a:lnTo>
                    <a:lnTo>
                      <a:pt x="1" y="115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Line 292"/>
              <p:cNvSpPr>
                <a:spLocks noChangeShapeType="1"/>
              </p:cNvSpPr>
              <p:nvPr/>
            </p:nvSpPr>
            <p:spPr bwMode="auto">
              <a:xfrm flipV="1">
                <a:off x="1519" y="1820"/>
                <a:ext cx="0" cy="167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6" name="Line 294"/>
              <p:cNvSpPr>
                <a:spLocks noChangeShapeType="1"/>
              </p:cNvSpPr>
              <p:nvPr/>
            </p:nvSpPr>
            <p:spPr bwMode="auto">
              <a:xfrm>
                <a:off x="1519" y="3521"/>
                <a:ext cx="3062"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7" name="Line 302"/>
              <p:cNvSpPr>
                <a:spLocks noChangeShapeType="1"/>
              </p:cNvSpPr>
              <p:nvPr/>
            </p:nvSpPr>
            <p:spPr bwMode="auto">
              <a:xfrm>
                <a:off x="2404" y="3385"/>
                <a:ext cx="0" cy="13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8" name="Line 303"/>
              <p:cNvSpPr>
                <a:spLocks noChangeShapeType="1"/>
              </p:cNvSpPr>
              <p:nvPr/>
            </p:nvSpPr>
            <p:spPr bwMode="auto">
              <a:xfrm>
                <a:off x="3334" y="3385"/>
                <a:ext cx="0" cy="13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9" name="Line 304"/>
              <p:cNvSpPr>
                <a:spLocks noChangeShapeType="1"/>
              </p:cNvSpPr>
              <p:nvPr/>
            </p:nvSpPr>
            <p:spPr bwMode="auto">
              <a:xfrm>
                <a:off x="4241" y="3385"/>
                <a:ext cx="0" cy="13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0" name="Line 306"/>
              <p:cNvSpPr>
                <a:spLocks noChangeShapeType="1"/>
              </p:cNvSpPr>
              <p:nvPr/>
            </p:nvSpPr>
            <p:spPr bwMode="auto">
              <a:xfrm>
                <a:off x="1519" y="3067"/>
                <a:ext cx="9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1" name="Line 307"/>
              <p:cNvSpPr>
                <a:spLocks noChangeShapeType="1"/>
              </p:cNvSpPr>
              <p:nvPr/>
            </p:nvSpPr>
            <p:spPr bwMode="auto">
              <a:xfrm>
                <a:off x="1519" y="2614"/>
                <a:ext cx="6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2" name="Line 308"/>
              <p:cNvSpPr>
                <a:spLocks noChangeShapeType="1"/>
              </p:cNvSpPr>
              <p:nvPr/>
            </p:nvSpPr>
            <p:spPr bwMode="auto">
              <a:xfrm>
                <a:off x="1519" y="2160"/>
                <a:ext cx="9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3" name="Line 309"/>
              <p:cNvSpPr>
                <a:spLocks noChangeShapeType="1"/>
              </p:cNvSpPr>
              <p:nvPr/>
            </p:nvSpPr>
            <p:spPr bwMode="auto">
              <a:xfrm flipV="1">
                <a:off x="1519" y="1865"/>
                <a:ext cx="2903" cy="1656"/>
              </a:xfrm>
              <a:prstGeom prst="line">
                <a:avLst/>
              </a:prstGeom>
              <a:noFill/>
              <a:ln w="28575">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4" name="Line 310"/>
              <p:cNvSpPr>
                <a:spLocks noChangeShapeType="1"/>
              </p:cNvSpPr>
              <p:nvPr/>
            </p:nvSpPr>
            <p:spPr bwMode="auto">
              <a:xfrm>
                <a:off x="1519" y="3022"/>
                <a:ext cx="3039" cy="0"/>
              </a:xfrm>
              <a:prstGeom prst="line">
                <a:avLst/>
              </a:prstGeom>
              <a:noFill/>
              <a:ln w="2857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5" name="Text Box 311"/>
              <p:cNvSpPr txBox="1">
                <a:spLocks noChangeArrowheads="1"/>
              </p:cNvSpPr>
              <p:nvPr/>
            </p:nvSpPr>
            <p:spPr bwMode="auto">
              <a:xfrm>
                <a:off x="1924" y="2160"/>
                <a:ext cx="9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b="1">
                    <a:solidFill>
                      <a:srgbClr val="FF3300"/>
                    </a:solidFill>
                  </a:rPr>
                  <a:t>errore totale</a:t>
                </a:r>
              </a:p>
            </p:txBody>
          </p:sp>
          <p:sp>
            <p:nvSpPr>
              <p:cNvPr id="56" name="Line 312"/>
              <p:cNvSpPr>
                <a:spLocks noChangeShapeType="1"/>
              </p:cNvSpPr>
              <p:nvPr/>
            </p:nvSpPr>
            <p:spPr bwMode="auto">
              <a:xfrm>
                <a:off x="2517" y="2409"/>
                <a:ext cx="159" cy="159"/>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7" name="Text Box 313"/>
              <p:cNvSpPr txBox="1">
                <a:spLocks noChangeArrowheads="1"/>
              </p:cNvSpPr>
              <p:nvPr/>
            </p:nvSpPr>
            <p:spPr bwMode="auto">
              <a:xfrm>
                <a:off x="4377" y="2044"/>
                <a:ext cx="95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b="1" dirty="0" err="1">
                    <a:solidFill>
                      <a:srgbClr val="0000FF"/>
                    </a:solidFill>
                    <a:latin typeface="Symbol" charset="0"/>
                  </a:rPr>
                  <a:t>s</a:t>
                </a:r>
                <a:r>
                  <a:rPr lang="it-IT" b="1" dirty="0">
                    <a:solidFill>
                      <a:srgbClr val="0000FF"/>
                    </a:solidFill>
                  </a:rPr>
                  <a:t>(</a:t>
                </a:r>
                <a:r>
                  <a:rPr lang="it-IT" b="1" dirty="0" err="1" smtClean="0">
                    <a:solidFill>
                      <a:srgbClr val="0000FF"/>
                    </a:solidFill>
                  </a:rPr>
                  <a:t>p</a:t>
                </a:r>
                <a:r>
                  <a:rPr lang="en-US" b="1" baseline="-25000" dirty="0">
                    <a:solidFill>
                      <a:srgbClr val="0000FF"/>
                    </a:solidFill>
                  </a:rPr>
                  <a:t>T</a:t>
                </a:r>
                <a:r>
                  <a:rPr lang="it-IT" b="1" dirty="0" smtClean="0">
                    <a:solidFill>
                      <a:srgbClr val="0000FF"/>
                    </a:solidFill>
                  </a:rPr>
                  <a:t>)</a:t>
                </a:r>
                <a:r>
                  <a:rPr lang="it-IT" b="1" dirty="0">
                    <a:solidFill>
                      <a:srgbClr val="0000FF"/>
                    </a:solidFill>
                  </a:rPr>
                  <a:t>/</a:t>
                </a:r>
                <a:r>
                  <a:rPr lang="it-IT" b="1" dirty="0" err="1" smtClean="0">
                    <a:solidFill>
                      <a:srgbClr val="0000FF"/>
                    </a:solidFill>
                  </a:rPr>
                  <a:t>p</a:t>
                </a:r>
                <a:r>
                  <a:rPr lang="en-US" b="1" baseline="-25000" dirty="0">
                    <a:solidFill>
                      <a:srgbClr val="0000FF"/>
                    </a:solidFill>
                  </a:rPr>
                  <a:t>T</a:t>
                </a:r>
                <a:r>
                  <a:rPr lang="it-IT" b="1" dirty="0" smtClean="0">
                    <a:solidFill>
                      <a:srgbClr val="0000FF"/>
                    </a:solidFill>
                  </a:rPr>
                  <a:t>|</a:t>
                </a:r>
                <a:r>
                  <a:rPr lang="it-IT" b="1" baseline="30000" dirty="0">
                    <a:solidFill>
                      <a:srgbClr val="0000FF"/>
                    </a:solidFill>
                  </a:rPr>
                  <a:t>traccia</a:t>
                </a:r>
                <a:endParaRPr lang="it-IT" b="1" dirty="0">
                  <a:solidFill>
                    <a:srgbClr val="0000FF"/>
                  </a:solidFill>
                  <a:latin typeface="Symbol" charset="0"/>
                </a:endParaRPr>
              </a:p>
            </p:txBody>
          </p:sp>
          <p:sp>
            <p:nvSpPr>
              <p:cNvPr id="58" name="Line 315"/>
              <p:cNvSpPr>
                <a:spLocks noChangeShapeType="1"/>
              </p:cNvSpPr>
              <p:nvPr/>
            </p:nvSpPr>
            <p:spPr bwMode="auto">
              <a:xfrm flipH="1">
                <a:off x="3969" y="2175"/>
                <a:ext cx="386" cy="0"/>
              </a:xfrm>
              <a:prstGeom prst="line">
                <a:avLst/>
              </a:prstGeom>
              <a:noFill/>
              <a:ln w="9525">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9" name="Line 316"/>
              <p:cNvSpPr>
                <a:spLocks noChangeShapeType="1"/>
              </p:cNvSpPr>
              <p:nvPr/>
            </p:nvSpPr>
            <p:spPr bwMode="auto">
              <a:xfrm flipH="1">
                <a:off x="3855" y="2818"/>
                <a:ext cx="227" cy="15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0" name="Text Box 317"/>
              <p:cNvSpPr txBox="1">
                <a:spLocks noChangeArrowheads="1"/>
              </p:cNvSpPr>
              <p:nvPr/>
            </p:nvSpPr>
            <p:spPr bwMode="auto">
              <a:xfrm>
                <a:off x="4127" y="2591"/>
                <a:ext cx="80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b="1" dirty="0" err="1">
                    <a:solidFill>
                      <a:schemeClr val="tx1"/>
                    </a:solidFill>
                    <a:latin typeface="Symbol" charset="0"/>
                  </a:rPr>
                  <a:t>s</a:t>
                </a:r>
                <a:r>
                  <a:rPr lang="it-IT" b="1" dirty="0">
                    <a:solidFill>
                      <a:schemeClr val="tx1"/>
                    </a:solidFill>
                  </a:rPr>
                  <a:t>(</a:t>
                </a:r>
                <a:r>
                  <a:rPr lang="it-IT" b="1" dirty="0" err="1" smtClean="0">
                    <a:solidFill>
                      <a:schemeClr val="tx1"/>
                    </a:solidFill>
                  </a:rPr>
                  <a:t>p</a:t>
                </a:r>
                <a:r>
                  <a:rPr lang="en-US" b="1" baseline="-25000" dirty="0"/>
                  <a:t>T</a:t>
                </a:r>
                <a:r>
                  <a:rPr lang="it-IT" b="1" dirty="0" smtClean="0">
                    <a:solidFill>
                      <a:schemeClr val="tx1"/>
                    </a:solidFill>
                  </a:rPr>
                  <a:t>)</a:t>
                </a:r>
                <a:r>
                  <a:rPr lang="it-IT" b="1" dirty="0">
                    <a:solidFill>
                      <a:schemeClr val="tx1"/>
                    </a:solidFill>
                  </a:rPr>
                  <a:t>/</a:t>
                </a:r>
                <a:r>
                  <a:rPr lang="it-IT" b="1" dirty="0" err="1" smtClean="0">
                    <a:solidFill>
                      <a:schemeClr val="tx1"/>
                    </a:solidFill>
                  </a:rPr>
                  <a:t>p</a:t>
                </a:r>
                <a:r>
                  <a:rPr lang="en-US" b="1" baseline="-25000" dirty="0"/>
                  <a:t>T</a:t>
                </a:r>
                <a:r>
                  <a:rPr lang="it-IT" b="1" dirty="0" smtClean="0">
                    <a:solidFill>
                      <a:schemeClr val="tx1"/>
                    </a:solidFill>
                  </a:rPr>
                  <a:t>|</a:t>
                </a:r>
                <a:r>
                  <a:rPr lang="it-IT" b="1" baseline="30000" dirty="0" err="1">
                    <a:solidFill>
                      <a:schemeClr val="tx1"/>
                    </a:solidFill>
                  </a:rPr>
                  <a:t>ms</a:t>
                </a:r>
                <a:endParaRPr lang="it-IT" b="1" dirty="0">
                  <a:solidFill>
                    <a:schemeClr val="tx1"/>
                  </a:solidFill>
                </a:endParaRPr>
              </a:p>
            </p:txBody>
          </p:sp>
        </p:grpSp>
        <p:sp>
          <p:nvSpPr>
            <p:cNvPr id="32" name="Text Box 321"/>
            <p:cNvSpPr txBox="1">
              <a:spLocks noChangeArrowheads="1"/>
            </p:cNvSpPr>
            <p:nvPr/>
          </p:nvSpPr>
          <p:spPr bwMode="auto">
            <a:xfrm>
              <a:off x="604838" y="2217738"/>
              <a:ext cx="12239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b="1" dirty="0">
                  <a:solidFill>
                    <a:schemeClr val="tx1"/>
                  </a:solidFill>
                  <a:latin typeface="Symbol" charset="0"/>
                </a:rPr>
                <a:t>s</a:t>
              </a:r>
              <a:r>
                <a:rPr lang="en-US" b="1" dirty="0">
                  <a:solidFill>
                    <a:schemeClr val="tx1"/>
                  </a:solidFill>
                </a:rPr>
                <a:t>(</a:t>
              </a:r>
              <a:r>
                <a:rPr lang="en-US" b="1" dirty="0" err="1" smtClean="0">
                  <a:solidFill>
                    <a:schemeClr val="tx1"/>
                  </a:solidFill>
                </a:rPr>
                <a:t>p</a:t>
              </a:r>
              <a:r>
                <a:rPr lang="en-US" b="1" baseline="-25000" dirty="0" err="1" smtClean="0">
                  <a:solidFill>
                    <a:schemeClr val="tx1"/>
                  </a:solidFill>
                </a:rPr>
                <a:t>T</a:t>
              </a:r>
              <a:r>
                <a:rPr lang="en-US" b="1" dirty="0" smtClean="0">
                  <a:solidFill>
                    <a:schemeClr val="tx1"/>
                  </a:solidFill>
                </a:rPr>
                <a:t>)</a:t>
              </a:r>
              <a:r>
                <a:rPr lang="en-US" b="1" dirty="0">
                  <a:solidFill>
                    <a:schemeClr val="tx1"/>
                  </a:solidFill>
                </a:rPr>
                <a:t>/</a:t>
              </a:r>
              <a:r>
                <a:rPr lang="en-US" b="1" dirty="0" err="1" smtClean="0">
                  <a:solidFill>
                    <a:schemeClr val="tx1"/>
                  </a:solidFill>
                </a:rPr>
                <a:t>p</a:t>
              </a:r>
              <a:r>
                <a:rPr lang="en-US" b="1" baseline="-25000" dirty="0" err="1"/>
                <a:t>T</a:t>
              </a:r>
              <a:r>
                <a:rPr lang="en-US" b="1" dirty="0" smtClean="0">
                  <a:solidFill>
                    <a:schemeClr val="tx1"/>
                  </a:solidFill>
                </a:rPr>
                <a:t> </a:t>
              </a:r>
              <a:r>
                <a:rPr lang="en-US" b="1" dirty="0">
                  <a:solidFill>
                    <a:schemeClr val="tx1"/>
                  </a:solidFill>
                </a:rPr>
                <a:t>%</a:t>
              </a:r>
            </a:p>
          </p:txBody>
        </p:sp>
        <p:sp>
          <p:nvSpPr>
            <p:cNvPr id="33" name="Text Box 322"/>
            <p:cNvSpPr txBox="1">
              <a:spLocks noChangeArrowheads="1"/>
            </p:cNvSpPr>
            <p:nvPr/>
          </p:nvSpPr>
          <p:spPr bwMode="auto">
            <a:xfrm>
              <a:off x="6224588" y="4894263"/>
              <a:ext cx="14970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it-IT" b="1" dirty="0" err="1" smtClean="0">
                  <a:solidFill>
                    <a:schemeClr val="tx1"/>
                  </a:solidFill>
                </a:rPr>
                <a:t>p</a:t>
              </a:r>
              <a:r>
                <a:rPr lang="en-US" b="1" baseline="-25000" dirty="0"/>
                <a:t>T</a:t>
              </a:r>
              <a:r>
                <a:rPr lang="it-IT" b="1" dirty="0" smtClean="0">
                  <a:solidFill>
                    <a:schemeClr val="tx1"/>
                  </a:solidFill>
                </a:rPr>
                <a:t> </a:t>
              </a:r>
              <a:r>
                <a:rPr lang="it-IT" dirty="0" smtClean="0">
                  <a:solidFill>
                    <a:schemeClr val="tx1"/>
                  </a:solidFill>
                </a:rPr>
                <a:t>  </a:t>
              </a:r>
              <a:r>
                <a:rPr lang="it-IT" dirty="0">
                  <a:solidFill>
                    <a:schemeClr val="tx1"/>
                  </a:solidFill>
                </a:rPr>
                <a:t>[</a:t>
              </a:r>
              <a:r>
                <a:rPr lang="it-IT" dirty="0" err="1">
                  <a:solidFill>
                    <a:schemeClr val="tx1"/>
                  </a:solidFill>
                </a:rPr>
                <a:t>Gev</a:t>
              </a:r>
              <a:r>
                <a:rPr lang="it-IT" dirty="0">
                  <a:solidFill>
                    <a:schemeClr val="tx1"/>
                  </a:solidFill>
                </a:rPr>
                <a:t>/c]</a:t>
              </a:r>
            </a:p>
          </p:txBody>
        </p:sp>
        <p:sp>
          <p:nvSpPr>
            <p:cNvPr id="34" name="Text Box 323"/>
            <p:cNvSpPr txBox="1">
              <a:spLocks noChangeArrowheads="1"/>
            </p:cNvSpPr>
            <p:nvPr/>
          </p:nvSpPr>
          <p:spPr bwMode="auto">
            <a:xfrm>
              <a:off x="1258888" y="3933825"/>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400">
                  <a:solidFill>
                    <a:schemeClr val="tx1"/>
                  </a:solidFill>
                </a:rPr>
                <a:t>10</a:t>
              </a:r>
            </a:p>
          </p:txBody>
        </p:sp>
        <p:sp>
          <p:nvSpPr>
            <p:cNvPr id="35" name="Text Box 324"/>
            <p:cNvSpPr txBox="1">
              <a:spLocks noChangeArrowheads="1"/>
            </p:cNvSpPr>
            <p:nvPr/>
          </p:nvSpPr>
          <p:spPr bwMode="auto">
            <a:xfrm>
              <a:off x="1258888" y="3213100"/>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400">
                  <a:solidFill>
                    <a:schemeClr val="tx1"/>
                  </a:solidFill>
                </a:rPr>
                <a:t>20</a:t>
              </a:r>
            </a:p>
          </p:txBody>
        </p:sp>
        <p:sp>
          <p:nvSpPr>
            <p:cNvPr id="40" name="Text Box 325"/>
            <p:cNvSpPr txBox="1">
              <a:spLocks noChangeArrowheads="1"/>
            </p:cNvSpPr>
            <p:nvPr/>
          </p:nvSpPr>
          <p:spPr bwMode="auto">
            <a:xfrm>
              <a:off x="1258888" y="2584450"/>
              <a:ext cx="3952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400">
                  <a:solidFill>
                    <a:schemeClr val="tx1"/>
                  </a:solidFill>
                </a:rPr>
                <a:t>30</a:t>
              </a:r>
            </a:p>
          </p:txBody>
        </p:sp>
        <p:sp>
          <p:nvSpPr>
            <p:cNvPr id="41" name="Text Box 326"/>
            <p:cNvSpPr txBox="1">
              <a:spLocks noChangeArrowheads="1"/>
            </p:cNvSpPr>
            <p:nvPr/>
          </p:nvSpPr>
          <p:spPr bwMode="auto">
            <a:xfrm>
              <a:off x="2951163" y="4905375"/>
              <a:ext cx="755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400">
                  <a:solidFill>
                    <a:schemeClr val="tx1"/>
                  </a:solidFill>
                </a:rPr>
                <a:t>100</a:t>
              </a:r>
            </a:p>
          </p:txBody>
        </p:sp>
        <p:sp>
          <p:nvSpPr>
            <p:cNvPr id="42" name="Text Box 327"/>
            <p:cNvSpPr txBox="1">
              <a:spLocks noChangeArrowheads="1"/>
            </p:cNvSpPr>
            <p:nvPr/>
          </p:nvSpPr>
          <p:spPr bwMode="auto">
            <a:xfrm>
              <a:off x="4403725" y="4905375"/>
              <a:ext cx="4794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400">
                  <a:solidFill>
                    <a:schemeClr val="tx1"/>
                  </a:solidFill>
                </a:rPr>
                <a:t>200</a:t>
              </a:r>
            </a:p>
          </p:txBody>
        </p:sp>
        <p:sp>
          <p:nvSpPr>
            <p:cNvPr id="43" name="Text Box 328"/>
            <p:cNvSpPr txBox="1">
              <a:spLocks noChangeArrowheads="1"/>
            </p:cNvSpPr>
            <p:nvPr/>
          </p:nvSpPr>
          <p:spPr bwMode="auto">
            <a:xfrm>
              <a:off x="5795963" y="4905375"/>
              <a:ext cx="4794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400">
                  <a:solidFill>
                    <a:schemeClr val="tx1"/>
                  </a:solidFill>
                </a:rPr>
                <a:t>300</a:t>
              </a:r>
            </a:p>
          </p:txBody>
        </p:sp>
      </p:grpSp>
      <p:graphicFrame>
        <p:nvGraphicFramePr>
          <p:cNvPr id="61" name="Object 10"/>
          <p:cNvGraphicFramePr>
            <a:graphicFrameLocks noChangeAspect="1"/>
          </p:cNvGraphicFramePr>
          <p:nvPr>
            <p:extLst>
              <p:ext uri="{D42A27DB-BD31-4B8C-83A1-F6EECF244321}">
                <p14:modId xmlns:p14="http://schemas.microsoft.com/office/powerpoint/2010/main" val="2102421864"/>
              </p:ext>
            </p:extLst>
          </p:nvPr>
        </p:nvGraphicFramePr>
        <p:xfrm>
          <a:off x="1170782" y="1195051"/>
          <a:ext cx="1360654" cy="848068"/>
        </p:xfrm>
        <a:graphic>
          <a:graphicData uri="http://schemas.openxmlformats.org/presentationml/2006/ole">
            <mc:AlternateContent xmlns:mc="http://schemas.openxmlformats.org/markup-compatibility/2006">
              <mc:Choice xmlns:v="urn:schemas-microsoft-com:vml" Requires="v">
                <p:oleObj spid="_x0000_s82043" name="Equation" r:id="rId3" imgW="673100" imgH="419100" progId="Equation.3">
                  <p:embed/>
                </p:oleObj>
              </mc:Choice>
              <mc:Fallback>
                <p:oleObj name="Equation" r:id="rId3" imgW="673100" imgH="419100" progId="Equation.3">
                  <p:embed/>
                  <p:pic>
                    <p:nvPicPr>
                      <p:cNvPr id="0" name=""/>
                      <p:cNvPicPr>
                        <a:picLocks noChangeAspect="1" noChangeArrowheads="1"/>
                      </p:cNvPicPr>
                      <p:nvPr/>
                    </p:nvPicPr>
                    <p:blipFill>
                      <a:blip r:embed="rId4"/>
                      <a:srcRect/>
                      <a:stretch>
                        <a:fillRect/>
                      </a:stretch>
                    </p:blipFill>
                    <p:spPr bwMode="auto">
                      <a:xfrm>
                        <a:off x="1170782" y="1195051"/>
                        <a:ext cx="1360654" cy="848068"/>
                      </a:xfrm>
                      <a:prstGeom prst="rect">
                        <a:avLst/>
                      </a:prstGeom>
                      <a:noFill/>
                      <a:ln w="9525">
                        <a:solidFill>
                          <a:srgbClr val="3366FF"/>
                        </a:solidFill>
                        <a:miter lim="800000"/>
                        <a:headEnd/>
                        <a:tailEnd/>
                      </a:ln>
                      <a:effectLst/>
                    </p:spPr>
                  </p:pic>
                </p:oleObj>
              </mc:Fallback>
            </mc:AlternateContent>
          </a:graphicData>
        </a:graphic>
      </p:graphicFrame>
      <p:graphicFrame>
        <p:nvGraphicFramePr>
          <p:cNvPr id="62" name="Object 10"/>
          <p:cNvGraphicFramePr>
            <a:graphicFrameLocks noChangeAspect="1"/>
          </p:cNvGraphicFramePr>
          <p:nvPr>
            <p:extLst>
              <p:ext uri="{D42A27DB-BD31-4B8C-83A1-F6EECF244321}">
                <p14:modId xmlns:p14="http://schemas.microsoft.com/office/powerpoint/2010/main" val="1458018788"/>
              </p:ext>
            </p:extLst>
          </p:nvPr>
        </p:nvGraphicFramePr>
        <p:xfrm>
          <a:off x="2943225" y="2430463"/>
          <a:ext cx="3278188" cy="909637"/>
        </p:xfrm>
        <a:graphic>
          <a:graphicData uri="http://schemas.openxmlformats.org/presentationml/2006/ole">
            <mc:AlternateContent xmlns:mc="http://schemas.openxmlformats.org/markup-compatibility/2006">
              <mc:Choice xmlns:v="urn:schemas-microsoft-com:vml" Requires="v">
                <p:oleObj spid="_x0000_s82044" name="Equation" r:id="rId5" imgW="1739900" imgH="482600" progId="Equation.3">
                  <p:embed/>
                </p:oleObj>
              </mc:Choice>
              <mc:Fallback>
                <p:oleObj name="Equation" r:id="rId5" imgW="1739900" imgH="482600" progId="Equation.3">
                  <p:embed/>
                  <p:pic>
                    <p:nvPicPr>
                      <p:cNvPr id="0" name=""/>
                      <p:cNvPicPr>
                        <a:picLocks noChangeAspect="1" noChangeArrowheads="1"/>
                      </p:cNvPicPr>
                      <p:nvPr/>
                    </p:nvPicPr>
                    <p:blipFill>
                      <a:blip r:embed="rId6"/>
                      <a:srcRect/>
                      <a:stretch>
                        <a:fillRect/>
                      </a:stretch>
                    </p:blipFill>
                    <p:spPr bwMode="auto">
                      <a:xfrm>
                        <a:off x="2943225" y="2430463"/>
                        <a:ext cx="3278188" cy="909637"/>
                      </a:xfrm>
                      <a:prstGeom prst="rect">
                        <a:avLst/>
                      </a:prstGeom>
                      <a:noFill/>
                      <a:ln w="9525">
                        <a:solidFill>
                          <a:srgbClr val="3366FF"/>
                        </a:solidFill>
                        <a:miter lim="800000"/>
                        <a:headEnd/>
                        <a:tailEnd/>
                      </a:ln>
                      <a:effectLst/>
                    </p:spPr>
                  </p:pic>
                </p:oleObj>
              </mc:Fallback>
            </mc:AlternateContent>
          </a:graphicData>
        </a:graphic>
      </p:graphicFrame>
      <p:graphicFrame>
        <p:nvGraphicFramePr>
          <p:cNvPr id="63" name="Object 10"/>
          <p:cNvGraphicFramePr>
            <a:graphicFrameLocks noChangeAspect="1"/>
          </p:cNvGraphicFramePr>
          <p:nvPr>
            <p:extLst>
              <p:ext uri="{D42A27DB-BD31-4B8C-83A1-F6EECF244321}">
                <p14:modId xmlns:p14="http://schemas.microsoft.com/office/powerpoint/2010/main" val="177820128"/>
              </p:ext>
            </p:extLst>
          </p:nvPr>
        </p:nvGraphicFramePr>
        <p:xfrm>
          <a:off x="5789613" y="1206500"/>
          <a:ext cx="1154112" cy="731838"/>
        </p:xfrm>
        <a:graphic>
          <a:graphicData uri="http://schemas.openxmlformats.org/presentationml/2006/ole">
            <mc:AlternateContent xmlns:mc="http://schemas.openxmlformats.org/markup-compatibility/2006">
              <mc:Choice xmlns:v="urn:schemas-microsoft-com:vml" Requires="v">
                <p:oleObj spid="_x0000_s82045" name="Equation" r:id="rId7" imgW="698500" imgH="444500" progId="Equation.3">
                  <p:embed/>
                </p:oleObj>
              </mc:Choice>
              <mc:Fallback>
                <p:oleObj name="Equation" r:id="rId7" imgW="698500" imgH="444500" progId="Equation.3">
                  <p:embed/>
                  <p:pic>
                    <p:nvPicPr>
                      <p:cNvPr id="0" name=""/>
                      <p:cNvPicPr>
                        <a:picLocks noChangeAspect="1" noChangeArrowheads="1"/>
                      </p:cNvPicPr>
                      <p:nvPr/>
                    </p:nvPicPr>
                    <p:blipFill>
                      <a:blip r:embed="rId8"/>
                      <a:srcRect/>
                      <a:stretch>
                        <a:fillRect/>
                      </a:stretch>
                    </p:blipFill>
                    <p:spPr bwMode="auto">
                      <a:xfrm>
                        <a:off x="5789613" y="1206500"/>
                        <a:ext cx="1154112" cy="731838"/>
                      </a:xfrm>
                      <a:prstGeom prst="rect">
                        <a:avLst/>
                      </a:prstGeom>
                      <a:noFill/>
                      <a:ln w="9525">
                        <a:solidFill>
                          <a:srgbClr val="3366FF"/>
                        </a:solidFill>
                        <a:miter lim="800000"/>
                        <a:headEnd/>
                        <a:tailEnd/>
                      </a:ln>
                      <a:effectLst/>
                    </p:spPr>
                  </p:pic>
                </p:oleObj>
              </mc:Fallback>
            </mc:AlternateContent>
          </a:graphicData>
        </a:graphic>
      </p:graphicFrame>
      <p:sp>
        <p:nvSpPr>
          <p:cNvPr id="8" name="TextBox 7"/>
          <p:cNvSpPr txBox="1"/>
          <p:nvPr/>
        </p:nvSpPr>
        <p:spPr>
          <a:xfrm>
            <a:off x="168834" y="566404"/>
            <a:ext cx="3403042" cy="646331"/>
          </a:xfrm>
          <a:prstGeom prst="rect">
            <a:avLst/>
          </a:prstGeom>
          <a:noFill/>
        </p:spPr>
        <p:txBody>
          <a:bodyPr wrap="square" rtlCol="0">
            <a:spAutoFit/>
          </a:bodyPr>
          <a:lstStyle/>
          <a:p>
            <a:pPr algn="ctr"/>
            <a:r>
              <a:rPr lang="en-US" dirty="0" err="1" smtClean="0">
                <a:solidFill>
                  <a:srgbClr val="0000FF"/>
                </a:solidFill>
              </a:rPr>
              <a:t>Sagitta</a:t>
            </a:r>
            <a:r>
              <a:rPr lang="en-US" dirty="0" smtClean="0">
                <a:solidFill>
                  <a:srgbClr val="0000FF"/>
                </a:solidFill>
              </a:rPr>
              <a:t> </a:t>
            </a:r>
            <a:r>
              <a:rPr lang="en-US" dirty="0" err="1" smtClean="0">
                <a:solidFill>
                  <a:srgbClr val="0000FF"/>
                </a:solidFill>
              </a:rPr>
              <a:t>apparente</a:t>
            </a:r>
            <a:r>
              <a:rPr lang="en-US" dirty="0" smtClean="0">
                <a:solidFill>
                  <a:srgbClr val="0000FF"/>
                </a:solidFill>
              </a:rPr>
              <a:t> </a:t>
            </a:r>
            <a:r>
              <a:rPr lang="en-US" dirty="0" err="1" smtClean="0">
                <a:solidFill>
                  <a:srgbClr val="0000FF"/>
                </a:solidFill>
              </a:rPr>
              <a:t>dovuta</a:t>
            </a:r>
            <a:r>
              <a:rPr lang="en-US" dirty="0" smtClean="0">
                <a:solidFill>
                  <a:srgbClr val="0000FF"/>
                </a:solidFill>
              </a:rPr>
              <a:t> </a:t>
            </a:r>
            <a:r>
              <a:rPr lang="en-US" dirty="0" err="1" smtClean="0">
                <a:solidFill>
                  <a:srgbClr val="0000FF"/>
                </a:solidFill>
              </a:rPr>
              <a:t>allo</a:t>
            </a:r>
            <a:r>
              <a:rPr lang="en-US" dirty="0" smtClean="0">
                <a:solidFill>
                  <a:srgbClr val="0000FF"/>
                </a:solidFill>
              </a:rPr>
              <a:t> scattering </a:t>
            </a:r>
            <a:r>
              <a:rPr lang="en-US" dirty="0" err="1" smtClean="0">
                <a:solidFill>
                  <a:srgbClr val="0000FF"/>
                </a:solidFill>
              </a:rPr>
              <a:t>multiplo</a:t>
            </a:r>
            <a:endParaRPr lang="en-US" dirty="0">
              <a:solidFill>
                <a:srgbClr val="0000FF"/>
              </a:solidFill>
            </a:endParaRPr>
          </a:p>
        </p:txBody>
      </p:sp>
      <p:sp>
        <p:nvSpPr>
          <p:cNvPr id="65" name="TextBox 64"/>
          <p:cNvSpPr txBox="1"/>
          <p:nvPr/>
        </p:nvSpPr>
        <p:spPr>
          <a:xfrm>
            <a:off x="4710863" y="620336"/>
            <a:ext cx="3284537" cy="646331"/>
          </a:xfrm>
          <a:prstGeom prst="rect">
            <a:avLst/>
          </a:prstGeom>
          <a:noFill/>
        </p:spPr>
        <p:txBody>
          <a:bodyPr wrap="square" rtlCol="0">
            <a:spAutoFit/>
          </a:bodyPr>
          <a:lstStyle/>
          <a:p>
            <a:pPr algn="ctr"/>
            <a:r>
              <a:rPr lang="en-US" dirty="0" err="1" smtClean="0">
                <a:solidFill>
                  <a:srgbClr val="0000FF"/>
                </a:solidFill>
              </a:rPr>
              <a:t>Sagitta</a:t>
            </a:r>
            <a:r>
              <a:rPr lang="en-US" dirty="0" smtClean="0">
                <a:solidFill>
                  <a:srgbClr val="0000FF"/>
                </a:solidFill>
              </a:rPr>
              <a:t> </a:t>
            </a:r>
            <a:r>
              <a:rPr lang="en-US" dirty="0" err="1" smtClean="0">
                <a:solidFill>
                  <a:srgbClr val="0000FF"/>
                </a:solidFill>
              </a:rPr>
              <a:t>dovuta</a:t>
            </a:r>
            <a:r>
              <a:rPr lang="en-US" dirty="0" smtClean="0">
                <a:solidFill>
                  <a:srgbClr val="0000FF"/>
                </a:solidFill>
              </a:rPr>
              <a:t> </a:t>
            </a:r>
            <a:r>
              <a:rPr lang="en-US" dirty="0" err="1" smtClean="0">
                <a:solidFill>
                  <a:srgbClr val="0000FF"/>
                </a:solidFill>
              </a:rPr>
              <a:t>alla</a:t>
            </a:r>
            <a:r>
              <a:rPr lang="en-US" dirty="0" smtClean="0">
                <a:solidFill>
                  <a:srgbClr val="0000FF"/>
                </a:solidFill>
              </a:rPr>
              <a:t> </a:t>
            </a:r>
            <a:r>
              <a:rPr lang="en-US" dirty="0" err="1" smtClean="0">
                <a:solidFill>
                  <a:srgbClr val="0000FF"/>
                </a:solidFill>
              </a:rPr>
              <a:t>deflessione</a:t>
            </a:r>
            <a:r>
              <a:rPr lang="en-US" dirty="0" smtClean="0">
                <a:solidFill>
                  <a:srgbClr val="0000FF"/>
                </a:solidFill>
              </a:rPr>
              <a:t> del campo </a:t>
            </a:r>
            <a:r>
              <a:rPr lang="en-US" dirty="0" err="1" smtClean="0">
                <a:solidFill>
                  <a:srgbClr val="0000FF"/>
                </a:solidFill>
              </a:rPr>
              <a:t>magnetico</a:t>
            </a:r>
            <a:endParaRPr lang="en-US" dirty="0">
              <a:solidFill>
                <a:srgbClr val="0000FF"/>
              </a:solidFill>
            </a:endParaRPr>
          </a:p>
        </p:txBody>
      </p:sp>
      <p:sp>
        <p:nvSpPr>
          <p:cNvPr id="66" name="TextBox 65"/>
          <p:cNvSpPr txBox="1"/>
          <p:nvPr/>
        </p:nvSpPr>
        <p:spPr>
          <a:xfrm>
            <a:off x="2125573" y="2043119"/>
            <a:ext cx="5095875" cy="369332"/>
          </a:xfrm>
          <a:prstGeom prst="rect">
            <a:avLst/>
          </a:prstGeom>
          <a:noFill/>
        </p:spPr>
        <p:txBody>
          <a:bodyPr wrap="square" rtlCol="0">
            <a:spAutoFit/>
          </a:bodyPr>
          <a:lstStyle/>
          <a:p>
            <a:pPr algn="ctr"/>
            <a:r>
              <a:rPr lang="en-US" dirty="0" err="1" smtClean="0">
                <a:solidFill>
                  <a:srgbClr val="0000FF"/>
                </a:solidFill>
              </a:rPr>
              <a:t>Risoluzione</a:t>
            </a:r>
            <a:r>
              <a:rPr lang="en-US" dirty="0" smtClean="0">
                <a:solidFill>
                  <a:srgbClr val="0000FF"/>
                </a:solidFill>
              </a:rPr>
              <a:t> </a:t>
            </a:r>
            <a:r>
              <a:rPr lang="en-US" dirty="0" err="1" smtClean="0">
                <a:solidFill>
                  <a:srgbClr val="0000FF"/>
                </a:solidFill>
              </a:rPr>
              <a:t>relativa</a:t>
            </a:r>
            <a:r>
              <a:rPr lang="en-US" dirty="0" smtClean="0">
                <a:solidFill>
                  <a:srgbClr val="0000FF"/>
                </a:solidFill>
              </a:rPr>
              <a:t> in </a:t>
            </a:r>
            <a:r>
              <a:rPr lang="en-US" dirty="0" err="1" smtClean="0">
                <a:solidFill>
                  <a:srgbClr val="0000FF"/>
                </a:solidFill>
              </a:rPr>
              <a:t>pT</a:t>
            </a:r>
            <a:r>
              <a:rPr lang="en-US" dirty="0" smtClean="0">
                <a:solidFill>
                  <a:srgbClr val="0000FF"/>
                </a:solidFill>
              </a:rPr>
              <a:t> per scattering </a:t>
            </a:r>
            <a:r>
              <a:rPr lang="en-US" dirty="0" err="1" smtClean="0">
                <a:solidFill>
                  <a:srgbClr val="0000FF"/>
                </a:solidFill>
              </a:rPr>
              <a:t>multiplo</a:t>
            </a:r>
            <a:endParaRPr lang="en-US" dirty="0">
              <a:solidFill>
                <a:srgbClr val="0000FF"/>
              </a:solidFill>
            </a:endParaRPr>
          </a:p>
        </p:txBody>
      </p:sp>
      <p:cxnSp>
        <p:nvCxnSpPr>
          <p:cNvPr id="10" name="Straight Arrow Connector 9"/>
          <p:cNvCxnSpPr/>
          <p:nvPr/>
        </p:nvCxnSpPr>
        <p:spPr>
          <a:xfrm flipH="1">
            <a:off x="6251950" y="2838437"/>
            <a:ext cx="720724" cy="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a:off x="6954837" y="2653771"/>
            <a:ext cx="2189163" cy="369332"/>
          </a:xfrm>
          <a:prstGeom prst="rect">
            <a:avLst/>
          </a:prstGeom>
          <a:noFill/>
          <a:ln w="38100" cmpd="sng">
            <a:solidFill>
              <a:srgbClr val="FF0000"/>
            </a:solidFill>
          </a:ln>
        </p:spPr>
        <p:txBody>
          <a:bodyPr wrap="square" rtlCol="0">
            <a:spAutoFit/>
          </a:bodyPr>
          <a:lstStyle/>
          <a:p>
            <a:pPr algn="ctr"/>
            <a:r>
              <a:rPr lang="en-US" dirty="0" err="1" smtClean="0">
                <a:solidFill>
                  <a:srgbClr val="0000FF"/>
                </a:solidFill>
              </a:rPr>
              <a:t>Indipendente</a:t>
            </a:r>
            <a:r>
              <a:rPr lang="en-US" dirty="0" smtClean="0">
                <a:solidFill>
                  <a:srgbClr val="0000FF"/>
                </a:solidFill>
              </a:rPr>
              <a:t> dal </a:t>
            </a:r>
            <a:r>
              <a:rPr lang="en-US" dirty="0" err="1" smtClean="0">
                <a:solidFill>
                  <a:srgbClr val="0000FF"/>
                </a:solidFill>
              </a:rPr>
              <a:t>pT</a:t>
            </a:r>
            <a:endParaRPr lang="en-US" dirty="0">
              <a:solidFill>
                <a:srgbClr val="0000FF"/>
              </a:solidFill>
            </a:endParaRPr>
          </a:p>
        </p:txBody>
      </p:sp>
    </p:spTree>
    <p:extLst>
      <p:ext uri="{BB962C8B-B14F-4D97-AF65-F5344CB8AC3E}">
        <p14:creationId xmlns:p14="http://schemas.microsoft.com/office/powerpoint/2010/main" val="1489567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2000"/>
                                        <p:tgtEl>
                                          <p:spTgt spid="62"/>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wedge">
                                      <p:cBhvr>
                                        <p:cTn id="10" dur="2000"/>
                                        <p:tgtEl>
                                          <p:spTgt spid="66"/>
                                        </p:tgtEl>
                                      </p:cBhvr>
                                    </p:animEffect>
                                  </p:childTnLst>
                                </p:cTn>
                              </p:par>
                              <p:par>
                                <p:cTn id="11" presetID="2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edge">
                                      <p:cBhvr>
                                        <p:cTn id="13" dur="2000"/>
                                        <p:tgtEl>
                                          <p:spTgt spid="10"/>
                                        </p:tgtEl>
                                      </p:cBhvr>
                                    </p:animEffect>
                                  </p:childTnLst>
                                </p:cTn>
                              </p:par>
                              <p:par>
                                <p:cTn id="14" presetID="20" presetClass="entr" presetSubtype="0" fill="hold" grpId="0"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wedge">
                                      <p:cBhvr>
                                        <p:cTn id="16" dur="2000"/>
                                        <p:tgtEl>
                                          <p:spTgt spid="67"/>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heel(1)">
                                      <p:cBhvr>
                                        <p:cTn id="21"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rot="19140000">
            <a:off x="978149" y="1980737"/>
            <a:ext cx="5650992" cy="1207509"/>
          </a:xfrm>
        </p:spPr>
        <p:txBody>
          <a:bodyPr/>
          <a:lstStyle/>
          <a:p>
            <a:r>
              <a:rPr lang="en-US" dirty="0" smtClean="0">
                <a:solidFill>
                  <a:srgbClr val="000090"/>
                </a:solidFill>
              </a:rPr>
              <a:t>Tracking in atlas</a:t>
            </a:r>
            <a:endParaRPr lang="en-US" dirty="0">
              <a:solidFill>
                <a:srgbClr val="000090"/>
              </a:solidFill>
            </a:endParaRPr>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normAutofit fontScale="92500" lnSpcReduction="10000"/>
          </a:bodyPr>
          <a:lstStyle/>
          <a:p>
            <a:fld id="{26B4A453-95F0-4F4B-AEA9-EBC44958366F}" type="slidenum">
              <a:rPr lang="en-US" smtClean="0"/>
              <a:t>12</a:t>
            </a:fld>
            <a:endParaRPr lang="en-US"/>
          </a:p>
        </p:txBody>
      </p:sp>
    </p:spTree>
    <p:extLst>
      <p:ext uri="{BB962C8B-B14F-4D97-AF65-F5344CB8AC3E}">
        <p14:creationId xmlns:p14="http://schemas.microsoft.com/office/powerpoint/2010/main" val="234567637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E. Rossi</a:t>
            </a:r>
            <a:endParaRPr lang="en-US" dirty="0"/>
          </a:p>
        </p:txBody>
      </p:sp>
      <p:pic>
        <p:nvPicPr>
          <p:cNvPr id="7" name="Picture 13"/>
          <p:cNvPicPr>
            <a:picLocks noChangeAspect="1"/>
          </p:cNvPicPr>
          <p:nvPr/>
        </p:nvPicPr>
        <p:blipFill rotWithShape="1">
          <a:blip r:embed="rId3">
            <a:extLst>
              <a:ext uri="{28A0092B-C50C-407E-A947-70E740481C1C}">
                <a14:useLocalDpi xmlns:a14="http://schemas.microsoft.com/office/drawing/2010/main" val="0"/>
              </a:ext>
            </a:extLst>
          </a:blip>
          <a:srcRect t="32051" r="59461"/>
          <a:stretch/>
        </p:blipFill>
        <p:spPr bwMode="auto">
          <a:xfrm>
            <a:off x="602408" y="2029933"/>
            <a:ext cx="4250068" cy="432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5739182" y="4838700"/>
            <a:ext cx="2816670" cy="132343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just"/>
            <a:r>
              <a:rPr lang="en-US" sz="1600" b="1" u="sng" dirty="0" smtClean="0">
                <a:solidFill>
                  <a:srgbClr val="DF3974"/>
                </a:solidFill>
              </a:rPr>
              <a:t>Tagged </a:t>
            </a:r>
            <a:r>
              <a:rPr lang="en-US" sz="1600" b="1" u="sng" dirty="0" err="1" smtClean="0">
                <a:solidFill>
                  <a:srgbClr val="DF3974"/>
                </a:solidFill>
              </a:rPr>
              <a:t>Muons</a:t>
            </a:r>
            <a:r>
              <a:rPr lang="en-US" sz="1600" b="1" u="sng" dirty="0" smtClean="0">
                <a:solidFill>
                  <a:srgbClr val="DF3974"/>
                </a:solidFill>
              </a:rPr>
              <a:t>: </a:t>
            </a:r>
            <a:r>
              <a:rPr lang="en-US" sz="1600" dirty="0" err="1" smtClean="0">
                <a:solidFill>
                  <a:schemeClr val="accent4">
                    <a:lumMod val="50000"/>
                  </a:schemeClr>
                </a:solidFill>
              </a:rPr>
              <a:t>Muons</a:t>
            </a:r>
            <a:r>
              <a:rPr lang="en-US" sz="1600" dirty="0" smtClean="0">
                <a:solidFill>
                  <a:schemeClr val="accent4">
                    <a:lumMod val="50000"/>
                  </a:schemeClr>
                </a:solidFill>
              </a:rPr>
              <a:t> with an ID track matched to a segment when extrapolated to the MS. Such </a:t>
            </a:r>
            <a:r>
              <a:rPr lang="en-US" sz="1600" dirty="0" err="1" smtClean="0">
                <a:solidFill>
                  <a:schemeClr val="accent4">
                    <a:lumMod val="50000"/>
                  </a:schemeClr>
                </a:solidFill>
              </a:rPr>
              <a:t>muons</a:t>
            </a:r>
            <a:r>
              <a:rPr lang="en-US" sz="1600" dirty="0" smtClean="0">
                <a:solidFill>
                  <a:schemeClr val="accent4">
                    <a:lumMod val="50000"/>
                  </a:schemeClr>
                </a:solidFill>
              </a:rPr>
              <a:t> generally have low momentum.</a:t>
            </a:r>
            <a:endParaRPr lang="en-US" sz="1600" dirty="0">
              <a:solidFill>
                <a:schemeClr val="accent4">
                  <a:lumMod val="50000"/>
                </a:schemeClr>
              </a:solidFill>
            </a:endParaRPr>
          </a:p>
        </p:txBody>
      </p:sp>
      <p:sp>
        <p:nvSpPr>
          <p:cNvPr id="9" name="TextBox 8"/>
          <p:cNvSpPr txBox="1"/>
          <p:nvPr/>
        </p:nvSpPr>
        <p:spPr>
          <a:xfrm>
            <a:off x="5739182" y="2729635"/>
            <a:ext cx="2816670" cy="1754327"/>
          </a:xfrm>
          <a:prstGeom prst="rect">
            <a:avLst/>
          </a:prstGeom>
          <a:solidFill>
            <a:schemeClr val="bg1">
              <a:lumMod val="75000"/>
            </a:schemeClr>
          </a:solidFill>
          <a:ln>
            <a:solidFill>
              <a:schemeClr val="bg1">
                <a:lumMod val="65000"/>
              </a:schemeClr>
            </a:solid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just"/>
            <a:r>
              <a:rPr lang="en-US" b="1" u="sng" dirty="0" smtClean="0">
                <a:solidFill>
                  <a:srgbClr val="DF3974"/>
                </a:solidFill>
              </a:rPr>
              <a:t>Combined </a:t>
            </a:r>
            <a:r>
              <a:rPr lang="en-US" b="1" u="sng" dirty="0" err="1" smtClean="0">
                <a:solidFill>
                  <a:srgbClr val="DF3974"/>
                </a:solidFill>
              </a:rPr>
              <a:t>Muons</a:t>
            </a:r>
            <a:r>
              <a:rPr lang="en-US" b="1" u="sng" dirty="0" smtClean="0">
                <a:solidFill>
                  <a:srgbClr val="DF3974"/>
                </a:solidFill>
              </a:rPr>
              <a:t>: </a:t>
            </a:r>
            <a:r>
              <a:rPr lang="en-US" dirty="0" err="1" smtClean="0">
                <a:solidFill>
                  <a:srgbClr val="0000FF"/>
                </a:solidFill>
              </a:rPr>
              <a:t>Muons</a:t>
            </a:r>
            <a:r>
              <a:rPr lang="en-US" dirty="0" smtClean="0">
                <a:solidFill>
                  <a:srgbClr val="0000FF"/>
                </a:solidFill>
              </a:rPr>
              <a:t> with an ID track matched to a MS track and refitted through the detector to give the best measurement.</a:t>
            </a:r>
            <a:endParaRPr lang="en-US" dirty="0">
              <a:solidFill>
                <a:srgbClr val="0000FF"/>
              </a:solidFill>
            </a:endParaRPr>
          </a:p>
        </p:txBody>
      </p:sp>
      <p:grpSp>
        <p:nvGrpSpPr>
          <p:cNvPr id="41" name="Group 40"/>
          <p:cNvGrpSpPr/>
          <p:nvPr/>
        </p:nvGrpSpPr>
        <p:grpSpPr>
          <a:xfrm>
            <a:off x="72570" y="78514"/>
            <a:ext cx="2736850" cy="1855788"/>
            <a:chOff x="72570" y="78514"/>
            <a:chExt cx="2736850" cy="1855788"/>
          </a:xfrm>
        </p:grpSpPr>
        <p:sp>
          <p:nvSpPr>
            <p:cNvPr id="14" name="Rectangle 12"/>
            <p:cNvSpPr>
              <a:spLocks noChangeArrowheads="1"/>
            </p:cNvSpPr>
            <p:nvPr/>
          </p:nvSpPr>
          <p:spPr bwMode="auto">
            <a:xfrm>
              <a:off x="72570" y="78514"/>
              <a:ext cx="2736850" cy="1804633"/>
            </a:xfrm>
            <a:prstGeom prst="rect">
              <a:avLst/>
            </a:prstGeom>
            <a:solidFill>
              <a:srgbClr val="006699"/>
            </a:solidFill>
            <a:ln w="12700">
              <a:solidFill>
                <a:schemeClr val="tx2"/>
              </a:solidFill>
              <a:miter lim="800000"/>
              <a:headEnd/>
              <a:tailEnd/>
            </a:ln>
            <a:effectLst/>
          </p:spPr>
          <p:txBody>
            <a:bodyPr wrap="none" anchor="ctr">
              <a:prstTxWarp prst="textNoShape">
                <a:avLst/>
              </a:prstTxWarp>
            </a:bodyPr>
            <a:lstStyle/>
            <a:p>
              <a:endParaRPr lang="en-US"/>
            </a:p>
          </p:txBody>
        </p:sp>
        <p:sp>
          <p:nvSpPr>
            <p:cNvPr id="15" name="Rectangle 13"/>
            <p:cNvSpPr>
              <a:spLocks noChangeArrowheads="1"/>
            </p:cNvSpPr>
            <p:nvPr/>
          </p:nvSpPr>
          <p:spPr bwMode="auto">
            <a:xfrm>
              <a:off x="72570" y="980831"/>
              <a:ext cx="1710908" cy="902317"/>
            </a:xfrm>
            <a:prstGeom prst="rect">
              <a:avLst/>
            </a:prstGeom>
            <a:solidFill>
              <a:srgbClr val="00FFFF"/>
            </a:solidFill>
            <a:ln w="9525">
              <a:solidFill>
                <a:schemeClr val="tx2"/>
              </a:solidFill>
              <a:miter lim="800000"/>
              <a:headEnd/>
              <a:tailEnd/>
            </a:ln>
            <a:effectLst/>
          </p:spPr>
          <p:txBody>
            <a:bodyPr wrap="none" anchor="ctr">
              <a:prstTxWarp prst="textNoShape">
                <a:avLst/>
              </a:prstTxWarp>
            </a:bodyPr>
            <a:lstStyle/>
            <a:p>
              <a:endParaRPr lang="en-US"/>
            </a:p>
          </p:txBody>
        </p:sp>
        <p:sp>
          <p:nvSpPr>
            <p:cNvPr id="16" name="Rectangle 14"/>
            <p:cNvSpPr>
              <a:spLocks noChangeArrowheads="1"/>
            </p:cNvSpPr>
            <p:nvPr/>
          </p:nvSpPr>
          <p:spPr bwMode="auto">
            <a:xfrm>
              <a:off x="72570" y="1431278"/>
              <a:ext cx="1299023" cy="451869"/>
            </a:xfrm>
            <a:prstGeom prst="rect">
              <a:avLst/>
            </a:prstGeom>
            <a:solidFill>
              <a:schemeClr val="bg1"/>
            </a:solidFill>
            <a:ln w="9525">
              <a:solidFill>
                <a:schemeClr val="tx2"/>
              </a:solidFill>
              <a:miter lim="800000"/>
              <a:headEnd/>
              <a:tailEnd/>
            </a:ln>
            <a:effectLst/>
          </p:spPr>
          <p:txBody>
            <a:bodyPr wrap="none" anchor="ctr">
              <a:prstTxWarp prst="textNoShape">
                <a:avLst/>
              </a:prstTxWarp>
            </a:bodyPr>
            <a:lstStyle/>
            <a:p>
              <a:endParaRPr lang="en-US"/>
            </a:p>
          </p:txBody>
        </p:sp>
        <p:sp>
          <p:nvSpPr>
            <p:cNvPr id="17" name="Freeform 15"/>
            <p:cNvSpPr>
              <a:spLocks/>
            </p:cNvSpPr>
            <p:nvPr/>
          </p:nvSpPr>
          <p:spPr bwMode="auto">
            <a:xfrm>
              <a:off x="72570" y="78514"/>
              <a:ext cx="1916097" cy="1804633"/>
            </a:xfrm>
            <a:custGeom>
              <a:avLst/>
              <a:gdLst/>
              <a:ahLst/>
              <a:cxnLst>
                <a:cxn ang="0">
                  <a:pos x="0" y="1270"/>
                </a:cxn>
                <a:cxn ang="0">
                  <a:pos x="408" y="635"/>
                </a:cxn>
                <a:cxn ang="0">
                  <a:pos x="816" y="272"/>
                </a:cxn>
                <a:cxn ang="0">
                  <a:pos x="1270" y="0"/>
                </a:cxn>
              </a:cxnLst>
              <a:rect l="0" t="0" r="r" b="b"/>
              <a:pathLst>
                <a:path w="1270" h="1270">
                  <a:moveTo>
                    <a:pt x="0" y="1270"/>
                  </a:moveTo>
                  <a:cubicBezTo>
                    <a:pt x="136" y="1035"/>
                    <a:pt x="272" y="801"/>
                    <a:pt x="408" y="635"/>
                  </a:cubicBezTo>
                  <a:cubicBezTo>
                    <a:pt x="544" y="469"/>
                    <a:pt x="672" y="378"/>
                    <a:pt x="816" y="272"/>
                  </a:cubicBezTo>
                  <a:cubicBezTo>
                    <a:pt x="960" y="166"/>
                    <a:pt x="1194" y="45"/>
                    <a:pt x="1270" y="0"/>
                  </a:cubicBezTo>
                </a:path>
              </a:pathLst>
            </a:custGeom>
            <a:noFill/>
            <a:ln w="28575" cap="flat" cmpd="sng">
              <a:solidFill>
                <a:schemeClr val="accent2"/>
              </a:solidFill>
              <a:prstDash val="solid"/>
              <a:round/>
              <a:headEnd/>
              <a:tailEnd/>
            </a:ln>
            <a:effectLst/>
          </p:spPr>
          <p:txBody>
            <a:bodyPr anchor="ctr">
              <a:prstTxWarp prst="textNoShape">
                <a:avLst/>
              </a:prstTxWarp>
            </a:bodyPr>
            <a:lstStyle/>
            <a:p>
              <a:endParaRPr lang="en-US"/>
            </a:p>
          </p:txBody>
        </p:sp>
        <p:sp>
          <p:nvSpPr>
            <p:cNvPr id="18" name="Freeform 16"/>
            <p:cNvSpPr>
              <a:spLocks/>
            </p:cNvSpPr>
            <p:nvPr/>
          </p:nvSpPr>
          <p:spPr bwMode="auto">
            <a:xfrm>
              <a:off x="72570" y="851522"/>
              <a:ext cx="2736850" cy="1031625"/>
            </a:xfrm>
            <a:custGeom>
              <a:avLst/>
              <a:gdLst/>
              <a:ahLst/>
              <a:cxnLst>
                <a:cxn ang="0">
                  <a:pos x="0" y="726"/>
                </a:cxn>
                <a:cxn ang="0">
                  <a:pos x="1134" y="408"/>
                </a:cxn>
                <a:cxn ang="0">
                  <a:pos x="1814" y="0"/>
                </a:cxn>
              </a:cxnLst>
              <a:rect l="0" t="0" r="r" b="b"/>
              <a:pathLst>
                <a:path w="1814" h="726">
                  <a:moveTo>
                    <a:pt x="0" y="726"/>
                  </a:moveTo>
                  <a:cubicBezTo>
                    <a:pt x="416" y="627"/>
                    <a:pt x="832" y="529"/>
                    <a:pt x="1134" y="408"/>
                  </a:cubicBezTo>
                  <a:cubicBezTo>
                    <a:pt x="1436" y="287"/>
                    <a:pt x="1625" y="143"/>
                    <a:pt x="1814" y="0"/>
                  </a:cubicBezTo>
                </a:path>
              </a:pathLst>
            </a:custGeom>
            <a:noFill/>
            <a:ln w="28575" cap="flat" cmpd="sng">
              <a:solidFill>
                <a:schemeClr val="accent2"/>
              </a:solidFill>
              <a:prstDash val="solid"/>
              <a:round/>
              <a:headEnd/>
              <a:tailEnd/>
            </a:ln>
            <a:effectLst/>
          </p:spPr>
          <p:txBody>
            <a:bodyPr anchor="ctr">
              <a:prstTxWarp prst="textNoShape">
                <a:avLst/>
              </a:prstTxWarp>
            </a:bodyPr>
            <a:lstStyle/>
            <a:p>
              <a:endParaRPr lang="en-US"/>
            </a:p>
          </p:txBody>
        </p:sp>
        <p:sp>
          <p:nvSpPr>
            <p:cNvPr id="19" name="Text Box 17"/>
            <p:cNvSpPr txBox="1">
              <a:spLocks noChangeArrowheads="1"/>
            </p:cNvSpPr>
            <p:nvPr/>
          </p:nvSpPr>
          <p:spPr bwMode="auto">
            <a:xfrm>
              <a:off x="345652" y="1496643"/>
              <a:ext cx="777000" cy="304088"/>
            </a:xfrm>
            <a:prstGeom prst="rect">
              <a:avLst/>
            </a:prstGeom>
            <a:noFill/>
            <a:ln w="9525">
              <a:noFill/>
              <a:miter lim="800000"/>
              <a:headEnd/>
              <a:tailEnd/>
            </a:ln>
            <a:effectLst/>
          </p:spPr>
          <p:txBody>
            <a:bodyPr wrap="none">
              <a:prstTxWarp prst="textNoShape">
                <a:avLst/>
              </a:prstTxWarp>
              <a:spAutoFit/>
            </a:bodyPr>
            <a:lstStyle/>
            <a:p>
              <a:r>
                <a:rPr lang="en-US" sz="1400"/>
                <a:t>tracker</a:t>
              </a:r>
            </a:p>
          </p:txBody>
        </p:sp>
        <p:sp>
          <p:nvSpPr>
            <p:cNvPr id="20" name="Text Box 18"/>
            <p:cNvSpPr txBox="1">
              <a:spLocks noChangeArrowheads="1"/>
            </p:cNvSpPr>
            <p:nvPr/>
          </p:nvSpPr>
          <p:spPr bwMode="auto">
            <a:xfrm>
              <a:off x="550840" y="1044774"/>
              <a:ext cx="1140606" cy="305509"/>
            </a:xfrm>
            <a:prstGeom prst="rect">
              <a:avLst/>
            </a:prstGeom>
            <a:noFill/>
            <a:ln w="9525">
              <a:noFill/>
              <a:miter lim="800000"/>
              <a:headEnd/>
              <a:tailEnd/>
            </a:ln>
            <a:effectLst/>
          </p:spPr>
          <p:txBody>
            <a:bodyPr wrap="none">
              <a:prstTxWarp prst="textNoShape">
                <a:avLst/>
              </a:prstTxWarp>
              <a:spAutoFit/>
            </a:bodyPr>
            <a:lstStyle/>
            <a:p>
              <a:r>
                <a:rPr lang="en-US" sz="1400"/>
                <a:t>calorimeter</a:t>
              </a:r>
            </a:p>
          </p:txBody>
        </p:sp>
        <p:sp>
          <p:nvSpPr>
            <p:cNvPr id="21" name="Text Box 19"/>
            <p:cNvSpPr txBox="1">
              <a:spLocks noChangeArrowheads="1"/>
            </p:cNvSpPr>
            <p:nvPr/>
          </p:nvSpPr>
          <p:spPr bwMode="auto">
            <a:xfrm>
              <a:off x="277758" y="206401"/>
              <a:ext cx="451113" cy="305509"/>
            </a:xfrm>
            <a:prstGeom prst="rect">
              <a:avLst/>
            </a:prstGeom>
            <a:noFill/>
            <a:ln w="9525">
              <a:noFill/>
              <a:miter lim="800000"/>
              <a:headEnd/>
              <a:tailEnd/>
            </a:ln>
            <a:effectLst/>
          </p:spPr>
          <p:txBody>
            <a:bodyPr wrap="none">
              <a:prstTxWarp prst="textNoShape">
                <a:avLst/>
              </a:prstTxWarp>
              <a:spAutoFit/>
            </a:bodyPr>
            <a:lstStyle/>
            <a:p>
              <a:r>
                <a:rPr lang="en-US" sz="1400">
                  <a:solidFill>
                    <a:schemeClr val="bg1"/>
                  </a:solidFill>
                </a:rPr>
                <a:t>MS</a:t>
              </a:r>
            </a:p>
          </p:txBody>
        </p:sp>
        <p:sp>
          <p:nvSpPr>
            <p:cNvPr id="22" name="Text Box 20"/>
            <p:cNvSpPr txBox="1">
              <a:spLocks noChangeArrowheads="1"/>
            </p:cNvSpPr>
            <p:nvPr/>
          </p:nvSpPr>
          <p:spPr bwMode="auto">
            <a:xfrm>
              <a:off x="1371593" y="548855"/>
              <a:ext cx="1249235" cy="274247"/>
            </a:xfrm>
            <a:prstGeom prst="rect">
              <a:avLst/>
            </a:prstGeom>
            <a:noFill/>
            <a:ln w="9525">
              <a:noFill/>
              <a:miter lim="800000"/>
              <a:headEnd/>
              <a:tailEnd/>
            </a:ln>
            <a:effectLst/>
          </p:spPr>
          <p:txBody>
            <a:bodyPr wrap="none">
              <a:prstTxWarp prst="textNoShape">
                <a:avLst/>
              </a:prstTxWarp>
              <a:spAutoFit/>
            </a:bodyPr>
            <a:lstStyle/>
            <a:p>
              <a:r>
                <a:rPr lang="en-US" sz="1200">
                  <a:solidFill>
                    <a:schemeClr val="bg1"/>
                  </a:solidFill>
                </a:rPr>
                <a:t>Toroid, B~0.5T</a:t>
              </a:r>
            </a:p>
          </p:txBody>
        </p:sp>
        <p:sp>
          <p:nvSpPr>
            <p:cNvPr id="23" name="AutoShape 21"/>
            <p:cNvSpPr>
              <a:spLocks noChangeArrowheads="1"/>
            </p:cNvSpPr>
            <p:nvPr/>
          </p:nvSpPr>
          <p:spPr bwMode="auto">
            <a:xfrm>
              <a:off x="140463" y="1625951"/>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24" name="AutoShape 22"/>
            <p:cNvSpPr>
              <a:spLocks noChangeArrowheads="1"/>
            </p:cNvSpPr>
            <p:nvPr/>
          </p:nvSpPr>
          <p:spPr bwMode="auto">
            <a:xfrm>
              <a:off x="217409" y="1537851"/>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25" name="AutoShape 23"/>
            <p:cNvSpPr>
              <a:spLocks noChangeArrowheads="1"/>
            </p:cNvSpPr>
            <p:nvPr/>
          </p:nvSpPr>
          <p:spPr bwMode="auto">
            <a:xfrm>
              <a:off x="229479" y="1496643"/>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26" name="AutoShape 24"/>
            <p:cNvSpPr>
              <a:spLocks noChangeArrowheads="1"/>
            </p:cNvSpPr>
            <p:nvPr/>
          </p:nvSpPr>
          <p:spPr bwMode="auto">
            <a:xfrm>
              <a:off x="72570" y="1753839"/>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27" name="AutoShape 25"/>
            <p:cNvSpPr>
              <a:spLocks noChangeArrowheads="1"/>
            </p:cNvSpPr>
            <p:nvPr/>
          </p:nvSpPr>
          <p:spPr bwMode="auto">
            <a:xfrm>
              <a:off x="92184" y="1689895"/>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28" name="AutoShape 26"/>
            <p:cNvSpPr>
              <a:spLocks noChangeArrowheads="1"/>
            </p:cNvSpPr>
            <p:nvPr/>
          </p:nvSpPr>
          <p:spPr bwMode="auto">
            <a:xfrm>
              <a:off x="82376" y="1709789"/>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29" name="AutoShape 27"/>
            <p:cNvSpPr>
              <a:spLocks noChangeArrowheads="1"/>
            </p:cNvSpPr>
            <p:nvPr/>
          </p:nvSpPr>
          <p:spPr bwMode="auto">
            <a:xfrm>
              <a:off x="208356" y="1773732"/>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30" name="AutoShape 28"/>
            <p:cNvSpPr>
              <a:spLocks noChangeArrowheads="1"/>
            </p:cNvSpPr>
            <p:nvPr/>
          </p:nvSpPr>
          <p:spPr bwMode="auto">
            <a:xfrm>
              <a:off x="277758" y="1753839"/>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31" name="AutoShape 29"/>
            <p:cNvSpPr>
              <a:spLocks noChangeArrowheads="1"/>
            </p:cNvSpPr>
            <p:nvPr/>
          </p:nvSpPr>
          <p:spPr bwMode="auto">
            <a:xfrm>
              <a:off x="345652" y="1753839"/>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32" name="AutoShape 30"/>
            <p:cNvSpPr>
              <a:spLocks noChangeArrowheads="1"/>
            </p:cNvSpPr>
            <p:nvPr/>
          </p:nvSpPr>
          <p:spPr bwMode="auto">
            <a:xfrm>
              <a:off x="434667" y="1709789"/>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33" name="AutoShape 31"/>
            <p:cNvSpPr>
              <a:spLocks noChangeArrowheads="1"/>
            </p:cNvSpPr>
            <p:nvPr/>
          </p:nvSpPr>
          <p:spPr bwMode="auto">
            <a:xfrm>
              <a:off x="709257" y="851522"/>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34" name="AutoShape 32"/>
            <p:cNvSpPr>
              <a:spLocks noChangeArrowheads="1"/>
            </p:cNvSpPr>
            <p:nvPr/>
          </p:nvSpPr>
          <p:spPr bwMode="auto">
            <a:xfrm>
              <a:off x="756028" y="787578"/>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35" name="AutoShape 33"/>
            <p:cNvSpPr>
              <a:spLocks noChangeArrowheads="1"/>
            </p:cNvSpPr>
            <p:nvPr/>
          </p:nvSpPr>
          <p:spPr bwMode="auto">
            <a:xfrm>
              <a:off x="1050232" y="528962"/>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36" name="AutoShape 34"/>
            <p:cNvSpPr>
              <a:spLocks noChangeArrowheads="1"/>
            </p:cNvSpPr>
            <p:nvPr/>
          </p:nvSpPr>
          <p:spPr bwMode="auto">
            <a:xfrm>
              <a:off x="1098512" y="484912"/>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37" name="AutoShape 35"/>
            <p:cNvSpPr>
              <a:spLocks noChangeArrowheads="1"/>
            </p:cNvSpPr>
            <p:nvPr/>
          </p:nvSpPr>
          <p:spPr bwMode="auto">
            <a:xfrm>
              <a:off x="1392715" y="291660"/>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38" name="AutoShape 36"/>
            <p:cNvSpPr>
              <a:spLocks noChangeArrowheads="1"/>
            </p:cNvSpPr>
            <p:nvPr/>
          </p:nvSpPr>
          <p:spPr bwMode="auto">
            <a:xfrm>
              <a:off x="1462117" y="271766"/>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39" name="AutoShape 37"/>
            <p:cNvSpPr>
              <a:spLocks noChangeArrowheads="1"/>
            </p:cNvSpPr>
            <p:nvPr/>
          </p:nvSpPr>
          <p:spPr bwMode="auto">
            <a:xfrm>
              <a:off x="1508888" y="226295"/>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40" name="Text Box 38"/>
            <p:cNvSpPr txBox="1">
              <a:spLocks noChangeArrowheads="1"/>
            </p:cNvSpPr>
            <p:nvPr/>
          </p:nvSpPr>
          <p:spPr bwMode="auto">
            <a:xfrm>
              <a:off x="618733" y="1689895"/>
              <a:ext cx="1089309" cy="244407"/>
            </a:xfrm>
            <a:prstGeom prst="rect">
              <a:avLst/>
            </a:prstGeom>
            <a:noFill/>
            <a:ln w="9525">
              <a:noFill/>
              <a:miter lim="800000"/>
              <a:headEnd/>
              <a:tailEnd/>
            </a:ln>
            <a:effectLst/>
          </p:spPr>
          <p:txBody>
            <a:bodyPr wrap="none">
              <a:prstTxWarp prst="textNoShape">
                <a:avLst/>
              </a:prstTxWarp>
              <a:spAutoFit/>
            </a:bodyPr>
            <a:lstStyle/>
            <a:p>
              <a:r>
                <a:rPr lang="en-US" sz="1000">
                  <a:solidFill>
                    <a:schemeClr val="tx2"/>
                  </a:solidFill>
                </a:rPr>
                <a:t>solenoid, B~2T</a:t>
              </a:r>
            </a:p>
          </p:txBody>
        </p:sp>
      </p:grpSp>
      <p:sp>
        <p:nvSpPr>
          <p:cNvPr id="2" name="Title 1"/>
          <p:cNvSpPr>
            <a:spLocks noGrp="1"/>
          </p:cNvSpPr>
          <p:nvPr>
            <p:ph type="title"/>
          </p:nvPr>
        </p:nvSpPr>
        <p:spPr>
          <a:xfrm>
            <a:off x="2485412" y="-330267"/>
            <a:ext cx="6475790" cy="1143000"/>
          </a:xfrm>
        </p:spPr>
        <p:txBody>
          <a:bodyPr>
            <a:normAutofit/>
          </a:bodyPr>
          <a:lstStyle/>
          <a:p>
            <a:r>
              <a:rPr lang="en-US" sz="3800" b="1" i="1" dirty="0" smtClean="0">
                <a:solidFill>
                  <a:schemeClr val="tx2">
                    <a:lumMod val="75000"/>
                  </a:schemeClr>
                </a:solidFill>
                <a:effectLst>
                  <a:outerShdw blurRad="50800" dist="38100" dir="2700000">
                    <a:srgbClr val="000000">
                      <a:alpha val="43000"/>
                    </a:srgbClr>
                  </a:outerShdw>
                </a:effectLst>
              </a:rPr>
              <a:t>        </a:t>
            </a:r>
            <a:r>
              <a:rPr lang="en-US" b="1" i="1" dirty="0" err="1" smtClean="0">
                <a:solidFill>
                  <a:schemeClr val="accent2"/>
                </a:solidFill>
                <a:effectLst>
                  <a:outerShdw blurRad="50800" dist="38100" dir="2700000">
                    <a:srgbClr val="000000">
                      <a:alpha val="43000"/>
                    </a:srgbClr>
                  </a:outerShdw>
                </a:effectLst>
              </a:rPr>
              <a:t>Muon</a:t>
            </a:r>
            <a:r>
              <a:rPr lang="en-US" b="1" i="1" dirty="0" smtClean="0">
                <a:solidFill>
                  <a:schemeClr val="accent2"/>
                </a:solidFill>
                <a:effectLst>
                  <a:outerShdw blurRad="50800" dist="38100" dir="2700000">
                    <a:srgbClr val="000000">
                      <a:alpha val="43000"/>
                    </a:srgbClr>
                  </a:outerShdw>
                </a:effectLst>
              </a:rPr>
              <a:t> reconstruction in ATLAS</a:t>
            </a:r>
            <a:endParaRPr lang="en-US" b="1" i="1" dirty="0">
              <a:solidFill>
                <a:schemeClr val="accent2"/>
              </a:solidFill>
              <a:effectLst>
                <a:outerShdw blurRad="50800" dist="38100" dir="2700000">
                  <a:srgbClr val="000000">
                    <a:alpha val="43000"/>
                  </a:srgbClr>
                </a:outerShdw>
              </a:effectLst>
            </a:endParaRPr>
          </a:p>
        </p:txBody>
      </p:sp>
      <p:sp>
        <p:nvSpPr>
          <p:cNvPr id="42" name="TextBox 41"/>
          <p:cNvSpPr txBox="1"/>
          <p:nvPr/>
        </p:nvSpPr>
        <p:spPr>
          <a:xfrm>
            <a:off x="5739182" y="812731"/>
            <a:ext cx="2816670" cy="1477328"/>
          </a:xfrm>
          <a:prstGeom prst="rect">
            <a:avLst/>
          </a:prstGeom>
          <a:solidFill>
            <a:schemeClr val="accent1">
              <a:lumMod val="40000"/>
              <a:lumOff val="60000"/>
            </a:schemeClr>
          </a:solidFill>
          <a:ln>
            <a:solidFill>
              <a:schemeClr val="tx2">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US" i="1" dirty="0" smtClean="0">
                <a:solidFill>
                  <a:schemeClr val="accent2"/>
                </a:solidFill>
              </a:rPr>
              <a:t>Standalone </a:t>
            </a:r>
            <a:r>
              <a:rPr lang="en-US" i="1" dirty="0" err="1" smtClean="0">
                <a:solidFill>
                  <a:schemeClr val="accent2"/>
                </a:solidFill>
              </a:rPr>
              <a:t>muons</a:t>
            </a:r>
            <a:r>
              <a:rPr lang="en-US" i="1" dirty="0">
                <a:solidFill>
                  <a:schemeClr val="accent2"/>
                </a:solidFill>
              </a:rPr>
              <a:t>:</a:t>
            </a:r>
            <a:r>
              <a:rPr lang="en-US" i="1" dirty="0" smtClean="0">
                <a:solidFill>
                  <a:schemeClr val="accent2"/>
                </a:solidFill>
              </a:rPr>
              <a:t> </a:t>
            </a:r>
          </a:p>
          <a:p>
            <a:r>
              <a:rPr lang="en-US" i="1" dirty="0" err="1" smtClean="0">
                <a:solidFill>
                  <a:schemeClr val="tx2"/>
                </a:solidFill>
              </a:rPr>
              <a:t>ﬁnding</a:t>
            </a:r>
            <a:r>
              <a:rPr lang="en-US" i="1" dirty="0" smtClean="0">
                <a:solidFill>
                  <a:schemeClr val="tx2"/>
                </a:solidFill>
              </a:rPr>
              <a:t> </a:t>
            </a:r>
            <a:r>
              <a:rPr lang="en-US" i="1" dirty="0">
                <a:solidFill>
                  <a:schemeClr val="tx2"/>
                </a:solidFill>
              </a:rPr>
              <a:t>tracks in the </a:t>
            </a:r>
            <a:r>
              <a:rPr lang="en-US" i="1" dirty="0" err="1">
                <a:solidFill>
                  <a:schemeClr val="tx2"/>
                </a:solidFill>
              </a:rPr>
              <a:t>muon</a:t>
            </a:r>
            <a:r>
              <a:rPr lang="en-US" i="1" dirty="0">
                <a:solidFill>
                  <a:schemeClr val="tx2"/>
                </a:solidFill>
              </a:rPr>
              <a:t> spectrometer and then extrapolating these to the beam line.</a:t>
            </a:r>
            <a:endParaRPr lang="en-US" dirty="0">
              <a:solidFill>
                <a:schemeClr val="tx2"/>
              </a:solidFill>
            </a:endParaRPr>
          </a:p>
        </p:txBody>
      </p:sp>
      <p:pic>
        <p:nvPicPr>
          <p:cNvPr id="43" name="Picture 17"/>
          <p:cNvPicPr>
            <a:picLocks noChangeAspect="1" noChangeArrowheads="1"/>
          </p:cNvPicPr>
          <p:nvPr/>
        </p:nvPicPr>
        <p:blipFill>
          <a:blip r:embed="rId4"/>
          <a:srcRect l="1105" t="75218" r="64177" b="1408"/>
          <a:stretch>
            <a:fillRect/>
          </a:stretch>
        </p:blipFill>
        <p:spPr bwMode="auto">
          <a:xfrm>
            <a:off x="526208" y="2029934"/>
            <a:ext cx="4341333" cy="4321368"/>
          </a:xfrm>
          <a:prstGeom prst="rect">
            <a:avLst/>
          </a:prstGeom>
          <a:noFill/>
          <a:ln w="9525">
            <a:noFill/>
            <a:miter lim="800000"/>
            <a:headEnd/>
            <a:tailEnd/>
          </a:ln>
          <a:effectLst/>
        </p:spPr>
      </p:pic>
      <p:grpSp>
        <p:nvGrpSpPr>
          <p:cNvPr id="46" name="Group 45"/>
          <p:cNvGrpSpPr/>
          <p:nvPr/>
        </p:nvGrpSpPr>
        <p:grpSpPr>
          <a:xfrm>
            <a:off x="1296610" y="2029934"/>
            <a:ext cx="1500110" cy="3646966"/>
            <a:chOff x="1296610" y="2029934"/>
            <a:chExt cx="1500110" cy="3646966"/>
          </a:xfrm>
        </p:grpSpPr>
        <p:sp>
          <p:nvSpPr>
            <p:cNvPr id="44" name="Rectangle 43"/>
            <p:cNvSpPr/>
            <p:nvPr/>
          </p:nvSpPr>
          <p:spPr>
            <a:xfrm>
              <a:off x="1296610" y="2029934"/>
              <a:ext cx="1500110" cy="3646966"/>
            </a:xfrm>
            <a:prstGeom prst="rect">
              <a:avLst/>
            </a:prstGeom>
            <a:solidFill>
              <a:schemeClr val="accent3">
                <a:lumMod val="40000"/>
                <a:lumOff val="60000"/>
                <a:alpha val="37000"/>
              </a:schemeClr>
            </a:solidFill>
            <a:ln>
              <a:solidFill>
                <a:schemeClr val="bg1">
                  <a:lumMod val="85000"/>
                  <a:alpha val="71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Box 44"/>
            <p:cNvSpPr txBox="1"/>
            <p:nvPr/>
          </p:nvSpPr>
          <p:spPr>
            <a:xfrm>
              <a:off x="1462117" y="3289300"/>
              <a:ext cx="963583" cy="646331"/>
            </a:xfrm>
            <a:prstGeom prst="rect">
              <a:avLst/>
            </a:prstGeom>
            <a:noFill/>
          </p:spPr>
          <p:txBody>
            <a:bodyPr wrap="square" rtlCol="0">
              <a:spAutoFit/>
            </a:bodyPr>
            <a:lstStyle/>
            <a:p>
              <a:r>
                <a:rPr lang="en-US" dirty="0" smtClean="0"/>
                <a:t>ID Tracker</a:t>
              </a:r>
              <a:endParaRPr lang="en-US" dirty="0"/>
            </a:p>
          </p:txBody>
        </p:sp>
      </p:grpSp>
      <p:grpSp>
        <p:nvGrpSpPr>
          <p:cNvPr id="48" name="Group 47"/>
          <p:cNvGrpSpPr/>
          <p:nvPr/>
        </p:nvGrpSpPr>
        <p:grpSpPr>
          <a:xfrm>
            <a:off x="2747828" y="2029934"/>
            <a:ext cx="1938472" cy="3646966"/>
            <a:chOff x="1296610" y="2029934"/>
            <a:chExt cx="1500110" cy="3646966"/>
          </a:xfrm>
        </p:grpSpPr>
        <p:sp>
          <p:nvSpPr>
            <p:cNvPr id="49" name="Rectangle 48"/>
            <p:cNvSpPr/>
            <p:nvPr/>
          </p:nvSpPr>
          <p:spPr>
            <a:xfrm>
              <a:off x="1296610" y="2029934"/>
              <a:ext cx="1500110" cy="3646966"/>
            </a:xfrm>
            <a:prstGeom prst="rect">
              <a:avLst/>
            </a:prstGeom>
            <a:solidFill>
              <a:schemeClr val="accent1">
                <a:lumMod val="75000"/>
                <a:alpha val="37000"/>
              </a:schemeClr>
            </a:solidFill>
            <a:ln>
              <a:solidFill>
                <a:schemeClr val="bg1">
                  <a:lumMod val="85000"/>
                  <a:alpha val="71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TextBox 49"/>
            <p:cNvSpPr txBox="1"/>
            <p:nvPr/>
          </p:nvSpPr>
          <p:spPr>
            <a:xfrm>
              <a:off x="1462117" y="3289300"/>
              <a:ext cx="963583" cy="369332"/>
            </a:xfrm>
            <a:prstGeom prst="rect">
              <a:avLst/>
            </a:prstGeom>
            <a:noFill/>
          </p:spPr>
          <p:txBody>
            <a:bodyPr wrap="square" rtlCol="0">
              <a:spAutoFit/>
            </a:bodyPr>
            <a:lstStyle/>
            <a:p>
              <a:r>
                <a:rPr lang="en-US" b="1" dirty="0" smtClean="0">
                  <a:solidFill>
                    <a:schemeClr val="tx2">
                      <a:lumMod val="50000"/>
                    </a:schemeClr>
                  </a:solidFill>
                </a:rPr>
                <a:t>MS tracker</a:t>
              </a:r>
              <a:endParaRPr lang="en-US" b="1" dirty="0">
                <a:solidFill>
                  <a:schemeClr val="tx2">
                    <a:lumMod val="50000"/>
                  </a:schemeClr>
                </a:solidFill>
              </a:endParaRPr>
            </a:p>
          </p:txBody>
        </p:sp>
      </p:grpSp>
      <p:sp>
        <p:nvSpPr>
          <p:cNvPr id="51" name="TextBox 50"/>
          <p:cNvSpPr txBox="1"/>
          <p:nvPr/>
        </p:nvSpPr>
        <p:spPr>
          <a:xfrm>
            <a:off x="2961699" y="723936"/>
            <a:ext cx="2614982" cy="1015663"/>
          </a:xfrm>
          <a:prstGeom prst="rect">
            <a:avLst/>
          </a:prstGeom>
          <a:solidFill>
            <a:srgbClr val="FFFF00">
              <a:alpha val="12000"/>
            </a:srgbClr>
          </a:solidFill>
        </p:spPr>
        <p:txBody>
          <a:bodyPr wrap="square" rtlCol="0">
            <a:spAutoFit/>
          </a:bodyPr>
          <a:lstStyle/>
          <a:p>
            <a:r>
              <a:rPr lang="en-US" dirty="0" smtClean="0"/>
              <a:t>Per </a:t>
            </a:r>
            <a:r>
              <a:rPr lang="en-US" dirty="0" err="1" smtClean="0"/>
              <a:t>ogni</a:t>
            </a:r>
            <a:r>
              <a:rPr lang="en-US" dirty="0" smtClean="0"/>
              <a:t> </a:t>
            </a:r>
            <a:r>
              <a:rPr lang="en-US" dirty="0" err="1" smtClean="0"/>
              <a:t>algoritmo</a:t>
            </a:r>
            <a:r>
              <a:rPr lang="en-US" dirty="0" smtClean="0"/>
              <a:t> </a:t>
            </a:r>
            <a:r>
              <a:rPr lang="en-US" dirty="0" err="1" smtClean="0"/>
              <a:t>abbiamo</a:t>
            </a:r>
            <a:r>
              <a:rPr lang="en-US" dirty="0" smtClean="0"/>
              <a:t> 2 </a:t>
            </a:r>
            <a:r>
              <a:rPr lang="en-US" dirty="0" err="1" smtClean="0"/>
              <a:t>famiglie</a:t>
            </a:r>
            <a:r>
              <a:rPr lang="en-US" dirty="0" smtClean="0"/>
              <a:t>:</a:t>
            </a:r>
          </a:p>
          <a:p>
            <a:r>
              <a:rPr lang="en-US" sz="2400" b="1" dirty="0" smtClean="0">
                <a:solidFill>
                  <a:schemeClr val="accent3"/>
                </a:solidFill>
              </a:rPr>
              <a:t>STACO</a:t>
            </a:r>
            <a:r>
              <a:rPr lang="en-US" sz="2400" dirty="0" smtClean="0">
                <a:solidFill>
                  <a:schemeClr val="accent3"/>
                </a:solidFill>
              </a:rPr>
              <a:t> </a:t>
            </a:r>
            <a:r>
              <a:rPr lang="en-US" sz="2400" dirty="0" err="1" smtClean="0"/>
              <a:t>e</a:t>
            </a:r>
            <a:r>
              <a:rPr lang="en-US" sz="2400" dirty="0" smtClean="0">
                <a:solidFill>
                  <a:schemeClr val="accent3"/>
                </a:solidFill>
              </a:rPr>
              <a:t> </a:t>
            </a:r>
            <a:r>
              <a:rPr lang="en-US" sz="2400" b="1" dirty="0" smtClean="0">
                <a:solidFill>
                  <a:schemeClr val="tx2"/>
                </a:solidFill>
              </a:rPr>
              <a:t>MUID</a:t>
            </a:r>
            <a:endParaRPr lang="en-US" sz="2400" b="1" dirty="0">
              <a:solidFill>
                <a:schemeClr val="tx2"/>
              </a:solidFill>
            </a:endParaRPr>
          </a:p>
        </p:txBody>
      </p:sp>
    </p:spTree>
    <p:extLst>
      <p:ext uri="{BB962C8B-B14F-4D97-AF65-F5344CB8AC3E}">
        <p14:creationId xmlns:p14="http://schemas.microsoft.com/office/powerpoint/2010/main" val="42204859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1000" fill="hold"/>
                                        <p:tgtEl>
                                          <p:spTgt spid="46"/>
                                        </p:tgtEl>
                                        <p:attrNameLst>
                                          <p:attrName>ppt_w</p:attrName>
                                        </p:attrNameLst>
                                      </p:cBhvr>
                                      <p:tavLst>
                                        <p:tav tm="0">
                                          <p:val>
                                            <p:strVal val="#ppt_w*0.70"/>
                                          </p:val>
                                        </p:tav>
                                        <p:tav tm="100000">
                                          <p:val>
                                            <p:strVal val="#ppt_w"/>
                                          </p:val>
                                        </p:tav>
                                      </p:tavLst>
                                    </p:anim>
                                    <p:anim calcmode="lin" valueType="num">
                                      <p:cBhvr>
                                        <p:cTn id="13" dur="1000" fill="hold"/>
                                        <p:tgtEl>
                                          <p:spTgt spid="46"/>
                                        </p:tgtEl>
                                        <p:attrNameLst>
                                          <p:attrName>ppt_h</p:attrName>
                                        </p:attrNameLst>
                                      </p:cBhvr>
                                      <p:tavLst>
                                        <p:tav tm="0">
                                          <p:val>
                                            <p:strVal val="#ppt_h"/>
                                          </p:val>
                                        </p:tav>
                                        <p:tav tm="100000">
                                          <p:val>
                                            <p:strVal val="#ppt_h"/>
                                          </p:val>
                                        </p:tav>
                                      </p:tavLst>
                                    </p:anim>
                                    <p:animEffect transition="in" filter="fade">
                                      <p:cBhvr>
                                        <p:cTn id="14" dur="1000"/>
                                        <p:tgtEl>
                                          <p:spTgt spid="46"/>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1000" fill="hold"/>
                                        <p:tgtEl>
                                          <p:spTgt spid="48"/>
                                        </p:tgtEl>
                                        <p:attrNameLst>
                                          <p:attrName>ppt_w</p:attrName>
                                        </p:attrNameLst>
                                      </p:cBhvr>
                                      <p:tavLst>
                                        <p:tav tm="0">
                                          <p:val>
                                            <p:strVal val="#ppt_w*0.70"/>
                                          </p:val>
                                        </p:tav>
                                        <p:tav tm="100000">
                                          <p:val>
                                            <p:strVal val="#ppt_w"/>
                                          </p:val>
                                        </p:tav>
                                      </p:tavLst>
                                    </p:anim>
                                    <p:anim calcmode="lin" valueType="num">
                                      <p:cBhvr>
                                        <p:cTn id="20" dur="1000" fill="hold"/>
                                        <p:tgtEl>
                                          <p:spTgt spid="48"/>
                                        </p:tgtEl>
                                        <p:attrNameLst>
                                          <p:attrName>ppt_h</p:attrName>
                                        </p:attrNameLst>
                                      </p:cBhvr>
                                      <p:tavLst>
                                        <p:tav tm="0">
                                          <p:val>
                                            <p:strVal val="#ppt_h"/>
                                          </p:val>
                                        </p:tav>
                                        <p:tav tm="100000">
                                          <p:val>
                                            <p:strVal val="#ppt_h"/>
                                          </p:val>
                                        </p:tav>
                                      </p:tavLst>
                                    </p:anim>
                                    <p:animEffect transition="in" filter="fade">
                                      <p:cBhvr>
                                        <p:cTn id="21"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72570" y="78514"/>
            <a:ext cx="2736850" cy="1855788"/>
            <a:chOff x="72570" y="78514"/>
            <a:chExt cx="2736850" cy="1855788"/>
          </a:xfrm>
        </p:grpSpPr>
        <p:sp>
          <p:nvSpPr>
            <p:cNvPr id="7" name="Rectangle 12"/>
            <p:cNvSpPr>
              <a:spLocks noChangeArrowheads="1"/>
            </p:cNvSpPr>
            <p:nvPr/>
          </p:nvSpPr>
          <p:spPr bwMode="auto">
            <a:xfrm>
              <a:off x="72570" y="78514"/>
              <a:ext cx="2736850" cy="1804633"/>
            </a:xfrm>
            <a:prstGeom prst="rect">
              <a:avLst/>
            </a:prstGeom>
            <a:solidFill>
              <a:srgbClr val="006699"/>
            </a:solidFill>
            <a:ln w="12700">
              <a:solidFill>
                <a:schemeClr val="tx2"/>
              </a:solidFill>
              <a:miter lim="800000"/>
              <a:headEnd/>
              <a:tailEnd/>
            </a:ln>
            <a:effectLst/>
          </p:spPr>
          <p:txBody>
            <a:bodyPr wrap="none" anchor="ctr">
              <a:prstTxWarp prst="textNoShape">
                <a:avLst/>
              </a:prstTxWarp>
            </a:bodyPr>
            <a:lstStyle/>
            <a:p>
              <a:endParaRPr lang="en-US"/>
            </a:p>
          </p:txBody>
        </p:sp>
        <p:sp>
          <p:nvSpPr>
            <p:cNvPr id="8" name="Rectangle 13"/>
            <p:cNvSpPr>
              <a:spLocks noChangeArrowheads="1"/>
            </p:cNvSpPr>
            <p:nvPr/>
          </p:nvSpPr>
          <p:spPr bwMode="auto">
            <a:xfrm>
              <a:off x="72570" y="980831"/>
              <a:ext cx="1710908" cy="902317"/>
            </a:xfrm>
            <a:prstGeom prst="rect">
              <a:avLst/>
            </a:prstGeom>
            <a:solidFill>
              <a:srgbClr val="00FFFF"/>
            </a:solidFill>
            <a:ln w="9525">
              <a:solidFill>
                <a:schemeClr val="tx2"/>
              </a:solidFill>
              <a:miter lim="800000"/>
              <a:headEnd/>
              <a:tailEnd/>
            </a:ln>
            <a:effectLst/>
          </p:spPr>
          <p:txBody>
            <a:bodyPr wrap="none" anchor="ctr">
              <a:prstTxWarp prst="textNoShape">
                <a:avLst/>
              </a:prstTxWarp>
            </a:bodyPr>
            <a:lstStyle/>
            <a:p>
              <a:endParaRPr lang="en-US"/>
            </a:p>
          </p:txBody>
        </p:sp>
        <p:sp>
          <p:nvSpPr>
            <p:cNvPr id="9" name="Rectangle 14"/>
            <p:cNvSpPr>
              <a:spLocks noChangeArrowheads="1"/>
            </p:cNvSpPr>
            <p:nvPr/>
          </p:nvSpPr>
          <p:spPr bwMode="auto">
            <a:xfrm>
              <a:off x="72570" y="1431278"/>
              <a:ext cx="1299023" cy="451869"/>
            </a:xfrm>
            <a:prstGeom prst="rect">
              <a:avLst/>
            </a:prstGeom>
            <a:solidFill>
              <a:schemeClr val="bg1"/>
            </a:solidFill>
            <a:ln w="9525">
              <a:solidFill>
                <a:schemeClr val="tx2"/>
              </a:solidFill>
              <a:miter lim="800000"/>
              <a:headEnd/>
              <a:tailEnd/>
            </a:ln>
            <a:effectLst/>
          </p:spPr>
          <p:txBody>
            <a:bodyPr wrap="none" anchor="ctr">
              <a:prstTxWarp prst="textNoShape">
                <a:avLst/>
              </a:prstTxWarp>
            </a:bodyPr>
            <a:lstStyle/>
            <a:p>
              <a:endParaRPr lang="en-US"/>
            </a:p>
          </p:txBody>
        </p:sp>
        <p:sp>
          <p:nvSpPr>
            <p:cNvPr id="10" name="Freeform 15"/>
            <p:cNvSpPr>
              <a:spLocks/>
            </p:cNvSpPr>
            <p:nvPr/>
          </p:nvSpPr>
          <p:spPr bwMode="auto">
            <a:xfrm>
              <a:off x="72570" y="78514"/>
              <a:ext cx="1916097" cy="1804633"/>
            </a:xfrm>
            <a:custGeom>
              <a:avLst/>
              <a:gdLst/>
              <a:ahLst/>
              <a:cxnLst>
                <a:cxn ang="0">
                  <a:pos x="0" y="1270"/>
                </a:cxn>
                <a:cxn ang="0">
                  <a:pos x="408" y="635"/>
                </a:cxn>
                <a:cxn ang="0">
                  <a:pos x="816" y="272"/>
                </a:cxn>
                <a:cxn ang="0">
                  <a:pos x="1270" y="0"/>
                </a:cxn>
              </a:cxnLst>
              <a:rect l="0" t="0" r="r" b="b"/>
              <a:pathLst>
                <a:path w="1270" h="1270">
                  <a:moveTo>
                    <a:pt x="0" y="1270"/>
                  </a:moveTo>
                  <a:cubicBezTo>
                    <a:pt x="136" y="1035"/>
                    <a:pt x="272" y="801"/>
                    <a:pt x="408" y="635"/>
                  </a:cubicBezTo>
                  <a:cubicBezTo>
                    <a:pt x="544" y="469"/>
                    <a:pt x="672" y="378"/>
                    <a:pt x="816" y="272"/>
                  </a:cubicBezTo>
                  <a:cubicBezTo>
                    <a:pt x="960" y="166"/>
                    <a:pt x="1194" y="45"/>
                    <a:pt x="1270" y="0"/>
                  </a:cubicBezTo>
                </a:path>
              </a:pathLst>
            </a:custGeom>
            <a:noFill/>
            <a:ln w="28575" cap="flat" cmpd="sng">
              <a:solidFill>
                <a:schemeClr val="accent2"/>
              </a:solidFill>
              <a:prstDash val="solid"/>
              <a:round/>
              <a:headEnd/>
              <a:tailEnd/>
            </a:ln>
            <a:effectLst/>
          </p:spPr>
          <p:txBody>
            <a:bodyPr anchor="ctr">
              <a:prstTxWarp prst="textNoShape">
                <a:avLst/>
              </a:prstTxWarp>
            </a:bodyPr>
            <a:lstStyle/>
            <a:p>
              <a:endParaRPr lang="en-US"/>
            </a:p>
          </p:txBody>
        </p:sp>
        <p:sp>
          <p:nvSpPr>
            <p:cNvPr id="11" name="Freeform 16"/>
            <p:cNvSpPr>
              <a:spLocks/>
            </p:cNvSpPr>
            <p:nvPr/>
          </p:nvSpPr>
          <p:spPr bwMode="auto">
            <a:xfrm>
              <a:off x="72570" y="851522"/>
              <a:ext cx="2736850" cy="1031625"/>
            </a:xfrm>
            <a:custGeom>
              <a:avLst/>
              <a:gdLst/>
              <a:ahLst/>
              <a:cxnLst>
                <a:cxn ang="0">
                  <a:pos x="0" y="726"/>
                </a:cxn>
                <a:cxn ang="0">
                  <a:pos x="1134" y="408"/>
                </a:cxn>
                <a:cxn ang="0">
                  <a:pos x="1814" y="0"/>
                </a:cxn>
              </a:cxnLst>
              <a:rect l="0" t="0" r="r" b="b"/>
              <a:pathLst>
                <a:path w="1814" h="726">
                  <a:moveTo>
                    <a:pt x="0" y="726"/>
                  </a:moveTo>
                  <a:cubicBezTo>
                    <a:pt x="416" y="627"/>
                    <a:pt x="832" y="529"/>
                    <a:pt x="1134" y="408"/>
                  </a:cubicBezTo>
                  <a:cubicBezTo>
                    <a:pt x="1436" y="287"/>
                    <a:pt x="1625" y="143"/>
                    <a:pt x="1814" y="0"/>
                  </a:cubicBezTo>
                </a:path>
              </a:pathLst>
            </a:custGeom>
            <a:noFill/>
            <a:ln w="28575" cap="flat" cmpd="sng">
              <a:solidFill>
                <a:schemeClr val="accent2"/>
              </a:solidFill>
              <a:prstDash val="solid"/>
              <a:round/>
              <a:headEnd/>
              <a:tailEnd/>
            </a:ln>
            <a:effectLst/>
          </p:spPr>
          <p:txBody>
            <a:bodyPr anchor="ctr">
              <a:prstTxWarp prst="textNoShape">
                <a:avLst/>
              </a:prstTxWarp>
            </a:bodyPr>
            <a:lstStyle/>
            <a:p>
              <a:endParaRPr lang="en-US"/>
            </a:p>
          </p:txBody>
        </p:sp>
        <p:sp>
          <p:nvSpPr>
            <p:cNvPr id="12" name="Text Box 17"/>
            <p:cNvSpPr txBox="1">
              <a:spLocks noChangeArrowheads="1"/>
            </p:cNvSpPr>
            <p:nvPr/>
          </p:nvSpPr>
          <p:spPr bwMode="auto">
            <a:xfrm>
              <a:off x="345652" y="1496643"/>
              <a:ext cx="777000" cy="304088"/>
            </a:xfrm>
            <a:prstGeom prst="rect">
              <a:avLst/>
            </a:prstGeom>
            <a:noFill/>
            <a:ln w="9525">
              <a:noFill/>
              <a:miter lim="800000"/>
              <a:headEnd/>
              <a:tailEnd/>
            </a:ln>
            <a:effectLst/>
          </p:spPr>
          <p:txBody>
            <a:bodyPr wrap="none">
              <a:prstTxWarp prst="textNoShape">
                <a:avLst/>
              </a:prstTxWarp>
              <a:spAutoFit/>
            </a:bodyPr>
            <a:lstStyle/>
            <a:p>
              <a:r>
                <a:rPr lang="en-US" sz="1400"/>
                <a:t>tracker</a:t>
              </a:r>
            </a:p>
          </p:txBody>
        </p:sp>
        <p:sp>
          <p:nvSpPr>
            <p:cNvPr id="13" name="Text Box 18"/>
            <p:cNvSpPr txBox="1">
              <a:spLocks noChangeArrowheads="1"/>
            </p:cNvSpPr>
            <p:nvPr/>
          </p:nvSpPr>
          <p:spPr bwMode="auto">
            <a:xfrm>
              <a:off x="550840" y="1044774"/>
              <a:ext cx="1140606" cy="305509"/>
            </a:xfrm>
            <a:prstGeom prst="rect">
              <a:avLst/>
            </a:prstGeom>
            <a:noFill/>
            <a:ln w="9525">
              <a:noFill/>
              <a:miter lim="800000"/>
              <a:headEnd/>
              <a:tailEnd/>
            </a:ln>
            <a:effectLst/>
          </p:spPr>
          <p:txBody>
            <a:bodyPr wrap="none">
              <a:prstTxWarp prst="textNoShape">
                <a:avLst/>
              </a:prstTxWarp>
              <a:spAutoFit/>
            </a:bodyPr>
            <a:lstStyle/>
            <a:p>
              <a:r>
                <a:rPr lang="en-US" sz="1400"/>
                <a:t>calorimeter</a:t>
              </a:r>
            </a:p>
          </p:txBody>
        </p:sp>
        <p:sp>
          <p:nvSpPr>
            <p:cNvPr id="14" name="Text Box 19"/>
            <p:cNvSpPr txBox="1">
              <a:spLocks noChangeArrowheads="1"/>
            </p:cNvSpPr>
            <p:nvPr/>
          </p:nvSpPr>
          <p:spPr bwMode="auto">
            <a:xfrm>
              <a:off x="277758" y="206401"/>
              <a:ext cx="451113" cy="305509"/>
            </a:xfrm>
            <a:prstGeom prst="rect">
              <a:avLst/>
            </a:prstGeom>
            <a:noFill/>
            <a:ln w="9525">
              <a:noFill/>
              <a:miter lim="800000"/>
              <a:headEnd/>
              <a:tailEnd/>
            </a:ln>
            <a:effectLst/>
          </p:spPr>
          <p:txBody>
            <a:bodyPr wrap="none">
              <a:prstTxWarp prst="textNoShape">
                <a:avLst/>
              </a:prstTxWarp>
              <a:spAutoFit/>
            </a:bodyPr>
            <a:lstStyle/>
            <a:p>
              <a:r>
                <a:rPr lang="en-US" sz="1400">
                  <a:solidFill>
                    <a:schemeClr val="bg1"/>
                  </a:solidFill>
                </a:rPr>
                <a:t>MS</a:t>
              </a:r>
            </a:p>
          </p:txBody>
        </p:sp>
        <p:sp>
          <p:nvSpPr>
            <p:cNvPr id="15" name="Text Box 20"/>
            <p:cNvSpPr txBox="1">
              <a:spLocks noChangeArrowheads="1"/>
            </p:cNvSpPr>
            <p:nvPr/>
          </p:nvSpPr>
          <p:spPr bwMode="auto">
            <a:xfrm>
              <a:off x="1371593" y="548855"/>
              <a:ext cx="1249235" cy="274247"/>
            </a:xfrm>
            <a:prstGeom prst="rect">
              <a:avLst/>
            </a:prstGeom>
            <a:noFill/>
            <a:ln w="9525">
              <a:noFill/>
              <a:miter lim="800000"/>
              <a:headEnd/>
              <a:tailEnd/>
            </a:ln>
            <a:effectLst/>
          </p:spPr>
          <p:txBody>
            <a:bodyPr wrap="none">
              <a:prstTxWarp prst="textNoShape">
                <a:avLst/>
              </a:prstTxWarp>
              <a:spAutoFit/>
            </a:bodyPr>
            <a:lstStyle/>
            <a:p>
              <a:r>
                <a:rPr lang="en-US" sz="1200">
                  <a:solidFill>
                    <a:schemeClr val="bg1"/>
                  </a:solidFill>
                </a:rPr>
                <a:t>Toroid, B~0.5T</a:t>
              </a:r>
            </a:p>
          </p:txBody>
        </p:sp>
        <p:sp>
          <p:nvSpPr>
            <p:cNvPr id="16" name="AutoShape 21"/>
            <p:cNvSpPr>
              <a:spLocks noChangeArrowheads="1"/>
            </p:cNvSpPr>
            <p:nvPr/>
          </p:nvSpPr>
          <p:spPr bwMode="auto">
            <a:xfrm>
              <a:off x="140463" y="1625951"/>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17" name="AutoShape 22"/>
            <p:cNvSpPr>
              <a:spLocks noChangeArrowheads="1"/>
            </p:cNvSpPr>
            <p:nvPr/>
          </p:nvSpPr>
          <p:spPr bwMode="auto">
            <a:xfrm>
              <a:off x="217409" y="1537851"/>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18" name="AutoShape 23"/>
            <p:cNvSpPr>
              <a:spLocks noChangeArrowheads="1"/>
            </p:cNvSpPr>
            <p:nvPr/>
          </p:nvSpPr>
          <p:spPr bwMode="auto">
            <a:xfrm>
              <a:off x="229479" y="1496643"/>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19" name="AutoShape 24"/>
            <p:cNvSpPr>
              <a:spLocks noChangeArrowheads="1"/>
            </p:cNvSpPr>
            <p:nvPr/>
          </p:nvSpPr>
          <p:spPr bwMode="auto">
            <a:xfrm>
              <a:off x="72570" y="1753839"/>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20" name="AutoShape 25"/>
            <p:cNvSpPr>
              <a:spLocks noChangeArrowheads="1"/>
            </p:cNvSpPr>
            <p:nvPr/>
          </p:nvSpPr>
          <p:spPr bwMode="auto">
            <a:xfrm>
              <a:off x="92184" y="1689895"/>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21" name="AutoShape 26"/>
            <p:cNvSpPr>
              <a:spLocks noChangeArrowheads="1"/>
            </p:cNvSpPr>
            <p:nvPr/>
          </p:nvSpPr>
          <p:spPr bwMode="auto">
            <a:xfrm>
              <a:off x="82376" y="1709789"/>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22" name="AutoShape 27"/>
            <p:cNvSpPr>
              <a:spLocks noChangeArrowheads="1"/>
            </p:cNvSpPr>
            <p:nvPr/>
          </p:nvSpPr>
          <p:spPr bwMode="auto">
            <a:xfrm>
              <a:off x="208356" y="1773732"/>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23" name="AutoShape 28"/>
            <p:cNvSpPr>
              <a:spLocks noChangeArrowheads="1"/>
            </p:cNvSpPr>
            <p:nvPr/>
          </p:nvSpPr>
          <p:spPr bwMode="auto">
            <a:xfrm>
              <a:off x="277758" y="1753839"/>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24" name="AutoShape 29"/>
            <p:cNvSpPr>
              <a:spLocks noChangeArrowheads="1"/>
            </p:cNvSpPr>
            <p:nvPr/>
          </p:nvSpPr>
          <p:spPr bwMode="auto">
            <a:xfrm>
              <a:off x="345652" y="1753839"/>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25" name="AutoShape 30"/>
            <p:cNvSpPr>
              <a:spLocks noChangeArrowheads="1"/>
            </p:cNvSpPr>
            <p:nvPr/>
          </p:nvSpPr>
          <p:spPr bwMode="auto">
            <a:xfrm>
              <a:off x="434667" y="1709789"/>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26" name="AutoShape 31"/>
            <p:cNvSpPr>
              <a:spLocks noChangeArrowheads="1"/>
            </p:cNvSpPr>
            <p:nvPr/>
          </p:nvSpPr>
          <p:spPr bwMode="auto">
            <a:xfrm>
              <a:off x="709257" y="851522"/>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27" name="AutoShape 32"/>
            <p:cNvSpPr>
              <a:spLocks noChangeArrowheads="1"/>
            </p:cNvSpPr>
            <p:nvPr/>
          </p:nvSpPr>
          <p:spPr bwMode="auto">
            <a:xfrm>
              <a:off x="756028" y="787578"/>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28" name="AutoShape 33"/>
            <p:cNvSpPr>
              <a:spLocks noChangeArrowheads="1"/>
            </p:cNvSpPr>
            <p:nvPr/>
          </p:nvSpPr>
          <p:spPr bwMode="auto">
            <a:xfrm>
              <a:off x="1050232" y="528962"/>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29" name="AutoShape 34"/>
            <p:cNvSpPr>
              <a:spLocks noChangeArrowheads="1"/>
            </p:cNvSpPr>
            <p:nvPr/>
          </p:nvSpPr>
          <p:spPr bwMode="auto">
            <a:xfrm>
              <a:off x="1098512" y="484912"/>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30" name="AutoShape 35"/>
            <p:cNvSpPr>
              <a:spLocks noChangeArrowheads="1"/>
            </p:cNvSpPr>
            <p:nvPr/>
          </p:nvSpPr>
          <p:spPr bwMode="auto">
            <a:xfrm>
              <a:off x="1392715" y="291660"/>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31" name="AutoShape 36"/>
            <p:cNvSpPr>
              <a:spLocks noChangeArrowheads="1"/>
            </p:cNvSpPr>
            <p:nvPr/>
          </p:nvSpPr>
          <p:spPr bwMode="auto">
            <a:xfrm>
              <a:off x="1462117" y="271766"/>
              <a:ext cx="116173" cy="109415"/>
            </a:xfrm>
            <a:prstGeom prst="plus">
              <a:avLst>
                <a:gd name="adj" fmla="val 50000"/>
              </a:avLst>
            </a:prstGeom>
            <a:solidFill>
              <a:schemeClr val="tx2"/>
            </a:solidFill>
            <a:ln w="28575">
              <a:solidFill>
                <a:schemeClr val="tx2"/>
              </a:solidFill>
              <a:miter lim="800000"/>
              <a:headEnd/>
              <a:tailEnd/>
            </a:ln>
            <a:effectLst/>
          </p:spPr>
          <p:txBody>
            <a:bodyPr wrap="none" anchor="ctr">
              <a:prstTxWarp prst="textNoShape">
                <a:avLst/>
              </a:prstTxWarp>
            </a:bodyPr>
            <a:lstStyle/>
            <a:p>
              <a:endParaRPr lang="en-US"/>
            </a:p>
          </p:txBody>
        </p:sp>
        <p:sp>
          <p:nvSpPr>
            <p:cNvPr id="32" name="AutoShape 37"/>
            <p:cNvSpPr>
              <a:spLocks noChangeArrowheads="1"/>
            </p:cNvSpPr>
            <p:nvPr/>
          </p:nvSpPr>
          <p:spPr bwMode="auto">
            <a:xfrm>
              <a:off x="1508888" y="226295"/>
              <a:ext cx="116173" cy="109415"/>
            </a:xfrm>
            <a:prstGeom prst="plus">
              <a:avLst>
                <a:gd name="adj" fmla="val 50000"/>
              </a:avLst>
            </a:prstGeom>
            <a:solidFill>
              <a:schemeClr val="tx2"/>
            </a:solidFill>
            <a:ln w="28575">
              <a:solidFill>
                <a:schemeClr val="accent2"/>
              </a:solidFill>
              <a:miter lim="800000"/>
              <a:headEnd/>
              <a:tailEnd/>
            </a:ln>
            <a:effectLst/>
          </p:spPr>
          <p:txBody>
            <a:bodyPr wrap="none" anchor="ctr">
              <a:prstTxWarp prst="textNoShape">
                <a:avLst/>
              </a:prstTxWarp>
            </a:bodyPr>
            <a:lstStyle/>
            <a:p>
              <a:endParaRPr lang="en-US"/>
            </a:p>
          </p:txBody>
        </p:sp>
        <p:sp>
          <p:nvSpPr>
            <p:cNvPr id="33" name="Text Box 38"/>
            <p:cNvSpPr txBox="1">
              <a:spLocks noChangeArrowheads="1"/>
            </p:cNvSpPr>
            <p:nvPr/>
          </p:nvSpPr>
          <p:spPr bwMode="auto">
            <a:xfrm>
              <a:off x="618733" y="1689895"/>
              <a:ext cx="1089309" cy="244407"/>
            </a:xfrm>
            <a:prstGeom prst="rect">
              <a:avLst/>
            </a:prstGeom>
            <a:noFill/>
            <a:ln w="9525">
              <a:noFill/>
              <a:miter lim="800000"/>
              <a:headEnd/>
              <a:tailEnd/>
            </a:ln>
            <a:effectLst/>
          </p:spPr>
          <p:txBody>
            <a:bodyPr wrap="none">
              <a:prstTxWarp prst="textNoShape">
                <a:avLst/>
              </a:prstTxWarp>
              <a:spAutoFit/>
            </a:bodyPr>
            <a:lstStyle/>
            <a:p>
              <a:r>
                <a:rPr lang="en-US" sz="1000">
                  <a:solidFill>
                    <a:schemeClr val="tx2"/>
                  </a:solidFill>
                </a:rPr>
                <a:t>solenoid, B~2T</a:t>
              </a:r>
            </a:p>
          </p:txBody>
        </p:sp>
      </p:grpSp>
      <p:sp>
        <p:nvSpPr>
          <p:cNvPr id="4" name="Text Box 6"/>
          <p:cNvSpPr txBox="1">
            <a:spLocks noChangeArrowheads="1"/>
          </p:cNvSpPr>
          <p:nvPr/>
        </p:nvSpPr>
        <p:spPr bwMode="auto">
          <a:xfrm>
            <a:off x="256636" y="6239001"/>
            <a:ext cx="4594225" cy="406400"/>
          </a:xfrm>
          <a:prstGeom prst="rect">
            <a:avLst/>
          </a:prstGeom>
          <a:solidFill>
            <a:srgbClr val="FFFF66"/>
          </a:solidFill>
          <a:ln w="9525">
            <a:solidFill>
              <a:schemeClr val="tx1"/>
            </a:solidFill>
            <a:miter lim="800000"/>
            <a:headEnd/>
            <a:tailEnd/>
          </a:ln>
          <a:effectLst>
            <a:outerShdw blurRad="63500" dist="38099" dir="2700000" algn="ctr" rotWithShape="0">
              <a:schemeClr val="accent1">
                <a:alpha val="74998"/>
              </a:schemeClr>
            </a:outerShdw>
          </a:effectLst>
        </p:spPr>
        <p:txBody>
          <a:bodyPr wrap="none">
            <a:prstTxWarp prst="textNoShape">
              <a:avLst/>
            </a:prstTxWarp>
            <a:spAutoFit/>
          </a:bodyPr>
          <a:lstStyle/>
          <a:p>
            <a:r>
              <a:rPr lang="en-US" sz="2000" dirty="0">
                <a:solidFill>
                  <a:schemeClr val="tx2"/>
                </a:solidFill>
              </a:rPr>
              <a:t>Goal : </a:t>
            </a:r>
            <a:r>
              <a:rPr lang="en-US" sz="2000" dirty="0" err="1">
                <a:solidFill>
                  <a:schemeClr val="tx2"/>
                </a:solidFill>
              </a:rPr>
              <a:t>risoluzione</a:t>
            </a:r>
            <a:r>
              <a:rPr lang="en-US" sz="2000" dirty="0">
                <a:solidFill>
                  <a:schemeClr val="tx2"/>
                </a:solidFill>
              </a:rPr>
              <a:t> ~10% per </a:t>
            </a:r>
            <a:r>
              <a:rPr lang="en-US" sz="2000" dirty="0" err="1">
                <a:solidFill>
                  <a:schemeClr val="tx2"/>
                </a:solidFill>
              </a:rPr>
              <a:t>p</a:t>
            </a:r>
            <a:r>
              <a:rPr lang="en-US" sz="2000" baseline="-25000" dirty="0" err="1">
                <a:solidFill>
                  <a:schemeClr val="tx2"/>
                </a:solidFill>
              </a:rPr>
              <a:t>T</a:t>
            </a:r>
            <a:r>
              <a:rPr lang="en-US" sz="2000" dirty="0">
                <a:solidFill>
                  <a:schemeClr val="tx2"/>
                </a:solidFill>
              </a:rPr>
              <a:t>=1TeV</a:t>
            </a:r>
          </a:p>
        </p:txBody>
      </p:sp>
      <p:sp>
        <p:nvSpPr>
          <p:cNvPr id="34" name="Rectangle 33"/>
          <p:cNvSpPr/>
          <p:nvPr/>
        </p:nvSpPr>
        <p:spPr>
          <a:xfrm>
            <a:off x="-245088" y="2232597"/>
            <a:ext cx="5334000" cy="4016484"/>
          </a:xfrm>
          <a:prstGeom prst="rect">
            <a:avLst/>
          </a:prstGeom>
        </p:spPr>
        <p:txBody>
          <a:bodyPr wrap="square">
            <a:spAutoFit/>
          </a:bodyPr>
          <a:lstStyle/>
          <a:p>
            <a:pPr lvl="1">
              <a:lnSpc>
                <a:spcPct val="80000"/>
              </a:lnSpc>
            </a:pPr>
            <a:r>
              <a:rPr lang="it-IT" dirty="0" smtClean="0">
                <a:solidFill>
                  <a:schemeClr val="accent6">
                    <a:lumMod val="75000"/>
                  </a:schemeClr>
                </a:solidFill>
              </a:rPr>
              <a:t>Caratteristiche</a:t>
            </a:r>
            <a:r>
              <a:rPr lang="it-IT" dirty="0" smtClean="0">
                <a:solidFill>
                  <a:schemeClr val="accent6">
                    <a:lumMod val="75000"/>
                  </a:schemeClr>
                </a:solidFill>
              </a:rPr>
              <a:t>:</a:t>
            </a:r>
            <a:r>
              <a:rPr lang="it-IT" b="1" dirty="0" smtClean="0">
                <a:solidFill>
                  <a:srgbClr val="1F497D"/>
                </a:solidFill>
              </a:rPr>
              <a:t> </a:t>
            </a:r>
          </a:p>
          <a:p>
            <a:pPr lvl="2">
              <a:lnSpc>
                <a:spcPct val="80000"/>
              </a:lnSpc>
              <a:buClr>
                <a:schemeClr val="accent6">
                  <a:lumMod val="75000"/>
                </a:schemeClr>
              </a:buClr>
              <a:buFont typeface="Wingdings" charset="2"/>
              <a:buChar char=""/>
            </a:pPr>
            <a:r>
              <a:rPr lang="it-IT" b="1" u="sng" dirty="0" smtClean="0">
                <a:solidFill>
                  <a:srgbClr val="1F497D"/>
                </a:solidFill>
              </a:rPr>
              <a:t> Spettrometro capace di una misura di precisione  </a:t>
            </a:r>
            <a:r>
              <a:rPr lang="it-IT" b="1" u="sng" dirty="0" err="1" smtClean="0">
                <a:solidFill>
                  <a:srgbClr val="1F497D"/>
                </a:solidFill>
              </a:rPr>
              <a:t>standalone</a:t>
            </a:r>
            <a:endParaRPr lang="it-IT" b="1" u="sng" dirty="0" smtClean="0">
              <a:solidFill>
                <a:srgbClr val="1F497D"/>
              </a:solidFill>
            </a:endParaRPr>
          </a:p>
          <a:p>
            <a:pPr lvl="2">
              <a:lnSpc>
                <a:spcPct val="80000"/>
              </a:lnSpc>
              <a:buClr>
                <a:schemeClr val="accent6">
                  <a:lumMod val="75000"/>
                </a:schemeClr>
              </a:buClr>
              <a:buFont typeface="Wingdings" charset="2"/>
              <a:buChar char=""/>
            </a:pPr>
            <a:r>
              <a:rPr lang="it-IT" b="1" dirty="0" smtClean="0">
                <a:solidFill>
                  <a:srgbClr val="1F497D"/>
                </a:solidFill>
              </a:rPr>
              <a:t> Campo </a:t>
            </a:r>
            <a:r>
              <a:rPr lang="it-IT" b="1" dirty="0" err="1" smtClean="0">
                <a:solidFill>
                  <a:srgbClr val="1F497D"/>
                </a:solidFill>
              </a:rPr>
              <a:t>magntico</a:t>
            </a:r>
            <a:r>
              <a:rPr lang="it-IT" b="1" dirty="0" smtClean="0">
                <a:solidFill>
                  <a:srgbClr val="1F497D"/>
                </a:solidFill>
              </a:rPr>
              <a:t> esterno, grande braccio di leva</a:t>
            </a:r>
          </a:p>
          <a:p>
            <a:pPr lvl="2">
              <a:lnSpc>
                <a:spcPct val="80000"/>
              </a:lnSpc>
              <a:buClr>
                <a:schemeClr val="accent6">
                  <a:lumMod val="75000"/>
                </a:schemeClr>
              </a:buClr>
              <a:buFont typeface="Wingdings" charset="2"/>
              <a:buChar char=""/>
            </a:pPr>
            <a:r>
              <a:rPr lang="it-IT" b="1" dirty="0" smtClean="0">
                <a:solidFill>
                  <a:srgbClr val="1F497D"/>
                </a:solidFill>
              </a:rPr>
              <a:t> Toroide esterno (air core</a:t>
            </a:r>
            <a:r>
              <a:rPr lang="it-IT" b="1" dirty="0" smtClean="0">
                <a:solidFill>
                  <a:srgbClr val="1F497D"/>
                </a:solidFill>
                <a:sym typeface="Wingdings" pitchFamily="-111" charset="2"/>
              </a:rPr>
              <a:t>minimizzo dello scattering multiplo) + solenoide interno</a:t>
            </a:r>
            <a:endParaRPr lang="it-IT" b="1" dirty="0" smtClean="0">
              <a:solidFill>
                <a:srgbClr val="1F497D"/>
              </a:solidFill>
            </a:endParaRPr>
          </a:p>
          <a:p>
            <a:pPr lvl="2">
              <a:lnSpc>
                <a:spcPct val="80000"/>
              </a:lnSpc>
              <a:buClr>
                <a:schemeClr val="accent6">
                  <a:lumMod val="75000"/>
                </a:schemeClr>
              </a:buClr>
              <a:buFont typeface="Wingdings" charset="2"/>
              <a:buChar char=""/>
            </a:pPr>
            <a:r>
              <a:rPr lang="it-IT" b="1" dirty="0" smtClean="0">
                <a:solidFill>
                  <a:srgbClr val="1F497D"/>
                </a:solidFill>
              </a:rPr>
              <a:t> Massima </a:t>
            </a:r>
            <a:r>
              <a:rPr lang="it-IT" b="1" dirty="0" err="1" smtClean="0">
                <a:solidFill>
                  <a:srgbClr val="1F497D"/>
                </a:solidFill>
              </a:rPr>
              <a:t>accettanza</a:t>
            </a:r>
            <a:r>
              <a:rPr lang="it-IT" b="1" dirty="0" smtClean="0">
                <a:solidFill>
                  <a:srgbClr val="1F497D"/>
                </a:solidFill>
              </a:rPr>
              <a:t>, risoluzione </a:t>
            </a:r>
            <a:r>
              <a:rPr lang="it-IT" b="1" dirty="0" err="1" smtClean="0">
                <a:solidFill>
                  <a:srgbClr val="1F497D"/>
                </a:solidFill>
              </a:rPr>
              <a:t>flat</a:t>
            </a:r>
            <a:r>
              <a:rPr lang="it-IT" b="1" dirty="0" smtClean="0">
                <a:solidFill>
                  <a:srgbClr val="1F497D"/>
                </a:solidFill>
              </a:rPr>
              <a:t> con </a:t>
            </a:r>
            <a:r>
              <a:rPr lang="it-IT" b="1" dirty="0" err="1" smtClean="0">
                <a:solidFill>
                  <a:srgbClr val="1F497D"/>
                </a:solidFill>
                <a:latin typeface="Symbol" pitchFamily="-111" charset="2"/>
              </a:rPr>
              <a:t>h</a:t>
            </a:r>
            <a:endParaRPr lang="it-IT" b="1" dirty="0" smtClean="0">
              <a:solidFill>
                <a:srgbClr val="1F497D"/>
              </a:solidFill>
            </a:endParaRPr>
          </a:p>
          <a:p>
            <a:pPr lvl="2">
              <a:lnSpc>
                <a:spcPct val="80000"/>
              </a:lnSpc>
              <a:buClr>
                <a:schemeClr val="accent6">
                  <a:lumMod val="75000"/>
                </a:schemeClr>
              </a:buClr>
              <a:buFont typeface="Wingdings" charset="2"/>
              <a:buChar char=""/>
            </a:pPr>
            <a:r>
              <a:rPr lang="it-IT" b="1" dirty="0" smtClean="0">
                <a:solidFill>
                  <a:srgbClr val="1F497D"/>
                </a:solidFill>
              </a:rPr>
              <a:t> Uso del </a:t>
            </a:r>
            <a:r>
              <a:rPr lang="it-IT" b="1" dirty="0" err="1" smtClean="0">
                <a:solidFill>
                  <a:srgbClr val="1F497D"/>
                </a:solidFill>
              </a:rPr>
              <a:t>tracker</a:t>
            </a:r>
            <a:r>
              <a:rPr lang="it-IT" b="1" dirty="0" smtClean="0">
                <a:solidFill>
                  <a:srgbClr val="1F497D"/>
                </a:solidFill>
              </a:rPr>
              <a:t> (solenoide) ed il </a:t>
            </a:r>
            <a:r>
              <a:rPr lang="it-IT" b="1" dirty="0" err="1" smtClean="0">
                <a:solidFill>
                  <a:srgbClr val="1F497D"/>
                </a:solidFill>
              </a:rPr>
              <a:t>tile-calorimeter</a:t>
            </a:r>
            <a:r>
              <a:rPr lang="it-IT" b="1" dirty="0" smtClean="0">
                <a:solidFill>
                  <a:srgbClr val="1F497D"/>
                </a:solidFill>
              </a:rPr>
              <a:t> per i</a:t>
            </a:r>
            <a:r>
              <a:rPr lang="it-IT" b="1" dirty="0" smtClean="0">
                <a:solidFill>
                  <a:srgbClr val="1F497D"/>
                </a:solidFill>
                <a:latin typeface="Symbol" pitchFamily="-111" charset="2"/>
              </a:rPr>
              <a:t> </a:t>
            </a:r>
            <a:r>
              <a:rPr lang="it-IT" b="1" dirty="0" err="1" smtClean="0">
                <a:solidFill>
                  <a:srgbClr val="1F497D"/>
                </a:solidFill>
                <a:latin typeface="Symbol" pitchFamily="-111" charset="2"/>
              </a:rPr>
              <a:t>m</a:t>
            </a:r>
            <a:r>
              <a:rPr lang="it-IT" b="1" dirty="0" smtClean="0">
                <a:solidFill>
                  <a:srgbClr val="1F497D"/>
                </a:solidFill>
                <a:latin typeface="Symbol" pitchFamily="-111" charset="2"/>
              </a:rPr>
              <a:t> </a:t>
            </a:r>
            <a:r>
              <a:rPr lang="it-IT" b="1" dirty="0" smtClean="0">
                <a:solidFill>
                  <a:srgbClr val="1F497D"/>
                </a:solidFill>
              </a:rPr>
              <a:t>a basso </a:t>
            </a:r>
            <a:r>
              <a:rPr lang="it-IT" b="1" dirty="0" err="1" smtClean="0">
                <a:solidFill>
                  <a:srgbClr val="1F497D"/>
                </a:solidFill>
              </a:rPr>
              <a:t>p</a:t>
            </a:r>
            <a:r>
              <a:rPr lang="it-IT" b="1" baseline="-25000" dirty="0" err="1" smtClean="0">
                <a:solidFill>
                  <a:srgbClr val="1F497D"/>
                </a:solidFill>
              </a:rPr>
              <a:t>T</a:t>
            </a:r>
            <a:endParaRPr lang="it-IT" b="1" baseline="-25000" dirty="0" smtClean="0">
              <a:solidFill>
                <a:srgbClr val="1F497D"/>
              </a:solidFill>
            </a:endParaRPr>
          </a:p>
          <a:p>
            <a:pPr lvl="2">
              <a:lnSpc>
                <a:spcPct val="80000"/>
              </a:lnSpc>
              <a:buClr>
                <a:schemeClr val="accent6">
                  <a:lumMod val="75000"/>
                </a:schemeClr>
              </a:buClr>
            </a:pPr>
            <a:endParaRPr lang="it-IT" b="1" baseline="-25000" dirty="0" smtClean="0">
              <a:solidFill>
                <a:srgbClr val="1F497D"/>
              </a:solidFill>
            </a:endParaRPr>
          </a:p>
          <a:p>
            <a:pPr lvl="1">
              <a:lnSpc>
                <a:spcPct val="80000"/>
              </a:lnSpc>
            </a:pPr>
            <a:r>
              <a:rPr lang="it-IT" dirty="0" smtClean="0">
                <a:solidFill>
                  <a:srgbClr val="E46C0A"/>
                </a:solidFill>
              </a:rPr>
              <a:t>Richieste:</a:t>
            </a:r>
          </a:p>
          <a:p>
            <a:pPr lvl="2">
              <a:lnSpc>
                <a:spcPct val="80000"/>
              </a:lnSpc>
            </a:pPr>
            <a:r>
              <a:rPr lang="it-IT" b="1" dirty="0" smtClean="0">
                <a:solidFill>
                  <a:srgbClr val="1F497D"/>
                </a:solidFill>
              </a:rPr>
              <a:t>allineamento con alta precisione ~20</a:t>
            </a:r>
            <a:r>
              <a:rPr lang="it-IT" b="1" dirty="0" smtClean="0">
                <a:solidFill>
                  <a:srgbClr val="1F497D"/>
                </a:solidFill>
                <a:latin typeface="Symbol" pitchFamily="-111" charset="2"/>
              </a:rPr>
              <a:t>m</a:t>
            </a:r>
            <a:r>
              <a:rPr lang="it-IT" b="1" dirty="0" smtClean="0">
                <a:solidFill>
                  <a:srgbClr val="1F497D"/>
                </a:solidFill>
              </a:rPr>
              <a:t>m</a:t>
            </a:r>
          </a:p>
          <a:p>
            <a:pPr lvl="2">
              <a:lnSpc>
                <a:spcPct val="80000"/>
              </a:lnSpc>
            </a:pPr>
            <a:r>
              <a:rPr lang="it-IT" b="1" dirty="0" smtClean="0">
                <a:solidFill>
                  <a:srgbClr val="1F497D"/>
                </a:solidFill>
              </a:rPr>
              <a:t>conoscenza precisa del campo magnetico </a:t>
            </a:r>
          </a:p>
          <a:p>
            <a:pPr lvl="2">
              <a:lnSpc>
                <a:spcPct val="80000"/>
              </a:lnSpc>
            </a:pPr>
            <a:r>
              <a:rPr lang="it-IT" b="1" dirty="0" smtClean="0">
                <a:solidFill>
                  <a:srgbClr val="1F497D"/>
                </a:solidFill>
              </a:rPr>
              <a:t>calibrazione accurata, </a:t>
            </a:r>
            <a:r>
              <a:rPr lang="it-IT" b="1" dirty="0" err="1" smtClean="0">
                <a:solidFill>
                  <a:srgbClr val="1F497D"/>
                </a:solidFill>
              </a:rPr>
              <a:t>r</a:t>
            </a:r>
            <a:r>
              <a:rPr lang="it-IT" b="1" dirty="0" smtClean="0">
                <a:solidFill>
                  <a:srgbClr val="1F497D"/>
                </a:solidFill>
              </a:rPr>
              <a:t>(</a:t>
            </a:r>
            <a:r>
              <a:rPr lang="it-IT" b="1" dirty="0" err="1" smtClean="0">
                <a:solidFill>
                  <a:srgbClr val="1F497D"/>
                </a:solidFill>
              </a:rPr>
              <a:t>t</a:t>
            </a:r>
            <a:r>
              <a:rPr lang="it-IT" b="1" dirty="0" smtClean="0">
                <a:solidFill>
                  <a:srgbClr val="1F497D"/>
                </a:solidFill>
              </a:rPr>
              <a:t>) conosciuta </a:t>
            </a:r>
            <a:r>
              <a:rPr lang="it-IT" b="1" dirty="0" err="1" smtClean="0">
                <a:solidFill>
                  <a:srgbClr val="1F497D"/>
                </a:solidFill>
              </a:rPr>
              <a:t>almeglio</a:t>
            </a:r>
            <a:r>
              <a:rPr lang="it-IT" b="1" dirty="0" smtClean="0">
                <a:solidFill>
                  <a:srgbClr val="1F497D"/>
                </a:solidFill>
              </a:rPr>
              <a:t> di 20</a:t>
            </a:r>
            <a:r>
              <a:rPr lang="it-IT" b="1" dirty="0" smtClean="0">
                <a:solidFill>
                  <a:srgbClr val="1F497D"/>
                </a:solidFill>
                <a:latin typeface="Symbol" pitchFamily="-111" charset="2"/>
              </a:rPr>
              <a:t>m</a:t>
            </a:r>
            <a:r>
              <a:rPr lang="it-IT" b="1" dirty="0" smtClean="0">
                <a:solidFill>
                  <a:srgbClr val="1F497D"/>
                </a:solidFill>
              </a:rPr>
              <a:t>m</a:t>
            </a:r>
            <a:endParaRPr lang="it-IT" b="1" dirty="0">
              <a:solidFill>
                <a:srgbClr val="1F497D"/>
              </a:solidFill>
            </a:endParaRPr>
          </a:p>
        </p:txBody>
      </p:sp>
      <p:graphicFrame>
        <p:nvGraphicFramePr>
          <p:cNvPr id="39" name="Object 38"/>
          <p:cNvGraphicFramePr>
            <a:graphicFrameLocks noChangeAspect="1"/>
          </p:cNvGraphicFramePr>
          <p:nvPr/>
        </p:nvGraphicFramePr>
        <p:xfrm>
          <a:off x="5810249" y="2283427"/>
          <a:ext cx="2847487" cy="1130300"/>
        </p:xfrm>
        <a:graphic>
          <a:graphicData uri="http://schemas.openxmlformats.org/presentationml/2006/ole">
            <mc:AlternateContent xmlns:mc="http://schemas.openxmlformats.org/markup-compatibility/2006">
              <mc:Choice xmlns:v="urn:schemas-microsoft-com:vml" Requires="v">
                <p:oleObj spid="_x0000_s82965" name="Equation" r:id="rId3" imgW="1663700" imgH="660400" progId="Equation.3">
                  <p:embed/>
                </p:oleObj>
              </mc:Choice>
              <mc:Fallback>
                <p:oleObj name="Equation" r:id="rId3" imgW="1663700" imgH="660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0249" y="2283427"/>
                        <a:ext cx="2847487" cy="1130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1" name="Picture 40"/>
          <p:cNvPicPr>
            <a:picLocks noChangeAspect="1"/>
          </p:cNvPicPr>
          <p:nvPr/>
        </p:nvPicPr>
        <p:blipFill>
          <a:blip r:embed="rId5"/>
          <a:stretch>
            <a:fillRect/>
          </a:stretch>
        </p:blipFill>
        <p:spPr>
          <a:xfrm>
            <a:off x="2915035" y="556227"/>
            <a:ext cx="4165600" cy="1727200"/>
          </a:xfrm>
          <a:prstGeom prst="rect">
            <a:avLst/>
          </a:prstGeom>
        </p:spPr>
      </p:pic>
      <p:sp>
        <p:nvSpPr>
          <p:cNvPr id="36" name="Title 1"/>
          <p:cNvSpPr txBox="1">
            <a:spLocks/>
          </p:cNvSpPr>
          <p:nvPr/>
        </p:nvSpPr>
        <p:spPr>
          <a:xfrm>
            <a:off x="2485412" y="-330267"/>
            <a:ext cx="647579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cap="all" baseline="0">
                <a:solidFill>
                  <a:srgbClr val="FF6600"/>
                </a:solidFill>
                <a:latin typeface="+mj-lt"/>
                <a:ea typeface="+mj-ea"/>
                <a:cs typeface="+mj-cs"/>
              </a:defRPr>
            </a:lvl1pPr>
          </a:lstStyle>
          <a:p>
            <a:r>
              <a:rPr lang="en-US" sz="3800" i="1" smtClean="0">
                <a:solidFill>
                  <a:schemeClr val="tx2">
                    <a:lumMod val="75000"/>
                  </a:schemeClr>
                </a:solidFill>
                <a:effectLst>
                  <a:outerShdw blurRad="50800" dist="38100" dir="2700000">
                    <a:srgbClr val="000000">
                      <a:alpha val="43000"/>
                    </a:srgbClr>
                  </a:outerShdw>
                </a:effectLst>
              </a:rPr>
              <a:t>        </a:t>
            </a:r>
            <a:r>
              <a:rPr lang="en-US" i="1" smtClean="0">
                <a:solidFill>
                  <a:schemeClr val="accent2"/>
                </a:solidFill>
                <a:effectLst>
                  <a:outerShdw blurRad="50800" dist="38100" dir="2700000">
                    <a:srgbClr val="000000">
                      <a:alpha val="43000"/>
                    </a:srgbClr>
                  </a:outerShdw>
                </a:effectLst>
              </a:rPr>
              <a:t>Muon reconstruction in ATLAS</a:t>
            </a:r>
            <a:endParaRPr lang="en-US" i="1" dirty="0">
              <a:solidFill>
                <a:schemeClr val="accent2"/>
              </a:solidFill>
              <a:effectLst>
                <a:outerShdw blurRad="50800" dist="38100" dir="2700000">
                  <a:srgbClr val="000000">
                    <a:alpha val="43000"/>
                  </a:srgbClr>
                </a:outerShdw>
              </a:effectLst>
            </a:endParaRPr>
          </a:p>
        </p:txBody>
      </p:sp>
      <p:sp>
        <p:nvSpPr>
          <p:cNvPr id="35" name="Rectangle 34"/>
          <p:cNvSpPr/>
          <p:nvPr/>
        </p:nvSpPr>
        <p:spPr>
          <a:xfrm>
            <a:off x="5334000" y="3860252"/>
            <a:ext cx="3683000" cy="1408591"/>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nSpc>
                <a:spcPct val="80000"/>
              </a:lnSpc>
            </a:pPr>
            <a:r>
              <a:rPr lang="en-US" dirty="0">
                <a:solidFill>
                  <a:schemeClr val="bg1"/>
                </a:solidFill>
              </a:rPr>
              <a:t>ATLAS (barrel)</a:t>
            </a:r>
          </a:p>
          <a:p>
            <a:pPr lvl="1">
              <a:lnSpc>
                <a:spcPct val="80000"/>
              </a:lnSpc>
            </a:pPr>
            <a:r>
              <a:rPr lang="it-IT" sz="2200" b="1" dirty="0">
                <a:solidFill>
                  <a:schemeClr val="bg1"/>
                </a:solidFill>
              </a:rPr>
              <a:t>B~0.5, L~5m, </a:t>
            </a:r>
            <a:r>
              <a:rPr lang="it-IT" sz="2200" b="1" dirty="0">
                <a:solidFill>
                  <a:schemeClr val="bg1"/>
                </a:solidFill>
                <a:latin typeface="Symbol" pitchFamily="-111" charset="2"/>
              </a:rPr>
              <a:t>s</a:t>
            </a:r>
            <a:r>
              <a:rPr lang="it-IT" sz="2200" b="1" baseline="-25000" dirty="0">
                <a:solidFill>
                  <a:schemeClr val="bg1"/>
                </a:solidFill>
              </a:rPr>
              <a:t>x</a:t>
            </a:r>
            <a:r>
              <a:rPr lang="it-IT" sz="2200" b="1" dirty="0">
                <a:solidFill>
                  <a:schemeClr val="bg1"/>
                </a:solidFill>
              </a:rPr>
              <a:t>~80</a:t>
            </a:r>
            <a:r>
              <a:rPr lang="it-IT" sz="2200" b="1" dirty="0">
                <a:solidFill>
                  <a:schemeClr val="bg1"/>
                </a:solidFill>
                <a:latin typeface="Symbol" pitchFamily="-111" charset="2"/>
              </a:rPr>
              <a:t>m</a:t>
            </a:r>
            <a:r>
              <a:rPr lang="it-IT" sz="2200" b="1" dirty="0">
                <a:solidFill>
                  <a:schemeClr val="bg1"/>
                </a:solidFill>
              </a:rPr>
              <a:t>m, N~20</a:t>
            </a:r>
          </a:p>
          <a:p>
            <a:pPr lvl="1">
              <a:lnSpc>
                <a:spcPct val="80000"/>
              </a:lnSpc>
            </a:pPr>
            <a:r>
              <a:rPr lang="it-IT" sz="2200" b="1" dirty="0">
                <a:solidFill>
                  <a:schemeClr val="bg1"/>
                </a:solidFill>
              </a:rPr>
              <a:t> </a:t>
            </a:r>
            <a:r>
              <a:rPr lang="it-IT" sz="2200" b="1" dirty="0">
                <a:solidFill>
                  <a:schemeClr val="bg1"/>
                </a:solidFill>
                <a:sym typeface="Wingdings" pitchFamily="-111" charset="2"/>
              </a:rPr>
              <a:t> ad </a:t>
            </a:r>
            <a:r>
              <a:rPr lang="it-IT" sz="2200" b="1" dirty="0">
                <a:solidFill>
                  <a:schemeClr val="bg1"/>
                </a:solidFill>
              </a:rPr>
              <a:t>1 </a:t>
            </a:r>
            <a:r>
              <a:rPr lang="it-IT" sz="2200" b="1" dirty="0" err="1">
                <a:solidFill>
                  <a:schemeClr val="bg1"/>
                </a:solidFill>
              </a:rPr>
              <a:t>TeV</a:t>
            </a:r>
            <a:r>
              <a:rPr lang="it-IT" sz="2200" b="1" dirty="0">
                <a:solidFill>
                  <a:schemeClr val="bg1"/>
                </a:solidFill>
              </a:rPr>
              <a:t> s~500</a:t>
            </a:r>
            <a:r>
              <a:rPr lang="it-IT" sz="2200" b="1" dirty="0">
                <a:solidFill>
                  <a:schemeClr val="bg1"/>
                </a:solidFill>
                <a:latin typeface="Symbol" pitchFamily="-111" charset="2"/>
              </a:rPr>
              <a:t>m</a:t>
            </a:r>
            <a:r>
              <a:rPr lang="it-IT" sz="2200" b="1" dirty="0">
                <a:solidFill>
                  <a:schemeClr val="bg1"/>
                </a:solidFill>
              </a:rPr>
              <a:t>m, </a:t>
            </a:r>
            <a:r>
              <a:rPr lang="it-IT" sz="2200" b="1" dirty="0">
                <a:solidFill>
                  <a:schemeClr val="bg1"/>
                </a:solidFill>
                <a:latin typeface="Symbol" pitchFamily="-111" charset="2"/>
              </a:rPr>
              <a:t>s</a:t>
            </a:r>
            <a:r>
              <a:rPr lang="it-IT" sz="2200" b="1" baseline="-25000" dirty="0">
                <a:solidFill>
                  <a:schemeClr val="bg1"/>
                </a:solidFill>
              </a:rPr>
              <a:t>s</a:t>
            </a:r>
            <a:r>
              <a:rPr lang="it-IT" sz="2200" b="1" dirty="0">
                <a:solidFill>
                  <a:schemeClr val="bg1"/>
                </a:solidFill>
              </a:rPr>
              <a:t>~50</a:t>
            </a:r>
            <a:r>
              <a:rPr lang="it-IT" sz="2200" b="1" dirty="0">
                <a:solidFill>
                  <a:schemeClr val="bg1"/>
                </a:solidFill>
                <a:latin typeface="Symbol" pitchFamily="-111" charset="2"/>
              </a:rPr>
              <a:t>m</a:t>
            </a:r>
            <a:r>
              <a:rPr lang="it-IT" sz="2200" b="1" dirty="0">
                <a:solidFill>
                  <a:schemeClr val="bg1"/>
                </a:solidFill>
              </a:rPr>
              <a:t>m</a:t>
            </a:r>
          </a:p>
        </p:txBody>
      </p:sp>
    </p:spTree>
    <p:extLst>
      <p:ext uri="{BB962C8B-B14F-4D97-AF65-F5344CB8AC3E}">
        <p14:creationId xmlns:p14="http://schemas.microsoft.com/office/powerpoint/2010/main" val="398031121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5" name="Group 564"/>
          <p:cNvGrpSpPr/>
          <p:nvPr/>
        </p:nvGrpSpPr>
        <p:grpSpPr>
          <a:xfrm>
            <a:off x="5904248" y="4270245"/>
            <a:ext cx="2378075" cy="2019300"/>
            <a:chOff x="6372225" y="4433888"/>
            <a:chExt cx="2378075" cy="2019300"/>
          </a:xfrm>
        </p:grpSpPr>
        <p:grpSp>
          <p:nvGrpSpPr>
            <p:cNvPr id="4" name="Group 5"/>
            <p:cNvGrpSpPr>
              <a:grpSpLocks/>
            </p:cNvGrpSpPr>
            <p:nvPr/>
          </p:nvGrpSpPr>
          <p:grpSpPr bwMode="auto">
            <a:xfrm>
              <a:off x="6372225" y="4433888"/>
              <a:ext cx="2378075" cy="219075"/>
              <a:chOff x="3832" y="2658"/>
              <a:chExt cx="1498" cy="138"/>
            </a:xfrm>
          </p:grpSpPr>
          <p:sp>
            <p:nvSpPr>
              <p:cNvPr id="5" name="Rectangle 6"/>
              <p:cNvSpPr>
                <a:spLocks noChangeArrowheads="1"/>
              </p:cNvSpPr>
              <p:nvPr/>
            </p:nvSpPr>
            <p:spPr bwMode="auto">
              <a:xfrm>
                <a:off x="3833" y="2659"/>
                <a:ext cx="1496" cy="136"/>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grpSp>
            <p:nvGrpSpPr>
              <p:cNvPr id="6" name="Group 7"/>
              <p:cNvGrpSpPr>
                <a:grpSpLocks/>
              </p:cNvGrpSpPr>
              <p:nvPr/>
            </p:nvGrpSpPr>
            <p:grpSpPr bwMode="auto">
              <a:xfrm>
                <a:off x="3923" y="2659"/>
                <a:ext cx="545" cy="46"/>
                <a:chOff x="3243" y="3022"/>
                <a:chExt cx="545" cy="46"/>
              </a:xfrm>
            </p:grpSpPr>
            <p:grpSp>
              <p:nvGrpSpPr>
                <p:cNvPr id="127" name="Group 8"/>
                <p:cNvGrpSpPr>
                  <a:grpSpLocks/>
                </p:cNvGrpSpPr>
                <p:nvPr/>
              </p:nvGrpSpPr>
              <p:grpSpPr bwMode="auto">
                <a:xfrm>
                  <a:off x="3243" y="3022"/>
                  <a:ext cx="137" cy="46"/>
                  <a:chOff x="3832" y="2659"/>
                  <a:chExt cx="137" cy="46"/>
                </a:xfrm>
              </p:grpSpPr>
              <p:sp>
                <p:nvSpPr>
                  <p:cNvPr id="140" name="Oval 9"/>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41" name="Oval 10"/>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42" name="Oval 11"/>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28" name="Group 12"/>
                <p:cNvGrpSpPr>
                  <a:grpSpLocks/>
                </p:cNvGrpSpPr>
                <p:nvPr/>
              </p:nvGrpSpPr>
              <p:grpSpPr bwMode="auto">
                <a:xfrm>
                  <a:off x="3379" y="3022"/>
                  <a:ext cx="137" cy="46"/>
                  <a:chOff x="3832" y="2659"/>
                  <a:chExt cx="137" cy="46"/>
                </a:xfrm>
              </p:grpSpPr>
              <p:sp>
                <p:nvSpPr>
                  <p:cNvPr id="137" name="Oval 13"/>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8" name="Oval 14"/>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9" name="Oval 15"/>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29" name="Group 16"/>
                <p:cNvGrpSpPr>
                  <a:grpSpLocks/>
                </p:cNvGrpSpPr>
                <p:nvPr/>
              </p:nvGrpSpPr>
              <p:grpSpPr bwMode="auto">
                <a:xfrm>
                  <a:off x="3515" y="3022"/>
                  <a:ext cx="137" cy="46"/>
                  <a:chOff x="3832" y="2659"/>
                  <a:chExt cx="137" cy="46"/>
                </a:xfrm>
              </p:grpSpPr>
              <p:sp>
                <p:nvSpPr>
                  <p:cNvPr id="134" name="Oval 17"/>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5" name="Oval 18"/>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6" name="Oval 19"/>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30" name="Group 20"/>
                <p:cNvGrpSpPr>
                  <a:grpSpLocks/>
                </p:cNvGrpSpPr>
                <p:nvPr/>
              </p:nvGrpSpPr>
              <p:grpSpPr bwMode="auto">
                <a:xfrm>
                  <a:off x="3651" y="3022"/>
                  <a:ext cx="137" cy="46"/>
                  <a:chOff x="3832" y="2659"/>
                  <a:chExt cx="137" cy="46"/>
                </a:xfrm>
              </p:grpSpPr>
              <p:sp>
                <p:nvSpPr>
                  <p:cNvPr id="131" name="Oval 21"/>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2" name="Oval 22"/>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3" name="Oval 23"/>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7" name="Group 24"/>
              <p:cNvGrpSpPr>
                <a:grpSpLocks/>
              </p:cNvGrpSpPr>
              <p:nvPr/>
            </p:nvGrpSpPr>
            <p:grpSpPr bwMode="auto">
              <a:xfrm>
                <a:off x="4467" y="2659"/>
                <a:ext cx="545" cy="46"/>
                <a:chOff x="3243" y="3022"/>
                <a:chExt cx="545" cy="46"/>
              </a:xfrm>
            </p:grpSpPr>
            <p:grpSp>
              <p:nvGrpSpPr>
                <p:cNvPr id="111" name="Group 25"/>
                <p:cNvGrpSpPr>
                  <a:grpSpLocks/>
                </p:cNvGrpSpPr>
                <p:nvPr/>
              </p:nvGrpSpPr>
              <p:grpSpPr bwMode="auto">
                <a:xfrm>
                  <a:off x="3243" y="3022"/>
                  <a:ext cx="137" cy="46"/>
                  <a:chOff x="3832" y="2659"/>
                  <a:chExt cx="137" cy="46"/>
                </a:xfrm>
              </p:grpSpPr>
              <p:sp>
                <p:nvSpPr>
                  <p:cNvPr id="124" name="Oval 26"/>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25" name="Oval 27"/>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26" name="Oval 28"/>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12" name="Group 29"/>
                <p:cNvGrpSpPr>
                  <a:grpSpLocks/>
                </p:cNvGrpSpPr>
                <p:nvPr/>
              </p:nvGrpSpPr>
              <p:grpSpPr bwMode="auto">
                <a:xfrm>
                  <a:off x="3379" y="3022"/>
                  <a:ext cx="137" cy="46"/>
                  <a:chOff x="3832" y="2659"/>
                  <a:chExt cx="137" cy="46"/>
                </a:xfrm>
              </p:grpSpPr>
              <p:sp>
                <p:nvSpPr>
                  <p:cNvPr id="121" name="Oval 3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22" name="Oval 3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23" name="Oval 3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13" name="Group 33"/>
                <p:cNvGrpSpPr>
                  <a:grpSpLocks/>
                </p:cNvGrpSpPr>
                <p:nvPr/>
              </p:nvGrpSpPr>
              <p:grpSpPr bwMode="auto">
                <a:xfrm>
                  <a:off x="3515" y="3022"/>
                  <a:ext cx="137" cy="46"/>
                  <a:chOff x="3832" y="2659"/>
                  <a:chExt cx="137" cy="46"/>
                </a:xfrm>
              </p:grpSpPr>
              <p:sp>
                <p:nvSpPr>
                  <p:cNvPr id="118" name="Oval 34"/>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19" name="Oval 35"/>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20" name="Oval 36"/>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14" name="Group 37"/>
                <p:cNvGrpSpPr>
                  <a:grpSpLocks/>
                </p:cNvGrpSpPr>
                <p:nvPr/>
              </p:nvGrpSpPr>
              <p:grpSpPr bwMode="auto">
                <a:xfrm>
                  <a:off x="3651" y="3022"/>
                  <a:ext cx="137" cy="46"/>
                  <a:chOff x="3832" y="2659"/>
                  <a:chExt cx="137" cy="46"/>
                </a:xfrm>
              </p:grpSpPr>
              <p:sp>
                <p:nvSpPr>
                  <p:cNvPr id="115" name="Oval 3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16" name="Oval 3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17" name="Oval 4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8" name="Group 41"/>
              <p:cNvGrpSpPr>
                <a:grpSpLocks/>
              </p:cNvGrpSpPr>
              <p:nvPr/>
            </p:nvGrpSpPr>
            <p:grpSpPr bwMode="auto">
              <a:xfrm>
                <a:off x="5011" y="2658"/>
                <a:ext cx="137" cy="46"/>
                <a:chOff x="3832" y="2659"/>
                <a:chExt cx="137" cy="46"/>
              </a:xfrm>
            </p:grpSpPr>
            <p:sp>
              <p:nvSpPr>
                <p:cNvPr id="108" name="Oval 42"/>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09" name="Oval 43"/>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10" name="Oval 44"/>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9" name="Group 45"/>
              <p:cNvGrpSpPr>
                <a:grpSpLocks/>
              </p:cNvGrpSpPr>
              <p:nvPr/>
            </p:nvGrpSpPr>
            <p:grpSpPr bwMode="auto">
              <a:xfrm>
                <a:off x="5148" y="2659"/>
                <a:ext cx="137" cy="46"/>
                <a:chOff x="3832" y="2659"/>
                <a:chExt cx="137" cy="46"/>
              </a:xfrm>
            </p:grpSpPr>
            <p:sp>
              <p:nvSpPr>
                <p:cNvPr id="105" name="Oval 46"/>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06" name="Oval 47"/>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07" name="Oval 48"/>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0" name="Group 49"/>
              <p:cNvGrpSpPr>
                <a:grpSpLocks/>
              </p:cNvGrpSpPr>
              <p:nvPr/>
            </p:nvGrpSpPr>
            <p:grpSpPr bwMode="auto">
              <a:xfrm>
                <a:off x="4967" y="2750"/>
                <a:ext cx="137" cy="46"/>
                <a:chOff x="3832" y="2659"/>
                <a:chExt cx="137" cy="46"/>
              </a:xfrm>
            </p:grpSpPr>
            <p:sp>
              <p:nvSpPr>
                <p:cNvPr id="102" name="Oval 5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03" name="Oval 5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04" name="Oval 5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1" name="Group 53"/>
              <p:cNvGrpSpPr>
                <a:grpSpLocks/>
              </p:cNvGrpSpPr>
              <p:nvPr/>
            </p:nvGrpSpPr>
            <p:grpSpPr bwMode="auto">
              <a:xfrm>
                <a:off x="5057" y="2704"/>
                <a:ext cx="137" cy="46"/>
                <a:chOff x="3832" y="2659"/>
                <a:chExt cx="137" cy="46"/>
              </a:xfrm>
            </p:grpSpPr>
            <p:sp>
              <p:nvSpPr>
                <p:cNvPr id="99" name="Oval 54"/>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00" name="Oval 55"/>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01" name="Oval 56"/>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2" name="Group 57"/>
              <p:cNvGrpSpPr>
                <a:grpSpLocks/>
              </p:cNvGrpSpPr>
              <p:nvPr/>
            </p:nvGrpSpPr>
            <p:grpSpPr bwMode="auto">
              <a:xfrm>
                <a:off x="3833" y="2704"/>
                <a:ext cx="545" cy="46"/>
                <a:chOff x="3243" y="3022"/>
                <a:chExt cx="545" cy="46"/>
              </a:xfrm>
            </p:grpSpPr>
            <p:grpSp>
              <p:nvGrpSpPr>
                <p:cNvPr id="83" name="Group 58"/>
                <p:cNvGrpSpPr>
                  <a:grpSpLocks/>
                </p:cNvGrpSpPr>
                <p:nvPr/>
              </p:nvGrpSpPr>
              <p:grpSpPr bwMode="auto">
                <a:xfrm>
                  <a:off x="3243" y="3022"/>
                  <a:ext cx="137" cy="46"/>
                  <a:chOff x="3832" y="2659"/>
                  <a:chExt cx="137" cy="46"/>
                </a:xfrm>
              </p:grpSpPr>
              <p:sp>
                <p:nvSpPr>
                  <p:cNvPr id="96" name="Oval 59"/>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97" name="Oval 60"/>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98" name="Oval 61"/>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84" name="Group 62"/>
                <p:cNvGrpSpPr>
                  <a:grpSpLocks/>
                </p:cNvGrpSpPr>
                <p:nvPr/>
              </p:nvGrpSpPr>
              <p:grpSpPr bwMode="auto">
                <a:xfrm>
                  <a:off x="3379" y="3022"/>
                  <a:ext cx="137" cy="46"/>
                  <a:chOff x="3832" y="2659"/>
                  <a:chExt cx="137" cy="46"/>
                </a:xfrm>
              </p:grpSpPr>
              <p:sp>
                <p:nvSpPr>
                  <p:cNvPr id="93" name="Oval 63"/>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94" name="Oval 64"/>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95" name="Oval 65"/>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85" name="Group 66"/>
                <p:cNvGrpSpPr>
                  <a:grpSpLocks/>
                </p:cNvGrpSpPr>
                <p:nvPr/>
              </p:nvGrpSpPr>
              <p:grpSpPr bwMode="auto">
                <a:xfrm>
                  <a:off x="3515" y="3022"/>
                  <a:ext cx="137" cy="46"/>
                  <a:chOff x="3832" y="2659"/>
                  <a:chExt cx="137" cy="46"/>
                </a:xfrm>
              </p:grpSpPr>
              <p:sp>
                <p:nvSpPr>
                  <p:cNvPr id="90" name="Oval 67"/>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91" name="Oval 68"/>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92" name="Oval 69"/>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86" name="Group 70"/>
                <p:cNvGrpSpPr>
                  <a:grpSpLocks/>
                </p:cNvGrpSpPr>
                <p:nvPr/>
              </p:nvGrpSpPr>
              <p:grpSpPr bwMode="auto">
                <a:xfrm>
                  <a:off x="3651" y="3022"/>
                  <a:ext cx="137" cy="46"/>
                  <a:chOff x="3832" y="2659"/>
                  <a:chExt cx="137" cy="46"/>
                </a:xfrm>
              </p:grpSpPr>
              <p:sp>
                <p:nvSpPr>
                  <p:cNvPr id="87" name="Oval 71"/>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8" name="Oval 72"/>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9" name="Oval 73"/>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13" name="Group 74"/>
              <p:cNvGrpSpPr>
                <a:grpSpLocks/>
              </p:cNvGrpSpPr>
              <p:nvPr/>
            </p:nvGrpSpPr>
            <p:grpSpPr bwMode="auto">
              <a:xfrm>
                <a:off x="4377" y="2704"/>
                <a:ext cx="545" cy="46"/>
                <a:chOff x="3243" y="3022"/>
                <a:chExt cx="545" cy="46"/>
              </a:xfrm>
            </p:grpSpPr>
            <p:grpSp>
              <p:nvGrpSpPr>
                <p:cNvPr id="67" name="Group 75"/>
                <p:cNvGrpSpPr>
                  <a:grpSpLocks/>
                </p:cNvGrpSpPr>
                <p:nvPr/>
              </p:nvGrpSpPr>
              <p:grpSpPr bwMode="auto">
                <a:xfrm>
                  <a:off x="3243" y="3022"/>
                  <a:ext cx="137" cy="46"/>
                  <a:chOff x="3832" y="2659"/>
                  <a:chExt cx="137" cy="46"/>
                </a:xfrm>
              </p:grpSpPr>
              <p:sp>
                <p:nvSpPr>
                  <p:cNvPr id="80" name="Oval 76"/>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1" name="Oval 77"/>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2" name="Oval 78"/>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68" name="Group 79"/>
                <p:cNvGrpSpPr>
                  <a:grpSpLocks/>
                </p:cNvGrpSpPr>
                <p:nvPr/>
              </p:nvGrpSpPr>
              <p:grpSpPr bwMode="auto">
                <a:xfrm>
                  <a:off x="3379" y="3022"/>
                  <a:ext cx="137" cy="46"/>
                  <a:chOff x="3832" y="2659"/>
                  <a:chExt cx="137" cy="46"/>
                </a:xfrm>
              </p:grpSpPr>
              <p:sp>
                <p:nvSpPr>
                  <p:cNvPr id="77" name="Oval 8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8" name="Oval 8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9" name="Oval 8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69" name="Group 83"/>
                <p:cNvGrpSpPr>
                  <a:grpSpLocks/>
                </p:cNvGrpSpPr>
                <p:nvPr/>
              </p:nvGrpSpPr>
              <p:grpSpPr bwMode="auto">
                <a:xfrm>
                  <a:off x="3515" y="3022"/>
                  <a:ext cx="137" cy="46"/>
                  <a:chOff x="3832" y="2659"/>
                  <a:chExt cx="137" cy="46"/>
                </a:xfrm>
              </p:grpSpPr>
              <p:sp>
                <p:nvSpPr>
                  <p:cNvPr id="74" name="Oval 84"/>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5" name="Oval 85"/>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 name="Oval 86"/>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70" name="Group 87"/>
                <p:cNvGrpSpPr>
                  <a:grpSpLocks/>
                </p:cNvGrpSpPr>
                <p:nvPr/>
              </p:nvGrpSpPr>
              <p:grpSpPr bwMode="auto">
                <a:xfrm>
                  <a:off x="3651" y="3022"/>
                  <a:ext cx="137" cy="46"/>
                  <a:chOff x="3832" y="2659"/>
                  <a:chExt cx="137" cy="46"/>
                </a:xfrm>
              </p:grpSpPr>
              <p:sp>
                <p:nvSpPr>
                  <p:cNvPr id="71" name="Oval 8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2" name="Oval 8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3" name="Oval 9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14" name="Group 91"/>
              <p:cNvGrpSpPr>
                <a:grpSpLocks/>
              </p:cNvGrpSpPr>
              <p:nvPr/>
            </p:nvGrpSpPr>
            <p:grpSpPr bwMode="auto">
              <a:xfrm>
                <a:off x="3877" y="2749"/>
                <a:ext cx="545" cy="46"/>
                <a:chOff x="3243" y="3022"/>
                <a:chExt cx="545" cy="46"/>
              </a:xfrm>
            </p:grpSpPr>
            <p:grpSp>
              <p:nvGrpSpPr>
                <p:cNvPr id="51" name="Group 92"/>
                <p:cNvGrpSpPr>
                  <a:grpSpLocks/>
                </p:cNvGrpSpPr>
                <p:nvPr/>
              </p:nvGrpSpPr>
              <p:grpSpPr bwMode="auto">
                <a:xfrm>
                  <a:off x="3243" y="3022"/>
                  <a:ext cx="137" cy="46"/>
                  <a:chOff x="3832" y="2659"/>
                  <a:chExt cx="137" cy="46"/>
                </a:xfrm>
              </p:grpSpPr>
              <p:sp>
                <p:nvSpPr>
                  <p:cNvPr id="64" name="Oval 93"/>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65" name="Oval 94"/>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66" name="Oval 95"/>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52" name="Group 96"/>
                <p:cNvGrpSpPr>
                  <a:grpSpLocks/>
                </p:cNvGrpSpPr>
                <p:nvPr/>
              </p:nvGrpSpPr>
              <p:grpSpPr bwMode="auto">
                <a:xfrm>
                  <a:off x="3379" y="3022"/>
                  <a:ext cx="137" cy="46"/>
                  <a:chOff x="3832" y="2659"/>
                  <a:chExt cx="137" cy="46"/>
                </a:xfrm>
              </p:grpSpPr>
              <p:sp>
                <p:nvSpPr>
                  <p:cNvPr id="61" name="Oval 97"/>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62" name="Oval 98"/>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63" name="Oval 99"/>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53" name="Group 100"/>
                <p:cNvGrpSpPr>
                  <a:grpSpLocks/>
                </p:cNvGrpSpPr>
                <p:nvPr/>
              </p:nvGrpSpPr>
              <p:grpSpPr bwMode="auto">
                <a:xfrm>
                  <a:off x="3515" y="3022"/>
                  <a:ext cx="137" cy="46"/>
                  <a:chOff x="3832" y="2659"/>
                  <a:chExt cx="137" cy="46"/>
                </a:xfrm>
              </p:grpSpPr>
              <p:sp>
                <p:nvSpPr>
                  <p:cNvPr id="58" name="Oval 101"/>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9" name="Oval 102"/>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60" name="Oval 103"/>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54" name="Group 104"/>
                <p:cNvGrpSpPr>
                  <a:grpSpLocks/>
                </p:cNvGrpSpPr>
                <p:nvPr/>
              </p:nvGrpSpPr>
              <p:grpSpPr bwMode="auto">
                <a:xfrm>
                  <a:off x="3651" y="3022"/>
                  <a:ext cx="137" cy="46"/>
                  <a:chOff x="3832" y="2659"/>
                  <a:chExt cx="137" cy="46"/>
                </a:xfrm>
              </p:grpSpPr>
              <p:sp>
                <p:nvSpPr>
                  <p:cNvPr id="55" name="Oval 105"/>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6" name="Oval 106"/>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7" name="Oval 107"/>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15" name="Group 108"/>
              <p:cNvGrpSpPr>
                <a:grpSpLocks/>
              </p:cNvGrpSpPr>
              <p:nvPr/>
            </p:nvGrpSpPr>
            <p:grpSpPr bwMode="auto">
              <a:xfrm>
                <a:off x="4422" y="2749"/>
                <a:ext cx="545" cy="46"/>
                <a:chOff x="3243" y="3022"/>
                <a:chExt cx="545" cy="46"/>
              </a:xfrm>
            </p:grpSpPr>
            <p:grpSp>
              <p:nvGrpSpPr>
                <p:cNvPr id="35" name="Group 109"/>
                <p:cNvGrpSpPr>
                  <a:grpSpLocks/>
                </p:cNvGrpSpPr>
                <p:nvPr/>
              </p:nvGrpSpPr>
              <p:grpSpPr bwMode="auto">
                <a:xfrm>
                  <a:off x="3243" y="3022"/>
                  <a:ext cx="137" cy="46"/>
                  <a:chOff x="3832" y="2659"/>
                  <a:chExt cx="137" cy="46"/>
                </a:xfrm>
              </p:grpSpPr>
              <p:sp>
                <p:nvSpPr>
                  <p:cNvPr id="48" name="Oval 11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9" name="Oval 11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0" name="Oval 11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6" name="Group 113"/>
                <p:cNvGrpSpPr>
                  <a:grpSpLocks/>
                </p:cNvGrpSpPr>
                <p:nvPr/>
              </p:nvGrpSpPr>
              <p:grpSpPr bwMode="auto">
                <a:xfrm>
                  <a:off x="3379" y="3022"/>
                  <a:ext cx="137" cy="46"/>
                  <a:chOff x="3832" y="2659"/>
                  <a:chExt cx="137" cy="46"/>
                </a:xfrm>
              </p:grpSpPr>
              <p:sp>
                <p:nvSpPr>
                  <p:cNvPr id="45" name="Oval 114"/>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6" name="Oval 115"/>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7" name="Oval 116"/>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7" name="Group 117"/>
                <p:cNvGrpSpPr>
                  <a:grpSpLocks/>
                </p:cNvGrpSpPr>
                <p:nvPr/>
              </p:nvGrpSpPr>
              <p:grpSpPr bwMode="auto">
                <a:xfrm>
                  <a:off x="3515" y="3022"/>
                  <a:ext cx="137" cy="46"/>
                  <a:chOff x="3832" y="2659"/>
                  <a:chExt cx="137" cy="46"/>
                </a:xfrm>
              </p:grpSpPr>
              <p:sp>
                <p:nvSpPr>
                  <p:cNvPr id="42" name="Oval 11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3" name="Oval 11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4" name="Oval 12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8" name="Group 121"/>
                <p:cNvGrpSpPr>
                  <a:grpSpLocks/>
                </p:cNvGrpSpPr>
                <p:nvPr/>
              </p:nvGrpSpPr>
              <p:grpSpPr bwMode="auto">
                <a:xfrm>
                  <a:off x="3651" y="3022"/>
                  <a:ext cx="137" cy="46"/>
                  <a:chOff x="3832" y="2659"/>
                  <a:chExt cx="137" cy="46"/>
                </a:xfrm>
              </p:grpSpPr>
              <p:sp>
                <p:nvSpPr>
                  <p:cNvPr id="39" name="Oval 122"/>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0" name="Oval 123"/>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1" name="Oval 124"/>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16" name="Group 125"/>
              <p:cNvGrpSpPr>
                <a:grpSpLocks/>
              </p:cNvGrpSpPr>
              <p:nvPr/>
            </p:nvGrpSpPr>
            <p:grpSpPr bwMode="auto">
              <a:xfrm>
                <a:off x="5193" y="2704"/>
                <a:ext cx="137" cy="46"/>
                <a:chOff x="3832" y="2659"/>
                <a:chExt cx="137" cy="46"/>
              </a:xfrm>
            </p:grpSpPr>
            <p:sp>
              <p:nvSpPr>
                <p:cNvPr id="32" name="Oval 126"/>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3" name="Oval 127"/>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4" name="Oval 128"/>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7" name="Group 129"/>
              <p:cNvGrpSpPr>
                <a:grpSpLocks/>
              </p:cNvGrpSpPr>
              <p:nvPr/>
            </p:nvGrpSpPr>
            <p:grpSpPr bwMode="auto">
              <a:xfrm>
                <a:off x="4921" y="2704"/>
                <a:ext cx="137" cy="46"/>
                <a:chOff x="3832" y="2659"/>
                <a:chExt cx="137" cy="46"/>
              </a:xfrm>
            </p:grpSpPr>
            <p:sp>
              <p:nvSpPr>
                <p:cNvPr id="29" name="Oval 13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0" name="Oval 13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1" name="Oval 13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sp>
            <p:nvSpPr>
              <p:cNvPr id="18" name="Oval 133"/>
              <p:cNvSpPr>
                <a:spLocks noChangeArrowheads="1"/>
              </p:cNvSpPr>
              <p:nvPr/>
            </p:nvSpPr>
            <p:spPr bwMode="auto">
              <a:xfrm>
                <a:off x="528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9" name="Oval 134"/>
              <p:cNvSpPr>
                <a:spLocks noChangeArrowheads="1"/>
              </p:cNvSpPr>
              <p:nvPr/>
            </p:nvSpPr>
            <p:spPr bwMode="auto">
              <a:xfrm>
                <a:off x="3832" y="2750"/>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0" name="Oval 135"/>
              <p:cNvSpPr>
                <a:spLocks noChangeArrowheads="1"/>
              </p:cNvSpPr>
              <p:nvPr/>
            </p:nvSpPr>
            <p:spPr bwMode="auto">
              <a:xfrm>
                <a:off x="383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 name="Oval 136"/>
              <p:cNvSpPr>
                <a:spLocks noChangeArrowheads="1"/>
              </p:cNvSpPr>
              <p:nvPr/>
            </p:nvSpPr>
            <p:spPr bwMode="auto">
              <a:xfrm>
                <a:off x="3877"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nvGrpSpPr>
              <p:cNvPr id="22" name="Group 137"/>
              <p:cNvGrpSpPr>
                <a:grpSpLocks/>
              </p:cNvGrpSpPr>
              <p:nvPr/>
            </p:nvGrpSpPr>
            <p:grpSpPr bwMode="auto">
              <a:xfrm>
                <a:off x="5239" y="2750"/>
                <a:ext cx="91" cy="46"/>
                <a:chOff x="4014" y="3339"/>
                <a:chExt cx="91" cy="46"/>
              </a:xfrm>
            </p:grpSpPr>
            <p:sp>
              <p:nvSpPr>
                <p:cNvPr id="27" name="Oval 138"/>
                <p:cNvSpPr>
                  <a:spLocks noChangeArrowheads="1"/>
                </p:cNvSpPr>
                <p:nvPr/>
              </p:nvSpPr>
              <p:spPr bwMode="auto">
                <a:xfrm>
                  <a:off x="4014" y="333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8" name="Oval 139"/>
                <p:cNvSpPr>
                  <a:spLocks noChangeArrowheads="1"/>
                </p:cNvSpPr>
                <p:nvPr/>
              </p:nvSpPr>
              <p:spPr bwMode="auto">
                <a:xfrm>
                  <a:off x="4059" y="333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3" name="Group 140"/>
              <p:cNvGrpSpPr>
                <a:grpSpLocks/>
              </p:cNvGrpSpPr>
              <p:nvPr/>
            </p:nvGrpSpPr>
            <p:grpSpPr bwMode="auto">
              <a:xfrm>
                <a:off x="5103" y="2750"/>
                <a:ext cx="137" cy="46"/>
                <a:chOff x="3832" y="2659"/>
                <a:chExt cx="137" cy="46"/>
              </a:xfrm>
            </p:grpSpPr>
            <p:sp>
              <p:nvSpPr>
                <p:cNvPr id="24" name="Oval 141"/>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5" name="Oval 142"/>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6" name="Oval 143"/>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143" name="Group 144"/>
            <p:cNvGrpSpPr>
              <a:grpSpLocks/>
            </p:cNvGrpSpPr>
            <p:nvPr/>
          </p:nvGrpSpPr>
          <p:grpSpPr bwMode="auto">
            <a:xfrm>
              <a:off x="6372225" y="4724400"/>
              <a:ext cx="2378075" cy="219075"/>
              <a:chOff x="3832" y="2658"/>
              <a:chExt cx="1498" cy="138"/>
            </a:xfrm>
          </p:grpSpPr>
          <p:sp>
            <p:nvSpPr>
              <p:cNvPr id="144" name="Rectangle 145"/>
              <p:cNvSpPr>
                <a:spLocks noChangeArrowheads="1"/>
              </p:cNvSpPr>
              <p:nvPr/>
            </p:nvSpPr>
            <p:spPr bwMode="auto">
              <a:xfrm>
                <a:off x="3833" y="2659"/>
                <a:ext cx="1496" cy="136"/>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grpSp>
            <p:nvGrpSpPr>
              <p:cNvPr id="145" name="Group 146"/>
              <p:cNvGrpSpPr>
                <a:grpSpLocks/>
              </p:cNvGrpSpPr>
              <p:nvPr/>
            </p:nvGrpSpPr>
            <p:grpSpPr bwMode="auto">
              <a:xfrm>
                <a:off x="3923" y="2659"/>
                <a:ext cx="545" cy="46"/>
                <a:chOff x="3243" y="3022"/>
                <a:chExt cx="545" cy="46"/>
              </a:xfrm>
            </p:grpSpPr>
            <p:grpSp>
              <p:nvGrpSpPr>
                <p:cNvPr id="266" name="Group 147"/>
                <p:cNvGrpSpPr>
                  <a:grpSpLocks/>
                </p:cNvGrpSpPr>
                <p:nvPr/>
              </p:nvGrpSpPr>
              <p:grpSpPr bwMode="auto">
                <a:xfrm>
                  <a:off x="3243" y="3022"/>
                  <a:ext cx="137" cy="46"/>
                  <a:chOff x="3832" y="2659"/>
                  <a:chExt cx="137" cy="46"/>
                </a:xfrm>
              </p:grpSpPr>
              <p:sp>
                <p:nvSpPr>
                  <p:cNvPr id="279" name="Oval 14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80" name="Oval 14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81" name="Oval 15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67" name="Group 151"/>
                <p:cNvGrpSpPr>
                  <a:grpSpLocks/>
                </p:cNvGrpSpPr>
                <p:nvPr/>
              </p:nvGrpSpPr>
              <p:grpSpPr bwMode="auto">
                <a:xfrm>
                  <a:off x="3379" y="3022"/>
                  <a:ext cx="137" cy="46"/>
                  <a:chOff x="3832" y="2659"/>
                  <a:chExt cx="137" cy="46"/>
                </a:xfrm>
              </p:grpSpPr>
              <p:sp>
                <p:nvSpPr>
                  <p:cNvPr id="276" name="Oval 152"/>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77" name="Oval 153"/>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78" name="Oval 154"/>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68" name="Group 155"/>
                <p:cNvGrpSpPr>
                  <a:grpSpLocks/>
                </p:cNvGrpSpPr>
                <p:nvPr/>
              </p:nvGrpSpPr>
              <p:grpSpPr bwMode="auto">
                <a:xfrm>
                  <a:off x="3515" y="3022"/>
                  <a:ext cx="137" cy="46"/>
                  <a:chOff x="3832" y="2659"/>
                  <a:chExt cx="137" cy="46"/>
                </a:xfrm>
              </p:grpSpPr>
              <p:sp>
                <p:nvSpPr>
                  <p:cNvPr id="273" name="Oval 156"/>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74" name="Oval 157"/>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75" name="Oval 158"/>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69" name="Group 159"/>
                <p:cNvGrpSpPr>
                  <a:grpSpLocks/>
                </p:cNvGrpSpPr>
                <p:nvPr/>
              </p:nvGrpSpPr>
              <p:grpSpPr bwMode="auto">
                <a:xfrm>
                  <a:off x="3651" y="3022"/>
                  <a:ext cx="137" cy="46"/>
                  <a:chOff x="3832" y="2659"/>
                  <a:chExt cx="137" cy="46"/>
                </a:xfrm>
              </p:grpSpPr>
              <p:sp>
                <p:nvSpPr>
                  <p:cNvPr id="270" name="Oval 16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71" name="Oval 16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72" name="Oval 16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146" name="Group 163"/>
              <p:cNvGrpSpPr>
                <a:grpSpLocks/>
              </p:cNvGrpSpPr>
              <p:nvPr/>
            </p:nvGrpSpPr>
            <p:grpSpPr bwMode="auto">
              <a:xfrm>
                <a:off x="4467" y="2659"/>
                <a:ext cx="545" cy="46"/>
                <a:chOff x="3243" y="3022"/>
                <a:chExt cx="545" cy="46"/>
              </a:xfrm>
            </p:grpSpPr>
            <p:grpSp>
              <p:nvGrpSpPr>
                <p:cNvPr id="250" name="Group 164"/>
                <p:cNvGrpSpPr>
                  <a:grpSpLocks/>
                </p:cNvGrpSpPr>
                <p:nvPr/>
              </p:nvGrpSpPr>
              <p:grpSpPr bwMode="auto">
                <a:xfrm>
                  <a:off x="3243" y="3022"/>
                  <a:ext cx="137" cy="46"/>
                  <a:chOff x="3832" y="2659"/>
                  <a:chExt cx="137" cy="46"/>
                </a:xfrm>
              </p:grpSpPr>
              <p:sp>
                <p:nvSpPr>
                  <p:cNvPr id="263" name="Oval 165"/>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64" name="Oval 166"/>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65" name="Oval 167"/>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51" name="Group 168"/>
                <p:cNvGrpSpPr>
                  <a:grpSpLocks/>
                </p:cNvGrpSpPr>
                <p:nvPr/>
              </p:nvGrpSpPr>
              <p:grpSpPr bwMode="auto">
                <a:xfrm>
                  <a:off x="3379" y="3022"/>
                  <a:ext cx="137" cy="46"/>
                  <a:chOff x="3832" y="2659"/>
                  <a:chExt cx="137" cy="46"/>
                </a:xfrm>
              </p:grpSpPr>
              <p:sp>
                <p:nvSpPr>
                  <p:cNvPr id="260" name="Oval 169"/>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61" name="Oval 170"/>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62" name="Oval 171"/>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52" name="Group 172"/>
                <p:cNvGrpSpPr>
                  <a:grpSpLocks/>
                </p:cNvGrpSpPr>
                <p:nvPr/>
              </p:nvGrpSpPr>
              <p:grpSpPr bwMode="auto">
                <a:xfrm>
                  <a:off x="3515" y="3022"/>
                  <a:ext cx="137" cy="46"/>
                  <a:chOff x="3832" y="2659"/>
                  <a:chExt cx="137" cy="46"/>
                </a:xfrm>
              </p:grpSpPr>
              <p:sp>
                <p:nvSpPr>
                  <p:cNvPr id="257" name="Oval 173"/>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58" name="Oval 174"/>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59" name="Oval 175"/>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53" name="Group 176"/>
                <p:cNvGrpSpPr>
                  <a:grpSpLocks/>
                </p:cNvGrpSpPr>
                <p:nvPr/>
              </p:nvGrpSpPr>
              <p:grpSpPr bwMode="auto">
                <a:xfrm>
                  <a:off x="3651" y="3022"/>
                  <a:ext cx="137" cy="46"/>
                  <a:chOff x="3832" y="2659"/>
                  <a:chExt cx="137" cy="46"/>
                </a:xfrm>
              </p:grpSpPr>
              <p:sp>
                <p:nvSpPr>
                  <p:cNvPr id="254" name="Oval 177"/>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55" name="Oval 178"/>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56" name="Oval 179"/>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147" name="Group 180"/>
              <p:cNvGrpSpPr>
                <a:grpSpLocks/>
              </p:cNvGrpSpPr>
              <p:nvPr/>
            </p:nvGrpSpPr>
            <p:grpSpPr bwMode="auto">
              <a:xfrm>
                <a:off x="5011" y="2658"/>
                <a:ext cx="137" cy="46"/>
                <a:chOff x="3832" y="2659"/>
                <a:chExt cx="137" cy="46"/>
              </a:xfrm>
            </p:grpSpPr>
            <p:sp>
              <p:nvSpPr>
                <p:cNvPr id="247" name="Oval 181"/>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48" name="Oval 182"/>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49" name="Oval 183"/>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48" name="Group 184"/>
              <p:cNvGrpSpPr>
                <a:grpSpLocks/>
              </p:cNvGrpSpPr>
              <p:nvPr/>
            </p:nvGrpSpPr>
            <p:grpSpPr bwMode="auto">
              <a:xfrm>
                <a:off x="5148" y="2659"/>
                <a:ext cx="137" cy="46"/>
                <a:chOff x="3832" y="2659"/>
                <a:chExt cx="137" cy="46"/>
              </a:xfrm>
            </p:grpSpPr>
            <p:sp>
              <p:nvSpPr>
                <p:cNvPr id="244" name="Oval 185"/>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45" name="Oval 186"/>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46" name="Oval 187"/>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49" name="Group 188"/>
              <p:cNvGrpSpPr>
                <a:grpSpLocks/>
              </p:cNvGrpSpPr>
              <p:nvPr/>
            </p:nvGrpSpPr>
            <p:grpSpPr bwMode="auto">
              <a:xfrm>
                <a:off x="4967" y="2750"/>
                <a:ext cx="137" cy="46"/>
                <a:chOff x="3832" y="2659"/>
                <a:chExt cx="137" cy="46"/>
              </a:xfrm>
            </p:grpSpPr>
            <p:sp>
              <p:nvSpPr>
                <p:cNvPr id="241" name="Oval 189"/>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42" name="Oval 190"/>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43" name="Oval 191"/>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50" name="Group 192"/>
              <p:cNvGrpSpPr>
                <a:grpSpLocks/>
              </p:cNvGrpSpPr>
              <p:nvPr/>
            </p:nvGrpSpPr>
            <p:grpSpPr bwMode="auto">
              <a:xfrm>
                <a:off x="5057" y="2704"/>
                <a:ext cx="137" cy="46"/>
                <a:chOff x="3832" y="2659"/>
                <a:chExt cx="137" cy="46"/>
              </a:xfrm>
            </p:grpSpPr>
            <p:sp>
              <p:nvSpPr>
                <p:cNvPr id="238" name="Oval 193"/>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39" name="Oval 194"/>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40" name="Oval 195"/>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51" name="Group 196"/>
              <p:cNvGrpSpPr>
                <a:grpSpLocks/>
              </p:cNvGrpSpPr>
              <p:nvPr/>
            </p:nvGrpSpPr>
            <p:grpSpPr bwMode="auto">
              <a:xfrm>
                <a:off x="3833" y="2704"/>
                <a:ext cx="545" cy="46"/>
                <a:chOff x="3243" y="3022"/>
                <a:chExt cx="545" cy="46"/>
              </a:xfrm>
            </p:grpSpPr>
            <p:grpSp>
              <p:nvGrpSpPr>
                <p:cNvPr id="222" name="Group 197"/>
                <p:cNvGrpSpPr>
                  <a:grpSpLocks/>
                </p:cNvGrpSpPr>
                <p:nvPr/>
              </p:nvGrpSpPr>
              <p:grpSpPr bwMode="auto">
                <a:xfrm>
                  <a:off x="3243" y="3022"/>
                  <a:ext cx="137" cy="46"/>
                  <a:chOff x="3832" y="2659"/>
                  <a:chExt cx="137" cy="46"/>
                </a:xfrm>
              </p:grpSpPr>
              <p:sp>
                <p:nvSpPr>
                  <p:cNvPr id="235" name="Oval 19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36" name="Oval 19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37" name="Oval 20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23" name="Group 201"/>
                <p:cNvGrpSpPr>
                  <a:grpSpLocks/>
                </p:cNvGrpSpPr>
                <p:nvPr/>
              </p:nvGrpSpPr>
              <p:grpSpPr bwMode="auto">
                <a:xfrm>
                  <a:off x="3379" y="3022"/>
                  <a:ext cx="137" cy="46"/>
                  <a:chOff x="3832" y="2659"/>
                  <a:chExt cx="137" cy="46"/>
                </a:xfrm>
              </p:grpSpPr>
              <p:sp>
                <p:nvSpPr>
                  <p:cNvPr id="232" name="Oval 202"/>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33" name="Oval 203"/>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34" name="Oval 204"/>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24" name="Group 205"/>
                <p:cNvGrpSpPr>
                  <a:grpSpLocks/>
                </p:cNvGrpSpPr>
                <p:nvPr/>
              </p:nvGrpSpPr>
              <p:grpSpPr bwMode="auto">
                <a:xfrm>
                  <a:off x="3515" y="3022"/>
                  <a:ext cx="137" cy="46"/>
                  <a:chOff x="3832" y="2659"/>
                  <a:chExt cx="137" cy="46"/>
                </a:xfrm>
              </p:grpSpPr>
              <p:sp>
                <p:nvSpPr>
                  <p:cNvPr id="229" name="Oval 206"/>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30" name="Oval 207"/>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31" name="Oval 208"/>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25" name="Group 209"/>
                <p:cNvGrpSpPr>
                  <a:grpSpLocks/>
                </p:cNvGrpSpPr>
                <p:nvPr/>
              </p:nvGrpSpPr>
              <p:grpSpPr bwMode="auto">
                <a:xfrm>
                  <a:off x="3651" y="3022"/>
                  <a:ext cx="137" cy="46"/>
                  <a:chOff x="3832" y="2659"/>
                  <a:chExt cx="137" cy="46"/>
                </a:xfrm>
              </p:grpSpPr>
              <p:sp>
                <p:nvSpPr>
                  <p:cNvPr id="226" name="Oval 21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27" name="Oval 21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28" name="Oval 21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152" name="Group 213"/>
              <p:cNvGrpSpPr>
                <a:grpSpLocks/>
              </p:cNvGrpSpPr>
              <p:nvPr/>
            </p:nvGrpSpPr>
            <p:grpSpPr bwMode="auto">
              <a:xfrm>
                <a:off x="4377" y="2704"/>
                <a:ext cx="545" cy="46"/>
                <a:chOff x="3243" y="3022"/>
                <a:chExt cx="545" cy="46"/>
              </a:xfrm>
            </p:grpSpPr>
            <p:grpSp>
              <p:nvGrpSpPr>
                <p:cNvPr id="206" name="Group 214"/>
                <p:cNvGrpSpPr>
                  <a:grpSpLocks/>
                </p:cNvGrpSpPr>
                <p:nvPr/>
              </p:nvGrpSpPr>
              <p:grpSpPr bwMode="auto">
                <a:xfrm>
                  <a:off x="3243" y="3022"/>
                  <a:ext cx="137" cy="46"/>
                  <a:chOff x="3832" y="2659"/>
                  <a:chExt cx="137" cy="46"/>
                </a:xfrm>
              </p:grpSpPr>
              <p:sp>
                <p:nvSpPr>
                  <p:cNvPr id="219" name="Oval 215"/>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20" name="Oval 216"/>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21" name="Oval 217"/>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07" name="Group 218"/>
                <p:cNvGrpSpPr>
                  <a:grpSpLocks/>
                </p:cNvGrpSpPr>
                <p:nvPr/>
              </p:nvGrpSpPr>
              <p:grpSpPr bwMode="auto">
                <a:xfrm>
                  <a:off x="3379" y="3022"/>
                  <a:ext cx="137" cy="46"/>
                  <a:chOff x="3832" y="2659"/>
                  <a:chExt cx="137" cy="46"/>
                </a:xfrm>
              </p:grpSpPr>
              <p:sp>
                <p:nvSpPr>
                  <p:cNvPr id="216" name="Oval 219"/>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7" name="Oval 220"/>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8" name="Oval 221"/>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08" name="Group 222"/>
                <p:cNvGrpSpPr>
                  <a:grpSpLocks/>
                </p:cNvGrpSpPr>
                <p:nvPr/>
              </p:nvGrpSpPr>
              <p:grpSpPr bwMode="auto">
                <a:xfrm>
                  <a:off x="3515" y="3022"/>
                  <a:ext cx="137" cy="46"/>
                  <a:chOff x="3832" y="2659"/>
                  <a:chExt cx="137" cy="46"/>
                </a:xfrm>
              </p:grpSpPr>
              <p:sp>
                <p:nvSpPr>
                  <p:cNvPr id="213" name="Oval 223"/>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4" name="Oval 224"/>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 name="Oval 225"/>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09" name="Group 226"/>
                <p:cNvGrpSpPr>
                  <a:grpSpLocks/>
                </p:cNvGrpSpPr>
                <p:nvPr/>
              </p:nvGrpSpPr>
              <p:grpSpPr bwMode="auto">
                <a:xfrm>
                  <a:off x="3651" y="3022"/>
                  <a:ext cx="137" cy="46"/>
                  <a:chOff x="3832" y="2659"/>
                  <a:chExt cx="137" cy="46"/>
                </a:xfrm>
              </p:grpSpPr>
              <p:sp>
                <p:nvSpPr>
                  <p:cNvPr id="210" name="Oval 227"/>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1" name="Oval 228"/>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2" name="Oval 229"/>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153" name="Group 230"/>
              <p:cNvGrpSpPr>
                <a:grpSpLocks/>
              </p:cNvGrpSpPr>
              <p:nvPr/>
            </p:nvGrpSpPr>
            <p:grpSpPr bwMode="auto">
              <a:xfrm>
                <a:off x="3877" y="2749"/>
                <a:ext cx="545" cy="46"/>
                <a:chOff x="3243" y="3022"/>
                <a:chExt cx="545" cy="46"/>
              </a:xfrm>
            </p:grpSpPr>
            <p:grpSp>
              <p:nvGrpSpPr>
                <p:cNvPr id="190" name="Group 231"/>
                <p:cNvGrpSpPr>
                  <a:grpSpLocks/>
                </p:cNvGrpSpPr>
                <p:nvPr/>
              </p:nvGrpSpPr>
              <p:grpSpPr bwMode="auto">
                <a:xfrm>
                  <a:off x="3243" y="3022"/>
                  <a:ext cx="137" cy="46"/>
                  <a:chOff x="3832" y="2659"/>
                  <a:chExt cx="137" cy="46"/>
                </a:xfrm>
              </p:grpSpPr>
              <p:sp>
                <p:nvSpPr>
                  <p:cNvPr id="203" name="Oval 232"/>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04" name="Oval 233"/>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05" name="Oval 234"/>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91" name="Group 235"/>
                <p:cNvGrpSpPr>
                  <a:grpSpLocks/>
                </p:cNvGrpSpPr>
                <p:nvPr/>
              </p:nvGrpSpPr>
              <p:grpSpPr bwMode="auto">
                <a:xfrm>
                  <a:off x="3379" y="3022"/>
                  <a:ext cx="137" cy="46"/>
                  <a:chOff x="3832" y="2659"/>
                  <a:chExt cx="137" cy="46"/>
                </a:xfrm>
              </p:grpSpPr>
              <p:sp>
                <p:nvSpPr>
                  <p:cNvPr id="200" name="Oval 236"/>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01" name="Oval 237"/>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02" name="Oval 238"/>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92" name="Group 239"/>
                <p:cNvGrpSpPr>
                  <a:grpSpLocks/>
                </p:cNvGrpSpPr>
                <p:nvPr/>
              </p:nvGrpSpPr>
              <p:grpSpPr bwMode="auto">
                <a:xfrm>
                  <a:off x="3515" y="3022"/>
                  <a:ext cx="137" cy="46"/>
                  <a:chOff x="3832" y="2659"/>
                  <a:chExt cx="137" cy="46"/>
                </a:xfrm>
              </p:grpSpPr>
              <p:sp>
                <p:nvSpPr>
                  <p:cNvPr id="197" name="Oval 24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98" name="Oval 24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99" name="Oval 24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93" name="Group 243"/>
                <p:cNvGrpSpPr>
                  <a:grpSpLocks/>
                </p:cNvGrpSpPr>
                <p:nvPr/>
              </p:nvGrpSpPr>
              <p:grpSpPr bwMode="auto">
                <a:xfrm>
                  <a:off x="3651" y="3022"/>
                  <a:ext cx="137" cy="46"/>
                  <a:chOff x="3832" y="2659"/>
                  <a:chExt cx="137" cy="46"/>
                </a:xfrm>
              </p:grpSpPr>
              <p:sp>
                <p:nvSpPr>
                  <p:cNvPr id="194" name="Oval 244"/>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95" name="Oval 245"/>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96" name="Oval 246"/>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154" name="Group 247"/>
              <p:cNvGrpSpPr>
                <a:grpSpLocks/>
              </p:cNvGrpSpPr>
              <p:nvPr/>
            </p:nvGrpSpPr>
            <p:grpSpPr bwMode="auto">
              <a:xfrm>
                <a:off x="4422" y="2749"/>
                <a:ext cx="545" cy="46"/>
                <a:chOff x="3243" y="3022"/>
                <a:chExt cx="545" cy="46"/>
              </a:xfrm>
            </p:grpSpPr>
            <p:grpSp>
              <p:nvGrpSpPr>
                <p:cNvPr id="174" name="Group 248"/>
                <p:cNvGrpSpPr>
                  <a:grpSpLocks/>
                </p:cNvGrpSpPr>
                <p:nvPr/>
              </p:nvGrpSpPr>
              <p:grpSpPr bwMode="auto">
                <a:xfrm>
                  <a:off x="3243" y="3022"/>
                  <a:ext cx="137" cy="46"/>
                  <a:chOff x="3832" y="2659"/>
                  <a:chExt cx="137" cy="46"/>
                </a:xfrm>
              </p:grpSpPr>
              <p:sp>
                <p:nvSpPr>
                  <p:cNvPr id="187" name="Oval 249"/>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88" name="Oval 250"/>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89" name="Oval 251"/>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75" name="Group 252"/>
                <p:cNvGrpSpPr>
                  <a:grpSpLocks/>
                </p:cNvGrpSpPr>
                <p:nvPr/>
              </p:nvGrpSpPr>
              <p:grpSpPr bwMode="auto">
                <a:xfrm>
                  <a:off x="3379" y="3022"/>
                  <a:ext cx="137" cy="46"/>
                  <a:chOff x="3832" y="2659"/>
                  <a:chExt cx="137" cy="46"/>
                </a:xfrm>
              </p:grpSpPr>
              <p:sp>
                <p:nvSpPr>
                  <p:cNvPr id="184" name="Oval 253"/>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85" name="Oval 254"/>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86" name="Oval 255"/>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76" name="Group 256"/>
                <p:cNvGrpSpPr>
                  <a:grpSpLocks/>
                </p:cNvGrpSpPr>
                <p:nvPr/>
              </p:nvGrpSpPr>
              <p:grpSpPr bwMode="auto">
                <a:xfrm>
                  <a:off x="3515" y="3022"/>
                  <a:ext cx="137" cy="46"/>
                  <a:chOff x="3832" y="2659"/>
                  <a:chExt cx="137" cy="46"/>
                </a:xfrm>
              </p:grpSpPr>
              <p:sp>
                <p:nvSpPr>
                  <p:cNvPr id="181" name="Oval 257"/>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82" name="Oval 258"/>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83" name="Oval 259"/>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77" name="Group 260"/>
                <p:cNvGrpSpPr>
                  <a:grpSpLocks/>
                </p:cNvGrpSpPr>
                <p:nvPr/>
              </p:nvGrpSpPr>
              <p:grpSpPr bwMode="auto">
                <a:xfrm>
                  <a:off x="3651" y="3022"/>
                  <a:ext cx="137" cy="46"/>
                  <a:chOff x="3832" y="2659"/>
                  <a:chExt cx="137" cy="46"/>
                </a:xfrm>
              </p:grpSpPr>
              <p:sp>
                <p:nvSpPr>
                  <p:cNvPr id="178" name="Oval 261"/>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79" name="Oval 262"/>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80" name="Oval 263"/>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155" name="Group 264"/>
              <p:cNvGrpSpPr>
                <a:grpSpLocks/>
              </p:cNvGrpSpPr>
              <p:nvPr/>
            </p:nvGrpSpPr>
            <p:grpSpPr bwMode="auto">
              <a:xfrm>
                <a:off x="5193" y="2704"/>
                <a:ext cx="137" cy="46"/>
                <a:chOff x="3832" y="2659"/>
                <a:chExt cx="137" cy="46"/>
              </a:xfrm>
            </p:grpSpPr>
            <p:sp>
              <p:nvSpPr>
                <p:cNvPr id="171" name="Oval 265"/>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72" name="Oval 266"/>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73" name="Oval 267"/>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56" name="Group 268"/>
              <p:cNvGrpSpPr>
                <a:grpSpLocks/>
              </p:cNvGrpSpPr>
              <p:nvPr/>
            </p:nvGrpSpPr>
            <p:grpSpPr bwMode="auto">
              <a:xfrm>
                <a:off x="4921" y="2704"/>
                <a:ext cx="137" cy="46"/>
                <a:chOff x="3832" y="2659"/>
                <a:chExt cx="137" cy="46"/>
              </a:xfrm>
            </p:grpSpPr>
            <p:sp>
              <p:nvSpPr>
                <p:cNvPr id="168" name="Oval 269"/>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69" name="Oval 270"/>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70" name="Oval 271"/>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sp>
            <p:nvSpPr>
              <p:cNvPr id="157" name="Oval 272"/>
              <p:cNvSpPr>
                <a:spLocks noChangeArrowheads="1"/>
              </p:cNvSpPr>
              <p:nvPr/>
            </p:nvSpPr>
            <p:spPr bwMode="auto">
              <a:xfrm>
                <a:off x="528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58" name="Oval 273"/>
              <p:cNvSpPr>
                <a:spLocks noChangeArrowheads="1"/>
              </p:cNvSpPr>
              <p:nvPr/>
            </p:nvSpPr>
            <p:spPr bwMode="auto">
              <a:xfrm>
                <a:off x="3832" y="2750"/>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59" name="Oval 274"/>
              <p:cNvSpPr>
                <a:spLocks noChangeArrowheads="1"/>
              </p:cNvSpPr>
              <p:nvPr/>
            </p:nvSpPr>
            <p:spPr bwMode="auto">
              <a:xfrm>
                <a:off x="383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60" name="Oval 275"/>
              <p:cNvSpPr>
                <a:spLocks noChangeArrowheads="1"/>
              </p:cNvSpPr>
              <p:nvPr/>
            </p:nvSpPr>
            <p:spPr bwMode="auto">
              <a:xfrm>
                <a:off x="3877"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nvGrpSpPr>
              <p:cNvPr id="161" name="Group 276"/>
              <p:cNvGrpSpPr>
                <a:grpSpLocks/>
              </p:cNvGrpSpPr>
              <p:nvPr/>
            </p:nvGrpSpPr>
            <p:grpSpPr bwMode="auto">
              <a:xfrm>
                <a:off x="5239" y="2750"/>
                <a:ext cx="91" cy="46"/>
                <a:chOff x="4014" y="3339"/>
                <a:chExt cx="91" cy="46"/>
              </a:xfrm>
            </p:grpSpPr>
            <p:sp>
              <p:nvSpPr>
                <p:cNvPr id="166" name="Oval 277"/>
                <p:cNvSpPr>
                  <a:spLocks noChangeArrowheads="1"/>
                </p:cNvSpPr>
                <p:nvPr/>
              </p:nvSpPr>
              <p:spPr bwMode="auto">
                <a:xfrm>
                  <a:off x="4014" y="333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67" name="Oval 278"/>
                <p:cNvSpPr>
                  <a:spLocks noChangeArrowheads="1"/>
                </p:cNvSpPr>
                <p:nvPr/>
              </p:nvSpPr>
              <p:spPr bwMode="auto">
                <a:xfrm>
                  <a:off x="4059" y="333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62" name="Group 279"/>
              <p:cNvGrpSpPr>
                <a:grpSpLocks/>
              </p:cNvGrpSpPr>
              <p:nvPr/>
            </p:nvGrpSpPr>
            <p:grpSpPr bwMode="auto">
              <a:xfrm>
                <a:off x="5103" y="2750"/>
                <a:ext cx="137" cy="46"/>
                <a:chOff x="3832" y="2659"/>
                <a:chExt cx="137" cy="46"/>
              </a:xfrm>
            </p:grpSpPr>
            <p:sp>
              <p:nvSpPr>
                <p:cNvPr id="163" name="Oval 28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64" name="Oval 28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65" name="Oval 28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282" name="Group 283"/>
            <p:cNvGrpSpPr>
              <a:grpSpLocks/>
            </p:cNvGrpSpPr>
            <p:nvPr/>
          </p:nvGrpSpPr>
          <p:grpSpPr bwMode="auto">
            <a:xfrm>
              <a:off x="6515100" y="6237288"/>
              <a:ext cx="2089150" cy="215900"/>
              <a:chOff x="3832" y="2658"/>
              <a:chExt cx="1498" cy="138"/>
            </a:xfrm>
          </p:grpSpPr>
          <p:sp>
            <p:nvSpPr>
              <p:cNvPr id="283" name="Rectangle 284"/>
              <p:cNvSpPr>
                <a:spLocks noChangeArrowheads="1"/>
              </p:cNvSpPr>
              <p:nvPr/>
            </p:nvSpPr>
            <p:spPr bwMode="auto">
              <a:xfrm>
                <a:off x="3833" y="2659"/>
                <a:ext cx="1496" cy="136"/>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grpSp>
            <p:nvGrpSpPr>
              <p:cNvPr id="284" name="Group 285"/>
              <p:cNvGrpSpPr>
                <a:grpSpLocks/>
              </p:cNvGrpSpPr>
              <p:nvPr/>
            </p:nvGrpSpPr>
            <p:grpSpPr bwMode="auto">
              <a:xfrm>
                <a:off x="3923" y="2659"/>
                <a:ext cx="545" cy="46"/>
                <a:chOff x="3243" y="3022"/>
                <a:chExt cx="545" cy="46"/>
              </a:xfrm>
            </p:grpSpPr>
            <p:grpSp>
              <p:nvGrpSpPr>
                <p:cNvPr id="405" name="Group 286"/>
                <p:cNvGrpSpPr>
                  <a:grpSpLocks/>
                </p:cNvGrpSpPr>
                <p:nvPr/>
              </p:nvGrpSpPr>
              <p:grpSpPr bwMode="auto">
                <a:xfrm>
                  <a:off x="3243" y="3022"/>
                  <a:ext cx="137" cy="46"/>
                  <a:chOff x="3832" y="2659"/>
                  <a:chExt cx="137" cy="46"/>
                </a:xfrm>
              </p:grpSpPr>
              <p:sp>
                <p:nvSpPr>
                  <p:cNvPr id="418" name="Oval 287"/>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19" name="Oval 288"/>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20" name="Oval 289"/>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06" name="Group 290"/>
                <p:cNvGrpSpPr>
                  <a:grpSpLocks/>
                </p:cNvGrpSpPr>
                <p:nvPr/>
              </p:nvGrpSpPr>
              <p:grpSpPr bwMode="auto">
                <a:xfrm>
                  <a:off x="3379" y="3022"/>
                  <a:ext cx="137" cy="46"/>
                  <a:chOff x="3832" y="2659"/>
                  <a:chExt cx="137" cy="46"/>
                </a:xfrm>
              </p:grpSpPr>
              <p:sp>
                <p:nvSpPr>
                  <p:cNvPr id="415" name="Oval 291"/>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16" name="Oval 292"/>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17" name="Oval 293"/>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07" name="Group 294"/>
                <p:cNvGrpSpPr>
                  <a:grpSpLocks/>
                </p:cNvGrpSpPr>
                <p:nvPr/>
              </p:nvGrpSpPr>
              <p:grpSpPr bwMode="auto">
                <a:xfrm>
                  <a:off x="3515" y="3022"/>
                  <a:ext cx="137" cy="46"/>
                  <a:chOff x="3832" y="2659"/>
                  <a:chExt cx="137" cy="46"/>
                </a:xfrm>
              </p:grpSpPr>
              <p:sp>
                <p:nvSpPr>
                  <p:cNvPr id="412" name="Oval 295"/>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13" name="Oval 296"/>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14" name="Oval 297"/>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08" name="Group 298"/>
                <p:cNvGrpSpPr>
                  <a:grpSpLocks/>
                </p:cNvGrpSpPr>
                <p:nvPr/>
              </p:nvGrpSpPr>
              <p:grpSpPr bwMode="auto">
                <a:xfrm>
                  <a:off x="3651" y="3022"/>
                  <a:ext cx="137" cy="46"/>
                  <a:chOff x="3832" y="2659"/>
                  <a:chExt cx="137" cy="46"/>
                </a:xfrm>
              </p:grpSpPr>
              <p:sp>
                <p:nvSpPr>
                  <p:cNvPr id="409" name="Oval 299"/>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10" name="Oval 300"/>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11" name="Oval 301"/>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285" name="Group 302"/>
              <p:cNvGrpSpPr>
                <a:grpSpLocks/>
              </p:cNvGrpSpPr>
              <p:nvPr/>
            </p:nvGrpSpPr>
            <p:grpSpPr bwMode="auto">
              <a:xfrm>
                <a:off x="4467" y="2659"/>
                <a:ext cx="545" cy="46"/>
                <a:chOff x="3243" y="3022"/>
                <a:chExt cx="545" cy="46"/>
              </a:xfrm>
            </p:grpSpPr>
            <p:grpSp>
              <p:nvGrpSpPr>
                <p:cNvPr id="389" name="Group 303"/>
                <p:cNvGrpSpPr>
                  <a:grpSpLocks/>
                </p:cNvGrpSpPr>
                <p:nvPr/>
              </p:nvGrpSpPr>
              <p:grpSpPr bwMode="auto">
                <a:xfrm>
                  <a:off x="3243" y="3022"/>
                  <a:ext cx="137" cy="46"/>
                  <a:chOff x="3832" y="2659"/>
                  <a:chExt cx="137" cy="46"/>
                </a:xfrm>
              </p:grpSpPr>
              <p:sp>
                <p:nvSpPr>
                  <p:cNvPr id="402" name="Oval 304"/>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03" name="Oval 305"/>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04" name="Oval 306"/>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90" name="Group 307"/>
                <p:cNvGrpSpPr>
                  <a:grpSpLocks/>
                </p:cNvGrpSpPr>
                <p:nvPr/>
              </p:nvGrpSpPr>
              <p:grpSpPr bwMode="auto">
                <a:xfrm>
                  <a:off x="3379" y="3022"/>
                  <a:ext cx="137" cy="46"/>
                  <a:chOff x="3832" y="2659"/>
                  <a:chExt cx="137" cy="46"/>
                </a:xfrm>
              </p:grpSpPr>
              <p:sp>
                <p:nvSpPr>
                  <p:cNvPr id="399" name="Oval 30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00" name="Oval 30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01" name="Oval 31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91" name="Group 311"/>
                <p:cNvGrpSpPr>
                  <a:grpSpLocks/>
                </p:cNvGrpSpPr>
                <p:nvPr/>
              </p:nvGrpSpPr>
              <p:grpSpPr bwMode="auto">
                <a:xfrm>
                  <a:off x="3515" y="3022"/>
                  <a:ext cx="137" cy="46"/>
                  <a:chOff x="3832" y="2659"/>
                  <a:chExt cx="137" cy="46"/>
                </a:xfrm>
              </p:grpSpPr>
              <p:sp>
                <p:nvSpPr>
                  <p:cNvPr id="396" name="Oval 312"/>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97" name="Oval 313"/>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98" name="Oval 314"/>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92" name="Group 315"/>
                <p:cNvGrpSpPr>
                  <a:grpSpLocks/>
                </p:cNvGrpSpPr>
                <p:nvPr/>
              </p:nvGrpSpPr>
              <p:grpSpPr bwMode="auto">
                <a:xfrm>
                  <a:off x="3651" y="3022"/>
                  <a:ext cx="137" cy="46"/>
                  <a:chOff x="3832" y="2659"/>
                  <a:chExt cx="137" cy="46"/>
                </a:xfrm>
              </p:grpSpPr>
              <p:sp>
                <p:nvSpPr>
                  <p:cNvPr id="393" name="Oval 316"/>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94" name="Oval 317"/>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95" name="Oval 318"/>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286" name="Group 319"/>
              <p:cNvGrpSpPr>
                <a:grpSpLocks/>
              </p:cNvGrpSpPr>
              <p:nvPr/>
            </p:nvGrpSpPr>
            <p:grpSpPr bwMode="auto">
              <a:xfrm>
                <a:off x="5011" y="2658"/>
                <a:ext cx="137" cy="46"/>
                <a:chOff x="3832" y="2659"/>
                <a:chExt cx="137" cy="46"/>
              </a:xfrm>
            </p:grpSpPr>
            <p:sp>
              <p:nvSpPr>
                <p:cNvPr id="386" name="Oval 32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87" name="Oval 32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88" name="Oval 32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87" name="Group 323"/>
              <p:cNvGrpSpPr>
                <a:grpSpLocks/>
              </p:cNvGrpSpPr>
              <p:nvPr/>
            </p:nvGrpSpPr>
            <p:grpSpPr bwMode="auto">
              <a:xfrm>
                <a:off x="5148" y="2659"/>
                <a:ext cx="137" cy="46"/>
                <a:chOff x="3832" y="2659"/>
                <a:chExt cx="137" cy="46"/>
              </a:xfrm>
            </p:grpSpPr>
            <p:sp>
              <p:nvSpPr>
                <p:cNvPr id="383" name="Oval 324"/>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84" name="Oval 325"/>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85" name="Oval 326"/>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88" name="Group 327"/>
              <p:cNvGrpSpPr>
                <a:grpSpLocks/>
              </p:cNvGrpSpPr>
              <p:nvPr/>
            </p:nvGrpSpPr>
            <p:grpSpPr bwMode="auto">
              <a:xfrm>
                <a:off x="4967" y="2750"/>
                <a:ext cx="137" cy="46"/>
                <a:chOff x="3832" y="2659"/>
                <a:chExt cx="137" cy="46"/>
              </a:xfrm>
            </p:grpSpPr>
            <p:sp>
              <p:nvSpPr>
                <p:cNvPr id="380" name="Oval 32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81" name="Oval 32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82" name="Oval 33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89" name="Group 331"/>
              <p:cNvGrpSpPr>
                <a:grpSpLocks/>
              </p:cNvGrpSpPr>
              <p:nvPr/>
            </p:nvGrpSpPr>
            <p:grpSpPr bwMode="auto">
              <a:xfrm>
                <a:off x="5057" y="2704"/>
                <a:ext cx="137" cy="46"/>
                <a:chOff x="3832" y="2659"/>
                <a:chExt cx="137" cy="46"/>
              </a:xfrm>
            </p:grpSpPr>
            <p:sp>
              <p:nvSpPr>
                <p:cNvPr id="377" name="Oval 332"/>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8" name="Oval 333"/>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9" name="Oval 334"/>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90" name="Group 335"/>
              <p:cNvGrpSpPr>
                <a:grpSpLocks/>
              </p:cNvGrpSpPr>
              <p:nvPr/>
            </p:nvGrpSpPr>
            <p:grpSpPr bwMode="auto">
              <a:xfrm>
                <a:off x="3833" y="2704"/>
                <a:ext cx="545" cy="46"/>
                <a:chOff x="3243" y="3022"/>
                <a:chExt cx="545" cy="46"/>
              </a:xfrm>
            </p:grpSpPr>
            <p:grpSp>
              <p:nvGrpSpPr>
                <p:cNvPr id="361" name="Group 336"/>
                <p:cNvGrpSpPr>
                  <a:grpSpLocks/>
                </p:cNvGrpSpPr>
                <p:nvPr/>
              </p:nvGrpSpPr>
              <p:grpSpPr bwMode="auto">
                <a:xfrm>
                  <a:off x="3243" y="3022"/>
                  <a:ext cx="137" cy="46"/>
                  <a:chOff x="3832" y="2659"/>
                  <a:chExt cx="137" cy="46"/>
                </a:xfrm>
              </p:grpSpPr>
              <p:sp>
                <p:nvSpPr>
                  <p:cNvPr id="374" name="Oval 337"/>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5" name="Oval 338"/>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6" name="Oval 339"/>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62" name="Group 340"/>
                <p:cNvGrpSpPr>
                  <a:grpSpLocks/>
                </p:cNvGrpSpPr>
                <p:nvPr/>
              </p:nvGrpSpPr>
              <p:grpSpPr bwMode="auto">
                <a:xfrm>
                  <a:off x="3379" y="3022"/>
                  <a:ext cx="137" cy="46"/>
                  <a:chOff x="3832" y="2659"/>
                  <a:chExt cx="137" cy="46"/>
                </a:xfrm>
              </p:grpSpPr>
              <p:sp>
                <p:nvSpPr>
                  <p:cNvPr id="371" name="Oval 341"/>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2" name="Oval 342"/>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3" name="Oval 343"/>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63" name="Group 344"/>
                <p:cNvGrpSpPr>
                  <a:grpSpLocks/>
                </p:cNvGrpSpPr>
                <p:nvPr/>
              </p:nvGrpSpPr>
              <p:grpSpPr bwMode="auto">
                <a:xfrm>
                  <a:off x="3515" y="3022"/>
                  <a:ext cx="137" cy="46"/>
                  <a:chOff x="3832" y="2659"/>
                  <a:chExt cx="137" cy="46"/>
                </a:xfrm>
              </p:grpSpPr>
              <p:sp>
                <p:nvSpPr>
                  <p:cNvPr id="368" name="Oval 345"/>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69" name="Oval 346"/>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0" name="Oval 347"/>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64" name="Group 348"/>
                <p:cNvGrpSpPr>
                  <a:grpSpLocks/>
                </p:cNvGrpSpPr>
                <p:nvPr/>
              </p:nvGrpSpPr>
              <p:grpSpPr bwMode="auto">
                <a:xfrm>
                  <a:off x="3651" y="3022"/>
                  <a:ext cx="137" cy="46"/>
                  <a:chOff x="3832" y="2659"/>
                  <a:chExt cx="137" cy="46"/>
                </a:xfrm>
              </p:grpSpPr>
              <p:sp>
                <p:nvSpPr>
                  <p:cNvPr id="365" name="Oval 349"/>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66" name="Oval 350"/>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67" name="Oval 351"/>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291" name="Group 352"/>
              <p:cNvGrpSpPr>
                <a:grpSpLocks/>
              </p:cNvGrpSpPr>
              <p:nvPr/>
            </p:nvGrpSpPr>
            <p:grpSpPr bwMode="auto">
              <a:xfrm>
                <a:off x="4377" y="2704"/>
                <a:ext cx="545" cy="46"/>
                <a:chOff x="3243" y="3022"/>
                <a:chExt cx="545" cy="46"/>
              </a:xfrm>
            </p:grpSpPr>
            <p:grpSp>
              <p:nvGrpSpPr>
                <p:cNvPr id="345" name="Group 353"/>
                <p:cNvGrpSpPr>
                  <a:grpSpLocks/>
                </p:cNvGrpSpPr>
                <p:nvPr/>
              </p:nvGrpSpPr>
              <p:grpSpPr bwMode="auto">
                <a:xfrm>
                  <a:off x="3243" y="3022"/>
                  <a:ext cx="137" cy="46"/>
                  <a:chOff x="3832" y="2659"/>
                  <a:chExt cx="137" cy="46"/>
                </a:xfrm>
              </p:grpSpPr>
              <p:sp>
                <p:nvSpPr>
                  <p:cNvPr id="358" name="Oval 354"/>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59" name="Oval 355"/>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60" name="Oval 356"/>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46" name="Group 357"/>
                <p:cNvGrpSpPr>
                  <a:grpSpLocks/>
                </p:cNvGrpSpPr>
                <p:nvPr/>
              </p:nvGrpSpPr>
              <p:grpSpPr bwMode="auto">
                <a:xfrm>
                  <a:off x="3379" y="3022"/>
                  <a:ext cx="137" cy="46"/>
                  <a:chOff x="3832" y="2659"/>
                  <a:chExt cx="137" cy="46"/>
                </a:xfrm>
              </p:grpSpPr>
              <p:sp>
                <p:nvSpPr>
                  <p:cNvPr id="355" name="Oval 35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56" name="Oval 35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57" name="Oval 36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47" name="Group 361"/>
                <p:cNvGrpSpPr>
                  <a:grpSpLocks/>
                </p:cNvGrpSpPr>
                <p:nvPr/>
              </p:nvGrpSpPr>
              <p:grpSpPr bwMode="auto">
                <a:xfrm>
                  <a:off x="3515" y="3022"/>
                  <a:ext cx="137" cy="46"/>
                  <a:chOff x="3832" y="2659"/>
                  <a:chExt cx="137" cy="46"/>
                </a:xfrm>
              </p:grpSpPr>
              <p:sp>
                <p:nvSpPr>
                  <p:cNvPr id="352" name="Oval 362"/>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53" name="Oval 363"/>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54" name="Oval 364"/>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48" name="Group 365"/>
                <p:cNvGrpSpPr>
                  <a:grpSpLocks/>
                </p:cNvGrpSpPr>
                <p:nvPr/>
              </p:nvGrpSpPr>
              <p:grpSpPr bwMode="auto">
                <a:xfrm>
                  <a:off x="3651" y="3022"/>
                  <a:ext cx="137" cy="46"/>
                  <a:chOff x="3832" y="2659"/>
                  <a:chExt cx="137" cy="46"/>
                </a:xfrm>
              </p:grpSpPr>
              <p:sp>
                <p:nvSpPr>
                  <p:cNvPr id="349" name="Oval 366"/>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50" name="Oval 367"/>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51" name="Oval 368"/>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292" name="Group 369"/>
              <p:cNvGrpSpPr>
                <a:grpSpLocks/>
              </p:cNvGrpSpPr>
              <p:nvPr/>
            </p:nvGrpSpPr>
            <p:grpSpPr bwMode="auto">
              <a:xfrm>
                <a:off x="3877" y="2749"/>
                <a:ext cx="545" cy="46"/>
                <a:chOff x="3243" y="3022"/>
                <a:chExt cx="545" cy="46"/>
              </a:xfrm>
            </p:grpSpPr>
            <p:grpSp>
              <p:nvGrpSpPr>
                <p:cNvPr id="329" name="Group 370"/>
                <p:cNvGrpSpPr>
                  <a:grpSpLocks/>
                </p:cNvGrpSpPr>
                <p:nvPr/>
              </p:nvGrpSpPr>
              <p:grpSpPr bwMode="auto">
                <a:xfrm>
                  <a:off x="3243" y="3022"/>
                  <a:ext cx="137" cy="46"/>
                  <a:chOff x="3832" y="2659"/>
                  <a:chExt cx="137" cy="46"/>
                </a:xfrm>
              </p:grpSpPr>
              <p:sp>
                <p:nvSpPr>
                  <p:cNvPr id="342" name="Oval 371"/>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43" name="Oval 372"/>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44" name="Oval 373"/>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30" name="Group 374"/>
                <p:cNvGrpSpPr>
                  <a:grpSpLocks/>
                </p:cNvGrpSpPr>
                <p:nvPr/>
              </p:nvGrpSpPr>
              <p:grpSpPr bwMode="auto">
                <a:xfrm>
                  <a:off x="3379" y="3022"/>
                  <a:ext cx="137" cy="46"/>
                  <a:chOff x="3832" y="2659"/>
                  <a:chExt cx="137" cy="46"/>
                </a:xfrm>
              </p:grpSpPr>
              <p:sp>
                <p:nvSpPr>
                  <p:cNvPr id="339" name="Oval 375"/>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40" name="Oval 376"/>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41" name="Oval 377"/>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31" name="Group 378"/>
                <p:cNvGrpSpPr>
                  <a:grpSpLocks/>
                </p:cNvGrpSpPr>
                <p:nvPr/>
              </p:nvGrpSpPr>
              <p:grpSpPr bwMode="auto">
                <a:xfrm>
                  <a:off x="3515" y="3022"/>
                  <a:ext cx="137" cy="46"/>
                  <a:chOff x="3832" y="2659"/>
                  <a:chExt cx="137" cy="46"/>
                </a:xfrm>
              </p:grpSpPr>
              <p:sp>
                <p:nvSpPr>
                  <p:cNvPr id="336" name="Oval 379"/>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37" name="Oval 380"/>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38" name="Oval 381"/>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32" name="Group 382"/>
                <p:cNvGrpSpPr>
                  <a:grpSpLocks/>
                </p:cNvGrpSpPr>
                <p:nvPr/>
              </p:nvGrpSpPr>
              <p:grpSpPr bwMode="auto">
                <a:xfrm>
                  <a:off x="3651" y="3022"/>
                  <a:ext cx="137" cy="46"/>
                  <a:chOff x="3832" y="2659"/>
                  <a:chExt cx="137" cy="46"/>
                </a:xfrm>
              </p:grpSpPr>
              <p:sp>
                <p:nvSpPr>
                  <p:cNvPr id="333" name="Oval 383"/>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34" name="Oval 384"/>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35" name="Oval 385"/>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293" name="Group 386"/>
              <p:cNvGrpSpPr>
                <a:grpSpLocks/>
              </p:cNvGrpSpPr>
              <p:nvPr/>
            </p:nvGrpSpPr>
            <p:grpSpPr bwMode="auto">
              <a:xfrm>
                <a:off x="4422" y="2749"/>
                <a:ext cx="545" cy="46"/>
                <a:chOff x="3243" y="3022"/>
                <a:chExt cx="545" cy="46"/>
              </a:xfrm>
            </p:grpSpPr>
            <p:grpSp>
              <p:nvGrpSpPr>
                <p:cNvPr id="313" name="Group 387"/>
                <p:cNvGrpSpPr>
                  <a:grpSpLocks/>
                </p:cNvGrpSpPr>
                <p:nvPr/>
              </p:nvGrpSpPr>
              <p:grpSpPr bwMode="auto">
                <a:xfrm>
                  <a:off x="3243" y="3022"/>
                  <a:ext cx="137" cy="46"/>
                  <a:chOff x="3832" y="2659"/>
                  <a:chExt cx="137" cy="46"/>
                </a:xfrm>
              </p:grpSpPr>
              <p:sp>
                <p:nvSpPr>
                  <p:cNvPr id="326" name="Oval 38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27" name="Oval 38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28" name="Oval 39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14" name="Group 391"/>
                <p:cNvGrpSpPr>
                  <a:grpSpLocks/>
                </p:cNvGrpSpPr>
                <p:nvPr/>
              </p:nvGrpSpPr>
              <p:grpSpPr bwMode="auto">
                <a:xfrm>
                  <a:off x="3379" y="3022"/>
                  <a:ext cx="137" cy="46"/>
                  <a:chOff x="3832" y="2659"/>
                  <a:chExt cx="137" cy="46"/>
                </a:xfrm>
              </p:grpSpPr>
              <p:sp>
                <p:nvSpPr>
                  <p:cNvPr id="323" name="Oval 392"/>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24" name="Oval 393"/>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25" name="Oval 394"/>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15" name="Group 395"/>
                <p:cNvGrpSpPr>
                  <a:grpSpLocks/>
                </p:cNvGrpSpPr>
                <p:nvPr/>
              </p:nvGrpSpPr>
              <p:grpSpPr bwMode="auto">
                <a:xfrm>
                  <a:off x="3515" y="3022"/>
                  <a:ext cx="137" cy="46"/>
                  <a:chOff x="3832" y="2659"/>
                  <a:chExt cx="137" cy="46"/>
                </a:xfrm>
              </p:grpSpPr>
              <p:sp>
                <p:nvSpPr>
                  <p:cNvPr id="320" name="Oval 396"/>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21" name="Oval 397"/>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22" name="Oval 398"/>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16" name="Group 399"/>
                <p:cNvGrpSpPr>
                  <a:grpSpLocks/>
                </p:cNvGrpSpPr>
                <p:nvPr/>
              </p:nvGrpSpPr>
              <p:grpSpPr bwMode="auto">
                <a:xfrm>
                  <a:off x="3651" y="3022"/>
                  <a:ext cx="137" cy="46"/>
                  <a:chOff x="3832" y="2659"/>
                  <a:chExt cx="137" cy="46"/>
                </a:xfrm>
              </p:grpSpPr>
              <p:sp>
                <p:nvSpPr>
                  <p:cNvPr id="317" name="Oval 40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18" name="Oval 40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19" name="Oval 40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294" name="Group 403"/>
              <p:cNvGrpSpPr>
                <a:grpSpLocks/>
              </p:cNvGrpSpPr>
              <p:nvPr/>
            </p:nvGrpSpPr>
            <p:grpSpPr bwMode="auto">
              <a:xfrm>
                <a:off x="5193" y="2704"/>
                <a:ext cx="137" cy="46"/>
                <a:chOff x="3832" y="2659"/>
                <a:chExt cx="137" cy="46"/>
              </a:xfrm>
            </p:grpSpPr>
            <p:sp>
              <p:nvSpPr>
                <p:cNvPr id="310" name="Oval 404"/>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11" name="Oval 405"/>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12" name="Oval 406"/>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295" name="Group 407"/>
              <p:cNvGrpSpPr>
                <a:grpSpLocks/>
              </p:cNvGrpSpPr>
              <p:nvPr/>
            </p:nvGrpSpPr>
            <p:grpSpPr bwMode="auto">
              <a:xfrm>
                <a:off x="4921" y="2704"/>
                <a:ext cx="137" cy="46"/>
                <a:chOff x="3832" y="2659"/>
                <a:chExt cx="137" cy="46"/>
              </a:xfrm>
            </p:grpSpPr>
            <p:sp>
              <p:nvSpPr>
                <p:cNvPr id="307" name="Oval 40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08" name="Oval 40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09" name="Oval 41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sp>
            <p:nvSpPr>
              <p:cNvPr id="296" name="Oval 411"/>
              <p:cNvSpPr>
                <a:spLocks noChangeArrowheads="1"/>
              </p:cNvSpPr>
              <p:nvPr/>
            </p:nvSpPr>
            <p:spPr bwMode="auto">
              <a:xfrm>
                <a:off x="528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97" name="Oval 412"/>
              <p:cNvSpPr>
                <a:spLocks noChangeArrowheads="1"/>
              </p:cNvSpPr>
              <p:nvPr/>
            </p:nvSpPr>
            <p:spPr bwMode="auto">
              <a:xfrm>
                <a:off x="3832" y="2750"/>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98" name="Oval 413"/>
              <p:cNvSpPr>
                <a:spLocks noChangeArrowheads="1"/>
              </p:cNvSpPr>
              <p:nvPr/>
            </p:nvSpPr>
            <p:spPr bwMode="auto">
              <a:xfrm>
                <a:off x="383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99" name="Oval 414"/>
              <p:cNvSpPr>
                <a:spLocks noChangeArrowheads="1"/>
              </p:cNvSpPr>
              <p:nvPr/>
            </p:nvSpPr>
            <p:spPr bwMode="auto">
              <a:xfrm>
                <a:off x="3877"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nvGrpSpPr>
              <p:cNvPr id="300" name="Group 415"/>
              <p:cNvGrpSpPr>
                <a:grpSpLocks/>
              </p:cNvGrpSpPr>
              <p:nvPr/>
            </p:nvGrpSpPr>
            <p:grpSpPr bwMode="auto">
              <a:xfrm>
                <a:off x="5239" y="2750"/>
                <a:ext cx="91" cy="46"/>
                <a:chOff x="4014" y="3339"/>
                <a:chExt cx="91" cy="46"/>
              </a:xfrm>
            </p:grpSpPr>
            <p:sp>
              <p:nvSpPr>
                <p:cNvPr id="305" name="Oval 416"/>
                <p:cNvSpPr>
                  <a:spLocks noChangeArrowheads="1"/>
                </p:cNvSpPr>
                <p:nvPr/>
              </p:nvSpPr>
              <p:spPr bwMode="auto">
                <a:xfrm>
                  <a:off x="4014" y="333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06" name="Oval 417"/>
                <p:cNvSpPr>
                  <a:spLocks noChangeArrowheads="1"/>
                </p:cNvSpPr>
                <p:nvPr/>
              </p:nvSpPr>
              <p:spPr bwMode="auto">
                <a:xfrm>
                  <a:off x="4059" y="333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301" name="Group 418"/>
              <p:cNvGrpSpPr>
                <a:grpSpLocks/>
              </p:cNvGrpSpPr>
              <p:nvPr/>
            </p:nvGrpSpPr>
            <p:grpSpPr bwMode="auto">
              <a:xfrm>
                <a:off x="5103" y="2750"/>
                <a:ext cx="137" cy="46"/>
                <a:chOff x="3832" y="2659"/>
                <a:chExt cx="137" cy="46"/>
              </a:xfrm>
            </p:grpSpPr>
            <p:sp>
              <p:nvSpPr>
                <p:cNvPr id="302" name="Oval 419"/>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03" name="Oval 420"/>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04" name="Oval 421"/>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421" name="Group 422"/>
            <p:cNvGrpSpPr>
              <a:grpSpLocks/>
            </p:cNvGrpSpPr>
            <p:nvPr/>
          </p:nvGrpSpPr>
          <p:grpSpPr bwMode="auto">
            <a:xfrm>
              <a:off x="6516688" y="5949950"/>
              <a:ext cx="2089150" cy="215900"/>
              <a:chOff x="3832" y="2658"/>
              <a:chExt cx="1498" cy="138"/>
            </a:xfrm>
          </p:grpSpPr>
          <p:sp>
            <p:nvSpPr>
              <p:cNvPr id="422" name="Rectangle 423"/>
              <p:cNvSpPr>
                <a:spLocks noChangeArrowheads="1"/>
              </p:cNvSpPr>
              <p:nvPr/>
            </p:nvSpPr>
            <p:spPr bwMode="auto">
              <a:xfrm>
                <a:off x="3833" y="2659"/>
                <a:ext cx="1496" cy="136"/>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grpSp>
            <p:nvGrpSpPr>
              <p:cNvPr id="423" name="Group 424"/>
              <p:cNvGrpSpPr>
                <a:grpSpLocks/>
              </p:cNvGrpSpPr>
              <p:nvPr/>
            </p:nvGrpSpPr>
            <p:grpSpPr bwMode="auto">
              <a:xfrm>
                <a:off x="3923" y="2659"/>
                <a:ext cx="545" cy="46"/>
                <a:chOff x="3243" y="3022"/>
                <a:chExt cx="545" cy="46"/>
              </a:xfrm>
            </p:grpSpPr>
            <p:grpSp>
              <p:nvGrpSpPr>
                <p:cNvPr id="544" name="Group 425"/>
                <p:cNvGrpSpPr>
                  <a:grpSpLocks/>
                </p:cNvGrpSpPr>
                <p:nvPr/>
              </p:nvGrpSpPr>
              <p:grpSpPr bwMode="auto">
                <a:xfrm>
                  <a:off x="3243" y="3022"/>
                  <a:ext cx="137" cy="46"/>
                  <a:chOff x="3832" y="2659"/>
                  <a:chExt cx="137" cy="46"/>
                </a:xfrm>
              </p:grpSpPr>
              <p:sp>
                <p:nvSpPr>
                  <p:cNvPr id="557" name="Oval 426"/>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58" name="Oval 427"/>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59" name="Oval 428"/>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545" name="Group 429"/>
                <p:cNvGrpSpPr>
                  <a:grpSpLocks/>
                </p:cNvGrpSpPr>
                <p:nvPr/>
              </p:nvGrpSpPr>
              <p:grpSpPr bwMode="auto">
                <a:xfrm>
                  <a:off x="3379" y="3022"/>
                  <a:ext cx="137" cy="46"/>
                  <a:chOff x="3832" y="2659"/>
                  <a:chExt cx="137" cy="46"/>
                </a:xfrm>
              </p:grpSpPr>
              <p:sp>
                <p:nvSpPr>
                  <p:cNvPr id="554" name="Oval 43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55" name="Oval 43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56" name="Oval 43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546" name="Group 433"/>
                <p:cNvGrpSpPr>
                  <a:grpSpLocks/>
                </p:cNvGrpSpPr>
                <p:nvPr/>
              </p:nvGrpSpPr>
              <p:grpSpPr bwMode="auto">
                <a:xfrm>
                  <a:off x="3515" y="3022"/>
                  <a:ext cx="137" cy="46"/>
                  <a:chOff x="3832" y="2659"/>
                  <a:chExt cx="137" cy="46"/>
                </a:xfrm>
              </p:grpSpPr>
              <p:sp>
                <p:nvSpPr>
                  <p:cNvPr id="551" name="Oval 434"/>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52" name="Oval 435"/>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53" name="Oval 436"/>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547" name="Group 437"/>
                <p:cNvGrpSpPr>
                  <a:grpSpLocks/>
                </p:cNvGrpSpPr>
                <p:nvPr/>
              </p:nvGrpSpPr>
              <p:grpSpPr bwMode="auto">
                <a:xfrm>
                  <a:off x="3651" y="3022"/>
                  <a:ext cx="137" cy="46"/>
                  <a:chOff x="3832" y="2659"/>
                  <a:chExt cx="137" cy="46"/>
                </a:xfrm>
              </p:grpSpPr>
              <p:sp>
                <p:nvSpPr>
                  <p:cNvPr id="548" name="Oval 43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49" name="Oval 43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50" name="Oval 44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424" name="Group 441"/>
              <p:cNvGrpSpPr>
                <a:grpSpLocks/>
              </p:cNvGrpSpPr>
              <p:nvPr/>
            </p:nvGrpSpPr>
            <p:grpSpPr bwMode="auto">
              <a:xfrm>
                <a:off x="4467" y="2659"/>
                <a:ext cx="545" cy="46"/>
                <a:chOff x="3243" y="3022"/>
                <a:chExt cx="545" cy="46"/>
              </a:xfrm>
            </p:grpSpPr>
            <p:grpSp>
              <p:nvGrpSpPr>
                <p:cNvPr id="528" name="Group 442"/>
                <p:cNvGrpSpPr>
                  <a:grpSpLocks/>
                </p:cNvGrpSpPr>
                <p:nvPr/>
              </p:nvGrpSpPr>
              <p:grpSpPr bwMode="auto">
                <a:xfrm>
                  <a:off x="3243" y="3022"/>
                  <a:ext cx="137" cy="46"/>
                  <a:chOff x="3832" y="2659"/>
                  <a:chExt cx="137" cy="46"/>
                </a:xfrm>
              </p:grpSpPr>
              <p:sp>
                <p:nvSpPr>
                  <p:cNvPr id="541" name="Oval 443"/>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42" name="Oval 444"/>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43" name="Oval 445"/>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529" name="Group 446"/>
                <p:cNvGrpSpPr>
                  <a:grpSpLocks/>
                </p:cNvGrpSpPr>
                <p:nvPr/>
              </p:nvGrpSpPr>
              <p:grpSpPr bwMode="auto">
                <a:xfrm>
                  <a:off x="3379" y="3022"/>
                  <a:ext cx="137" cy="46"/>
                  <a:chOff x="3832" y="2659"/>
                  <a:chExt cx="137" cy="46"/>
                </a:xfrm>
              </p:grpSpPr>
              <p:sp>
                <p:nvSpPr>
                  <p:cNvPr id="538" name="Oval 447"/>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39" name="Oval 448"/>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40" name="Oval 449"/>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530" name="Group 450"/>
                <p:cNvGrpSpPr>
                  <a:grpSpLocks/>
                </p:cNvGrpSpPr>
                <p:nvPr/>
              </p:nvGrpSpPr>
              <p:grpSpPr bwMode="auto">
                <a:xfrm>
                  <a:off x="3515" y="3022"/>
                  <a:ext cx="137" cy="46"/>
                  <a:chOff x="3832" y="2659"/>
                  <a:chExt cx="137" cy="46"/>
                </a:xfrm>
              </p:grpSpPr>
              <p:sp>
                <p:nvSpPr>
                  <p:cNvPr id="535" name="Oval 451"/>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36" name="Oval 452"/>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37" name="Oval 453"/>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531" name="Group 454"/>
                <p:cNvGrpSpPr>
                  <a:grpSpLocks/>
                </p:cNvGrpSpPr>
                <p:nvPr/>
              </p:nvGrpSpPr>
              <p:grpSpPr bwMode="auto">
                <a:xfrm>
                  <a:off x="3651" y="3022"/>
                  <a:ext cx="137" cy="46"/>
                  <a:chOff x="3832" y="2659"/>
                  <a:chExt cx="137" cy="46"/>
                </a:xfrm>
              </p:grpSpPr>
              <p:sp>
                <p:nvSpPr>
                  <p:cNvPr id="532" name="Oval 455"/>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33" name="Oval 456"/>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34" name="Oval 457"/>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425" name="Group 458"/>
              <p:cNvGrpSpPr>
                <a:grpSpLocks/>
              </p:cNvGrpSpPr>
              <p:nvPr/>
            </p:nvGrpSpPr>
            <p:grpSpPr bwMode="auto">
              <a:xfrm>
                <a:off x="5011" y="2658"/>
                <a:ext cx="137" cy="46"/>
                <a:chOff x="3832" y="2659"/>
                <a:chExt cx="137" cy="46"/>
              </a:xfrm>
            </p:grpSpPr>
            <p:sp>
              <p:nvSpPr>
                <p:cNvPr id="525" name="Oval 459"/>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26" name="Oval 460"/>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27" name="Oval 461"/>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26" name="Group 462"/>
              <p:cNvGrpSpPr>
                <a:grpSpLocks/>
              </p:cNvGrpSpPr>
              <p:nvPr/>
            </p:nvGrpSpPr>
            <p:grpSpPr bwMode="auto">
              <a:xfrm>
                <a:off x="5148" y="2659"/>
                <a:ext cx="137" cy="46"/>
                <a:chOff x="3832" y="2659"/>
                <a:chExt cx="137" cy="46"/>
              </a:xfrm>
            </p:grpSpPr>
            <p:sp>
              <p:nvSpPr>
                <p:cNvPr id="522" name="Oval 463"/>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23" name="Oval 464"/>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24" name="Oval 465"/>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27" name="Group 466"/>
              <p:cNvGrpSpPr>
                <a:grpSpLocks/>
              </p:cNvGrpSpPr>
              <p:nvPr/>
            </p:nvGrpSpPr>
            <p:grpSpPr bwMode="auto">
              <a:xfrm>
                <a:off x="4967" y="2750"/>
                <a:ext cx="137" cy="46"/>
                <a:chOff x="3832" y="2659"/>
                <a:chExt cx="137" cy="46"/>
              </a:xfrm>
            </p:grpSpPr>
            <p:sp>
              <p:nvSpPr>
                <p:cNvPr id="519" name="Oval 467"/>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20" name="Oval 468"/>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21" name="Oval 469"/>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28" name="Group 470"/>
              <p:cNvGrpSpPr>
                <a:grpSpLocks/>
              </p:cNvGrpSpPr>
              <p:nvPr/>
            </p:nvGrpSpPr>
            <p:grpSpPr bwMode="auto">
              <a:xfrm>
                <a:off x="5057" y="2704"/>
                <a:ext cx="137" cy="46"/>
                <a:chOff x="3832" y="2659"/>
                <a:chExt cx="137" cy="46"/>
              </a:xfrm>
            </p:grpSpPr>
            <p:sp>
              <p:nvSpPr>
                <p:cNvPr id="516" name="Oval 471"/>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17" name="Oval 472"/>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18" name="Oval 473"/>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29" name="Group 474"/>
              <p:cNvGrpSpPr>
                <a:grpSpLocks/>
              </p:cNvGrpSpPr>
              <p:nvPr/>
            </p:nvGrpSpPr>
            <p:grpSpPr bwMode="auto">
              <a:xfrm>
                <a:off x="3833" y="2704"/>
                <a:ext cx="545" cy="46"/>
                <a:chOff x="3243" y="3022"/>
                <a:chExt cx="545" cy="46"/>
              </a:xfrm>
            </p:grpSpPr>
            <p:grpSp>
              <p:nvGrpSpPr>
                <p:cNvPr id="500" name="Group 475"/>
                <p:cNvGrpSpPr>
                  <a:grpSpLocks/>
                </p:cNvGrpSpPr>
                <p:nvPr/>
              </p:nvGrpSpPr>
              <p:grpSpPr bwMode="auto">
                <a:xfrm>
                  <a:off x="3243" y="3022"/>
                  <a:ext cx="137" cy="46"/>
                  <a:chOff x="3832" y="2659"/>
                  <a:chExt cx="137" cy="46"/>
                </a:xfrm>
              </p:grpSpPr>
              <p:sp>
                <p:nvSpPr>
                  <p:cNvPr id="513" name="Oval 476"/>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14" name="Oval 477"/>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15" name="Oval 478"/>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501" name="Group 479"/>
                <p:cNvGrpSpPr>
                  <a:grpSpLocks/>
                </p:cNvGrpSpPr>
                <p:nvPr/>
              </p:nvGrpSpPr>
              <p:grpSpPr bwMode="auto">
                <a:xfrm>
                  <a:off x="3379" y="3022"/>
                  <a:ext cx="137" cy="46"/>
                  <a:chOff x="3832" y="2659"/>
                  <a:chExt cx="137" cy="46"/>
                </a:xfrm>
              </p:grpSpPr>
              <p:sp>
                <p:nvSpPr>
                  <p:cNvPr id="510" name="Oval 48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11" name="Oval 48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12" name="Oval 48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502" name="Group 483"/>
                <p:cNvGrpSpPr>
                  <a:grpSpLocks/>
                </p:cNvGrpSpPr>
                <p:nvPr/>
              </p:nvGrpSpPr>
              <p:grpSpPr bwMode="auto">
                <a:xfrm>
                  <a:off x="3515" y="3022"/>
                  <a:ext cx="137" cy="46"/>
                  <a:chOff x="3832" y="2659"/>
                  <a:chExt cx="137" cy="46"/>
                </a:xfrm>
              </p:grpSpPr>
              <p:sp>
                <p:nvSpPr>
                  <p:cNvPr id="507" name="Oval 484"/>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08" name="Oval 485"/>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09" name="Oval 486"/>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503" name="Group 487"/>
                <p:cNvGrpSpPr>
                  <a:grpSpLocks/>
                </p:cNvGrpSpPr>
                <p:nvPr/>
              </p:nvGrpSpPr>
              <p:grpSpPr bwMode="auto">
                <a:xfrm>
                  <a:off x="3651" y="3022"/>
                  <a:ext cx="137" cy="46"/>
                  <a:chOff x="3832" y="2659"/>
                  <a:chExt cx="137" cy="46"/>
                </a:xfrm>
              </p:grpSpPr>
              <p:sp>
                <p:nvSpPr>
                  <p:cNvPr id="504" name="Oval 48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05" name="Oval 48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06" name="Oval 49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430" name="Group 491"/>
              <p:cNvGrpSpPr>
                <a:grpSpLocks/>
              </p:cNvGrpSpPr>
              <p:nvPr/>
            </p:nvGrpSpPr>
            <p:grpSpPr bwMode="auto">
              <a:xfrm>
                <a:off x="4377" y="2704"/>
                <a:ext cx="545" cy="46"/>
                <a:chOff x="3243" y="3022"/>
                <a:chExt cx="545" cy="46"/>
              </a:xfrm>
            </p:grpSpPr>
            <p:grpSp>
              <p:nvGrpSpPr>
                <p:cNvPr id="484" name="Group 492"/>
                <p:cNvGrpSpPr>
                  <a:grpSpLocks/>
                </p:cNvGrpSpPr>
                <p:nvPr/>
              </p:nvGrpSpPr>
              <p:grpSpPr bwMode="auto">
                <a:xfrm>
                  <a:off x="3243" y="3022"/>
                  <a:ext cx="137" cy="46"/>
                  <a:chOff x="3832" y="2659"/>
                  <a:chExt cx="137" cy="46"/>
                </a:xfrm>
              </p:grpSpPr>
              <p:sp>
                <p:nvSpPr>
                  <p:cNvPr id="497" name="Oval 493"/>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98" name="Oval 494"/>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99" name="Oval 495"/>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85" name="Group 496"/>
                <p:cNvGrpSpPr>
                  <a:grpSpLocks/>
                </p:cNvGrpSpPr>
                <p:nvPr/>
              </p:nvGrpSpPr>
              <p:grpSpPr bwMode="auto">
                <a:xfrm>
                  <a:off x="3379" y="3022"/>
                  <a:ext cx="137" cy="46"/>
                  <a:chOff x="3832" y="2659"/>
                  <a:chExt cx="137" cy="46"/>
                </a:xfrm>
              </p:grpSpPr>
              <p:sp>
                <p:nvSpPr>
                  <p:cNvPr id="494" name="Oval 497"/>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95" name="Oval 498"/>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96" name="Oval 499"/>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86" name="Group 500"/>
                <p:cNvGrpSpPr>
                  <a:grpSpLocks/>
                </p:cNvGrpSpPr>
                <p:nvPr/>
              </p:nvGrpSpPr>
              <p:grpSpPr bwMode="auto">
                <a:xfrm>
                  <a:off x="3515" y="3022"/>
                  <a:ext cx="137" cy="46"/>
                  <a:chOff x="3832" y="2659"/>
                  <a:chExt cx="137" cy="46"/>
                </a:xfrm>
              </p:grpSpPr>
              <p:sp>
                <p:nvSpPr>
                  <p:cNvPr id="491" name="Oval 501"/>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92" name="Oval 502"/>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93" name="Oval 503"/>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87" name="Group 504"/>
                <p:cNvGrpSpPr>
                  <a:grpSpLocks/>
                </p:cNvGrpSpPr>
                <p:nvPr/>
              </p:nvGrpSpPr>
              <p:grpSpPr bwMode="auto">
                <a:xfrm>
                  <a:off x="3651" y="3022"/>
                  <a:ext cx="137" cy="46"/>
                  <a:chOff x="3832" y="2659"/>
                  <a:chExt cx="137" cy="46"/>
                </a:xfrm>
              </p:grpSpPr>
              <p:sp>
                <p:nvSpPr>
                  <p:cNvPr id="488" name="Oval 505"/>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9" name="Oval 506"/>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90" name="Oval 507"/>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431" name="Group 508"/>
              <p:cNvGrpSpPr>
                <a:grpSpLocks/>
              </p:cNvGrpSpPr>
              <p:nvPr/>
            </p:nvGrpSpPr>
            <p:grpSpPr bwMode="auto">
              <a:xfrm>
                <a:off x="3877" y="2749"/>
                <a:ext cx="545" cy="46"/>
                <a:chOff x="3243" y="3022"/>
                <a:chExt cx="545" cy="46"/>
              </a:xfrm>
            </p:grpSpPr>
            <p:grpSp>
              <p:nvGrpSpPr>
                <p:cNvPr id="468" name="Group 509"/>
                <p:cNvGrpSpPr>
                  <a:grpSpLocks/>
                </p:cNvGrpSpPr>
                <p:nvPr/>
              </p:nvGrpSpPr>
              <p:grpSpPr bwMode="auto">
                <a:xfrm>
                  <a:off x="3243" y="3022"/>
                  <a:ext cx="137" cy="46"/>
                  <a:chOff x="3832" y="2659"/>
                  <a:chExt cx="137" cy="46"/>
                </a:xfrm>
              </p:grpSpPr>
              <p:sp>
                <p:nvSpPr>
                  <p:cNvPr id="481" name="Oval 510"/>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2" name="Oval 511"/>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3" name="Oval 512"/>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69" name="Group 513"/>
                <p:cNvGrpSpPr>
                  <a:grpSpLocks/>
                </p:cNvGrpSpPr>
                <p:nvPr/>
              </p:nvGrpSpPr>
              <p:grpSpPr bwMode="auto">
                <a:xfrm>
                  <a:off x="3379" y="3022"/>
                  <a:ext cx="137" cy="46"/>
                  <a:chOff x="3832" y="2659"/>
                  <a:chExt cx="137" cy="46"/>
                </a:xfrm>
              </p:grpSpPr>
              <p:sp>
                <p:nvSpPr>
                  <p:cNvPr id="478" name="Oval 514"/>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79" name="Oval 515"/>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0" name="Oval 516"/>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70" name="Group 517"/>
                <p:cNvGrpSpPr>
                  <a:grpSpLocks/>
                </p:cNvGrpSpPr>
                <p:nvPr/>
              </p:nvGrpSpPr>
              <p:grpSpPr bwMode="auto">
                <a:xfrm>
                  <a:off x="3515" y="3022"/>
                  <a:ext cx="137" cy="46"/>
                  <a:chOff x="3832" y="2659"/>
                  <a:chExt cx="137" cy="46"/>
                </a:xfrm>
              </p:grpSpPr>
              <p:sp>
                <p:nvSpPr>
                  <p:cNvPr id="475" name="Oval 51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76" name="Oval 51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77" name="Oval 52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71" name="Group 521"/>
                <p:cNvGrpSpPr>
                  <a:grpSpLocks/>
                </p:cNvGrpSpPr>
                <p:nvPr/>
              </p:nvGrpSpPr>
              <p:grpSpPr bwMode="auto">
                <a:xfrm>
                  <a:off x="3651" y="3022"/>
                  <a:ext cx="137" cy="46"/>
                  <a:chOff x="3832" y="2659"/>
                  <a:chExt cx="137" cy="46"/>
                </a:xfrm>
              </p:grpSpPr>
              <p:sp>
                <p:nvSpPr>
                  <p:cNvPr id="472" name="Oval 522"/>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73" name="Oval 523"/>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74" name="Oval 524"/>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432" name="Group 525"/>
              <p:cNvGrpSpPr>
                <a:grpSpLocks/>
              </p:cNvGrpSpPr>
              <p:nvPr/>
            </p:nvGrpSpPr>
            <p:grpSpPr bwMode="auto">
              <a:xfrm>
                <a:off x="4422" y="2749"/>
                <a:ext cx="545" cy="46"/>
                <a:chOff x="3243" y="3022"/>
                <a:chExt cx="545" cy="46"/>
              </a:xfrm>
            </p:grpSpPr>
            <p:grpSp>
              <p:nvGrpSpPr>
                <p:cNvPr id="452" name="Group 526"/>
                <p:cNvGrpSpPr>
                  <a:grpSpLocks/>
                </p:cNvGrpSpPr>
                <p:nvPr/>
              </p:nvGrpSpPr>
              <p:grpSpPr bwMode="auto">
                <a:xfrm>
                  <a:off x="3243" y="3022"/>
                  <a:ext cx="137" cy="46"/>
                  <a:chOff x="3832" y="2659"/>
                  <a:chExt cx="137" cy="46"/>
                </a:xfrm>
              </p:grpSpPr>
              <p:sp>
                <p:nvSpPr>
                  <p:cNvPr id="465" name="Oval 527"/>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66" name="Oval 528"/>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67" name="Oval 529"/>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53" name="Group 530"/>
                <p:cNvGrpSpPr>
                  <a:grpSpLocks/>
                </p:cNvGrpSpPr>
                <p:nvPr/>
              </p:nvGrpSpPr>
              <p:grpSpPr bwMode="auto">
                <a:xfrm>
                  <a:off x="3379" y="3022"/>
                  <a:ext cx="137" cy="46"/>
                  <a:chOff x="3832" y="2659"/>
                  <a:chExt cx="137" cy="46"/>
                </a:xfrm>
              </p:grpSpPr>
              <p:sp>
                <p:nvSpPr>
                  <p:cNvPr id="462" name="Oval 531"/>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63" name="Oval 532"/>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64" name="Oval 533"/>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54" name="Group 534"/>
                <p:cNvGrpSpPr>
                  <a:grpSpLocks/>
                </p:cNvGrpSpPr>
                <p:nvPr/>
              </p:nvGrpSpPr>
              <p:grpSpPr bwMode="auto">
                <a:xfrm>
                  <a:off x="3515" y="3022"/>
                  <a:ext cx="137" cy="46"/>
                  <a:chOff x="3832" y="2659"/>
                  <a:chExt cx="137" cy="46"/>
                </a:xfrm>
              </p:grpSpPr>
              <p:sp>
                <p:nvSpPr>
                  <p:cNvPr id="459" name="Oval 535"/>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60" name="Oval 536"/>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61" name="Oval 537"/>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55" name="Group 538"/>
                <p:cNvGrpSpPr>
                  <a:grpSpLocks/>
                </p:cNvGrpSpPr>
                <p:nvPr/>
              </p:nvGrpSpPr>
              <p:grpSpPr bwMode="auto">
                <a:xfrm>
                  <a:off x="3651" y="3022"/>
                  <a:ext cx="137" cy="46"/>
                  <a:chOff x="3832" y="2659"/>
                  <a:chExt cx="137" cy="46"/>
                </a:xfrm>
              </p:grpSpPr>
              <p:sp>
                <p:nvSpPr>
                  <p:cNvPr id="456" name="Oval 539"/>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57" name="Oval 540"/>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58" name="Oval 541"/>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grpSp>
            <p:nvGrpSpPr>
              <p:cNvPr id="433" name="Group 542"/>
              <p:cNvGrpSpPr>
                <a:grpSpLocks/>
              </p:cNvGrpSpPr>
              <p:nvPr/>
            </p:nvGrpSpPr>
            <p:grpSpPr bwMode="auto">
              <a:xfrm>
                <a:off x="5193" y="2704"/>
                <a:ext cx="137" cy="46"/>
                <a:chOff x="3832" y="2659"/>
                <a:chExt cx="137" cy="46"/>
              </a:xfrm>
            </p:grpSpPr>
            <p:sp>
              <p:nvSpPr>
                <p:cNvPr id="449" name="Oval 543"/>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50" name="Oval 544"/>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51" name="Oval 545"/>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34" name="Group 546"/>
              <p:cNvGrpSpPr>
                <a:grpSpLocks/>
              </p:cNvGrpSpPr>
              <p:nvPr/>
            </p:nvGrpSpPr>
            <p:grpSpPr bwMode="auto">
              <a:xfrm>
                <a:off x="4921" y="2704"/>
                <a:ext cx="137" cy="46"/>
                <a:chOff x="3832" y="2659"/>
                <a:chExt cx="137" cy="46"/>
              </a:xfrm>
            </p:grpSpPr>
            <p:sp>
              <p:nvSpPr>
                <p:cNvPr id="446" name="Oval 547"/>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47" name="Oval 548"/>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48" name="Oval 549"/>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sp>
            <p:nvSpPr>
              <p:cNvPr id="435" name="Oval 550"/>
              <p:cNvSpPr>
                <a:spLocks noChangeArrowheads="1"/>
              </p:cNvSpPr>
              <p:nvPr/>
            </p:nvSpPr>
            <p:spPr bwMode="auto">
              <a:xfrm>
                <a:off x="528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36" name="Oval 551"/>
              <p:cNvSpPr>
                <a:spLocks noChangeArrowheads="1"/>
              </p:cNvSpPr>
              <p:nvPr/>
            </p:nvSpPr>
            <p:spPr bwMode="auto">
              <a:xfrm>
                <a:off x="3832" y="2750"/>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37" name="Oval 552"/>
              <p:cNvSpPr>
                <a:spLocks noChangeArrowheads="1"/>
              </p:cNvSpPr>
              <p:nvPr/>
            </p:nvSpPr>
            <p:spPr bwMode="auto">
              <a:xfrm>
                <a:off x="383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38" name="Oval 553"/>
              <p:cNvSpPr>
                <a:spLocks noChangeArrowheads="1"/>
              </p:cNvSpPr>
              <p:nvPr/>
            </p:nvSpPr>
            <p:spPr bwMode="auto">
              <a:xfrm>
                <a:off x="3877"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nvGrpSpPr>
              <p:cNvPr id="439" name="Group 554"/>
              <p:cNvGrpSpPr>
                <a:grpSpLocks/>
              </p:cNvGrpSpPr>
              <p:nvPr/>
            </p:nvGrpSpPr>
            <p:grpSpPr bwMode="auto">
              <a:xfrm>
                <a:off x="5239" y="2750"/>
                <a:ext cx="91" cy="46"/>
                <a:chOff x="4014" y="3339"/>
                <a:chExt cx="91" cy="46"/>
              </a:xfrm>
            </p:grpSpPr>
            <p:sp>
              <p:nvSpPr>
                <p:cNvPr id="444" name="Oval 555"/>
                <p:cNvSpPr>
                  <a:spLocks noChangeArrowheads="1"/>
                </p:cNvSpPr>
                <p:nvPr/>
              </p:nvSpPr>
              <p:spPr bwMode="auto">
                <a:xfrm>
                  <a:off x="4014" y="333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45" name="Oval 556"/>
                <p:cNvSpPr>
                  <a:spLocks noChangeArrowheads="1"/>
                </p:cNvSpPr>
                <p:nvPr/>
              </p:nvSpPr>
              <p:spPr bwMode="auto">
                <a:xfrm>
                  <a:off x="4059" y="333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440" name="Group 557"/>
              <p:cNvGrpSpPr>
                <a:grpSpLocks/>
              </p:cNvGrpSpPr>
              <p:nvPr/>
            </p:nvGrpSpPr>
            <p:grpSpPr bwMode="auto">
              <a:xfrm>
                <a:off x="5103" y="2750"/>
                <a:ext cx="137" cy="46"/>
                <a:chOff x="3832" y="2659"/>
                <a:chExt cx="137" cy="46"/>
              </a:xfrm>
            </p:grpSpPr>
            <p:sp>
              <p:nvSpPr>
                <p:cNvPr id="441" name="Oval 558"/>
                <p:cNvSpPr>
                  <a:spLocks noChangeArrowheads="1"/>
                </p:cNvSpPr>
                <p:nvPr/>
              </p:nvSpPr>
              <p:spPr bwMode="auto">
                <a:xfrm>
                  <a:off x="3832"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42" name="Oval 559"/>
                <p:cNvSpPr>
                  <a:spLocks noChangeArrowheads="1"/>
                </p:cNvSpPr>
                <p:nvPr/>
              </p:nvSpPr>
              <p:spPr bwMode="auto">
                <a:xfrm>
                  <a:off x="3878"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43" name="Oval 560"/>
                <p:cNvSpPr>
                  <a:spLocks noChangeArrowheads="1"/>
                </p:cNvSpPr>
                <p:nvPr/>
              </p:nvSpPr>
              <p:spPr bwMode="auto">
                <a:xfrm>
                  <a:off x="3923" y="2659"/>
                  <a:ext cx="46" cy="46"/>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sp>
          <p:nvSpPr>
            <p:cNvPr id="560" name="Line 561"/>
            <p:cNvSpPr>
              <a:spLocks noChangeShapeType="1"/>
            </p:cNvSpPr>
            <p:nvPr/>
          </p:nvSpPr>
          <p:spPr bwMode="auto">
            <a:xfrm>
              <a:off x="6804025" y="4437063"/>
              <a:ext cx="144463" cy="215900"/>
            </a:xfrm>
            <a:prstGeom prst="line">
              <a:avLst/>
            </a:prstGeom>
            <a:noFill/>
            <a:ln w="28575">
              <a:solidFill>
                <a:srgbClr val="0000FF"/>
              </a:solidFill>
              <a:round/>
              <a:headEnd/>
              <a:tailEnd/>
            </a:ln>
            <a:effectLst/>
          </p:spPr>
          <p:txBody>
            <a:bodyPr>
              <a:prstTxWarp prst="textNoShape">
                <a:avLst/>
              </a:prstTxWarp>
            </a:bodyPr>
            <a:lstStyle/>
            <a:p>
              <a:endParaRPr lang="en-US"/>
            </a:p>
          </p:txBody>
        </p:sp>
        <p:sp>
          <p:nvSpPr>
            <p:cNvPr id="561" name="Line 562"/>
            <p:cNvSpPr>
              <a:spLocks noChangeShapeType="1"/>
            </p:cNvSpPr>
            <p:nvPr/>
          </p:nvSpPr>
          <p:spPr bwMode="auto">
            <a:xfrm>
              <a:off x="7019925" y="4724400"/>
              <a:ext cx="73025" cy="217488"/>
            </a:xfrm>
            <a:prstGeom prst="line">
              <a:avLst/>
            </a:prstGeom>
            <a:noFill/>
            <a:ln w="28575">
              <a:solidFill>
                <a:srgbClr val="0000FF"/>
              </a:solidFill>
              <a:round/>
              <a:headEnd/>
              <a:tailEnd/>
            </a:ln>
            <a:effectLst/>
          </p:spPr>
          <p:txBody>
            <a:bodyPr>
              <a:prstTxWarp prst="textNoShape">
                <a:avLst/>
              </a:prstTxWarp>
            </a:bodyPr>
            <a:lstStyle/>
            <a:p>
              <a:endParaRPr lang="en-US"/>
            </a:p>
          </p:txBody>
        </p:sp>
        <p:sp>
          <p:nvSpPr>
            <p:cNvPr id="562" name="Line 563"/>
            <p:cNvSpPr>
              <a:spLocks noChangeShapeType="1"/>
            </p:cNvSpPr>
            <p:nvPr/>
          </p:nvSpPr>
          <p:spPr bwMode="auto">
            <a:xfrm>
              <a:off x="7392988" y="5949950"/>
              <a:ext cx="71437" cy="215900"/>
            </a:xfrm>
            <a:prstGeom prst="line">
              <a:avLst/>
            </a:prstGeom>
            <a:noFill/>
            <a:ln w="28575">
              <a:solidFill>
                <a:srgbClr val="0000FF"/>
              </a:solidFill>
              <a:round/>
              <a:headEnd/>
              <a:tailEnd/>
            </a:ln>
            <a:effectLst/>
          </p:spPr>
          <p:txBody>
            <a:bodyPr>
              <a:prstTxWarp prst="textNoShape">
                <a:avLst/>
              </a:prstTxWarp>
            </a:bodyPr>
            <a:lstStyle/>
            <a:p>
              <a:endParaRPr lang="en-US"/>
            </a:p>
          </p:txBody>
        </p:sp>
        <p:sp>
          <p:nvSpPr>
            <p:cNvPr id="563" name="Line 564"/>
            <p:cNvSpPr>
              <a:spLocks noChangeShapeType="1"/>
            </p:cNvSpPr>
            <p:nvPr/>
          </p:nvSpPr>
          <p:spPr bwMode="auto">
            <a:xfrm>
              <a:off x="7408863" y="6237288"/>
              <a:ext cx="71437" cy="215900"/>
            </a:xfrm>
            <a:prstGeom prst="line">
              <a:avLst/>
            </a:prstGeom>
            <a:noFill/>
            <a:ln w="28575">
              <a:solidFill>
                <a:srgbClr val="0000FF"/>
              </a:solidFill>
              <a:round/>
              <a:headEnd/>
              <a:tailEnd/>
            </a:ln>
            <a:effectLst/>
          </p:spPr>
          <p:txBody>
            <a:bodyPr>
              <a:prstTxWarp prst="textNoShape">
                <a:avLst/>
              </a:prstTxWarp>
            </a:bodyPr>
            <a:lstStyle/>
            <a:p>
              <a:endParaRPr lang="en-US"/>
            </a:p>
          </p:txBody>
        </p:sp>
        <p:sp>
          <p:nvSpPr>
            <p:cNvPr id="564" name="Freeform 565"/>
            <p:cNvSpPr>
              <a:spLocks/>
            </p:cNvSpPr>
            <p:nvPr/>
          </p:nvSpPr>
          <p:spPr bwMode="auto">
            <a:xfrm>
              <a:off x="6877050" y="4508500"/>
              <a:ext cx="593725" cy="1944688"/>
            </a:xfrm>
            <a:custGeom>
              <a:avLst/>
              <a:gdLst/>
              <a:ahLst/>
              <a:cxnLst>
                <a:cxn ang="0">
                  <a:pos x="0" y="0"/>
                </a:cxn>
                <a:cxn ang="0">
                  <a:pos x="136" y="227"/>
                </a:cxn>
                <a:cxn ang="0">
                  <a:pos x="300" y="576"/>
                </a:cxn>
                <a:cxn ang="0">
                  <a:pos x="364" y="984"/>
                </a:cxn>
                <a:cxn ang="0">
                  <a:pos x="362" y="1225"/>
                </a:cxn>
              </a:cxnLst>
              <a:rect l="0" t="0" r="r" b="b"/>
              <a:pathLst>
                <a:path w="374" h="1225">
                  <a:moveTo>
                    <a:pt x="0" y="0"/>
                  </a:moveTo>
                  <a:cubicBezTo>
                    <a:pt x="38" y="11"/>
                    <a:pt x="86" y="131"/>
                    <a:pt x="136" y="227"/>
                  </a:cubicBezTo>
                  <a:cubicBezTo>
                    <a:pt x="186" y="323"/>
                    <a:pt x="262" y="450"/>
                    <a:pt x="300" y="576"/>
                  </a:cubicBezTo>
                  <a:cubicBezTo>
                    <a:pt x="338" y="702"/>
                    <a:pt x="354" y="876"/>
                    <a:pt x="364" y="984"/>
                  </a:cubicBezTo>
                  <a:cubicBezTo>
                    <a:pt x="374" y="1092"/>
                    <a:pt x="362" y="1175"/>
                    <a:pt x="362" y="1225"/>
                  </a:cubicBezTo>
                </a:path>
              </a:pathLst>
            </a:custGeom>
            <a:noFill/>
            <a:ln w="25400" cap="flat">
              <a:solidFill>
                <a:schemeClr val="tx1"/>
              </a:solidFill>
              <a:prstDash val="sysDot"/>
              <a:round/>
              <a:headEnd/>
              <a:tailEnd/>
            </a:ln>
            <a:effectLst/>
          </p:spPr>
          <p:txBody>
            <a:bodyPr>
              <a:prstTxWarp prst="textNoShape">
                <a:avLst/>
              </a:prstTxWarp>
            </a:bodyPr>
            <a:lstStyle/>
            <a:p>
              <a:endParaRPr lang="en-US"/>
            </a:p>
          </p:txBody>
        </p:sp>
      </p:grpSp>
      <p:sp>
        <p:nvSpPr>
          <p:cNvPr id="567" name="Rectangle 566"/>
          <p:cNvSpPr/>
          <p:nvPr/>
        </p:nvSpPr>
        <p:spPr>
          <a:xfrm>
            <a:off x="304800" y="190500"/>
            <a:ext cx="8434220" cy="1046440"/>
          </a:xfrm>
          <a:prstGeom prst="rect">
            <a:avLst/>
          </a:prstGeom>
        </p:spPr>
        <p:txBody>
          <a:bodyPr wrap="none">
            <a:spAutoFit/>
          </a:bodyPr>
          <a:lstStyle/>
          <a:p>
            <a:r>
              <a:rPr lang="en-US" sz="3000" b="1" i="1" dirty="0" err="1" smtClean="0">
                <a:solidFill>
                  <a:schemeClr val="tx2">
                    <a:lumMod val="75000"/>
                  </a:schemeClr>
                </a:solidFill>
                <a:effectLst>
                  <a:outerShdw blurRad="50800" dist="38100" dir="2700000">
                    <a:srgbClr val="000000">
                      <a:alpha val="43000"/>
                    </a:srgbClr>
                  </a:outerShdw>
                </a:effectLst>
              </a:rPr>
              <a:t>Muon</a:t>
            </a:r>
            <a:r>
              <a:rPr lang="en-US" sz="3000" b="1" i="1" dirty="0" smtClean="0">
                <a:solidFill>
                  <a:schemeClr val="tx2">
                    <a:lumMod val="75000"/>
                  </a:schemeClr>
                </a:solidFill>
                <a:effectLst>
                  <a:outerShdw blurRad="50800" dist="38100" dir="2700000">
                    <a:srgbClr val="000000">
                      <a:alpha val="43000"/>
                    </a:srgbClr>
                  </a:outerShdw>
                </a:effectLst>
              </a:rPr>
              <a:t> reconstruction in ATLAS: </a:t>
            </a:r>
            <a:r>
              <a:rPr lang="en-US" sz="3200" i="1" dirty="0" smtClean="0">
                <a:solidFill>
                  <a:schemeClr val="accent2"/>
                </a:solidFill>
              </a:rPr>
              <a:t>Standalone </a:t>
            </a:r>
            <a:r>
              <a:rPr lang="en-US" sz="3200" i="1" dirty="0" err="1" smtClean="0">
                <a:solidFill>
                  <a:schemeClr val="accent2"/>
                </a:solidFill>
              </a:rPr>
              <a:t>muons</a:t>
            </a:r>
            <a:r>
              <a:rPr lang="en-US" sz="3200" i="1" dirty="0" smtClean="0">
                <a:solidFill>
                  <a:schemeClr val="accent2"/>
                </a:solidFill>
              </a:rPr>
              <a:t> </a:t>
            </a:r>
          </a:p>
          <a:p>
            <a:r>
              <a:rPr lang="en-US" sz="3000" b="1" i="1" dirty="0" smtClean="0">
                <a:solidFill>
                  <a:schemeClr val="tx2">
                    <a:lumMod val="75000"/>
                  </a:schemeClr>
                </a:solidFill>
                <a:effectLst>
                  <a:outerShdw blurRad="50800" dist="38100" dir="2700000">
                    <a:srgbClr val="000000">
                      <a:alpha val="43000"/>
                    </a:srgbClr>
                  </a:outerShdw>
                </a:effectLst>
              </a:rPr>
              <a:t> </a:t>
            </a:r>
            <a:endParaRPr lang="en-US" sz="3000" dirty="0"/>
          </a:p>
        </p:txBody>
      </p:sp>
      <p:grpSp>
        <p:nvGrpSpPr>
          <p:cNvPr id="568" name="Group 5"/>
          <p:cNvGrpSpPr>
            <a:grpSpLocks/>
          </p:cNvGrpSpPr>
          <p:nvPr/>
        </p:nvGrpSpPr>
        <p:grpSpPr bwMode="auto">
          <a:xfrm>
            <a:off x="5954605" y="2369104"/>
            <a:ext cx="2182813" cy="1368425"/>
            <a:chOff x="3264" y="919"/>
            <a:chExt cx="2352" cy="1655"/>
          </a:xfrm>
        </p:grpSpPr>
        <p:sp>
          <p:nvSpPr>
            <p:cNvPr id="569" name="Oval 6"/>
            <p:cNvSpPr>
              <a:spLocks noChangeArrowheads="1"/>
            </p:cNvSpPr>
            <p:nvPr/>
          </p:nvSpPr>
          <p:spPr bwMode="auto">
            <a:xfrm>
              <a:off x="3482" y="919"/>
              <a:ext cx="426"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70" name="Oval 7"/>
            <p:cNvSpPr>
              <a:spLocks noChangeArrowheads="1"/>
            </p:cNvSpPr>
            <p:nvPr/>
          </p:nvSpPr>
          <p:spPr bwMode="auto">
            <a:xfrm>
              <a:off x="3684" y="1132"/>
              <a:ext cx="22" cy="19"/>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71" name="Oval 8"/>
            <p:cNvSpPr>
              <a:spLocks noChangeArrowheads="1"/>
            </p:cNvSpPr>
            <p:nvPr/>
          </p:nvSpPr>
          <p:spPr bwMode="auto">
            <a:xfrm>
              <a:off x="3913" y="925"/>
              <a:ext cx="425" cy="450"/>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72" name="Oval 9"/>
            <p:cNvSpPr>
              <a:spLocks noChangeArrowheads="1"/>
            </p:cNvSpPr>
            <p:nvPr/>
          </p:nvSpPr>
          <p:spPr bwMode="auto">
            <a:xfrm>
              <a:off x="4115" y="1137"/>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73" name="Oval 10"/>
            <p:cNvSpPr>
              <a:spLocks noChangeArrowheads="1"/>
            </p:cNvSpPr>
            <p:nvPr/>
          </p:nvSpPr>
          <p:spPr bwMode="auto">
            <a:xfrm>
              <a:off x="4339" y="925"/>
              <a:ext cx="425" cy="450"/>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74" name="Oval 11"/>
            <p:cNvSpPr>
              <a:spLocks noChangeArrowheads="1"/>
            </p:cNvSpPr>
            <p:nvPr/>
          </p:nvSpPr>
          <p:spPr bwMode="auto">
            <a:xfrm>
              <a:off x="4541" y="1137"/>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75" name="Oval 12"/>
            <p:cNvSpPr>
              <a:spLocks noChangeArrowheads="1"/>
            </p:cNvSpPr>
            <p:nvPr/>
          </p:nvSpPr>
          <p:spPr bwMode="auto">
            <a:xfrm>
              <a:off x="4764" y="925"/>
              <a:ext cx="426" cy="450"/>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76" name="Oval 13"/>
            <p:cNvSpPr>
              <a:spLocks noChangeArrowheads="1"/>
            </p:cNvSpPr>
            <p:nvPr/>
          </p:nvSpPr>
          <p:spPr bwMode="auto">
            <a:xfrm>
              <a:off x="4966" y="1137"/>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77" name="Oval 14"/>
            <p:cNvSpPr>
              <a:spLocks noChangeArrowheads="1"/>
            </p:cNvSpPr>
            <p:nvPr/>
          </p:nvSpPr>
          <p:spPr bwMode="auto">
            <a:xfrm>
              <a:off x="5190" y="925"/>
              <a:ext cx="425" cy="450"/>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78" name="Oval 15"/>
            <p:cNvSpPr>
              <a:spLocks noChangeArrowheads="1"/>
            </p:cNvSpPr>
            <p:nvPr/>
          </p:nvSpPr>
          <p:spPr bwMode="auto">
            <a:xfrm>
              <a:off x="5392" y="1137"/>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79" name="Oval 16"/>
            <p:cNvSpPr>
              <a:spLocks noChangeArrowheads="1"/>
            </p:cNvSpPr>
            <p:nvPr/>
          </p:nvSpPr>
          <p:spPr bwMode="auto">
            <a:xfrm>
              <a:off x="3264" y="1318"/>
              <a:ext cx="426"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80" name="Oval 17"/>
            <p:cNvSpPr>
              <a:spLocks noChangeArrowheads="1"/>
            </p:cNvSpPr>
            <p:nvPr/>
          </p:nvSpPr>
          <p:spPr bwMode="auto">
            <a:xfrm>
              <a:off x="3466" y="1531"/>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81" name="Oval 18"/>
            <p:cNvSpPr>
              <a:spLocks noChangeArrowheads="1"/>
            </p:cNvSpPr>
            <p:nvPr/>
          </p:nvSpPr>
          <p:spPr bwMode="auto">
            <a:xfrm>
              <a:off x="3695" y="1324"/>
              <a:ext cx="426"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82" name="Oval 19"/>
            <p:cNvSpPr>
              <a:spLocks noChangeArrowheads="1"/>
            </p:cNvSpPr>
            <p:nvPr/>
          </p:nvSpPr>
          <p:spPr bwMode="auto">
            <a:xfrm>
              <a:off x="3897" y="1537"/>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83" name="Oval 20"/>
            <p:cNvSpPr>
              <a:spLocks noChangeArrowheads="1"/>
            </p:cNvSpPr>
            <p:nvPr/>
          </p:nvSpPr>
          <p:spPr bwMode="auto">
            <a:xfrm>
              <a:off x="4121" y="1324"/>
              <a:ext cx="425"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84" name="Oval 21"/>
            <p:cNvSpPr>
              <a:spLocks noChangeArrowheads="1"/>
            </p:cNvSpPr>
            <p:nvPr/>
          </p:nvSpPr>
          <p:spPr bwMode="auto">
            <a:xfrm>
              <a:off x="4323" y="1537"/>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85" name="Oval 22"/>
            <p:cNvSpPr>
              <a:spLocks noChangeArrowheads="1"/>
            </p:cNvSpPr>
            <p:nvPr/>
          </p:nvSpPr>
          <p:spPr bwMode="auto">
            <a:xfrm>
              <a:off x="4546" y="1324"/>
              <a:ext cx="425"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86" name="Oval 23"/>
            <p:cNvSpPr>
              <a:spLocks noChangeArrowheads="1"/>
            </p:cNvSpPr>
            <p:nvPr/>
          </p:nvSpPr>
          <p:spPr bwMode="auto">
            <a:xfrm>
              <a:off x="4748" y="1537"/>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87" name="Oval 24"/>
            <p:cNvSpPr>
              <a:spLocks noChangeArrowheads="1"/>
            </p:cNvSpPr>
            <p:nvPr/>
          </p:nvSpPr>
          <p:spPr bwMode="auto">
            <a:xfrm>
              <a:off x="4972" y="1324"/>
              <a:ext cx="425"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88" name="Oval 25"/>
            <p:cNvSpPr>
              <a:spLocks noChangeArrowheads="1"/>
            </p:cNvSpPr>
            <p:nvPr/>
          </p:nvSpPr>
          <p:spPr bwMode="auto">
            <a:xfrm>
              <a:off x="5174" y="1537"/>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89" name="Oval 26"/>
            <p:cNvSpPr>
              <a:spLocks noChangeArrowheads="1"/>
            </p:cNvSpPr>
            <p:nvPr/>
          </p:nvSpPr>
          <p:spPr bwMode="auto">
            <a:xfrm>
              <a:off x="3482" y="1718"/>
              <a:ext cx="426"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90" name="Oval 27"/>
            <p:cNvSpPr>
              <a:spLocks noChangeArrowheads="1"/>
            </p:cNvSpPr>
            <p:nvPr/>
          </p:nvSpPr>
          <p:spPr bwMode="auto">
            <a:xfrm>
              <a:off x="3684" y="1931"/>
              <a:ext cx="22" cy="19"/>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91" name="Oval 28"/>
            <p:cNvSpPr>
              <a:spLocks noChangeArrowheads="1"/>
            </p:cNvSpPr>
            <p:nvPr/>
          </p:nvSpPr>
          <p:spPr bwMode="auto">
            <a:xfrm>
              <a:off x="3913" y="1724"/>
              <a:ext cx="426"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92" name="Oval 29"/>
            <p:cNvSpPr>
              <a:spLocks noChangeArrowheads="1"/>
            </p:cNvSpPr>
            <p:nvPr/>
          </p:nvSpPr>
          <p:spPr bwMode="auto">
            <a:xfrm>
              <a:off x="4116" y="1936"/>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93" name="Oval 30"/>
            <p:cNvSpPr>
              <a:spLocks noChangeArrowheads="1"/>
            </p:cNvSpPr>
            <p:nvPr/>
          </p:nvSpPr>
          <p:spPr bwMode="auto">
            <a:xfrm>
              <a:off x="4339" y="1724"/>
              <a:ext cx="425"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94" name="Oval 31"/>
            <p:cNvSpPr>
              <a:spLocks noChangeArrowheads="1"/>
            </p:cNvSpPr>
            <p:nvPr/>
          </p:nvSpPr>
          <p:spPr bwMode="auto">
            <a:xfrm>
              <a:off x="4541" y="1936"/>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95" name="Oval 32"/>
            <p:cNvSpPr>
              <a:spLocks noChangeArrowheads="1"/>
            </p:cNvSpPr>
            <p:nvPr/>
          </p:nvSpPr>
          <p:spPr bwMode="auto">
            <a:xfrm>
              <a:off x="4765" y="1724"/>
              <a:ext cx="425"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96" name="Oval 33"/>
            <p:cNvSpPr>
              <a:spLocks noChangeArrowheads="1"/>
            </p:cNvSpPr>
            <p:nvPr/>
          </p:nvSpPr>
          <p:spPr bwMode="auto">
            <a:xfrm>
              <a:off x="4967" y="1936"/>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97" name="Oval 34"/>
            <p:cNvSpPr>
              <a:spLocks noChangeArrowheads="1"/>
            </p:cNvSpPr>
            <p:nvPr/>
          </p:nvSpPr>
          <p:spPr bwMode="auto">
            <a:xfrm>
              <a:off x="5190" y="1724"/>
              <a:ext cx="426"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598" name="Oval 35"/>
            <p:cNvSpPr>
              <a:spLocks noChangeArrowheads="1"/>
            </p:cNvSpPr>
            <p:nvPr/>
          </p:nvSpPr>
          <p:spPr bwMode="auto">
            <a:xfrm>
              <a:off x="5392" y="1936"/>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599" name="Oval 36"/>
            <p:cNvSpPr>
              <a:spLocks noChangeArrowheads="1"/>
            </p:cNvSpPr>
            <p:nvPr/>
          </p:nvSpPr>
          <p:spPr bwMode="auto">
            <a:xfrm>
              <a:off x="3264" y="2118"/>
              <a:ext cx="426"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600" name="Oval 37"/>
            <p:cNvSpPr>
              <a:spLocks noChangeArrowheads="1"/>
            </p:cNvSpPr>
            <p:nvPr/>
          </p:nvSpPr>
          <p:spPr bwMode="auto">
            <a:xfrm>
              <a:off x="3467" y="2331"/>
              <a:ext cx="22" cy="19"/>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601" name="Oval 38"/>
            <p:cNvSpPr>
              <a:spLocks noChangeArrowheads="1"/>
            </p:cNvSpPr>
            <p:nvPr/>
          </p:nvSpPr>
          <p:spPr bwMode="auto">
            <a:xfrm>
              <a:off x="3696" y="2123"/>
              <a:ext cx="425"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602" name="Oval 39"/>
            <p:cNvSpPr>
              <a:spLocks noChangeArrowheads="1"/>
            </p:cNvSpPr>
            <p:nvPr/>
          </p:nvSpPr>
          <p:spPr bwMode="auto">
            <a:xfrm>
              <a:off x="3897" y="2336"/>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603" name="Oval 40"/>
            <p:cNvSpPr>
              <a:spLocks noChangeArrowheads="1"/>
            </p:cNvSpPr>
            <p:nvPr/>
          </p:nvSpPr>
          <p:spPr bwMode="auto">
            <a:xfrm>
              <a:off x="4121" y="2123"/>
              <a:ext cx="426"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604" name="Oval 41"/>
            <p:cNvSpPr>
              <a:spLocks noChangeArrowheads="1"/>
            </p:cNvSpPr>
            <p:nvPr/>
          </p:nvSpPr>
          <p:spPr bwMode="auto">
            <a:xfrm>
              <a:off x="4323" y="2336"/>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605" name="Oval 42"/>
            <p:cNvSpPr>
              <a:spLocks noChangeArrowheads="1"/>
            </p:cNvSpPr>
            <p:nvPr/>
          </p:nvSpPr>
          <p:spPr bwMode="auto">
            <a:xfrm>
              <a:off x="4547" y="2123"/>
              <a:ext cx="425"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606" name="Oval 43"/>
            <p:cNvSpPr>
              <a:spLocks noChangeArrowheads="1"/>
            </p:cNvSpPr>
            <p:nvPr/>
          </p:nvSpPr>
          <p:spPr bwMode="auto">
            <a:xfrm>
              <a:off x="4748" y="2336"/>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607" name="Oval 44"/>
            <p:cNvSpPr>
              <a:spLocks noChangeArrowheads="1"/>
            </p:cNvSpPr>
            <p:nvPr/>
          </p:nvSpPr>
          <p:spPr bwMode="auto">
            <a:xfrm>
              <a:off x="4972" y="2123"/>
              <a:ext cx="426" cy="451"/>
            </a:xfrm>
            <a:prstGeom prst="ellipse">
              <a:avLst/>
            </a:prstGeom>
            <a:solidFill>
              <a:srgbClr val="FFFF99"/>
            </a:solidFill>
            <a:ln w="36000">
              <a:solidFill>
                <a:srgbClr val="000080"/>
              </a:solidFill>
              <a:round/>
              <a:headEnd/>
              <a:tailEnd/>
            </a:ln>
          </p:spPr>
          <p:txBody>
            <a:bodyPr wrap="none" anchor="ctr">
              <a:prstTxWarp prst="textNoShape">
                <a:avLst/>
              </a:prstTxWarp>
            </a:bodyPr>
            <a:lstStyle/>
            <a:p>
              <a:endParaRPr lang="en-US"/>
            </a:p>
          </p:txBody>
        </p:sp>
        <p:sp>
          <p:nvSpPr>
            <p:cNvPr id="608" name="Oval 45"/>
            <p:cNvSpPr>
              <a:spLocks noChangeArrowheads="1"/>
            </p:cNvSpPr>
            <p:nvPr/>
          </p:nvSpPr>
          <p:spPr bwMode="auto">
            <a:xfrm>
              <a:off x="5174" y="2336"/>
              <a:ext cx="22" cy="20"/>
            </a:xfrm>
            <a:prstGeom prst="ellipse">
              <a:avLst/>
            </a:prstGeom>
            <a:solidFill>
              <a:srgbClr val="280099"/>
            </a:solidFill>
            <a:ln w="9525">
              <a:solidFill>
                <a:srgbClr val="000000"/>
              </a:solidFill>
              <a:round/>
              <a:headEnd/>
              <a:tailEnd/>
            </a:ln>
          </p:spPr>
          <p:txBody>
            <a:bodyPr wrap="none" anchor="ctr">
              <a:prstTxWarp prst="textNoShape">
                <a:avLst/>
              </a:prstTxWarp>
            </a:bodyPr>
            <a:lstStyle/>
            <a:p>
              <a:endParaRPr lang="en-US"/>
            </a:p>
          </p:txBody>
        </p:sp>
        <p:sp>
          <p:nvSpPr>
            <p:cNvPr id="609" name="Oval 46"/>
            <p:cNvSpPr>
              <a:spLocks noChangeArrowheads="1"/>
            </p:cNvSpPr>
            <p:nvPr/>
          </p:nvSpPr>
          <p:spPr bwMode="auto">
            <a:xfrm>
              <a:off x="4401" y="994"/>
              <a:ext cx="297" cy="321"/>
            </a:xfrm>
            <a:prstGeom prst="ellipse">
              <a:avLst/>
            </a:prstGeom>
            <a:noFill/>
            <a:ln w="36068">
              <a:solidFill>
                <a:schemeClr val="tx1"/>
              </a:solidFill>
              <a:round/>
              <a:headEnd/>
              <a:tailEnd/>
            </a:ln>
          </p:spPr>
          <p:txBody>
            <a:bodyPr wrap="none" anchor="ctr">
              <a:prstTxWarp prst="textNoShape">
                <a:avLst/>
              </a:prstTxWarp>
            </a:bodyPr>
            <a:lstStyle/>
            <a:p>
              <a:endParaRPr lang="en-US"/>
            </a:p>
          </p:txBody>
        </p:sp>
        <p:sp>
          <p:nvSpPr>
            <p:cNvPr id="610" name="Oval 47"/>
            <p:cNvSpPr>
              <a:spLocks noChangeArrowheads="1"/>
            </p:cNvSpPr>
            <p:nvPr/>
          </p:nvSpPr>
          <p:spPr bwMode="auto">
            <a:xfrm>
              <a:off x="4215" y="2218"/>
              <a:ext cx="238" cy="251"/>
            </a:xfrm>
            <a:prstGeom prst="ellipse">
              <a:avLst/>
            </a:prstGeom>
            <a:noFill/>
            <a:ln w="36068">
              <a:solidFill>
                <a:schemeClr val="tx1"/>
              </a:solidFill>
              <a:round/>
              <a:headEnd/>
              <a:tailEnd/>
            </a:ln>
          </p:spPr>
          <p:txBody>
            <a:bodyPr wrap="none" anchor="ctr">
              <a:prstTxWarp prst="textNoShape">
                <a:avLst/>
              </a:prstTxWarp>
            </a:bodyPr>
            <a:lstStyle/>
            <a:p>
              <a:endParaRPr lang="en-US"/>
            </a:p>
          </p:txBody>
        </p:sp>
        <p:sp>
          <p:nvSpPr>
            <p:cNvPr id="611" name="Line 48"/>
            <p:cNvSpPr>
              <a:spLocks noChangeShapeType="1"/>
            </p:cNvSpPr>
            <p:nvPr/>
          </p:nvSpPr>
          <p:spPr bwMode="auto">
            <a:xfrm flipV="1">
              <a:off x="4556" y="1048"/>
              <a:ext cx="103" cy="95"/>
            </a:xfrm>
            <a:prstGeom prst="line">
              <a:avLst/>
            </a:prstGeom>
            <a:noFill/>
            <a:ln w="13843">
              <a:solidFill>
                <a:schemeClr val="tx1"/>
              </a:solidFill>
              <a:round/>
              <a:headEnd/>
              <a:tailEnd type="triangle" w="sm" len="sm"/>
            </a:ln>
          </p:spPr>
          <p:txBody>
            <a:bodyPr>
              <a:prstTxWarp prst="textNoShape">
                <a:avLst/>
              </a:prstTxWarp>
            </a:bodyPr>
            <a:lstStyle/>
            <a:p>
              <a:endParaRPr lang="en-US"/>
            </a:p>
          </p:txBody>
        </p:sp>
        <p:sp>
          <p:nvSpPr>
            <p:cNvPr id="612" name="Line 49"/>
            <p:cNvSpPr>
              <a:spLocks noChangeShapeType="1"/>
            </p:cNvSpPr>
            <p:nvPr/>
          </p:nvSpPr>
          <p:spPr bwMode="auto">
            <a:xfrm flipV="1">
              <a:off x="4348" y="2244"/>
              <a:ext cx="59" cy="86"/>
            </a:xfrm>
            <a:prstGeom prst="line">
              <a:avLst/>
            </a:prstGeom>
            <a:noFill/>
            <a:ln w="17018">
              <a:solidFill>
                <a:schemeClr val="tx1"/>
              </a:solidFill>
              <a:round/>
              <a:headEnd/>
              <a:tailEnd type="triangle" w="sm" len="sm"/>
            </a:ln>
          </p:spPr>
          <p:txBody>
            <a:bodyPr>
              <a:prstTxWarp prst="textNoShape">
                <a:avLst/>
              </a:prstTxWarp>
            </a:bodyPr>
            <a:lstStyle/>
            <a:p>
              <a:endParaRPr lang="en-US"/>
            </a:p>
          </p:txBody>
        </p:sp>
        <p:sp>
          <p:nvSpPr>
            <p:cNvPr id="613" name="Line 50"/>
            <p:cNvSpPr>
              <a:spLocks noChangeShapeType="1"/>
            </p:cNvSpPr>
            <p:nvPr/>
          </p:nvSpPr>
          <p:spPr bwMode="auto">
            <a:xfrm flipH="1" flipV="1">
              <a:off x="4216" y="1427"/>
              <a:ext cx="113" cy="120"/>
            </a:xfrm>
            <a:prstGeom prst="line">
              <a:avLst/>
            </a:prstGeom>
            <a:noFill/>
            <a:ln w="13843">
              <a:solidFill>
                <a:schemeClr val="tx1"/>
              </a:solidFill>
              <a:round/>
              <a:headEnd/>
              <a:tailEnd type="triangle" w="sm" len="sm"/>
            </a:ln>
          </p:spPr>
          <p:txBody>
            <a:bodyPr>
              <a:prstTxWarp prst="textNoShape">
                <a:avLst/>
              </a:prstTxWarp>
            </a:bodyPr>
            <a:lstStyle/>
            <a:p>
              <a:endParaRPr lang="en-US"/>
            </a:p>
          </p:txBody>
        </p:sp>
        <p:sp>
          <p:nvSpPr>
            <p:cNvPr id="614" name="Line 51"/>
            <p:cNvSpPr>
              <a:spLocks noChangeShapeType="1"/>
            </p:cNvSpPr>
            <p:nvPr/>
          </p:nvSpPr>
          <p:spPr bwMode="auto">
            <a:xfrm flipV="1">
              <a:off x="4563" y="1846"/>
              <a:ext cx="117" cy="100"/>
            </a:xfrm>
            <a:prstGeom prst="line">
              <a:avLst/>
            </a:prstGeom>
            <a:noFill/>
            <a:ln w="13843">
              <a:solidFill>
                <a:schemeClr val="tx1"/>
              </a:solidFill>
              <a:round/>
              <a:headEnd/>
              <a:tailEnd type="triangle" w="sm" len="sm"/>
            </a:ln>
          </p:spPr>
          <p:txBody>
            <a:bodyPr>
              <a:prstTxWarp prst="textNoShape">
                <a:avLst/>
              </a:prstTxWarp>
            </a:bodyPr>
            <a:lstStyle/>
            <a:p>
              <a:endParaRPr lang="en-US"/>
            </a:p>
          </p:txBody>
        </p:sp>
        <p:sp>
          <p:nvSpPr>
            <p:cNvPr id="615" name="Oval 52"/>
            <p:cNvSpPr>
              <a:spLocks noChangeArrowheads="1"/>
            </p:cNvSpPr>
            <p:nvPr/>
          </p:nvSpPr>
          <p:spPr bwMode="auto">
            <a:xfrm>
              <a:off x="4211" y="2212"/>
              <a:ext cx="238" cy="252"/>
            </a:xfrm>
            <a:prstGeom prst="ellipse">
              <a:avLst/>
            </a:prstGeom>
            <a:noFill/>
            <a:ln w="36000">
              <a:solidFill>
                <a:srgbClr val="FF0000"/>
              </a:solidFill>
              <a:round/>
              <a:headEnd/>
              <a:tailEnd/>
            </a:ln>
          </p:spPr>
          <p:txBody>
            <a:bodyPr wrap="none" anchor="ctr">
              <a:prstTxWarp prst="textNoShape">
                <a:avLst/>
              </a:prstTxWarp>
            </a:bodyPr>
            <a:lstStyle/>
            <a:p>
              <a:endParaRPr lang="en-US"/>
            </a:p>
          </p:txBody>
        </p:sp>
        <p:sp>
          <p:nvSpPr>
            <p:cNvPr id="616" name="Oval 53"/>
            <p:cNvSpPr>
              <a:spLocks noChangeArrowheads="1"/>
            </p:cNvSpPr>
            <p:nvPr/>
          </p:nvSpPr>
          <p:spPr bwMode="auto">
            <a:xfrm>
              <a:off x="4389" y="989"/>
              <a:ext cx="297" cy="321"/>
            </a:xfrm>
            <a:prstGeom prst="ellipse">
              <a:avLst/>
            </a:prstGeom>
            <a:noFill/>
            <a:ln w="36000">
              <a:solidFill>
                <a:srgbClr val="FF0000"/>
              </a:solidFill>
              <a:round/>
              <a:headEnd/>
              <a:tailEnd/>
            </a:ln>
          </p:spPr>
          <p:txBody>
            <a:bodyPr wrap="none" anchor="ctr">
              <a:prstTxWarp prst="textNoShape">
                <a:avLst/>
              </a:prstTxWarp>
            </a:bodyPr>
            <a:lstStyle/>
            <a:p>
              <a:endParaRPr lang="en-US"/>
            </a:p>
          </p:txBody>
        </p:sp>
        <p:sp>
          <p:nvSpPr>
            <p:cNvPr id="617" name="Oval 54"/>
            <p:cNvSpPr>
              <a:spLocks noChangeArrowheads="1"/>
            </p:cNvSpPr>
            <p:nvPr/>
          </p:nvSpPr>
          <p:spPr bwMode="auto">
            <a:xfrm>
              <a:off x="4153" y="1368"/>
              <a:ext cx="371" cy="378"/>
            </a:xfrm>
            <a:prstGeom prst="ellipse">
              <a:avLst/>
            </a:prstGeom>
            <a:noFill/>
            <a:ln w="36068">
              <a:solidFill>
                <a:schemeClr val="tx1"/>
              </a:solidFill>
              <a:round/>
              <a:headEnd/>
              <a:tailEnd/>
            </a:ln>
          </p:spPr>
          <p:txBody>
            <a:bodyPr wrap="none" anchor="ctr">
              <a:prstTxWarp prst="textNoShape">
                <a:avLst/>
              </a:prstTxWarp>
            </a:bodyPr>
            <a:lstStyle/>
            <a:p>
              <a:endParaRPr lang="en-US"/>
            </a:p>
          </p:txBody>
        </p:sp>
        <p:sp>
          <p:nvSpPr>
            <p:cNvPr id="618" name="Oval 55"/>
            <p:cNvSpPr>
              <a:spLocks noChangeArrowheads="1"/>
            </p:cNvSpPr>
            <p:nvPr/>
          </p:nvSpPr>
          <p:spPr bwMode="auto">
            <a:xfrm>
              <a:off x="4387" y="1784"/>
              <a:ext cx="333" cy="341"/>
            </a:xfrm>
            <a:prstGeom prst="ellipse">
              <a:avLst/>
            </a:prstGeom>
            <a:noFill/>
            <a:ln w="36068">
              <a:solidFill>
                <a:schemeClr val="tx1"/>
              </a:solidFill>
              <a:round/>
              <a:headEnd/>
              <a:tailEnd/>
            </a:ln>
          </p:spPr>
          <p:txBody>
            <a:bodyPr wrap="none" anchor="ctr">
              <a:prstTxWarp prst="textNoShape">
                <a:avLst/>
              </a:prstTxWarp>
            </a:bodyPr>
            <a:lstStyle/>
            <a:p>
              <a:endParaRPr lang="en-US"/>
            </a:p>
          </p:txBody>
        </p:sp>
      </p:grpSp>
      <p:sp>
        <p:nvSpPr>
          <p:cNvPr id="619" name="Rectangle 618"/>
          <p:cNvSpPr/>
          <p:nvPr/>
        </p:nvSpPr>
        <p:spPr>
          <a:xfrm>
            <a:off x="215900" y="896432"/>
            <a:ext cx="5688348" cy="5664115"/>
          </a:xfrm>
          <a:prstGeom prst="rect">
            <a:avLst/>
          </a:prstGeom>
        </p:spPr>
        <p:txBody>
          <a:bodyPr wrap="square">
            <a:spAutoFit/>
          </a:bodyPr>
          <a:lstStyle/>
          <a:p>
            <a:pPr>
              <a:lnSpc>
                <a:spcPct val="80000"/>
              </a:lnSpc>
            </a:pPr>
            <a:r>
              <a:rPr lang="en-US" sz="2200" b="1" dirty="0" smtClean="0">
                <a:solidFill>
                  <a:srgbClr val="C0504D"/>
                </a:solidFill>
              </a:rPr>
              <a:t>1) </a:t>
            </a:r>
            <a:r>
              <a:rPr lang="en-US" sz="2200" b="1" dirty="0" err="1" smtClean="0">
                <a:solidFill>
                  <a:srgbClr val="C0504D"/>
                </a:solidFill>
              </a:rPr>
              <a:t>Veloce</a:t>
            </a:r>
            <a:r>
              <a:rPr lang="en-US" sz="2200" b="1" dirty="0" smtClean="0">
                <a:solidFill>
                  <a:srgbClr val="C0504D"/>
                </a:solidFill>
              </a:rPr>
              <a:t> </a:t>
            </a:r>
            <a:r>
              <a:rPr lang="en-US" sz="2200" b="1" dirty="0" err="1" smtClean="0">
                <a:solidFill>
                  <a:srgbClr val="C0504D"/>
                </a:solidFill>
              </a:rPr>
              <a:t>identificazione</a:t>
            </a:r>
            <a:r>
              <a:rPr lang="en-US" sz="2200" b="1" dirty="0" smtClean="0">
                <a:solidFill>
                  <a:srgbClr val="C0504D"/>
                </a:solidFill>
              </a:rPr>
              <a:t> </a:t>
            </a:r>
            <a:r>
              <a:rPr lang="en-US" sz="2200" b="1" dirty="0" err="1" smtClean="0">
                <a:solidFill>
                  <a:srgbClr val="C0504D"/>
                </a:solidFill>
              </a:rPr>
              <a:t>di</a:t>
            </a:r>
            <a:r>
              <a:rPr lang="en-US" sz="2200" b="1" dirty="0" smtClean="0">
                <a:solidFill>
                  <a:srgbClr val="C0504D"/>
                </a:solidFill>
              </a:rPr>
              <a:t> </a:t>
            </a:r>
            <a:r>
              <a:rPr lang="en-US" sz="2200" b="1" dirty="0" err="1" smtClean="0">
                <a:solidFill>
                  <a:srgbClr val="C0504D"/>
                </a:solidFill>
              </a:rPr>
              <a:t>regioni</a:t>
            </a:r>
            <a:r>
              <a:rPr lang="en-US" sz="2200" b="1" dirty="0" smtClean="0">
                <a:solidFill>
                  <a:srgbClr val="C0504D"/>
                </a:solidFill>
              </a:rPr>
              <a:t> </a:t>
            </a:r>
            <a:r>
              <a:rPr lang="en-US" sz="2200" b="1" dirty="0" err="1" smtClean="0">
                <a:solidFill>
                  <a:srgbClr val="C0504D"/>
                </a:solidFill>
              </a:rPr>
              <a:t>di</a:t>
            </a:r>
            <a:r>
              <a:rPr lang="en-US" sz="2200" b="1" dirty="0" smtClean="0">
                <a:solidFill>
                  <a:srgbClr val="C0504D"/>
                </a:solidFill>
              </a:rPr>
              <a:t> </a:t>
            </a:r>
            <a:r>
              <a:rPr lang="en-US" sz="2200" b="1" dirty="0" err="1" smtClean="0">
                <a:solidFill>
                  <a:srgbClr val="C0504D"/>
                </a:solidFill>
              </a:rPr>
              <a:t>attivita</a:t>
            </a:r>
            <a:r>
              <a:rPr lang="en-US" sz="2200" b="1" dirty="0" smtClean="0">
                <a:solidFill>
                  <a:srgbClr val="C0504D"/>
                </a:solidFill>
              </a:rPr>
              <a:t>` (</a:t>
            </a:r>
            <a:r>
              <a:rPr lang="en-US" sz="2200" b="1" dirty="0" err="1" smtClean="0">
                <a:solidFill>
                  <a:srgbClr val="C0504D"/>
                </a:solidFill>
              </a:rPr>
              <a:t>RoI</a:t>
            </a:r>
            <a:r>
              <a:rPr lang="en-US" sz="2200" b="1" dirty="0" smtClean="0">
                <a:solidFill>
                  <a:srgbClr val="C0504D"/>
                </a:solidFill>
              </a:rPr>
              <a:t>) </a:t>
            </a:r>
            <a:r>
              <a:rPr lang="en-US" sz="2200" b="1" dirty="0" err="1" smtClean="0">
                <a:solidFill>
                  <a:srgbClr val="C0504D"/>
                </a:solidFill>
              </a:rPr>
              <a:t>nelle</a:t>
            </a:r>
            <a:r>
              <a:rPr lang="en-US" sz="2200" b="1" dirty="0" smtClean="0">
                <a:solidFill>
                  <a:srgbClr val="C0504D"/>
                </a:solidFill>
              </a:rPr>
              <a:t> </a:t>
            </a:r>
            <a:r>
              <a:rPr lang="en-US" sz="2200" b="1" dirty="0" err="1" smtClean="0">
                <a:solidFill>
                  <a:srgbClr val="C0504D"/>
                </a:solidFill>
              </a:rPr>
              <a:t>proiezioni</a:t>
            </a:r>
            <a:r>
              <a:rPr lang="en-US" sz="2200" b="1" dirty="0" smtClean="0">
                <a:solidFill>
                  <a:srgbClr val="C0504D"/>
                </a:solidFill>
              </a:rPr>
              <a:t> </a:t>
            </a:r>
            <a:r>
              <a:rPr lang="en-US" sz="2200" b="1" dirty="0" err="1" smtClean="0">
                <a:solidFill>
                  <a:srgbClr val="C0504D"/>
                </a:solidFill>
                <a:latin typeface="Symbol" pitchFamily="-111" charset="2"/>
              </a:rPr>
              <a:t>h</a:t>
            </a:r>
            <a:r>
              <a:rPr lang="en-US" sz="2200" b="1" dirty="0" smtClean="0">
                <a:solidFill>
                  <a:srgbClr val="C0504D"/>
                </a:solidFill>
              </a:rPr>
              <a:t> </a:t>
            </a:r>
            <a:r>
              <a:rPr lang="en-US" sz="2200" b="1" dirty="0" err="1" smtClean="0">
                <a:solidFill>
                  <a:srgbClr val="C0504D"/>
                </a:solidFill>
              </a:rPr>
              <a:t>e</a:t>
            </a:r>
            <a:r>
              <a:rPr lang="en-US" sz="2200" b="1" dirty="0" smtClean="0">
                <a:solidFill>
                  <a:srgbClr val="C0504D"/>
                </a:solidFill>
              </a:rPr>
              <a:t> </a:t>
            </a:r>
            <a:r>
              <a:rPr lang="en-US" sz="2200" b="1" dirty="0" err="1" smtClean="0">
                <a:solidFill>
                  <a:srgbClr val="C0504D"/>
                </a:solidFill>
                <a:latin typeface="Symbol" pitchFamily="-111" charset="2"/>
              </a:rPr>
              <a:t>f</a:t>
            </a:r>
            <a:endParaRPr lang="en-US" sz="2200" b="1" dirty="0" smtClean="0">
              <a:solidFill>
                <a:srgbClr val="C0504D"/>
              </a:solidFill>
              <a:latin typeface="Symbol" pitchFamily="-111" charset="2"/>
            </a:endParaRPr>
          </a:p>
          <a:p>
            <a:pPr>
              <a:lnSpc>
                <a:spcPct val="80000"/>
              </a:lnSpc>
            </a:pPr>
            <a:endParaRPr lang="en-US" sz="2200" b="1" dirty="0" smtClean="0">
              <a:solidFill>
                <a:srgbClr val="C0504D"/>
              </a:solidFill>
              <a:latin typeface="Symbol" pitchFamily="-111" charset="2"/>
            </a:endParaRPr>
          </a:p>
          <a:p>
            <a:pPr>
              <a:lnSpc>
                <a:spcPct val="80000"/>
              </a:lnSpc>
            </a:pPr>
            <a:endParaRPr lang="en-US" sz="2200" b="1" dirty="0" smtClean="0">
              <a:solidFill>
                <a:srgbClr val="C0504D"/>
              </a:solidFill>
              <a:latin typeface="Symbol" pitchFamily="-111" charset="2"/>
            </a:endParaRPr>
          </a:p>
          <a:p>
            <a:pPr>
              <a:lnSpc>
                <a:spcPct val="80000"/>
              </a:lnSpc>
            </a:pPr>
            <a:r>
              <a:rPr lang="en-US" sz="2200" b="1" dirty="0" smtClean="0">
                <a:solidFill>
                  <a:srgbClr val="C0504D"/>
                </a:solidFill>
                <a:latin typeface="Calibri"/>
                <a:cs typeface="Calibri"/>
              </a:rPr>
              <a:t>2) </a:t>
            </a:r>
            <a:r>
              <a:rPr lang="en-US" sz="2200" b="1" dirty="0" err="1" smtClean="0">
                <a:solidFill>
                  <a:srgbClr val="C0504D"/>
                </a:solidFill>
              </a:rPr>
              <a:t>Ricostruzione</a:t>
            </a:r>
            <a:r>
              <a:rPr lang="en-US" sz="2200" b="1" dirty="0" smtClean="0">
                <a:solidFill>
                  <a:srgbClr val="C0504D"/>
                </a:solidFill>
              </a:rPr>
              <a:t> </a:t>
            </a:r>
            <a:r>
              <a:rPr lang="en-US" sz="2200" b="1" dirty="0" err="1" smtClean="0">
                <a:solidFill>
                  <a:srgbClr val="C0504D"/>
                </a:solidFill>
              </a:rPr>
              <a:t>dei</a:t>
            </a:r>
            <a:r>
              <a:rPr lang="en-US" sz="2200" b="1" dirty="0" smtClean="0">
                <a:solidFill>
                  <a:srgbClr val="C0504D"/>
                </a:solidFill>
              </a:rPr>
              <a:t> </a:t>
            </a:r>
            <a:r>
              <a:rPr lang="en-US" sz="2200" b="1" dirty="0" err="1" smtClean="0">
                <a:solidFill>
                  <a:srgbClr val="C0504D"/>
                </a:solidFill>
              </a:rPr>
              <a:t>segmenti</a:t>
            </a:r>
            <a:r>
              <a:rPr lang="en-US" sz="2200" b="1" dirty="0" smtClean="0">
                <a:solidFill>
                  <a:srgbClr val="C0504D"/>
                </a:solidFill>
              </a:rPr>
              <a:t> </a:t>
            </a:r>
            <a:r>
              <a:rPr lang="en-US" sz="2200" b="1" dirty="0" err="1" smtClean="0">
                <a:solidFill>
                  <a:srgbClr val="C0504D"/>
                </a:solidFill>
              </a:rPr>
              <a:t>di</a:t>
            </a:r>
            <a:r>
              <a:rPr lang="en-US" sz="2200" b="1" dirty="0" smtClean="0">
                <a:solidFill>
                  <a:srgbClr val="C0504D"/>
                </a:solidFill>
              </a:rPr>
              <a:t> </a:t>
            </a:r>
            <a:r>
              <a:rPr lang="en-US" sz="2200" b="1" dirty="0" err="1" smtClean="0">
                <a:solidFill>
                  <a:srgbClr val="C0504D"/>
                </a:solidFill>
              </a:rPr>
              <a:t>traccia</a:t>
            </a:r>
            <a:r>
              <a:rPr lang="en-US" sz="2200" b="1" dirty="0" smtClean="0">
                <a:solidFill>
                  <a:srgbClr val="C0504D"/>
                </a:solidFill>
              </a:rPr>
              <a:t> </a:t>
            </a:r>
            <a:r>
              <a:rPr lang="en-US" sz="2200" b="1" dirty="0" err="1" smtClean="0">
                <a:solidFill>
                  <a:srgbClr val="C0504D"/>
                </a:solidFill>
              </a:rPr>
              <a:t>nelle</a:t>
            </a:r>
            <a:r>
              <a:rPr lang="en-US" sz="2200" b="1" dirty="0" smtClean="0">
                <a:solidFill>
                  <a:srgbClr val="C0504D"/>
                </a:solidFill>
              </a:rPr>
              <a:t> </a:t>
            </a:r>
            <a:r>
              <a:rPr lang="en-US" sz="2200" b="1" dirty="0" err="1" smtClean="0">
                <a:solidFill>
                  <a:srgbClr val="C0504D"/>
                </a:solidFill>
              </a:rPr>
              <a:t>camere</a:t>
            </a:r>
            <a:r>
              <a:rPr lang="en-US" sz="2200" b="1" dirty="0" smtClean="0">
                <a:solidFill>
                  <a:srgbClr val="C0504D"/>
                </a:solidFill>
              </a:rPr>
              <a:t> </a:t>
            </a:r>
            <a:r>
              <a:rPr lang="en-US" sz="2200" b="1" dirty="0" err="1" smtClean="0">
                <a:solidFill>
                  <a:srgbClr val="C0504D"/>
                </a:solidFill>
              </a:rPr>
              <a:t>MDTs</a:t>
            </a:r>
            <a:endParaRPr lang="en-US" sz="2200" b="1" dirty="0" smtClean="0">
              <a:solidFill>
                <a:srgbClr val="C0504D"/>
              </a:solidFill>
            </a:endParaRPr>
          </a:p>
          <a:p>
            <a:pPr lvl="1">
              <a:lnSpc>
                <a:spcPct val="80000"/>
              </a:lnSpc>
            </a:pPr>
            <a:r>
              <a:rPr lang="en-US" sz="1400" b="1" dirty="0" err="1" smtClean="0">
                <a:solidFill>
                  <a:schemeClr val="tx2"/>
                </a:solidFill>
              </a:rPr>
              <a:t>Uso</a:t>
            </a:r>
            <a:r>
              <a:rPr lang="en-US" sz="1400" b="1" dirty="0" smtClean="0">
                <a:solidFill>
                  <a:schemeClr val="tx2"/>
                </a:solidFill>
              </a:rPr>
              <a:t> </a:t>
            </a:r>
            <a:r>
              <a:rPr lang="en-US" sz="1400" b="1" dirty="0" err="1" smtClean="0">
                <a:solidFill>
                  <a:schemeClr val="tx2"/>
                </a:solidFill>
              </a:rPr>
              <a:t>della</a:t>
            </a:r>
            <a:r>
              <a:rPr lang="en-US" sz="1400" b="1" dirty="0" smtClean="0">
                <a:solidFill>
                  <a:schemeClr val="tx2"/>
                </a:solidFill>
              </a:rPr>
              <a:t> </a:t>
            </a:r>
            <a:r>
              <a:rPr lang="en-US" sz="1400" b="1" dirty="0" err="1" smtClean="0">
                <a:solidFill>
                  <a:schemeClr val="tx2"/>
                </a:solidFill>
              </a:rPr>
              <a:t>relazione</a:t>
            </a:r>
            <a:r>
              <a:rPr lang="en-US" sz="1400" b="1" dirty="0" smtClean="0">
                <a:solidFill>
                  <a:schemeClr val="tx2"/>
                </a:solidFill>
              </a:rPr>
              <a:t> </a:t>
            </a:r>
            <a:r>
              <a:rPr lang="en-US" sz="1400" b="1" dirty="0" err="1" smtClean="0">
                <a:solidFill>
                  <a:schemeClr val="tx2"/>
                </a:solidFill>
              </a:rPr>
              <a:t>r-t</a:t>
            </a:r>
            <a:r>
              <a:rPr lang="en-US" sz="1400" b="1" dirty="0" smtClean="0">
                <a:solidFill>
                  <a:schemeClr val="tx2"/>
                </a:solidFill>
              </a:rPr>
              <a:t> per la </a:t>
            </a:r>
            <a:r>
              <a:rPr lang="en-US" sz="1400" b="1" dirty="0" err="1" smtClean="0">
                <a:solidFill>
                  <a:schemeClr val="tx2"/>
                </a:solidFill>
              </a:rPr>
              <a:t>definizione</a:t>
            </a:r>
            <a:r>
              <a:rPr lang="en-US" sz="1400" b="1" dirty="0" smtClean="0">
                <a:solidFill>
                  <a:schemeClr val="tx2"/>
                </a:solidFill>
              </a:rPr>
              <a:t> </a:t>
            </a:r>
            <a:r>
              <a:rPr lang="en-US" sz="1400" b="1" dirty="0" err="1" smtClean="0">
                <a:solidFill>
                  <a:schemeClr val="tx2"/>
                </a:solidFill>
              </a:rPr>
              <a:t>della</a:t>
            </a:r>
            <a:r>
              <a:rPr lang="en-US" sz="1400" b="1" dirty="0" smtClean="0">
                <a:solidFill>
                  <a:schemeClr val="tx2"/>
                </a:solidFill>
              </a:rPr>
              <a:t> </a:t>
            </a:r>
            <a:r>
              <a:rPr lang="en-US" sz="1400" b="1" dirty="0" err="1" smtClean="0">
                <a:solidFill>
                  <a:schemeClr val="tx2"/>
                </a:solidFill>
              </a:rPr>
              <a:t>distanza</a:t>
            </a:r>
            <a:r>
              <a:rPr lang="en-US" sz="1400" b="1" dirty="0" smtClean="0">
                <a:solidFill>
                  <a:schemeClr val="tx2"/>
                </a:solidFill>
              </a:rPr>
              <a:t> </a:t>
            </a:r>
            <a:r>
              <a:rPr lang="en-US" sz="1400" b="1" dirty="0" err="1" smtClean="0">
                <a:solidFill>
                  <a:schemeClr val="tx2"/>
                </a:solidFill>
              </a:rPr>
              <a:t>di</a:t>
            </a:r>
            <a:r>
              <a:rPr lang="en-US" sz="1400" b="1" dirty="0" smtClean="0">
                <a:solidFill>
                  <a:schemeClr val="tx2"/>
                </a:solidFill>
              </a:rPr>
              <a:t> drift</a:t>
            </a:r>
          </a:p>
          <a:p>
            <a:pPr lvl="1">
              <a:lnSpc>
                <a:spcPct val="80000"/>
              </a:lnSpc>
            </a:pPr>
            <a:r>
              <a:rPr lang="en-US" sz="1400" b="1" dirty="0" err="1" smtClean="0">
                <a:solidFill>
                  <a:schemeClr val="tx2"/>
                </a:solidFill>
              </a:rPr>
              <a:t>Correzione</a:t>
            </a:r>
            <a:r>
              <a:rPr lang="en-US" sz="1400" b="1" dirty="0" smtClean="0">
                <a:solidFill>
                  <a:schemeClr val="tx2"/>
                </a:solidFill>
              </a:rPr>
              <a:t> per la </a:t>
            </a:r>
            <a:r>
              <a:rPr lang="en-US" sz="1400" b="1" dirty="0" err="1" smtClean="0">
                <a:solidFill>
                  <a:schemeClr val="tx2"/>
                </a:solidFill>
              </a:rPr>
              <a:t>propagazione</a:t>
            </a:r>
            <a:r>
              <a:rPr lang="en-US" sz="1400" b="1" dirty="0" smtClean="0">
                <a:solidFill>
                  <a:schemeClr val="tx2"/>
                </a:solidFill>
              </a:rPr>
              <a:t> </a:t>
            </a:r>
            <a:r>
              <a:rPr lang="en-US" sz="1400" b="1" dirty="0" err="1" smtClean="0">
                <a:solidFill>
                  <a:schemeClr val="tx2"/>
                </a:solidFill>
              </a:rPr>
              <a:t>lungo</a:t>
            </a:r>
            <a:r>
              <a:rPr lang="en-US" sz="1400" b="1" dirty="0" smtClean="0">
                <a:solidFill>
                  <a:schemeClr val="tx2"/>
                </a:solidFill>
              </a:rPr>
              <a:t> </a:t>
            </a:r>
            <a:r>
              <a:rPr lang="en-US" sz="1400" b="1" dirty="0" err="1" smtClean="0">
                <a:solidFill>
                  <a:schemeClr val="tx2"/>
                </a:solidFill>
              </a:rPr>
              <a:t>il</a:t>
            </a:r>
            <a:r>
              <a:rPr lang="en-US" sz="1400" b="1" dirty="0" smtClean="0">
                <a:solidFill>
                  <a:schemeClr val="tx2"/>
                </a:solidFill>
              </a:rPr>
              <a:t> </a:t>
            </a:r>
            <a:r>
              <a:rPr lang="en-US" sz="1400" b="1" dirty="0" err="1" smtClean="0">
                <a:solidFill>
                  <a:schemeClr val="tx2"/>
                </a:solidFill>
              </a:rPr>
              <a:t>filo</a:t>
            </a:r>
            <a:r>
              <a:rPr lang="en-US" sz="1400" b="1" dirty="0" smtClean="0">
                <a:solidFill>
                  <a:schemeClr val="tx2"/>
                </a:solidFill>
              </a:rPr>
              <a:t> </a:t>
            </a:r>
            <a:r>
              <a:rPr lang="en-US" sz="1400" b="1" dirty="0" err="1" smtClean="0">
                <a:solidFill>
                  <a:schemeClr val="tx2"/>
                </a:solidFill>
              </a:rPr>
              <a:t>attraverso</a:t>
            </a:r>
            <a:r>
              <a:rPr lang="en-US" sz="1400" b="1" dirty="0" smtClean="0">
                <a:solidFill>
                  <a:schemeClr val="tx2"/>
                </a:solidFill>
              </a:rPr>
              <a:t> la </a:t>
            </a:r>
            <a:r>
              <a:rPr lang="en-US" sz="1400" b="1" dirty="0" err="1" smtClean="0">
                <a:solidFill>
                  <a:schemeClr val="tx2"/>
                </a:solidFill>
              </a:rPr>
              <a:t>misura</a:t>
            </a:r>
            <a:r>
              <a:rPr lang="en-US" sz="1400" b="1" dirty="0" smtClean="0">
                <a:solidFill>
                  <a:schemeClr val="tx2"/>
                </a:solidFill>
              </a:rPr>
              <a:t> </a:t>
            </a:r>
            <a:r>
              <a:rPr lang="en-US" sz="1400" b="1" dirty="0" err="1" smtClean="0">
                <a:solidFill>
                  <a:schemeClr val="tx2"/>
                </a:solidFill>
              </a:rPr>
              <a:t>ortogonale</a:t>
            </a:r>
            <a:r>
              <a:rPr lang="en-US" sz="1400" b="1" dirty="0" smtClean="0">
                <a:solidFill>
                  <a:schemeClr val="tx2"/>
                </a:solidFill>
              </a:rPr>
              <a:t> (RPC </a:t>
            </a:r>
            <a:r>
              <a:rPr lang="en-US" sz="1400" b="1" dirty="0" err="1" smtClean="0">
                <a:solidFill>
                  <a:schemeClr val="tx2"/>
                </a:solidFill>
              </a:rPr>
              <a:t>e</a:t>
            </a:r>
            <a:r>
              <a:rPr lang="en-US" sz="1400" b="1" dirty="0" smtClean="0">
                <a:solidFill>
                  <a:schemeClr val="tx2"/>
                </a:solidFill>
              </a:rPr>
              <a:t> TGC) </a:t>
            </a:r>
          </a:p>
          <a:p>
            <a:pPr lvl="1">
              <a:lnSpc>
                <a:spcPct val="80000"/>
              </a:lnSpc>
            </a:pPr>
            <a:r>
              <a:rPr lang="en-US" sz="1400" b="1" dirty="0" smtClean="0">
                <a:solidFill>
                  <a:schemeClr val="tx2"/>
                </a:solidFill>
              </a:rPr>
              <a:t>Fit </a:t>
            </a:r>
            <a:r>
              <a:rPr lang="en-US" sz="1400" b="1" dirty="0" err="1" smtClean="0">
                <a:solidFill>
                  <a:schemeClr val="tx2"/>
                </a:solidFill>
              </a:rPr>
              <a:t>lineare</a:t>
            </a:r>
            <a:endParaRPr lang="en-US" sz="1400" b="1" dirty="0" smtClean="0">
              <a:solidFill>
                <a:schemeClr val="tx2"/>
              </a:solidFill>
            </a:endParaRPr>
          </a:p>
          <a:p>
            <a:pPr lvl="1">
              <a:lnSpc>
                <a:spcPct val="80000"/>
              </a:lnSpc>
            </a:pPr>
            <a:endParaRPr lang="en-US" sz="1400" b="1" dirty="0" smtClean="0">
              <a:solidFill>
                <a:schemeClr val="tx2"/>
              </a:solidFill>
            </a:endParaRPr>
          </a:p>
          <a:p>
            <a:pPr lvl="1">
              <a:lnSpc>
                <a:spcPct val="80000"/>
              </a:lnSpc>
              <a:buFont typeface="Wingdings" pitchFamily="-111" charset="2"/>
              <a:buBlip>
                <a:blip r:embed="rId2"/>
              </a:buBlip>
            </a:pPr>
            <a:endParaRPr lang="en-US" sz="1400" b="1" dirty="0" smtClean="0">
              <a:solidFill>
                <a:schemeClr val="tx2"/>
              </a:solidFill>
            </a:endParaRPr>
          </a:p>
          <a:p>
            <a:pPr>
              <a:lnSpc>
                <a:spcPct val="80000"/>
              </a:lnSpc>
            </a:pPr>
            <a:r>
              <a:rPr lang="en-US" sz="2200" b="1" dirty="0" smtClean="0">
                <a:solidFill>
                  <a:srgbClr val="C0504D"/>
                </a:solidFill>
              </a:rPr>
              <a:t>3) </a:t>
            </a:r>
            <a:r>
              <a:rPr lang="en-US" sz="2200" b="1" dirty="0" err="1" smtClean="0">
                <a:solidFill>
                  <a:srgbClr val="C0504D"/>
                </a:solidFill>
              </a:rPr>
              <a:t>Combinazione</a:t>
            </a:r>
            <a:r>
              <a:rPr lang="en-US" sz="2200" b="1" dirty="0" smtClean="0">
                <a:solidFill>
                  <a:srgbClr val="C0504D"/>
                </a:solidFill>
              </a:rPr>
              <a:t> </a:t>
            </a:r>
            <a:r>
              <a:rPr lang="en-US" sz="2200" b="1" dirty="0" err="1" smtClean="0">
                <a:solidFill>
                  <a:srgbClr val="C0504D"/>
                </a:solidFill>
              </a:rPr>
              <a:t>dei</a:t>
            </a:r>
            <a:r>
              <a:rPr lang="en-US" sz="2200" b="1" dirty="0" smtClean="0">
                <a:solidFill>
                  <a:srgbClr val="C0504D"/>
                </a:solidFill>
              </a:rPr>
              <a:t> </a:t>
            </a:r>
            <a:r>
              <a:rPr lang="en-US" sz="2200" b="1" dirty="0" err="1" smtClean="0">
                <a:solidFill>
                  <a:srgbClr val="C0504D"/>
                </a:solidFill>
              </a:rPr>
              <a:t>segmenti</a:t>
            </a:r>
            <a:r>
              <a:rPr lang="en-US" sz="2200" b="1" dirty="0" smtClean="0">
                <a:solidFill>
                  <a:srgbClr val="C0504D"/>
                </a:solidFill>
              </a:rPr>
              <a:t> </a:t>
            </a:r>
            <a:r>
              <a:rPr lang="en-US" sz="2200" b="1" dirty="0" err="1" smtClean="0">
                <a:solidFill>
                  <a:srgbClr val="C0504D"/>
                </a:solidFill>
              </a:rPr>
              <a:t>di</a:t>
            </a:r>
            <a:r>
              <a:rPr lang="en-US" sz="2200" b="1" dirty="0" smtClean="0">
                <a:solidFill>
                  <a:srgbClr val="C0504D"/>
                </a:solidFill>
              </a:rPr>
              <a:t> </a:t>
            </a:r>
            <a:r>
              <a:rPr lang="en-US" sz="2200" b="1" dirty="0" err="1" smtClean="0">
                <a:solidFill>
                  <a:srgbClr val="C0504D"/>
                </a:solidFill>
              </a:rPr>
              <a:t>traccia</a:t>
            </a:r>
            <a:r>
              <a:rPr lang="en-US" sz="2200" b="1" dirty="0" smtClean="0">
                <a:solidFill>
                  <a:srgbClr val="C0504D"/>
                </a:solidFill>
              </a:rPr>
              <a:t> </a:t>
            </a:r>
            <a:r>
              <a:rPr lang="en-US" sz="2200" b="1" dirty="0" err="1" smtClean="0">
                <a:solidFill>
                  <a:srgbClr val="C0504D"/>
                </a:solidFill>
              </a:rPr>
              <a:t>compatibili</a:t>
            </a:r>
            <a:r>
              <a:rPr lang="en-US" sz="2200" b="1" dirty="0" smtClean="0">
                <a:solidFill>
                  <a:srgbClr val="C0504D"/>
                </a:solidFill>
              </a:rPr>
              <a:t> </a:t>
            </a:r>
            <a:r>
              <a:rPr lang="en-US" sz="2200" b="1" dirty="0" err="1" smtClean="0">
                <a:solidFill>
                  <a:srgbClr val="C0504D"/>
                </a:solidFill>
              </a:rPr>
              <a:t>e</a:t>
            </a:r>
            <a:r>
              <a:rPr lang="en-US" sz="2200" b="1" dirty="0" smtClean="0">
                <a:solidFill>
                  <a:srgbClr val="C0504D"/>
                </a:solidFill>
              </a:rPr>
              <a:t> </a:t>
            </a:r>
            <a:r>
              <a:rPr lang="en-US" sz="2200" b="1" dirty="0" err="1" smtClean="0">
                <a:solidFill>
                  <a:srgbClr val="C0504D"/>
                </a:solidFill>
              </a:rPr>
              <a:t>definizione</a:t>
            </a:r>
            <a:r>
              <a:rPr lang="en-US" sz="2200" b="1" dirty="0" smtClean="0">
                <a:solidFill>
                  <a:srgbClr val="C0504D"/>
                </a:solidFill>
              </a:rPr>
              <a:t> </a:t>
            </a:r>
            <a:r>
              <a:rPr lang="en-US" sz="2200" b="1" dirty="0" err="1" smtClean="0">
                <a:solidFill>
                  <a:srgbClr val="C0504D"/>
                </a:solidFill>
              </a:rPr>
              <a:t>della</a:t>
            </a:r>
            <a:r>
              <a:rPr lang="en-US" sz="2200" b="1" dirty="0" smtClean="0">
                <a:solidFill>
                  <a:srgbClr val="C0504D"/>
                </a:solidFill>
              </a:rPr>
              <a:t> </a:t>
            </a:r>
            <a:r>
              <a:rPr lang="en-US" sz="2200" b="1" dirty="0" err="1" smtClean="0">
                <a:solidFill>
                  <a:srgbClr val="C0504D"/>
                </a:solidFill>
              </a:rPr>
              <a:t>traccia</a:t>
            </a:r>
            <a:r>
              <a:rPr lang="en-US" sz="2200" b="1" dirty="0" smtClean="0">
                <a:solidFill>
                  <a:srgbClr val="C0504D"/>
                </a:solidFill>
              </a:rPr>
              <a:t> </a:t>
            </a:r>
            <a:r>
              <a:rPr lang="en-US" sz="2200" b="1" dirty="0" err="1" smtClean="0">
                <a:solidFill>
                  <a:srgbClr val="C0504D"/>
                </a:solidFill>
              </a:rPr>
              <a:t>candidata</a:t>
            </a:r>
            <a:endParaRPr lang="en-US" sz="2200" b="1" dirty="0" smtClean="0">
              <a:solidFill>
                <a:srgbClr val="C0504D"/>
              </a:solidFill>
            </a:endParaRPr>
          </a:p>
          <a:p>
            <a:pPr lvl="1">
              <a:lnSpc>
                <a:spcPct val="80000"/>
              </a:lnSpc>
            </a:pPr>
            <a:r>
              <a:rPr lang="en-US" sz="1400" b="1" dirty="0" smtClean="0">
                <a:solidFill>
                  <a:schemeClr val="tx2"/>
                </a:solidFill>
              </a:rPr>
              <a:t>Il fit </a:t>
            </a:r>
            <a:r>
              <a:rPr lang="en-US" sz="1400" b="1" dirty="0" err="1" smtClean="0">
                <a:solidFill>
                  <a:schemeClr val="tx2"/>
                </a:solidFill>
              </a:rPr>
              <a:t>tiene</a:t>
            </a:r>
            <a:r>
              <a:rPr lang="en-US" sz="1400" b="1" dirty="0" smtClean="0">
                <a:solidFill>
                  <a:schemeClr val="tx2"/>
                </a:solidFill>
              </a:rPr>
              <a:t> </a:t>
            </a:r>
            <a:r>
              <a:rPr lang="en-US" sz="1400" b="1" dirty="0" err="1" smtClean="0">
                <a:solidFill>
                  <a:schemeClr val="tx2"/>
                </a:solidFill>
              </a:rPr>
              <a:t>conto</a:t>
            </a:r>
            <a:r>
              <a:rPr lang="en-US" sz="1400" b="1" dirty="0" smtClean="0">
                <a:solidFill>
                  <a:schemeClr val="tx2"/>
                </a:solidFill>
              </a:rPr>
              <a:t> </a:t>
            </a:r>
            <a:r>
              <a:rPr lang="en-US" sz="1400" b="1" dirty="0" err="1" smtClean="0">
                <a:solidFill>
                  <a:schemeClr val="tx2"/>
                </a:solidFill>
              </a:rPr>
              <a:t>dello</a:t>
            </a:r>
            <a:r>
              <a:rPr lang="en-US" sz="1400" b="1" dirty="0" smtClean="0">
                <a:solidFill>
                  <a:schemeClr val="tx2"/>
                </a:solidFill>
              </a:rPr>
              <a:t> </a:t>
            </a:r>
            <a:r>
              <a:rPr lang="en-US" sz="1400" b="1" i="1" dirty="0" smtClean="0">
                <a:solidFill>
                  <a:schemeClr val="tx2"/>
                </a:solidFill>
              </a:rPr>
              <a:t>scattering</a:t>
            </a:r>
            <a:r>
              <a:rPr lang="en-US" sz="1400" b="1" dirty="0" smtClean="0">
                <a:solidFill>
                  <a:schemeClr val="tx2"/>
                </a:solidFill>
              </a:rPr>
              <a:t> </a:t>
            </a:r>
            <a:r>
              <a:rPr lang="en-US" sz="1400" b="1" dirty="0" err="1" smtClean="0">
                <a:solidFill>
                  <a:schemeClr val="tx2"/>
                </a:solidFill>
              </a:rPr>
              <a:t>multiplo</a:t>
            </a:r>
            <a:r>
              <a:rPr lang="en-US" sz="1400" b="1" dirty="0" smtClean="0">
                <a:solidFill>
                  <a:schemeClr val="tx2"/>
                </a:solidFill>
              </a:rPr>
              <a:t> </a:t>
            </a:r>
            <a:r>
              <a:rPr lang="en-US" sz="1400" b="1" dirty="0" err="1" smtClean="0">
                <a:solidFill>
                  <a:schemeClr val="tx2"/>
                </a:solidFill>
              </a:rPr>
              <a:t>e</a:t>
            </a:r>
            <a:r>
              <a:rPr lang="en-US" sz="1400" b="1" dirty="0" smtClean="0">
                <a:solidFill>
                  <a:schemeClr val="tx2"/>
                </a:solidFill>
              </a:rPr>
              <a:t> </a:t>
            </a:r>
            <a:r>
              <a:rPr lang="en-US" sz="1400" b="1" dirty="0" err="1" smtClean="0">
                <a:solidFill>
                  <a:schemeClr val="tx2"/>
                </a:solidFill>
              </a:rPr>
              <a:t>dell’energia</a:t>
            </a:r>
            <a:r>
              <a:rPr lang="en-US" sz="1400" b="1" dirty="0" smtClean="0">
                <a:solidFill>
                  <a:schemeClr val="tx2"/>
                </a:solidFill>
              </a:rPr>
              <a:t> </a:t>
            </a:r>
            <a:r>
              <a:rPr lang="en-US" sz="1400" b="1" dirty="0" err="1" smtClean="0">
                <a:solidFill>
                  <a:schemeClr val="tx2"/>
                </a:solidFill>
              </a:rPr>
              <a:t>persa</a:t>
            </a:r>
            <a:r>
              <a:rPr lang="en-US" sz="1400" b="1" dirty="0" smtClean="0">
                <a:solidFill>
                  <a:schemeClr val="tx2"/>
                </a:solidFill>
              </a:rPr>
              <a:t> </a:t>
            </a:r>
            <a:r>
              <a:rPr lang="en-US" sz="1400" b="1" dirty="0" err="1" smtClean="0">
                <a:solidFill>
                  <a:schemeClr val="tx2"/>
                </a:solidFill>
              </a:rPr>
              <a:t>nel</a:t>
            </a:r>
            <a:r>
              <a:rPr lang="en-US" sz="1400" b="1" dirty="0" smtClean="0">
                <a:solidFill>
                  <a:schemeClr val="tx2"/>
                </a:solidFill>
              </a:rPr>
              <a:t> </a:t>
            </a:r>
            <a:r>
              <a:rPr lang="en-US" sz="1400" b="1" dirty="0" err="1" smtClean="0">
                <a:solidFill>
                  <a:schemeClr val="tx2"/>
                </a:solidFill>
              </a:rPr>
              <a:t>materiale</a:t>
            </a:r>
            <a:r>
              <a:rPr lang="en-US" sz="1400" b="1" dirty="0" smtClean="0">
                <a:solidFill>
                  <a:schemeClr val="tx2"/>
                </a:solidFill>
              </a:rPr>
              <a:t> </a:t>
            </a:r>
            <a:r>
              <a:rPr lang="en-US" sz="1400" b="1" dirty="0" err="1" smtClean="0">
                <a:solidFill>
                  <a:schemeClr val="tx2"/>
                </a:solidFill>
              </a:rPr>
              <a:t>inerte</a:t>
            </a:r>
            <a:r>
              <a:rPr lang="en-US" sz="1400" b="1" dirty="0" smtClean="0">
                <a:solidFill>
                  <a:schemeClr val="tx2"/>
                </a:solidFill>
              </a:rPr>
              <a:t> </a:t>
            </a:r>
            <a:r>
              <a:rPr lang="en-US" sz="1400" b="1" dirty="0" err="1" smtClean="0">
                <a:solidFill>
                  <a:schemeClr val="tx2"/>
                </a:solidFill>
              </a:rPr>
              <a:t>dello</a:t>
            </a:r>
            <a:r>
              <a:rPr lang="en-US" sz="1400" b="1" dirty="0" smtClean="0">
                <a:solidFill>
                  <a:schemeClr val="tx2"/>
                </a:solidFill>
              </a:rPr>
              <a:t> </a:t>
            </a:r>
            <a:r>
              <a:rPr lang="en-US" sz="1400" b="1" dirty="0" err="1" smtClean="0">
                <a:solidFill>
                  <a:schemeClr val="tx2"/>
                </a:solidFill>
              </a:rPr>
              <a:t>spettrometro</a:t>
            </a:r>
            <a:r>
              <a:rPr lang="en-US" sz="1400" b="1" dirty="0" smtClean="0">
                <a:solidFill>
                  <a:schemeClr val="tx2"/>
                </a:solidFill>
              </a:rPr>
              <a:t> per </a:t>
            </a:r>
            <a:r>
              <a:rPr lang="en-US" sz="1400" b="1" dirty="0" err="1" smtClean="0">
                <a:solidFill>
                  <a:schemeClr val="tx2"/>
                </a:solidFill>
              </a:rPr>
              <a:t>muoni</a:t>
            </a:r>
            <a:r>
              <a:rPr lang="en-US" sz="1400" b="1" dirty="0" smtClean="0">
                <a:solidFill>
                  <a:schemeClr val="tx2"/>
                </a:solidFill>
              </a:rPr>
              <a:t> </a:t>
            </a:r>
          </a:p>
          <a:p>
            <a:pPr lvl="1">
              <a:lnSpc>
                <a:spcPct val="80000"/>
              </a:lnSpc>
            </a:pPr>
            <a:r>
              <a:rPr lang="en-US" sz="1400" b="1" dirty="0" smtClean="0">
                <a:solidFill>
                  <a:schemeClr val="tx2"/>
                </a:solidFill>
              </a:rPr>
              <a:t>I </a:t>
            </a:r>
            <a:r>
              <a:rPr lang="en-US" sz="1400" b="1" dirty="0" err="1" smtClean="0">
                <a:solidFill>
                  <a:schemeClr val="tx2"/>
                </a:solidFill>
              </a:rPr>
              <a:t>parametri</a:t>
            </a:r>
            <a:r>
              <a:rPr lang="en-US" sz="1400" b="1" dirty="0" smtClean="0">
                <a:solidFill>
                  <a:schemeClr val="tx2"/>
                </a:solidFill>
              </a:rPr>
              <a:t> </a:t>
            </a:r>
            <a:r>
              <a:rPr lang="en-US" sz="1400" b="1" dirty="0" err="1" smtClean="0">
                <a:solidFill>
                  <a:schemeClr val="tx2"/>
                </a:solidFill>
              </a:rPr>
              <a:t>della</a:t>
            </a:r>
            <a:r>
              <a:rPr lang="en-US" sz="1400" b="1" dirty="0" smtClean="0">
                <a:solidFill>
                  <a:schemeClr val="tx2"/>
                </a:solidFill>
              </a:rPr>
              <a:t> </a:t>
            </a:r>
            <a:r>
              <a:rPr lang="en-US" sz="1400" b="1" dirty="0" err="1" smtClean="0">
                <a:solidFill>
                  <a:schemeClr val="tx2"/>
                </a:solidFill>
              </a:rPr>
              <a:t>traccia</a:t>
            </a:r>
            <a:r>
              <a:rPr lang="en-US" sz="1400" b="1" dirty="0" smtClean="0">
                <a:solidFill>
                  <a:schemeClr val="tx2"/>
                </a:solidFill>
              </a:rPr>
              <a:t> </a:t>
            </a:r>
            <a:r>
              <a:rPr lang="en-US" sz="1400" b="1" dirty="0" err="1" smtClean="0">
                <a:solidFill>
                  <a:schemeClr val="tx2"/>
                </a:solidFill>
              </a:rPr>
              <a:t>e</a:t>
            </a:r>
            <a:r>
              <a:rPr lang="en-US" sz="1400" b="1" dirty="0" smtClean="0">
                <a:solidFill>
                  <a:schemeClr val="tx2"/>
                </a:solidFill>
              </a:rPr>
              <a:t> la </a:t>
            </a:r>
            <a:r>
              <a:rPr lang="en-US" sz="1400" b="1" dirty="0" err="1" smtClean="0">
                <a:solidFill>
                  <a:schemeClr val="tx2"/>
                </a:solidFill>
              </a:rPr>
              <a:t>relativa</a:t>
            </a:r>
            <a:r>
              <a:rPr lang="en-US" sz="1400" b="1" dirty="0" smtClean="0">
                <a:solidFill>
                  <a:schemeClr val="tx2"/>
                </a:solidFill>
              </a:rPr>
              <a:t> </a:t>
            </a:r>
            <a:r>
              <a:rPr lang="en-US" sz="1400" b="1" dirty="0" err="1" smtClean="0">
                <a:solidFill>
                  <a:schemeClr val="tx2"/>
                </a:solidFill>
              </a:rPr>
              <a:t>matrice</a:t>
            </a:r>
            <a:r>
              <a:rPr lang="en-US" sz="1400" b="1" dirty="0" smtClean="0">
                <a:solidFill>
                  <a:schemeClr val="tx2"/>
                </a:solidFill>
              </a:rPr>
              <a:t> </a:t>
            </a:r>
            <a:r>
              <a:rPr lang="en-US" sz="1400" b="1" dirty="0" err="1" smtClean="0">
                <a:solidFill>
                  <a:schemeClr val="tx2"/>
                </a:solidFill>
              </a:rPr>
              <a:t>di</a:t>
            </a:r>
            <a:r>
              <a:rPr lang="en-US" sz="1400" b="1" dirty="0" smtClean="0">
                <a:solidFill>
                  <a:schemeClr val="tx2"/>
                </a:solidFill>
              </a:rPr>
              <a:t> </a:t>
            </a:r>
            <a:r>
              <a:rPr lang="en-US" sz="1400" b="1" dirty="0" err="1" smtClean="0">
                <a:solidFill>
                  <a:schemeClr val="tx2"/>
                </a:solidFill>
              </a:rPr>
              <a:t>covarianza</a:t>
            </a:r>
            <a:r>
              <a:rPr lang="en-US" sz="1400" b="1" dirty="0" smtClean="0">
                <a:solidFill>
                  <a:schemeClr val="tx2"/>
                </a:solidFill>
              </a:rPr>
              <a:t> </a:t>
            </a:r>
            <a:r>
              <a:rPr lang="en-US" sz="1400" b="1" dirty="0" err="1" smtClean="0">
                <a:solidFill>
                  <a:schemeClr val="tx2"/>
                </a:solidFill>
              </a:rPr>
              <a:t>sono</a:t>
            </a:r>
            <a:r>
              <a:rPr lang="en-US" sz="1400" b="1" dirty="0" smtClean="0">
                <a:solidFill>
                  <a:schemeClr val="tx2"/>
                </a:solidFill>
              </a:rPr>
              <a:t> </a:t>
            </a:r>
            <a:r>
              <a:rPr lang="en-US" sz="1400" b="1" dirty="0" err="1" smtClean="0">
                <a:solidFill>
                  <a:schemeClr val="tx2"/>
                </a:solidFill>
              </a:rPr>
              <a:t>espressi</a:t>
            </a:r>
            <a:r>
              <a:rPr lang="en-US" sz="1400" b="1" dirty="0" smtClean="0">
                <a:solidFill>
                  <a:schemeClr val="tx2"/>
                </a:solidFill>
              </a:rPr>
              <a:t> al primo </a:t>
            </a:r>
            <a:r>
              <a:rPr lang="en-US" sz="1400" b="1" dirty="0" err="1" smtClean="0">
                <a:solidFill>
                  <a:schemeClr val="tx2"/>
                </a:solidFill>
              </a:rPr>
              <a:t>punto</a:t>
            </a:r>
            <a:r>
              <a:rPr lang="en-US" sz="1400" b="1" dirty="0" smtClean="0">
                <a:solidFill>
                  <a:schemeClr val="tx2"/>
                </a:solidFill>
              </a:rPr>
              <a:t> </a:t>
            </a:r>
            <a:r>
              <a:rPr lang="en-US" sz="1400" b="1" dirty="0" err="1" smtClean="0">
                <a:solidFill>
                  <a:schemeClr val="tx2"/>
                </a:solidFill>
              </a:rPr>
              <a:t>misurato</a:t>
            </a:r>
            <a:r>
              <a:rPr lang="en-US" sz="1400" b="1" dirty="0" smtClean="0">
                <a:solidFill>
                  <a:schemeClr val="tx2"/>
                </a:solidFill>
              </a:rPr>
              <a:t> </a:t>
            </a:r>
            <a:r>
              <a:rPr lang="en-US" sz="1400" b="1" dirty="0" err="1" smtClean="0">
                <a:solidFill>
                  <a:schemeClr val="tx2"/>
                </a:solidFill>
              </a:rPr>
              <a:t>nello</a:t>
            </a:r>
            <a:r>
              <a:rPr lang="en-US" sz="1400" b="1" dirty="0" smtClean="0">
                <a:solidFill>
                  <a:schemeClr val="tx2"/>
                </a:solidFill>
              </a:rPr>
              <a:t> </a:t>
            </a:r>
            <a:r>
              <a:rPr lang="en-US" sz="1400" b="1" dirty="0" err="1" smtClean="0">
                <a:solidFill>
                  <a:schemeClr val="tx2"/>
                </a:solidFill>
              </a:rPr>
              <a:t>spettrometro</a:t>
            </a:r>
            <a:r>
              <a:rPr lang="en-US" sz="1400" b="1" dirty="0" smtClean="0">
                <a:solidFill>
                  <a:schemeClr val="tx2"/>
                </a:solidFill>
              </a:rPr>
              <a:t> a </a:t>
            </a:r>
            <a:r>
              <a:rPr lang="en-US" sz="1400" b="1" dirty="0" err="1" smtClean="0">
                <a:solidFill>
                  <a:schemeClr val="tx2"/>
                </a:solidFill>
              </a:rPr>
              <a:t>muoni</a:t>
            </a:r>
            <a:endParaRPr lang="en-US" sz="1400" b="1" dirty="0" smtClean="0">
              <a:solidFill>
                <a:schemeClr val="tx2"/>
              </a:solidFill>
            </a:endParaRPr>
          </a:p>
          <a:p>
            <a:pPr lvl="1">
              <a:lnSpc>
                <a:spcPct val="80000"/>
              </a:lnSpc>
            </a:pPr>
            <a:endParaRPr lang="en-US" sz="1400" b="1" dirty="0" smtClean="0">
              <a:solidFill>
                <a:schemeClr val="tx2"/>
              </a:solidFill>
            </a:endParaRPr>
          </a:p>
          <a:p>
            <a:pPr>
              <a:lnSpc>
                <a:spcPct val="80000"/>
              </a:lnSpc>
              <a:buClr>
                <a:schemeClr val="tx2"/>
              </a:buClr>
            </a:pPr>
            <a:r>
              <a:rPr lang="en-US" sz="2200" b="1" dirty="0" smtClean="0">
                <a:solidFill>
                  <a:srgbClr val="C0504D"/>
                </a:solidFill>
              </a:rPr>
              <a:t>4)</a:t>
            </a:r>
            <a:r>
              <a:rPr lang="en-US" sz="1600" b="1" dirty="0" smtClean="0">
                <a:solidFill>
                  <a:schemeClr val="tx2"/>
                </a:solidFill>
              </a:rPr>
              <a:t> </a:t>
            </a:r>
            <a:r>
              <a:rPr lang="en-US" sz="2200" b="1" dirty="0" err="1" smtClean="0">
                <a:solidFill>
                  <a:srgbClr val="C0504D"/>
                </a:solidFill>
              </a:rPr>
              <a:t>Estrapolazione</a:t>
            </a:r>
            <a:r>
              <a:rPr lang="en-US" sz="2200" b="1" dirty="0" smtClean="0">
                <a:solidFill>
                  <a:srgbClr val="C0504D"/>
                </a:solidFill>
              </a:rPr>
              <a:t> </a:t>
            </a:r>
            <a:r>
              <a:rPr lang="en-US" sz="2200" b="1" dirty="0" err="1" smtClean="0">
                <a:solidFill>
                  <a:srgbClr val="C0504D"/>
                </a:solidFill>
              </a:rPr>
              <a:t>della</a:t>
            </a:r>
            <a:r>
              <a:rPr lang="en-US" sz="2200" b="1" dirty="0" smtClean="0">
                <a:solidFill>
                  <a:srgbClr val="C0504D"/>
                </a:solidFill>
              </a:rPr>
              <a:t> </a:t>
            </a:r>
            <a:r>
              <a:rPr lang="en-US" sz="2200" b="1" dirty="0" err="1" smtClean="0">
                <a:solidFill>
                  <a:srgbClr val="C0504D"/>
                </a:solidFill>
              </a:rPr>
              <a:t>traccia</a:t>
            </a:r>
            <a:r>
              <a:rPr lang="en-US" sz="2200" b="1" dirty="0" smtClean="0">
                <a:solidFill>
                  <a:srgbClr val="C0504D"/>
                </a:solidFill>
              </a:rPr>
              <a:t> </a:t>
            </a:r>
            <a:r>
              <a:rPr lang="en-US" sz="2200" b="1" dirty="0" err="1" smtClean="0">
                <a:solidFill>
                  <a:srgbClr val="C0504D"/>
                </a:solidFill>
              </a:rPr>
              <a:t>dallo</a:t>
            </a:r>
            <a:r>
              <a:rPr lang="en-US" sz="2200" b="1" dirty="0" smtClean="0">
                <a:solidFill>
                  <a:srgbClr val="C0504D"/>
                </a:solidFill>
              </a:rPr>
              <a:t> </a:t>
            </a:r>
            <a:r>
              <a:rPr lang="en-US" sz="2200" b="1" dirty="0" err="1" smtClean="0">
                <a:solidFill>
                  <a:srgbClr val="C0504D"/>
                </a:solidFill>
              </a:rPr>
              <a:t>spettrometro</a:t>
            </a:r>
            <a:r>
              <a:rPr lang="en-US" sz="2200" b="1" dirty="0" smtClean="0">
                <a:solidFill>
                  <a:srgbClr val="C0504D"/>
                </a:solidFill>
              </a:rPr>
              <a:t> per </a:t>
            </a:r>
            <a:r>
              <a:rPr lang="en-US" sz="2200" b="1" dirty="0" err="1" smtClean="0">
                <a:solidFill>
                  <a:srgbClr val="C0504D"/>
                </a:solidFill>
              </a:rPr>
              <a:t>muoni</a:t>
            </a:r>
            <a:r>
              <a:rPr lang="en-US" sz="2200" b="1" dirty="0" smtClean="0">
                <a:solidFill>
                  <a:srgbClr val="C0504D"/>
                </a:solidFill>
              </a:rPr>
              <a:t> al </a:t>
            </a:r>
            <a:r>
              <a:rPr lang="en-US" sz="2200" b="1" dirty="0" err="1" smtClean="0">
                <a:solidFill>
                  <a:srgbClr val="C0504D"/>
                </a:solidFill>
              </a:rPr>
              <a:t>punto</a:t>
            </a:r>
            <a:r>
              <a:rPr lang="en-US" sz="2200" b="1" dirty="0" smtClean="0">
                <a:solidFill>
                  <a:srgbClr val="C0504D"/>
                </a:solidFill>
              </a:rPr>
              <a:t> </a:t>
            </a:r>
            <a:r>
              <a:rPr lang="en-US" sz="2200" b="1" dirty="0" err="1" smtClean="0">
                <a:solidFill>
                  <a:srgbClr val="C0504D"/>
                </a:solidFill>
              </a:rPr>
              <a:t>di</a:t>
            </a:r>
            <a:r>
              <a:rPr lang="en-US" sz="2200" b="1" dirty="0" smtClean="0">
                <a:solidFill>
                  <a:srgbClr val="C0504D"/>
                </a:solidFill>
              </a:rPr>
              <a:t> </a:t>
            </a:r>
            <a:r>
              <a:rPr lang="en-US" sz="2200" b="1" dirty="0" err="1" smtClean="0">
                <a:solidFill>
                  <a:srgbClr val="C0504D"/>
                </a:solidFill>
              </a:rPr>
              <a:t>interazione</a:t>
            </a:r>
            <a:endParaRPr lang="en-US" sz="2200" b="1" dirty="0" smtClean="0">
              <a:solidFill>
                <a:srgbClr val="C0504D"/>
              </a:solidFill>
            </a:endParaRPr>
          </a:p>
          <a:p>
            <a:pPr lvl="1">
              <a:lnSpc>
                <a:spcPct val="80000"/>
              </a:lnSpc>
              <a:buClr>
                <a:schemeClr val="accent2"/>
              </a:buClr>
              <a:buFont typeface="Wingdings" pitchFamily="-111" charset="2"/>
              <a:buBlip>
                <a:blip r:embed="rId2"/>
              </a:buBlip>
            </a:pPr>
            <a:r>
              <a:rPr lang="it-IT" sz="1400" b="1" i="1" dirty="0" smtClean="0">
                <a:solidFill>
                  <a:schemeClr val="tx2"/>
                </a:solidFill>
              </a:rPr>
              <a:t>Conoscenza di </a:t>
            </a:r>
            <a:r>
              <a:rPr lang="it-IT" sz="1400" b="1" i="1" dirty="0" err="1" smtClean="0">
                <a:solidFill>
                  <a:schemeClr val="tx2"/>
                </a:solidFill>
              </a:rPr>
              <a:t>Scattering</a:t>
            </a:r>
            <a:r>
              <a:rPr lang="it-IT" sz="1400" b="1" dirty="0" smtClean="0">
                <a:solidFill>
                  <a:schemeClr val="tx2"/>
                </a:solidFill>
              </a:rPr>
              <a:t> multiplo ed energia depositata nei calorimetri parametrizzato per mezzo di piani di </a:t>
            </a:r>
            <a:r>
              <a:rPr lang="it-IT" sz="1400" b="1" i="1" dirty="0" err="1" smtClean="0">
                <a:solidFill>
                  <a:schemeClr val="tx2"/>
                </a:solidFill>
              </a:rPr>
              <a:t>scattering</a:t>
            </a:r>
            <a:r>
              <a:rPr lang="it-IT" sz="1400" b="1" i="1" dirty="0" smtClean="0">
                <a:solidFill>
                  <a:schemeClr val="tx2"/>
                </a:solidFill>
              </a:rPr>
              <a:t> </a:t>
            </a:r>
            <a:r>
              <a:rPr lang="it-IT" sz="1400" b="1" dirty="0" smtClean="0">
                <a:solidFill>
                  <a:schemeClr val="tx2"/>
                </a:solidFill>
              </a:rPr>
              <a:t>nei calorimetri</a:t>
            </a:r>
          </a:p>
          <a:p>
            <a:pPr lvl="1">
              <a:lnSpc>
                <a:spcPct val="80000"/>
              </a:lnSpc>
              <a:buClr>
                <a:schemeClr val="accent2"/>
              </a:buClr>
              <a:buFont typeface="Wingdings" pitchFamily="-111" charset="2"/>
              <a:buBlip>
                <a:blip r:embed="rId2"/>
              </a:buBlip>
            </a:pPr>
            <a:r>
              <a:rPr lang="it-IT" sz="1400" b="1" i="1" dirty="0" smtClean="0">
                <a:solidFill>
                  <a:schemeClr val="tx2"/>
                </a:solidFill>
              </a:rPr>
              <a:t>Re-fit</a:t>
            </a:r>
            <a:r>
              <a:rPr lang="it-IT" sz="1400" b="1" dirty="0" smtClean="0">
                <a:solidFill>
                  <a:schemeClr val="tx2"/>
                </a:solidFill>
              </a:rPr>
              <a:t>: i parametri della traccia sono espressi al vertice</a:t>
            </a:r>
            <a:endParaRPr lang="it-IT" sz="1400" b="1" dirty="0">
              <a:solidFill>
                <a:schemeClr val="tx2"/>
              </a:solidFill>
            </a:endParaRPr>
          </a:p>
        </p:txBody>
      </p:sp>
      <p:pic>
        <p:nvPicPr>
          <p:cNvPr id="620" name="Picture 56" descr="backtrackingmu"/>
          <p:cNvPicPr>
            <a:picLocks noChangeAspect="1" noChangeArrowheads="1"/>
          </p:cNvPicPr>
          <p:nvPr/>
        </p:nvPicPr>
        <p:blipFill>
          <a:blip r:embed="rId3"/>
          <a:srcRect b="53364"/>
          <a:stretch>
            <a:fillRect/>
          </a:stretch>
        </p:blipFill>
        <p:spPr bwMode="auto">
          <a:xfrm>
            <a:off x="5949841" y="741640"/>
            <a:ext cx="2205037" cy="1379260"/>
          </a:xfrm>
          <a:prstGeom prst="rect">
            <a:avLst/>
          </a:prstGeom>
          <a:noFill/>
        </p:spPr>
      </p:pic>
      <p:sp>
        <p:nvSpPr>
          <p:cNvPr id="621" name="TextBox 620"/>
          <p:cNvSpPr txBox="1"/>
          <p:nvPr/>
        </p:nvSpPr>
        <p:spPr>
          <a:xfrm>
            <a:off x="8282324" y="1236940"/>
            <a:ext cx="456696" cy="369332"/>
          </a:xfrm>
          <a:prstGeom prst="rect">
            <a:avLst/>
          </a:prstGeom>
          <a:noFill/>
        </p:spPr>
        <p:txBody>
          <a:bodyPr wrap="square" rtlCol="0">
            <a:spAutoFit/>
          </a:bodyPr>
          <a:lstStyle/>
          <a:p>
            <a:r>
              <a:rPr lang="en-US" dirty="0" smtClean="0"/>
              <a:t>1)</a:t>
            </a:r>
            <a:endParaRPr lang="en-US" dirty="0"/>
          </a:p>
        </p:txBody>
      </p:sp>
      <p:sp>
        <p:nvSpPr>
          <p:cNvPr id="622" name="TextBox 621"/>
          <p:cNvSpPr txBox="1"/>
          <p:nvPr/>
        </p:nvSpPr>
        <p:spPr>
          <a:xfrm>
            <a:off x="8282324" y="2746144"/>
            <a:ext cx="456696" cy="369332"/>
          </a:xfrm>
          <a:prstGeom prst="rect">
            <a:avLst/>
          </a:prstGeom>
          <a:noFill/>
        </p:spPr>
        <p:txBody>
          <a:bodyPr wrap="square" rtlCol="0">
            <a:spAutoFit/>
          </a:bodyPr>
          <a:lstStyle/>
          <a:p>
            <a:r>
              <a:rPr lang="en-US" dirty="0"/>
              <a:t>2</a:t>
            </a:r>
            <a:r>
              <a:rPr lang="en-US" dirty="0" smtClean="0"/>
              <a:t>)</a:t>
            </a:r>
            <a:endParaRPr lang="en-US" dirty="0"/>
          </a:p>
        </p:txBody>
      </p:sp>
      <p:sp>
        <p:nvSpPr>
          <p:cNvPr id="623" name="TextBox 622"/>
          <p:cNvSpPr txBox="1"/>
          <p:nvPr/>
        </p:nvSpPr>
        <p:spPr>
          <a:xfrm>
            <a:off x="8370972" y="4933351"/>
            <a:ext cx="456696" cy="369332"/>
          </a:xfrm>
          <a:prstGeom prst="rect">
            <a:avLst/>
          </a:prstGeom>
          <a:noFill/>
        </p:spPr>
        <p:txBody>
          <a:bodyPr wrap="square" rtlCol="0">
            <a:spAutoFit/>
          </a:bodyPr>
          <a:lstStyle/>
          <a:p>
            <a:r>
              <a:rPr lang="en-US" dirty="0" smtClean="0"/>
              <a:t>3)</a:t>
            </a:r>
            <a:endParaRPr lang="en-US" dirty="0"/>
          </a:p>
        </p:txBody>
      </p:sp>
    </p:spTree>
    <p:extLst>
      <p:ext uri="{BB962C8B-B14F-4D97-AF65-F5344CB8AC3E}">
        <p14:creationId xmlns:p14="http://schemas.microsoft.com/office/powerpoint/2010/main" val="18313954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90500"/>
            <a:ext cx="8434220" cy="1046440"/>
          </a:xfrm>
          <a:prstGeom prst="rect">
            <a:avLst/>
          </a:prstGeom>
        </p:spPr>
        <p:txBody>
          <a:bodyPr wrap="none">
            <a:spAutoFit/>
          </a:bodyPr>
          <a:lstStyle/>
          <a:p>
            <a:r>
              <a:rPr lang="en-US" sz="3000" b="1" i="1" dirty="0" err="1" smtClean="0">
                <a:solidFill>
                  <a:schemeClr val="tx2">
                    <a:lumMod val="75000"/>
                  </a:schemeClr>
                </a:solidFill>
                <a:effectLst>
                  <a:outerShdw blurRad="50800" dist="38100" dir="2700000">
                    <a:srgbClr val="000000">
                      <a:alpha val="43000"/>
                    </a:srgbClr>
                  </a:outerShdw>
                </a:effectLst>
              </a:rPr>
              <a:t>Muon</a:t>
            </a:r>
            <a:r>
              <a:rPr lang="en-US" sz="3000" b="1" i="1" dirty="0" smtClean="0">
                <a:solidFill>
                  <a:schemeClr val="tx2">
                    <a:lumMod val="75000"/>
                  </a:schemeClr>
                </a:solidFill>
                <a:effectLst>
                  <a:outerShdw blurRad="50800" dist="38100" dir="2700000">
                    <a:srgbClr val="000000">
                      <a:alpha val="43000"/>
                    </a:srgbClr>
                  </a:outerShdw>
                </a:effectLst>
              </a:rPr>
              <a:t> reconstruction in ATLAS: </a:t>
            </a:r>
            <a:r>
              <a:rPr lang="en-US" sz="3200" i="1" dirty="0" smtClean="0">
                <a:solidFill>
                  <a:schemeClr val="accent2"/>
                </a:solidFill>
              </a:rPr>
              <a:t>Standalone </a:t>
            </a:r>
            <a:r>
              <a:rPr lang="en-US" sz="3200" i="1" dirty="0" err="1" smtClean="0">
                <a:solidFill>
                  <a:schemeClr val="accent2"/>
                </a:solidFill>
              </a:rPr>
              <a:t>muons</a:t>
            </a:r>
            <a:r>
              <a:rPr lang="en-US" sz="3200" i="1" dirty="0" smtClean="0">
                <a:solidFill>
                  <a:schemeClr val="accent2"/>
                </a:solidFill>
              </a:rPr>
              <a:t> </a:t>
            </a:r>
          </a:p>
          <a:p>
            <a:r>
              <a:rPr lang="en-US" sz="3000" b="1" i="1" dirty="0" smtClean="0">
                <a:solidFill>
                  <a:schemeClr val="tx2">
                    <a:lumMod val="75000"/>
                  </a:schemeClr>
                </a:solidFill>
                <a:effectLst>
                  <a:outerShdw blurRad="50800" dist="38100" dir="2700000">
                    <a:srgbClr val="000000">
                      <a:alpha val="43000"/>
                    </a:srgbClr>
                  </a:outerShdw>
                </a:effectLst>
              </a:rPr>
              <a:t> </a:t>
            </a:r>
            <a:endParaRPr lang="en-US" sz="3000" dirty="0"/>
          </a:p>
        </p:txBody>
      </p:sp>
      <p:grpSp>
        <p:nvGrpSpPr>
          <p:cNvPr id="8" name="Group 7"/>
          <p:cNvGrpSpPr/>
          <p:nvPr/>
        </p:nvGrpSpPr>
        <p:grpSpPr>
          <a:xfrm>
            <a:off x="546099" y="710574"/>
            <a:ext cx="7788729" cy="5067926"/>
            <a:chOff x="546099" y="710574"/>
            <a:chExt cx="7788729" cy="5067926"/>
          </a:xfrm>
        </p:grpSpPr>
        <p:pic>
          <p:nvPicPr>
            <p:cNvPr id="5" name="Picture 4"/>
            <p:cNvPicPr>
              <a:picLocks noChangeAspect="1"/>
            </p:cNvPicPr>
            <p:nvPr/>
          </p:nvPicPr>
          <p:blipFill>
            <a:blip r:embed="rId2"/>
            <a:stretch>
              <a:fillRect/>
            </a:stretch>
          </p:blipFill>
          <p:spPr>
            <a:xfrm>
              <a:off x="546099" y="1066800"/>
              <a:ext cx="7788729" cy="4711700"/>
            </a:xfrm>
            <a:prstGeom prst="rect">
              <a:avLst/>
            </a:prstGeom>
          </p:spPr>
        </p:pic>
        <p:sp>
          <p:nvSpPr>
            <p:cNvPr id="7" name="TextBox 6"/>
            <p:cNvSpPr txBox="1"/>
            <p:nvPr/>
          </p:nvSpPr>
          <p:spPr>
            <a:xfrm>
              <a:off x="3670300" y="710574"/>
              <a:ext cx="2146300" cy="646331"/>
            </a:xfrm>
            <a:prstGeom prst="rect">
              <a:avLst/>
            </a:prstGeom>
            <a:noFill/>
          </p:spPr>
          <p:txBody>
            <a:bodyPr wrap="square" rtlCol="0">
              <a:spAutoFit/>
            </a:bodyPr>
            <a:lstStyle/>
            <a:p>
              <a:r>
                <a:rPr lang="en-US" sz="3600" b="1" dirty="0" smtClean="0">
                  <a:solidFill>
                    <a:srgbClr val="C0504D"/>
                  </a:solidFill>
                </a:rPr>
                <a:t>Only MC</a:t>
              </a:r>
              <a:endParaRPr lang="en-US" sz="3600" b="1" dirty="0">
                <a:solidFill>
                  <a:srgbClr val="C0504D"/>
                </a:solidFill>
              </a:endParaRPr>
            </a:p>
          </p:txBody>
        </p:sp>
      </p:grpSp>
      <p:grpSp>
        <p:nvGrpSpPr>
          <p:cNvPr id="10" name="Group 9"/>
          <p:cNvGrpSpPr/>
          <p:nvPr/>
        </p:nvGrpSpPr>
        <p:grpSpPr>
          <a:xfrm>
            <a:off x="698500" y="659774"/>
            <a:ext cx="7367199" cy="5868026"/>
            <a:chOff x="698500" y="659774"/>
            <a:chExt cx="7367199" cy="5868026"/>
          </a:xfrm>
        </p:grpSpPr>
        <p:pic>
          <p:nvPicPr>
            <p:cNvPr id="6" name="Picture 5"/>
            <p:cNvPicPr>
              <a:picLocks noChangeAspect="1"/>
            </p:cNvPicPr>
            <p:nvPr/>
          </p:nvPicPr>
          <p:blipFill>
            <a:blip r:embed="rId3"/>
            <a:stretch>
              <a:fillRect/>
            </a:stretch>
          </p:blipFill>
          <p:spPr>
            <a:xfrm>
              <a:off x="698500" y="735974"/>
              <a:ext cx="7367199" cy="5791826"/>
            </a:xfrm>
            <a:prstGeom prst="rect">
              <a:avLst/>
            </a:prstGeom>
          </p:spPr>
        </p:pic>
        <p:sp>
          <p:nvSpPr>
            <p:cNvPr id="9" name="TextBox 8"/>
            <p:cNvSpPr txBox="1"/>
            <p:nvPr/>
          </p:nvSpPr>
          <p:spPr>
            <a:xfrm>
              <a:off x="3352800" y="659774"/>
              <a:ext cx="3073400" cy="646331"/>
            </a:xfrm>
            <a:prstGeom prst="rect">
              <a:avLst/>
            </a:prstGeom>
            <a:noFill/>
          </p:spPr>
          <p:txBody>
            <a:bodyPr wrap="square" rtlCol="0">
              <a:spAutoFit/>
            </a:bodyPr>
            <a:lstStyle/>
            <a:p>
              <a:r>
                <a:rPr lang="en-US" sz="3600" dirty="0" smtClean="0">
                  <a:solidFill>
                    <a:srgbClr val="C0504D"/>
                  </a:solidFill>
                </a:rPr>
                <a:t>2010 DATA</a:t>
              </a:r>
              <a:endParaRPr lang="en-US" sz="3600" dirty="0">
                <a:solidFill>
                  <a:srgbClr val="C0504D"/>
                </a:solidFill>
              </a:endParaRPr>
            </a:p>
          </p:txBody>
        </p:sp>
      </p:grpSp>
    </p:spTree>
    <p:extLst>
      <p:ext uri="{BB962C8B-B14F-4D97-AF65-F5344CB8AC3E}">
        <p14:creationId xmlns:p14="http://schemas.microsoft.com/office/powerpoint/2010/main" val="32081990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812800"/>
            <a:ext cx="8434220" cy="3077765"/>
          </a:xfrm>
          <a:prstGeom prst="rect">
            <a:avLst/>
          </a:prstGeom>
        </p:spPr>
        <p:txBody>
          <a:bodyPr wrap="square">
            <a:spAutoFit/>
          </a:bodyPr>
          <a:lstStyle/>
          <a:p>
            <a:r>
              <a:rPr lang="en-US" sz="2200" u="sng" dirty="0">
                <a:solidFill>
                  <a:srgbClr val="1F497D"/>
                </a:solidFill>
              </a:rPr>
              <a:t>The standalone spectrometer tracks can</a:t>
            </a:r>
            <a:r>
              <a:rPr lang="en-US" sz="2200" u="sng" dirty="0" smtClean="0">
                <a:solidFill>
                  <a:srgbClr val="1F497D"/>
                </a:solidFill>
              </a:rPr>
              <a:t> be used</a:t>
            </a:r>
            <a:r>
              <a:rPr lang="en-US" sz="2200" dirty="0" smtClean="0">
                <a:solidFill>
                  <a:srgbClr val="1F497D"/>
                </a:solidFill>
              </a:rPr>
              <a:t>:</a:t>
            </a:r>
          </a:p>
          <a:p>
            <a:endParaRPr lang="en-US" dirty="0" smtClean="0"/>
          </a:p>
          <a:p>
            <a:pPr>
              <a:buClr>
                <a:schemeClr val="accent6"/>
              </a:buClr>
              <a:buFont typeface="Wingdings" charset="2"/>
              <a:buChar char=""/>
            </a:pPr>
            <a:r>
              <a:rPr lang="en-US" dirty="0" smtClean="0"/>
              <a:t> </a:t>
            </a:r>
            <a:r>
              <a:rPr lang="en-US" sz="2200" dirty="0" smtClean="0">
                <a:solidFill>
                  <a:schemeClr val="tx2"/>
                </a:solidFill>
              </a:rPr>
              <a:t>To </a:t>
            </a:r>
            <a:r>
              <a:rPr lang="en-US" sz="2200" dirty="0">
                <a:solidFill>
                  <a:schemeClr val="tx2"/>
                </a:solidFill>
              </a:rPr>
              <a:t>identify </a:t>
            </a:r>
            <a:r>
              <a:rPr lang="en-US" sz="2200" dirty="0" err="1">
                <a:solidFill>
                  <a:schemeClr val="tx2"/>
                </a:solidFill>
              </a:rPr>
              <a:t>muons</a:t>
            </a:r>
            <a:r>
              <a:rPr lang="en-US" sz="2200" dirty="0">
                <a:solidFill>
                  <a:schemeClr val="tx2"/>
                </a:solidFill>
              </a:rPr>
              <a:t> in regions beyond the coverage of the inner detector (2.5 &lt; |</a:t>
            </a:r>
            <a:r>
              <a:rPr lang="en-US" sz="2200" dirty="0" err="1">
                <a:solidFill>
                  <a:schemeClr val="tx2"/>
                </a:solidFill>
              </a:rPr>
              <a:t>η</a:t>
            </a:r>
            <a:r>
              <a:rPr lang="en-US" sz="2200" dirty="0">
                <a:solidFill>
                  <a:schemeClr val="tx2"/>
                </a:solidFill>
              </a:rPr>
              <a:t>| &lt; 2.7</a:t>
            </a:r>
            <a:r>
              <a:rPr lang="en-US" sz="2200" dirty="0" smtClean="0">
                <a:solidFill>
                  <a:schemeClr val="tx2"/>
                </a:solidFill>
              </a:rPr>
              <a:t>)</a:t>
            </a:r>
          </a:p>
          <a:p>
            <a:pPr>
              <a:buClr>
                <a:schemeClr val="accent6"/>
              </a:buClr>
              <a:buFont typeface="Wingdings" charset="2"/>
              <a:buChar char=""/>
            </a:pPr>
            <a:endParaRPr lang="en-US" sz="2200" dirty="0" smtClean="0">
              <a:solidFill>
                <a:schemeClr val="tx2"/>
              </a:solidFill>
            </a:endParaRPr>
          </a:p>
          <a:p>
            <a:pPr>
              <a:buClr>
                <a:schemeClr val="accent6"/>
              </a:buClr>
              <a:buFont typeface="Wingdings" charset="2"/>
              <a:buChar char=""/>
            </a:pPr>
            <a:r>
              <a:rPr lang="en-US" sz="2200" dirty="0" smtClean="0">
                <a:solidFill>
                  <a:schemeClr val="tx2"/>
                </a:solidFill>
              </a:rPr>
              <a:t> Recover </a:t>
            </a:r>
            <a:r>
              <a:rPr lang="en-US" sz="2200" dirty="0" err="1">
                <a:solidFill>
                  <a:schemeClr val="tx2"/>
                </a:solidFill>
              </a:rPr>
              <a:t>muons</a:t>
            </a:r>
            <a:r>
              <a:rPr lang="en-US" sz="2200" dirty="0">
                <a:solidFill>
                  <a:schemeClr val="tx2"/>
                </a:solidFill>
              </a:rPr>
              <a:t> for which the combination fails, identify </a:t>
            </a:r>
            <a:r>
              <a:rPr lang="en-US" sz="2200" dirty="0" err="1">
                <a:solidFill>
                  <a:schemeClr val="tx2"/>
                </a:solidFill>
              </a:rPr>
              <a:t>muons</a:t>
            </a:r>
            <a:r>
              <a:rPr lang="en-US" sz="2200" dirty="0">
                <a:solidFill>
                  <a:schemeClr val="tx2"/>
                </a:solidFill>
              </a:rPr>
              <a:t> produced late in the inner tracker or in the </a:t>
            </a:r>
            <a:r>
              <a:rPr lang="en-US" sz="2200" dirty="0" smtClean="0">
                <a:solidFill>
                  <a:schemeClr val="tx2"/>
                </a:solidFill>
              </a:rPr>
              <a:t>calorimeter</a:t>
            </a:r>
          </a:p>
          <a:p>
            <a:pPr>
              <a:buClr>
                <a:schemeClr val="accent6"/>
              </a:buClr>
            </a:pPr>
            <a:endParaRPr lang="en-US" sz="2200" dirty="0" smtClean="0">
              <a:solidFill>
                <a:schemeClr val="tx2"/>
              </a:solidFill>
            </a:endParaRPr>
          </a:p>
          <a:p>
            <a:pPr>
              <a:buClr>
                <a:schemeClr val="accent6"/>
              </a:buClr>
              <a:buFont typeface="Wingdings" charset="2"/>
              <a:buChar char=""/>
            </a:pPr>
            <a:r>
              <a:rPr lang="en-US" sz="2200" dirty="0" smtClean="0">
                <a:solidFill>
                  <a:schemeClr val="tx2"/>
                </a:solidFill>
              </a:rPr>
              <a:t> Check </a:t>
            </a:r>
            <a:r>
              <a:rPr lang="en-US" sz="2200" dirty="0">
                <a:solidFill>
                  <a:schemeClr val="tx2"/>
                </a:solidFill>
              </a:rPr>
              <a:t>of inner detector performance. </a:t>
            </a:r>
          </a:p>
        </p:txBody>
      </p:sp>
      <p:sp>
        <p:nvSpPr>
          <p:cNvPr id="5" name="Rectangle 4"/>
          <p:cNvSpPr/>
          <p:nvPr/>
        </p:nvSpPr>
        <p:spPr>
          <a:xfrm>
            <a:off x="304800" y="190500"/>
            <a:ext cx="8434220" cy="1046440"/>
          </a:xfrm>
          <a:prstGeom prst="rect">
            <a:avLst/>
          </a:prstGeom>
        </p:spPr>
        <p:txBody>
          <a:bodyPr wrap="none">
            <a:spAutoFit/>
          </a:bodyPr>
          <a:lstStyle/>
          <a:p>
            <a:r>
              <a:rPr lang="en-US" sz="3000" b="1" i="1" dirty="0" err="1" smtClean="0">
                <a:solidFill>
                  <a:schemeClr val="tx2">
                    <a:lumMod val="75000"/>
                  </a:schemeClr>
                </a:solidFill>
                <a:effectLst>
                  <a:outerShdw blurRad="50800" dist="38100" dir="2700000">
                    <a:srgbClr val="000000">
                      <a:alpha val="43000"/>
                    </a:srgbClr>
                  </a:outerShdw>
                </a:effectLst>
              </a:rPr>
              <a:t>Muon</a:t>
            </a:r>
            <a:r>
              <a:rPr lang="en-US" sz="3000" b="1" i="1" dirty="0" smtClean="0">
                <a:solidFill>
                  <a:schemeClr val="tx2">
                    <a:lumMod val="75000"/>
                  </a:schemeClr>
                </a:solidFill>
                <a:effectLst>
                  <a:outerShdw blurRad="50800" dist="38100" dir="2700000">
                    <a:srgbClr val="000000">
                      <a:alpha val="43000"/>
                    </a:srgbClr>
                  </a:outerShdw>
                </a:effectLst>
              </a:rPr>
              <a:t> reconstruction in ATLAS: </a:t>
            </a:r>
            <a:r>
              <a:rPr lang="en-US" sz="3200" i="1" dirty="0" smtClean="0">
                <a:solidFill>
                  <a:schemeClr val="accent2"/>
                </a:solidFill>
              </a:rPr>
              <a:t>Standalone </a:t>
            </a:r>
            <a:r>
              <a:rPr lang="en-US" sz="3200" i="1" dirty="0" err="1" smtClean="0">
                <a:solidFill>
                  <a:schemeClr val="accent2"/>
                </a:solidFill>
              </a:rPr>
              <a:t>muons</a:t>
            </a:r>
            <a:r>
              <a:rPr lang="en-US" sz="3200" i="1" dirty="0" smtClean="0">
                <a:solidFill>
                  <a:schemeClr val="accent2"/>
                </a:solidFill>
              </a:rPr>
              <a:t> </a:t>
            </a:r>
          </a:p>
          <a:p>
            <a:r>
              <a:rPr lang="en-US" sz="3000" b="1" i="1" dirty="0" smtClean="0">
                <a:solidFill>
                  <a:schemeClr val="tx2">
                    <a:lumMod val="75000"/>
                  </a:schemeClr>
                </a:solidFill>
                <a:effectLst>
                  <a:outerShdw blurRad="50800" dist="38100" dir="2700000">
                    <a:srgbClr val="000000">
                      <a:alpha val="43000"/>
                    </a:srgbClr>
                  </a:outerShdw>
                </a:effectLst>
              </a:rPr>
              <a:t> </a:t>
            </a:r>
            <a:endParaRPr lang="en-US" sz="3000" dirty="0"/>
          </a:p>
        </p:txBody>
      </p:sp>
      <p:pic>
        <p:nvPicPr>
          <p:cNvPr id="6" name="Picture 5"/>
          <p:cNvPicPr>
            <a:picLocks noChangeAspect="1"/>
          </p:cNvPicPr>
          <p:nvPr/>
        </p:nvPicPr>
        <p:blipFill>
          <a:blip r:embed="rId2"/>
          <a:stretch>
            <a:fillRect/>
          </a:stretch>
        </p:blipFill>
        <p:spPr>
          <a:xfrm>
            <a:off x="842108" y="4064000"/>
            <a:ext cx="7704992" cy="2514600"/>
          </a:xfrm>
          <a:prstGeom prst="rect">
            <a:avLst/>
          </a:prstGeom>
        </p:spPr>
      </p:pic>
    </p:spTree>
    <p:extLst>
      <p:ext uri="{BB962C8B-B14F-4D97-AF65-F5344CB8AC3E}">
        <p14:creationId xmlns:p14="http://schemas.microsoft.com/office/powerpoint/2010/main" val="41841075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6321" y="1129389"/>
            <a:ext cx="5503080" cy="2358463"/>
          </a:xfrm>
          <a:prstGeom prst="rect">
            <a:avLst/>
          </a:prstGeom>
        </p:spPr>
      </p:pic>
      <p:pic>
        <p:nvPicPr>
          <p:cNvPr id="5" name="Picture 4"/>
          <p:cNvPicPr>
            <a:picLocks noChangeAspect="1"/>
          </p:cNvPicPr>
          <p:nvPr/>
        </p:nvPicPr>
        <p:blipFill>
          <a:blip r:embed="rId3"/>
          <a:stretch>
            <a:fillRect/>
          </a:stretch>
        </p:blipFill>
        <p:spPr>
          <a:xfrm>
            <a:off x="625277" y="3774707"/>
            <a:ext cx="3562125" cy="2885477"/>
          </a:xfrm>
          <a:prstGeom prst="rect">
            <a:avLst/>
          </a:prstGeom>
        </p:spPr>
      </p:pic>
      <p:pic>
        <p:nvPicPr>
          <p:cNvPr id="6" name="Picture 5"/>
          <p:cNvPicPr>
            <a:picLocks noChangeAspect="1"/>
          </p:cNvPicPr>
          <p:nvPr/>
        </p:nvPicPr>
        <p:blipFill>
          <a:blip r:embed="rId4"/>
          <a:stretch>
            <a:fillRect/>
          </a:stretch>
        </p:blipFill>
        <p:spPr>
          <a:xfrm>
            <a:off x="4187402" y="3998794"/>
            <a:ext cx="4907744" cy="2312994"/>
          </a:xfrm>
          <a:prstGeom prst="rect">
            <a:avLst/>
          </a:prstGeom>
        </p:spPr>
      </p:pic>
      <p:sp>
        <p:nvSpPr>
          <p:cNvPr id="8" name="TextBox 7"/>
          <p:cNvSpPr txBox="1"/>
          <p:nvPr/>
        </p:nvSpPr>
        <p:spPr>
          <a:xfrm>
            <a:off x="1344632" y="3394482"/>
            <a:ext cx="2297088" cy="461665"/>
          </a:xfrm>
          <a:prstGeom prst="rect">
            <a:avLst/>
          </a:prstGeom>
          <a:noFill/>
        </p:spPr>
        <p:txBody>
          <a:bodyPr wrap="square" rtlCol="0">
            <a:spAutoFit/>
          </a:bodyPr>
          <a:lstStyle/>
          <a:p>
            <a:r>
              <a:rPr lang="en-US" sz="2400" b="1" i="1" dirty="0" smtClean="0">
                <a:solidFill>
                  <a:schemeClr val="tx2"/>
                </a:solidFill>
              </a:rPr>
              <a:t>3D View</a:t>
            </a:r>
            <a:endParaRPr lang="en-US" sz="2400" b="1" i="1" dirty="0">
              <a:solidFill>
                <a:schemeClr val="tx2"/>
              </a:solidFill>
            </a:endParaRPr>
          </a:p>
        </p:txBody>
      </p:sp>
      <p:sp>
        <p:nvSpPr>
          <p:cNvPr id="9" name="TextBox 8"/>
          <p:cNvSpPr txBox="1"/>
          <p:nvPr/>
        </p:nvSpPr>
        <p:spPr>
          <a:xfrm>
            <a:off x="1251260" y="942651"/>
            <a:ext cx="2297088" cy="461665"/>
          </a:xfrm>
          <a:prstGeom prst="rect">
            <a:avLst/>
          </a:prstGeom>
          <a:noFill/>
        </p:spPr>
        <p:txBody>
          <a:bodyPr wrap="square" rtlCol="0">
            <a:spAutoFit/>
          </a:bodyPr>
          <a:lstStyle/>
          <a:p>
            <a:r>
              <a:rPr lang="en-US" sz="2400" b="1" i="1" dirty="0" smtClean="0">
                <a:solidFill>
                  <a:schemeClr val="tx2"/>
                </a:solidFill>
              </a:rPr>
              <a:t>2D View</a:t>
            </a:r>
            <a:endParaRPr lang="en-US" sz="2400" b="1" i="1" dirty="0">
              <a:solidFill>
                <a:schemeClr val="tx2"/>
              </a:solidFill>
            </a:endParaRPr>
          </a:p>
        </p:txBody>
      </p:sp>
      <p:sp>
        <p:nvSpPr>
          <p:cNvPr id="10" name="TextBox 9"/>
          <p:cNvSpPr txBox="1"/>
          <p:nvPr/>
        </p:nvSpPr>
        <p:spPr>
          <a:xfrm>
            <a:off x="1497032" y="6396335"/>
            <a:ext cx="2297088" cy="461665"/>
          </a:xfrm>
          <a:prstGeom prst="rect">
            <a:avLst/>
          </a:prstGeom>
          <a:noFill/>
        </p:spPr>
        <p:txBody>
          <a:bodyPr wrap="square" rtlCol="0">
            <a:spAutoFit/>
          </a:bodyPr>
          <a:lstStyle/>
          <a:p>
            <a:r>
              <a:rPr lang="en-US" sz="2400" b="1" i="1" dirty="0" smtClean="0">
                <a:solidFill>
                  <a:schemeClr val="tx2"/>
                </a:solidFill>
              </a:rPr>
              <a:t>Barrel</a:t>
            </a:r>
            <a:endParaRPr lang="en-US" sz="2400" b="1" i="1" dirty="0">
              <a:solidFill>
                <a:schemeClr val="tx2"/>
              </a:solidFill>
            </a:endParaRPr>
          </a:p>
        </p:txBody>
      </p:sp>
      <p:sp>
        <p:nvSpPr>
          <p:cNvPr id="11" name="TextBox 10"/>
          <p:cNvSpPr txBox="1"/>
          <p:nvPr/>
        </p:nvSpPr>
        <p:spPr>
          <a:xfrm>
            <a:off x="5490602" y="6311788"/>
            <a:ext cx="2297088" cy="461665"/>
          </a:xfrm>
          <a:prstGeom prst="rect">
            <a:avLst/>
          </a:prstGeom>
          <a:noFill/>
        </p:spPr>
        <p:txBody>
          <a:bodyPr wrap="square" rtlCol="0">
            <a:spAutoFit/>
          </a:bodyPr>
          <a:lstStyle/>
          <a:p>
            <a:r>
              <a:rPr lang="en-US" sz="2400" b="1" i="1" dirty="0" err="1" smtClean="0">
                <a:solidFill>
                  <a:schemeClr val="tx2"/>
                </a:solidFill>
              </a:rPr>
              <a:t>Endcaps</a:t>
            </a:r>
            <a:endParaRPr lang="en-US" sz="2400" b="1" i="1" dirty="0">
              <a:solidFill>
                <a:schemeClr val="tx2"/>
              </a:solidFill>
            </a:endParaRPr>
          </a:p>
        </p:txBody>
      </p:sp>
      <p:pic>
        <p:nvPicPr>
          <p:cNvPr id="12" name="Picture 11"/>
          <p:cNvPicPr>
            <a:picLocks noChangeAspect="1"/>
          </p:cNvPicPr>
          <p:nvPr/>
        </p:nvPicPr>
        <p:blipFill>
          <a:blip r:embed="rId5"/>
          <a:srcRect l="3949" r="8817"/>
          <a:stretch>
            <a:fillRect/>
          </a:stretch>
        </p:blipFill>
        <p:spPr>
          <a:xfrm>
            <a:off x="5389059" y="1273598"/>
            <a:ext cx="3724763" cy="2071606"/>
          </a:xfrm>
          <a:prstGeom prst="rect">
            <a:avLst/>
          </a:prstGeom>
        </p:spPr>
      </p:pic>
      <p:sp>
        <p:nvSpPr>
          <p:cNvPr id="14" name="Rectangle 13"/>
          <p:cNvSpPr/>
          <p:nvPr/>
        </p:nvSpPr>
        <p:spPr>
          <a:xfrm>
            <a:off x="304800" y="190500"/>
            <a:ext cx="6983903" cy="1015663"/>
          </a:xfrm>
          <a:prstGeom prst="rect">
            <a:avLst/>
          </a:prstGeom>
        </p:spPr>
        <p:txBody>
          <a:bodyPr wrap="none">
            <a:spAutoFit/>
          </a:bodyPr>
          <a:lstStyle/>
          <a:p>
            <a:r>
              <a:rPr lang="en-US" sz="3000" b="1" i="1" dirty="0" err="1" smtClean="0">
                <a:solidFill>
                  <a:schemeClr val="tx2">
                    <a:lumMod val="75000"/>
                  </a:schemeClr>
                </a:solidFill>
                <a:effectLst>
                  <a:outerShdw blurRad="50800" dist="38100" dir="2700000">
                    <a:srgbClr val="000000">
                      <a:alpha val="43000"/>
                    </a:srgbClr>
                  </a:outerShdw>
                </a:effectLst>
              </a:rPr>
              <a:t>Muon</a:t>
            </a:r>
            <a:r>
              <a:rPr lang="en-US" sz="3000" b="1" i="1" dirty="0" smtClean="0">
                <a:solidFill>
                  <a:schemeClr val="tx2">
                    <a:lumMod val="75000"/>
                  </a:schemeClr>
                </a:solidFill>
                <a:effectLst>
                  <a:outerShdw blurRad="50800" dist="38100" dir="2700000">
                    <a:srgbClr val="000000">
                      <a:alpha val="43000"/>
                    </a:srgbClr>
                  </a:outerShdw>
                </a:effectLst>
              </a:rPr>
              <a:t> reconstruction in ATLAS: </a:t>
            </a:r>
            <a:r>
              <a:rPr lang="en-US" sz="3000" b="1" i="1" dirty="0" smtClean="0">
                <a:solidFill>
                  <a:schemeClr val="accent2"/>
                </a:solidFill>
                <a:effectLst>
                  <a:outerShdw blurRad="50800" dist="38100" dir="2700000">
                    <a:srgbClr val="000000">
                      <a:alpha val="43000"/>
                    </a:srgbClr>
                  </a:outerShdw>
                </a:effectLst>
              </a:rPr>
              <a:t>ID tracking</a:t>
            </a:r>
            <a:endParaRPr lang="en-US" sz="3200" i="1" dirty="0" smtClean="0">
              <a:solidFill>
                <a:schemeClr val="accent2"/>
              </a:solidFill>
            </a:endParaRPr>
          </a:p>
          <a:p>
            <a:r>
              <a:rPr lang="en-US" sz="3000" b="1" i="1" dirty="0" smtClean="0">
                <a:solidFill>
                  <a:schemeClr val="tx2">
                    <a:lumMod val="75000"/>
                  </a:schemeClr>
                </a:solidFill>
                <a:effectLst>
                  <a:outerShdw blurRad="50800" dist="38100" dir="2700000">
                    <a:srgbClr val="000000">
                      <a:alpha val="43000"/>
                    </a:srgbClr>
                  </a:outerShdw>
                </a:effectLst>
              </a:rPr>
              <a:t> </a:t>
            </a:r>
            <a:endParaRPr lang="en-US" sz="3000" dirty="0"/>
          </a:p>
        </p:txBody>
      </p:sp>
    </p:spTree>
    <p:extLst>
      <p:ext uri="{BB962C8B-B14F-4D97-AF65-F5344CB8AC3E}">
        <p14:creationId xmlns:p14="http://schemas.microsoft.com/office/powerpoint/2010/main" val="187722588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90500"/>
            <a:ext cx="6983903" cy="1015663"/>
          </a:xfrm>
          <a:prstGeom prst="rect">
            <a:avLst/>
          </a:prstGeom>
        </p:spPr>
        <p:txBody>
          <a:bodyPr wrap="none">
            <a:spAutoFit/>
          </a:bodyPr>
          <a:lstStyle/>
          <a:p>
            <a:r>
              <a:rPr lang="en-US" sz="3000" b="1" i="1" dirty="0" err="1" smtClean="0">
                <a:solidFill>
                  <a:schemeClr val="tx2">
                    <a:lumMod val="75000"/>
                  </a:schemeClr>
                </a:solidFill>
                <a:effectLst>
                  <a:outerShdw blurRad="50800" dist="38100" dir="2700000">
                    <a:srgbClr val="000000">
                      <a:alpha val="43000"/>
                    </a:srgbClr>
                  </a:outerShdw>
                </a:effectLst>
              </a:rPr>
              <a:t>Muon</a:t>
            </a:r>
            <a:r>
              <a:rPr lang="en-US" sz="3000" b="1" i="1" dirty="0" smtClean="0">
                <a:solidFill>
                  <a:schemeClr val="tx2">
                    <a:lumMod val="75000"/>
                  </a:schemeClr>
                </a:solidFill>
                <a:effectLst>
                  <a:outerShdw blurRad="50800" dist="38100" dir="2700000">
                    <a:srgbClr val="000000">
                      <a:alpha val="43000"/>
                    </a:srgbClr>
                  </a:outerShdw>
                </a:effectLst>
              </a:rPr>
              <a:t> reconstruction in ATLAS: </a:t>
            </a:r>
            <a:r>
              <a:rPr lang="en-US" sz="3000" b="1" i="1" dirty="0" smtClean="0">
                <a:solidFill>
                  <a:schemeClr val="accent2"/>
                </a:solidFill>
                <a:effectLst>
                  <a:outerShdw blurRad="50800" dist="38100" dir="2700000">
                    <a:srgbClr val="000000">
                      <a:alpha val="43000"/>
                    </a:srgbClr>
                  </a:outerShdw>
                </a:effectLst>
              </a:rPr>
              <a:t>ID tracking</a:t>
            </a:r>
            <a:endParaRPr lang="en-US" sz="3200" i="1" dirty="0" smtClean="0">
              <a:solidFill>
                <a:schemeClr val="accent2"/>
              </a:solidFill>
            </a:endParaRPr>
          </a:p>
          <a:p>
            <a:r>
              <a:rPr lang="en-US" sz="3000" b="1" i="1" dirty="0" smtClean="0">
                <a:solidFill>
                  <a:schemeClr val="tx2">
                    <a:lumMod val="75000"/>
                  </a:schemeClr>
                </a:solidFill>
                <a:effectLst>
                  <a:outerShdw blurRad="50800" dist="38100" dir="2700000">
                    <a:srgbClr val="000000">
                      <a:alpha val="43000"/>
                    </a:srgbClr>
                  </a:outerShdw>
                </a:effectLst>
              </a:rPr>
              <a:t> </a:t>
            </a:r>
            <a:endParaRPr lang="en-US" sz="3000" dirty="0"/>
          </a:p>
        </p:txBody>
      </p:sp>
      <p:sp>
        <p:nvSpPr>
          <p:cNvPr id="5" name="Rectangle 4"/>
          <p:cNvSpPr/>
          <p:nvPr/>
        </p:nvSpPr>
        <p:spPr>
          <a:xfrm>
            <a:off x="3860473" y="774700"/>
            <a:ext cx="5283527" cy="2554545"/>
          </a:xfrm>
          <a:prstGeom prst="rect">
            <a:avLst/>
          </a:prstGeom>
        </p:spPr>
        <p:txBody>
          <a:bodyPr wrap="square">
            <a:spAutoFit/>
          </a:bodyPr>
          <a:lstStyle/>
          <a:p>
            <a:r>
              <a:rPr lang="en-US" sz="1600" dirty="0" smtClean="0">
                <a:solidFill>
                  <a:schemeClr val="tx2"/>
                </a:solidFill>
              </a:rPr>
              <a:t>A pre</a:t>
            </a:r>
            <a:r>
              <a:rPr lang="en-US" sz="1600" dirty="0">
                <a:solidFill>
                  <a:schemeClr val="tx2"/>
                </a:solidFill>
              </a:rPr>
              <a:t>-</a:t>
            </a:r>
            <a:r>
              <a:rPr lang="en-US" sz="1600" dirty="0" smtClean="0">
                <a:solidFill>
                  <a:schemeClr val="tx2"/>
                </a:solidFill>
              </a:rPr>
              <a:t>processing stage</a:t>
            </a:r>
            <a:r>
              <a:rPr lang="en-US" sz="1600" dirty="0">
                <a:solidFill>
                  <a:schemeClr val="tx2"/>
                </a:solidFill>
              </a:rPr>
              <a:t>, </a:t>
            </a:r>
            <a:r>
              <a:rPr lang="en-US" sz="1600" dirty="0" smtClean="0">
                <a:solidFill>
                  <a:schemeClr val="tx2"/>
                </a:solidFill>
              </a:rPr>
              <a:t>in which the raw data from the pixel and SCT detectors are converted into clusters and the TRT raw timing information is translated into calibrated drift </a:t>
            </a:r>
            <a:r>
              <a:rPr lang="en-US" sz="1600" dirty="0">
                <a:solidFill>
                  <a:schemeClr val="tx2"/>
                </a:solidFill>
              </a:rPr>
              <a:t>circles.</a:t>
            </a:r>
            <a:r>
              <a:rPr lang="en-US" sz="1600" dirty="0" smtClean="0">
                <a:solidFill>
                  <a:schemeClr val="tx2"/>
                </a:solidFill>
              </a:rPr>
              <a:t> </a:t>
            </a:r>
          </a:p>
          <a:p>
            <a:endParaRPr lang="en-US" sz="1600" dirty="0" smtClean="0">
              <a:solidFill>
                <a:schemeClr val="tx2"/>
              </a:solidFill>
            </a:endParaRPr>
          </a:p>
          <a:p>
            <a:r>
              <a:rPr lang="en-US" sz="1600" dirty="0" smtClean="0">
                <a:solidFill>
                  <a:schemeClr val="tx2"/>
                </a:solidFill>
              </a:rPr>
              <a:t>A track </a:t>
            </a:r>
            <a:r>
              <a:rPr lang="en-US" sz="1600" dirty="0" err="1" smtClean="0">
                <a:solidFill>
                  <a:schemeClr val="tx2"/>
                </a:solidFill>
              </a:rPr>
              <a:t>ﬁnding</a:t>
            </a:r>
            <a:r>
              <a:rPr lang="en-US" sz="1600" dirty="0" smtClean="0">
                <a:solidFill>
                  <a:schemeClr val="tx2"/>
                </a:solidFill>
              </a:rPr>
              <a:t> stage</a:t>
            </a:r>
            <a:r>
              <a:rPr lang="en-US" sz="1600" dirty="0">
                <a:solidFill>
                  <a:schemeClr val="tx2"/>
                </a:solidFill>
              </a:rPr>
              <a:t>, </a:t>
            </a:r>
            <a:r>
              <a:rPr lang="en-US" sz="1600" dirty="0" smtClean="0">
                <a:solidFill>
                  <a:schemeClr val="tx2"/>
                </a:solidFill>
              </a:rPr>
              <a:t>in which different tracking strategies, </a:t>
            </a:r>
            <a:r>
              <a:rPr lang="en-US" sz="1600" dirty="0" err="1" smtClean="0">
                <a:solidFill>
                  <a:schemeClr val="tx2"/>
                </a:solidFill>
              </a:rPr>
              <a:t>optimised</a:t>
            </a:r>
            <a:r>
              <a:rPr lang="en-US" sz="1600" dirty="0" smtClean="0">
                <a:solidFill>
                  <a:schemeClr val="tx2"/>
                </a:solidFill>
              </a:rPr>
              <a:t> to cover </a:t>
            </a:r>
            <a:r>
              <a:rPr lang="en-US" sz="1600" dirty="0">
                <a:solidFill>
                  <a:schemeClr val="tx2"/>
                </a:solidFill>
              </a:rPr>
              <a:t>different applications, </a:t>
            </a:r>
            <a:r>
              <a:rPr lang="en-US" sz="1600" dirty="0" smtClean="0">
                <a:solidFill>
                  <a:schemeClr val="tx2"/>
                </a:solidFill>
              </a:rPr>
              <a:t>are implemented</a:t>
            </a:r>
            <a:r>
              <a:rPr lang="en-US" sz="1600" dirty="0">
                <a:solidFill>
                  <a:schemeClr val="tx2"/>
                </a:solidFill>
              </a:rPr>
              <a:t>.</a:t>
            </a:r>
            <a:r>
              <a:rPr lang="en-US" sz="1600" dirty="0" smtClean="0">
                <a:solidFill>
                  <a:schemeClr val="tx2"/>
                </a:solidFill>
              </a:rPr>
              <a:t> The default tracking strategy use the high granularity of the pixel and SCT detectors to</a:t>
            </a:r>
            <a:r>
              <a:rPr lang="en-US" sz="1600" dirty="0">
                <a:solidFill>
                  <a:schemeClr val="tx2"/>
                </a:solidFill>
              </a:rPr>
              <a:t> </a:t>
            </a:r>
            <a:r>
              <a:rPr lang="en-US" sz="1600" dirty="0" err="1" smtClean="0">
                <a:solidFill>
                  <a:schemeClr val="tx2"/>
                </a:solidFill>
              </a:rPr>
              <a:t>ﬁnd</a:t>
            </a:r>
            <a:r>
              <a:rPr lang="en-US" sz="1600" dirty="0" smtClean="0">
                <a:solidFill>
                  <a:schemeClr val="tx2"/>
                </a:solidFill>
              </a:rPr>
              <a:t> </a:t>
            </a:r>
            <a:r>
              <a:rPr lang="en-US" sz="1600" dirty="0">
                <a:solidFill>
                  <a:schemeClr val="tx2"/>
                </a:solidFill>
              </a:rPr>
              <a:t>prompt tracks originating from the vicinity of the interaction region.</a:t>
            </a:r>
            <a:r>
              <a:rPr lang="en-US" sz="1600" dirty="0" smtClean="0">
                <a:solidFill>
                  <a:schemeClr val="tx2"/>
                </a:solidFill>
              </a:rPr>
              <a:t> </a:t>
            </a:r>
          </a:p>
          <a:p>
            <a:endParaRPr lang="en-US" sz="1600" dirty="0">
              <a:solidFill>
                <a:schemeClr val="tx2"/>
              </a:solidFill>
            </a:endParaRPr>
          </a:p>
        </p:txBody>
      </p:sp>
      <p:pic>
        <p:nvPicPr>
          <p:cNvPr id="6" name="Picture 5" descr="ID_track.png"/>
          <p:cNvPicPr>
            <a:picLocks noChangeAspect="1"/>
          </p:cNvPicPr>
          <p:nvPr/>
        </p:nvPicPr>
        <p:blipFill>
          <a:blip r:embed="rId2"/>
          <a:stretch>
            <a:fillRect/>
          </a:stretch>
        </p:blipFill>
        <p:spPr>
          <a:xfrm>
            <a:off x="12700" y="774700"/>
            <a:ext cx="3860473" cy="3848100"/>
          </a:xfrm>
          <a:prstGeom prst="rect">
            <a:avLst/>
          </a:prstGeom>
        </p:spPr>
      </p:pic>
      <p:sp>
        <p:nvSpPr>
          <p:cNvPr id="7" name="Oval 6"/>
          <p:cNvSpPr/>
          <p:nvPr/>
        </p:nvSpPr>
        <p:spPr>
          <a:xfrm>
            <a:off x="1727200" y="2438400"/>
            <a:ext cx="444500" cy="520700"/>
          </a:xfrm>
          <a:prstGeom prst="ellipse">
            <a:avLst/>
          </a:prstGeom>
          <a:solidFill>
            <a:srgbClr val="FFFF00">
              <a:alpha val="1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787400" y="1536700"/>
            <a:ext cx="2247900" cy="2235200"/>
          </a:xfrm>
          <a:prstGeom prst="ellipse">
            <a:avLst/>
          </a:prstGeom>
          <a:solidFill>
            <a:schemeClr val="accent6">
              <a:alpha val="1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3974773" y="3479512"/>
            <a:ext cx="5054273" cy="923330"/>
          </a:xfrm>
          <a:prstGeom prst="rect">
            <a:avLst/>
          </a:prstGeom>
          <a:solidFill>
            <a:schemeClr val="accent3">
              <a:lumMod val="60000"/>
              <a:lumOff val="40000"/>
              <a:alpha val="55000"/>
            </a:schemeClr>
          </a:solidFill>
        </p:spPr>
        <p:txBody>
          <a:bodyPr wrap="square">
            <a:spAutoFit/>
          </a:bodyPr>
          <a:lstStyle/>
          <a:p>
            <a:r>
              <a:rPr lang="en-US" b="1" dirty="0" smtClean="0">
                <a:solidFill>
                  <a:schemeClr val="accent3">
                    <a:lumMod val="50000"/>
                  </a:schemeClr>
                </a:solidFill>
              </a:rPr>
              <a:t>First, track seeds are formed from a combination of space-points in the three pixel layers and the </a:t>
            </a:r>
            <a:r>
              <a:rPr lang="en-US" b="1" dirty="0" err="1" smtClean="0">
                <a:solidFill>
                  <a:schemeClr val="accent3">
                    <a:lumMod val="50000"/>
                  </a:schemeClr>
                </a:solidFill>
              </a:rPr>
              <a:t>ﬁrst</a:t>
            </a:r>
            <a:r>
              <a:rPr lang="en-US" b="1" dirty="0" smtClean="0">
                <a:solidFill>
                  <a:schemeClr val="accent3">
                    <a:lumMod val="50000"/>
                  </a:schemeClr>
                </a:solidFill>
              </a:rPr>
              <a:t> SCT layer. </a:t>
            </a:r>
          </a:p>
        </p:txBody>
      </p:sp>
      <p:sp>
        <p:nvSpPr>
          <p:cNvPr id="10" name="Rectangle 9"/>
          <p:cNvSpPr/>
          <p:nvPr/>
        </p:nvSpPr>
        <p:spPr>
          <a:xfrm rot="2580603">
            <a:off x="2083005" y="2110943"/>
            <a:ext cx="200634" cy="793470"/>
          </a:xfrm>
          <a:prstGeom prst="rect">
            <a:avLst/>
          </a:prstGeom>
          <a:solidFill>
            <a:schemeClr val="accent3">
              <a:alpha val="2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177800" y="4673600"/>
            <a:ext cx="8547100" cy="369332"/>
          </a:xfrm>
          <a:prstGeom prst="rect">
            <a:avLst/>
          </a:prstGeom>
          <a:solidFill>
            <a:schemeClr val="accent3">
              <a:lumMod val="40000"/>
              <a:lumOff val="60000"/>
            </a:schemeClr>
          </a:solidFill>
        </p:spPr>
        <p:txBody>
          <a:bodyPr wrap="square">
            <a:spAutoFit/>
          </a:bodyPr>
          <a:lstStyle/>
          <a:p>
            <a:r>
              <a:rPr lang="en-US" b="1" dirty="0" smtClean="0">
                <a:solidFill>
                  <a:srgbClr val="4F6228"/>
                </a:solidFill>
              </a:rPr>
              <a:t>These seeds are then extended throughout the SCT to form track candidates</a:t>
            </a:r>
          </a:p>
        </p:txBody>
      </p:sp>
      <p:sp>
        <p:nvSpPr>
          <p:cNvPr id="12" name="Parallelogram 11"/>
          <p:cNvSpPr/>
          <p:nvPr/>
        </p:nvSpPr>
        <p:spPr>
          <a:xfrm rot="1634077">
            <a:off x="2401074" y="1720982"/>
            <a:ext cx="188954" cy="736600"/>
          </a:xfrm>
          <a:prstGeom prst="parallelogram">
            <a:avLst/>
          </a:prstGeom>
          <a:solidFill>
            <a:schemeClr val="accent6">
              <a:lumMod val="60000"/>
              <a:lumOff val="40000"/>
              <a:alpha val="49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127000" y="5129073"/>
            <a:ext cx="8902046" cy="1754327"/>
          </a:xfrm>
          <a:prstGeom prst="rect">
            <a:avLst/>
          </a:prstGeom>
        </p:spPr>
        <p:txBody>
          <a:bodyPr wrap="square">
            <a:spAutoFit/>
          </a:bodyPr>
          <a:lstStyle/>
          <a:p>
            <a:r>
              <a:rPr lang="en-US" dirty="0" smtClean="0">
                <a:solidFill>
                  <a:schemeClr val="tx2"/>
                </a:solidFill>
              </a:rPr>
              <a:t> Next, these candidates are </a:t>
            </a:r>
            <a:r>
              <a:rPr lang="en-US" dirty="0" err="1" smtClean="0">
                <a:solidFill>
                  <a:schemeClr val="tx2"/>
                </a:solidFill>
              </a:rPr>
              <a:t>ﬁtted</a:t>
            </a:r>
            <a:r>
              <a:rPr lang="en-US" dirty="0" smtClean="0">
                <a:solidFill>
                  <a:schemeClr val="tx2"/>
                </a:solidFill>
              </a:rPr>
              <a:t>, “outlier” clusters are removed, ambiguities in the cluster-to-track association are resolved, and fake tracks are rejected. This is achieved by applying quality cuts. For example, a cut is made on the number of associated clusters, with explicit limits set on the number of clusters shared between several tracks and the number of holes per track (a hole is </a:t>
            </a:r>
            <a:r>
              <a:rPr lang="en-US" dirty="0" err="1" smtClean="0">
                <a:solidFill>
                  <a:schemeClr val="tx2"/>
                </a:solidFill>
              </a:rPr>
              <a:t>deﬁned</a:t>
            </a:r>
            <a:r>
              <a:rPr lang="en-US" dirty="0" smtClean="0">
                <a:solidFill>
                  <a:schemeClr val="tx2"/>
                </a:solidFill>
              </a:rPr>
              <a:t> as a silicon sensor crossed by a track without generating any associated cluster). </a:t>
            </a:r>
            <a:endParaRPr lang="en-US" dirty="0"/>
          </a:p>
        </p:txBody>
      </p:sp>
      <p:sp>
        <p:nvSpPr>
          <p:cNvPr id="14" name="Arc 13"/>
          <p:cNvSpPr/>
          <p:nvPr/>
        </p:nvSpPr>
        <p:spPr>
          <a:xfrm rot="1313548">
            <a:off x="2306374" y="770177"/>
            <a:ext cx="461418" cy="1329514"/>
          </a:xfrm>
          <a:prstGeom prst="arc">
            <a:avLst>
              <a:gd name="adj1" fmla="val 16470576"/>
              <a:gd name="adj2" fmla="val 3181862"/>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527105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accel="50000" decel="50000" fill="hold" grpId="1" nodeType="clickEffect">
                                  <p:stCondLst>
                                    <p:cond delay="0"/>
                                  </p:stCondLst>
                                  <p:childTnLst>
                                    <p:animRot by="21600000">
                                      <p:cBhvr>
                                        <p:cTn id="10" dur="2000" fill="hold"/>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8" presetClass="emph" presetSubtype="0" accel="50000" decel="50000" fill="hold" grpId="1" nodeType="clickEffect">
                                  <p:stCondLst>
                                    <p:cond delay="0"/>
                                  </p:stCondLst>
                                  <p:childTnLst>
                                    <p:animRot by="21600000">
                                      <p:cBhvr>
                                        <p:cTn id="18" dur="2000" fill="hold"/>
                                        <p:tgtEl>
                                          <p:spTgt spid="8"/>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9" presetClass="emph" presetSubtype="0" fill="hold" grpId="1" nodeType="clickEffect">
                                  <p:stCondLst>
                                    <p:cond delay="0"/>
                                  </p:stCondLst>
                                  <p:childTnLst>
                                    <p:animClr clrSpc="rgb" dir="cw">
                                      <p:cBhvr override="childStyle">
                                        <p:cTn id="30" dur="500" fill="hold"/>
                                        <p:tgtEl>
                                          <p:spTgt spid="10"/>
                                        </p:tgtEl>
                                        <p:attrNameLst>
                                          <p:attrName>style.color</p:attrName>
                                        </p:attrNameLst>
                                      </p:cBhvr>
                                      <p:to>
                                        <a:schemeClr val="accent2"/>
                                      </p:to>
                                    </p:animClr>
                                    <p:animClr clrSpc="rgb" dir="cw">
                                      <p:cBhvr>
                                        <p:cTn id="31" dur="500" fill="hold"/>
                                        <p:tgtEl>
                                          <p:spTgt spid="10"/>
                                        </p:tgtEl>
                                        <p:attrNameLst>
                                          <p:attrName>fillcolor</p:attrName>
                                        </p:attrNameLst>
                                      </p:cBhvr>
                                      <p:to>
                                        <a:schemeClr val="accent2"/>
                                      </p:to>
                                    </p:animClr>
                                    <p:set>
                                      <p:cBhvr>
                                        <p:cTn id="32" dur="500" fill="hold"/>
                                        <p:tgtEl>
                                          <p:spTgt spid="10"/>
                                        </p:tgtEl>
                                        <p:attrNameLst>
                                          <p:attrName>fill.type</p:attrName>
                                        </p:attrNameLst>
                                      </p:cBhvr>
                                      <p:to>
                                        <p:strVal val="solid"/>
                                      </p:to>
                                    </p:set>
                                    <p:set>
                                      <p:cBhvr>
                                        <p:cTn id="33" dur="500" fill="hold"/>
                                        <p:tgtEl>
                                          <p:spTgt spid="10"/>
                                        </p:tgtEl>
                                        <p:attrNameLst>
                                          <p:attrName>fill.on</p:attrName>
                                        </p:attrNameLst>
                                      </p:cBhvr>
                                      <p:to>
                                        <p:strVal val="tru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4" presetClass="emph" presetSubtype="0" fill="hold" grpId="1" nodeType="clickEffect">
                                  <p:stCondLst>
                                    <p:cond delay="0"/>
                                  </p:stCondLst>
                                  <p:childTnLst>
                                    <p:animClr clrSpc="hsl" dir="cw">
                                      <p:cBhvr override="childStyle">
                                        <p:cTn id="45" dur="500" fill="hold"/>
                                        <p:tgtEl>
                                          <p:spTgt spid="12"/>
                                        </p:tgtEl>
                                        <p:attrNameLst>
                                          <p:attrName>style.color</p:attrName>
                                        </p:attrNameLst>
                                      </p:cBhvr>
                                      <p:by>
                                        <p:hsl h="0" s="-12549" l="-25098"/>
                                      </p:by>
                                    </p:animClr>
                                    <p:animClr clrSpc="hsl" dir="cw">
                                      <p:cBhvr>
                                        <p:cTn id="46" dur="500" fill="hold"/>
                                        <p:tgtEl>
                                          <p:spTgt spid="12"/>
                                        </p:tgtEl>
                                        <p:attrNameLst>
                                          <p:attrName>fillcolor</p:attrName>
                                        </p:attrNameLst>
                                      </p:cBhvr>
                                      <p:by>
                                        <p:hsl h="0" s="-12549" l="-25098"/>
                                      </p:by>
                                    </p:animClr>
                                    <p:animClr clrSpc="hsl" dir="cw">
                                      <p:cBhvr>
                                        <p:cTn id="47" dur="500" fill="hold"/>
                                        <p:tgtEl>
                                          <p:spTgt spid="12"/>
                                        </p:tgtEl>
                                        <p:attrNameLst>
                                          <p:attrName>stroke.color</p:attrName>
                                        </p:attrNameLst>
                                      </p:cBhvr>
                                      <p:by>
                                        <p:hsl h="0" s="-12549" l="-25098"/>
                                      </p:by>
                                    </p:animClr>
                                    <p:set>
                                      <p:cBhvr>
                                        <p:cTn id="48" dur="500" fill="hold"/>
                                        <p:tgtEl>
                                          <p:spTgt spid="12"/>
                                        </p:tgtEl>
                                        <p:attrNameLst>
                                          <p:attrName>fill.type</p:attrName>
                                        </p:attrNameLst>
                                      </p:cBhvr>
                                      <p:to>
                                        <p:strVal val="solid"/>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0"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edge">
                                      <p:cBhvr>
                                        <p:cTn id="5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10" grpId="0" animBg="1"/>
      <p:bldP spid="10" grpId="1" animBg="1"/>
      <p:bldP spid="11" grpId="0" animBg="1"/>
      <p:bldP spid="12" grpId="0" animBg="1"/>
      <p:bldP spid="12" grpId="1" animBg="1"/>
      <p:bldP spid="13" grpId="0"/>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descr="slide_dionisi.jpg"/>
          <p:cNvPicPr>
            <a:picLocks noGrp="1" noChangeAspect="1"/>
          </p:cNvPicPr>
          <p:nvPr>
            <p:ph idx="1"/>
          </p:nvPr>
        </p:nvPicPr>
        <p:blipFill>
          <a:blip r:embed="rId2">
            <a:extLst>
              <a:ext uri="{28A0092B-C50C-407E-A947-70E740481C1C}">
                <a14:useLocalDpi xmlns:a14="http://schemas.microsoft.com/office/drawing/2010/main" val="0"/>
              </a:ext>
            </a:extLst>
          </a:blip>
          <a:srcRect t="10213" b="10213"/>
          <a:stretch>
            <a:fillRect/>
          </a:stretch>
        </p:blipFill>
        <p:spPr>
          <a:xfrm>
            <a:off x="244366" y="344563"/>
            <a:ext cx="8656618" cy="6115866"/>
          </a:xfrm>
        </p:spPr>
      </p:pic>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normAutofit fontScale="92500" lnSpcReduction="10000"/>
          </a:bodyPr>
          <a:lstStyle/>
          <a:p>
            <a:fld id="{26B4A453-95F0-4F4B-AEA9-EBC44958366F}" type="slidenum">
              <a:rPr lang="en-US" smtClean="0"/>
              <a:t>20</a:t>
            </a:fld>
            <a:endParaRPr lang="en-US"/>
          </a:p>
        </p:txBody>
      </p:sp>
    </p:spTree>
    <p:extLst>
      <p:ext uri="{BB962C8B-B14F-4D97-AF65-F5344CB8AC3E}">
        <p14:creationId xmlns:p14="http://schemas.microsoft.com/office/powerpoint/2010/main" val="96023095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90500"/>
            <a:ext cx="9115270" cy="1015663"/>
          </a:xfrm>
          <a:prstGeom prst="rect">
            <a:avLst/>
          </a:prstGeom>
        </p:spPr>
        <p:txBody>
          <a:bodyPr wrap="none">
            <a:spAutoFit/>
          </a:bodyPr>
          <a:lstStyle/>
          <a:p>
            <a:r>
              <a:rPr lang="en-US" sz="3000" b="1" i="1" dirty="0" err="1" smtClean="0">
                <a:solidFill>
                  <a:schemeClr val="tx2">
                    <a:lumMod val="75000"/>
                  </a:schemeClr>
                </a:solidFill>
                <a:effectLst>
                  <a:outerShdw blurRad="50800" dist="38100" dir="2700000">
                    <a:srgbClr val="000000">
                      <a:alpha val="43000"/>
                    </a:srgbClr>
                  </a:outerShdw>
                </a:effectLst>
              </a:rPr>
              <a:t>Muon</a:t>
            </a:r>
            <a:r>
              <a:rPr lang="en-US" sz="3000" b="1" i="1" dirty="0" smtClean="0">
                <a:solidFill>
                  <a:schemeClr val="tx2">
                    <a:lumMod val="75000"/>
                  </a:schemeClr>
                </a:solidFill>
                <a:effectLst>
                  <a:outerShdw blurRad="50800" dist="38100" dir="2700000">
                    <a:srgbClr val="000000">
                      <a:alpha val="43000"/>
                    </a:srgbClr>
                  </a:outerShdw>
                </a:effectLst>
              </a:rPr>
              <a:t> reconstruction in ATLAS: </a:t>
            </a:r>
            <a:r>
              <a:rPr lang="en-US" sz="3000" b="1" i="1" dirty="0" smtClean="0">
                <a:solidFill>
                  <a:schemeClr val="accent2"/>
                </a:solidFill>
                <a:effectLst>
                  <a:outerShdw blurRad="50800" dist="38100" dir="2700000">
                    <a:srgbClr val="000000">
                      <a:alpha val="43000"/>
                    </a:srgbClr>
                  </a:outerShdw>
                </a:effectLst>
              </a:rPr>
              <a:t>ID tracking performance</a:t>
            </a:r>
            <a:endParaRPr lang="en-US" sz="3200" i="1" dirty="0" smtClean="0">
              <a:solidFill>
                <a:schemeClr val="accent2"/>
              </a:solidFill>
            </a:endParaRPr>
          </a:p>
          <a:p>
            <a:r>
              <a:rPr lang="en-US" sz="3000" b="1" i="1" dirty="0" smtClean="0">
                <a:solidFill>
                  <a:schemeClr val="tx2">
                    <a:lumMod val="75000"/>
                  </a:schemeClr>
                </a:solidFill>
                <a:effectLst>
                  <a:outerShdw blurRad="50800" dist="38100" dir="2700000">
                    <a:srgbClr val="000000">
                      <a:alpha val="43000"/>
                    </a:srgbClr>
                  </a:outerShdw>
                </a:effectLst>
              </a:rPr>
              <a:t> </a:t>
            </a:r>
            <a:endParaRPr lang="en-US" sz="3000" dirty="0"/>
          </a:p>
        </p:txBody>
      </p:sp>
      <p:sp>
        <p:nvSpPr>
          <p:cNvPr id="5" name="Rectangle 4"/>
          <p:cNvSpPr/>
          <p:nvPr/>
        </p:nvSpPr>
        <p:spPr>
          <a:xfrm>
            <a:off x="215900" y="797510"/>
            <a:ext cx="8255000" cy="1200329"/>
          </a:xfrm>
          <a:prstGeom prst="rect">
            <a:avLst/>
          </a:prstGeom>
        </p:spPr>
        <p:txBody>
          <a:bodyPr wrap="square">
            <a:spAutoFit/>
          </a:bodyPr>
          <a:lstStyle/>
          <a:p>
            <a:r>
              <a:rPr lang="en-US" dirty="0">
                <a:solidFill>
                  <a:schemeClr val="accent2"/>
                </a:solidFill>
              </a:rPr>
              <a:t>Standard quality cuts require reconstructed tracks to </a:t>
            </a:r>
            <a:r>
              <a:rPr lang="en-US" dirty="0" smtClean="0">
                <a:solidFill>
                  <a:schemeClr val="accent2"/>
                </a:solidFill>
              </a:rPr>
              <a:t>have:</a:t>
            </a:r>
          </a:p>
          <a:p>
            <a:pPr>
              <a:buClr>
                <a:schemeClr val="accent6"/>
              </a:buClr>
              <a:buFont typeface="Wingdings" charset="2"/>
              <a:buChar char=""/>
            </a:pPr>
            <a:r>
              <a:rPr lang="en-US" dirty="0" smtClean="0"/>
              <a:t> </a:t>
            </a:r>
            <a:r>
              <a:rPr lang="en-US" dirty="0">
                <a:solidFill>
                  <a:srgbClr val="1F497D"/>
                </a:solidFill>
              </a:rPr>
              <a:t>at least seven precision hits (pixels and SCT</a:t>
            </a:r>
            <a:r>
              <a:rPr lang="en-US" dirty="0" smtClean="0">
                <a:solidFill>
                  <a:srgbClr val="1F497D"/>
                </a:solidFill>
              </a:rPr>
              <a:t>)</a:t>
            </a:r>
          </a:p>
          <a:p>
            <a:pPr>
              <a:buClr>
                <a:schemeClr val="accent6"/>
              </a:buClr>
              <a:buFont typeface="Wingdings" charset="2"/>
              <a:buChar char=""/>
            </a:pPr>
            <a:r>
              <a:rPr lang="en-US" dirty="0" smtClean="0">
                <a:solidFill>
                  <a:srgbClr val="1F497D"/>
                </a:solidFill>
              </a:rPr>
              <a:t> |</a:t>
            </a:r>
            <a:r>
              <a:rPr lang="en-US" dirty="0" err="1">
                <a:solidFill>
                  <a:srgbClr val="1F497D"/>
                </a:solidFill>
              </a:rPr>
              <a:t>d</a:t>
            </a:r>
            <a:r>
              <a:rPr lang="en-US" dirty="0">
                <a:solidFill>
                  <a:srgbClr val="1F497D"/>
                </a:solidFill>
              </a:rPr>
              <a:t> 0 | &lt; 2 </a:t>
            </a:r>
            <a:r>
              <a:rPr lang="en-US" dirty="0" smtClean="0">
                <a:solidFill>
                  <a:srgbClr val="1F497D"/>
                </a:solidFill>
              </a:rPr>
              <a:t>mm</a:t>
            </a:r>
          </a:p>
          <a:p>
            <a:pPr>
              <a:buClr>
                <a:schemeClr val="accent6"/>
              </a:buClr>
              <a:buFont typeface="Wingdings" charset="2"/>
              <a:buChar char=""/>
            </a:pPr>
            <a:r>
              <a:rPr lang="en-US" dirty="0" smtClean="0">
                <a:solidFill>
                  <a:srgbClr val="1F497D"/>
                </a:solidFill>
              </a:rPr>
              <a:t> </a:t>
            </a:r>
            <a:r>
              <a:rPr lang="en-US" dirty="0">
                <a:solidFill>
                  <a:srgbClr val="1F497D"/>
                </a:solidFill>
              </a:rPr>
              <a:t>|z0 − </a:t>
            </a:r>
            <a:r>
              <a:rPr lang="en-US" dirty="0" err="1">
                <a:solidFill>
                  <a:srgbClr val="1F497D"/>
                </a:solidFill>
              </a:rPr>
              <a:t>zv</a:t>
            </a:r>
            <a:r>
              <a:rPr lang="en-US" dirty="0">
                <a:solidFill>
                  <a:srgbClr val="1F497D"/>
                </a:solidFill>
              </a:rPr>
              <a:t> | × sin </a:t>
            </a:r>
            <a:r>
              <a:rPr lang="en-US" dirty="0" err="1">
                <a:solidFill>
                  <a:srgbClr val="1F497D"/>
                </a:solidFill>
              </a:rPr>
              <a:t>θ</a:t>
            </a:r>
            <a:r>
              <a:rPr lang="en-US" dirty="0">
                <a:solidFill>
                  <a:srgbClr val="1F497D"/>
                </a:solidFill>
              </a:rPr>
              <a:t> &lt; 10 mm</a:t>
            </a:r>
          </a:p>
        </p:txBody>
      </p:sp>
      <p:pic>
        <p:nvPicPr>
          <p:cNvPr id="6" name="Picture 5"/>
          <p:cNvPicPr>
            <a:picLocks noChangeAspect="1"/>
          </p:cNvPicPr>
          <p:nvPr/>
        </p:nvPicPr>
        <p:blipFill>
          <a:blip r:embed="rId2"/>
          <a:stretch>
            <a:fillRect/>
          </a:stretch>
        </p:blipFill>
        <p:spPr>
          <a:xfrm>
            <a:off x="4959350" y="1117263"/>
            <a:ext cx="4177815" cy="2866261"/>
          </a:xfrm>
          <a:prstGeom prst="rect">
            <a:avLst/>
          </a:prstGeom>
        </p:spPr>
      </p:pic>
      <p:pic>
        <p:nvPicPr>
          <p:cNvPr id="7" name="Picture 6"/>
          <p:cNvPicPr>
            <a:picLocks noChangeAspect="1"/>
          </p:cNvPicPr>
          <p:nvPr/>
        </p:nvPicPr>
        <p:blipFill>
          <a:blip r:embed="rId3"/>
          <a:stretch>
            <a:fillRect/>
          </a:stretch>
        </p:blipFill>
        <p:spPr>
          <a:xfrm>
            <a:off x="4940300" y="3869865"/>
            <a:ext cx="4174970" cy="2864309"/>
          </a:xfrm>
          <a:prstGeom prst="rect">
            <a:avLst/>
          </a:prstGeom>
        </p:spPr>
      </p:pic>
      <p:pic>
        <p:nvPicPr>
          <p:cNvPr id="8" name="Picture 7"/>
          <p:cNvPicPr>
            <a:picLocks noChangeAspect="1"/>
          </p:cNvPicPr>
          <p:nvPr/>
        </p:nvPicPr>
        <p:blipFill>
          <a:blip r:embed="rId4"/>
          <a:stretch>
            <a:fillRect/>
          </a:stretch>
        </p:blipFill>
        <p:spPr>
          <a:xfrm>
            <a:off x="215900" y="2168985"/>
            <a:ext cx="3695700" cy="2535498"/>
          </a:xfrm>
          <a:prstGeom prst="rect">
            <a:avLst/>
          </a:prstGeom>
        </p:spPr>
      </p:pic>
      <p:pic>
        <p:nvPicPr>
          <p:cNvPr id="9" name="Picture 8"/>
          <p:cNvPicPr>
            <a:picLocks noChangeAspect="1"/>
          </p:cNvPicPr>
          <p:nvPr/>
        </p:nvPicPr>
        <p:blipFill>
          <a:blip r:embed="rId5"/>
          <a:stretch>
            <a:fillRect/>
          </a:stretch>
        </p:blipFill>
        <p:spPr>
          <a:xfrm>
            <a:off x="419100" y="4533439"/>
            <a:ext cx="3492500" cy="2200735"/>
          </a:xfrm>
          <a:prstGeom prst="rect">
            <a:avLst/>
          </a:prstGeom>
        </p:spPr>
      </p:pic>
    </p:spTree>
    <p:extLst>
      <p:ext uri="{BB962C8B-B14F-4D97-AF65-F5344CB8AC3E}">
        <p14:creationId xmlns:p14="http://schemas.microsoft.com/office/powerpoint/2010/main" val="275492521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90500"/>
            <a:ext cx="9115270" cy="1015663"/>
          </a:xfrm>
          <a:prstGeom prst="rect">
            <a:avLst/>
          </a:prstGeom>
        </p:spPr>
        <p:txBody>
          <a:bodyPr wrap="none">
            <a:spAutoFit/>
          </a:bodyPr>
          <a:lstStyle/>
          <a:p>
            <a:r>
              <a:rPr lang="en-US" sz="3000" b="1" i="1" dirty="0" err="1" smtClean="0">
                <a:solidFill>
                  <a:schemeClr val="tx2">
                    <a:lumMod val="75000"/>
                  </a:schemeClr>
                </a:solidFill>
                <a:effectLst>
                  <a:outerShdw blurRad="50800" dist="38100" dir="2700000">
                    <a:srgbClr val="000000">
                      <a:alpha val="43000"/>
                    </a:srgbClr>
                  </a:outerShdw>
                </a:effectLst>
              </a:rPr>
              <a:t>Muon</a:t>
            </a:r>
            <a:r>
              <a:rPr lang="en-US" sz="3000" b="1" i="1" dirty="0" smtClean="0">
                <a:solidFill>
                  <a:schemeClr val="tx2">
                    <a:lumMod val="75000"/>
                  </a:schemeClr>
                </a:solidFill>
                <a:effectLst>
                  <a:outerShdw blurRad="50800" dist="38100" dir="2700000">
                    <a:srgbClr val="000000">
                      <a:alpha val="43000"/>
                    </a:srgbClr>
                  </a:outerShdw>
                </a:effectLst>
              </a:rPr>
              <a:t> reconstruction in ATLAS: </a:t>
            </a:r>
            <a:r>
              <a:rPr lang="en-US" sz="3000" b="1" i="1" dirty="0" smtClean="0">
                <a:solidFill>
                  <a:schemeClr val="accent2"/>
                </a:solidFill>
                <a:effectLst>
                  <a:outerShdw blurRad="50800" dist="38100" dir="2700000">
                    <a:srgbClr val="000000">
                      <a:alpha val="43000"/>
                    </a:srgbClr>
                  </a:outerShdw>
                </a:effectLst>
              </a:rPr>
              <a:t>ID tracking performance</a:t>
            </a:r>
            <a:endParaRPr lang="en-US" sz="3200" i="1" dirty="0" smtClean="0">
              <a:solidFill>
                <a:schemeClr val="accent2"/>
              </a:solidFill>
            </a:endParaRPr>
          </a:p>
          <a:p>
            <a:r>
              <a:rPr lang="en-US" sz="3000" b="1" i="1" dirty="0" smtClean="0">
                <a:solidFill>
                  <a:schemeClr val="tx2">
                    <a:lumMod val="75000"/>
                  </a:schemeClr>
                </a:solidFill>
                <a:effectLst>
                  <a:outerShdw blurRad="50800" dist="38100" dir="2700000">
                    <a:srgbClr val="000000">
                      <a:alpha val="43000"/>
                    </a:srgbClr>
                  </a:outerShdw>
                </a:effectLst>
              </a:rPr>
              <a:t> </a:t>
            </a:r>
            <a:endParaRPr lang="en-US" sz="3000" dirty="0"/>
          </a:p>
        </p:txBody>
      </p:sp>
      <p:graphicFrame>
        <p:nvGraphicFramePr>
          <p:cNvPr id="6" name="Object 5"/>
          <p:cNvGraphicFramePr>
            <a:graphicFrameLocks noChangeAspect="1"/>
          </p:cNvGraphicFramePr>
          <p:nvPr/>
        </p:nvGraphicFramePr>
        <p:xfrm>
          <a:off x="1650999" y="1489026"/>
          <a:ext cx="4991101" cy="529359"/>
        </p:xfrm>
        <a:graphic>
          <a:graphicData uri="http://schemas.openxmlformats.org/presentationml/2006/ole">
            <mc:AlternateContent xmlns:mc="http://schemas.openxmlformats.org/markup-compatibility/2006">
              <mc:Choice xmlns:v="urn:schemas-microsoft-com:vml" Requires="v">
                <p:oleObj spid="_x0000_s83989" name="Equation" r:id="rId3" imgW="1676400" imgH="177800" progId="Equation.3">
                  <p:embed/>
                </p:oleObj>
              </mc:Choice>
              <mc:Fallback>
                <p:oleObj name="Equation" r:id="rId3" imgW="16764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0999" y="1489026"/>
                        <a:ext cx="4991101" cy="5293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6"/>
          <p:cNvSpPr/>
          <p:nvPr/>
        </p:nvSpPr>
        <p:spPr>
          <a:xfrm>
            <a:off x="304800" y="842695"/>
            <a:ext cx="7924800" cy="369332"/>
          </a:xfrm>
          <a:prstGeom prst="rect">
            <a:avLst/>
          </a:prstGeom>
        </p:spPr>
        <p:txBody>
          <a:bodyPr wrap="square">
            <a:spAutoFit/>
          </a:bodyPr>
          <a:lstStyle/>
          <a:p>
            <a:r>
              <a:rPr lang="en-US" dirty="0">
                <a:solidFill>
                  <a:schemeClr val="tx2"/>
                </a:solidFill>
              </a:rPr>
              <a:t>The resolution of a track parameter X can be expressed as a function of </a:t>
            </a:r>
            <a:r>
              <a:rPr lang="en-US" dirty="0" err="1" smtClean="0">
                <a:solidFill>
                  <a:schemeClr val="tx2"/>
                </a:solidFill>
              </a:rPr>
              <a:t>pT</a:t>
            </a:r>
            <a:r>
              <a:rPr lang="en-US" dirty="0" smtClean="0">
                <a:solidFill>
                  <a:schemeClr val="tx2"/>
                </a:solidFill>
              </a:rPr>
              <a:t> </a:t>
            </a:r>
            <a:r>
              <a:rPr lang="en-US" dirty="0">
                <a:solidFill>
                  <a:schemeClr val="tx2"/>
                </a:solidFill>
              </a:rPr>
              <a:t>as:</a:t>
            </a:r>
          </a:p>
        </p:txBody>
      </p:sp>
      <p:sp>
        <p:nvSpPr>
          <p:cNvPr id="8" name="Rectangle 7"/>
          <p:cNvSpPr/>
          <p:nvPr/>
        </p:nvSpPr>
        <p:spPr>
          <a:xfrm>
            <a:off x="330200" y="2118253"/>
            <a:ext cx="8001000" cy="1200329"/>
          </a:xfrm>
          <a:prstGeom prst="rect">
            <a:avLst/>
          </a:prstGeom>
        </p:spPr>
        <p:txBody>
          <a:bodyPr wrap="square">
            <a:spAutoFit/>
          </a:bodyPr>
          <a:lstStyle/>
          <a:p>
            <a:r>
              <a:rPr lang="en-US" dirty="0">
                <a:solidFill>
                  <a:srgbClr val="1F497D"/>
                </a:solidFill>
              </a:rPr>
              <a:t>where σ</a:t>
            </a:r>
            <a:r>
              <a:rPr lang="en-US" baseline="-25000" dirty="0">
                <a:solidFill>
                  <a:srgbClr val="1F497D"/>
                </a:solidFill>
              </a:rPr>
              <a:t>X</a:t>
            </a:r>
            <a:r>
              <a:rPr lang="en-US" dirty="0">
                <a:solidFill>
                  <a:srgbClr val="1F497D"/>
                </a:solidFill>
              </a:rPr>
              <a:t> (∞) is the asymptotic resolution expected at </a:t>
            </a:r>
            <a:r>
              <a:rPr lang="en-US" dirty="0" err="1">
                <a:solidFill>
                  <a:srgbClr val="1F497D"/>
                </a:solidFill>
              </a:rPr>
              <a:t>inﬁnite</a:t>
            </a:r>
            <a:r>
              <a:rPr lang="en-US" dirty="0">
                <a:solidFill>
                  <a:srgbClr val="1F497D"/>
                </a:solidFill>
              </a:rPr>
              <a:t> momentum, </a:t>
            </a:r>
            <a:r>
              <a:rPr lang="en-US" dirty="0" err="1" smtClean="0">
                <a:solidFill>
                  <a:srgbClr val="1F497D"/>
                </a:solidFill>
              </a:rPr>
              <a:t>p</a:t>
            </a:r>
            <a:r>
              <a:rPr lang="en-US" baseline="-25000" dirty="0" err="1">
                <a:solidFill>
                  <a:srgbClr val="1F497D"/>
                </a:solidFill>
              </a:rPr>
              <a:t>x</a:t>
            </a:r>
            <a:r>
              <a:rPr lang="en-US" dirty="0" smtClean="0">
                <a:solidFill>
                  <a:srgbClr val="1F497D"/>
                </a:solidFill>
              </a:rPr>
              <a:t> </a:t>
            </a:r>
            <a:r>
              <a:rPr lang="en-US" dirty="0">
                <a:solidFill>
                  <a:srgbClr val="1F497D"/>
                </a:solidFill>
              </a:rPr>
              <a:t>is a constant representing the value of </a:t>
            </a:r>
            <a:r>
              <a:rPr lang="en-US" dirty="0" err="1">
                <a:solidFill>
                  <a:srgbClr val="1F497D"/>
                </a:solidFill>
              </a:rPr>
              <a:t>pT</a:t>
            </a:r>
            <a:r>
              <a:rPr lang="en-US" dirty="0">
                <a:solidFill>
                  <a:srgbClr val="1F497D"/>
                </a:solidFill>
              </a:rPr>
              <a:t> for which the intrinsic and multiple-scattering terms in the equation are equal for the parameter X under consideration and ⊕ denotes addition in </a:t>
            </a:r>
            <a:r>
              <a:rPr lang="en-US" dirty="0" err="1">
                <a:solidFill>
                  <a:srgbClr val="1F497D"/>
                </a:solidFill>
              </a:rPr>
              <a:t>quadrature</a:t>
            </a:r>
            <a:r>
              <a:rPr lang="en-US" dirty="0">
                <a:solidFill>
                  <a:srgbClr val="1F497D"/>
                </a:solidFill>
              </a:rPr>
              <a:t>.</a:t>
            </a:r>
          </a:p>
        </p:txBody>
      </p:sp>
      <p:pic>
        <p:nvPicPr>
          <p:cNvPr id="9" name="Picture 8"/>
          <p:cNvPicPr>
            <a:picLocks noChangeAspect="1"/>
          </p:cNvPicPr>
          <p:nvPr/>
        </p:nvPicPr>
        <p:blipFill>
          <a:blip r:embed="rId5"/>
          <a:stretch>
            <a:fillRect/>
          </a:stretch>
        </p:blipFill>
        <p:spPr>
          <a:xfrm>
            <a:off x="990599" y="3318582"/>
            <a:ext cx="7083223" cy="2904418"/>
          </a:xfrm>
          <a:prstGeom prst="rect">
            <a:avLst/>
          </a:prstGeom>
        </p:spPr>
      </p:pic>
    </p:spTree>
    <p:extLst>
      <p:ext uri="{BB962C8B-B14F-4D97-AF65-F5344CB8AC3E}">
        <p14:creationId xmlns:p14="http://schemas.microsoft.com/office/powerpoint/2010/main" val="401563929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47625"/>
            <a:ext cx="9115270" cy="1015663"/>
          </a:xfrm>
          <a:prstGeom prst="rect">
            <a:avLst/>
          </a:prstGeom>
        </p:spPr>
        <p:txBody>
          <a:bodyPr wrap="none">
            <a:spAutoFit/>
          </a:bodyPr>
          <a:lstStyle/>
          <a:p>
            <a:r>
              <a:rPr lang="en-US" sz="3000" b="1" i="1" dirty="0" err="1" smtClean="0">
                <a:solidFill>
                  <a:schemeClr val="tx2">
                    <a:lumMod val="75000"/>
                  </a:schemeClr>
                </a:solidFill>
                <a:effectLst>
                  <a:outerShdw blurRad="50800" dist="38100" dir="2700000">
                    <a:srgbClr val="000000">
                      <a:alpha val="43000"/>
                    </a:srgbClr>
                  </a:outerShdw>
                </a:effectLst>
              </a:rPr>
              <a:t>Muon</a:t>
            </a:r>
            <a:r>
              <a:rPr lang="en-US" sz="3000" b="1" i="1" dirty="0" smtClean="0">
                <a:solidFill>
                  <a:schemeClr val="tx2">
                    <a:lumMod val="75000"/>
                  </a:schemeClr>
                </a:solidFill>
                <a:effectLst>
                  <a:outerShdw blurRad="50800" dist="38100" dir="2700000">
                    <a:srgbClr val="000000">
                      <a:alpha val="43000"/>
                    </a:srgbClr>
                  </a:outerShdw>
                </a:effectLst>
              </a:rPr>
              <a:t> reconstruction in ATLAS: </a:t>
            </a:r>
            <a:r>
              <a:rPr lang="en-US" sz="3000" b="1" i="1" dirty="0" smtClean="0">
                <a:solidFill>
                  <a:schemeClr val="accent2"/>
                </a:solidFill>
                <a:effectLst>
                  <a:outerShdw blurRad="50800" dist="38100" dir="2700000">
                    <a:srgbClr val="000000">
                      <a:alpha val="43000"/>
                    </a:srgbClr>
                  </a:outerShdw>
                </a:effectLst>
              </a:rPr>
              <a:t>ID tracking performance</a:t>
            </a:r>
            <a:endParaRPr lang="en-US" sz="3200" i="1" dirty="0" smtClean="0">
              <a:solidFill>
                <a:schemeClr val="accent2"/>
              </a:solidFill>
            </a:endParaRPr>
          </a:p>
          <a:p>
            <a:r>
              <a:rPr lang="en-US" sz="3000" b="1" i="1" dirty="0" smtClean="0">
                <a:solidFill>
                  <a:schemeClr val="tx2">
                    <a:lumMod val="75000"/>
                  </a:schemeClr>
                </a:solidFill>
                <a:effectLst>
                  <a:outerShdw blurRad="50800" dist="38100" dir="2700000">
                    <a:srgbClr val="000000">
                      <a:alpha val="43000"/>
                    </a:srgbClr>
                  </a:outerShdw>
                </a:effectLst>
              </a:rPr>
              <a:t> </a:t>
            </a:r>
            <a:endParaRPr lang="en-US" sz="3000" dirty="0"/>
          </a:p>
        </p:txBody>
      </p:sp>
      <p:pic>
        <p:nvPicPr>
          <p:cNvPr id="5" name="Picture 4"/>
          <p:cNvPicPr>
            <a:picLocks noChangeAspect="1"/>
          </p:cNvPicPr>
          <p:nvPr/>
        </p:nvPicPr>
        <p:blipFill>
          <a:blip r:embed="rId2"/>
          <a:srcRect l="5337" b="8621"/>
          <a:stretch>
            <a:fillRect/>
          </a:stretch>
        </p:blipFill>
        <p:spPr>
          <a:xfrm>
            <a:off x="939799" y="901700"/>
            <a:ext cx="6902125" cy="2946400"/>
          </a:xfrm>
          <a:prstGeom prst="rect">
            <a:avLst/>
          </a:prstGeom>
        </p:spPr>
      </p:pic>
      <p:pic>
        <p:nvPicPr>
          <p:cNvPr id="6" name="Picture 5" descr="Jpsi_ID_barrel.png"/>
          <p:cNvPicPr>
            <a:picLocks noChangeAspect="1"/>
          </p:cNvPicPr>
          <p:nvPr/>
        </p:nvPicPr>
        <p:blipFill>
          <a:blip r:embed="rId3"/>
          <a:stretch>
            <a:fillRect/>
          </a:stretch>
        </p:blipFill>
        <p:spPr>
          <a:xfrm>
            <a:off x="812800" y="3848100"/>
            <a:ext cx="3633293" cy="2608025"/>
          </a:xfrm>
          <a:prstGeom prst="rect">
            <a:avLst/>
          </a:prstGeom>
        </p:spPr>
      </p:pic>
      <p:pic>
        <p:nvPicPr>
          <p:cNvPr id="7" name="Picture 6" descr="Jpsi_ID_endcap.png"/>
          <p:cNvPicPr>
            <a:picLocks noChangeAspect="1"/>
          </p:cNvPicPr>
          <p:nvPr/>
        </p:nvPicPr>
        <p:blipFill>
          <a:blip r:embed="rId4"/>
          <a:stretch>
            <a:fillRect/>
          </a:stretch>
        </p:blipFill>
        <p:spPr>
          <a:xfrm>
            <a:off x="4446093" y="3949699"/>
            <a:ext cx="3491752" cy="2506425"/>
          </a:xfrm>
          <a:prstGeom prst="rect">
            <a:avLst/>
          </a:prstGeom>
        </p:spPr>
      </p:pic>
      <p:sp>
        <p:nvSpPr>
          <p:cNvPr id="2" name="TextBox 1"/>
          <p:cNvSpPr txBox="1"/>
          <p:nvPr/>
        </p:nvSpPr>
        <p:spPr>
          <a:xfrm>
            <a:off x="3899912" y="648031"/>
            <a:ext cx="926088" cy="52322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800" dirty="0" smtClean="0"/>
              <a:t>J/</a:t>
            </a:r>
            <a:r>
              <a:rPr lang="en-US" sz="2800" dirty="0" err="1" smtClean="0"/>
              <a:t>ψ</a:t>
            </a:r>
            <a:endParaRPr lang="en-US" sz="2800" dirty="0"/>
          </a:p>
        </p:txBody>
      </p:sp>
      <p:sp>
        <p:nvSpPr>
          <p:cNvPr id="3" name="TextBox 2"/>
          <p:cNvSpPr txBox="1"/>
          <p:nvPr/>
        </p:nvSpPr>
        <p:spPr>
          <a:xfrm>
            <a:off x="301625" y="1873250"/>
            <a:ext cx="638174" cy="461665"/>
          </a:xfrm>
          <a:prstGeom prst="rect">
            <a:avLst/>
          </a:prstGeom>
          <a:noFill/>
        </p:spPr>
        <p:txBody>
          <a:bodyPr wrap="square" rtlCol="0">
            <a:spAutoFit/>
          </a:bodyPr>
          <a:lstStyle/>
          <a:p>
            <a:r>
              <a:rPr lang="en-US" sz="2400" b="1" dirty="0" smtClean="0">
                <a:solidFill>
                  <a:srgbClr val="0000FF"/>
                </a:solidFill>
              </a:rPr>
              <a:t>MC</a:t>
            </a:r>
            <a:endParaRPr lang="en-US" sz="2400" b="1" dirty="0">
              <a:solidFill>
                <a:srgbClr val="0000FF"/>
              </a:solidFill>
            </a:endParaRPr>
          </a:p>
        </p:txBody>
      </p:sp>
      <p:sp>
        <p:nvSpPr>
          <p:cNvPr id="8" name="TextBox 7"/>
          <p:cNvSpPr txBox="1"/>
          <p:nvPr/>
        </p:nvSpPr>
        <p:spPr>
          <a:xfrm>
            <a:off x="25400" y="4279900"/>
            <a:ext cx="914399" cy="461665"/>
          </a:xfrm>
          <a:prstGeom prst="rect">
            <a:avLst/>
          </a:prstGeom>
          <a:noFill/>
        </p:spPr>
        <p:txBody>
          <a:bodyPr wrap="square" rtlCol="0">
            <a:spAutoFit/>
          </a:bodyPr>
          <a:lstStyle/>
          <a:p>
            <a:r>
              <a:rPr lang="en-US" sz="2400" b="1" dirty="0" smtClean="0">
                <a:solidFill>
                  <a:srgbClr val="FF0000"/>
                </a:solidFill>
              </a:rPr>
              <a:t>DATA</a:t>
            </a:r>
            <a:endParaRPr lang="en-US" sz="2400" b="1" dirty="0">
              <a:solidFill>
                <a:srgbClr val="FF0000"/>
              </a:solidFill>
            </a:endParaRPr>
          </a:p>
        </p:txBody>
      </p:sp>
    </p:spTree>
    <p:extLst>
      <p:ext uri="{BB962C8B-B14F-4D97-AF65-F5344CB8AC3E}">
        <p14:creationId xmlns:p14="http://schemas.microsoft.com/office/powerpoint/2010/main" val="32231367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90500"/>
            <a:ext cx="9115270" cy="1015663"/>
          </a:xfrm>
          <a:prstGeom prst="rect">
            <a:avLst/>
          </a:prstGeom>
        </p:spPr>
        <p:txBody>
          <a:bodyPr wrap="none">
            <a:spAutoFit/>
          </a:bodyPr>
          <a:lstStyle/>
          <a:p>
            <a:r>
              <a:rPr lang="en-US" sz="3000" b="1" i="1" dirty="0" err="1" smtClean="0">
                <a:solidFill>
                  <a:schemeClr val="tx2">
                    <a:lumMod val="75000"/>
                  </a:schemeClr>
                </a:solidFill>
                <a:effectLst>
                  <a:outerShdw blurRad="50800" dist="38100" dir="2700000">
                    <a:srgbClr val="000000">
                      <a:alpha val="43000"/>
                    </a:srgbClr>
                  </a:outerShdw>
                </a:effectLst>
              </a:rPr>
              <a:t>Muon</a:t>
            </a:r>
            <a:r>
              <a:rPr lang="en-US" sz="3000" b="1" i="1" dirty="0" smtClean="0">
                <a:solidFill>
                  <a:schemeClr val="tx2">
                    <a:lumMod val="75000"/>
                  </a:schemeClr>
                </a:solidFill>
                <a:effectLst>
                  <a:outerShdw blurRad="50800" dist="38100" dir="2700000">
                    <a:srgbClr val="000000">
                      <a:alpha val="43000"/>
                    </a:srgbClr>
                  </a:outerShdw>
                </a:effectLst>
              </a:rPr>
              <a:t> reconstruction in ATLAS: </a:t>
            </a:r>
            <a:r>
              <a:rPr lang="en-US" sz="3000" b="1" i="1" dirty="0" smtClean="0">
                <a:solidFill>
                  <a:schemeClr val="accent2"/>
                </a:solidFill>
                <a:effectLst>
                  <a:outerShdw blurRad="50800" dist="38100" dir="2700000">
                    <a:srgbClr val="000000">
                      <a:alpha val="43000"/>
                    </a:srgbClr>
                  </a:outerShdw>
                </a:effectLst>
              </a:rPr>
              <a:t>ID tracking performance</a:t>
            </a:r>
            <a:endParaRPr lang="en-US" sz="3200" i="1" dirty="0" smtClean="0">
              <a:solidFill>
                <a:schemeClr val="accent2"/>
              </a:solidFill>
            </a:endParaRPr>
          </a:p>
          <a:p>
            <a:r>
              <a:rPr lang="en-US" sz="3000" b="1" i="1" dirty="0" smtClean="0">
                <a:solidFill>
                  <a:schemeClr val="tx2">
                    <a:lumMod val="75000"/>
                  </a:schemeClr>
                </a:solidFill>
                <a:effectLst>
                  <a:outerShdw blurRad="50800" dist="38100" dir="2700000">
                    <a:srgbClr val="000000">
                      <a:alpha val="43000"/>
                    </a:srgbClr>
                  </a:outerShdw>
                </a:effectLst>
              </a:rPr>
              <a:t> </a:t>
            </a:r>
            <a:endParaRPr lang="en-US" sz="3000" dirty="0"/>
          </a:p>
        </p:txBody>
      </p:sp>
      <p:pic>
        <p:nvPicPr>
          <p:cNvPr id="6" name="Picture 5"/>
          <p:cNvPicPr>
            <a:picLocks noChangeAspect="1"/>
          </p:cNvPicPr>
          <p:nvPr/>
        </p:nvPicPr>
        <p:blipFill>
          <a:blip r:embed="rId2"/>
          <a:stretch>
            <a:fillRect/>
          </a:stretch>
        </p:blipFill>
        <p:spPr>
          <a:xfrm>
            <a:off x="25400" y="1409363"/>
            <a:ext cx="3035898" cy="2565737"/>
          </a:xfrm>
          <a:prstGeom prst="rect">
            <a:avLst/>
          </a:prstGeom>
        </p:spPr>
      </p:pic>
      <p:pic>
        <p:nvPicPr>
          <p:cNvPr id="7" name="Picture 6"/>
          <p:cNvPicPr>
            <a:picLocks noChangeAspect="1"/>
          </p:cNvPicPr>
          <p:nvPr/>
        </p:nvPicPr>
        <p:blipFill>
          <a:blip r:embed="rId3"/>
          <a:stretch>
            <a:fillRect/>
          </a:stretch>
        </p:blipFill>
        <p:spPr>
          <a:xfrm>
            <a:off x="3100860" y="1536700"/>
            <a:ext cx="3040394" cy="2374900"/>
          </a:xfrm>
          <a:prstGeom prst="rect">
            <a:avLst/>
          </a:prstGeom>
        </p:spPr>
      </p:pic>
      <p:pic>
        <p:nvPicPr>
          <p:cNvPr id="8" name="Picture 7"/>
          <p:cNvPicPr>
            <a:picLocks noChangeAspect="1"/>
          </p:cNvPicPr>
          <p:nvPr/>
        </p:nvPicPr>
        <p:blipFill>
          <a:blip r:embed="rId4"/>
          <a:stretch>
            <a:fillRect/>
          </a:stretch>
        </p:blipFill>
        <p:spPr>
          <a:xfrm>
            <a:off x="5865525" y="1307763"/>
            <a:ext cx="3195925" cy="2692737"/>
          </a:xfrm>
          <a:prstGeom prst="rect">
            <a:avLst/>
          </a:prstGeom>
        </p:spPr>
      </p:pic>
      <p:sp>
        <p:nvSpPr>
          <p:cNvPr id="9" name="TextBox 8"/>
          <p:cNvSpPr txBox="1"/>
          <p:nvPr/>
        </p:nvSpPr>
        <p:spPr>
          <a:xfrm>
            <a:off x="571500" y="1206163"/>
            <a:ext cx="4254500" cy="492443"/>
          </a:xfrm>
          <a:prstGeom prst="rect">
            <a:avLst/>
          </a:prstGeom>
          <a:noFill/>
        </p:spPr>
        <p:txBody>
          <a:bodyPr wrap="square" rtlCol="0">
            <a:spAutoFit/>
          </a:bodyPr>
          <a:lstStyle/>
          <a:p>
            <a:r>
              <a:rPr lang="en-US" sz="2600" b="1" i="1" dirty="0" smtClean="0">
                <a:solidFill>
                  <a:schemeClr val="accent6"/>
                </a:solidFill>
              </a:rPr>
              <a:t>Reconstruction Efficiency </a:t>
            </a:r>
            <a:endParaRPr lang="en-US" sz="2600" b="1" i="1" dirty="0">
              <a:solidFill>
                <a:schemeClr val="accent6"/>
              </a:solidFill>
            </a:endParaRPr>
          </a:p>
        </p:txBody>
      </p:sp>
      <p:sp>
        <p:nvSpPr>
          <p:cNvPr id="10" name="TextBox 9"/>
          <p:cNvSpPr txBox="1"/>
          <p:nvPr/>
        </p:nvSpPr>
        <p:spPr>
          <a:xfrm>
            <a:off x="1600200" y="3498334"/>
            <a:ext cx="508000" cy="461665"/>
          </a:xfrm>
          <a:prstGeom prst="rect">
            <a:avLst/>
          </a:prstGeom>
          <a:noFill/>
        </p:spPr>
        <p:txBody>
          <a:bodyPr wrap="square" rtlCol="0">
            <a:spAutoFit/>
          </a:bodyPr>
          <a:lstStyle/>
          <a:p>
            <a:r>
              <a:rPr lang="en-US" sz="2400" b="1" dirty="0" err="1" smtClean="0">
                <a:solidFill>
                  <a:srgbClr val="F79646"/>
                </a:solidFill>
              </a:rPr>
              <a:t>μ</a:t>
            </a:r>
            <a:endParaRPr lang="en-US" sz="2400" b="1" dirty="0">
              <a:solidFill>
                <a:srgbClr val="F79646"/>
              </a:solidFill>
            </a:endParaRPr>
          </a:p>
        </p:txBody>
      </p:sp>
      <p:sp>
        <p:nvSpPr>
          <p:cNvPr id="11" name="TextBox 10"/>
          <p:cNvSpPr txBox="1"/>
          <p:nvPr/>
        </p:nvSpPr>
        <p:spPr>
          <a:xfrm>
            <a:off x="7467600" y="3538835"/>
            <a:ext cx="508000" cy="461665"/>
          </a:xfrm>
          <a:prstGeom prst="rect">
            <a:avLst/>
          </a:prstGeom>
          <a:noFill/>
        </p:spPr>
        <p:txBody>
          <a:bodyPr wrap="square" rtlCol="0">
            <a:spAutoFit/>
          </a:bodyPr>
          <a:lstStyle/>
          <a:p>
            <a:r>
              <a:rPr lang="en-US" sz="2400" b="1" dirty="0" err="1">
                <a:solidFill>
                  <a:srgbClr val="F79646"/>
                </a:solidFill>
              </a:rPr>
              <a:t>e</a:t>
            </a:r>
            <a:endParaRPr lang="en-US" sz="2400" b="1" dirty="0">
              <a:solidFill>
                <a:srgbClr val="F79646"/>
              </a:solidFill>
            </a:endParaRPr>
          </a:p>
        </p:txBody>
      </p:sp>
      <p:sp>
        <p:nvSpPr>
          <p:cNvPr id="12" name="TextBox 11"/>
          <p:cNvSpPr txBox="1"/>
          <p:nvPr/>
        </p:nvSpPr>
        <p:spPr>
          <a:xfrm>
            <a:off x="4318000" y="3538835"/>
            <a:ext cx="508000" cy="461665"/>
          </a:xfrm>
          <a:prstGeom prst="rect">
            <a:avLst/>
          </a:prstGeom>
          <a:noFill/>
        </p:spPr>
        <p:txBody>
          <a:bodyPr wrap="square" rtlCol="0">
            <a:spAutoFit/>
          </a:bodyPr>
          <a:lstStyle/>
          <a:p>
            <a:r>
              <a:rPr lang="en-US" sz="2400" b="1" dirty="0" err="1" smtClean="0">
                <a:solidFill>
                  <a:srgbClr val="F79646"/>
                </a:solidFill>
              </a:rPr>
              <a:t>π</a:t>
            </a:r>
            <a:endParaRPr lang="en-US" sz="2400" b="1" dirty="0">
              <a:solidFill>
                <a:srgbClr val="F79646"/>
              </a:solidFill>
            </a:endParaRPr>
          </a:p>
        </p:txBody>
      </p:sp>
      <p:pic>
        <p:nvPicPr>
          <p:cNvPr id="13" name="Picture 12"/>
          <p:cNvPicPr>
            <a:picLocks noChangeAspect="1"/>
          </p:cNvPicPr>
          <p:nvPr/>
        </p:nvPicPr>
        <p:blipFill>
          <a:blip r:embed="rId5"/>
          <a:stretch>
            <a:fillRect/>
          </a:stretch>
        </p:blipFill>
        <p:spPr>
          <a:xfrm>
            <a:off x="154460" y="4000500"/>
            <a:ext cx="2946400" cy="2235200"/>
          </a:xfrm>
          <a:prstGeom prst="rect">
            <a:avLst/>
          </a:prstGeom>
        </p:spPr>
      </p:pic>
      <p:pic>
        <p:nvPicPr>
          <p:cNvPr id="14" name="Picture 13"/>
          <p:cNvPicPr>
            <a:picLocks noChangeAspect="1"/>
          </p:cNvPicPr>
          <p:nvPr/>
        </p:nvPicPr>
        <p:blipFill>
          <a:blip r:embed="rId6"/>
          <a:stretch>
            <a:fillRect/>
          </a:stretch>
        </p:blipFill>
        <p:spPr>
          <a:xfrm>
            <a:off x="3061298" y="4089400"/>
            <a:ext cx="5842000" cy="2146300"/>
          </a:xfrm>
          <a:prstGeom prst="rect">
            <a:avLst/>
          </a:prstGeom>
        </p:spPr>
      </p:pic>
    </p:spTree>
    <p:extLst>
      <p:ext uri="{BB962C8B-B14F-4D97-AF65-F5344CB8AC3E}">
        <p14:creationId xmlns:p14="http://schemas.microsoft.com/office/powerpoint/2010/main" val="355981450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end</a:t>
            </a:r>
            <a:endParaRPr lang="en-US" dirty="0"/>
          </a:p>
        </p:txBody>
      </p:sp>
      <p:sp>
        <p:nvSpPr>
          <p:cNvPr id="8" name="Text Placeholder 7"/>
          <p:cNvSpPr>
            <a:spLocks noGrp="1"/>
          </p:cNvSpPr>
          <p:nvPr>
            <p:ph type="body" idx="1"/>
          </p:nvPr>
        </p:nvSpPr>
        <p:spPr/>
        <p:txBody>
          <a:bodyPr/>
          <a:lstStyle/>
          <a:p>
            <a:endParaRPr lang="en-US" dirty="0"/>
          </a:p>
        </p:txBody>
      </p:sp>
      <p:sp>
        <p:nvSpPr>
          <p:cNvPr id="4" name="Date Placeholder 3"/>
          <p:cNvSpPr>
            <a:spLocks noGrp="1"/>
          </p:cNvSpPr>
          <p:nvPr>
            <p:ph type="dt" sz="half" idx="10"/>
          </p:nvPr>
        </p:nvSpPr>
        <p:spPr/>
        <p:txBody>
          <a:bodyPr/>
          <a:lstStyle/>
          <a:p>
            <a:r>
              <a:rPr lang="en-US" smtClean="0"/>
              <a:t>24/06/11</a:t>
            </a:r>
            <a:endParaRPr lang="en-US"/>
          </a:p>
        </p:txBody>
      </p:sp>
      <p:sp>
        <p:nvSpPr>
          <p:cNvPr id="5" name="Footer Placeholder 4"/>
          <p:cNvSpPr>
            <a:spLocks noGrp="1"/>
          </p:cNvSpPr>
          <p:nvPr>
            <p:ph type="ftr" sz="quarter" idx="11"/>
          </p:nvPr>
        </p:nvSpPr>
        <p:spPr/>
        <p:txBody>
          <a:bodyPr/>
          <a:lstStyle/>
          <a:p>
            <a:r>
              <a:rPr lang="pl-PL" smtClean="0"/>
              <a:t>"Tracking"</a:t>
            </a:r>
            <a:endParaRPr lang="en-US"/>
          </a:p>
        </p:txBody>
      </p:sp>
      <p:sp>
        <p:nvSpPr>
          <p:cNvPr id="6" name="Slide Number Placeholder 5"/>
          <p:cNvSpPr>
            <a:spLocks noGrp="1"/>
          </p:cNvSpPr>
          <p:nvPr>
            <p:ph type="sldNum" sz="quarter" idx="12"/>
          </p:nvPr>
        </p:nvSpPr>
        <p:spPr/>
        <p:txBody>
          <a:bodyPr>
            <a:normAutofit fontScale="92500" lnSpcReduction="10000"/>
          </a:bodyPr>
          <a:lstStyle/>
          <a:p>
            <a:fld id="{26B4A453-95F0-4F4B-AEA9-EBC44958366F}" type="slidenum">
              <a:rPr lang="en-US" smtClean="0"/>
              <a:t>25</a:t>
            </a:fld>
            <a:endParaRPr lang="en-US"/>
          </a:p>
        </p:txBody>
      </p:sp>
    </p:spTree>
    <p:extLst>
      <p:ext uri="{BB962C8B-B14F-4D97-AF65-F5344CB8AC3E}">
        <p14:creationId xmlns:p14="http://schemas.microsoft.com/office/powerpoint/2010/main" val="3675517198"/>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Angles.thmx</Template>
  <TotalTime>6764</TotalTime>
  <Words>1978</Words>
  <Application>Microsoft Macintosh PowerPoint</Application>
  <PresentationFormat>On-screen Show (4:3)</PresentationFormat>
  <Paragraphs>259</Paragraphs>
  <Slides>25</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Angles</vt:lpstr>
      <vt:lpstr>Microsoft Equation</vt:lpstr>
      <vt:lpstr>Tracking</vt:lpstr>
      <vt:lpstr>Cosa e’ il tracking?</vt:lpstr>
      <vt:lpstr>PowerPoint Presentation</vt:lpstr>
      <vt:lpstr>Misure d’impulso</vt:lpstr>
      <vt:lpstr>Particella in un campo magnetico</vt:lpstr>
      <vt:lpstr>Pattern Recognition</vt:lpstr>
      <vt:lpstr>Il metodo della sagitta (1)</vt:lpstr>
      <vt:lpstr>Il metodo della sagitta (2)</vt:lpstr>
      <vt:lpstr>Il metodo della sagitta (3)</vt:lpstr>
      <vt:lpstr>Scattering mutliplo (1)</vt:lpstr>
      <vt:lpstr>Risoluzione in impulso</vt:lpstr>
      <vt:lpstr>Tracking in atlas</vt:lpstr>
      <vt:lpstr>        Muon reconstruction in ATLAS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end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Elvira Rossi</dc:creator>
  <cp:lastModifiedBy>Elvira Rossi</cp:lastModifiedBy>
  <cp:revision>367</cp:revision>
  <dcterms:created xsi:type="dcterms:W3CDTF">2011-06-09T10:17:33Z</dcterms:created>
  <dcterms:modified xsi:type="dcterms:W3CDTF">2011-06-24T12:37:06Z</dcterms:modified>
</cp:coreProperties>
</file>