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7" r:id="rId9"/>
    <p:sldId id="265" r:id="rId10"/>
    <p:sldId id="261" r:id="rId11"/>
    <p:sldId id="263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80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59CF2-ABBF-8449-8E89-FC2D354DAD9F}" type="datetimeFigureOut">
              <a:rPr lang="en-US" smtClean="0"/>
              <a:t>7/15/12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B1037-18EA-B24F-A741-601D123E378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arxiv.org/abs/1007.172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tlas.ch/news/2011/ATLAS-CMS-combined-limits-higgs.html" TargetMode="External"/><Relationship Id="rId3" Type="http://schemas.openxmlformats.org/officeDocument/2006/relationships/hyperlink" Target="http://www.nature.com/news/higgs-hunt-enters-endgame-1.9399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Statistica</a:t>
            </a:r>
            <a:r>
              <a:rPr lang="en-US" dirty="0" smtClean="0"/>
              <a:t> </a:t>
            </a:r>
            <a:r>
              <a:rPr lang="en-US" dirty="0" err="1" smtClean="0"/>
              <a:t>nella</a:t>
            </a:r>
            <a:r>
              <a:rPr lang="en-US" dirty="0" smtClean="0"/>
              <a:t> </a:t>
            </a:r>
            <a:r>
              <a:rPr lang="en-US" dirty="0" err="1" smtClean="0"/>
              <a:t>ricerca</a:t>
            </a:r>
            <a:r>
              <a:rPr lang="en-US" dirty="0" smtClean="0"/>
              <a:t> del </a:t>
            </a:r>
            <a:r>
              <a:rPr lang="en-US" dirty="0" err="1" smtClean="0"/>
              <a:t>bosone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Higgs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piccola</a:t>
            </a:r>
            <a:r>
              <a:rPr lang="en-US" dirty="0" smtClean="0"/>
              <a:t> </a:t>
            </a:r>
            <a:r>
              <a:rPr lang="en-US" dirty="0" err="1" smtClean="0"/>
              <a:t>guida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lettura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plots…)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E46C0A"/>
                </a:solidFill>
              </a:rPr>
              <a:t>Test </a:t>
            </a:r>
            <a:r>
              <a:rPr lang="en-US" b="1" dirty="0" err="1" smtClean="0">
                <a:solidFill>
                  <a:srgbClr val="E46C0A"/>
                </a:solidFill>
              </a:rPr>
              <a:t>delle</a:t>
            </a:r>
            <a:r>
              <a:rPr lang="en-US" b="1" dirty="0" smtClean="0">
                <a:solidFill>
                  <a:srgbClr val="E46C0A"/>
                </a:solidFill>
              </a:rPr>
              <a:t> </a:t>
            </a:r>
            <a:r>
              <a:rPr lang="en-US" b="1" dirty="0" err="1" smtClean="0">
                <a:solidFill>
                  <a:srgbClr val="E46C0A"/>
                </a:solidFill>
              </a:rPr>
              <a:t>ipotesi</a:t>
            </a:r>
            <a:endParaRPr lang="en-US" b="1" dirty="0">
              <a:solidFill>
                <a:srgbClr val="E46C0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594" y="1315014"/>
            <a:ext cx="8409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Applichiamo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test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statistici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al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parametro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2800" b="1" dirty="0" err="1" smtClean="0">
                <a:solidFill>
                  <a:srgbClr val="FF0000"/>
                </a:solidFill>
              </a:rPr>
              <a:t>μ</a:t>
            </a:r>
            <a:r>
              <a:rPr lang="en-US" sz="2800" b="1" dirty="0" smtClean="0">
                <a:solidFill>
                  <a:srgbClr val="FF0000"/>
                </a:solidFill>
              </a:rPr>
              <a:t> = </a:t>
            </a:r>
            <a:r>
              <a:rPr lang="en-US" sz="2800" b="1" dirty="0" err="1" smtClean="0">
                <a:solidFill>
                  <a:srgbClr val="FF0000"/>
                </a:solidFill>
              </a:rPr>
              <a:t>σ</a:t>
            </a:r>
            <a:r>
              <a:rPr lang="en-US" sz="2800" b="1" baseline="-25000" dirty="0" err="1" smtClean="0">
                <a:solidFill>
                  <a:srgbClr val="FF0000"/>
                </a:solidFill>
              </a:rPr>
              <a:t>obs</a:t>
            </a:r>
            <a:r>
              <a:rPr lang="en-US" sz="2800" b="1" dirty="0" smtClean="0">
                <a:solidFill>
                  <a:srgbClr val="FF0000"/>
                </a:solidFill>
              </a:rPr>
              <a:t>/σ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MS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>
                <a:solidFill>
                  <a:srgbClr val="17375E"/>
                </a:solidFill>
              </a:rPr>
              <a:t>(</a:t>
            </a:r>
            <a:r>
              <a:rPr lang="en-US" dirty="0" err="1" smtClean="0">
                <a:solidFill>
                  <a:srgbClr val="17375E"/>
                </a:solidFill>
              </a:rPr>
              <a:t>obs</a:t>
            </a:r>
            <a:r>
              <a:rPr lang="en-US" dirty="0" smtClean="0">
                <a:solidFill>
                  <a:srgbClr val="17375E"/>
                </a:solidFill>
              </a:rPr>
              <a:t> = </a:t>
            </a:r>
            <a:r>
              <a:rPr lang="en-US" dirty="0" err="1" smtClean="0">
                <a:solidFill>
                  <a:srgbClr val="17375E"/>
                </a:solidFill>
              </a:rPr>
              <a:t>osservato</a:t>
            </a: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n-US" dirty="0" err="1" smtClean="0">
                <a:solidFill>
                  <a:srgbClr val="17375E"/>
                </a:solidFill>
              </a:rPr>
              <a:t>sperimentalmente</a:t>
            </a:r>
            <a:r>
              <a:rPr lang="en-US" dirty="0" smtClean="0">
                <a:solidFill>
                  <a:srgbClr val="17375E"/>
                </a:solidFill>
              </a:rPr>
              <a:t>;  MS= </a:t>
            </a:r>
            <a:r>
              <a:rPr lang="en-US" dirty="0" err="1" smtClean="0">
                <a:solidFill>
                  <a:srgbClr val="17375E"/>
                </a:solidFill>
              </a:rPr>
              <a:t>previsioni</a:t>
            </a:r>
            <a:r>
              <a:rPr lang="en-US" dirty="0" smtClean="0">
                <a:solidFill>
                  <a:srgbClr val="17375E"/>
                </a:solidFill>
              </a:rPr>
              <a:t> del </a:t>
            </a:r>
            <a:r>
              <a:rPr lang="en-US" dirty="0" err="1" smtClean="0">
                <a:solidFill>
                  <a:srgbClr val="17375E"/>
                </a:solidFill>
              </a:rPr>
              <a:t>Modello</a:t>
            </a:r>
            <a:r>
              <a:rPr lang="en-US" dirty="0" smtClean="0">
                <a:solidFill>
                  <a:srgbClr val="17375E"/>
                </a:solidFill>
              </a:rPr>
              <a:t> Standard)</a:t>
            </a:r>
            <a:r>
              <a:rPr lang="en-US" sz="2800" b="1" baseline="-25000" dirty="0" smtClean="0">
                <a:solidFill>
                  <a:srgbClr val="17375E"/>
                </a:solidFill>
              </a:rPr>
              <a:t> </a:t>
            </a:r>
            <a:r>
              <a:rPr lang="en-US" sz="2800" b="1" dirty="0" smtClean="0">
                <a:solidFill>
                  <a:srgbClr val="17375E"/>
                </a:solidFill>
              </a:rPr>
              <a:t> </a:t>
            </a:r>
            <a:endParaRPr lang="en-US" sz="2800" b="1" dirty="0">
              <a:solidFill>
                <a:srgbClr val="17375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277" y="3617403"/>
            <a:ext cx="2288243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</a:rPr>
              <a:t>possibili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</a:rPr>
              <a:t>applicazioni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9344" y="2860571"/>
            <a:ext cx="1847403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“</a:t>
            </a:r>
            <a:r>
              <a:rPr lang="en-US" sz="2800" b="1" dirty="0" err="1" smtClean="0">
                <a:solidFill>
                  <a:schemeClr val="bg1"/>
                </a:solidFill>
              </a:rPr>
              <a:t>Scoperta</a:t>
            </a:r>
            <a:r>
              <a:rPr lang="en-US" sz="2800" b="1" dirty="0" smtClean="0">
                <a:solidFill>
                  <a:schemeClr val="bg1"/>
                </a:solidFill>
              </a:rPr>
              <a:t>”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4085" y="4699790"/>
            <a:ext cx="2559418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FF"/>
                </a:solidFill>
              </a:rPr>
              <a:t>“</a:t>
            </a:r>
            <a:r>
              <a:rPr lang="en-US" sz="2800" b="1" dirty="0" err="1" smtClean="0">
                <a:solidFill>
                  <a:srgbClr val="FFFFFF"/>
                </a:solidFill>
              </a:rPr>
              <a:t>Limiti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sul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valore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della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sezione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d’urto</a:t>
            </a:r>
            <a:r>
              <a:rPr lang="en-US" sz="2800" b="1" dirty="0" smtClean="0">
                <a:solidFill>
                  <a:srgbClr val="FFFFFF"/>
                </a:solidFill>
              </a:rPr>
              <a:t>”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05540" y="2724632"/>
            <a:ext cx="1629306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0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= 0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1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≠ 0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59491" y="4913005"/>
            <a:ext cx="1629306" cy="9541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0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≠</a:t>
            </a:r>
            <a:r>
              <a:rPr lang="en-US" sz="2800" dirty="0" smtClean="0">
                <a:solidFill>
                  <a:srgbClr val="FFFFFF"/>
                </a:solidFill>
              </a:rPr>
              <a:t> 0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1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= 0</a:t>
            </a:r>
            <a:endParaRPr lang="en-US" sz="2800" dirty="0">
              <a:solidFill>
                <a:srgbClr val="FFFFFF"/>
              </a:solidFill>
            </a:endParaRPr>
          </a:p>
        </p:txBody>
      </p:sp>
      <p:cxnSp>
        <p:nvCxnSpPr>
          <p:cNvPr id="12" name="Straight Arrow Connector 11"/>
          <p:cNvCxnSpPr>
            <a:stCxn id="6" idx="3"/>
            <a:endCxn id="7" idx="1"/>
          </p:cNvCxnSpPr>
          <p:nvPr/>
        </p:nvCxnSpPr>
        <p:spPr>
          <a:xfrm flipV="1">
            <a:off x="2514520" y="3122181"/>
            <a:ext cx="1064824" cy="972276"/>
          </a:xfrm>
          <a:prstGeom prst="straightConnector1">
            <a:avLst/>
          </a:prstGeom>
          <a:ln w="508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3"/>
            <a:endCxn id="8" idx="1"/>
          </p:cNvCxnSpPr>
          <p:nvPr/>
        </p:nvCxnSpPr>
        <p:spPr>
          <a:xfrm>
            <a:off x="2514520" y="4094457"/>
            <a:ext cx="689565" cy="1297831"/>
          </a:xfrm>
          <a:prstGeom prst="straightConnector1">
            <a:avLst/>
          </a:prstGeom>
          <a:ln w="508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3902868" y="4800600"/>
            <a:ext cx="1975556" cy="846931"/>
            <a:chOff x="3902868" y="4800600"/>
            <a:chExt cx="1975556" cy="846931"/>
          </a:xfrm>
        </p:grpSpPr>
        <p:sp>
          <p:nvSpPr>
            <p:cNvPr id="58" name="Rectangle 57"/>
            <p:cNvSpPr/>
            <p:nvPr/>
          </p:nvSpPr>
          <p:spPr>
            <a:xfrm>
              <a:off x="3902868" y="4849416"/>
              <a:ext cx="342900" cy="16430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245768" y="4800600"/>
              <a:ext cx="342900" cy="51038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607718" y="5043090"/>
              <a:ext cx="342900" cy="51038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56968" y="5372100"/>
              <a:ext cx="488950" cy="2754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446712" y="5510521"/>
              <a:ext cx="431712" cy="10660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773634" y="3998101"/>
            <a:ext cx="1887934" cy="1368045"/>
            <a:chOff x="1773634" y="3998101"/>
            <a:chExt cx="1887934" cy="1368045"/>
          </a:xfrm>
        </p:grpSpPr>
        <p:sp>
          <p:nvSpPr>
            <p:cNvPr id="52" name="Rectangle 51"/>
            <p:cNvSpPr/>
            <p:nvPr/>
          </p:nvSpPr>
          <p:spPr>
            <a:xfrm>
              <a:off x="2175272" y="4686300"/>
              <a:ext cx="478632" cy="1698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571750" y="4166376"/>
              <a:ext cx="401638" cy="3365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773634" y="5257800"/>
              <a:ext cx="401638" cy="1083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967038" y="3998101"/>
              <a:ext cx="401638" cy="1083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 flipV="1">
              <a:off x="3396457" y="4208045"/>
              <a:ext cx="265111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Test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quantitativi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…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US" dirty="0" err="1" smtClean="0">
                <a:solidFill>
                  <a:srgbClr val="17375E"/>
                </a:solidFill>
              </a:rPr>
              <a:t>Quanto</a:t>
            </a: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n-US" dirty="0" err="1" smtClean="0">
                <a:solidFill>
                  <a:srgbClr val="17375E"/>
                </a:solidFill>
              </a:rPr>
              <a:t>i</a:t>
            </a: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n-US" dirty="0" err="1" smtClean="0">
                <a:solidFill>
                  <a:srgbClr val="17375E"/>
                </a:solidFill>
              </a:rPr>
              <a:t>dati</a:t>
            </a: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n-US" dirty="0" err="1" smtClean="0">
                <a:solidFill>
                  <a:srgbClr val="17375E"/>
                </a:solidFill>
              </a:rPr>
              <a:t>raccolti</a:t>
            </a:r>
            <a:r>
              <a:rPr lang="en-US" dirty="0" smtClean="0">
                <a:solidFill>
                  <a:srgbClr val="17375E"/>
                </a:solidFill>
              </a:rPr>
              <a:t> @ LHC </a:t>
            </a:r>
            <a:r>
              <a:rPr lang="en-US" dirty="0" err="1" smtClean="0">
                <a:solidFill>
                  <a:srgbClr val="17375E"/>
                </a:solidFill>
              </a:rPr>
              <a:t>sono</a:t>
            </a:r>
            <a:r>
              <a:rPr lang="en-US" dirty="0" smtClean="0">
                <a:solidFill>
                  <a:srgbClr val="17375E"/>
                </a:solidFill>
              </a:rPr>
              <a:t> in </a:t>
            </a:r>
            <a:r>
              <a:rPr lang="en-US" dirty="0" err="1" smtClean="0">
                <a:solidFill>
                  <a:srgbClr val="17375E"/>
                </a:solidFill>
              </a:rPr>
              <a:t>accordo</a:t>
            </a:r>
            <a:r>
              <a:rPr lang="en-US" dirty="0" smtClean="0">
                <a:solidFill>
                  <a:srgbClr val="17375E"/>
                </a:solidFill>
              </a:rPr>
              <a:t> con le </a:t>
            </a:r>
            <a:r>
              <a:rPr lang="en-US" dirty="0" err="1" smtClean="0">
                <a:solidFill>
                  <a:srgbClr val="17375E"/>
                </a:solidFill>
              </a:rPr>
              <a:t>previsioni</a:t>
            </a:r>
            <a:r>
              <a:rPr lang="en-US" dirty="0" smtClean="0">
                <a:solidFill>
                  <a:srgbClr val="17375E"/>
                </a:solidFill>
              </a:rPr>
              <a:t> del </a:t>
            </a:r>
            <a:r>
              <a:rPr lang="en-US" dirty="0" err="1" smtClean="0">
                <a:solidFill>
                  <a:srgbClr val="17375E"/>
                </a:solidFill>
              </a:rPr>
              <a:t>Modello</a:t>
            </a:r>
            <a:r>
              <a:rPr lang="en-US" dirty="0" smtClean="0">
                <a:solidFill>
                  <a:srgbClr val="17375E"/>
                </a:solidFill>
              </a:rPr>
              <a:t> Standard?</a:t>
            </a:r>
          </a:p>
          <a:p>
            <a:r>
              <a:rPr lang="en-US" dirty="0" smtClean="0">
                <a:solidFill>
                  <a:srgbClr val="17375E"/>
                </a:solidFill>
              </a:rPr>
              <a:t>Solo </a:t>
            </a:r>
            <a:r>
              <a:rPr lang="en-US" dirty="0" err="1" smtClean="0">
                <a:solidFill>
                  <a:srgbClr val="17375E"/>
                </a:solidFill>
              </a:rPr>
              <a:t>processi</a:t>
            </a: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n-US" dirty="0" err="1" smtClean="0">
                <a:solidFill>
                  <a:srgbClr val="17375E"/>
                </a:solidFill>
              </a:rPr>
              <a:t>di</a:t>
            </a:r>
            <a:r>
              <a:rPr lang="en-US" dirty="0" smtClean="0">
                <a:solidFill>
                  <a:srgbClr val="17375E"/>
                </a:solidFill>
              </a:rPr>
              <a:t> “</a:t>
            </a:r>
            <a:r>
              <a:rPr lang="en-US" dirty="0" err="1" smtClean="0">
                <a:solidFill>
                  <a:srgbClr val="17375E"/>
                </a:solidFill>
              </a:rPr>
              <a:t>fondo</a:t>
            </a:r>
            <a:r>
              <a:rPr lang="en-US" dirty="0" smtClean="0">
                <a:solidFill>
                  <a:srgbClr val="17375E"/>
                </a:solidFill>
              </a:rPr>
              <a:t>” </a:t>
            </a:r>
            <a:r>
              <a:rPr lang="en-US" dirty="0" err="1" smtClean="0">
                <a:solidFill>
                  <a:srgbClr val="17375E"/>
                </a:solidFill>
              </a:rPr>
              <a:t>o</a:t>
            </a:r>
            <a:r>
              <a:rPr lang="en-US" dirty="0" smtClean="0">
                <a:solidFill>
                  <a:srgbClr val="17375E"/>
                </a:solidFill>
              </a:rPr>
              <a:t> ….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1141797" y="4106447"/>
            <a:ext cx="4682652" cy="1667598"/>
          </a:xfrm>
          <a:custGeom>
            <a:avLst/>
            <a:gdLst>
              <a:gd name="connsiteX0" fmla="*/ 0 w 4682652"/>
              <a:gd name="connsiteY0" fmla="*/ 1641943 h 1667598"/>
              <a:gd name="connsiteX1" fmla="*/ 51317 w 4682652"/>
              <a:gd name="connsiteY1" fmla="*/ 1654771 h 1667598"/>
              <a:gd name="connsiteX2" fmla="*/ 89805 w 4682652"/>
              <a:gd name="connsiteY2" fmla="*/ 1667598 h 1667598"/>
              <a:gd name="connsiteX3" fmla="*/ 500338 w 4682652"/>
              <a:gd name="connsiteY3" fmla="*/ 1654771 h 1667598"/>
              <a:gd name="connsiteX4" fmla="*/ 602972 w 4682652"/>
              <a:gd name="connsiteY4" fmla="*/ 1654771 h 1667598"/>
              <a:gd name="connsiteX5" fmla="*/ 615801 w 4682652"/>
              <a:gd name="connsiteY5" fmla="*/ 1231457 h 1667598"/>
              <a:gd name="connsiteX6" fmla="*/ 1026335 w 4682652"/>
              <a:gd name="connsiteY6" fmla="*/ 1231457 h 1667598"/>
              <a:gd name="connsiteX7" fmla="*/ 1026335 w 4682652"/>
              <a:gd name="connsiteY7" fmla="*/ 769661 h 1667598"/>
              <a:gd name="connsiteX8" fmla="*/ 1462527 w 4682652"/>
              <a:gd name="connsiteY8" fmla="*/ 769661 h 1667598"/>
              <a:gd name="connsiteX9" fmla="*/ 1449698 w 4682652"/>
              <a:gd name="connsiteY9" fmla="*/ 397658 h 1667598"/>
              <a:gd name="connsiteX10" fmla="*/ 1821744 w 4682652"/>
              <a:gd name="connsiteY10" fmla="*/ 410485 h 1667598"/>
              <a:gd name="connsiteX11" fmla="*/ 1808915 w 4682652"/>
              <a:gd name="connsiteY11" fmla="*/ 0 h 1667598"/>
              <a:gd name="connsiteX12" fmla="*/ 2245107 w 4682652"/>
              <a:gd name="connsiteY12" fmla="*/ 0 h 1667598"/>
              <a:gd name="connsiteX13" fmla="*/ 2245107 w 4682652"/>
              <a:gd name="connsiteY13" fmla="*/ 153932 h 1667598"/>
              <a:gd name="connsiteX14" fmla="*/ 2540178 w 4682652"/>
              <a:gd name="connsiteY14" fmla="*/ 153932 h 1667598"/>
              <a:gd name="connsiteX15" fmla="*/ 2540178 w 4682652"/>
              <a:gd name="connsiteY15" fmla="*/ 577245 h 1667598"/>
              <a:gd name="connsiteX16" fmla="*/ 2771104 w 4682652"/>
              <a:gd name="connsiteY16" fmla="*/ 577245 h 1667598"/>
              <a:gd name="connsiteX17" fmla="*/ 2771104 w 4682652"/>
              <a:gd name="connsiteY17" fmla="*/ 923593 h 1667598"/>
              <a:gd name="connsiteX18" fmla="*/ 3091833 w 4682652"/>
              <a:gd name="connsiteY18" fmla="*/ 910765 h 1667598"/>
              <a:gd name="connsiteX19" fmla="*/ 3091833 w 4682652"/>
              <a:gd name="connsiteY19" fmla="*/ 1231457 h 1667598"/>
              <a:gd name="connsiteX20" fmla="*/ 3451050 w 4682652"/>
              <a:gd name="connsiteY20" fmla="*/ 1231457 h 1667598"/>
              <a:gd name="connsiteX21" fmla="*/ 3451050 w 4682652"/>
              <a:gd name="connsiteY21" fmla="*/ 1462355 h 1667598"/>
              <a:gd name="connsiteX22" fmla="*/ 3874413 w 4682652"/>
              <a:gd name="connsiteY22" fmla="*/ 1462355 h 1667598"/>
              <a:gd name="connsiteX23" fmla="*/ 3874413 w 4682652"/>
              <a:gd name="connsiteY23" fmla="*/ 1539322 h 1667598"/>
              <a:gd name="connsiteX24" fmla="*/ 4682652 w 4682652"/>
              <a:gd name="connsiteY24" fmla="*/ 1539322 h 1667598"/>
              <a:gd name="connsiteX25" fmla="*/ 4682652 w 4682652"/>
              <a:gd name="connsiteY25" fmla="*/ 1539322 h 166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82652" h="1667598">
                <a:moveTo>
                  <a:pt x="0" y="1641943"/>
                </a:moveTo>
                <a:cubicBezTo>
                  <a:pt x="17106" y="1646219"/>
                  <a:pt x="34363" y="1649928"/>
                  <a:pt x="51317" y="1654771"/>
                </a:cubicBezTo>
                <a:cubicBezTo>
                  <a:pt x="64320" y="1658486"/>
                  <a:pt x="76282" y="1667598"/>
                  <a:pt x="89805" y="1667598"/>
                </a:cubicBezTo>
                <a:cubicBezTo>
                  <a:pt x="226716" y="1667598"/>
                  <a:pt x="363470" y="1658192"/>
                  <a:pt x="500338" y="1654771"/>
                </a:cubicBezTo>
                <a:cubicBezTo>
                  <a:pt x="534539" y="1653916"/>
                  <a:pt x="568761" y="1654771"/>
                  <a:pt x="602972" y="1654771"/>
                </a:cubicBezTo>
                <a:lnTo>
                  <a:pt x="615801" y="1231457"/>
                </a:lnTo>
                <a:lnTo>
                  <a:pt x="1026335" y="1231457"/>
                </a:lnTo>
                <a:lnTo>
                  <a:pt x="1026335" y="769661"/>
                </a:lnTo>
                <a:lnTo>
                  <a:pt x="1462527" y="769661"/>
                </a:lnTo>
                <a:lnTo>
                  <a:pt x="1449698" y="397658"/>
                </a:lnTo>
                <a:lnTo>
                  <a:pt x="1821744" y="410485"/>
                </a:lnTo>
                <a:lnTo>
                  <a:pt x="1808915" y="0"/>
                </a:lnTo>
                <a:lnTo>
                  <a:pt x="2245107" y="0"/>
                </a:lnTo>
                <a:lnTo>
                  <a:pt x="2245107" y="153932"/>
                </a:lnTo>
                <a:lnTo>
                  <a:pt x="2540178" y="153932"/>
                </a:lnTo>
                <a:lnTo>
                  <a:pt x="2540178" y="577245"/>
                </a:lnTo>
                <a:lnTo>
                  <a:pt x="2771104" y="577245"/>
                </a:lnTo>
                <a:lnTo>
                  <a:pt x="2771104" y="923593"/>
                </a:lnTo>
                <a:lnTo>
                  <a:pt x="3091833" y="910765"/>
                </a:lnTo>
                <a:lnTo>
                  <a:pt x="3091833" y="1231457"/>
                </a:lnTo>
                <a:lnTo>
                  <a:pt x="3451050" y="1231457"/>
                </a:lnTo>
                <a:lnTo>
                  <a:pt x="3451050" y="1462355"/>
                </a:lnTo>
                <a:lnTo>
                  <a:pt x="3874413" y="1462355"/>
                </a:lnTo>
                <a:lnTo>
                  <a:pt x="3874413" y="1539322"/>
                </a:lnTo>
                <a:lnTo>
                  <a:pt x="4682652" y="1539322"/>
                </a:lnTo>
                <a:lnTo>
                  <a:pt x="4682652" y="1539322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987847" y="5772457"/>
            <a:ext cx="6465908" cy="1588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5824449" y="5772457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5823655" y="5773251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-175018" y="4573485"/>
            <a:ext cx="2401158" cy="155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043221" y="5774839"/>
            <a:ext cx="898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mass</a:t>
            </a:r>
            <a:endParaRPr lang="en-US" i="1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5749165" y="5693998"/>
            <a:ext cx="15533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1910556" y="5023644"/>
            <a:ext cx="152400" cy="348456"/>
            <a:chOff x="6248400" y="4471194"/>
            <a:chExt cx="152400" cy="348456"/>
          </a:xfrm>
        </p:grpSpPr>
        <p:sp>
          <p:nvSpPr>
            <p:cNvPr id="19" name="Oval 18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2342356" y="4452144"/>
            <a:ext cx="152400" cy="348456"/>
            <a:chOff x="6248400" y="4471194"/>
            <a:chExt cx="152400" cy="348456"/>
          </a:xfrm>
        </p:grpSpPr>
        <p:sp>
          <p:nvSpPr>
            <p:cNvPr id="26" name="Oval 25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723356" y="3932219"/>
            <a:ext cx="152400" cy="348456"/>
            <a:chOff x="6248400" y="4471194"/>
            <a:chExt cx="152400" cy="348456"/>
          </a:xfrm>
        </p:grpSpPr>
        <p:sp>
          <p:nvSpPr>
            <p:cNvPr id="29" name="Oval 28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96418" y="3767913"/>
            <a:ext cx="152400" cy="348456"/>
            <a:chOff x="6248400" y="4471194"/>
            <a:chExt cx="152400" cy="348456"/>
          </a:xfrm>
        </p:grpSpPr>
        <p:sp>
          <p:nvSpPr>
            <p:cNvPr id="32" name="Oval 31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432968" y="4154469"/>
            <a:ext cx="152400" cy="348456"/>
            <a:chOff x="6248400" y="4471194"/>
            <a:chExt cx="152400" cy="348456"/>
          </a:xfrm>
        </p:grpSpPr>
        <p:sp>
          <p:nvSpPr>
            <p:cNvPr id="35" name="Oval 34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3737768" y="4391422"/>
            <a:ext cx="152400" cy="348456"/>
            <a:chOff x="6248400" y="4471194"/>
            <a:chExt cx="152400" cy="348456"/>
          </a:xfrm>
        </p:grpSpPr>
        <p:sp>
          <p:nvSpPr>
            <p:cNvPr id="38" name="Oval 37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966368" y="4849416"/>
            <a:ext cx="152400" cy="348456"/>
            <a:chOff x="6248400" y="4471194"/>
            <a:chExt cx="152400" cy="348456"/>
          </a:xfrm>
        </p:grpSpPr>
        <p:sp>
          <p:nvSpPr>
            <p:cNvPr id="41" name="Oval 40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4271168" y="5115322"/>
            <a:ext cx="152400" cy="348456"/>
            <a:chOff x="6248400" y="4471194"/>
            <a:chExt cx="152400" cy="348456"/>
          </a:xfrm>
        </p:grpSpPr>
        <p:sp>
          <p:nvSpPr>
            <p:cNvPr id="44" name="Oval 43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4766468" y="5349478"/>
            <a:ext cx="152400" cy="348456"/>
            <a:chOff x="6248400" y="4471194"/>
            <a:chExt cx="152400" cy="348456"/>
          </a:xfrm>
        </p:grpSpPr>
        <p:sp>
          <p:nvSpPr>
            <p:cNvPr id="47" name="Oval 46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5376068" y="5463778"/>
            <a:ext cx="152400" cy="348456"/>
            <a:chOff x="6248400" y="4471194"/>
            <a:chExt cx="152400" cy="348456"/>
          </a:xfrm>
        </p:grpSpPr>
        <p:sp>
          <p:nvSpPr>
            <p:cNvPr id="50" name="Oval 49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6201568" y="3199453"/>
            <a:ext cx="152400" cy="348456"/>
            <a:chOff x="6248400" y="4471194"/>
            <a:chExt cx="152400" cy="348456"/>
          </a:xfrm>
        </p:grpSpPr>
        <p:sp>
          <p:nvSpPr>
            <p:cNvPr id="65" name="Oval 64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6506368" y="3145081"/>
            <a:ext cx="68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Dati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6061868" y="3729813"/>
            <a:ext cx="465932" cy="164306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6515100" y="3513913"/>
            <a:ext cx="279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Processsi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fondo</a:t>
            </a:r>
            <a:r>
              <a:rPr lang="en-US" b="1" dirty="0" smtClean="0"/>
              <a:t> </a:t>
            </a:r>
            <a:r>
              <a:rPr lang="en-US" b="1" dirty="0" err="1" smtClean="0"/>
              <a:t>b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MonteCarlo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6061868" y="4391422"/>
            <a:ext cx="465932" cy="1742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6591300" y="4172744"/>
            <a:ext cx="209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Segnale</a:t>
            </a:r>
            <a:r>
              <a:rPr lang="en-US" dirty="0" smtClean="0"/>
              <a:t> Higgs </a:t>
            </a:r>
            <a:r>
              <a:rPr lang="en-US" b="1" dirty="0" err="1" smtClean="0"/>
              <a:t>s</a:t>
            </a:r>
            <a:endParaRPr lang="en-US" b="1" dirty="0" smtClean="0"/>
          </a:p>
          <a:p>
            <a:r>
              <a:rPr lang="en-US" dirty="0" smtClean="0"/>
              <a:t>(</a:t>
            </a:r>
            <a:r>
              <a:rPr lang="en-US" dirty="0" err="1" smtClean="0"/>
              <a:t>MonteCarlo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8300" y="333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Test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quantitativi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900" y="1098034"/>
            <a:ext cx="85979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50000"/>
                </a:schemeClr>
              </a:buClr>
              <a:buFont typeface="Wingdings" charset="2"/>
              <a:buChar char=""/>
            </a:pP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n-US" sz="2600" dirty="0" smtClean="0">
                <a:solidFill>
                  <a:srgbClr val="17375E"/>
                </a:solidFill>
              </a:rPr>
              <a:t>Le </a:t>
            </a:r>
            <a:r>
              <a:rPr lang="en-US" sz="2600" dirty="0" err="1" smtClean="0">
                <a:solidFill>
                  <a:srgbClr val="17375E"/>
                </a:solidFill>
              </a:rPr>
              <a:t>principali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proprietà</a:t>
            </a:r>
            <a:r>
              <a:rPr lang="en-US" sz="2600" dirty="0" smtClean="0">
                <a:solidFill>
                  <a:srgbClr val="17375E"/>
                </a:solidFill>
              </a:rPr>
              <a:t> del </a:t>
            </a:r>
            <a:r>
              <a:rPr lang="en-US" sz="2600" dirty="0" err="1" smtClean="0">
                <a:solidFill>
                  <a:srgbClr val="17375E"/>
                </a:solidFill>
              </a:rPr>
              <a:t>bosone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di</a:t>
            </a:r>
            <a:r>
              <a:rPr lang="en-US" sz="2600" dirty="0" smtClean="0">
                <a:solidFill>
                  <a:srgbClr val="17375E"/>
                </a:solidFill>
              </a:rPr>
              <a:t> Higgs come </a:t>
            </a:r>
            <a:r>
              <a:rPr lang="en-US" sz="2600" dirty="0" err="1" smtClean="0">
                <a:solidFill>
                  <a:srgbClr val="17375E"/>
                </a:solidFill>
              </a:rPr>
              <a:t>sezione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d’urto</a:t>
            </a:r>
            <a:r>
              <a:rPr lang="en-US" sz="2600" dirty="0" smtClean="0">
                <a:solidFill>
                  <a:srgbClr val="17375E"/>
                </a:solidFill>
              </a:rPr>
              <a:t>, </a:t>
            </a:r>
            <a:r>
              <a:rPr lang="en-US" sz="2600" dirty="0" err="1" smtClean="0">
                <a:solidFill>
                  <a:srgbClr val="17375E"/>
                </a:solidFill>
              </a:rPr>
              <a:t>modalità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decadimento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larghezza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dipendono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dal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valore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della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massa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b="1" dirty="0" err="1" smtClean="0">
                <a:solidFill>
                  <a:srgbClr val="17375E"/>
                </a:solidFill>
              </a:rPr>
              <a:t>m</a:t>
            </a:r>
            <a:r>
              <a:rPr lang="en-US" sz="2600" b="1" baseline="-25000" dirty="0" err="1" smtClean="0">
                <a:solidFill>
                  <a:srgbClr val="17375E"/>
                </a:solidFill>
              </a:rPr>
              <a:t>H</a:t>
            </a:r>
            <a:endParaRPr lang="en-US" sz="2600" b="1" baseline="-25000" dirty="0" smtClean="0">
              <a:solidFill>
                <a:srgbClr val="17375E"/>
              </a:solidFill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sz="2600" dirty="0" smtClean="0">
                <a:solidFill>
                  <a:srgbClr val="17375E"/>
                </a:solidFill>
              </a:rPr>
              <a:t> 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charset="2"/>
              <a:buChar char=""/>
            </a:pP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Indipendentemente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dal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tipo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di</a:t>
            </a:r>
            <a:r>
              <a:rPr lang="en-US" sz="2600" dirty="0" smtClean="0">
                <a:solidFill>
                  <a:srgbClr val="17375E"/>
                </a:solidFill>
              </a:rPr>
              <a:t> test </a:t>
            </a:r>
            <a:r>
              <a:rPr lang="en-US" sz="2600" dirty="0" err="1" smtClean="0">
                <a:solidFill>
                  <a:srgbClr val="17375E"/>
                </a:solidFill>
              </a:rPr>
              <a:t>statistico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utilizzato</a:t>
            </a:r>
            <a:r>
              <a:rPr lang="en-US" sz="2600" dirty="0" smtClean="0">
                <a:solidFill>
                  <a:srgbClr val="17375E"/>
                </a:solidFill>
              </a:rPr>
              <a:t> I </a:t>
            </a:r>
            <a:r>
              <a:rPr lang="en-US" sz="2600" dirty="0" err="1" smtClean="0">
                <a:solidFill>
                  <a:srgbClr val="17375E"/>
                </a:solidFill>
              </a:rPr>
              <a:t>risultati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saranno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espressi</a:t>
            </a:r>
            <a:r>
              <a:rPr lang="en-US" sz="2600" dirty="0" smtClean="0">
                <a:solidFill>
                  <a:srgbClr val="17375E"/>
                </a:solidFill>
              </a:rPr>
              <a:t> in </a:t>
            </a:r>
            <a:r>
              <a:rPr lang="en-US" sz="2600" dirty="0" err="1" smtClean="0">
                <a:solidFill>
                  <a:srgbClr val="17375E"/>
                </a:solidFill>
              </a:rPr>
              <a:t>funzione</a:t>
            </a:r>
            <a:r>
              <a:rPr lang="en-US" sz="2600" dirty="0" smtClean="0">
                <a:solidFill>
                  <a:srgbClr val="17375E"/>
                </a:solidFill>
              </a:rPr>
              <a:t> del </a:t>
            </a:r>
            <a:r>
              <a:rPr lang="en-US" sz="2600" dirty="0" err="1" smtClean="0">
                <a:solidFill>
                  <a:srgbClr val="17375E"/>
                </a:solidFill>
              </a:rPr>
              <a:t>parametro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b="1" dirty="0" err="1" smtClean="0">
                <a:solidFill>
                  <a:srgbClr val="17375E"/>
                </a:solidFill>
              </a:rPr>
              <a:t>m</a:t>
            </a:r>
            <a:r>
              <a:rPr lang="en-US" sz="2600" b="1" baseline="-25000" dirty="0" err="1" smtClean="0">
                <a:solidFill>
                  <a:srgbClr val="17375E"/>
                </a:solidFill>
              </a:rPr>
              <a:t>H</a:t>
            </a:r>
            <a:r>
              <a:rPr lang="en-US" sz="2600" dirty="0" smtClean="0">
                <a:solidFill>
                  <a:srgbClr val="17375E"/>
                </a:solidFill>
              </a:rPr>
              <a:t> (non </a:t>
            </a:r>
            <a:r>
              <a:rPr lang="en-US" sz="2600" dirty="0" err="1" smtClean="0">
                <a:solidFill>
                  <a:srgbClr val="17375E"/>
                </a:solidFill>
              </a:rPr>
              <a:t>noto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nel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Modello</a:t>
            </a:r>
            <a:r>
              <a:rPr lang="en-US" sz="2600" dirty="0" smtClean="0">
                <a:solidFill>
                  <a:srgbClr val="17375E"/>
                </a:solidFill>
              </a:rPr>
              <a:t> Standard) 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charset="2"/>
              <a:buChar char=""/>
            </a:pPr>
            <a:endParaRPr lang="en-US" sz="2600" dirty="0" smtClean="0">
              <a:solidFill>
                <a:srgbClr val="17375E"/>
              </a:solidFill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charset="2"/>
              <a:buChar char=""/>
            </a:pPr>
            <a:r>
              <a:rPr lang="en-US" sz="2600" dirty="0" smtClean="0">
                <a:solidFill>
                  <a:srgbClr val="17375E"/>
                </a:solidFill>
              </a:rPr>
              <a:t> Si </a:t>
            </a:r>
            <a:r>
              <a:rPr lang="en-US" sz="2600" dirty="0" err="1" smtClean="0">
                <a:solidFill>
                  <a:srgbClr val="17375E"/>
                </a:solidFill>
              </a:rPr>
              <a:t>utilizza</a:t>
            </a:r>
            <a:r>
              <a:rPr lang="en-US" sz="2600" dirty="0" smtClean="0">
                <a:solidFill>
                  <a:srgbClr val="17375E"/>
                </a:solidFill>
              </a:rPr>
              <a:t> un test </a:t>
            </a:r>
            <a:r>
              <a:rPr lang="en-US" sz="2600" dirty="0" err="1" smtClean="0">
                <a:solidFill>
                  <a:srgbClr val="17375E"/>
                </a:solidFill>
              </a:rPr>
              <a:t>statistico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chiamato</a:t>
            </a:r>
            <a:r>
              <a:rPr lang="en-US" sz="2600" dirty="0" smtClean="0">
                <a:solidFill>
                  <a:srgbClr val="17375E"/>
                </a:solidFill>
              </a:rPr>
              <a:t> Likelihood-ratio test (per I </a:t>
            </a:r>
            <a:r>
              <a:rPr lang="en-US" sz="2600" dirty="0" err="1" smtClean="0">
                <a:solidFill>
                  <a:srgbClr val="17375E"/>
                </a:solidFill>
              </a:rPr>
              <a:t>più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curiosi</a:t>
            </a:r>
            <a:r>
              <a:rPr lang="en-US" sz="2600" dirty="0" smtClean="0">
                <a:solidFill>
                  <a:srgbClr val="17375E"/>
                </a:solidFill>
              </a:rPr>
              <a:t> lo </a:t>
            </a:r>
            <a:r>
              <a:rPr lang="en-US" sz="2600" dirty="0" err="1" smtClean="0">
                <a:solidFill>
                  <a:srgbClr val="17375E"/>
                </a:solidFill>
              </a:rPr>
              <a:t>trovate</a:t>
            </a:r>
            <a:r>
              <a:rPr lang="en-US" sz="2600" dirty="0" smtClean="0">
                <a:solidFill>
                  <a:srgbClr val="17375E"/>
                </a:solidFill>
              </a:rPr>
              <a:t> qui: </a:t>
            </a:r>
            <a:r>
              <a:rPr lang="en-US" sz="2600" dirty="0" smtClean="0">
                <a:solidFill>
                  <a:srgbClr val="17375E"/>
                </a:solidFill>
                <a:hlinkClick r:id="rId2"/>
              </a:rPr>
              <a:t>http://arxiv.org/abs/1007.1727</a:t>
            </a:r>
            <a:r>
              <a:rPr lang="en-US" sz="2600" dirty="0" smtClean="0">
                <a:solidFill>
                  <a:srgbClr val="17375E"/>
                </a:solidFill>
              </a:rPr>
              <a:t>)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charset="2"/>
              <a:buChar char=""/>
            </a:pPr>
            <a:endParaRPr lang="en-US" sz="2600" dirty="0" smtClean="0">
              <a:solidFill>
                <a:srgbClr val="17375E"/>
              </a:solidFill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charset="2"/>
              <a:buChar char=""/>
            </a:pPr>
            <a:r>
              <a:rPr lang="en-US" sz="2600" dirty="0" smtClean="0">
                <a:solidFill>
                  <a:srgbClr val="17375E"/>
                </a:solidFill>
              </a:rPr>
              <a:t> Il test </a:t>
            </a:r>
            <a:r>
              <a:rPr lang="en-US" sz="2600" dirty="0" err="1" smtClean="0">
                <a:solidFill>
                  <a:srgbClr val="17375E"/>
                </a:solidFill>
              </a:rPr>
              <a:t>statistico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deve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essere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applicato</a:t>
            </a:r>
            <a:r>
              <a:rPr lang="en-US" sz="2600" dirty="0" smtClean="0">
                <a:solidFill>
                  <a:srgbClr val="17375E"/>
                </a:solidFill>
              </a:rPr>
              <a:t> per </a:t>
            </a:r>
            <a:r>
              <a:rPr lang="en-US" sz="2600" dirty="0" err="1" smtClean="0">
                <a:solidFill>
                  <a:srgbClr val="17375E"/>
                </a:solidFill>
              </a:rPr>
              <a:t>ogni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valore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della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m</a:t>
            </a:r>
            <a:r>
              <a:rPr lang="en-US" sz="2600" baseline="-25000" dirty="0" err="1" smtClean="0">
                <a:solidFill>
                  <a:srgbClr val="17375E"/>
                </a:solidFill>
              </a:rPr>
              <a:t>H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e</a:t>
            </a:r>
            <a:r>
              <a:rPr lang="en-US" sz="2600" dirty="0" smtClean="0">
                <a:solidFill>
                  <a:srgbClr val="17375E"/>
                </a:solidFill>
              </a:rPr>
              <a:t> dare </a:t>
            </a:r>
            <a:r>
              <a:rPr lang="en-US" sz="2600" dirty="0" err="1" smtClean="0">
                <a:solidFill>
                  <a:srgbClr val="17375E"/>
                </a:solidFill>
              </a:rPr>
              <a:t>indicazioni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sul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valore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</a:rPr>
              <a:t>μ</a:t>
            </a:r>
            <a:r>
              <a:rPr lang="en-US" sz="2600" b="1" dirty="0" smtClean="0">
                <a:solidFill>
                  <a:srgbClr val="FF0000"/>
                </a:solidFill>
              </a:rPr>
              <a:t> = </a:t>
            </a:r>
            <a:r>
              <a:rPr lang="en-US" sz="2600" b="1" dirty="0" err="1" smtClean="0">
                <a:solidFill>
                  <a:srgbClr val="FF0000"/>
                </a:solidFill>
              </a:rPr>
              <a:t>σ</a:t>
            </a:r>
            <a:r>
              <a:rPr lang="en-US" sz="2600" b="1" baseline="-25000" dirty="0" err="1" smtClean="0">
                <a:solidFill>
                  <a:srgbClr val="FF0000"/>
                </a:solidFill>
              </a:rPr>
              <a:t>obs</a:t>
            </a:r>
            <a:r>
              <a:rPr lang="en-US" sz="2600" b="1" dirty="0" smtClean="0">
                <a:solidFill>
                  <a:srgbClr val="FF0000"/>
                </a:solidFill>
              </a:rPr>
              <a:t>/σ</a:t>
            </a:r>
            <a:r>
              <a:rPr lang="en-US" sz="2600" b="1" baseline="-25000" dirty="0" smtClean="0">
                <a:solidFill>
                  <a:srgbClr val="FF0000"/>
                </a:solidFill>
              </a:rPr>
              <a:t>MS </a:t>
            </a:r>
            <a:r>
              <a:rPr lang="en-US" sz="2600" b="1" dirty="0" smtClean="0">
                <a:solidFill>
                  <a:srgbClr val="FF0000"/>
                </a:solidFill>
              </a:rPr>
              <a:t> </a:t>
            </a:r>
            <a:endParaRPr lang="en-US" sz="2600" dirty="0">
              <a:solidFill>
                <a:srgbClr val="17375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8300" y="333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Test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quantitativi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773634" y="3998101"/>
            <a:ext cx="1887934" cy="1368045"/>
            <a:chOff x="1773634" y="3998101"/>
            <a:chExt cx="1887934" cy="1368045"/>
          </a:xfrm>
        </p:grpSpPr>
        <p:sp>
          <p:nvSpPr>
            <p:cNvPr id="12" name="Rectangle 11"/>
            <p:cNvSpPr/>
            <p:nvPr/>
          </p:nvSpPr>
          <p:spPr>
            <a:xfrm>
              <a:off x="2175272" y="4686300"/>
              <a:ext cx="478632" cy="1698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571750" y="4166376"/>
              <a:ext cx="401638" cy="3365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773634" y="5257800"/>
              <a:ext cx="401638" cy="1083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967038" y="3998101"/>
              <a:ext cx="401638" cy="1083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 flipV="1">
              <a:off x="3396457" y="4208045"/>
              <a:ext cx="265111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39700" y="1011238"/>
            <a:ext cx="8229600" cy="4525963"/>
          </a:xfrm>
        </p:spPr>
        <p:txBody>
          <a:bodyPr/>
          <a:lstStyle/>
          <a:p>
            <a:r>
              <a:rPr lang="en-US" sz="2600" dirty="0" err="1" smtClean="0">
                <a:solidFill>
                  <a:srgbClr val="17375E"/>
                </a:solidFill>
              </a:rPr>
              <a:t>Applichiamo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all’esempio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precedente..e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consideriamo</a:t>
            </a:r>
            <a:r>
              <a:rPr lang="en-US" sz="2600" dirty="0" smtClean="0">
                <a:solidFill>
                  <a:srgbClr val="17375E"/>
                </a:solidFill>
              </a:rPr>
              <a:t> un </a:t>
            </a:r>
            <a:r>
              <a:rPr lang="en-US" sz="2600" dirty="0" err="1" smtClean="0">
                <a:solidFill>
                  <a:srgbClr val="17375E"/>
                </a:solidFill>
              </a:rPr>
              <a:t>valore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m</a:t>
            </a:r>
            <a:r>
              <a:rPr lang="en-US" sz="2600" baseline="-25000" dirty="0" err="1" smtClean="0">
                <a:solidFill>
                  <a:srgbClr val="17375E"/>
                </a:solidFill>
              </a:rPr>
              <a:t>H</a:t>
            </a:r>
            <a:r>
              <a:rPr lang="en-US" sz="2600" baseline="-25000" dirty="0" smtClean="0">
                <a:solidFill>
                  <a:srgbClr val="17375E"/>
                </a:solidFill>
              </a:rPr>
              <a:t> </a:t>
            </a:r>
            <a:r>
              <a:rPr lang="en-US" sz="2600" dirty="0" smtClean="0">
                <a:solidFill>
                  <a:srgbClr val="17375E"/>
                </a:solidFill>
              </a:rPr>
              <a:t>…ad </a:t>
            </a:r>
            <a:r>
              <a:rPr lang="en-US" sz="2600" dirty="0" err="1" smtClean="0">
                <a:solidFill>
                  <a:srgbClr val="17375E"/>
                </a:solidFill>
              </a:rPr>
              <a:t>esempio</a:t>
            </a:r>
            <a:r>
              <a:rPr lang="en-US" sz="2600" dirty="0" smtClean="0">
                <a:solidFill>
                  <a:srgbClr val="17375E"/>
                </a:solidFill>
              </a:rPr>
              <a:t> 125 </a:t>
            </a:r>
            <a:r>
              <a:rPr lang="en-US" sz="2600" dirty="0" err="1" smtClean="0">
                <a:solidFill>
                  <a:srgbClr val="17375E"/>
                </a:solidFill>
              </a:rPr>
              <a:t>GeV</a:t>
            </a:r>
            <a:endParaRPr lang="en-US" sz="2600" dirty="0" smtClean="0">
              <a:solidFill>
                <a:srgbClr val="17375E"/>
              </a:solidFill>
            </a:endParaRPr>
          </a:p>
          <a:p>
            <a:r>
              <a:rPr lang="en-US" sz="2600" dirty="0" smtClean="0">
                <a:solidFill>
                  <a:srgbClr val="17375E"/>
                </a:solidFill>
              </a:rPr>
              <a:t>Per </a:t>
            </a:r>
            <a:r>
              <a:rPr lang="en-US" sz="2600" dirty="0" err="1" smtClean="0">
                <a:solidFill>
                  <a:srgbClr val="17375E"/>
                </a:solidFill>
              </a:rPr>
              <a:t>ogni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valore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di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b="1" dirty="0" err="1" smtClean="0">
                <a:solidFill>
                  <a:schemeClr val="accent2">
                    <a:lumMod val="50000"/>
                  </a:schemeClr>
                </a:solidFill>
              </a:rPr>
              <a:t>μ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posso</a:t>
            </a:r>
            <a:r>
              <a:rPr lang="en-US" sz="2600" dirty="0" smtClean="0">
                <a:solidFill>
                  <a:srgbClr val="17375E"/>
                </a:solidFill>
              </a:rPr>
              <a:t> </a:t>
            </a:r>
            <a:r>
              <a:rPr lang="en-US" sz="2600" dirty="0" err="1" smtClean="0">
                <a:solidFill>
                  <a:srgbClr val="17375E"/>
                </a:solidFill>
              </a:rPr>
              <a:t>calcolare</a:t>
            </a:r>
            <a:r>
              <a:rPr lang="en-US" sz="2600" dirty="0" smtClean="0">
                <a:solidFill>
                  <a:srgbClr val="17375E"/>
                </a:solidFill>
              </a:rPr>
              <a:t> la </a:t>
            </a:r>
            <a:r>
              <a:rPr lang="en-US" sz="2600" dirty="0" err="1" smtClean="0">
                <a:solidFill>
                  <a:srgbClr val="17375E"/>
                </a:solidFill>
              </a:rPr>
              <a:t>statistica</a:t>
            </a:r>
            <a:r>
              <a:rPr lang="en-US" sz="2600" dirty="0" smtClean="0">
                <a:solidFill>
                  <a:srgbClr val="17375E"/>
                </a:solidFill>
              </a:rPr>
              <a:t> test!!</a:t>
            </a:r>
          </a:p>
          <a:p>
            <a:pPr>
              <a:buNone/>
            </a:pPr>
            <a:endParaRPr lang="en-US" dirty="0" smtClean="0">
              <a:solidFill>
                <a:srgbClr val="17375E"/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1141797" y="4106447"/>
            <a:ext cx="4682652" cy="1667598"/>
          </a:xfrm>
          <a:custGeom>
            <a:avLst/>
            <a:gdLst>
              <a:gd name="connsiteX0" fmla="*/ 0 w 4682652"/>
              <a:gd name="connsiteY0" fmla="*/ 1641943 h 1667598"/>
              <a:gd name="connsiteX1" fmla="*/ 51317 w 4682652"/>
              <a:gd name="connsiteY1" fmla="*/ 1654771 h 1667598"/>
              <a:gd name="connsiteX2" fmla="*/ 89805 w 4682652"/>
              <a:gd name="connsiteY2" fmla="*/ 1667598 h 1667598"/>
              <a:gd name="connsiteX3" fmla="*/ 500338 w 4682652"/>
              <a:gd name="connsiteY3" fmla="*/ 1654771 h 1667598"/>
              <a:gd name="connsiteX4" fmla="*/ 602972 w 4682652"/>
              <a:gd name="connsiteY4" fmla="*/ 1654771 h 1667598"/>
              <a:gd name="connsiteX5" fmla="*/ 615801 w 4682652"/>
              <a:gd name="connsiteY5" fmla="*/ 1231457 h 1667598"/>
              <a:gd name="connsiteX6" fmla="*/ 1026335 w 4682652"/>
              <a:gd name="connsiteY6" fmla="*/ 1231457 h 1667598"/>
              <a:gd name="connsiteX7" fmla="*/ 1026335 w 4682652"/>
              <a:gd name="connsiteY7" fmla="*/ 769661 h 1667598"/>
              <a:gd name="connsiteX8" fmla="*/ 1462527 w 4682652"/>
              <a:gd name="connsiteY8" fmla="*/ 769661 h 1667598"/>
              <a:gd name="connsiteX9" fmla="*/ 1449698 w 4682652"/>
              <a:gd name="connsiteY9" fmla="*/ 397658 h 1667598"/>
              <a:gd name="connsiteX10" fmla="*/ 1821744 w 4682652"/>
              <a:gd name="connsiteY10" fmla="*/ 410485 h 1667598"/>
              <a:gd name="connsiteX11" fmla="*/ 1808915 w 4682652"/>
              <a:gd name="connsiteY11" fmla="*/ 0 h 1667598"/>
              <a:gd name="connsiteX12" fmla="*/ 2245107 w 4682652"/>
              <a:gd name="connsiteY12" fmla="*/ 0 h 1667598"/>
              <a:gd name="connsiteX13" fmla="*/ 2245107 w 4682652"/>
              <a:gd name="connsiteY13" fmla="*/ 153932 h 1667598"/>
              <a:gd name="connsiteX14" fmla="*/ 2540178 w 4682652"/>
              <a:gd name="connsiteY14" fmla="*/ 153932 h 1667598"/>
              <a:gd name="connsiteX15" fmla="*/ 2540178 w 4682652"/>
              <a:gd name="connsiteY15" fmla="*/ 577245 h 1667598"/>
              <a:gd name="connsiteX16" fmla="*/ 2771104 w 4682652"/>
              <a:gd name="connsiteY16" fmla="*/ 577245 h 1667598"/>
              <a:gd name="connsiteX17" fmla="*/ 2771104 w 4682652"/>
              <a:gd name="connsiteY17" fmla="*/ 923593 h 1667598"/>
              <a:gd name="connsiteX18" fmla="*/ 3091833 w 4682652"/>
              <a:gd name="connsiteY18" fmla="*/ 910765 h 1667598"/>
              <a:gd name="connsiteX19" fmla="*/ 3091833 w 4682652"/>
              <a:gd name="connsiteY19" fmla="*/ 1231457 h 1667598"/>
              <a:gd name="connsiteX20" fmla="*/ 3451050 w 4682652"/>
              <a:gd name="connsiteY20" fmla="*/ 1231457 h 1667598"/>
              <a:gd name="connsiteX21" fmla="*/ 3451050 w 4682652"/>
              <a:gd name="connsiteY21" fmla="*/ 1462355 h 1667598"/>
              <a:gd name="connsiteX22" fmla="*/ 3874413 w 4682652"/>
              <a:gd name="connsiteY22" fmla="*/ 1462355 h 1667598"/>
              <a:gd name="connsiteX23" fmla="*/ 3874413 w 4682652"/>
              <a:gd name="connsiteY23" fmla="*/ 1539322 h 1667598"/>
              <a:gd name="connsiteX24" fmla="*/ 4682652 w 4682652"/>
              <a:gd name="connsiteY24" fmla="*/ 1539322 h 1667598"/>
              <a:gd name="connsiteX25" fmla="*/ 4682652 w 4682652"/>
              <a:gd name="connsiteY25" fmla="*/ 1539322 h 166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82652" h="1667598">
                <a:moveTo>
                  <a:pt x="0" y="1641943"/>
                </a:moveTo>
                <a:cubicBezTo>
                  <a:pt x="17106" y="1646219"/>
                  <a:pt x="34363" y="1649928"/>
                  <a:pt x="51317" y="1654771"/>
                </a:cubicBezTo>
                <a:cubicBezTo>
                  <a:pt x="64320" y="1658486"/>
                  <a:pt x="76282" y="1667598"/>
                  <a:pt x="89805" y="1667598"/>
                </a:cubicBezTo>
                <a:cubicBezTo>
                  <a:pt x="226716" y="1667598"/>
                  <a:pt x="363470" y="1658192"/>
                  <a:pt x="500338" y="1654771"/>
                </a:cubicBezTo>
                <a:cubicBezTo>
                  <a:pt x="534539" y="1653916"/>
                  <a:pt x="568761" y="1654771"/>
                  <a:pt x="602972" y="1654771"/>
                </a:cubicBezTo>
                <a:lnTo>
                  <a:pt x="615801" y="1231457"/>
                </a:lnTo>
                <a:lnTo>
                  <a:pt x="1026335" y="1231457"/>
                </a:lnTo>
                <a:lnTo>
                  <a:pt x="1026335" y="769661"/>
                </a:lnTo>
                <a:lnTo>
                  <a:pt x="1462527" y="769661"/>
                </a:lnTo>
                <a:lnTo>
                  <a:pt x="1449698" y="397658"/>
                </a:lnTo>
                <a:lnTo>
                  <a:pt x="1821744" y="410485"/>
                </a:lnTo>
                <a:lnTo>
                  <a:pt x="1808915" y="0"/>
                </a:lnTo>
                <a:lnTo>
                  <a:pt x="2245107" y="0"/>
                </a:lnTo>
                <a:lnTo>
                  <a:pt x="2245107" y="153932"/>
                </a:lnTo>
                <a:lnTo>
                  <a:pt x="2540178" y="153932"/>
                </a:lnTo>
                <a:lnTo>
                  <a:pt x="2540178" y="577245"/>
                </a:lnTo>
                <a:lnTo>
                  <a:pt x="2771104" y="577245"/>
                </a:lnTo>
                <a:lnTo>
                  <a:pt x="2771104" y="923593"/>
                </a:lnTo>
                <a:lnTo>
                  <a:pt x="3091833" y="910765"/>
                </a:lnTo>
                <a:lnTo>
                  <a:pt x="3091833" y="1231457"/>
                </a:lnTo>
                <a:lnTo>
                  <a:pt x="3451050" y="1231457"/>
                </a:lnTo>
                <a:lnTo>
                  <a:pt x="3451050" y="1462355"/>
                </a:lnTo>
                <a:lnTo>
                  <a:pt x="3874413" y="1462355"/>
                </a:lnTo>
                <a:lnTo>
                  <a:pt x="3874413" y="1539322"/>
                </a:lnTo>
                <a:lnTo>
                  <a:pt x="4682652" y="1539322"/>
                </a:lnTo>
                <a:lnTo>
                  <a:pt x="4682652" y="1539322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987847" y="5772457"/>
            <a:ext cx="6465908" cy="1588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5824449" y="5772457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5823655" y="5773251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-175018" y="4573485"/>
            <a:ext cx="2401158" cy="155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043221" y="5774839"/>
            <a:ext cx="898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mass</a:t>
            </a:r>
            <a:endParaRPr lang="en-US" i="1" dirty="0"/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5749165" y="5693998"/>
            <a:ext cx="15533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1910556" y="5023644"/>
            <a:ext cx="152400" cy="348456"/>
            <a:chOff x="6248400" y="4471194"/>
            <a:chExt cx="152400" cy="348456"/>
          </a:xfrm>
        </p:grpSpPr>
        <p:sp>
          <p:nvSpPr>
            <p:cNvPr id="26" name="Oval 25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342356" y="4452144"/>
            <a:ext cx="152400" cy="348456"/>
            <a:chOff x="6248400" y="4471194"/>
            <a:chExt cx="152400" cy="348456"/>
          </a:xfrm>
        </p:grpSpPr>
        <p:sp>
          <p:nvSpPr>
            <p:cNvPr id="29" name="Oval 28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2723356" y="3932219"/>
            <a:ext cx="152400" cy="348456"/>
            <a:chOff x="6248400" y="4471194"/>
            <a:chExt cx="152400" cy="348456"/>
          </a:xfrm>
        </p:grpSpPr>
        <p:sp>
          <p:nvSpPr>
            <p:cNvPr id="32" name="Oval 31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096418" y="3767913"/>
            <a:ext cx="152400" cy="348456"/>
            <a:chOff x="6248400" y="4471194"/>
            <a:chExt cx="152400" cy="348456"/>
          </a:xfrm>
        </p:grpSpPr>
        <p:sp>
          <p:nvSpPr>
            <p:cNvPr id="35" name="Oval 34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3432968" y="4154469"/>
            <a:ext cx="152400" cy="348456"/>
            <a:chOff x="6248400" y="4471194"/>
            <a:chExt cx="152400" cy="348456"/>
          </a:xfrm>
        </p:grpSpPr>
        <p:sp>
          <p:nvSpPr>
            <p:cNvPr id="38" name="Oval 37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737768" y="4391422"/>
            <a:ext cx="152400" cy="348456"/>
            <a:chOff x="6248400" y="4471194"/>
            <a:chExt cx="152400" cy="348456"/>
          </a:xfrm>
        </p:grpSpPr>
        <p:sp>
          <p:nvSpPr>
            <p:cNvPr id="41" name="Oval 40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3966368" y="4849416"/>
            <a:ext cx="152400" cy="348456"/>
            <a:chOff x="6248400" y="4471194"/>
            <a:chExt cx="152400" cy="348456"/>
          </a:xfrm>
        </p:grpSpPr>
        <p:sp>
          <p:nvSpPr>
            <p:cNvPr id="44" name="Oval 43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4271168" y="5115322"/>
            <a:ext cx="152400" cy="348456"/>
            <a:chOff x="6248400" y="4471194"/>
            <a:chExt cx="152400" cy="348456"/>
          </a:xfrm>
        </p:grpSpPr>
        <p:sp>
          <p:nvSpPr>
            <p:cNvPr id="47" name="Oval 46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4766468" y="5349478"/>
            <a:ext cx="152400" cy="348456"/>
            <a:chOff x="6248400" y="4471194"/>
            <a:chExt cx="152400" cy="348456"/>
          </a:xfrm>
        </p:grpSpPr>
        <p:sp>
          <p:nvSpPr>
            <p:cNvPr id="50" name="Oval 49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5376068" y="5463778"/>
            <a:ext cx="152400" cy="348456"/>
            <a:chOff x="6248400" y="4471194"/>
            <a:chExt cx="152400" cy="348456"/>
          </a:xfrm>
        </p:grpSpPr>
        <p:sp>
          <p:nvSpPr>
            <p:cNvPr id="53" name="Oval 52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6201568" y="3199453"/>
            <a:ext cx="152400" cy="348456"/>
            <a:chOff x="6248400" y="4471194"/>
            <a:chExt cx="152400" cy="348456"/>
          </a:xfrm>
        </p:grpSpPr>
        <p:sp>
          <p:nvSpPr>
            <p:cNvPr id="56" name="Oval 55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6506368" y="3145081"/>
            <a:ext cx="68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Dati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6061868" y="3729813"/>
            <a:ext cx="465932" cy="164306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6061868" y="4391422"/>
            <a:ext cx="465932" cy="1742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6591300" y="4172744"/>
            <a:ext cx="209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Segnale</a:t>
            </a:r>
            <a:r>
              <a:rPr lang="en-US" dirty="0" smtClean="0"/>
              <a:t> Higgs </a:t>
            </a:r>
            <a:r>
              <a:rPr lang="en-US" b="1" dirty="0" err="1" smtClean="0"/>
              <a:t>s</a:t>
            </a:r>
            <a:endParaRPr lang="en-US" b="1" dirty="0" smtClean="0"/>
          </a:p>
          <a:p>
            <a:r>
              <a:rPr lang="en-US" dirty="0" smtClean="0"/>
              <a:t>(</a:t>
            </a:r>
            <a:r>
              <a:rPr lang="en-US" dirty="0" err="1" smtClean="0"/>
              <a:t>MonteCarlo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390524" y="2683416"/>
            <a:ext cx="3499644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</a:rPr>
              <a:t>Considero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μ</a:t>
            </a:r>
            <a:r>
              <a:rPr lang="en-US" sz="2400" b="1" dirty="0" smtClean="0">
                <a:solidFill>
                  <a:schemeClr val="bg1"/>
                </a:solidFill>
              </a:rPr>
              <a:t>=1 ho un </a:t>
            </a:r>
            <a:r>
              <a:rPr lang="en-US" sz="2400" b="1" dirty="0" err="1" smtClean="0">
                <a:solidFill>
                  <a:schemeClr val="bg1"/>
                </a:solidFill>
              </a:rPr>
              <a:t>ottimo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accordo</a:t>
            </a:r>
            <a:r>
              <a:rPr lang="en-US" sz="2400" b="1" dirty="0" smtClean="0">
                <a:solidFill>
                  <a:schemeClr val="bg1"/>
                </a:solidFill>
              </a:rPr>
              <a:t> data/mc!!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8" name="Straight Arrow Connector 67"/>
          <p:cNvCxnSpPr>
            <a:stCxn id="66" idx="0"/>
          </p:cNvCxnSpPr>
          <p:nvPr/>
        </p:nvCxnSpPr>
        <p:spPr>
          <a:xfrm rot="5400000" flipH="1" flipV="1">
            <a:off x="5254751" y="5950622"/>
            <a:ext cx="331933" cy="5516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4194968" y="2391966"/>
            <a:ext cx="4747816" cy="4398536"/>
            <a:chOff x="4194968" y="2391966"/>
            <a:chExt cx="4747816" cy="4398536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2"/>
            <a:srcRect t="9231"/>
            <a:stretch>
              <a:fillRect/>
            </a:stretch>
          </p:blipFill>
          <p:spPr>
            <a:xfrm>
              <a:off x="4265216" y="2391966"/>
              <a:ext cx="4677568" cy="424576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66" name="TextBox 65"/>
            <p:cNvSpPr txBox="1"/>
            <p:nvPr/>
          </p:nvSpPr>
          <p:spPr>
            <a:xfrm>
              <a:off x="4194968" y="6144171"/>
              <a:ext cx="2396332" cy="64633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solidFill>
                    <a:srgbClr val="FFFFFF"/>
                  </a:solidFill>
                </a:rPr>
                <a:t>Valore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della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statistica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di</a:t>
              </a:r>
              <a:r>
                <a:rPr lang="en-US" b="1" dirty="0" smtClean="0">
                  <a:solidFill>
                    <a:srgbClr val="FFFFFF"/>
                  </a:solidFill>
                </a:rPr>
                <a:t> test per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μ</a:t>
              </a:r>
              <a:r>
                <a:rPr lang="en-US" b="1" dirty="0" smtClean="0">
                  <a:solidFill>
                    <a:srgbClr val="FFFFFF"/>
                  </a:solidFill>
                </a:rPr>
                <a:t>=1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5403850" y="4487333"/>
              <a:ext cx="1797050" cy="1291167"/>
            </a:xfrm>
            <a:custGeom>
              <a:avLst/>
              <a:gdLst>
                <a:gd name="connsiteX0" fmla="*/ 44450 w 1797050"/>
                <a:gd name="connsiteY0" fmla="*/ 1291167 h 1291167"/>
                <a:gd name="connsiteX1" fmla="*/ 19050 w 1797050"/>
                <a:gd name="connsiteY1" fmla="*/ 135467 h 1291167"/>
                <a:gd name="connsiteX2" fmla="*/ 158750 w 1797050"/>
                <a:gd name="connsiteY2" fmla="*/ 478367 h 1291167"/>
                <a:gd name="connsiteX3" fmla="*/ 565150 w 1797050"/>
                <a:gd name="connsiteY3" fmla="*/ 922867 h 1291167"/>
                <a:gd name="connsiteX4" fmla="*/ 1085850 w 1797050"/>
                <a:gd name="connsiteY4" fmla="*/ 1214967 h 1291167"/>
                <a:gd name="connsiteX5" fmla="*/ 1682750 w 1797050"/>
                <a:gd name="connsiteY5" fmla="*/ 1278467 h 1291167"/>
                <a:gd name="connsiteX6" fmla="*/ 1797050 w 1797050"/>
                <a:gd name="connsiteY6" fmla="*/ 1291167 h 1291167"/>
                <a:gd name="connsiteX7" fmla="*/ 44450 w 1797050"/>
                <a:gd name="connsiteY7" fmla="*/ 1291167 h 1291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7050" h="1291167">
                  <a:moveTo>
                    <a:pt x="44450" y="1291167"/>
                  </a:moveTo>
                  <a:cubicBezTo>
                    <a:pt x="22225" y="781050"/>
                    <a:pt x="0" y="270934"/>
                    <a:pt x="19050" y="135467"/>
                  </a:cubicBezTo>
                  <a:cubicBezTo>
                    <a:pt x="38100" y="0"/>
                    <a:pt x="67733" y="347134"/>
                    <a:pt x="158750" y="478367"/>
                  </a:cubicBezTo>
                  <a:cubicBezTo>
                    <a:pt x="249767" y="609600"/>
                    <a:pt x="410633" y="800100"/>
                    <a:pt x="565150" y="922867"/>
                  </a:cubicBezTo>
                  <a:cubicBezTo>
                    <a:pt x="719667" y="1045634"/>
                    <a:pt x="899583" y="1155700"/>
                    <a:pt x="1085850" y="1214967"/>
                  </a:cubicBezTo>
                  <a:cubicBezTo>
                    <a:pt x="1272117" y="1274234"/>
                    <a:pt x="1682750" y="1278467"/>
                    <a:pt x="1682750" y="1278467"/>
                  </a:cubicBezTo>
                  <a:lnTo>
                    <a:pt x="1797050" y="1291167"/>
                  </a:lnTo>
                  <a:lnTo>
                    <a:pt x="44450" y="129116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272212" y="4391422"/>
              <a:ext cx="15073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chemeClr val="accent2">
                      <a:lumMod val="75000"/>
                    </a:schemeClr>
                  </a:solidFill>
                </a:rPr>
                <a:t>p-valore</a:t>
              </a:r>
              <a:endParaRPr lang="en-US" sz="2800" b="1" dirty="0" smtClean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rot="10800000" flipV="1">
              <a:off x="5823656" y="4914642"/>
              <a:ext cx="767645" cy="549136"/>
            </a:xfrm>
            <a:prstGeom prst="straightConnector1">
              <a:avLst/>
            </a:prstGeom>
            <a:ln w="412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8300" y="333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Test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statistici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caso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“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limiti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alla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sezione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d’urto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”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300" y="1176338"/>
            <a:ext cx="2559418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FF"/>
                </a:solidFill>
              </a:rPr>
              <a:t>“</a:t>
            </a:r>
            <a:r>
              <a:rPr lang="en-US" sz="2800" b="1" dirty="0" err="1" smtClean="0">
                <a:solidFill>
                  <a:srgbClr val="FFFFFF"/>
                </a:solidFill>
              </a:rPr>
              <a:t>Limiti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sul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valore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della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sezione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d’urto</a:t>
            </a:r>
            <a:r>
              <a:rPr lang="en-US" sz="2800" b="1" dirty="0" smtClean="0">
                <a:solidFill>
                  <a:srgbClr val="FFFFFF"/>
                </a:solidFill>
              </a:rPr>
              <a:t>”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23706" y="1389553"/>
            <a:ext cx="1629306" cy="9541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0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≠</a:t>
            </a:r>
            <a:r>
              <a:rPr lang="en-US" sz="2800" dirty="0" smtClean="0">
                <a:solidFill>
                  <a:srgbClr val="FFFFFF"/>
                </a:solidFill>
              </a:rPr>
              <a:t> 0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1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= 0</a:t>
            </a:r>
            <a:endParaRPr lang="en-US" sz="2800" dirty="0">
              <a:solidFill>
                <a:srgbClr val="FFFFFF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902868" y="4800600"/>
            <a:ext cx="1975556" cy="846931"/>
            <a:chOff x="3902868" y="4800600"/>
            <a:chExt cx="1975556" cy="846931"/>
          </a:xfrm>
        </p:grpSpPr>
        <p:sp>
          <p:nvSpPr>
            <p:cNvPr id="8" name="Rectangle 7"/>
            <p:cNvSpPr/>
            <p:nvPr/>
          </p:nvSpPr>
          <p:spPr>
            <a:xfrm>
              <a:off x="3902868" y="4849416"/>
              <a:ext cx="342900" cy="16430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45768" y="4800600"/>
              <a:ext cx="342900" cy="51038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07718" y="5043090"/>
              <a:ext cx="342900" cy="51038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56968" y="5372100"/>
              <a:ext cx="488950" cy="2754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46712" y="5510521"/>
              <a:ext cx="431712" cy="10660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Freeform 18"/>
          <p:cNvSpPr/>
          <p:nvPr/>
        </p:nvSpPr>
        <p:spPr>
          <a:xfrm>
            <a:off x="1141797" y="4106447"/>
            <a:ext cx="4682652" cy="1667598"/>
          </a:xfrm>
          <a:custGeom>
            <a:avLst/>
            <a:gdLst>
              <a:gd name="connsiteX0" fmla="*/ 0 w 4682652"/>
              <a:gd name="connsiteY0" fmla="*/ 1641943 h 1667598"/>
              <a:gd name="connsiteX1" fmla="*/ 51317 w 4682652"/>
              <a:gd name="connsiteY1" fmla="*/ 1654771 h 1667598"/>
              <a:gd name="connsiteX2" fmla="*/ 89805 w 4682652"/>
              <a:gd name="connsiteY2" fmla="*/ 1667598 h 1667598"/>
              <a:gd name="connsiteX3" fmla="*/ 500338 w 4682652"/>
              <a:gd name="connsiteY3" fmla="*/ 1654771 h 1667598"/>
              <a:gd name="connsiteX4" fmla="*/ 602972 w 4682652"/>
              <a:gd name="connsiteY4" fmla="*/ 1654771 h 1667598"/>
              <a:gd name="connsiteX5" fmla="*/ 615801 w 4682652"/>
              <a:gd name="connsiteY5" fmla="*/ 1231457 h 1667598"/>
              <a:gd name="connsiteX6" fmla="*/ 1026335 w 4682652"/>
              <a:gd name="connsiteY6" fmla="*/ 1231457 h 1667598"/>
              <a:gd name="connsiteX7" fmla="*/ 1026335 w 4682652"/>
              <a:gd name="connsiteY7" fmla="*/ 769661 h 1667598"/>
              <a:gd name="connsiteX8" fmla="*/ 1462527 w 4682652"/>
              <a:gd name="connsiteY8" fmla="*/ 769661 h 1667598"/>
              <a:gd name="connsiteX9" fmla="*/ 1449698 w 4682652"/>
              <a:gd name="connsiteY9" fmla="*/ 397658 h 1667598"/>
              <a:gd name="connsiteX10" fmla="*/ 1821744 w 4682652"/>
              <a:gd name="connsiteY10" fmla="*/ 410485 h 1667598"/>
              <a:gd name="connsiteX11" fmla="*/ 1808915 w 4682652"/>
              <a:gd name="connsiteY11" fmla="*/ 0 h 1667598"/>
              <a:gd name="connsiteX12" fmla="*/ 2245107 w 4682652"/>
              <a:gd name="connsiteY12" fmla="*/ 0 h 1667598"/>
              <a:gd name="connsiteX13" fmla="*/ 2245107 w 4682652"/>
              <a:gd name="connsiteY13" fmla="*/ 153932 h 1667598"/>
              <a:gd name="connsiteX14" fmla="*/ 2540178 w 4682652"/>
              <a:gd name="connsiteY14" fmla="*/ 153932 h 1667598"/>
              <a:gd name="connsiteX15" fmla="*/ 2540178 w 4682652"/>
              <a:gd name="connsiteY15" fmla="*/ 577245 h 1667598"/>
              <a:gd name="connsiteX16" fmla="*/ 2771104 w 4682652"/>
              <a:gd name="connsiteY16" fmla="*/ 577245 h 1667598"/>
              <a:gd name="connsiteX17" fmla="*/ 2771104 w 4682652"/>
              <a:gd name="connsiteY17" fmla="*/ 923593 h 1667598"/>
              <a:gd name="connsiteX18" fmla="*/ 3091833 w 4682652"/>
              <a:gd name="connsiteY18" fmla="*/ 910765 h 1667598"/>
              <a:gd name="connsiteX19" fmla="*/ 3091833 w 4682652"/>
              <a:gd name="connsiteY19" fmla="*/ 1231457 h 1667598"/>
              <a:gd name="connsiteX20" fmla="*/ 3451050 w 4682652"/>
              <a:gd name="connsiteY20" fmla="*/ 1231457 h 1667598"/>
              <a:gd name="connsiteX21" fmla="*/ 3451050 w 4682652"/>
              <a:gd name="connsiteY21" fmla="*/ 1462355 h 1667598"/>
              <a:gd name="connsiteX22" fmla="*/ 3874413 w 4682652"/>
              <a:gd name="connsiteY22" fmla="*/ 1462355 h 1667598"/>
              <a:gd name="connsiteX23" fmla="*/ 3874413 w 4682652"/>
              <a:gd name="connsiteY23" fmla="*/ 1539322 h 1667598"/>
              <a:gd name="connsiteX24" fmla="*/ 4682652 w 4682652"/>
              <a:gd name="connsiteY24" fmla="*/ 1539322 h 1667598"/>
              <a:gd name="connsiteX25" fmla="*/ 4682652 w 4682652"/>
              <a:gd name="connsiteY25" fmla="*/ 1539322 h 166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82652" h="1667598">
                <a:moveTo>
                  <a:pt x="0" y="1641943"/>
                </a:moveTo>
                <a:cubicBezTo>
                  <a:pt x="17106" y="1646219"/>
                  <a:pt x="34363" y="1649928"/>
                  <a:pt x="51317" y="1654771"/>
                </a:cubicBezTo>
                <a:cubicBezTo>
                  <a:pt x="64320" y="1658486"/>
                  <a:pt x="76282" y="1667598"/>
                  <a:pt x="89805" y="1667598"/>
                </a:cubicBezTo>
                <a:cubicBezTo>
                  <a:pt x="226716" y="1667598"/>
                  <a:pt x="363470" y="1658192"/>
                  <a:pt x="500338" y="1654771"/>
                </a:cubicBezTo>
                <a:cubicBezTo>
                  <a:pt x="534539" y="1653916"/>
                  <a:pt x="568761" y="1654771"/>
                  <a:pt x="602972" y="1654771"/>
                </a:cubicBezTo>
                <a:lnTo>
                  <a:pt x="615801" y="1231457"/>
                </a:lnTo>
                <a:lnTo>
                  <a:pt x="1026335" y="1231457"/>
                </a:lnTo>
                <a:lnTo>
                  <a:pt x="1026335" y="769661"/>
                </a:lnTo>
                <a:lnTo>
                  <a:pt x="1462527" y="769661"/>
                </a:lnTo>
                <a:lnTo>
                  <a:pt x="1449698" y="397658"/>
                </a:lnTo>
                <a:lnTo>
                  <a:pt x="1821744" y="410485"/>
                </a:lnTo>
                <a:lnTo>
                  <a:pt x="1808915" y="0"/>
                </a:lnTo>
                <a:lnTo>
                  <a:pt x="2245107" y="0"/>
                </a:lnTo>
                <a:lnTo>
                  <a:pt x="2245107" y="153932"/>
                </a:lnTo>
                <a:lnTo>
                  <a:pt x="2540178" y="153932"/>
                </a:lnTo>
                <a:lnTo>
                  <a:pt x="2540178" y="577245"/>
                </a:lnTo>
                <a:lnTo>
                  <a:pt x="2771104" y="577245"/>
                </a:lnTo>
                <a:lnTo>
                  <a:pt x="2771104" y="923593"/>
                </a:lnTo>
                <a:lnTo>
                  <a:pt x="3091833" y="910765"/>
                </a:lnTo>
                <a:lnTo>
                  <a:pt x="3091833" y="1231457"/>
                </a:lnTo>
                <a:lnTo>
                  <a:pt x="3451050" y="1231457"/>
                </a:lnTo>
                <a:lnTo>
                  <a:pt x="3451050" y="1462355"/>
                </a:lnTo>
                <a:lnTo>
                  <a:pt x="3874413" y="1462355"/>
                </a:lnTo>
                <a:lnTo>
                  <a:pt x="3874413" y="1539322"/>
                </a:lnTo>
                <a:lnTo>
                  <a:pt x="4682652" y="1539322"/>
                </a:lnTo>
                <a:lnTo>
                  <a:pt x="4682652" y="1539322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987847" y="5772457"/>
            <a:ext cx="6465908" cy="1588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5824449" y="5772457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5823655" y="5773251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-175018" y="4573485"/>
            <a:ext cx="2401158" cy="155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43221" y="5774839"/>
            <a:ext cx="898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mass</a:t>
            </a:r>
            <a:endParaRPr lang="en-US" i="1" dirty="0"/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5749165" y="5693998"/>
            <a:ext cx="15533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1910556" y="5087144"/>
            <a:ext cx="152400" cy="348456"/>
            <a:chOff x="6248400" y="4471194"/>
            <a:chExt cx="152400" cy="348456"/>
          </a:xfrm>
        </p:grpSpPr>
        <p:sp>
          <p:nvSpPr>
            <p:cNvPr id="27" name="Oval 26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342356" y="4617244"/>
            <a:ext cx="152400" cy="348456"/>
            <a:chOff x="6248400" y="4471194"/>
            <a:chExt cx="152400" cy="348456"/>
          </a:xfrm>
        </p:grpSpPr>
        <p:sp>
          <p:nvSpPr>
            <p:cNvPr id="30" name="Oval 29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2723356" y="4249719"/>
            <a:ext cx="152400" cy="348456"/>
            <a:chOff x="6248400" y="4471194"/>
            <a:chExt cx="152400" cy="348456"/>
          </a:xfrm>
        </p:grpSpPr>
        <p:sp>
          <p:nvSpPr>
            <p:cNvPr id="33" name="Oval 32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3096418" y="3844113"/>
            <a:ext cx="152400" cy="348456"/>
            <a:chOff x="6248400" y="4471194"/>
            <a:chExt cx="152400" cy="348456"/>
          </a:xfrm>
        </p:grpSpPr>
        <p:sp>
          <p:nvSpPr>
            <p:cNvPr id="36" name="Oval 35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432968" y="4154469"/>
            <a:ext cx="152400" cy="348456"/>
            <a:chOff x="6248400" y="4471194"/>
            <a:chExt cx="152400" cy="348456"/>
          </a:xfrm>
        </p:grpSpPr>
        <p:sp>
          <p:nvSpPr>
            <p:cNvPr id="39" name="Oval 38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3737768" y="4391422"/>
            <a:ext cx="152400" cy="348456"/>
            <a:chOff x="6248400" y="4471194"/>
            <a:chExt cx="152400" cy="348456"/>
          </a:xfrm>
        </p:grpSpPr>
        <p:sp>
          <p:nvSpPr>
            <p:cNvPr id="42" name="Oval 41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966368" y="4849416"/>
            <a:ext cx="152400" cy="348456"/>
            <a:chOff x="6248400" y="4471194"/>
            <a:chExt cx="152400" cy="348456"/>
          </a:xfrm>
        </p:grpSpPr>
        <p:sp>
          <p:nvSpPr>
            <p:cNvPr id="45" name="Oval 44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271168" y="5115322"/>
            <a:ext cx="152400" cy="348456"/>
            <a:chOff x="6248400" y="4471194"/>
            <a:chExt cx="152400" cy="348456"/>
          </a:xfrm>
        </p:grpSpPr>
        <p:sp>
          <p:nvSpPr>
            <p:cNvPr id="48" name="Oval 47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766468" y="5349478"/>
            <a:ext cx="152400" cy="348456"/>
            <a:chOff x="6248400" y="4471194"/>
            <a:chExt cx="152400" cy="348456"/>
          </a:xfrm>
        </p:grpSpPr>
        <p:sp>
          <p:nvSpPr>
            <p:cNvPr id="51" name="Oval 50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5376068" y="5463778"/>
            <a:ext cx="152400" cy="348456"/>
            <a:chOff x="6248400" y="4471194"/>
            <a:chExt cx="152400" cy="348456"/>
          </a:xfrm>
        </p:grpSpPr>
        <p:sp>
          <p:nvSpPr>
            <p:cNvPr id="54" name="Oval 53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6201568" y="3199453"/>
            <a:ext cx="152400" cy="348456"/>
            <a:chOff x="6248400" y="4471194"/>
            <a:chExt cx="152400" cy="348456"/>
          </a:xfrm>
        </p:grpSpPr>
        <p:sp>
          <p:nvSpPr>
            <p:cNvPr id="57" name="Oval 56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>
            <a:off x="6506368" y="3145081"/>
            <a:ext cx="68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Dati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061868" y="3729813"/>
            <a:ext cx="465932" cy="164306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061868" y="4391422"/>
            <a:ext cx="465932" cy="1742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6515100" y="3513913"/>
            <a:ext cx="279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Processsi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fondo</a:t>
            </a:r>
            <a:r>
              <a:rPr lang="en-US" b="1" dirty="0" smtClean="0"/>
              <a:t> </a:t>
            </a:r>
            <a:r>
              <a:rPr lang="en-US" b="1" dirty="0" err="1" smtClean="0"/>
              <a:t>b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MonteCarlo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591300" y="4172744"/>
            <a:ext cx="209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Segnale</a:t>
            </a:r>
            <a:r>
              <a:rPr lang="en-US" dirty="0" smtClean="0"/>
              <a:t> Higgs </a:t>
            </a:r>
            <a:r>
              <a:rPr lang="en-US" b="1" dirty="0" err="1" smtClean="0"/>
              <a:t>s</a:t>
            </a:r>
            <a:endParaRPr lang="en-US" b="1" dirty="0" smtClean="0"/>
          </a:p>
          <a:p>
            <a:r>
              <a:rPr lang="en-US" dirty="0" smtClean="0"/>
              <a:t>(</a:t>
            </a:r>
            <a:r>
              <a:rPr lang="en-US" dirty="0" err="1" smtClean="0"/>
              <a:t>MonteCarlo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4143006" y="2391966"/>
            <a:ext cx="4799778" cy="4415423"/>
            <a:chOff x="4143006" y="2391966"/>
            <a:chExt cx="4799778" cy="4415423"/>
          </a:xfrm>
        </p:grpSpPr>
        <p:grpSp>
          <p:nvGrpSpPr>
            <p:cNvPr id="65" name="Group 72"/>
            <p:cNvGrpSpPr/>
            <p:nvPr/>
          </p:nvGrpSpPr>
          <p:grpSpPr>
            <a:xfrm>
              <a:off x="4143006" y="2391966"/>
              <a:ext cx="4799778" cy="4356696"/>
              <a:chOff x="4143006" y="2391966"/>
              <a:chExt cx="4799778" cy="4356696"/>
            </a:xfrm>
          </p:grpSpPr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2"/>
              <a:srcRect t="9231"/>
              <a:stretch>
                <a:fillRect/>
              </a:stretch>
            </p:blipFill>
            <p:spPr>
              <a:xfrm>
                <a:off x="4143006" y="2391966"/>
                <a:ext cx="4799778" cy="4356696"/>
              </a:xfrm>
              <a:prstGeom prst="rect">
                <a:avLst/>
              </a:prstGeom>
              <a:solidFill>
                <a:schemeClr val="bg1"/>
              </a:solidFill>
            </p:spPr>
          </p:pic>
          <p:sp>
            <p:nvSpPr>
              <p:cNvPr id="68" name="Freeform 67"/>
              <p:cNvSpPr/>
              <p:nvPr/>
            </p:nvSpPr>
            <p:spPr>
              <a:xfrm>
                <a:off x="5718968" y="5257800"/>
                <a:ext cx="1672432" cy="605234"/>
              </a:xfrm>
              <a:custGeom>
                <a:avLst/>
                <a:gdLst>
                  <a:gd name="connsiteX0" fmla="*/ 44450 w 1797050"/>
                  <a:gd name="connsiteY0" fmla="*/ 1291167 h 1291167"/>
                  <a:gd name="connsiteX1" fmla="*/ 19050 w 1797050"/>
                  <a:gd name="connsiteY1" fmla="*/ 135467 h 1291167"/>
                  <a:gd name="connsiteX2" fmla="*/ 158750 w 1797050"/>
                  <a:gd name="connsiteY2" fmla="*/ 478367 h 1291167"/>
                  <a:gd name="connsiteX3" fmla="*/ 565150 w 1797050"/>
                  <a:gd name="connsiteY3" fmla="*/ 922867 h 1291167"/>
                  <a:gd name="connsiteX4" fmla="*/ 1085850 w 1797050"/>
                  <a:gd name="connsiteY4" fmla="*/ 1214967 h 1291167"/>
                  <a:gd name="connsiteX5" fmla="*/ 1682750 w 1797050"/>
                  <a:gd name="connsiteY5" fmla="*/ 1278467 h 1291167"/>
                  <a:gd name="connsiteX6" fmla="*/ 1797050 w 1797050"/>
                  <a:gd name="connsiteY6" fmla="*/ 1291167 h 1291167"/>
                  <a:gd name="connsiteX7" fmla="*/ 44450 w 1797050"/>
                  <a:gd name="connsiteY7" fmla="*/ 1291167 h 12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7050" h="1291167">
                    <a:moveTo>
                      <a:pt x="44450" y="1291167"/>
                    </a:moveTo>
                    <a:cubicBezTo>
                      <a:pt x="22225" y="781050"/>
                      <a:pt x="0" y="270934"/>
                      <a:pt x="19050" y="135467"/>
                    </a:cubicBezTo>
                    <a:cubicBezTo>
                      <a:pt x="38100" y="0"/>
                      <a:pt x="67733" y="347134"/>
                      <a:pt x="158750" y="478367"/>
                    </a:cubicBezTo>
                    <a:cubicBezTo>
                      <a:pt x="249767" y="609600"/>
                      <a:pt x="410633" y="800100"/>
                      <a:pt x="565150" y="922867"/>
                    </a:cubicBezTo>
                    <a:cubicBezTo>
                      <a:pt x="719667" y="1045634"/>
                      <a:pt x="899583" y="1155700"/>
                      <a:pt x="1085850" y="1214967"/>
                    </a:cubicBezTo>
                    <a:cubicBezTo>
                      <a:pt x="1272117" y="1274234"/>
                      <a:pt x="1682750" y="1278467"/>
                      <a:pt x="1682750" y="1278467"/>
                    </a:cubicBezTo>
                    <a:lnTo>
                      <a:pt x="1797050" y="1291167"/>
                    </a:lnTo>
                    <a:lnTo>
                      <a:pt x="44450" y="129116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563858" y="4115575"/>
                <a:ext cx="140280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err="1" smtClean="0">
                    <a:solidFill>
                      <a:schemeClr val="accent2">
                        <a:lumMod val="75000"/>
                      </a:schemeClr>
                    </a:solidFill>
                  </a:rPr>
                  <a:t>p-valore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“basso”</a:t>
                </a:r>
              </a:p>
            </p:txBody>
          </p:sp>
          <p:cxnSp>
            <p:nvCxnSpPr>
              <p:cNvPr id="70" name="Straight Arrow Connector 69"/>
              <p:cNvCxnSpPr/>
              <p:nvPr/>
            </p:nvCxnSpPr>
            <p:spPr>
              <a:xfrm rot="10800000" flipV="1">
                <a:off x="5823658" y="4914642"/>
                <a:ext cx="767645" cy="549136"/>
              </a:xfrm>
              <a:prstGeom prst="straightConnector1">
                <a:avLst/>
              </a:prstGeom>
              <a:ln w="41275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>
                <a:stCxn id="66" idx="0"/>
              </p:cNvCxnSpPr>
              <p:nvPr/>
            </p:nvCxnSpPr>
            <p:spPr>
              <a:xfrm rot="16200000" flipV="1">
                <a:off x="6294855" y="5395805"/>
                <a:ext cx="281137" cy="1215596"/>
              </a:xfrm>
              <a:prstGeom prst="straightConnector1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65"/>
            <p:cNvSpPr txBox="1"/>
            <p:nvPr/>
          </p:nvSpPr>
          <p:spPr>
            <a:xfrm>
              <a:off x="5928143" y="6144171"/>
              <a:ext cx="2230156" cy="66321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solidFill>
                    <a:srgbClr val="FFFFFF"/>
                  </a:solidFill>
                </a:rPr>
                <a:t>Valore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della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statistica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di</a:t>
              </a:r>
              <a:r>
                <a:rPr lang="en-US" b="1" dirty="0" smtClean="0">
                  <a:solidFill>
                    <a:srgbClr val="FFFFFF"/>
                  </a:solidFill>
                </a:rPr>
                <a:t> test per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μ</a:t>
              </a:r>
              <a:r>
                <a:rPr lang="en-US" b="1" dirty="0" smtClean="0">
                  <a:solidFill>
                    <a:srgbClr val="FFFFFF"/>
                  </a:solidFill>
                </a:rPr>
                <a:t>=1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5074258" y="2506955"/>
            <a:ext cx="3868525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FFFF"/>
                </a:solidFill>
              </a:rPr>
              <a:t>Trovo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il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valore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</a:rPr>
              <a:t>di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per cui </a:t>
            </a:r>
            <a:r>
              <a:rPr lang="en-US" sz="2800" dirty="0" err="1" smtClean="0">
                <a:solidFill>
                  <a:srgbClr val="FFFFFF"/>
                </a:solidFill>
              </a:rPr>
              <a:t>p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valore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è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pari</a:t>
            </a:r>
            <a:r>
              <a:rPr lang="en-US" sz="2800" dirty="0" smtClean="0">
                <a:solidFill>
                  <a:srgbClr val="FFFFFF"/>
                </a:solidFill>
              </a:rPr>
              <a:t> a 0.05 </a:t>
            </a:r>
          </a:p>
          <a:p>
            <a:r>
              <a:rPr lang="en-US" sz="2800" b="1" dirty="0" err="1" smtClean="0">
                <a:solidFill>
                  <a:srgbClr val="FFFFFF"/>
                </a:solidFill>
                <a:sym typeface="Wingdings"/>
              </a:rPr>
              <a:t></a:t>
            </a:r>
            <a:r>
              <a:rPr lang="en-US" sz="2800" b="1" dirty="0" smtClean="0">
                <a:solidFill>
                  <a:srgbClr val="FFFFFF"/>
                </a:solidFill>
                <a:sym typeface="Wingdings"/>
              </a:rPr>
              <a:t> CL = 95%</a:t>
            </a:r>
            <a:r>
              <a:rPr lang="en-US" sz="2800" b="1" dirty="0" smtClean="0">
                <a:solidFill>
                  <a:srgbClr val="FFFFFF"/>
                </a:solidFill>
              </a:rPr>
              <a:t> </a:t>
            </a:r>
            <a:endParaRPr lang="en-US" sz="2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7000" y="177800"/>
            <a:ext cx="90170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E46C0A"/>
                </a:solidFill>
              </a:rPr>
              <a:t>Higgs: </a:t>
            </a:r>
            <a:r>
              <a:rPr lang="en-US" dirty="0" err="1" smtClean="0">
                <a:solidFill>
                  <a:srgbClr val="E46C0A"/>
                </a:solidFill>
              </a:rPr>
              <a:t>limiti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su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m</a:t>
            </a:r>
            <a:r>
              <a:rPr lang="en-US" baseline="-25000" dirty="0" err="1" smtClean="0">
                <a:solidFill>
                  <a:srgbClr val="E46C0A"/>
                </a:solidFill>
              </a:rPr>
              <a:t>H</a:t>
            </a:r>
            <a:r>
              <a:rPr lang="en-US" dirty="0" smtClean="0">
                <a:solidFill>
                  <a:srgbClr val="E46C0A"/>
                </a:solidFill>
              </a:rPr>
              <a:t>: LEP + </a:t>
            </a:r>
            <a:r>
              <a:rPr lang="en-US" dirty="0" err="1" smtClean="0">
                <a:solidFill>
                  <a:srgbClr val="E46C0A"/>
                </a:solidFill>
              </a:rPr>
              <a:t>Tevatron</a:t>
            </a:r>
            <a:r>
              <a:rPr lang="en-US" dirty="0" smtClean="0">
                <a:solidFill>
                  <a:srgbClr val="E46C0A"/>
                </a:solidFill>
              </a:rPr>
              <a:t> + LHC</a:t>
            </a:r>
            <a:endParaRPr lang="en-US" baseline="-25000" dirty="0">
              <a:solidFill>
                <a:srgbClr val="E46C0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7000" y="5600700"/>
            <a:ext cx="929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http://atlas.ch/news/2011/ATLAS-CMS-combined-limits-higgs.html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http://www.nature.com/news/higgs-hunt-enters-endgame-1.9399</a:t>
            </a:r>
            <a:endParaRPr lang="en-US" dirty="0" smtClean="0"/>
          </a:p>
          <a:p>
            <a:r>
              <a:rPr lang="en-US" dirty="0" smtClean="0"/>
              <a:t>http://cms.web.cern.ch/news/atlas-and-cms-combine-summer-11-search-limits-standard-model-higgs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00" y="1562100"/>
            <a:ext cx="5334000" cy="36804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700" y="1041400"/>
            <a:ext cx="193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Rel. on 18/11/2011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.png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908" y="1512927"/>
            <a:ext cx="4252581" cy="393537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4762"/>
            <a:ext cx="82296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E46C0A"/>
                </a:solidFill>
              </a:rPr>
              <a:t>Risultati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ricerca</a:t>
            </a:r>
            <a:r>
              <a:rPr lang="en-US" dirty="0" smtClean="0">
                <a:solidFill>
                  <a:srgbClr val="E46C0A"/>
                </a:solidFill>
              </a:rPr>
              <a:t> Higgs ATLAS: </a:t>
            </a:r>
            <a:br>
              <a:rPr lang="en-US" dirty="0" smtClean="0">
                <a:solidFill>
                  <a:srgbClr val="E46C0A"/>
                </a:solidFill>
              </a:rPr>
            </a:br>
            <a:r>
              <a:rPr lang="en-US" dirty="0" smtClean="0">
                <a:solidFill>
                  <a:srgbClr val="E46C0A"/>
                </a:solidFill>
              </a:rPr>
              <a:t>H</a:t>
            </a:r>
            <a:r>
              <a:rPr lang="en-US" dirty="0" smtClean="0">
                <a:solidFill>
                  <a:srgbClr val="E46C0A"/>
                </a:solidFill>
                <a:sym typeface="Wingdings"/>
              </a:rPr>
              <a:t>γγ and HZZ4 leptons</a:t>
            </a:r>
            <a:endParaRPr lang="en-US" dirty="0">
              <a:solidFill>
                <a:srgbClr val="E46C0A"/>
              </a:solidFill>
            </a:endParaRPr>
          </a:p>
        </p:txBody>
      </p:sp>
      <p:pic>
        <p:nvPicPr>
          <p:cNvPr id="6" name="Picture 5" descr="Untitled.png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361065" y="1558539"/>
            <a:ext cx="4808335" cy="382626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1" name="Rectangle 10"/>
          <p:cNvSpPr/>
          <p:nvPr/>
        </p:nvSpPr>
        <p:spPr bwMode="auto">
          <a:xfrm>
            <a:off x="4622800" y="5435600"/>
            <a:ext cx="4269680" cy="1473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-111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35586570"/>
              </p:ext>
            </p:extLst>
          </p:nvPr>
        </p:nvGraphicFramePr>
        <p:xfrm>
          <a:off x="5105972" y="5537200"/>
          <a:ext cx="3574800" cy="1259839"/>
        </p:xfrm>
        <a:graphic>
          <a:graphicData uri="http://schemas.openxmlformats.org/drawingml/2006/table">
            <a:tbl>
              <a:tblPr/>
              <a:tblGrid>
                <a:gridCol w="1787400"/>
                <a:gridCol w="1787400"/>
              </a:tblGrid>
              <a:tr h="3708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dirty="0" smtClean="0"/>
                        <a:t>Observed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4D4D4D"/>
                      </a:solidFill>
                    </a:lnL>
                    <a:lnR w="12700" cmpd="sng">
                      <a:solidFill>
                        <a:srgbClr val="4D4D4D"/>
                      </a:solidFill>
                    </a:lnR>
                    <a:lnT w="12700" cmpd="sng">
                      <a:solidFill>
                        <a:srgbClr val="4D4D4D"/>
                      </a:solidFill>
                    </a:lnT>
                    <a:lnB w="12700" cmpd="sng">
                      <a:solidFill>
                        <a:srgbClr val="4D4D4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dirty="0" smtClean="0"/>
                        <a:t>6494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4D4D4D"/>
                      </a:solidFill>
                    </a:lnL>
                    <a:lnR w="12700" cmpd="sng">
                      <a:solidFill>
                        <a:srgbClr val="4D4D4D"/>
                      </a:solidFill>
                    </a:lnR>
                    <a:lnT w="12700" cmpd="sng">
                      <a:solidFill>
                        <a:srgbClr val="4D4D4D"/>
                      </a:solidFill>
                    </a:lnT>
                    <a:lnB w="12700" cmpd="sng">
                      <a:solidFill>
                        <a:srgbClr val="4D4D4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dirty="0" smtClean="0"/>
                        <a:t>Expected from background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4D4D4D"/>
                      </a:solidFill>
                    </a:lnL>
                    <a:lnR w="12700" cmpd="sng">
                      <a:solidFill>
                        <a:srgbClr val="4D4D4D"/>
                      </a:solidFill>
                    </a:lnR>
                    <a:lnT w="12700" cmpd="sng">
                      <a:solidFill>
                        <a:srgbClr val="4D4D4D"/>
                      </a:solidFill>
                    </a:lnT>
                    <a:lnB w="12700" cmpd="sng">
                      <a:solidFill>
                        <a:srgbClr val="4D4D4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dirty="0" smtClean="0"/>
                        <a:t>6340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4D4D4D"/>
                      </a:solidFill>
                    </a:lnL>
                    <a:lnR w="12700" cmpd="sng">
                      <a:solidFill>
                        <a:srgbClr val="4D4D4D"/>
                      </a:solidFill>
                    </a:lnR>
                    <a:lnT w="12700" cmpd="sng">
                      <a:solidFill>
                        <a:srgbClr val="4D4D4D"/>
                      </a:solidFill>
                    </a:lnT>
                    <a:lnB w="12700" cmpd="sng">
                      <a:solidFill>
                        <a:srgbClr val="4D4D4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dirty="0" smtClean="0"/>
                        <a:t>Expected from signal 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4D4D4D"/>
                      </a:solidFill>
                    </a:lnL>
                    <a:lnR w="12700" cmpd="sng">
                      <a:solidFill>
                        <a:srgbClr val="4D4D4D"/>
                      </a:solidFill>
                    </a:lnR>
                    <a:lnT w="12700" cmpd="sng">
                      <a:solidFill>
                        <a:srgbClr val="4D4D4D"/>
                      </a:solidFill>
                    </a:lnT>
                    <a:lnB w="12700" cmpd="sng">
                      <a:solidFill>
                        <a:srgbClr val="4D4D4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dirty="0" smtClean="0"/>
                        <a:t>170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4D4D4D"/>
                      </a:solidFill>
                    </a:lnL>
                    <a:lnR w="12700" cmpd="sng">
                      <a:solidFill>
                        <a:srgbClr val="4D4D4D"/>
                      </a:solidFill>
                    </a:lnR>
                    <a:lnT w="12700" cmpd="sng">
                      <a:solidFill>
                        <a:srgbClr val="4D4D4D"/>
                      </a:solidFill>
                    </a:lnT>
                    <a:lnB w="12700" cmpd="sng">
                      <a:solidFill>
                        <a:srgbClr val="4D4D4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334570" y="1205414"/>
            <a:ext cx="3460502" cy="33855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# of events in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</a:t>
            </a:r>
            <a:r>
              <a:rPr kumimoji="0" lang="en-US" sz="1800" b="0" i="0" u="none" strike="noStrike" kern="0" cap="none" spc="0" normalizeH="0" baseline="-250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ucida Grande"/>
                <a:ea typeface="Lucida Grande"/>
                <a:cs typeface="Lucida Grande"/>
              </a:rPr>
              <a:t>γγ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=126.5 ± 3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GeV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9377" y="5537200"/>
            <a:ext cx="4341688" cy="1265745"/>
          </a:xfrm>
          <a:prstGeom prst="rect">
            <a:avLst/>
          </a:prstGeom>
          <a:solidFill>
            <a:srgbClr val="66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-111" charset="0"/>
            </a:endParaRPr>
          </a:p>
        </p:txBody>
      </p:sp>
      <p:grpSp>
        <p:nvGrpSpPr>
          <p:cNvPr id="16" name="Group 24"/>
          <p:cNvGrpSpPr/>
          <p:nvPr/>
        </p:nvGrpSpPr>
        <p:grpSpPr>
          <a:xfrm>
            <a:off x="73819" y="5713899"/>
            <a:ext cx="4208911" cy="1015663"/>
            <a:chOff x="3707904" y="4221088"/>
            <a:chExt cx="5235440" cy="1346863"/>
          </a:xfrm>
        </p:grpSpPr>
        <p:sp>
          <p:nvSpPr>
            <p:cNvPr id="24" name="TextBox 23"/>
            <p:cNvSpPr txBox="1"/>
            <p:nvPr/>
          </p:nvSpPr>
          <p:spPr>
            <a:xfrm>
              <a:off x="3707904" y="4221088"/>
              <a:ext cx="5235440" cy="1346863"/>
            </a:xfrm>
            <a:prstGeom prst="rect">
              <a:avLst/>
            </a:prstGeom>
            <a:solidFill>
              <a:srgbClr val="FFCC3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effectLst/>
                </a:rPr>
                <a:t>Dataset                              2011  </a:t>
              </a:r>
              <a:r>
                <a:rPr lang="en-US" sz="1200" dirty="0" smtClean="0">
                  <a:effectLst/>
                </a:rPr>
                <a:t>   2012    </a:t>
              </a:r>
              <a:r>
                <a:rPr lang="en-US" sz="1200" dirty="0" smtClean="0">
                  <a:effectLst/>
                </a:rPr>
                <a:t>2011+2012</a:t>
              </a:r>
            </a:p>
            <a:p>
              <a:endParaRPr lang="en-US" sz="1200" dirty="0" smtClean="0">
                <a:effectLst/>
              </a:endParaRPr>
            </a:p>
            <a:p>
              <a:r>
                <a:rPr lang="en-US" sz="1200" dirty="0" smtClean="0">
                  <a:effectLst/>
                </a:rPr>
                <a:t>Expected B only                 2</a:t>
              </a:r>
              <a:r>
                <a:rPr lang="en-US" sz="1200" dirty="0">
                  <a:effectLst/>
                </a:rPr>
                <a:t>±0.3 </a:t>
              </a:r>
              <a:r>
                <a:rPr lang="en-US" sz="1200" dirty="0" smtClean="0">
                  <a:effectLst/>
                </a:rPr>
                <a:t>     3±</a:t>
              </a:r>
              <a:r>
                <a:rPr lang="en-US" sz="1200" dirty="0">
                  <a:effectLst/>
                </a:rPr>
                <a:t>0.4     5.1±0.8 </a:t>
              </a:r>
              <a:endParaRPr lang="en-US" sz="1200" dirty="0" smtClean="0">
                <a:effectLst/>
              </a:endParaRPr>
            </a:p>
            <a:p>
              <a:r>
                <a:rPr lang="en-US" sz="1200" dirty="0" smtClean="0">
                  <a:effectLst/>
                </a:rPr>
                <a:t>Expected S </a:t>
              </a:r>
              <a:r>
                <a:rPr lang="en-US" sz="1200" dirty="0" err="1" smtClean="0">
                  <a:effectLst/>
                </a:rPr>
                <a:t>m</a:t>
              </a:r>
              <a:r>
                <a:rPr lang="en-US" sz="1200" baseline="-25000" dirty="0" err="1" smtClean="0">
                  <a:effectLst/>
                </a:rPr>
                <a:t>H</a:t>
              </a:r>
              <a:r>
                <a:rPr lang="en-US" sz="1200" dirty="0" smtClean="0">
                  <a:effectLst/>
                </a:rPr>
                <a:t>=125 </a:t>
              </a:r>
              <a:r>
                <a:rPr lang="en-US" sz="1200" dirty="0" err="1" smtClean="0">
                  <a:effectLst/>
                </a:rPr>
                <a:t>GeV</a:t>
              </a:r>
              <a:r>
                <a:rPr lang="en-US" sz="1200" dirty="0" smtClean="0">
                  <a:effectLst/>
                </a:rPr>
                <a:t> </a:t>
              </a:r>
              <a:r>
                <a:rPr lang="en-US" sz="1200" dirty="0" smtClean="0">
                  <a:effectLst/>
                </a:rPr>
                <a:t> 2</a:t>
              </a:r>
              <a:r>
                <a:rPr lang="en-US" sz="1200" dirty="0" smtClean="0">
                  <a:effectLst/>
                </a:rPr>
                <a:t>±0.3      3±0.5     5.3</a:t>
              </a:r>
              <a:r>
                <a:rPr lang="en-US" sz="1200" dirty="0">
                  <a:effectLst/>
                </a:rPr>
                <a:t>±0.8 </a:t>
              </a:r>
              <a:endParaRPr lang="en-US" sz="1200" dirty="0" smtClean="0">
                <a:effectLst/>
              </a:endParaRPr>
            </a:p>
            <a:p>
              <a:r>
                <a:rPr lang="en-US" sz="1200" dirty="0" smtClean="0">
                  <a:effectLst/>
                </a:rPr>
                <a:t>Observed in the data           4        </a:t>
              </a:r>
              <a:r>
                <a:rPr lang="en-US" sz="1200" dirty="0" smtClean="0">
                  <a:effectLst/>
                </a:rPr>
                <a:t>       9         </a:t>
              </a:r>
              <a:r>
                <a:rPr lang="en-US" sz="1200" dirty="0" smtClean="0">
                  <a:effectLst/>
                </a:rPr>
                <a:t>13</a:t>
              </a: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6228184" y="4221088"/>
              <a:ext cx="0" cy="12961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6876256" y="4248383"/>
              <a:ext cx="0" cy="12961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7596336" y="4221088"/>
              <a:ext cx="0" cy="12961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3707904" y="4653136"/>
              <a:ext cx="51125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TextBox 16"/>
          <p:cNvSpPr txBox="1"/>
          <p:nvPr/>
        </p:nvSpPr>
        <p:spPr>
          <a:xfrm>
            <a:off x="63500" y="5366393"/>
            <a:ext cx="2125802" cy="307777"/>
          </a:xfrm>
          <a:prstGeom prst="rect">
            <a:avLst/>
          </a:prstGeom>
          <a:solidFill>
            <a:srgbClr val="FFCC33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effectLst/>
              </a:rPr>
              <a:t>In the region 125 ± 5 </a:t>
            </a:r>
            <a:r>
              <a:rPr lang="en-US" sz="1400" dirty="0" err="1" smtClean="0">
                <a:effectLst/>
              </a:rPr>
              <a:t>GeV</a:t>
            </a:r>
            <a:endParaRPr lang="en-US" sz="14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47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E46C0A"/>
                </a:solidFill>
              </a:rPr>
              <a:t>Risultati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ricerca</a:t>
            </a:r>
            <a:r>
              <a:rPr lang="en-US" dirty="0" smtClean="0">
                <a:solidFill>
                  <a:srgbClr val="E46C0A"/>
                </a:solidFill>
              </a:rPr>
              <a:t> Higgs ATLAS: </a:t>
            </a:r>
            <a:r>
              <a:rPr lang="en-US" dirty="0" err="1" smtClean="0">
                <a:solidFill>
                  <a:srgbClr val="E46C0A"/>
                </a:solidFill>
              </a:rPr>
              <a:t>limiti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e</a:t>
            </a:r>
            <a:r>
              <a:rPr lang="en-US" dirty="0" smtClean="0">
                <a:solidFill>
                  <a:srgbClr val="E46C0A"/>
                </a:solidFill>
              </a:rPr>
              <a:t> CL</a:t>
            </a:r>
            <a:endParaRPr lang="en-US" dirty="0">
              <a:solidFill>
                <a:srgbClr val="E46C0A"/>
              </a:solidFill>
            </a:endParaRPr>
          </a:p>
        </p:txBody>
      </p:sp>
      <p:pic>
        <p:nvPicPr>
          <p:cNvPr id="6" name="Picture 5" descr="Untitled.png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67904" y="1178164"/>
            <a:ext cx="7372796" cy="55244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8300" y="333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Test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statistici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caso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“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scoperta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”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300" y="1384300"/>
            <a:ext cx="1847403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“</a:t>
            </a:r>
            <a:r>
              <a:rPr lang="en-US" sz="2800" b="1" dirty="0" err="1" smtClean="0">
                <a:solidFill>
                  <a:schemeClr val="bg1"/>
                </a:solidFill>
              </a:rPr>
              <a:t>Scoperta</a:t>
            </a:r>
            <a:r>
              <a:rPr lang="en-US" sz="2800" b="1" dirty="0" smtClean="0">
                <a:solidFill>
                  <a:schemeClr val="bg1"/>
                </a:solidFill>
              </a:rPr>
              <a:t>”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6040" y="1176338"/>
            <a:ext cx="1629306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0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= 0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H</a:t>
            </a:r>
            <a:r>
              <a:rPr lang="en-US" sz="2800" baseline="-25000" dirty="0" smtClean="0">
                <a:solidFill>
                  <a:srgbClr val="FFFFFF"/>
                </a:solidFill>
              </a:rPr>
              <a:t>1</a:t>
            </a:r>
            <a:r>
              <a:rPr lang="en-US" sz="2800" dirty="0" smtClean="0">
                <a:solidFill>
                  <a:srgbClr val="FFFFFF"/>
                </a:solidFill>
              </a:rPr>
              <a:t> : </a:t>
            </a:r>
            <a:r>
              <a:rPr lang="en-US" sz="2800" dirty="0" err="1" smtClean="0">
                <a:solidFill>
                  <a:srgbClr val="FFFFFF"/>
                </a:solidFill>
              </a:rPr>
              <a:t>μ</a:t>
            </a:r>
            <a:r>
              <a:rPr lang="en-US" sz="2800" dirty="0" smtClean="0">
                <a:solidFill>
                  <a:srgbClr val="FFFFFF"/>
                </a:solidFill>
              </a:rPr>
              <a:t> ≠ 0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141797" y="4106447"/>
            <a:ext cx="4682652" cy="1667598"/>
          </a:xfrm>
          <a:custGeom>
            <a:avLst/>
            <a:gdLst>
              <a:gd name="connsiteX0" fmla="*/ 0 w 4682652"/>
              <a:gd name="connsiteY0" fmla="*/ 1641943 h 1667598"/>
              <a:gd name="connsiteX1" fmla="*/ 51317 w 4682652"/>
              <a:gd name="connsiteY1" fmla="*/ 1654771 h 1667598"/>
              <a:gd name="connsiteX2" fmla="*/ 89805 w 4682652"/>
              <a:gd name="connsiteY2" fmla="*/ 1667598 h 1667598"/>
              <a:gd name="connsiteX3" fmla="*/ 500338 w 4682652"/>
              <a:gd name="connsiteY3" fmla="*/ 1654771 h 1667598"/>
              <a:gd name="connsiteX4" fmla="*/ 602972 w 4682652"/>
              <a:gd name="connsiteY4" fmla="*/ 1654771 h 1667598"/>
              <a:gd name="connsiteX5" fmla="*/ 615801 w 4682652"/>
              <a:gd name="connsiteY5" fmla="*/ 1231457 h 1667598"/>
              <a:gd name="connsiteX6" fmla="*/ 1026335 w 4682652"/>
              <a:gd name="connsiteY6" fmla="*/ 1231457 h 1667598"/>
              <a:gd name="connsiteX7" fmla="*/ 1026335 w 4682652"/>
              <a:gd name="connsiteY7" fmla="*/ 769661 h 1667598"/>
              <a:gd name="connsiteX8" fmla="*/ 1462527 w 4682652"/>
              <a:gd name="connsiteY8" fmla="*/ 769661 h 1667598"/>
              <a:gd name="connsiteX9" fmla="*/ 1449698 w 4682652"/>
              <a:gd name="connsiteY9" fmla="*/ 397658 h 1667598"/>
              <a:gd name="connsiteX10" fmla="*/ 1821744 w 4682652"/>
              <a:gd name="connsiteY10" fmla="*/ 410485 h 1667598"/>
              <a:gd name="connsiteX11" fmla="*/ 1808915 w 4682652"/>
              <a:gd name="connsiteY11" fmla="*/ 0 h 1667598"/>
              <a:gd name="connsiteX12" fmla="*/ 2245107 w 4682652"/>
              <a:gd name="connsiteY12" fmla="*/ 0 h 1667598"/>
              <a:gd name="connsiteX13" fmla="*/ 2245107 w 4682652"/>
              <a:gd name="connsiteY13" fmla="*/ 153932 h 1667598"/>
              <a:gd name="connsiteX14" fmla="*/ 2540178 w 4682652"/>
              <a:gd name="connsiteY14" fmla="*/ 153932 h 1667598"/>
              <a:gd name="connsiteX15" fmla="*/ 2540178 w 4682652"/>
              <a:gd name="connsiteY15" fmla="*/ 577245 h 1667598"/>
              <a:gd name="connsiteX16" fmla="*/ 2771104 w 4682652"/>
              <a:gd name="connsiteY16" fmla="*/ 577245 h 1667598"/>
              <a:gd name="connsiteX17" fmla="*/ 2771104 w 4682652"/>
              <a:gd name="connsiteY17" fmla="*/ 923593 h 1667598"/>
              <a:gd name="connsiteX18" fmla="*/ 3091833 w 4682652"/>
              <a:gd name="connsiteY18" fmla="*/ 910765 h 1667598"/>
              <a:gd name="connsiteX19" fmla="*/ 3091833 w 4682652"/>
              <a:gd name="connsiteY19" fmla="*/ 1231457 h 1667598"/>
              <a:gd name="connsiteX20" fmla="*/ 3451050 w 4682652"/>
              <a:gd name="connsiteY20" fmla="*/ 1231457 h 1667598"/>
              <a:gd name="connsiteX21" fmla="*/ 3451050 w 4682652"/>
              <a:gd name="connsiteY21" fmla="*/ 1462355 h 1667598"/>
              <a:gd name="connsiteX22" fmla="*/ 3874413 w 4682652"/>
              <a:gd name="connsiteY22" fmla="*/ 1462355 h 1667598"/>
              <a:gd name="connsiteX23" fmla="*/ 3874413 w 4682652"/>
              <a:gd name="connsiteY23" fmla="*/ 1539322 h 1667598"/>
              <a:gd name="connsiteX24" fmla="*/ 4682652 w 4682652"/>
              <a:gd name="connsiteY24" fmla="*/ 1539322 h 1667598"/>
              <a:gd name="connsiteX25" fmla="*/ 4682652 w 4682652"/>
              <a:gd name="connsiteY25" fmla="*/ 1539322 h 166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82652" h="1667598">
                <a:moveTo>
                  <a:pt x="0" y="1641943"/>
                </a:moveTo>
                <a:cubicBezTo>
                  <a:pt x="17106" y="1646219"/>
                  <a:pt x="34363" y="1649928"/>
                  <a:pt x="51317" y="1654771"/>
                </a:cubicBezTo>
                <a:cubicBezTo>
                  <a:pt x="64320" y="1658486"/>
                  <a:pt x="76282" y="1667598"/>
                  <a:pt x="89805" y="1667598"/>
                </a:cubicBezTo>
                <a:cubicBezTo>
                  <a:pt x="226716" y="1667598"/>
                  <a:pt x="363470" y="1658192"/>
                  <a:pt x="500338" y="1654771"/>
                </a:cubicBezTo>
                <a:cubicBezTo>
                  <a:pt x="534539" y="1653916"/>
                  <a:pt x="568761" y="1654771"/>
                  <a:pt x="602972" y="1654771"/>
                </a:cubicBezTo>
                <a:lnTo>
                  <a:pt x="615801" y="1231457"/>
                </a:lnTo>
                <a:lnTo>
                  <a:pt x="1026335" y="1231457"/>
                </a:lnTo>
                <a:lnTo>
                  <a:pt x="1026335" y="769661"/>
                </a:lnTo>
                <a:lnTo>
                  <a:pt x="1462527" y="769661"/>
                </a:lnTo>
                <a:lnTo>
                  <a:pt x="1449698" y="397658"/>
                </a:lnTo>
                <a:lnTo>
                  <a:pt x="1821744" y="410485"/>
                </a:lnTo>
                <a:lnTo>
                  <a:pt x="1808915" y="0"/>
                </a:lnTo>
                <a:lnTo>
                  <a:pt x="2245107" y="0"/>
                </a:lnTo>
                <a:lnTo>
                  <a:pt x="2245107" y="153932"/>
                </a:lnTo>
                <a:lnTo>
                  <a:pt x="2540178" y="153932"/>
                </a:lnTo>
                <a:lnTo>
                  <a:pt x="2540178" y="577245"/>
                </a:lnTo>
                <a:lnTo>
                  <a:pt x="2771104" y="577245"/>
                </a:lnTo>
                <a:lnTo>
                  <a:pt x="2771104" y="923593"/>
                </a:lnTo>
                <a:lnTo>
                  <a:pt x="3091833" y="910765"/>
                </a:lnTo>
                <a:lnTo>
                  <a:pt x="3091833" y="1231457"/>
                </a:lnTo>
                <a:lnTo>
                  <a:pt x="3451050" y="1231457"/>
                </a:lnTo>
                <a:lnTo>
                  <a:pt x="3451050" y="1462355"/>
                </a:lnTo>
                <a:lnTo>
                  <a:pt x="3874413" y="1462355"/>
                </a:lnTo>
                <a:lnTo>
                  <a:pt x="3874413" y="1539322"/>
                </a:lnTo>
                <a:lnTo>
                  <a:pt x="4682652" y="1539322"/>
                </a:lnTo>
                <a:lnTo>
                  <a:pt x="4682652" y="1539322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987847" y="5772457"/>
            <a:ext cx="6465908" cy="1588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5824449" y="5772457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5823655" y="5773251"/>
            <a:ext cx="158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-175018" y="4573485"/>
            <a:ext cx="2401158" cy="155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043221" y="5774839"/>
            <a:ext cx="898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mass</a:t>
            </a:r>
            <a:endParaRPr lang="en-US" i="1" dirty="0"/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5749165" y="5693998"/>
            <a:ext cx="15533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1910556" y="5023644"/>
            <a:ext cx="152400" cy="348456"/>
            <a:chOff x="6248400" y="4471194"/>
            <a:chExt cx="152400" cy="348456"/>
          </a:xfrm>
        </p:grpSpPr>
        <p:sp>
          <p:nvSpPr>
            <p:cNvPr id="28" name="Oval 27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342356" y="4452144"/>
            <a:ext cx="152400" cy="348456"/>
            <a:chOff x="6248400" y="4471194"/>
            <a:chExt cx="152400" cy="348456"/>
          </a:xfrm>
        </p:grpSpPr>
        <p:sp>
          <p:nvSpPr>
            <p:cNvPr id="31" name="Oval 30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723356" y="3932219"/>
            <a:ext cx="152400" cy="348456"/>
            <a:chOff x="6248400" y="4471194"/>
            <a:chExt cx="152400" cy="348456"/>
          </a:xfrm>
        </p:grpSpPr>
        <p:sp>
          <p:nvSpPr>
            <p:cNvPr id="34" name="Oval 33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3096418" y="3767913"/>
            <a:ext cx="152400" cy="348456"/>
            <a:chOff x="6248400" y="4471194"/>
            <a:chExt cx="152400" cy="348456"/>
          </a:xfrm>
        </p:grpSpPr>
        <p:sp>
          <p:nvSpPr>
            <p:cNvPr id="37" name="Oval 36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3432968" y="4154469"/>
            <a:ext cx="152400" cy="348456"/>
            <a:chOff x="6248400" y="4471194"/>
            <a:chExt cx="152400" cy="348456"/>
          </a:xfrm>
        </p:grpSpPr>
        <p:sp>
          <p:nvSpPr>
            <p:cNvPr id="40" name="Oval 39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737768" y="4391422"/>
            <a:ext cx="152400" cy="348456"/>
            <a:chOff x="6248400" y="4471194"/>
            <a:chExt cx="152400" cy="348456"/>
          </a:xfrm>
        </p:grpSpPr>
        <p:sp>
          <p:nvSpPr>
            <p:cNvPr id="43" name="Oval 42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966368" y="4849416"/>
            <a:ext cx="152400" cy="348456"/>
            <a:chOff x="6248400" y="4471194"/>
            <a:chExt cx="152400" cy="348456"/>
          </a:xfrm>
        </p:grpSpPr>
        <p:sp>
          <p:nvSpPr>
            <p:cNvPr id="46" name="Oval 45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4271168" y="5115322"/>
            <a:ext cx="152400" cy="348456"/>
            <a:chOff x="6248400" y="4471194"/>
            <a:chExt cx="152400" cy="348456"/>
          </a:xfrm>
        </p:grpSpPr>
        <p:sp>
          <p:nvSpPr>
            <p:cNvPr id="49" name="Oval 48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766468" y="5349478"/>
            <a:ext cx="152400" cy="348456"/>
            <a:chOff x="6248400" y="4471194"/>
            <a:chExt cx="152400" cy="348456"/>
          </a:xfrm>
        </p:grpSpPr>
        <p:sp>
          <p:nvSpPr>
            <p:cNvPr id="52" name="Oval 51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5376068" y="5463778"/>
            <a:ext cx="152400" cy="348456"/>
            <a:chOff x="6248400" y="4471194"/>
            <a:chExt cx="152400" cy="348456"/>
          </a:xfrm>
        </p:grpSpPr>
        <p:sp>
          <p:nvSpPr>
            <p:cNvPr id="55" name="Oval 54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6201568" y="3199453"/>
            <a:ext cx="152400" cy="348456"/>
            <a:chOff x="6248400" y="4471194"/>
            <a:chExt cx="152400" cy="348456"/>
          </a:xfrm>
        </p:grpSpPr>
        <p:sp>
          <p:nvSpPr>
            <p:cNvPr id="58" name="Oval 57"/>
            <p:cNvSpPr/>
            <p:nvPr/>
          </p:nvSpPr>
          <p:spPr>
            <a:xfrm>
              <a:off x="6248400" y="4584700"/>
              <a:ext cx="152400" cy="1206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Connector 58"/>
            <p:cNvCxnSpPr/>
            <p:nvPr/>
          </p:nvCxnSpPr>
          <p:spPr>
            <a:xfrm rot="5400000">
              <a:off x="6145610" y="4644628"/>
              <a:ext cx="3484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6506368" y="3145081"/>
            <a:ext cx="68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Dati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061868" y="3729813"/>
            <a:ext cx="465932" cy="164306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061868" y="4391422"/>
            <a:ext cx="465932" cy="1742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591300" y="4172744"/>
            <a:ext cx="209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Segnale</a:t>
            </a:r>
            <a:r>
              <a:rPr lang="en-US" dirty="0" smtClean="0"/>
              <a:t> Higgs </a:t>
            </a:r>
            <a:r>
              <a:rPr lang="en-US" b="1" dirty="0" err="1" smtClean="0"/>
              <a:t>s</a:t>
            </a:r>
            <a:endParaRPr lang="en-US" b="1" dirty="0" smtClean="0"/>
          </a:p>
          <a:p>
            <a:r>
              <a:rPr lang="en-US" dirty="0" smtClean="0"/>
              <a:t>(</a:t>
            </a:r>
            <a:r>
              <a:rPr lang="en-US" dirty="0" err="1" smtClean="0"/>
              <a:t>MonteCarlo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74" name="Group 73"/>
          <p:cNvGrpSpPr/>
          <p:nvPr/>
        </p:nvGrpSpPr>
        <p:grpSpPr>
          <a:xfrm>
            <a:off x="4143006" y="2391966"/>
            <a:ext cx="4799778" cy="4415423"/>
            <a:chOff x="4143006" y="2391966"/>
            <a:chExt cx="4799778" cy="4415423"/>
          </a:xfrm>
        </p:grpSpPr>
        <p:grpSp>
          <p:nvGrpSpPr>
            <p:cNvPr id="73" name="Group 72"/>
            <p:cNvGrpSpPr/>
            <p:nvPr/>
          </p:nvGrpSpPr>
          <p:grpSpPr>
            <a:xfrm>
              <a:off x="4143006" y="2391966"/>
              <a:ext cx="4799778" cy="4356696"/>
              <a:chOff x="4143006" y="2391966"/>
              <a:chExt cx="4799778" cy="4356696"/>
            </a:xfrm>
          </p:grpSpPr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2"/>
              <a:srcRect t="9231"/>
              <a:stretch>
                <a:fillRect/>
              </a:stretch>
            </p:blipFill>
            <p:spPr>
              <a:xfrm>
                <a:off x="4143006" y="2391966"/>
                <a:ext cx="4799778" cy="4356696"/>
              </a:xfrm>
              <a:prstGeom prst="rect">
                <a:avLst/>
              </a:prstGeom>
              <a:solidFill>
                <a:schemeClr val="bg1"/>
              </a:solidFill>
            </p:spPr>
          </p:pic>
          <p:sp>
            <p:nvSpPr>
              <p:cNvPr id="67" name="Freeform 66"/>
              <p:cNvSpPr/>
              <p:nvPr/>
            </p:nvSpPr>
            <p:spPr>
              <a:xfrm>
                <a:off x="5718968" y="5257800"/>
                <a:ext cx="1672432" cy="605234"/>
              </a:xfrm>
              <a:custGeom>
                <a:avLst/>
                <a:gdLst>
                  <a:gd name="connsiteX0" fmla="*/ 44450 w 1797050"/>
                  <a:gd name="connsiteY0" fmla="*/ 1291167 h 1291167"/>
                  <a:gd name="connsiteX1" fmla="*/ 19050 w 1797050"/>
                  <a:gd name="connsiteY1" fmla="*/ 135467 h 1291167"/>
                  <a:gd name="connsiteX2" fmla="*/ 158750 w 1797050"/>
                  <a:gd name="connsiteY2" fmla="*/ 478367 h 1291167"/>
                  <a:gd name="connsiteX3" fmla="*/ 565150 w 1797050"/>
                  <a:gd name="connsiteY3" fmla="*/ 922867 h 1291167"/>
                  <a:gd name="connsiteX4" fmla="*/ 1085850 w 1797050"/>
                  <a:gd name="connsiteY4" fmla="*/ 1214967 h 1291167"/>
                  <a:gd name="connsiteX5" fmla="*/ 1682750 w 1797050"/>
                  <a:gd name="connsiteY5" fmla="*/ 1278467 h 1291167"/>
                  <a:gd name="connsiteX6" fmla="*/ 1797050 w 1797050"/>
                  <a:gd name="connsiteY6" fmla="*/ 1291167 h 1291167"/>
                  <a:gd name="connsiteX7" fmla="*/ 44450 w 1797050"/>
                  <a:gd name="connsiteY7" fmla="*/ 1291167 h 12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7050" h="1291167">
                    <a:moveTo>
                      <a:pt x="44450" y="1291167"/>
                    </a:moveTo>
                    <a:cubicBezTo>
                      <a:pt x="22225" y="781050"/>
                      <a:pt x="0" y="270934"/>
                      <a:pt x="19050" y="135467"/>
                    </a:cubicBezTo>
                    <a:cubicBezTo>
                      <a:pt x="38100" y="0"/>
                      <a:pt x="67733" y="347134"/>
                      <a:pt x="158750" y="478367"/>
                    </a:cubicBezTo>
                    <a:cubicBezTo>
                      <a:pt x="249767" y="609600"/>
                      <a:pt x="410633" y="800100"/>
                      <a:pt x="565150" y="922867"/>
                    </a:cubicBezTo>
                    <a:cubicBezTo>
                      <a:pt x="719667" y="1045634"/>
                      <a:pt x="899583" y="1155700"/>
                      <a:pt x="1085850" y="1214967"/>
                    </a:cubicBezTo>
                    <a:cubicBezTo>
                      <a:pt x="1272117" y="1274234"/>
                      <a:pt x="1682750" y="1278467"/>
                      <a:pt x="1682750" y="1278467"/>
                    </a:cubicBezTo>
                    <a:lnTo>
                      <a:pt x="1797050" y="1291167"/>
                    </a:lnTo>
                    <a:lnTo>
                      <a:pt x="44450" y="129116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563858" y="4115575"/>
                <a:ext cx="140280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err="1" smtClean="0">
                    <a:solidFill>
                      <a:schemeClr val="accent2">
                        <a:lumMod val="75000"/>
                      </a:schemeClr>
                    </a:solidFill>
                  </a:rPr>
                  <a:t>p-valore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“basso”</a:t>
                </a:r>
              </a:p>
            </p:txBody>
          </p:sp>
          <p:cxnSp>
            <p:nvCxnSpPr>
              <p:cNvPr id="69" name="Straight Arrow Connector 68"/>
              <p:cNvCxnSpPr/>
              <p:nvPr/>
            </p:nvCxnSpPr>
            <p:spPr>
              <a:xfrm rot="10800000" flipV="1">
                <a:off x="5823658" y="4914642"/>
                <a:ext cx="767645" cy="549136"/>
              </a:xfrm>
              <a:prstGeom prst="straightConnector1">
                <a:avLst/>
              </a:prstGeom>
              <a:ln w="41275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>
                <a:stCxn id="66" idx="0"/>
              </p:cNvCxnSpPr>
              <p:nvPr/>
            </p:nvCxnSpPr>
            <p:spPr>
              <a:xfrm rot="16200000" flipV="1">
                <a:off x="6294855" y="5395805"/>
                <a:ext cx="281137" cy="1215596"/>
              </a:xfrm>
              <a:prstGeom prst="straightConnector1">
                <a:avLst/>
              </a:prstGeom>
              <a:ln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65"/>
            <p:cNvSpPr txBox="1"/>
            <p:nvPr/>
          </p:nvSpPr>
          <p:spPr>
            <a:xfrm>
              <a:off x="5928143" y="6144171"/>
              <a:ext cx="2230156" cy="66321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solidFill>
                    <a:srgbClr val="FFFFFF"/>
                  </a:solidFill>
                </a:rPr>
                <a:t>Valore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della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statistica</a:t>
              </a:r>
              <a:r>
                <a:rPr lang="en-US" b="1" dirty="0" smtClean="0">
                  <a:solidFill>
                    <a:srgbClr val="FFFFFF"/>
                  </a:solidFill>
                </a:rPr>
                <a:t>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di</a:t>
              </a:r>
              <a:r>
                <a:rPr lang="en-US" b="1" dirty="0" smtClean="0">
                  <a:solidFill>
                    <a:srgbClr val="FFFFFF"/>
                  </a:solidFill>
                </a:rPr>
                <a:t> test per </a:t>
              </a:r>
              <a:r>
                <a:rPr lang="en-US" b="1" dirty="0" err="1" smtClean="0">
                  <a:solidFill>
                    <a:srgbClr val="FFFFFF"/>
                  </a:solidFill>
                </a:rPr>
                <a:t>μ</a:t>
              </a:r>
              <a:r>
                <a:rPr lang="en-US" b="1" dirty="0" smtClean="0">
                  <a:solidFill>
                    <a:srgbClr val="FFFFFF"/>
                  </a:solidFill>
                </a:rPr>
                <a:t>=1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5386914" y="2668027"/>
            <a:ext cx="3555870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FF"/>
                </a:solidFill>
              </a:rPr>
              <a:t>Scoperta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richiede</a:t>
            </a:r>
            <a:r>
              <a:rPr lang="en-US" sz="2800" dirty="0" smtClean="0">
                <a:solidFill>
                  <a:srgbClr val="FFFFFF"/>
                </a:solidFill>
              </a:rPr>
              <a:t> 5σ </a:t>
            </a:r>
            <a:r>
              <a:rPr lang="en-US" sz="2800" dirty="0" err="1" smtClean="0">
                <a:solidFill>
                  <a:srgbClr val="FFFFFF"/>
                </a:solidFill>
                <a:sym typeface="Wingdings"/>
              </a:rPr>
              <a:t>p-valore</a:t>
            </a:r>
            <a:r>
              <a:rPr lang="en-US" sz="2800" dirty="0" smtClean="0">
                <a:solidFill>
                  <a:srgbClr val="FFFFFF"/>
                </a:solidFill>
                <a:sym typeface="Wingdings"/>
              </a:rPr>
              <a:t> = 2.87 </a:t>
            </a:r>
            <a:r>
              <a:rPr lang="en-US" sz="2800" dirty="0" err="1" smtClean="0">
                <a:solidFill>
                  <a:srgbClr val="FFFFFF"/>
                </a:solidFill>
                <a:sym typeface="Wingdings"/>
              </a:rPr>
              <a:t>x</a:t>
            </a:r>
            <a:r>
              <a:rPr lang="en-US" sz="2800" dirty="0" smtClean="0">
                <a:solidFill>
                  <a:srgbClr val="FFFFFF"/>
                </a:solidFill>
                <a:sym typeface="Wingdings"/>
              </a:rPr>
              <a:t> 10</a:t>
            </a:r>
            <a:r>
              <a:rPr lang="en-US" sz="2800" baseline="30000" dirty="0" smtClean="0">
                <a:solidFill>
                  <a:srgbClr val="FFFFFF"/>
                </a:solidFill>
                <a:sym typeface="Wingdings"/>
              </a:rPr>
              <a:t>-7</a:t>
            </a:r>
            <a:endParaRPr lang="en-US" sz="2800" baseline="30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Risultati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ricerca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Higgs ATLAS: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p-valore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3" descr="Untitled3.png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72577" y="1412776"/>
            <a:ext cx="4553023" cy="336720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 descr="Untitled.png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36512" y="1412799"/>
            <a:ext cx="4598730" cy="337759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" name="Oval 5"/>
          <p:cNvSpPr>
            <a:spLocks noChangeAspect="1"/>
          </p:cNvSpPr>
          <p:nvPr/>
        </p:nvSpPr>
        <p:spPr bwMode="auto">
          <a:xfrm>
            <a:off x="683568" y="2204864"/>
            <a:ext cx="914645" cy="1728192"/>
          </a:xfrm>
          <a:prstGeom prst="ellips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-111" charset="0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 bwMode="auto">
          <a:xfrm>
            <a:off x="5457555" y="2564904"/>
            <a:ext cx="842637" cy="1676778"/>
          </a:xfrm>
          <a:prstGeom prst="ellips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2587" y="3163034"/>
            <a:ext cx="955147" cy="553998"/>
          </a:xfrm>
          <a:prstGeom prst="rect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 smtClean="0">
                <a:effectLst/>
              </a:rPr>
              <a:t>Expected from </a:t>
            </a:r>
          </a:p>
          <a:p>
            <a:r>
              <a:rPr lang="en-US" sz="1000" dirty="0" smtClean="0">
                <a:effectLst/>
              </a:rPr>
              <a:t>SM </a:t>
            </a:r>
            <a:r>
              <a:rPr lang="en-US" sz="1000" dirty="0">
                <a:effectLst/>
              </a:rPr>
              <a:t>Higgs </a:t>
            </a:r>
            <a:endParaRPr lang="en-US" sz="1000" dirty="0" smtClean="0">
              <a:effectLst/>
            </a:endParaRPr>
          </a:p>
          <a:p>
            <a:r>
              <a:rPr lang="en-US" sz="1000" dirty="0">
                <a:effectLst/>
              </a:rPr>
              <a:t>a</a:t>
            </a:r>
            <a:r>
              <a:rPr lang="en-US" sz="1000" dirty="0" smtClean="0">
                <a:effectLst/>
              </a:rPr>
              <a:t>t given </a:t>
            </a:r>
            <a:r>
              <a:rPr lang="en-US" sz="1000" dirty="0" err="1" smtClean="0">
                <a:effectLst/>
              </a:rPr>
              <a:t>m</a:t>
            </a:r>
            <a:r>
              <a:rPr lang="en-US" sz="1000" baseline="-25000" dirty="0" err="1" smtClean="0">
                <a:effectLst/>
              </a:rPr>
              <a:t>H</a:t>
            </a:r>
            <a:endParaRPr lang="en-US" sz="1000" baseline="-25000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05075" y="2586970"/>
            <a:ext cx="955147" cy="553998"/>
          </a:xfrm>
          <a:prstGeom prst="rect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 smtClean="0">
                <a:effectLst/>
              </a:rPr>
              <a:t>Expected from </a:t>
            </a:r>
          </a:p>
          <a:p>
            <a:r>
              <a:rPr lang="en-US" sz="1000" dirty="0" smtClean="0">
                <a:effectLst/>
              </a:rPr>
              <a:t>SM </a:t>
            </a:r>
            <a:r>
              <a:rPr lang="en-US" sz="1000" dirty="0">
                <a:effectLst/>
              </a:rPr>
              <a:t>Higgs </a:t>
            </a:r>
            <a:endParaRPr lang="en-US" sz="1000" dirty="0" smtClean="0">
              <a:effectLst/>
            </a:endParaRPr>
          </a:p>
          <a:p>
            <a:r>
              <a:rPr lang="en-US" sz="1000" dirty="0">
                <a:effectLst/>
              </a:rPr>
              <a:t>a</a:t>
            </a:r>
            <a:r>
              <a:rPr lang="en-US" sz="1000" dirty="0" smtClean="0">
                <a:effectLst/>
              </a:rPr>
              <a:t>t given </a:t>
            </a:r>
            <a:r>
              <a:rPr lang="en-US" sz="1000" dirty="0" err="1" smtClean="0">
                <a:effectLst/>
              </a:rPr>
              <a:t>m</a:t>
            </a:r>
            <a:r>
              <a:rPr lang="en-US" sz="1000" baseline="-25000" dirty="0" err="1" smtClean="0">
                <a:effectLst/>
              </a:rPr>
              <a:t>H</a:t>
            </a:r>
            <a:endParaRPr lang="en-US" sz="1000" baseline="-25000" dirty="0">
              <a:effectLst/>
            </a:endParaRPr>
          </a:p>
        </p:txBody>
      </p:sp>
      <p:sp>
        <p:nvSpPr>
          <p:cNvPr id="10" name="Oval 9"/>
          <p:cNvSpPr/>
          <p:nvPr/>
        </p:nvSpPr>
        <p:spPr>
          <a:xfrm>
            <a:off x="242416" y="3429310"/>
            <a:ext cx="429568" cy="575444"/>
          </a:xfrm>
          <a:prstGeom prst="ellipse">
            <a:avLst/>
          </a:prstGeom>
          <a:solidFill>
            <a:schemeClr val="accent2">
              <a:lumMod val="40000"/>
              <a:lumOff val="60000"/>
              <a:alpha val="8000"/>
            </a:schemeClr>
          </a:solidFill>
          <a:ln>
            <a:solidFill>
              <a:schemeClr val="accent2">
                <a:lumMod val="60000"/>
                <a:lumOff val="40000"/>
                <a:alpha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27987" y="2501404"/>
            <a:ext cx="429568" cy="575444"/>
          </a:xfrm>
          <a:prstGeom prst="ellipse">
            <a:avLst/>
          </a:prstGeom>
          <a:solidFill>
            <a:schemeClr val="accent2">
              <a:lumMod val="40000"/>
              <a:lumOff val="60000"/>
              <a:alpha val="8000"/>
            </a:schemeClr>
          </a:solidFill>
          <a:ln>
            <a:solidFill>
              <a:schemeClr val="accent2">
                <a:lumMod val="60000"/>
                <a:lumOff val="40000"/>
                <a:alpha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357755" y="4866598"/>
            <a:ext cx="6480720" cy="2016224"/>
            <a:chOff x="35496" y="4365104"/>
            <a:chExt cx="6480720" cy="2016224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5496" y="4365104"/>
              <a:ext cx="6480720" cy="2016224"/>
            </a:xfrm>
            <a:prstGeom prst="rect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-111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1520" y="4499828"/>
              <a:ext cx="3334942" cy="369332"/>
            </a:xfrm>
            <a:prstGeom prst="rect">
              <a:avLst/>
            </a:prstGeom>
            <a:solidFill>
              <a:srgbClr val="00009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FFFF"/>
                  </a:solidFill>
                  <a:effectLst/>
                  <a:sym typeface="Wingdings"/>
                </a:rPr>
                <a:t>Maximum excess observed at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1520" y="4941168"/>
              <a:ext cx="2071789" cy="369332"/>
            </a:xfrm>
            <a:prstGeom prst="rect">
              <a:avLst/>
            </a:prstGeom>
            <a:solidFill>
              <a:srgbClr val="00009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FFFF"/>
                  </a:solidFill>
                  <a:effectLst/>
                </a:rPr>
                <a:t>Local significance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0843" y="4509120"/>
              <a:ext cx="1801357" cy="369332"/>
            </a:xfrm>
            <a:prstGeom prst="rect">
              <a:avLst/>
            </a:prstGeom>
            <a:solidFill>
              <a:srgbClr val="00009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err="1" smtClean="0">
                  <a:solidFill>
                    <a:srgbClr val="FFFFFF"/>
                  </a:solidFill>
                  <a:effectLst/>
                  <a:sym typeface="Wingdings"/>
                </a:rPr>
                <a:t>m</a:t>
              </a:r>
              <a:r>
                <a:rPr lang="en-US" sz="1800" baseline="-25000" dirty="0" err="1" smtClean="0">
                  <a:solidFill>
                    <a:srgbClr val="FFFFFF"/>
                  </a:solidFill>
                  <a:effectLst/>
                  <a:sym typeface="Wingdings"/>
                </a:rPr>
                <a:t>H</a:t>
              </a:r>
              <a:r>
                <a:rPr lang="en-US" sz="1800" baseline="-25000" dirty="0" smtClean="0">
                  <a:solidFill>
                    <a:srgbClr val="FFFFFF"/>
                  </a:solidFill>
                  <a:effectLst/>
                  <a:sym typeface="Wingdings"/>
                </a:rPr>
                <a:t> </a:t>
              </a:r>
              <a:r>
                <a:rPr lang="en-US" sz="1800" dirty="0" smtClean="0">
                  <a:solidFill>
                    <a:srgbClr val="FFFFFF"/>
                  </a:solidFill>
                  <a:effectLst/>
                  <a:sym typeface="Wingdings"/>
                </a:rPr>
                <a:t>= 126.5 </a:t>
              </a:r>
              <a:r>
                <a:rPr lang="en-US" sz="1800" dirty="0" err="1" smtClean="0">
                  <a:solidFill>
                    <a:srgbClr val="FFFFFF"/>
                  </a:solidFill>
                  <a:effectLst/>
                  <a:sym typeface="Wingdings"/>
                </a:rPr>
                <a:t>GeV</a:t>
              </a:r>
              <a:endParaRPr lang="en-US" sz="1800" dirty="0" smtClean="0">
                <a:solidFill>
                  <a:srgbClr val="FFFFFF"/>
                </a:solidFill>
                <a:effectLst/>
                <a:sym typeface="Wingding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18005" y="4941168"/>
              <a:ext cx="518091" cy="400110"/>
            </a:xfrm>
            <a:prstGeom prst="rect">
              <a:avLst/>
            </a:prstGeom>
            <a:solidFill>
              <a:srgbClr val="000090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effectLst/>
                </a:rPr>
                <a:t>5</a:t>
              </a:r>
              <a:r>
                <a:rPr lang="en-US" sz="2000" dirty="0" smtClean="0">
                  <a:solidFill>
                    <a:schemeClr val="bg1"/>
                  </a:solidFill>
                  <a:effectLst/>
                  <a:latin typeface="Lucida Grande"/>
                  <a:ea typeface="Lucida Grande"/>
                  <a:cs typeface="Lucida Grande"/>
                </a:rPr>
                <a:t>σ</a:t>
              </a:r>
              <a:endParaRPr lang="en-US" sz="2000" dirty="0" smtClean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1520" y="5877272"/>
              <a:ext cx="3971836" cy="369332"/>
            </a:xfrm>
            <a:prstGeom prst="rect">
              <a:avLst/>
            </a:prstGeom>
            <a:solidFill>
              <a:srgbClr val="00009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FFFF"/>
                  </a:solidFill>
                  <a:effectLst/>
                  <a:sym typeface="Wingdings"/>
                </a:rPr>
                <a:t>Expected from SM Higgs </a:t>
              </a:r>
              <a:r>
                <a:rPr lang="en-US" sz="1800" dirty="0" err="1" smtClean="0">
                  <a:solidFill>
                    <a:srgbClr val="FFFFFF"/>
                  </a:solidFill>
                  <a:effectLst/>
                  <a:sym typeface="Wingdings"/>
                </a:rPr>
                <a:t>m</a:t>
              </a:r>
              <a:r>
                <a:rPr lang="en-US" sz="1800" baseline="-25000" dirty="0" err="1" smtClean="0">
                  <a:solidFill>
                    <a:srgbClr val="FFFFFF"/>
                  </a:solidFill>
                  <a:effectLst/>
                  <a:sym typeface="Wingdings"/>
                </a:rPr>
                <a:t>H</a:t>
              </a:r>
              <a:r>
                <a:rPr lang="en-US" sz="1800" dirty="0" smtClean="0">
                  <a:solidFill>
                    <a:srgbClr val="FFFFFF"/>
                  </a:solidFill>
                  <a:effectLst/>
                  <a:sym typeface="Wingdings"/>
                </a:rPr>
                <a:t>=126.5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28597" y="5877272"/>
              <a:ext cx="749800" cy="369332"/>
            </a:xfrm>
            <a:prstGeom prst="rect">
              <a:avLst/>
            </a:prstGeom>
            <a:solidFill>
              <a:srgbClr val="000090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effectLst/>
                </a:rPr>
                <a:t>4.6 </a:t>
              </a:r>
              <a:r>
                <a:rPr lang="en-US" sz="1800" dirty="0" err="1" smtClean="0">
                  <a:solidFill>
                    <a:schemeClr val="bg1"/>
                  </a:solidFill>
                  <a:effectLst/>
                  <a:latin typeface="Lucida Grande"/>
                  <a:ea typeface="Lucida Grande"/>
                  <a:cs typeface="Lucida Grande"/>
                </a:rPr>
                <a:t>σ</a:t>
              </a:r>
              <a:endParaRPr lang="en-US" sz="1800" dirty="0" smtClean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1520" y="5405154"/>
              <a:ext cx="3463208" cy="369332"/>
            </a:xfrm>
            <a:prstGeom prst="rect">
              <a:avLst/>
            </a:prstGeom>
            <a:solidFill>
              <a:srgbClr val="00009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FFFFFF"/>
                  </a:solidFill>
                  <a:effectLst/>
                </a:rPr>
                <a:t>P</a:t>
              </a:r>
              <a:r>
                <a:rPr lang="en-US" sz="1800" dirty="0" smtClean="0">
                  <a:solidFill>
                    <a:srgbClr val="FFFFFF"/>
                  </a:solidFill>
                  <a:effectLst/>
                </a:rPr>
                <a:t>robability of B up-fluctuation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44008" y="5445224"/>
              <a:ext cx="1002611" cy="369332"/>
            </a:xfrm>
            <a:prstGeom prst="rect">
              <a:avLst/>
            </a:prstGeom>
            <a:solidFill>
              <a:srgbClr val="00009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800" dirty="0">
                  <a:solidFill>
                    <a:srgbClr val="FFFFFF"/>
                  </a:solidFill>
                  <a:effectLst/>
                </a:rPr>
                <a:t>2</a:t>
              </a:r>
              <a:r>
                <a:rPr lang="fr-FR" sz="1800" dirty="0" smtClean="0">
                  <a:solidFill>
                    <a:srgbClr val="FFFFFF"/>
                  </a:solidFill>
                  <a:effectLst/>
                </a:rPr>
                <a:t> </a:t>
              </a:r>
              <a:r>
                <a:rPr lang="fr-FR" sz="1800" dirty="0">
                  <a:solidFill>
                    <a:srgbClr val="FFFFFF"/>
                  </a:solidFill>
                  <a:effectLst/>
                </a:rPr>
                <a:t>x 10</a:t>
              </a:r>
              <a:r>
                <a:rPr lang="fr-FR" sz="1800" baseline="30000" dirty="0">
                  <a:solidFill>
                    <a:srgbClr val="FFFFFF"/>
                  </a:solidFill>
                  <a:effectLst/>
                </a:rPr>
                <a:t>-</a:t>
              </a:r>
              <a:r>
                <a:rPr lang="fr-FR" sz="1800" baseline="30000" dirty="0" smtClean="0">
                  <a:solidFill>
                    <a:srgbClr val="FFFFFF"/>
                  </a:solidFill>
                  <a:effectLst/>
                </a:rPr>
                <a:t>7</a:t>
              </a:r>
              <a:endParaRPr lang="en-US" sz="1800" baseline="30000" dirty="0" smtClean="0">
                <a:solidFill>
                  <a:srgbClr val="FFFFFF"/>
                </a:solidFill>
                <a:effectLst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96838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E46C0A"/>
                </a:solidFill>
              </a:rPr>
              <a:t>Che</a:t>
            </a:r>
            <a:r>
              <a:rPr lang="en-US" b="1" dirty="0" smtClean="0">
                <a:solidFill>
                  <a:srgbClr val="E46C0A"/>
                </a:solidFill>
              </a:rPr>
              <a:t> fine ha </a:t>
            </a:r>
            <a:r>
              <a:rPr lang="en-US" b="1" dirty="0" err="1" smtClean="0">
                <a:solidFill>
                  <a:srgbClr val="E46C0A"/>
                </a:solidFill>
              </a:rPr>
              <a:t>fatto</a:t>
            </a:r>
            <a:r>
              <a:rPr lang="en-US" b="1" dirty="0" smtClean="0">
                <a:solidFill>
                  <a:srgbClr val="E46C0A"/>
                </a:solidFill>
              </a:rPr>
              <a:t> </a:t>
            </a:r>
            <a:r>
              <a:rPr lang="en-US" b="1" dirty="0" err="1" smtClean="0">
                <a:solidFill>
                  <a:srgbClr val="E46C0A"/>
                </a:solidFill>
              </a:rPr>
              <a:t>μ</a:t>
            </a:r>
            <a:r>
              <a:rPr lang="en-US" b="1" dirty="0" smtClean="0">
                <a:solidFill>
                  <a:srgbClr val="E46C0A"/>
                </a:solidFill>
              </a:rPr>
              <a:t>??</a:t>
            </a:r>
            <a:endParaRPr lang="en-US" b="1" dirty="0">
              <a:solidFill>
                <a:srgbClr val="E46C0A"/>
              </a:solidFill>
            </a:endParaRPr>
          </a:p>
        </p:txBody>
      </p:sp>
      <p:pic>
        <p:nvPicPr>
          <p:cNvPr id="4" name="Picture 3" descr="Untitled.png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82413" y="1189326"/>
            <a:ext cx="6902687" cy="548960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672</Words>
  <Application>Microsoft Macintosh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Statistica nella ricerca del bosone di Higgs  (piccola guida alla lettura dei plots…)</vt:lpstr>
      <vt:lpstr>Test delle ipotesi</vt:lpstr>
      <vt:lpstr>Test quantitativi…</vt:lpstr>
      <vt:lpstr>Slide 4</vt:lpstr>
      <vt:lpstr>Slide 5</vt:lpstr>
      <vt:lpstr>Slide 6</vt:lpstr>
      <vt:lpstr>Higgs: limiti su mH: LEP + Tevatron + LHC</vt:lpstr>
      <vt:lpstr>Risultati ricerca Higgs ATLAS:  Hγγ and HZZ4 leptons</vt:lpstr>
      <vt:lpstr>Risultati ricerca Higgs ATLAS: limiti e CL</vt:lpstr>
      <vt:lpstr>Slide 10</vt:lpstr>
      <vt:lpstr>Risultati ricerca Higgs ATLAS: p-valore</vt:lpstr>
      <vt:lpstr>Che fine ha fatto μ??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 nella ricerca del bosone di Higgs  (piccola guida alla lettura dei plots…)</dc:title>
  <dc:creator>Francesco Conventi</dc:creator>
  <cp:lastModifiedBy>Francesco Conventi</cp:lastModifiedBy>
  <cp:revision>11</cp:revision>
  <dcterms:created xsi:type="dcterms:W3CDTF">2012-07-15T16:02:16Z</dcterms:created>
  <dcterms:modified xsi:type="dcterms:W3CDTF">2012-07-16T09:11:33Z</dcterms:modified>
</cp:coreProperties>
</file>