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mov" ContentType="video/unknown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0" r:id="rId1"/>
  </p:sldMasterIdLst>
  <p:notesMasterIdLst>
    <p:notesMasterId r:id="rId28"/>
  </p:notesMasterIdLst>
  <p:handoutMasterIdLst>
    <p:handoutMasterId r:id="rId29"/>
  </p:handoutMasterIdLst>
  <p:sldIdLst>
    <p:sldId id="329" r:id="rId2"/>
    <p:sldId id="318" r:id="rId3"/>
    <p:sldId id="326" r:id="rId4"/>
    <p:sldId id="323" r:id="rId5"/>
    <p:sldId id="321" r:id="rId6"/>
    <p:sldId id="270" r:id="rId7"/>
    <p:sldId id="327" r:id="rId8"/>
    <p:sldId id="256" r:id="rId9"/>
    <p:sldId id="295" r:id="rId10"/>
    <p:sldId id="287" r:id="rId11"/>
    <p:sldId id="269" r:id="rId12"/>
    <p:sldId id="328" r:id="rId13"/>
    <p:sldId id="289" r:id="rId14"/>
    <p:sldId id="314" r:id="rId15"/>
    <p:sldId id="311" r:id="rId16"/>
    <p:sldId id="331" r:id="rId17"/>
    <p:sldId id="313" r:id="rId18"/>
    <p:sldId id="298" r:id="rId19"/>
    <p:sldId id="299" r:id="rId20"/>
    <p:sldId id="300" r:id="rId21"/>
    <p:sldId id="306" r:id="rId22"/>
    <p:sldId id="304" r:id="rId23"/>
    <p:sldId id="305" r:id="rId24"/>
    <p:sldId id="307" r:id="rId25"/>
    <p:sldId id="308" r:id="rId26"/>
    <p:sldId id="27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90" autoAdjust="0"/>
    <p:restoredTop sz="99773" autoAdjust="0"/>
  </p:normalViewPr>
  <p:slideViewPr>
    <p:cSldViewPr snapToGrid="0" snapToObjects="1">
      <p:cViewPr varScale="1">
        <p:scale>
          <a:sx n="75" d="100"/>
          <a:sy n="75" d="100"/>
        </p:scale>
        <p:origin x="-1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E02C7-1678-1140-A1B3-9665AD2EA1E2}" type="datetimeFigureOut">
              <a:rPr lang="en-US" smtClean="0"/>
              <a:t>6/13/11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2BE9E-F693-B049-B19B-F234D0A06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5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7AD14-AB3F-EB40-8960-91BAAA9E0506}" type="datetimeFigureOut">
              <a:rPr lang="en-US" smtClean="0"/>
              <a:t>6/13/11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D04C5-997C-6B4C-B4A8-1557F8517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720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04C5-997C-6B4C-B4A8-1557F8517F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89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Questo</a:t>
            </a:r>
            <a:r>
              <a:rPr lang="en-US" baseline="0" dirty="0" smtClean="0"/>
              <a:t> e’ un </a:t>
            </a:r>
            <a:r>
              <a:rPr lang="en-US" baseline="0" dirty="0" err="1" smtClean="0"/>
              <a:t>evento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candidato</a:t>
            </a:r>
            <a:r>
              <a:rPr lang="en-US" baseline="0" dirty="0" smtClean="0"/>
              <a:t> di J/psi in due </a:t>
            </a:r>
            <a:r>
              <a:rPr lang="en-US" baseline="0" dirty="0" err="1" smtClean="0"/>
              <a:t>muoni</a:t>
            </a:r>
            <a:r>
              <a:rPr lang="en-US" baseline="0" dirty="0" smtClean="0"/>
              <a:t> per </a:t>
            </a:r>
            <a:r>
              <a:rPr lang="en-US" baseline="0" dirty="0" err="1" smtClean="0"/>
              <a:t>collisioni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piombo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piombo</a:t>
            </a:r>
            <a:r>
              <a:rPr lang="en-US" baseline="0" dirty="0" smtClean="0"/>
              <a:t> di cui vi </a:t>
            </a:r>
            <a:r>
              <a:rPr lang="en-US" baseline="0" dirty="0" err="1" smtClean="0"/>
              <a:t>parlera</a:t>
            </a:r>
            <a:r>
              <a:rPr lang="en-US" baseline="0" dirty="0" smtClean="0"/>
              <a:t>’ </a:t>
            </a:r>
            <a:r>
              <a:rPr lang="en-US" baseline="0" dirty="0" err="1" smtClean="0"/>
              <a:t>piu</a:t>
            </a:r>
            <a:r>
              <a:rPr lang="en-US" baseline="0" dirty="0" smtClean="0"/>
              <a:t>’ </a:t>
            </a:r>
            <a:r>
              <a:rPr lang="en-US" baseline="0" dirty="0" err="1" smtClean="0"/>
              <a:t>tardi</a:t>
            </a:r>
            <a:r>
              <a:rPr lang="en-US" baseline="0" dirty="0" smtClean="0"/>
              <a:t> Camilla </a:t>
            </a:r>
            <a:r>
              <a:rPr lang="en-US" baseline="0" dirty="0" err="1" smtClean="0"/>
              <a:t>maiani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549EA-C90F-2F4E-A8D4-92AD5989D78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89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A453-95F0-4F4B-AEA9-EBC44958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A453-95F0-4F4B-AEA9-EBC4495836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A453-95F0-4F4B-AEA9-EBC44958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A453-95F0-4F4B-AEA9-EBC44958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A453-95F0-4F4B-AEA9-EBC44958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A453-95F0-4F4B-AEA9-EBC44958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A453-95F0-4F4B-AEA9-EBC44958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A453-95F0-4F4B-AEA9-EBC44958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4213" y="414338"/>
            <a:ext cx="8280400" cy="71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2362200"/>
            <a:ext cx="3770313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38200" y="4300538"/>
            <a:ext cx="3770313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13/06/11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"L'apparato ATLAS"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73811565-0AE2-3D41-A138-76DA193AEB46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4792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6523929"/>
            <a:ext cx="3574257" cy="334072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6524050"/>
            <a:ext cx="9146380" cy="333950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34670"/>
            <a:ext cx="1541664" cy="1638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13/06/11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1875" y="6674145"/>
            <a:ext cx="4724400" cy="183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"L'apparato ATLAS"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1080" y="6523929"/>
            <a:ext cx="502920" cy="337069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6B4A453-95F0-4F4B-AEA9-EBC4495836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rgbClr val="000090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rgbClr val="000090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rgbClr val="000090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rgbClr val="000090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rgbClr val="000090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hyperlink" Target="http://www.atlas.ch/multimedia/html-nc/feature-atlas.html" TargetMode="Externa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8.emf"/><Relationship Id="rId7" Type="http://schemas.openxmlformats.org/officeDocument/2006/relationships/image" Target="../media/image10.emf"/><Relationship Id="rId8" Type="http://schemas.openxmlformats.org/officeDocument/2006/relationships/image" Target="../media/image11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hyperlink" Target="http://www.atlas.ch/detector-overview/index.html" TargetMode="External"/><Relationship Id="rId7" Type="http://schemas.openxmlformats.org/officeDocument/2006/relationships/hyperlink" Target="http://www.atlas.ch/detector-overview/detects-particles.html" TargetMode="External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15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18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jpg"/><Relationship Id="rId5" Type="http://schemas.openxmlformats.org/officeDocument/2006/relationships/image" Target="../media/image22.gif"/><Relationship Id="rId6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jpg"/><Relationship Id="rId3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emf"/><Relationship Id="rId3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L’apparato</a:t>
            </a:r>
            <a:r>
              <a:rPr lang="en-US" dirty="0" smtClean="0"/>
              <a:t> Atlas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95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6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541063"/>
              </p:ext>
            </p:extLst>
          </p:nvPr>
        </p:nvGraphicFramePr>
        <p:xfrm>
          <a:off x="468313" y="3884613"/>
          <a:ext cx="4102746" cy="218554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245929"/>
                <a:gridCol w="1856817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LHC </a:t>
                      </a:r>
                      <a:r>
                        <a:rPr kumimoji="0" lang="it-IT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Radius</a:t>
                      </a:r>
                      <a:r>
                        <a:rPr kumimoji="0" lang="it-IT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  </a:t>
                      </a:r>
                      <a:r>
                        <a:rPr kumimoji="0" lang="it-IT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Circumference</a:t>
                      </a:r>
                      <a:r>
                        <a:rPr kumimoji="0" lang="it-IT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 </a:t>
                      </a: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4.2 km </a:t>
                      </a:r>
                      <a:endParaRPr kumimoji="0" lang="it-IT" sz="1600" b="1" u="none" strike="noStrike" cap="none" normalizeH="0" baseline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sym typeface="Symbo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  <a:sym typeface="Symbol" charset="0"/>
                        </a:rPr>
                        <a:t>~</a:t>
                      </a:r>
                      <a:r>
                        <a:rPr kumimoji="0" lang="it-IT" sz="1600" b="1" u="none" strike="noStrike" cap="none" normalizeH="0" baseline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27 km</a:t>
                      </a:r>
                      <a:endParaRPr kumimoji="0" lang="it-IT" sz="1600" b="1" i="0" u="none" strike="noStrike" cap="none" normalizeH="0" baseline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Energy </a:t>
                      </a: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14 TeV</a:t>
                      </a:r>
                      <a:endParaRPr kumimoji="0" lang="it-IT" sz="1600" b="1" i="0" u="none" strike="noStrike" cap="none" normalizeH="0" baseline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Luminosity</a:t>
                      </a: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10</a:t>
                      </a:r>
                      <a:r>
                        <a:rPr kumimoji="0" lang="it-IT" sz="1600" b="1" u="none" strike="noStrike" cap="none" normalizeH="0" baseline="3000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34</a:t>
                      </a:r>
                      <a:r>
                        <a:rPr kumimoji="0" lang="it-IT" sz="1600" b="1" u="none" strike="noStrike" cap="none" normalizeH="0" baseline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 cm</a:t>
                      </a:r>
                      <a:r>
                        <a:rPr kumimoji="0" lang="it-IT" sz="1600" b="1" u="none" strike="noStrike" cap="none" normalizeH="0" baseline="3000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-2</a:t>
                      </a:r>
                      <a:r>
                        <a:rPr kumimoji="0" lang="it-IT" sz="1600" b="1" u="none" strike="noStrike" cap="none" normalizeH="0" baseline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s</a:t>
                      </a:r>
                      <a:r>
                        <a:rPr kumimoji="0" lang="it-IT" sz="1600" b="1" u="none" strike="noStrike" cap="none" normalizeH="0" baseline="3000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-1</a:t>
                      </a:r>
                      <a:endParaRPr kumimoji="0" lang="it-IT" sz="1600" b="1" i="0" u="none" strike="noStrike" cap="none" normalizeH="0" baseline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bunch crossing rate </a:t>
                      </a:r>
                      <a:endParaRPr kumimoji="0" lang="it-IT" sz="1600" b="1" i="0" u="none" strike="noStrike" cap="none" normalizeH="0" baseline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40 MHz (t</a:t>
                      </a:r>
                      <a:r>
                        <a:rPr kumimoji="0" lang="it-IT" sz="1600" b="1" u="none" strike="noStrike" cap="none" normalizeH="0" baseline="-25000" dirty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bc</a:t>
                      </a:r>
                      <a:r>
                        <a:rPr kumimoji="0" lang="it-IT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=25 ns)</a:t>
                      </a: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 protons/bunch</a:t>
                      </a:r>
                      <a:endParaRPr kumimoji="0" lang="it-IT" sz="1600" b="1" i="0" u="none" strike="noStrike" cap="none" normalizeH="0" baseline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~10</a:t>
                      </a:r>
                      <a:r>
                        <a:rPr kumimoji="0" lang="it-IT" sz="1600" b="1" u="none" strike="noStrike" cap="none" normalizeH="0" baseline="30000" dirty="0">
                          <a:ln>
                            <a:noFill/>
                          </a:ln>
                          <a:solidFill>
                            <a:srgbClr val="CA4B05"/>
                          </a:solidFill>
                          <a:effectLst/>
                        </a:rPr>
                        <a:t>11</a:t>
                      </a:r>
                      <a:endParaRPr kumimoji="0" lang="it-IT" sz="1600" b="1" i="0" u="none" strike="noStrike" cap="none" normalizeH="0" baseline="30000" dirty="0">
                        <a:ln>
                          <a:noFill/>
                        </a:ln>
                        <a:solidFill>
                          <a:srgbClr val="CA4B05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43032" name="Text Box 24"/>
          <p:cNvSpPr txBox="1">
            <a:spLocks noGrp="1" noChangeArrowheads="1"/>
          </p:cNvSpPr>
          <p:nvPr>
            <p:ph type="title"/>
          </p:nvPr>
        </p:nvSpPr>
        <p:spPr>
          <a:xfrm>
            <a:off x="101207" y="17302"/>
            <a:ext cx="8229600" cy="576262"/>
          </a:xfrm>
          <a:noFill/>
          <a:ln/>
        </p:spPr>
        <p:txBody>
          <a:bodyPr/>
          <a:lstStyle/>
          <a:p>
            <a:pPr algn="l">
              <a:spcBef>
                <a:spcPct val="50000"/>
              </a:spcBef>
            </a:pPr>
            <a:r>
              <a:rPr lang="it-IT" sz="3200" b="1" dirty="0" smtClean="0"/>
              <a:t>Esperimento ATLAS @ </a:t>
            </a:r>
            <a:r>
              <a:rPr lang="it-IT" sz="3200" b="1" dirty="0"/>
              <a:t>LHC</a:t>
            </a:r>
          </a:p>
        </p:txBody>
      </p:sp>
      <p:grpSp>
        <p:nvGrpSpPr>
          <p:cNvPr id="43047" name="Group 39"/>
          <p:cNvGrpSpPr>
            <a:grpSpLocks/>
          </p:cNvGrpSpPr>
          <p:nvPr/>
        </p:nvGrpSpPr>
        <p:grpSpPr bwMode="auto">
          <a:xfrm>
            <a:off x="61954" y="593564"/>
            <a:ext cx="4509105" cy="2777203"/>
            <a:chOff x="113" y="572"/>
            <a:chExt cx="3039" cy="1860"/>
          </a:xfrm>
        </p:grpSpPr>
        <p:grpSp>
          <p:nvGrpSpPr>
            <p:cNvPr id="43035" name="Group 27"/>
            <p:cNvGrpSpPr>
              <a:grpSpLocks/>
            </p:cNvGrpSpPr>
            <p:nvPr/>
          </p:nvGrpSpPr>
          <p:grpSpPr bwMode="auto">
            <a:xfrm>
              <a:off x="113" y="572"/>
              <a:ext cx="3008" cy="1829"/>
              <a:chOff x="2699" y="2100"/>
              <a:chExt cx="3008" cy="1829"/>
            </a:xfrm>
          </p:grpSpPr>
          <p:pic>
            <p:nvPicPr>
              <p:cNvPr id="43011" name="Picture 3" descr="thelhc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155" b="9282"/>
              <a:stretch>
                <a:fillRect/>
              </a:stretch>
            </p:blipFill>
            <p:spPr bwMode="auto">
              <a:xfrm>
                <a:off x="2699" y="2100"/>
                <a:ext cx="3008" cy="18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3034" name="Rectangle 26"/>
              <p:cNvSpPr>
                <a:spLocks noChangeArrowheads="1"/>
              </p:cNvSpPr>
              <p:nvPr/>
            </p:nvSpPr>
            <p:spPr bwMode="auto">
              <a:xfrm>
                <a:off x="3515" y="2931"/>
                <a:ext cx="72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3045" name="AutoShape 37"/>
            <p:cNvSpPr>
              <a:spLocks noChangeArrowheads="1"/>
            </p:cNvSpPr>
            <p:nvPr/>
          </p:nvSpPr>
          <p:spPr bwMode="auto">
            <a:xfrm rot="16200000">
              <a:off x="2358" y="1638"/>
              <a:ext cx="590" cy="998"/>
            </a:xfrm>
            <a:prstGeom prst="rtTriangl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477390" y="6110001"/>
            <a:ext cx="1535646" cy="3419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64291" tIns="32146" rIns="64291" bIns="32146" rtlCol="0">
            <a:spAutoFit/>
          </a:bodyPr>
          <a:lstStyle/>
          <a:p>
            <a:r>
              <a:rPr lang="it-IT" dirty="0">
                <a:latin typeface="Lucida Grande"/>
                <a:ea typeface="Lucida Grande"/>
                <a:cs typeface="Lucida Grande"/>
              </a:rPr>
              <a:t>σ</a:t>
            </a:r>
            <a:r>
              <a:rPr lang="it-IT" baseline="-25000" dirty="0">
                <a:latin typeface="Lucida Grande"/>
                <a:ea typeface="Lucida Grande"/>
                <a:cs typeface="Lucida Grande"/>
              </a:rPr>
              <a:t>pp</a:t>
            </a:r>
            <a:r>
              <a:rPr lang="it-IT" dirty="0">
                <a:latin typeface="Lucida Grande"/>
                <a:ea typeface="Lucida Grande"/>
                <a:cs typeface="Lucida Grande"/>
              </a:rPr>
              <a:t>=100 mb</a:t>
            </a:r>
            <a:endParaRPr lang="it-IT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5969785" y="4923419"/>
            <a:ext cx="2412514" cy="3419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64291" tIns="32146" rIns="64291" bIns="32146" rtlCol="0">
            <a:spAutoFit/>
          </a:bodyPr>
          <a:lstStyle/>
          <a:p>
            <a:r>
              <a:rPr lang="en-US" dirty="0" smtClean="0"/>
              <a:t>“Rate di </a:t>
            </a:r>
            <a:r>
              <a:rPr lang="en-US" dirty="0" err="1" smtClean="0"/>
              <a:t>Eventi</a:t>
            </a:r>
            <a:r>
              <a:rPr lang="en-US" dirty="0" smtClean="0"/>
              <a:t>” = </a:t>
            </a:r>
            <a:r>
              <a:rPr lang="en-US" dirty="0" err="1" smtClean="0">
                <a:latin typeface="Lucida Grande"/>
                <a:ea typeface="Lucida Grande"/>
                <a:cs typeface="Lucida Grande"/>
              </a:rPr>
              <a:t>σ</a:t>
            </a:r>
            <a:r>
              <a:rPr lang="en-US" dirty="0" err="1" smtClean="0">
                <a:latin typeface="ＭＳ ゴシック"/>
                <a:ea typeface="ＭＳ ゴシック"/>
                <a:cs typeface="ＭＳ ゴシック"/>
                <a:sym typeface="Zapf Dingbats"/>
              </a:rPr>
              <a:t>×L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622517" y="5418434"/>
            <a:ext cx="3425286" cy="557362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σ</a:t>
            </a:r>
            <a:r>
              <a:rPr lang="en-US" sz="16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 </a:t>
            </a:r>
            <a:r>
              <a:rPr lang="en-US" sz="16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Sezione</a:t>
            </a:r>
            <a:r>
              <a:rPr lang="en-US" sz="16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d’urto</a:t>
            </a:r>
            <a:r>
              <a:rPr lang="en-US" sz="16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 del </a:t>
            </a:r>
            <a:r>
              <a:rPr lang="en-US" sz="16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processo</a:t>
            </a:r>
            <a:r>
              <a:rPr lang="en-US" sz="16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</a:p>
          <a:p>
            <a:r>
              <a:rPr lang="en-US" sz="16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L </a:t>
            </a:r>
            <a:r>
              <a:rPr lang="en-US" sz="16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 </a:t>
            </a:r>
            <a:r>
              <a:rPr lang="en-US" sz="16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Luminosità</a:t>
            </a:r>
            <a:r>
              <a:rPr lang="en-US" sz="16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  <a:sym typeface="Wingdings"/>
              </a:rPr>
              <a:t>dell’acceleratore</a:t>
            </a:r>
            <a:endParaRPr lang="en-US" sz="1600" dirty="0">
              <a:solidFill>
                <a:srgbClr val="0000FF"/>
              </a:solidFill>
              <a:latin typeface="Lucida Grande"/>
              <a:ea typeface="Lucida Grande"/>
              <a:cs typeface="Lucida Grande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702" y="370470"/>
            <a:ext cx="3848051" cy="455294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08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1"/>
          <p:cNvSpPr>
            <a:spLocks noGrp="1" noChangeArrowheads="1"/>
          </p:cNvSpPr>
          <p:nvPr>
            <p:ph type="title"/>
          </p:nvPr>
        </p:nvSpPr>
        <p:spPr>
          <a:xfrm>
            <a:off x="65874" y="91440"/>
            <a:ext cx="7520940" cy="548640"/>
          </a:xfrm>
        </p:spPr>
        <p:txBody>
          <a:bodyPr>
            <a:noAutofit/>
          </a:bodyPr>
          <a:lstStyle/>
          <a:p>
            <a:r>
              <a:rPr lang="en-US" dirty="0" smtClean="0">
                <a:sym typeface="Helvetica Neue" charset="0"/>
              </a:rPr>
              <a:t>Il </a:t>
            </a:r>
            <a:r>
              <a:rPr lang="en-US" dirty="0" err="1" smtClean="0">
                <a:sym typeface="Helvetica Neue" charset="0"/>
              </a:rPr>
              <a:t>Programma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di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Fisica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di</a:t>
            </a:r>
            <a:r>
              <a:rPr lang="en-US" dirty="0" smtClean="0">
                <a:sym typeface="Helvetica Neue" charset="0"/>
              </a:rPr>
              <a:t> ATLAS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fld id="{76646B59-A7DD-914A-B638-DD3E7C8A50AA}" type="slidenum">
              <a:rPr lang="en-US" smtClean="0"/>
              <a:pPr/>
              <a:t>3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874" y="646029"/>
            <a:ext cx="4207905" cy="27733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4291" tIns="32146" rIns="64291" bIns="32146" rtlCol="0">
            <a:spAutoFit/>
          </a:bodyPr>
          <a:lstStyle/>
          <a:p>
            <a:pPr algn="just"/>
            <a:r>
              <a:rPr lang="it-IT" sz="2200" dirty="0" smtClean="0">
                <a:solidFill>
                  <a:srgbClr val="000090"/>
                </a:solidFill>
              </a:rPr>
              <a:t>Il </a:t>
            </a:r>
            <a:r>
              <a:rPr lang="it-IT" sz="2200" dirty="0">
                <a:solidFill>
                  <a:srgbClr val="000090"/>
                </a:solidFill>
              </a:rPr>
              <a:t>programma di ricerca della collaborazione ATLAS </a:t>
            </a:r>
            <a:r>
              <a:rPr lang="it-IT" sz="2200" dirty="0" smtClean="0">
                <a:solidFill>
                  <a:srgbClr val="000090"/>
                </a:solidFill>
              </a:rPr>
              <a:t>comprende: </a:t>
            </a:r>
            <a:endParaRPr lang="it-IT" sz="2200" dirty="0">
              <a:solidFill>
                <a:srgbClr val="000090"/>
              </a:solidFill>
            </a:endParaRPr>
          </a:p>
          <a:p>
            <a:pPr algn="l"/>
            <a:endParaRPr lang="it-IT" sz="2200" dirty="0">
              <a:solidFill>
                <a:srgbClr val="000090"/>
              </a:solidFill>
            </a:endParaRPr>
          </a:p>
          <a:p>
            <a:pPr marL="342900" indent="-342900" algn="l">
              <a:buFont typeface="Wingdings" charset="2"/>
              <a:buChar char="²"/>
            </a:pPr>
            <a:r>
              <a:rPr lang="it-IT" sz="2200" dirty="0">
                <a:solidFill>
                  <a:schemeClr val="accent2">
                    <a:lumMod val="75000"/>
                  </a:schemeClr>
                </a:solidFill>
              </a:rPr>
              <a:t>Ricerca del bosone di </a:t>
            </a:r>
            <a:r>
              <a:rPr lang="it-IT" sz="2200" dirty="0" err="1">
                <a:solidFill>
                  <a:schemeClr val="accent2">
                    <a:lumMod val="75000"/>
                  </a:schemeClr>
                </a:solidFill>
              </a:rPr>
              <a:t>Higgs</a:t>
            </a:r>
            <a:endParaRPr lang="it-IT" sz="2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charset="2"/>
              <a:buChar char="²"/>
            </a:pPr>
            <a:r>
              <a:rPr lang="it-IT" sz="2200" dirty="0">
                <a:solidFill>
                  <a:schemeClr val="accent2">
                    <a:lumMod val="75000"/>
                  </a:schemeClr>
                </a:solidFill>
              </a:rPr>
              <a:t>Teorie oltre il Modello </a:t>
            </a:r>
            <a:r>
              <a:rPr lang="it-IT" sz="2200" dirty="0" smtClean="0">
                <a:solidFill>
                  <a:schemeClr val="accent2">
                    <a:lumMod val="75000"/>
                  </a:schemeClr>
                </a:solidFill>
              </a:rPr>
              <a:t>Standard (SUSY)</a:t>
            </a:r>
            <a:endParaRPr lang="it-IT" sz="2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 algn="l">
              <a:buFont typeface="Wingdings" charset="2"/>
              <a:buChar char="²"/>
            </a:pPr>
            <a:r>
              <a:rPr lang="it-IT" sz="2200" dirty="0" smtClean="0">
                <a:solidFill>
                  <a:schemeClr val="accent2">
                    <a:lumMod val="75000"/>
                  </a:schemeClr>
                </a:solidFill>
              </a:rPr>
              <a:t>Misure di precisione (</a:t>
            </a:r>
            <a:r>
              <a:rPr lang="it-IT" sz="2200" dirty="0" err="1" smtClean="0">
                <a:solidFill>
                  <a:schemeClr val="accent2">
                    <a:lumMod val="75000"/>
                  </a:schemeClr>
                </a:solidFill>
              </a:rPr>
              <a:t>W</a:t>
            </a:r>
            <a:r>
              <a:rPr lang="it-IT" sz="2200" baseline="30000" dirty="0">
                <a:solidFill>
                  <a:schemeClr val="accent2">
                    <a:lumMod val="75000"/>
                  </a:schemeClr>
                </a:solidFill>
              </a:rPr>
              <a:t>± </a:t>
            </a:r>
            <a:r>
              <a:rPr lang="it-IT" sz="2200" dirty="0" smtClean="0">
                <a:solidFill>
                  <a:schemeClr val="accent2">
                    <a:lumMod val="75000"/>
                  </a:schemeClr>
                </a:solidFill>
              </a:rPr>
              <a:t>e t)</a:t>
            </a:r>
            <a:endParaRPr lang="it-IT" sz="2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charset="2"/>
              <a:buChar char="²"/>
            </a:pPr>
            <a:r>
              <a:rPr lang="it-IT" sz="2200" dirty="0" smtClean="0">
                <a:solidFill>
                  <a:schemeClr val="accent2">
                    <a:lumMod val="75000"/>
                  </a:schemeClr>
                </a:solidFill>
              </a:rPr>
              <a:t>Fisica </a:t>
            </a:r>
            <a:r>
              <a:rPr lang="it-IT" sz="2200" dirty="0">
                <a:solidFill>
                  <a:schemeClr val="accent2">
                    <a:lumMod val="75000"/>
                  </a:schemeClr>
                </a:solidFill>
              </a:rPr>
              <a:t>dei mesoni </a:t>
            </a:r>
            <a:r>
              <a:rPr lang="it-IT" sz="2200" dirty="0" smtClean="0">
                <a:solidFill>
                  <a:schemeClr val="accent2">
                    <a:lumMod val="75000"/>
                  </a:schemeClr>
                </a:solidFill>
              </a:rPr>
              <a:t>B</a:t>
            </a:r>
            <a:endParaRPr lang="it-IT" sz="2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 dirty="0"/>
          </a:p>
        </p:txBody>
      </p:sp>
      <p:pic>
        <p:nvPicPr>
          <p:cNvPr id="12" name="Picture 2" descr="Higgs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"/>
          <a:stretch>
            <a:fillRect/>
          </a:stretch>
        </p:blipFill>
        <p:spPr bwMode="auto">
          <a:xfrm>
            <a:off x="4906664" y="2370576"/>
            <a:ext cx="4140200" cy="301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iggs_b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" t="3391" r="2603" b="3391"/>
          <a:stretch>
            <a:fillRect/>
          </a:stretch>
        </p:blipFill>
        <p:spPr bwMode="auto">
          <a:xfrm>
            <a:off x="0" y="4167635"/>
            <a:ext cx="3571875" cy="2690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5427065" y="3651688"/>
            <a:ext cx="3124200" cy="1600200"/>
            <a:chOff x="3600" y="3312"/>
            <a:chExt cx="1968" cy="1008"/>
          </a:xfrm>
        </p:grpSpPr>
        <p:sp>
          <p:nvSpPr>
            <p:cNvPr id="15" name="Line 8"/>
            <p:cNvSpPr>
              <a:spLocks noChangeShapeType="1"/>
            </p:cNvSpPr>
            <p:nvPr/>
          </p:nvSpPr>
          <p:spPr bwMode="auto">
            <a:xfrm flipH="1">
              <a:off x="4032" y="3456"/>
              <a:ext cx="528" cy="864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V="1">
              <a:off x="4560" y="3360"/>
              <a:ext cx="1008" cy="96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 flipH="1">
              <a:off x="3648" y="3456"/>
              <a:ext cx="912" cy="48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8" name="Line 11"/>
            <p:cNvSpPr>
              <a:spLocks noChangeShapeType="1"/>
            </p:cNvSpPr>
            <p:nvPr/>
          </p:nvSpPr>
          <p:spPr bwMode="auto">
            <a:xfrm flipH="1" flipV="1">
              <a:off x="3600" y="3312"/>
              <a:ext cx="960" cy="144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209891" y="3877907"/>
            <a:ext cx="3205334" cy="3048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4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SM </a:t>
            </a:r>
            <a:r>
              <a:rPr lang="it-IT" sz="1400" b="1" i="1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Higgs</a:t>
            </a:r>
            <a:r>
              <a:rPr lang="it-IT" sz="14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branching </a:t>
            </a:r>
            <a:r>
              <a:rPr lang="it-IT" sz="1400" b="1" i="1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fractions</a:t>
            </a:r>
            <a:endParaRPr lang="it-IT" sz="1400" b="1" i="1" dirty="0">
              <a:solidFill>
                <a:srgbClr val="000066"/>
              </a:solidFill>
              <a:latin typeface="Tahoma" charset="0"/>
              <a:cs typeface="Times New Roman" charset="0"/>
              <a:sym typeface="Symbol" charset="0"/>
            </a:endParaRP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4906664" y="1358017"/>
            <a:ext cx="4140200" cy="1046440"/>
          </a:xfrm>
          <a:prstGeom prst="rect">
            <a:avLst/>
          </a:prstGeom>
          <a:solidFill>
            <a:srgbClr val="F8263F">
              <a:alpha val="49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sz="1400" b="1" i="1" dirty="0" smtClean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Per </a:t>
            </a:r>
            <a:r>
              <a:rPr lang="it-IT" sz="1400" b="1" i="1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m</a:t>
            </a:r>
            <a:r>
              <a:rPr lang="it-IT" sz="1400" b="1" i="1" baseline="-25000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H</a:t>
            </a:r>
            <a:r>
              <a:rPr lang="it-IT" sz="1400" b="1" i="1" baseline="-25000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</a:t>
            </a:r>
            <a:r>
              <a:rPr lang="it-IT" sz="14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&gt; 130 </a:t>
            </a:r>
            <a:r>
              <a:rPr lang="it-IT" sz="1400" b="1" i="1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GeV</a:t>
            </a:r>
            <a:r>
              <a:rPr lang="it-IT" sz="14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/c </a:t>
            </a:r>
            <a:r>
              <a:rPr lang="it-IT" sz="1400" b="1" i="1" dirty="0" smtClean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la migliore segnatura sperimentale per la scoperta del bosone di </a:t>
            </a:r>
            <a:r>
              <a:rPr lang="it-IT" sz="1400" b="1" i="1" dirty="0" err="1" smtClean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Higgs</a:t>
            </a:r>
            <a:r>
              <a:rPr lang="it-IT" sz="1400" b="1" i="1" dirty="0" smtClean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</a:t>
            </a:r>
            <a:r>
              <a:rPr lang="it-IT" sz="1400" b="1" i="1" dirty="0" err="1" smtClean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e’</a:t>
            </a:r>
            <a:r>
              <a:rPr lang="it-IT" sz="1400" b="1" i="1" dirty="0" smtClean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data dal decadimento dell’</a:t>
            </a:r>
            <a:r>
              <a:rPr lang="it-IT" sz="1400" b="1" i="1" dirty="0" err="1" smtClean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Higgs</a:t>
            </a:r>
            <a:r>
              <a:rPr lang="it-IT" sz="1400" b="1" i="1" dirty="0" smtClean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in 4 muoni </a:t>
            </a:r>
            <a:r>
              <a:rPr lang="en-US" sz="1400" b="1" i="1" dirty="0" smtClean="0">
                <a:solidFill>
                  <a:srgbClr val="000066"/>
                </a:solidFill>
                <a:latin typeface="Tahoma" charset="0"/>
                <a:cs typeface="Times New Roman" charset="0"/>
                <a:sym typeface="Wingdings"/>
              </a:rPr>
              <a:t>   </a:t>
            </a:r>
            <a:r>
              <a:rPr lang="it-IT" sz="1400" b="1" i="1" dirty="0" smtClean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H </a:t>
            </a:r>
            <a:r>
              <a:rPr lang="it-IT" sz="1400" b="1" i="1" dirty="0" smtClean="0">
                <a:solidFill>
                  <a:srgbClr val="000066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it-IT" sz="1400" b="1" i="1" dirty="0" smtClean="0">
                <a:solidFill>
                  <a:srgbClr val="000066"/>
                </a:solidFill>
                <a:latin typeface="Tahoma" charset="0"/>
                <a:cs typeface="Times New Roman" charset="0"/>
                <a:sym typeface="Wingdings" charset="0"/>
              </a:rPr>
              <a:t> </a:t>
            </a:r>
            <a:r>
              <a:rPr lang="it-IT" sz="14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Wingdings" charset="0"/>
              </a:rPr>
              <a:t>4 </a:t>
            </a:r>
            <a:r>
              <a:rPr lang="el-GR" sz="2000" b="1" i="1" dirty="0" smtClean="0">
                <a:solidFill>
                  <a:srgbClr val="000066"/>
                </a:solidFill>
                <a:latin typeface="Times New Roman" charset="0"/>
                <a:cs typeface="Times New Roman" charset="0"/>
                <a:sym typeface="Wingdings" charset="0"/>
              </a:rPr>
              <a:t>μ</a:t>
            </a:r>
            <a:endParaRPr lang="it-IT" sz="1400" b="1" i="1" dirty="0">
              <a:solidFill>
                <a:srgbClr val="000066"/>
              </a:solidFill>
              <a:latin typeface="Tahoma" charset="0"/>
              <a:cs typeface="Times New Roman" charset="0"/>
              <a:sym typeface="Symbo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41140" y="5877598"/>
            <a:ext cx="54028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http://</a:t>
            </a:r>
            <a:r>
              <a:rPr lang="en-US" sz="1600" dirty="0" err="1">
                <a:hlinkClick r:id="rId4"/>
              </a:rPr>
              <a:t>www.atlas.ch</a:t>
            </a:r>
            <a:r>
              <a:rPr lang="en-US" sz="1600" dirty="0">
                <a:hlinkClick r:id="rId4"/>
              </a:rPr>
              <a:t>/multimedia/html-</a:t>
            </a:r>
            <a:r>
              <a:rPr lang="en-US" sz="1600" dirty="0" err="1">
                <a:hlinkClick r:id="rId4"/>
              </a:rPr>
              <a:t>nc</a:t>
            </a:r>
            <a:r>
              <a:rPr lang="en-US" sz="1600" dirty="0">
                <a:hlinkClick r:id="rId4"/>
              </a:rPr>
              <a:t>/feature-</a:t>
            </a:r>
            <a:r>
              <a:rPr lang="en-US" sz="1600" dirty="0" err="1">
                <a:hlinkClick r:id="rId4"/>
              </a:rPr>
              <a:t>atlas.html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947818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61735" cy="589359"/>
          </a:xfrm>
        </p:spPr>
        <p:txBody>
          <a:bodyPr/>
          <a:lstStyle/>
          <a:p>
            <a:pPr eaLnBrk="1" hangingPunct="1"/>
            <a:r>
              <a:rPr lang="en-US" b="1" dirty="0" err="1" smtClean="0">
                <a:sym typeface="Helvetica Neue" charset="0"/>
              </a:rPr>
              <a:t>L’apparato</a:t>
            </a:r>
            <a:r>
              <a:rPr lang="en-US" b="1" dirty="0" smtClean="0">
                <a:sym typeface="Helvetica Neue" charset="0"/>
              </a:rPr>
              <a:t> </a:t>
            </a:r>
            <a:r>
              <a:rPr lang="en-US" b="1" dirty="0" err="1" smtClean="0">
                <a:sym typeface="Helvetica Neue" charset="0"/>
              </a:rPr>
              <a:t>sperimentale</a:t>
            </a:r>
            <a:r>
              <a:rPr lang="en-US" b="1" dirty="0" smtClean="0">
                <a:sym typeface="Helvetica Neue" charset="0"/>
              </a:rPr>
              <a:t> ATLAS</a:t>
            </a:r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4396" y="6476524"/>
            <a:ext cx="733864" cy="27432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EDCCA940-5A4B-5443-AB3B-57AD66DDCB45}" type="slidenum">
              <a:rPr lang="en-US" smtClean="0"/>
              <a:pPr>
                <a:defRPr/>
              </a:pPr>
              <a:t>4</a:t>
            </a:fld>
            <a:r>
              <a:rPr lang="en-US" dirty="0" smtClean="0"/>
              <a:t>/22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65219" y="1821181"/>
            <a:ext cx="129838" cy="341919"/>
          </a:xfrm>
          <a:prstGeom prst="rect">
            <a:avLst/>
          </a:prstGeom>
          <a:noFill/>
        </p:spPr>
        <p:txBody>
          <a:bodyPr wrap="none" lIns="64291" tIns="32146" rIns="64291" bIns="32146" rtlCol="0">
            <a:spAutoFit/>
          </a:bodyPr>
          <a:lstStyle/>
          <a:p>
            <a:endParaRPr lang="it-IT" dirty="0"/>
          </a:p>
        </p:txBody>
      </p:sp>
      <p:sp>
        <p:nvSpPr>
          <p:cNvPr id="12" name="TextBox 11"/>
          <p:cNvSpPr txBox="1"/>
          <p:nvPr/>
        </p:nvSpPr>
        <p:spPr>
          <a:xfrm>
            <a:off x="151134" y="589359"/>
            <a:ext cx="8474944" cy="172691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64291" tIns="32146" rIns="64291" bIns="32146" rtlCol="0">
            <a:spAutoFit/>
          </a:bodyPr>
          <a:lstStyle/>
          <a:p>
            <a:pPr algn="just"/>
            <a:r>
              <a:rPr lang="it-IT" dirty="0"/>
              <a:t>Il rivelatore di ATLAS (</a:t>
            </a:r>
            <a:r>
              <a:rPr lang="en-US" b="1" i="1" dirty="0"/>
              <a:t>A</a:t>
            </a:r>
            <a:r>
              <a:rPr lang="en-US" i="1" dirty="0"/>
              <a:t> </a:t>
            </a:r>
            <a:r>
              <a:rPr lang="en-US" b="1" i="1" dirty="0" err="1"/>
              <a:t>T</a:t>
            </a:r>
            <a:r>
              <a:rPr lang="en-US" i="1" dirty="0" err="1"/>
              <a:t>oroidal</a:t>
            </a:r>
            <a:r>
              <a:rPr lang="en-US" i="1" dirty="0"/>
              <a:t> </a:t>
            </a:r>
            <a:r>
              <a:rPr lang="en-US" b="1" i="1" dirty="0"/>
              <a:t>L</a:t>
            </a:r>
            <a:r>
              <a:rPr lang="en-US" i="1" dirty="0"/>
              <a:t>HC </a:t>
            </a:r>
            <a:r>
              <a:rPr lang="en-US" b="1" i="1" dirty="0" err="1"/>
              <a:t>A</a:t>
            </a:r>
            <a:r>
              <a:rPr lang="en-US" i="1" dirty="0" err="1"/>
              <a:t>pparatu</a:t>
            </a:r>
            <a:r>
              <a:rPr lang="en-US" b="1" i="1" dirty="0" err="1"/>
              <a:t>S</a:t>
            </a:r>
            <a:r>
              <a:rPr lang="en-US" b="1" i="1" dirty="0"/>
              <a:t>)</a:t>
            </a:r>
            <a:r>
              <a:rPr lang="it-IT" dirty="0"/>
              <a:t> è </a:t>
            </a:r>
            <a:r>
              <a:rPr lang="it-IT" dirty="0" smtClean="0"/>
              <a:t>un esperimento </a:t>
            </a:r>
            <a:r>
              <a:rPr lang="it-IT" dirty="0"/>
              <a:t>“</a:t>
            </a:r>
            <a:r>
              <a:rPr lang="it-IT" i="1" dirty="0"/>
              <a:t>multi </a:t>
            </a:r>
            <a:r>
              <a:rPr lang="it-IT" i="1" dirty="0" err="1"/>
              <a:t>purpose</a:t>
            </a:r>
            <a:r>
              <a:rPr lang="it-IT" dirty="0"/>
              <a:t>” progettato per garantire ottima risoluzione ed identificazione di particelle in un ampio spettro di  energia.</a:t>
            </a:r>
          </a:p>
          <a:p>
            <a:pPr algn="just"/>
            <a:r>
              <a:rPr lang="it-IT" dirty="0" smtClean="0"/>
              <a:t>Il nome deriva dalla </a:t>
            </a:r>
            <a:r>
              <a:rPr lang="it-IT" dirty="0"/>
              <a:t>presenza di </a:t>
            </a:r>
            <a:r>
              <a:rPr lang="it-IT" dirty="0" smtClean="0"/>
              <a:t>un sistema di campi magnetici ed in particolare dei 3 magneti toroidali </a:t>
            </a:r>
            <a:r>
              <a:rPr lang="it-IT" dirty="0"/>
              <a:t>che produce un campo toroidale di 0.5 T nella regione dello spettrometro a muoni</a:t>
            </a:r>
          </a:p>
        </p:txBody>
      </p:sp>
      <p:pic>
        <p:nvPicPr>
          <p:cNvPr id="36" name="Picture 6" descr="atlas_no_scrit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997" y="2970036"/>
            <a:ext cx="4907817" cy="338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1990997" y="2970036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b="1" i="1" dirty="0">
                <a:solidFill>
                  <a:srgbClr val="0066CC"/>
                </a:solidFill>
                <a:latin typeface="Times New Roman" charset="0"/>
              </a:rPr>
              <a:t>Spettrometro per µ</a:t>
            </a:r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3485348" y="3346273"/>
            <a:ext cx="1219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sz="1600" b="1" i="1" dirty="0">
                <a:solidFill>
                  <a:srgbClr val="CC3300"/>
                </a:solidFill>
                <a:latin typeface="Times New Roman" charset="0"/>
              </a:rPr>
              <a:t>Solenoide</a:t>
            </a: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4006877" y="2853870"/>
            <a:ext cx="1905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b="1" i="1" dirty="0">
                <a:solidFill>
                  <a:srgbClr val="009900"/>
                </a:solidFill>
                <a:latin typeface="Times New Roman" charset="0"/>
              </a:rPr>
              <a:t>Calorimetro elettromagnetico</a:t>
            </a: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5506884" y="3052649"/>
            <a:ext cx="1600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b="1" i="1" dirty="0">
                <a:solidFill>
                  <a:srgbClr val="336600"/>
                </a:solidFill>
                <a:latin typeface="Times New Roman" charset="0"/>
              </a:rPr>
              <a:t>Calorimetro in avanti</a:t>
            </a: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6065675" y="3495220"/>
            <a:ext cx="1599766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b="1" i="1" dirty="0">
                <a:solidFill>
                  <a:srgbClr val="5B5C5F"/>
                </a:solidFill>
                <a:latin typeface="Times New Roman" charset="0"/>
              </a:rPr>
              <a:t>Toroide </a:t>
            </a:r>
            <a:r>
              <a:rPr lang="it-IT" b="1" i="1" dirty="0" err="1">
                <a:solidFill>
                  <a:srgbClr val="5B5C5F"/>
                </a:solidFill>
                <a:latin typeface="Times New Roman" charset="0"/>
              </a:rPr>
              <a:t>dell</a:t>
            </a:r>
            <a:r>
              <a:rPr lang="ja-JP" altLang="it-IT" b="1" i="1" dirty="0">
                <a:solidFill>
                  <a:srgbClr val="5B5C5F"/>
                </a:solidFill>
                <a:latin typeface="Arial"/>
              </a:rPr>
              <a:t>’</a:t>
            </a:r>
            <a:r>
              <a:rPr lang="it-IT" b="1" i="1" dirty="0" err="1">
                <a:solidFill>
                  <a:srgbClr val="5B5C5F"/>
                </a:solidFill>
                <a:latin typeface="Times New Roman" charset="0"/>
              </a:rPr>
              <a:t>endcap</a:t>
            </a:r>
            <a:endParaRPr lang="it-IT" b="1" i="1" dirty="0">
              <a:solidFill>
                <a:srgbClr val="5B5C5F"/>
              </a:solidFill>
              <a:latin typeface="Times New Roman" charset="0"/>
            </a:endParaRP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1465339" y="5805077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b="1" i="1" dirty="0">
                <a:solidFill>
                  <a:schemeClr val="accent1">
                    <a:lumMod val="75000"/>
                  </a:schemeClr>
                </a:solidFill>
                <a:latin typeface="Times New Roman" charset="0"/>
              </a:rPr>
              <a:t>Toroide del </a:t>
            </a:r>
            <a:r>
              <a:rPr lang="it-IT" b="1" i="1" dirty="0" err="1">
                <a:solidFill>
                  <a:schemeClr val="accent1">
                    <a:lumMod val="75000"/>
                  </a:schemeClr>
                </a:solidFill>
                <a:latin typeface="Times New Roman" charset="0"/>
              </a:rPr>
              <a:t>barrel</a:t>
            </a:r>
            <a:endParaRPr lang="it-IT" b="1" i="1" dirty="0">
              <a:solidFill>
                <a:schemeClr val="accent1">
                  <a:lumMod val="75000"/>
                </a:schemeClr>
              </a:solidFill>
              <a:latin typeface="Times New Roman" charset="0"/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2763524" y="5901172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b="1" i="1" dirty="0">
                <a:solidFill>
                  <a:srgbClr val="FFCC00"/>
                </a:solidFill>
                <a:latin typeface="Times New Roman" charset="0"/>
              </a:rPr>
              <a:t>Rivelatore interno</a:t>
            </a:r>
          </a:p>
        </p:txBody>
      </p: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3910296" y="6192295"/>
            <a:ext cx="228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b="1" i="1" dirty="0">
                <a:solidFill>
                  <a:srgbClr val="FF0000"/>
                </a:solidFill>
                <a:latin typeface="Times New Roman" charset="0"/>
              </a:rPr>
              <a:t>Calorimetro adronico</a:t>
            </a:r>
          </a:p>
        </p:txBody>
      </p:sp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6142370" y="5975961"/>
            <a:ext cx="15128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55000"/>
              </a:lnSpc>
              <a:spcBef>
                <a:spcPct val="50000"/>
              </a:spcBef>
            </a:pPr>
            <a:r>
              <a:rPr lang="it-IT" b="1" i="1">
                <a:solidFill>
                  <a:srgbClr val="66CCFF"/>
                </a:solidFill>
                <a:latin typeface="Times New Roman" charset="0"/>
              </a:rPr>
              <a:t>Schermatura</a:t>
            </a:r>
          </a:p>
          <a:p>
            <a:pPr algn="l">
              <a:lnSpc>
                <a:spcPct val="55000"/>
              </a:lnSpc>
              <a:spcBef>
                <a:spcPct val="50000"/>
              </a:spcBef>
            </a:pPr>
            <a:r>
              <a:rPr lang="it-IT" b="1" i="1">
                <a:solidFill>
                  <a:srgbClr val="66CCFF"/>
                </a:solidFill>
                <a:latin typeface="Times New Roman" charset="0"/>
              </a:rPr>
              <a:t>radiazioni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90997" y="2853870"/>
            <a:ext cx="490781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 Box 19"/>
          <p:cNvSpPr txBox="1">
            <a:spLocks noChangeArrowheads="1"/>
          </p:cNvSpPr>
          <p:nvPr/>
        </p:nvSpPr>
        <p:spPr bwMode="auto">
          <a:xfrm>
            <a:off x="4046056" y="2534029"/>
            <a:ext cx="847296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charset="0"/>
              </a:rPr>
              <a:t>46 </a:t>
            </a:r>
            <a:r>
              <a:rPr lang="it-IT" sz="2000" b="1" dirty="0">
                <a:solidFill>
                  <a:srgbClr val="FF0000"/>
                </a:solidFill>
                <a:latin typeface="Times New Roman" charset="0"/>
              </a:rPr>
              <a:t>m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1465340" y="3682823"/>
            <a:ext cx="1" cy="193923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 Box 22"/>
          <p:cNvSpPr txBox="1">
            <a:spLocks noChangeArrowheads="1"/>
          </p:cNvSpPr>
          <p:nvPr/>
        </p:nvSpPr>
        <p:spPr bwMode="auto">
          <a:xfrm>
            <a:off x="1068961" y="4407181"/>
            <a:ext cx="827088" cy="3667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imes New Roman" charset="0"/>
              </a:rPr>
              <a:t>22</a:t>
            </a:r>
            <a:r>
              <a:rPr lang="it-IT" b="1" dirty="0">
                <a:solidFill>
                  <a:srgbClr val="FF0000"/>
                </a:solidFill>
                <a:latin typeface="Times New Roman" charset="0"/>
              </a:rPr>
              <a:t> m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7250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42" grpId="0" autoUpdateAnimBg="0"/>
      <p:bldP spid="43" grpId="0" autoUpdateAnimBg="0"/>
      <p:bldP spid="44" grpId="0" autoUpdateAnimBg="0"/>
      <p:bldP spid="4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TagProbeSectionsEta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605" y="-1363567"/>
            <a:ext cx="4682218" cy="6059340"/>
          </a:xfrm>
          <a:prstGeom prst="rect">
            <a:avLst/>
          </a:prstGeom>
          <a:effectLst/>
        </p:spPr>
      </p:pic>
      <p:sp>
        <p:nvSpPr>
          <p:cNvPr id="17" name="TextBox 16"/>
          <p:cNvSpPr txBox="1"/>
          <p:nvPr/>
        </p:nvSpPr>
        <p:spPr>
          <a:xfrm>
            <a:off x="114145" y="196481"/>
            <a:ext cx="964539" cy="40011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FF"/>
                </a:solidFill>
              </a:rPr>
              <a:t>Vista </a:t>
            </a:r>
            <a:r>
              <a:rPr lang="en-US" sz="2000" b="1" dirty="0" err="1" smtClean="0">
                <a:solidFill>
                  <a:srgbClr val="FFFFFF"/>
                </a:solidFill>
              </a:rPr>
              <a:t>η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25251" y="5117131"/>
            <a:ext cx="1002963" cy="707886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6600"/>
                </a:solidFill>
              </a:rPr>
              <a:t>Beam pipe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946" y="4368339"/>
            <a:ext cx="3185272" cy="134706"/>
          </a:xfrm>
          <a:prstGeom prst="rect">
            <a:avLst/>
          </a:prstGeom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stCxn id="27" idx="0"/>
            <a:endCxn id="30" idx="2"/>
          </p:cNvCxnSpPr>
          <p:nvPr/>
        </p:nvCxnSpPr>
        <p:spPr>
          <a:xfrm flipH="1" flipV="1">
            <a:off x="1643582" y="4503045"/>
            <a:ext cx="2183151" cy="614086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9576" y="1250847"/>
            <a:ext cx="0" cy="341983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85626" y="1153205"/>
            <a:ext cx="1049588" cy="707886"/>
          </a:xfrm>
          <a:prstGeom prst="rect">
            <a:avLst/>
          </a:prstGeom>
          <a:solidFill>
            <a:srgbClr val="FFFFFF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0000"/>
                </a:solidFill>
              </a:rPr>
              <a:t>Θ</a:t>
            </a:r>
            <a:r>
              <a:rPr lang="en-US" sz="2000" b="1" dirty="0" smtClean="0">
                <a:solidFill>
                  <a:srgbClr val="FF0000"/>
                </a:solidFill>
              </a:rPr>
              <a:t>=π/2</a:t>
            </a:r>
          </a:p>
          <a:p>
            <a:pPr algn="ctr"/>
            <a:r>
              <a:rPr lang="el-GR" sz="2000" b="1" dirty="0" smtClean="0">
                <a:solidFill>
                  <a:srgbClr val="FF0000"/>
                </a:solidFill>
              </a:rPr>
              <a:t>η</a:t>
            </a:r>
            <a:r>
              <a:rPr lang="en-US" sz="2000" b="1" dirty="0" smtClean="0">
                <a:solidFill>
                  <a:srgbClr val="FF0000"/>
                </a:solidFill>
              </a:rPr>
              <a:t>=0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5819640"/>
              </p:ext>
            </p:extLst>
          </p:nvPr>
        </p:nvGraphicFramePr>
        <p:xfrm>
          <a:off x="1392586" y="90928"/>
          <a:ext cx="1585061" cy="74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8" name="Equation" r:id="rId5" imgW="990600" imgH="457200" progId="Equation.3">
                  <p:embed/>
                </p:oleObj>
              </mc:Choice>
              <mc:Fallback>
                <p:oleObj name="Equation" r:id="rId5" imgW="990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92586" y="90928"/>
                        <a:ext cx="1585061" cy="747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7" name="Straight Arrow Connector 46"/>
          <p:cNvCxnSpPr/>
          <p:nvPr/>
        </p:nvCxnSpPr>
        <p:spPr>
          <a:xfrm flipV="1">
            <a:off x="89426" y="2039842"/>
            <a:ext cx="3631462" cy="229001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1018531" y="3698939"/>
            <a:ext cx="216683" cy="1263646"/>
          </a:xfrm>
          <a:prstGeom prst="arc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589675" y="3910498"/>
            <a:ext cx="645539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0000"/>
                </a:solidFill>
              </a:rPr>
              <a:t>θ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8" name="Picture 17" descr="TagProbeSectionsPhi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640" y="2571383"/>
            <a:ext cx="4791360" cy="3737126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V="1">
            <a:off x="7153604" y="2205624"/>
            <a:ext cx="0" cy="386799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05947" y="4409701"/>
            <a:ext cx="393805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100208" y="6000820"/>
            <a:ext cx="983251" cy="40011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Vista </a:t>
            </a:r>
            <a:r>
              <a:rPr lang="en-US" sz="2000" b="1" dirty="0" err="1" smtClean="0">
                <a:solidFill>
                  <a:schemeClr val="bg1"/>
                </a:solidFill>
              </a:rPr>
              <a:t>φ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67790" y="4190402"/>
            <a:ext cx="669037" cy="400110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0000"/>
                </a:solidFill>
              </a:rPr>
              <a:t>φ</a:t>
            </a:r>
            <a:r>
              <a:rPr lang="en-US" sz="2000" b="1" dirty="0" smtClean="0">
                <a:solidFill>
                  <a:srgbClr val="FF0000"/>
                </a:solidFill>
              </a:rPr>
              <a:t>=0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85825" y="2171273"/>
            <a:ext cx="1002963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0000"/>
                </a:solidFill>
              </a:rPr>
              <a:t>φ</a:t>
            </a:r>
            <a:r>
              <a:rPr lang="en-US" sz="2000" b="1" dirty="0" smtClean="0">
                <a:solidFill>
                  <a:srgbClr val="FF0000"/>
                </a:solidFill>
              </a:rPr>
              <a:t>=π/2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59978" y="6116069"/>
            <a:ext cx="113577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0000"/>
                </a:solidFill>
              </a:rPr>
              <a:t>φ</a:t>
            </a:r>
            <a:r>
              <a:rPr lang="en-US" sz="2000" b="1" dirty="0" smtClean="0">
                <a:solidFill>
                  <a:srgbClr val="FF0000"/>
                </a:solidFill>
              </a:rPr>
              <a:t>=-π</a:t>
            </a:r>
            <a:r>
              <a:rPr lang="en-US" sz="2000" b="1" dirty="0">
                <a:solidFill>
                  <a:srgbClr val="FF0000"/>
                </a:solidFill>
              </a:rPr>
              <a:t>/</a:t>
            </a:r>
            <a:r>
              <a:rPr lang="en-US" sz="2000" b="1" dirty="0" smtClean="0">
                <a:solidFill>
                  <a:srgbClr val="FF0000"/>
                </a:solidFill>
              </a:rPr>
              <a:t>2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flipV="1">
            <a:off x="7016461" y="4300049"/>
            <a:ext cx="288606" cy="219297"/>
          </a:xfrm>
          <a:prstGeom prst="ellipse">
            <a:avLst/>
          </a:prstGeom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3720888" y="3595166"/>
            <a:ext cx="645539" cy="707886"/>
          </a:xfrm>
          <a:prstGeom prst="rect">
            <a:avLst/>
          </a:prstGeom>
          <a:solidFill>
            <a:srgbClr val="FFFFFF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0000"/>
                </a:solidFill>
              </a:rPr>
              <a:t>θ</a:t>
            </a:r>
            <a:r>
              <a:rPr lang="en-US" sz="2000" b="1" dirty="0" smtClean="0">
                <a:solidFill>
                  <a:srgbClr val="FF0000"/>
                </a:solidFill>
              </a:rPr>
              <a:t>=0</a:t>
            </a:r>
          </a:p>
          <a:p>
            <a:pPr algn="ctr"/>
            <a:r>
              <a:rPr lang="el-GR" sz="2000" b="1" dirty="0" smtClean="0">
                <a:solidFill>
                  <a:srgbClr val="FF0000"/>
                </a:solidFill>
              </a:rPr>
              <a:t>η</a:t>
            </a:r>
            <a:r>
              <a:rPr lang="en-US" sz="2000" b="1" dirty="0" smtClean="0">
                <a:solidFill>
                  <a:srgbClr val="FF0000"/>
                </a:solidFill>
              </a:rPr>
              <a:t>=∞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29576" y="4368339"/>
            <a:ext cx="4539037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7" idx="3"/>
            <a:endCxn id="25" idx="0"/>
          </p:cNvCxnSpPr>
          <p:nvPr/>
        </p:nvCxnSpPr>
        <p:spPr>
          <a:xfrm flipV="1">
            <a:off x="4328214" y="4519346"/>
            <a:ext cx="2832550" cy="95172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2" name="Picture 13" descr="Atlas_Gold_displa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8" b="17542"/>
          <a:stretch>
            <a:fillRect/>
          </a:stretch>
        </p:blipFill>
        <p:spPr>
          <a:xfrm>
            <a:off x="5456717" y="112480"/>
            <a:ext cx="3287466" cy="16771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Curved Up Arrow 9"/>
          <p:cNvSpPr/>
          <p:nvPr/>
        </p:nvSpPr>
        <p:spPr>
          <a:xfrm rot="16200000">
            <a:off x="5405309" y="917023"/>
            <a:ext cx="1046572" cy="341218"/>
          </a:xfrm>
          <a:prstGeom prst="curvedUpArrow">
            <a:avLst/>
          </a:prstGeom>
          <a:solidFill>
            <a:srgbClr val="F96A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32808" y="542463"/>
            <a:ext cx="655457" cy="584776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accent2"/>
                </a:solidFill>
              </a:rPr>
              <a:t>φ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6575351" y="709382"/>
            <a:ext cx="2168832" cy="291294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7230564" y="307900"/>
            <a:ext cx="742151" cy="575445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41080" y="546474"/>
            <a:ext cx="5408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90"/>
                </a:solidFill>
              </a:rPr>
              <a:t>z</a:t>
            </a: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48" name="Arc 47"/>
          <p:cNvSpPr/>
          <p:nvPr/>
        </p:nvSpPr>
        <p:spPr>
          <a:xfrm>
            <a:off x="7521356" y="564511"/>
            <a:ext cx="216683" cy="605227"/>
          </a:xfrm>
          <a:prstGeom prst="arc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7995541" y="250168"/>
            <a:ext cx="645539" cy="400110"/>
          </a:xfrm>
          <a:prstGeom prst="rect">
            <a:avLst/>
          </a:prstGeom>
          <a:solidFill>
            <a:srgbClr val="FFFFFF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0000"/>
                </a:solidFill>
              </a:rPr>
              <a:t>θ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82675" y="4361010"/>
            <a:ext cx="645539" cy="461665"/>
          </a:xfrm>
          <a:prstGeom prst="rect">
            <a:avLst/>
          </a:prstGeom>
          <a:solidFill>
            <a:srgbClr val="FFFFFF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z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51" name="Straight Arrow Connector 50"/>
          <p:cNvCxnSpPr>
            <a:stCxn id="25" idx="3"/>
          </p:cNvCxnSpPr>
          <p:nvPr/>
        </p:nvCxnSpPr>
        <p:spPr>
          <a:xfrm flipH="1" flipV="1">
            <a:off x="5205947" y="3290685"/>
            <a:ext cx="1852779" cy="1041479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/>
        </p:nvSpPr>
        <p:spPr>
          <a:xfrm rot="14820783">
            <a:off x="6372908" y="3630295"/>
            <a:ext cx="2215549" cy="1824300"/>
          </a:xfrm>
          <a:prstGeom prst="arc">
            <a:avLst>
              <a:gd name="adj1" fmla="val 18082774"/>
              <a:gd name="adj2" fmla="val 19394086"/>
            </a:avLst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6345319" y="4013594"/>
            <a:ext cx="645539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rgbClr val="FF0000"/>
                </a:solidFill>
              </a:rPr>
              <a:t>φ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1007881" y="582501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0186" y="6066071"/>
            <a:ext cx="4582164" cy="707886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000" i="1" dirty="0" err="1" smtClean="0">
                <a:solidFill>
                  <a:schemeClr val="bg1"/>
                </a:solidFill>
                <a:latin typeface="Calibri" charset="0"/>
              </a:rPr>
              <a:t>Barrel</a:t>
            </a:r>
            <a:r>
              <a:rPr lang="it-IT" sz="2000" i="1" dirty="0" smtClean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Calibri" charset="0"/>
              </a:rPr>
              <a:t>Region</a:t>
            </a:r>
            <a:r>
              <a:rPr lang="it-IT" sz="2000" i="1" dirty="0">
                <a:solidFill>
                  <a:schemeClr val="bg1"/>
                </a:solidFill>
                <a:latin typeface="Calibri" charset="0"/>
              </a:rPr>
              <a:t>  (BR) |</a:t>
            </a:r>
            <a:r>
              <a:rPr lang="el-GR" sz="2000" i="1" dirty="0">
                <a:solidFill>
                  <a:schemeClr val="bg1"/>
                </a:solidFill>
                <a:latin typeface="Calibri" charset="0"/>
              </a:rPr>
              <a:t>η| &lt; </a:t>
            </a:r>
            <a:r>
              <a:rPr lang="it-IT" sz="2000" i="1" dirty="0">
                <a:solidFill>
                  <a:schemeClr val="bg1"/>
                </a:solidFill>
                <a:latin typeface="Calibri" charset="0"/>
              </a:rPr>
              <a:t>1.05  </a:t>
            </a:r>
          </a:p>
          <a:p>
            <a:pPr algn="just"/>
            <a:r>
              <a:rPr lang="it-IT" sz="2000" i="1" dirty="0" err="1">
                <a:solidFill>
                  <a:schemeClr val="bg1"/>
                </a:solidFill>
                <a:latin typeface="Calibri" charset="0"/>
              </a:rPr>
              <a:t>Endcap</a:t>
            </a:r>
            <a:r>
              <a:rPr lang="it-IT" sz="2000" i="1" dirty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Calibri" charset="0"/>
              </a:rPr>
              <a:t>Regions</a:t>
            </a:r>
            <a:r>
              <a:rPr lang="it-IT" sz="2000" i="1" dirty="0">
                <a:solidFill>
                  <a:schemeClr val="bg1"/>
                </a:solidFill>
                <a:latin typeface="Calibri" charset="0"/>
              </a:rPr>
              <a:t> (ER)  1.05 &lt; |</a:t>
            </a:r>
            <a:r>
              <a:rPr lang="el-GR" sz="2000" i="1" dirty="0">
                <a:solidFill>
                  <a:schemeClr val="bg1"/>
                </a:solidFill>
                <a:latin typeface="Calibri" charset="0"/>
              </a:rPr>
              <a:t>η| &lt; </a:t>
            </a:r>
            <a:r>
              <a:rPr lang="it-IT" sz="2000" i="1" dirty="0">
                <a:solidFill>
                  <a:schemeClr val="bg1"/>
                </a:solidFill>
                <a:latin typeface="Calibri" charset="0"/>
              </a:rPr>
              <a:t>2.7 </a:t>
            </a:r>
          </a:p>
        </p:txBody>
      </p:sp>
    </p:spTree>
    <p:extLst>
      <p:ext uri="{BB962C8B-B14F-4D97-AF65-F5344CB8AC3E}">
        <p14:creationId xmlns:p14="http://schemas.microsoft.com/office/powerpoint/2010/main" val="2916692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7" grpId="0" animBg="1"/>
      <p:bldP spid="30" grpId="0" animBg="1"/>
      <p:bldP spid="44" grpId="0" animBg="1"/>
      <p:bldP spid="52" grpId="0" animBg="1"/>
      <p:bldP spid="53" grpId="0"/>
      <p:bldP spid="21" grpId="0" animBg="1"/>
      <p:bldP spid="22" grpId="0" animBg="1"/>
      <p:bldP spid="23" grpId="0" animBg="1"/>
      <p:bldP spid="24" grpId="0" animBg="1"/>
      <p:bldP spid="25" grpId="0" animBg="1"/>
      <p:bldP spid="45" grpId="0" animBg="1"/>
      <p:bldP spid="10" grpId="0" animBg="1"/>
      <p:bldP spid="34" grpId="0"/>
      <p:bldP spid="28" grpId="0"/>
      <p:bldP spid="48" grpId="0" animBg="1"/>
      <p:bldP spid="49" grpId="0" animBg="1"/>
      <p:bldP spid="50" grpId="0" animBg="1"/>
      <p:bldP spid="50" grpId="1" animBg="1"/>
      <p:bldP spid="54" grpId="0" animBg="1"/>
      <p:bldP spid="55" grpId="0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1" name="Picture 13" descr="Atlas_Gold_display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8" b="17542"/>
          <a:stretch>
            <a:fillRect/>
          </a:stretch>
        </p:blipFill>
        <p:spPr>
          <a:xfrm>
            <a:off x="6804025" y="-7938"/>
            <a:ext cx="2339975" cy="11938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290" name="AutoShape 2"/>
          <p:cNvSpPr>
            <a:spLocks noGrp="1" noChangeArrowheads="1"/>
          </p:cNvSpPr>
          <p:nvPr>
            <p:ph type="title" sz="quarter"/>
          </p:nvPr>
        </p:nvSpPr>
        <p:spPr>
          <a:xfrm>
            <a:off x="250825" y="58738"/>
            <a:ext cx="8280400" cy="711200"/>
          </a:xfrm>
        </p:spPr>
        <p:txBody>
          <a:bodyPr/>
          <a:lstStyle/>
          <a:p>
            <a:r>
              <a:rPr lang="it-IT"/>
              <a:t>Il rivelatore ATLAS</a:t>
            </a:r>
          </a:p>
        </p:txBody>
      </p:sp>
      <p:sp>
        <p:nvSpPr>
          <p:cNvPr id="12333" name="AutoShape 45"/>
          <p:cNvSpPr>
            <a:spLocks noChangeArrowheads="1"/>
          </p:cNvSpPr>
          <p:nvPr/>
        </p:nvSpPr>
        <p:spPr bwMode="auto">
          <a:xfrm>
            <a:off x="111125" y="1443508"/>
            <a:ext cx="3671888" cy="3095625"/>
          </a:xfrm>
          <a:prstGeom prst="roundRect">
            <a:avLst>
              <a:gd name="adj" fmla="val 13398"/>
            </a:avLst>
          </a:prstGeom>
          <a:solidFill>
            <a:schemeClr val="bg1"/>
          </a:solidFill>
          <a:ln w="63500">
            <a:pattFill prst="plaid">
              <a:fgClr>
                <a:srgbClr val="FFFF66"/>
              </a:fgClr>
              <a:bgClr>
                <a:srgbClr val="FFCC00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CCCCCC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pPr algn="just"/>
            <a:endParaRPr lang="en-US" sz="1200">
              <a:solidFill>
                <a:srgbClr val="0000FF"/>
              </a:solidFill>
              <a:latin typeface="Times-Roman" charset="0"/>
            </a:endParaRPr>
          </a:p>
        </p:txBody>
      </p:sp>
      <p:pic>
        <p:nvPicPr>
          <p:cNvPr id="12297" name="Picture 9" descr="InnerTracke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388" y="1803871"/>
            <a:ext cx="2406650" cy="1365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313" name="Rectangle 25"/>
          <p:cNvSpPr>
            <a:spLocks noChangeArrowheads="1"/>
          </p:cNvSpPr>
          <p:nvPr/>
        </p:nvSpPr>
        <p:spPr bwMode="auto">
          <a:xfrm>
            <a:off x="1263650" y="1514946"/>
            <a:ext cx="13700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it-IT" b="1">
                <a:solidFill>
                  <a:srgbClr val="FF6600"/>
                </a:solidFill>
                <a:latin typeface="Bodoni MT" charset="0"/>
              </a:rPr>
              <a:t>Inner Detector</a:t>
            </a:r>
            <a:endParaRPr lang="it-IT"/>
          </a:p>
          <a:p>
            <a:pPr eaLnBrk="0" hangingPunct="0"/>
            <a:r>
              <a:rPr lang="it-IT">
                <a:solidFill>
                  <a:srgbClr val="000000"/>
                </a:solidFill>
                <a:latin typeface="Times New Roman" charset="0"/>
              </a:rPr>
              <a:t> </a:t>
            </a:r>
          </a:p>
        </p:txBody>
      </p:sp>
      <p:sp>
        <p:nvSpPr>
          <p:cNvPr id="12338" name="Rectangle 50"/>
          <p:cNvSpPr>
            <a:spLocks noChangeArrowheads="1"/>
          </p:cNvSpPr>
          <p:nvPr/>
        </p:nvSpPr>
        <p:spPr bwMode="auto">
          <a:xfrm>
            <a:off x="184150" y="3172296"/>
            <a:ext cx="34559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it-IT" sz="1200">
                <a:solidFill>
                  <a:srgbClr val="0000FF"/>
                </a:solidFill>
                <a:latin typeface="Calibri" charset="0"/>
              </a:rPr>
              <a:t>L</a:t>
            </a:r>
            <a:r>
              <a:rPr lang="ja-JP" altLang="it-IT" sz="1200">
                <a:solidFill>
                  <a:srgbClr val="0000FF"/>
                </a:solidFill>
                <a:latin typeface="Arial"/>
              </a:rPr>
              <a:t>’</a:t>
            </a:r>
            <a:r>
              <a:rPr lang="it-IT" sz="1200">
                <a:solidFill>
                  <a:srgbClr val="0000FF"/>
                </a:solidFill>
                <a:latin typeface="Calibri" charset="0"/>
              </a:rPr>
              <a:t>Inner Detector di ATLAS copre una distanza dal punto d</a:t>
            </a:r>
            <a:r>
              <a:rPr lang="ja-JP" altLang="it-IT" sz="1200">
                <a:solidFill>
                  <a:srgbClr val="0000FF"/>
                </a:solidFill>
                <a:latin typeface="Arial"/>
              </a:rPr>
              <a:t>’</a:t>
            </a:r>
            <a:r>
              <a:rPr lang="it-IT" sz="1200">
                <a:solidFill>
                  <a:srgbClr val="0000FF"/>
                </a:solidFill>
                <a:latin typeface="Calibri" charset="0"/>
              </a:rPr>
              <a:t>interazione che va da 50.5 mm a 1066 mm ed è immerso in un campo magnetico di 2 T.</a:t>
            </a:r>
            <a:r>
              <a:rPr lang="it-IT" sz="1200">
                <a:solidFill>
                  <a:srgbClr val="0000FF"/>
                </a:solidFill>
              </a:rPr>
              <a:t> L</a:t>
            </a:r>
            <a:r>
              <a:rPr lang="ja-JP" altLang="it-IT" sz="1200">
                <a:solidFill>
                  <a:srgbClr val="0000FF"/>
                </a:solidFill>
                <a:latin typeface="Arial"/>
              </a:rPr>
              <a:t>’</a:t>
            </a:r>
            <a:r>
              <a:rPr lang="it-IT" sz="1200">
                <a:solidFill>
                  <a:srgbClr val="0000FF"/>
                </a:solidFill>
              </a:rPr>
              <a:t>Inner Detector consiste di: Rivelatori al silicio Pixel, rivelatori a strisce di silicio e Transition Radiation Tracker (TRT).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633663" y="2885788"/>
            <a:ext cx="4029126" cy="3085578"/>
            <a:chOff x="-492527" y="3926098"/>
            <a:chExt cx="4029126" cy="3085578"/>
          </a:xfrm>
        </p:grpSpPr>
        <p:sp>
          <p:nvSpPr>
            <p:cNvPr id="12365" name="Rectangle 77"/>
            <p:cNvSpPr>
              <a:spLocks noChangeArrowheads="1"/>
            </p:cNvSpPr>
            <p:nvPr/>
          </p:nvSpPr>
          <p:spPr bwMode="auto">
            <a:xfrm>
              <a:off x="-122238" y="4155207"/>
              <a:ext cx="74612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200">
                  <a:solidFill>
                    <a:srgbClr val="0000FF"/>
                  </a:solidFill>
                  <a:latin typeface="Calibri" charset="0"/>
                </a:rPr>
                <a:t>|</a:t>
              </a:r>
              <a:r>
                <a:rPr lang="el-GR" sz="1200">
                  <a:solidFill>
                    <a:srgbClr val="0000FF"/>
                  </a:solidFill>
                  <a:latin typeface="Calibri" charset="0"/>
                </a:rPr>
                <a:t>η| &lt; </a:t>
              </a:r>
              <a:r>
                <a:rPr lang="it-IT" sz="1200">
                  <a:solidFill>
                    <a:srgbClr val="0000FF"/>
                  </a:solidFill>
                  <a:latin typeface="Calibri" charset="0"/>
                </a:rPr>
                <a:t>2.5</a:t>
              </a:r>
            </a:p>
          </p:txBody>
        </p:sp>
        <p:sp>
          <p:nvSpPr>
            <p:cNvPr id="12324" name="AutoShape 36"/>
            <p:cNvSpPr>
              <a:spLocks noChangeArrowheads="1"/>
            </p:cNvSpPr>
            <p:nvPr/>
          </p:nvSpPr>
          <p:spPr bwMode="auto">
            <a:xfrm>
              <a:off x="-492527" y="3941451"/>
              <a:ext cx="4029126" cy="30702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0800">
              <a:pattFill prst="plaid">
                <a:fgClr>
                  <a:srgbClr val="FF0000"/>
                </a:fgClr>
                <a:bgClr>
                  <a:srgbClr val="FFFFFF"/>
                </a:bgClr>
              </a:patt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CCCCCC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6576" tIns="36576" rIns="36576" bIns="36576"/>
            <a:lstStyle/>
            <a:p>
              <a:endParaRPr lang="en-US"/>
            </a:p>
          </p:txBody>
        </p:sp>
        <p:pic>
          <p:nvPicPr>
            <p:cNvPr id="12323" name="Picture 35" descr="calorimeter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7408" y="4120598"/>
              <a:ext cx="3333632" cy="2206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CCCCCC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2325" name="Text Box 37"/>
            <p:cNvSpPr txBox="1">
              <a:spLocks noChangeArrowheads="1"/>
            </p:cNvSpPr>
            <p:nvPr/>
          </p:nvSpPr>
          <p:spPr bwMode="auto">
            <a:xfrm>
              <a:off x="-416378" y="6015248"/>
              <a:ext cx="1996795" cy="792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CCCCCC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6576" tIns="36576" rIns="36576" bIns="36576"/>
            <a:lstStyle/>
            <a:p>
              <a:r>
                <a:rPr lang="it-IT" sz="1200" b="1" dirty="0">
                  <a:solidFill>
                    <a:srgbClr val="008100"/>
                  </a:solidFill>
                  <a:latin typeface="Calibri" charset="0"/>
                </a:rPr>
                <a:t>EM:</a:t>
              </a:r>
            </a:p>
            <a:p>
              <a:r>
                <a:rPr lang="it-IT" sz="1200" dirty="0">
                  <a:solidFill>
                    <a:srgbClr val="008100"/>
                  </a:solidFill>
                  <a:latin typeface="Calibri" charset="0"/>
                </a:rPr>
                <a:t>Alta granularità</a:t>
              </a:r>
            </a:p>
            <a:p>
              <a:r>
                <a:rPr lang="it-IT" sz="1200" dirty="0">
                  <a:solidFill>
                    <a:srgbClr val="008100"/>
                  </a:solidFill>
                  <a:latin typeface="Calibri" charset="0"/>
                </a:rPr>
                <a:t>Piombo-Liquid Argon</a:t>
              </a:r>
            </a:p>
            <a:p>
              <a:r>
                <a:rPr lang="it-IT" sz="1200" dirty="0" err="1">
                  <a:solidFill>
                    <a:srgbClr val="008100"/>
                  </a:solidFill>
                  <a:latin typeface="Calibri" charset="0"/>
                </a:rPr>
                <a:t>σ</a:t>
              </a:r>
              <a:r>
                <a:rPr lang="it-IT" sz="1200" dirty="0">
                  <a:solidFill>
                    <a:srgbClr val="008100"/>
                  </a:solidFill>
                  <a:latin typeface="Calibri" charset="0"/>
                </a:rPr>
                <a:t>/E~10%/VE(</a:t>
              </a:r>
              <a:r>
                <a:rPr lang="it-IT" sz="1200" dirty="0" err="1">
                  <a:solidFill>
                    <a:srgbClr val="008100"/>
                  </a:solidFill>
                  <a:latin typeface="Calibri" charset="0"/>
                </a:rPr>
                <a:t>GeV</a:t>
              </a:r>
              <a:r>
                <a:rPr lang="it-IT" sz="1200" dirty="0">
                  <a:solidFill>
                    <a:srgbClr val="008100"/>
                  </a:solidFill>
                  <a:latin typeface="Calibri" charset="0"/>
                </a:rPr>
                <a:t>) </a:t>
              </a:r>
              <a:r>
                <a:rPr sz="1200" noProof="1">
                  <a:solidFill>
                    <a:srgbClr val="008100"/>
                  </a:solidFill>
                  <a:latin typeface="Symbol" charset="0"/>
                </a:rPr>
                <a:t>Å </a:t>
              </a:r>
              <a:r>
                <a:rPr lang="it-IT" sz="1200" dirty="0">
                  <a:solidFill>
                    <a:srgbClr val="008100"/>
                  </a:solidFill>
                  <a:latin typeface="Calibri" charset="0"/>
                </a:rPr>
                <a:t>0.7%</a:t>
              </a:r>
              <a:endParaRPr lang="it-IT" sz="1200" dirty="0">
                <a:solidFill>
                  <a:srgbClr val="FF0000"/>
                </a:solidFill>
                <a:latin typeface="Calibri" charset="0"/>
              </a:endParaRPr>
            </a:p>
          </p:txBody>
        </p:sp>
        <p:sp>
          <p:nvSpPr>
            <p:cNvPr id="12330" name="Rectangle 42"/>
            <p:cNvSpPr>
              <a:spLocks noChangeArrowheads="1"/>
            </p:cNvSpPr>
            <p:nvPr/>
          </p:nvSpPr>
          <p:spPr bwMode="auto">
            <a:xfrm>
              <a:off x="1637952" y="6159710"/>
              <a:ext cx="1898647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sz="1200" b="1">
                  <a:solidFill>
                    <a:srgbClr val="FF0000"/>
                  </a:solidFill>
                  <a:latin typeface="Calibri" charset="0"/>
                </a:rPr>
                <a:t>Adronico:</a:t>
              </a:r>
            </a:p>
            <a:p>
              <a:r>
                <a:rPr lang="it-IT" sz="1200">
                  <a:solidFill>
                    <a:srgbClr val="FF0000"/>
                  </a:solidFill>
                  <a:latin typeface="Calibri" charset="0"/>
                </a:rPr>
                <a:t>Ferro/Scintillatore</a:t>
              </a:r>
            </a:p>
            <a:p>
              <a:r>
                <a:rPr lang="it-IT" sz="1200">
                  <a:solidFill>
                    <a:srgbClr val="FF0000"/>
                  </a:solidFill>
                  <a:latin typeface="Calibri" charset="0"/>
                </a:rPr>
                <a:t>σ/E~50%/VE(GeV) </a:t>
              </a:r>
              <a:r>
                <a:rPr sz="1200" noProof="1">
                  <a:solidFill>
                    <a:srgbClr val="FF0000"/>
                  </a:solidFill>
                  <a:latin typeface="Symbol" charset="0"/>
                </a:rPr>
                <a:t>Å </a:t>
              </a:r>
              <a:r>
                <a:rPr lang="it-IT" sz="1200">
                  <a:solidFill>
                    <a:srgbClr val="FF0000"/>
                  </a:solidFill>
                  <a:latin typeface="Calibri" charset="0"/>
                </a:rPr>
                <a:t>3%</a:t>
              </a:r>
            </a:p>
          </p:txBody>
        </p:sp>
        <p:sp>
          <p:nvSpPr>
            <p:cNvPr id="12327" name="Text Box 39"/>
            <p:cNvSpPr txBox="1">
              <a:spLocks noChangeArrowheads="1"/>
            </p:cNvSpPr>
            <p:nvPr/>
          </p:nvSpPr>
          <p:spPr bwMode="auto">
            <a:xfrm>
              <a:off x="351880" y="3926098"/>
              <a:ext cx="2609371" cy="576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CCCCCC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6576" tIns="36576" rIns="36576" bIns="36576"/>
            <a:lstStyle/>
            <a:p>
              <a:pPr algn="ctr"/>
              <a:r>
                <a:rPr lang="it-IT" sz="2000" b="1" dirty="0" err="1" smtClean="0">
                  <a:solidFill>
                    <a:srgbClr val="FF0000"/>
                  </a:solidFill>
                  <a:latin typeface="Bodoni MT" charset="0"/>
                </a:rPr>
                <a:t>Calorimeteri</a:t>
              </a:r>
              <a:endParaRPr lang="it-IT" sz="2000" dirty="0"/>
            </a:p>
          </p:txBody>
        </p:sp>
      </p:grpSp>
      <p:sp>
        <p:nvSpPr>
          <p:cNvPr id="12356" name="AutoShape 68"/>
          <p:cNvSpPr>
            <a:spLocks noChangeArrowheads="1"/>
          </p:cNvSpPr>
          <p:nvPr/>
        </p:nvSpPr>
        <p:spPr bwMode="auto">
          <a:xfrm>
            <a:off x="5174577" y="4257886"/>
            <a:ext cx="3969423" cy="2565400"/>
          </a:xfrm>
          <a:prstGeom prst="roundRect">
            <a:avLst>
              <a:gd name="adj" fmla="val 13398"/>
            </a:avLst>
          </a:prstGeom>
          <a:solidFill>
            <a:schemeClr val="bg1"/>
          </a:solidFill>
          <a:ln w="63500">
            <a:pattFill prst="plaid">
              <a:fgClr>
                <a:schemeClr val="bg1"/>
              </a:fgClr>
              <a:bgClr>
                <a:srgbClr val="0000FF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CCCCCC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r>
              <a:rPr lang="it-IT" sz="1200">
                <a:solidFill>
                  <a:srgbClr val="000000"/>
                </a:solidFill>
                <a:latin typeface="Times-Roman"/>
              </a:rPr>
              <a:t> </a:t>
            </a:r>
            <a:endParaRPr lang="it-IT" sz="1200">
              <a:solidFill>
                <a:srgbClr val="000000"/>
              </a:solidFill>
              <a:latin typeface="Times New Roman" charset="0"/>
            </a:endParaRPr>
          </a:p>
        </p:txBody>
      </p:sp>
      <p:pic>
        <p:nvPicPr>
          <p:cNvPr id="12355" name="Picture 67" descr="muon_chambers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097" y="4702272"/>
            <a:ext cx="3431074" cy="192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67" name="Rectangle 79"/>
          <p:cNvSpPr>
            <a:spLocks noChangeArrowheads="1"/>
          </p:cNvSpPr>
          <p:nvPr/>
        </p:nvSpPr>
        <p:spPr bwMode="auto">
          <a:xfrm>
            <a:off x="6039870" y="4324601"/>
            <a:ext cx="25244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FF5050"/>
                </a:solidFill>
                <a:latin typeface="Calibri" charset="0"/>
              </a:rPr>
              <a:t>Spettrometro per muoni</a:t>
            </a:r>
            <a:endParaRPr lang="it-IT" b="1" dirty="0">
              <a:solidFill>
                <a:srgbClr val="FF5050"/>
              </a:solidFill>
              <a:latin typeface="Calibri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1565-0AE2-3D41-A138-76DA193AEB46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6" name="Rectangle 5">
            <a:hlinkClick r:id="rId6"/>
          </p:cNvPr>
          <p:cNvSpPr/>
          <p:nvPr/>
        </p:nvSpPr>
        <p:spPr>
          <a:xfrm>
            <a:off x="312622" y="585272"/>
            <a:ext cx="5070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http://</a:t>
            </a:r>
            <a:r>
              <a:rPr lang="pl-PL" dirty="0" err="1"/>
              <a:t>www.atlas.ch</a:t>
            </a:r>
            <a:r>
              <a:rPr lang="pl-PL" dirty="0"/>
              <a:t>/</a:t>
            </a:r>
            <a:r>
              <a:rPr lang="pl-PL" dirty="0" err="1"/>
              <a:t>detector-overview</a:t>
            </a:r>
            <a:r>
              <a:rPr lang="pl-PL" dirty="0"/>
              <a:t>/</a:t>
            </a:r>
            <a:r>
              <a:rPr lang="pl-PL" dirty="0" err="1"/>
              <a:t>index.html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14323" y="894700"/>
            <a:ext cx="6686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http://</a:t>
            </a:r>
            <a:r>
              <a:rPr lang="en-US" dirty="0" err="1">
                <a:hlinkClick r:id="rId7"/>
              </a:rPr>
              <a:t>www.atlas.ch</a:t>
            </a:r>
            <a:r>
              <a:rPr lang="en-US" dirty="0">
                <a:hlinkClick r:id="rId7"/>
              </a:rPr>
              <a:t>/detector-overview/detects-</a:t>
            </a:r>
            <a:r>
              <a:rPr lang="en-US" dirty="0" err="1">
                <a:hlinkClick r:id="rId7"/>
              </a:rPr>
              <a:t>particles.html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82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56" grpId="0" animBg="1"/>
      <p:bldP spid="123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1565-0AE2-3D41-A138-76DA193AEB46}" type="slidenum">
              <a:rPr lang="it-IT" smtClean="0"/>
              <a:pPr/>
              <a:t>7</a:t>
            </a:fld>
            <a:endParaRPr lang="it-IT"/>
          </a:p>
        </p:txBody>
      </p:sp>
      <p:pic>
        <p:nvPicPr>
          <p:cNvPr id="4" name="anim_wedge_hi.mov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825" y="146049"/>
            <a:ext cx="8128000" cy="6096001"/>
          </a:xfrm>
        </p:spPr>
      </p:pic>
    </p:spTree>
    <p:extLst>
      <p:ext uri="{BB962C8B-B14F-4D97-AF65-F5344CB8AC3E}">
        <p14:creationId xmlns:p14="http://schemas.microsoft.com/office/powerpoint/2010/main" val="2141855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792797" y="1944436"/>
            <a:ext cx="6399043" cy="593349"/>
          </a:xfrm>
        </p:spPr>
        <p:txBody>
          <a:bodyPr/>
          <a:lstStyle/>
          <a:p>
            <a:r>
              <a:rPr lang="en-US" dirty="0" smtClean="0"/>
              <a:t>Lo </a:t>
            </a:r>
            <a:r>
              <a:rPr lang="en-US" dirty="0" err="1" smtClean="0"/>
              <a:t>spettrometro</a:t>
            </a:r>
            <a:r>
              <a:rPr lang="en-US" dirty="0" smtClean="0"/>
              <a:t> per </a:t>
            </a:r>
            <a:r>
              <a:rPr lang="en-US" dirty="0" err="1" smtClean="0"/>
              <a:t>Muoni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E. Rossi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81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84138" y="58738"/>
            <a:ext cx="8280400" cy="711200"/>
          </a:xfrm>
        </p:spPr>
        <p:txBody>
          <a:bodyPr/>
          <a:lstStyle/>
          <a:p>
            <a:r>
              <a:rPr lang="en-US" dirty="0" smtClean="0"/>
              <a:t>I </a:t>
            </a:r>
            <a:r>
              <a:rPr lang="en-US" dirty="0" err="1" smtClean="0"/>
              <a:t>Muoni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414840" y="1727138"/>
            <a:ext cx="3729160" cy="4598700"/>
          </a:xfrm>
          <a:ln w="381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1800" dirty="0" smtClean="0">
                <a:solidFill>
                  <a:srgbClr val="0000FF"/>
                </a:solidFill>
              </a:rPr>
              <a:t>Simbolo</a:t>
            </a:r>
            <a:r>
              <a:rPr lang="it-IT" sz="1800" dirty="0">
                <a:solidFill>
                  <a:srgbClr val="0000FF"/>
                </a:solidFill>
              </a:rPr>
              <a:t>: </a:t>
            </a:r>
            <a:r>
              <a:rPr lang="it-IT" sz="1800" dirty="0" err="1">
                <a:solidFill>
                  <a:srgbClr val="FF6600"/>
                </a:solidFill>
              </a:rPr>
              <a:t>μ</a:t>
            </a:r>
            <a:r>
              <a:rPr lang="it-IT" sz="1800" dirty="0">
                <a:solidFill>
                  <a:srgbClr val="0000FF"/>
                </a:solidFill>
              </a:rPr>
              <a:t> </a:t>
            </a:r>
          </a:p>
          <a:p>
            <a:r>
              <a:rPr lang="it-IT" sz="1800" dirty="0" smtClean="0">
                <a:solidFill>
                  <a:srgbClr val="0000FF"/>
                </a:solidFill>
              </a:rPr>
              <a:t>Massa: </a:t>
            </a:r>
            <a:r>
              <a:rPr lang="it-IT" sz="1800" dirty="0" smtClean="0">
                <a:solidFill>
                  <a:srgbClr val="FF6600"/>
                </a:solidFill>
              </a:rPr>
              <a:t>105.65</a:t>
            </a:r>
            <a:r>
              <a:rPr lang="it-IT" sz="1800" dirty="0">
                <a:solidFill>
                  <a:srgbClr val="FF6600"/>
                </a:solidFill>
              </a:rPr>
              <a:t> </a:t>
            </a:r>
            <a:r>
              <a:rPr lang="it-IT" sz="1800" dirty="0" err="1" smtClean="0">
                <a:solidFill>
                  <a:srgbClr val="FF6600"/>
                </a:solidFill>
              </a:rPr>
              <a:t>MeV</a:t>
            </a:r>
            <a:r>
              <a:rPr lang="it-IT" sz="1800" dirty="0" smtClean="0">
                <a:solidFill>
                  <a:srgbClr val="FF6600"/>
                </a:solidFill>
              </a:rPr>
              <a:t>/c</a:t>
            </a:r>
            <a:r>
              <a:rPr lang="it-IT" sz="1800" baseline="30000" dirty="0" smtClean="0">
                <a:solidFill>
                  <a:srgbClr val="FF6600"/>
                </a:solidFill>
              </a:rPr>
              <a:t>2</a:t>
            </a:r>
            <a:endParaRPr lang="it-IT" sz="1800" baseline="30000" dirty="0">
              <a:solidFill>
                <a:srgbClr val="FF6600"/>
              </a:solidFill>
            </a:endParaRPr>
          </a:p>
          <a:p>
            <a:r>
              <a:rPr lang="it-IT" sz="1800" dirty="0" smtClean="0">
                <a:solidFill>
                  <a:srgbClr val="0000FF"/>
                </a:solidFill>
              </a:rPr>
              <a:t>Carica</a:t>
            </a:r>
            <a:r>
              <a:rPr lang="it-IT" sz="1800" dirty="0">
                <a:solidFill>
                  <a:srgbClr val="0000FF"/>
                </a:solidFill>
              </a:rPr>
              <a:t> </a:t>
            </a:r>
            <a:r>
              <a:rPr lang="it-IT" sz="1800" dirty="0" smtClean="0">
                <a:solidFill>
                  <a:srgbClr val="0000FF"/>
                </a:solidFill>
              </a:rPr>
              <a:t>elettrica: </a:t>
            </a:r>
            <a:r>
              <a:rPr lang="it-IT" sz="1800" dirty="0" smtClean="0">
                <a:solidFill>
                  <a:srgbClr val="FF6600"/>
                </a:solidFill>
              </a:rPr>
              <a:t>−</a:t>
            </a:r>
            <a:r>
              <a:rPr lang="it-IT" sz="1800" dirty="0">
                <a:solidFill>
                  <a:srgbClr val="FF6600"/>
                </a:solidFill>
              </a:rPr>
              <a:t>1</a:t>
            </a:r>
            <a:r>
              <a:rPr lang="it-IT" sz="1800" dirty="0">
                <a:solidFill>
                  <a:srgbClr val="0000FF"/>
                </a:solidFill>
              </a:rPr>
              <a:t> </a:t>
            </a:r>
          </a:p>
          <a:p>
            <a:r>
              <a:rPr lang="it-IT" sz="1800" dirty="0" smtClean="0">
                <a:solidFill>
                  <a:srgbClr val="0000FF"/>
                </a:solidFill>
              </a:rPr>
              <a:t>Spin: </a:t>
            </a:r>
            <a:r>
              <a:rPr lang="it-IT" sz="1800" dirty="0" smtClean="0">
                <a:solidFill>
                  <a:srgbClr val="FF6600"/>
                </a:solidFill>
              </a:rPr>
              <a:t>½</a:t>
            </a:r>
          </a:p>
          <a:p>
            <a:r>
              <a:rPr lang="en-US" sz="1800" dirty="0" smtClean="0">
                <a:solidFill>
                  <a:srgbClr val="0000FF"/>
                </a:solidFill>
              </a:rPr>
              <a:t>V</a:t>
            </a:r>
            <a:r>
              <a:rPr lang="it-IT" sz="1800" dirty="0" smtClean="0">
                <a:solidFill>
                  <a:srgbClr val="0000FF"/>
                </a:solidFill>
              </a:rPr>
              <a:t>ita media: </a:t>
            </a:r>
            <a:r>
              <a:rPr lang="it-IT" sz="1800" dirty="0" smtClean="0">
                <a:solidFill>
                  <a:srgbClr val="FF6600"/>
                </a:solidFill>
              </a:rPr>
              <a:t>2.2 </a:t>
            </a:r>
            <a:r>
              <a:rPr lang="it-IT" sz="1800" dirty="0" err="1" smtClean="0">
                <a:solidFill>
                  <a:srgbClr val="FF6600"/>
                </a:solidFill>
              </a:rPr>
              <a:t>μs</a:t>
            </a:r>
            <a:endParaRPr lang="en-US" sz="1800" dirty="0">
              <a:solidFill>
                <a:srgbClr val="FF6600"/>
              </a:solidFill>
            </a:endParaRPr>
          </a:p>
          <a:p>
            <a:r>
              <a:rPr lang="it-IT" sz="1800" dirty="0" smtClean="0">
                <a:solidFill>
                  <a:srgbClr val="0000FF"/>
                </a:solidFill>
              </a:rPr>
              <a:t>Composizione</a:t>
            </a:r>
            <a:r>
              <a:rPr lang="it-IT" sz="1800" dirty="0">
                <a:solidFill>
                  <a:srgbClr val="0000FF"/>
                </a:solidFill>
              </a:rPr>
              <a:t>: </a:t>
            </a:r>
            <a:r>
              <a:rPr lang="it-IT" sz="1800" dirty="0">
                <a:solidFill>
                  <a:srgbClr val="FF6600"/>
                </a:solidFill>
              </a:rPr>
              <a:t>Particella </a:t>
            </a:r>
            <a:r>
              <a:rPr lang="it-IT" sz="1800" dirty="0" smtClean="0">
                <a:solidFill>
                  <a:srgbClr val="FF6600"/>
                </a:solidFill>
              </a:rPr>
              <a:t>elementare</a:t>
            </a:r>
          </a:p>
          <a:p>
            <a:r>
              <a:rPr lang="it-IT" sz="1800" dirty="0" smtClean="0">
                <a:solidFill>
                  <a:srgbClr val="0000FF"/>
                </a:solidFill>
              </a:rPr>
              <a:t>Famiglia</a:t>
            </a:r>
            <a:r>
              <a:rPr lang="it-IT" sz="1800" dirty="0">
                <a:solidFill>
                  <a:srgbClr val="0000FF"/>
                </a:solidFill>
              </a:rPr>
              <a:t>: </a:t>
            </a:r>
            <a:r>
              <a:rPr lang="it-IT" sz="1800" dirty="0" smtClean="0">
                <a:solidFill>
                  <a:srgbClr val="FF6600"/>
                </a:solidFill>
              </a:rPr>
              <a:t>Fermione</a:t>
            </a:r>
          </a:p>
          <a:p>
            <a:r>
              <a:rPr lang="it-IT" sz="1800" dirty="0" smtClean="0">
                <a:solidFill>
                  <a:srgbClr val="0000FF"/>
                </a:solidFill>
              </a:rPr>
              <a:t>Gruppo</a:t>
            </a:r>
            <a:r>
              <a:rPr lang="it-IT" sz="1800" dirty="0">
                <a:solidFill>
                  <a:srgbClr val="0000FF"/>
                </a:solidFill>
              </a:rPr>
              <a:t>: </a:t>
            </a:r>
            <a:r>
              <a:rPr lang="it-IT" sz="1800" dirty="0" smtClean="0">
                <a:solidFill>
                  <a:srgbClr val="FF6600"/>
                </a:solidFill>
              </a:rPr>
              <a:t>Leptone</a:t>
            </a:r>
            <a:endParaRPr lang="it-IT" sz="1800" dirty="0">
              <a:solidFill>
                <a:srgbClr val="0000FF"/>
              </a:solidFill>
            </a:endParaRPr>
          </a:p>
          <a:p>
            <a:r>
              <a:rPr lang="it-IT" sz="1800" dirty="0" smtClean="0">
                <a:solidFill>
                  <a:srgbClr val="0000FF"/>
                </a:solidFill>
              </a:rPr>
              <a:t>Interazione:</a:t>
            </a:r>
          </a:p>
          <a:p>
            <a:r>
              <a:rPr lang="it-IT" sz="1800" dirty="0" smtClean="0">
                <a:solidFill>
                  <a:srgbClr val="0000FF"/>
                </a:solidFill>
              </a:rPr>
              <a:t> </a:t>
            </a:r>
            <a:r>
              <a:rPr lang="it-IT" sz="1800" dirty="0">
                <a:solidFill>
                  <a:srgbClr val="FF6600"/>
                </a:solidFill>
              </a:rPr>
              <a:t>Gravità, </a:t>
            </a:r>
            <a:r>
              <a:rPr lang="it-IT" sz="1800" dirty="0" smtClean="0">
                <a:solidFill>
                  <a:srgbClr val="FF6600"/>
                </a:solidFill>
              </a:rPr>
              <a:t>Elettromagnetica, Debole</a:t>
            </a:r>
          </a:p>
          <a:p>
            <a:r>
              <a:rPr lang="it-IT" sz="1800" dirty="0" smtClean="0">
                <a:solidFill>
                  <a:srgbClr val="0000FF"/>
                </a:solidFill>
              </a:rPr>
              <a:t>Antiparticella</a:t>
            </a:r>
            <a:r>
              <a:rPr lang="it-IT" sz="1800" dirty="0">
                <a:solidFill>
                  <a:srgbClr val="0000FF"/>
                </a:solidFill>
              </a:rPr>
              <a:t>: </a:t>
            </a:r>
            <a:r>
              <a:rPr lang="it-IT" sz="1800" dirty="0" err="1">
                <a:solidFill>
                  <a:srgbClr val="FF6600"/>
                </a:solidFill>
              </a:rPr>
              <a:t>antimuone</a:t>
            </a:r>
            <a:r>
              <a:rPr lang="it-IT" sz="1800" dirty="0">
                <a:solidFill>
                  <a:srgbClr val="FF6600"/>
                </a:solidFill>
              </a:rPr>
              <a:t> </a:t>
            </a:r>
            <a:endParaRPr lang="it-IT" sz="1800" dirty="0" smtClean="0">
              <a:solidFill>
                <a:srgbClr val="FF6600"/>
              </a:solidFill>
            </a:endParaRPr>
          </a:p>
          <a:p>
            <a:r>
              <a:rPr lang="it-IT" sz="1800" dirty="0" smtClean="0">
                <a:solidFill>
                  <a:srgbClr val="0000FF"/>
                </a:solidFill>
              </a:rPr>
              <a:t>Scoperta</a:t>
            </a:r>
            <a:r>
              <a:rPr lang="it-IT" sz="1800" dirty="0">
                <a:solidFill>
                  <a:srgbClr val="0000FF"/>
                </a:solidFill>
              </a:rPr>
              <a:t>: </a:t>
            </a:r>
            <a:r>
              <a:rPr lang="it-IT" sz="1800" dirty="0">
                <a:solidFill>
                  <a:srgbClr val="FF6600"/>
                </a:solidFill>
              </a:rPr>
              <a:t>Carl David </a:t>
            </a:r>
            <a:r>
              <a:rPr lang="it-IT" sz="1800" dirty="0" smtClean="0">
                <a:solidFill>
                  <a:srgbClr val="FF6600"/>
                </a:solidFill>
              </a:rPr>
              <a:t>Anderson 1936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1565-0AE2-3D41-A138-76DA193AEB46}" type="slidenum">
              <a:rPr lang="it-IT" smtClean="0"/>
              <a:pPr/>
              <a:t>9</a:t>
            </a:fld>
            <a:endParaRPr lang="it-IT"/>
          </a:p>
        </p:txBody>
      </p:sp>
      <p:grpSp>
        <p:nvGrpSpPr>
          <p:cNvPr id="19" name="Group 18"/>
          <p:cNvGrpSpPr/>
          <p:nvPr/>
        </p:nvGrpSpPr>
        <p:grpSpPr>
          <a:xfrm>
            <a:off x="5851674" y="28836"/>
            <a:ext cx="3289510" cy="1508105"/>
            <a:chOff x="5002628" y="4138289"/>
            <a:chExt cx="3289510" cy="1508105"/>
          </a:xfrm>
        </p:grpSpPr>
        <p:sp>
          <p:nvSpPr>
            <p:cNvPr id="15" name="TextBox 14"/>
            <p:cNvSpPr txBox="1"/>
            <p:nvPr/>
          </p:nvSpPr>
          <p:spPr>
            <a:xfrm>
              <a:off x="5002628" y="4138289"/>
              <a:ext cx="3289510" cy="1508105"/>
            </a:xfrm>
            <a:prstGeom prst="rect">
              <a:avLst/>
            </a:prstGeom>
            <a:ln w="38100" cmpd="sng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00FF"/>
                  </a:solidFill>
                </a:rPr>
                <a:t>Il </a:t>
              </a:r>
              <a:r>
                <a:rPr lang="en-US" sz="2000" b="1" dirty="0" err="1" smtClean="0">
                  <a:solidFill>
                    <a:srgbClr val="0000FF"/>
                  </a:solidFill>
                </a:rPr>
                <a:t>decadimento</a:t>
              </a:r>
              <a:r>
                <a:rPr lang="en-US" sz="2000" b="1" dirty="0" smtClean="0">
                  <a:solidFill>
                    <a:srgbClr val="0000FF"/>
                  </a:solidFill>
                </a:rPr>
                <a:t> del </a:t>
              </a:r>
              <a:r>
                <a:rPr lang="en-US" sz="2000" b="1" dirty="0" err="1" smtClean="0">
                  <a:solidFill>
                    <a:srgbClr val="0000FF"/>
                  </a:solidFill>
                </a:rPr>
                <a:t>muone</a:t>
              </a:r>
              <a:r>
                <a:rPr lang="en-US" sz="2000" b="1" dirty="0" smtClean="0">
                  <a:solidFill>
                    <a:srgbClr val="0000FF"/>
                  </a:solidFill>
                </a:rPr>
                <a:t>:</a:t>
              </a:r>
            </a:p>
            <a:p>
              <a:endParaRPr lang="en-US" dirty="0">
                <a:solidFill>
                  <a:srgbClr val="0000FF"/>
                </a:solidFill>
              </a:endParaRPr>
            </a:p>
            <a:p>
              <a:endParaRPr lang="en-US" dirty="0" smtClean="0">
                <a:solidFill>
                  <a:srgbClr val="0000FF"/>
                </a:solidFill>
              </a:endParaRPr>
            </a:p>
            <a:p>
              <a:endParaRPr lang="en-US" dirty="0">
                <a:solidFill>
                  <a:srgbClr val="0000FF"/>
                </a:solidFill>
              </a:endParaRPr>
            </a:p>
            <a:p>
              <a:endParaRPr lang="en-US" dirty="0">
                <a:solidFill>
                  <a:srgbClr val="0000FF"/>
                </a:solidFill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5021390" y="4523756"/>
              <a:ext cx="2442992" cy="991752"/>
              <a:chOff x="5021390" y="4523756"/>
              <a:chExt cx="2442992" cy="991752"/>
            </a:xfrm>
          </p:grpSpPr>
          <p:pic>
            <p:nvPicPr>
              <p:cNvPr id="13" name="Picture 12" descr="Screen shot 2011-06-12 at 11.07.25 AM.pn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982"/>
              <a:stretch/>
            </p:blipFill>
            <p:spPr>
              <a:xfrm>
                <a:off x="5021390" y="4523756"/>
                <a:ext cx="2382518" cy="495300"/>
              </a:xfrm>
              <a:prstGeom prst="rect">
                <a:avLst/>
              </a:prstGeom>
            </p:spPr>
          </p:pic>
          <p:pic>
            <p:nvPicPr>
              <p:cNvPr id="14" name="Picture 13" descr="Screen shot 2011-06-12 at 11.07.25 AM.pn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985"/>
              <a:stretch/>
            </p:blipFill>
            <p:spPr>
              <a:xfrm>
                <a:off x="5081964" y="5020208"/>
                <a:ext cx="2382418" cy="495300"/>
              </a:xfrm>
              <a:prstGeom prst="rect">
                <a:avLst/>
              </a:prstGeom>
            </p:spPr>
          </p:pic>
        </p:grpSp>
      </p:grpSp>
      <p:sp>
        <p:nvSpPr>
          <p:cNvPr id="16" name="Slide Number Placeholder 3"/>
          <p:cNvSpPr txBox="1">
            <a:spLocks/>
          </p:cNvSpPr>
          <p:nvPr/>
        </p:nvSpPr>
        <p:spPr>
          <a:xfrm>
            <a:off x="8641080" y="6523929"/>
            <a:ext cx="502920" cy="337069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 fontScale="92500" lnSpcReduction="1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16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E2CCDE-E120-C446-831D-E79AD27AD27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84138" y="909603"/>
            <a:ext cx="502920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91440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37160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82880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28600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>
              <a:spcBef>
                <a:spcPct val="50000"/>
              </a:spcBef>
            </a:pPr>
            <a:r>
              <a:rPr lang="en-US" sz="1800" b="1" dirty="0" err="1" smtClean="0">
                <a:solidFill>
                  <a:srgbClr val="FF0066"/>
                </a:solidFill>
              </a:rPr>
              <a:t>Interazioni</a:t>
            </a:r>
            <a:endParaRPr lang="en-US" sz="1800" b="1" dirty="0" smtClean="0">
              <a:solidFill>
                <a:srgbClr val="FF3300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800" dirty="0" err="1" smtClean="0">
                <a:solidFill>
                  <a:srgbClr val="FF3300"/>
                </a:solidFill>
                <a:latin typeface="Arial" charset="0"/>
              </a:rPr>
              <a:t>collisioni</a:t>
            </a:r>
            <a:r>
              <a:rPr lang="en-US" sz="1800" dirty="0" smtClean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en-US" sz="1800" dirty="0" err="1">
                <a:solidFill>
                  <a:srgbClr val="FF3300"/>
                </a:solidFill>
                <a:latin typeface="Arial" charset="0"/>
              </a:rPr>
              <a:t>inelastiche</a:t>
            </a:r>
            <a:r>
              <a:rPr lang="en-US" sz="1800" dirty="0">
                <a:solidFill>
                  <a:srgbClr val="FF3300"/>
                </a:solidFill>
                <a:latin typeface="Arial" charset="0"/>
              </a:rPr>
              <a:t> con e</a:t>
            </a:r>
            <a:r>
              <a:rPr lang="en-US" sz="1800" baseline="30000" dirty="0">
                <a:solidFill>
                  <a:srgbClr val="FF3300"/>
                </a:solidFill>
                <a:latin typeface="Arial" charset="0"/>
              </a:rPr>
              <a:t>- </a:t>
            </a:r>
            <a:r>
              <a:rPr lang="en-US" sz="1800" dirty="0" err="1" smtClean="0">
                <a:solidFill>
                  <a:srgbClr val="FF3300"/>
                </a:solidFill>
                <a:latin typeface="Arial" charset="0"/>
              </a:rPr>
              <a:t>atomici</a:t>
            </a:r>
            <a:endParaRPr lang="en-US" sz="1800" dirty="0" smtClean="0">
              <a:solidFill>
                <a:srgbClr val="FF3300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800" dirty="0" err="1">
                <a:solidFill>
                  <a:srgbClr val="800080"/>
                </a:solidFill>
                <a:latin typeface="Arial" charset="0"/>
              </a:rPr>
              <a:t>diffusione</a:t>
            </a:r>
            <a:r>
              <a:rPr lang="en-US" sz="1800" dirty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en-US" sz="1800" dirty="0" err="1">
                <a:solidFill>
                  <a:srgbClr val="800080"/>
                </a:solidFill>
                <a:latin typeface="Arial" charset="0"/>
              </a:rPr>
              <a:t>elastica</a:t>
            </a:r>
            <a:r>
              <a:rPr lang="en-US" sz="1800" dirty="0">
                <a:solidFill>
                  <a:srgbClr val="800080"/>
                </a:solidFill>
                <a:latin typeface="Arial" charset="0"/>
              </a:rPr>
              <a:t> dal </a:t>
            </a:r>
            <a:r>
              <a:rPr lang="en-US" sz="1800" dirty="0" err="1">
                <a:solidFill>
                  <a:srgbClr val="800080"/>
                </a:solidFill>
                <a:latin typeface="Arial" charset="0"/>
              </a:rPr>
              <a:t>nucleo</a:t>
            </a:r>
            <a:r>
              <a:rPr lang="en-US" sz="1800" dirty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en-US" sz="1800" dirty="0" err="1" smtClean="0">
                <a:solidFill>
                  <a:srgbClr val="800080"/>
                </a:solidFill>
                <a:latin typeface="Arial" charset="0"/>
              </a:rPr>
              <a:t>atomico</a:t>
            </a:r>
            <a:endParaRPr lang="en-US" sz="1800" dirty="0" smtClean="0">
              <a:solidFill>
                <a:srgbClr val="800080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800" dirty="0" err="1">
                <a:solidFill>
                  <a:srgbClr val="3399FF"/>
                </a:solidFill>
                <a:latin typeface="Arial" charset="0"/>
              </a:rPr>
              <a:t>reazioni</a:t>
            </a:r>
            <a:r>
              <a:rPr lang="en-US" sz="1800" dirty="0">
                <a:solidFill>
                  <a:srgbClr val="3399FF"/>
                </a:solidFill>
                <a:latin typeface="Arial" charset="0"/>
              </a:rPr>
              <a:t> </a:t>
            </a:r>
            <a:r>
              <a:rPr lang="en-US" sz="1800" dirty="0" err="1" smtClean="0">
                <a:solidFill>
                  <a:srgbClr val="3399FF"/>
                </a:solidFill>
                <a:latin typeface="Arial" charset="0"/>
              </a:rPr>
              <a:t>nucleari</a:t>
            </a:r>
            <a:endParaRPr lang="en-US" sz="1800" dirty="0" smtClean="0">
              <a:solidFill>
                <a:srgbClr val="3399FF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800" dirty="0" err="1">
                <a:solidFill>
                  <a:srgbClr val="CC0066"/>
                </a:solidFill>
                <a:latin typeface="Arial" charset="0"/>
              </a:rPr>
              <a:t>irraggiamento</a:t>
            </a:r>
            <a:r>
              <a:rPr lang="en-US" sz="1800" dirty="0">
                <a:solidFill>
                  <a:srgbClr val="CC0066"/>
                </a:solidFill>
                <a:latin typeface="Arial" charset="0"/>
              </a:rPr>
              <a:t> (</a:t>
            </a:r>
            <a:r>
              <a:rPr lang="en-US" sz="1800" dirty="0" err="1">
                <a:solidFill>
                  <a:srgbClr val="CC0066"/>
                </a:solidFill>
                <a:latin typeface="Arial" charset="0"/>
              </a:rPr>
              <a:t>bremmstrahlung</a:t>
            </a:r>
            <a:r>
              <a:rPr lang="en-US" sz="1800" dirty="0">
                <a:solidFill>
                  <a:srgbClr val="CC0066"/>
                </a:solidFill>
                <a:latin typeface="Arial" charset="0"/>
              </a:rPr>
              <a:t>) </a:t>
            </a:r>
            <a:r>
              <a:rPr lang="en-US" sz="1800" dirty="0" err="1">
                <a:solidFill>
                  <a:srgbClr val="CC0066"/>
                </a:solidFill>
                <a:latin typeface="Arial" charset="0"/>
              </a:rPr>
              <a:t>nel</a:t>
            </a:r>
            <a:r>
              <a:rPr lang="en-US" sz="1800" dirty="0">
                <a:solidFill>
                  <a:srgbClr val="CC0066"/>
                </a:solidFill>
                <a:latin typeface="Arial" charset="0"/>
              </a:rPr>
              <a:t> campo </a:t>
            </a:r>
            <a:r>
              <a:rPr lang="en-US" sz="1800" dirty="0" err="1">
                <a:solidFill>
                  <a:srgbClr val="CC0066"/>
                </a:solidFill>
                <a:latin typeface="Arial" charset="0"/>
              </a:rPr>
              <a:t>coulombiano</a:t>
            </a:r>
            <a:r>
              <a:rPr lang="en-US" sz="1800" dirty="0">
                <a:solidFill>
                  <a:srgbClr val="CC0066"/>
                </a:solidFill>
                <a:latin typeface="Arial" charset="0"/>
              </a:rPr>
              <a:t> del </a:t>
            </a:r>
            <a:r>
              <a:rPr lang="en-US" sz="1800" dirty="0" err="1" smtClean="0">
                <a:solidFill>
                  <a:srgbClr val="CC0066"/>
                </a:solidFill>
                <a:latin typeface="Arial" charset="0"/>
              </a:rPr>
              <a:t>nucleo</a:t>
            </a:r>
            <a:endParaRPr lang="en-US" sz="1800" dirty="0" smtClean="0">
              <a:solidFill>
                <a:srgbClr val="CC0066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800" dirty="0" err="1">
                <a:solidFill>
                  <a:srgbClr val="FF6600"/>
                </a:solidFill>
                <a:latin typeface="Arial" charset="0"/>
              </a:rPr>
              <a:t>emissione</a:t>
            </a:r>
            <a:r>
              <a:rPr lang="en-US" sz="1800" dirty="0">
                <a:solidFill>
                  <a:srgbClr val="FF6600"/>
                </a:solidFill>
                <a:latin typeface="Arial" charset="0"/>
              </a:rPr>
              <a:t> </a:t>
            </a:r>
            <a:r>
              <a:rPr lang="en-US" sz="1800" dirty="0" err="1">
                <a:solidFill>
                  <a:srgbClr val="FF6600"/>
                </a:solidFill>
                <a:latin typeface="Arial" charset="0"/>
              </a:rPr>
              <a:t>radiazione</a:t>
            </a:r>
            <a:r>
              <a:rPr lang="en-US" sz="1800" dirty="0">
                <a:solidFill>
                  <a:srgbClr val="FF6600"/>
                </a:solidFill>
                <a:latin typeface="Arial" charset="0"/>
              </a:rPr>
              <a:t> </a:t>
            </a:r>
            <a:r>
              <a:rPr lang="en-US" sz="1800" dirty="0" err="1" smtClean="0">
                <a:solidFill>
                  <a:srgbClr val="FF6600"/>
                </a:solidFill>
                <a:latin typeface="Arial" charset="0"/>
                <a:cs typeface="Arial" charset="0"/>
              </a:rPr>
              <a:t>Č</a:t>
            </a:r>
            <a:r>
              <a:rPr lang="en-US" sz="1800" dirty="0" err="1" smtClean="0">
                <a:solidFill>
                  <a:srgbClr val="FF6600"/>
                </a:solidFill>
                <a:latin typeface="Arial" charset="0"/>
              </a:rPr>
              <a:t>erenkov</a:t>
            </a:r>
            <a:endParaRPr lang="en-US" sz="1800" dirty="0">
              <a:solidFill>
                <a:srgbClr val="FF6600"/>
              </a:solidFill>
              <a:latin typeface="Arial" charset="0"/>
            </a:endParaRPr>
          </a:p>
          <a:p>
            <a:pPr marL="0" indent="0">
              <a:spcBef>
                <a:spcPct val="50000"/>
              </a:spcBef>
            </a:pPr>
            <a:r>
              <a:rPr lang="en-US" sz="1800" b="1" u="sng" dirty="0" err="1" smtClean="0">
                <a:solidFill>
                  <a:srgbClr val="006600"/>
                </a:solidFill>
              </a:rPr>
              <a:t>Effetti</a:t>
            </a:r>
            <a:endParaRPr lang="en-US" sz="1800" b="1" u="sng" dirty="0">
              <a:solidFill>
                <a:srgbClr val="FF6600"/>
              </a:solidFill>
              <a:latin typeface="Arial" charset="0"/>
            </a:endParaRPr>
          </a:p>
          <a:p>
            <a:pPr>
              <a:buClr>
                <a:srgbClr val="006600"/>
              </a:buClr>
              <a:buFont typeface="Wingdings" charset="0"/>
              <a:buChar char="v"/>
            </a:pPr>
            <a:r>
              <a:rPr lang="en-US" sz="1800" dirty="0"/>
              <a:t> </a:t>
            </a:r>
            <a:r>
              <a:rPr lang="en-US" sz="1800" dirty="0" err="1">
                <a:solidFill>
                  <a:srgbClr val="FF3399"/>
                </a:solidFill>
              </a:rPr>
              <a:t>perdita</a:t>
            </a:r>
            <a:r>
              <a:rPr lang="en-US" sz="1800" dirty="0">
                <a:solidFill>
                  <a:srgbClr val="FF3399"/>
                </a:solidFill>
              </a:rPr>
              <a:t> </a:t>
            </a:r>
            <a:r>
              <a:rPr lang="en-US" sz="1800" dirty="0" err="1" smtClean="0">
                <a:solidFill>
                  <a:srgbClr val="FF3399"/>
                </a:solidFill>
              </a:rPr>
              <a:t>d</a:t>
            </a:r>
            <a:r>
              <a:rPr lang="en-US" sz="1800" dirty="0" err="1" smtClean="0">
                <a:solidFill>
                  <a:srgbClr val="FF3399"/>
                </a:solidFill>
                <a:latin typeface="Arial"/>
              </a:rPr>
              <a:t>’</a:t>
            </a:r>
            <a:r>
              <a:rPr lang="en-US" sz="1800" dirty="0" err="1" smtClean="0">
                <a:solidFill>
                  <a:srgbClr val="FF3399"/>
                </a:solidFill>
              </a:rPr>
              <a:t>energia</a:t>
            </a:r>
            <a:endParaRPr lang="en-US" sz="1800" dirty="0">
              <a:solidFill>
                <a:srgbClr val="FF3399"/>
              </a:solidFill>
            </a:endParaRPr>
          </a:p>
          <a:p>
            <a:pPr>
              <a:buClr>
                <a:srgbClr val="006600"/>
              </a:buClr>
              <a:buFont typeface="Wingdings" charset="0"/>
              <a:buChar char="v"/>
            </a:pPr>
            <a:r>
              <a:rPr lang="en-US" sz="1800" dirty="0"/>
              <a:t> </a:t>
            </a:r>
            <a:r>
              <a:rPr lang="en-US" sz="1800" dirty="0" err="1">
                <a:solidFill>
                  <a:srgbClr val="9900CC"/>
                </a:solidFill>
              </a:rPr>
              <a:t>deflessione</a:t>
            </a:r>
            <a:r>
              <a:rPr lang="en-US" sz="1800" dirty="0">
                <a:solidFill>
                  <a:srgbClr val="9900CC"/>
                </a:solidFill>
              </a:rPr>
              <a:t> </a:t>
            </a:r>
            <a:r>
              <a:rPr lang="en-US" sz="1800" dirty="0" err="1">
                <a:solidFill>
                  <a:srgbClr val="9900CC"/>
                </a:solidFill>
              </a:rPr>
              <a:t>della</a:t>
            </a:r>
            <a:r>
              <a:rPr lang="en-US" sz="1800" dirty="0">
                <a:solidFill>
                  <a:srgbClr val="9900CC"/>
                </a:solidFill>
              </a:rPr>
              <a:t> </a:t>
            </a:r>
            <a:r>
              <a:rPr lang="en-US" sz="1800" dirty="0" err="1">
                <a:solidFill>
                  <a:srgbClr val="9900CC"/>
                </a:solidFill>
              </a:rPr>
              <a:t>traiettoria</a:t>
            </a:r>
            <a:endParaRPr lang="en-US" sz="1800" dirty="0">
              <a:solidFill>
                <a:srgbClr val="CC0066"/>
              </a:solidFill>
              <a:latin typeface="Arial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055405" y="4663390"/>
            <a:ext cx="382995" cy="624829"/>
          </a:xfrm>
          <a:prstGeom prst="downArrow">
            <a:avLst/>
          </a:prstGeom>
          <a:gradFill>
            <a:gsLst>
              <a:gs pos="0">
                <a:srgbClr val="FF6600"/>
              </a:gs>
              <a:gs pos="8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9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4138" y="5381590"/>
            <a:ext cx="4733533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 err="1" smtClean="0"/>
              <a:t>Bremmstrahlung</a:t>
            </a:r>
            <a:r>
              <a:rPr lang="en-US" b="1" i="1" dirty="0" smtClean="0"/>
              <a:t> </a:t>
            </a:r>
            <a:r>
              <a:rPr lang="en-US" b="1" i="1" dirty="0" err="1" smtClean="0"/>
              <a:t>bassa</a:t>
            </a:r>
            <a:r>
              <a:rPr lang="en-US" b="1" i="1" dirty="0" smtClean="0"/>
              <a:t> </a:t>
            </a:r>
            <a:r>
              <a:rPr lang="en-US" b="1" i="1" dirty="0" smtClean="0">
                <a:sym typeface="Wingdings"/>
              </a:rPr>
              <a:t></a:t>
            </a:r>
            <a:endParaRPr lang="en-US" b="1" i="1" dirty="0" smtClean="0"/>
          </a:p>
          <a:p>
            <a:pPr algn="ctr"/>
            <a:r>
              <a:rPr lang="en-US" b="1" i="1" dirty="0" smtClean="0"/>
              <a:t>I </a:t>
            </a:r>
            <a:r>
              <a:rPr lang="en-US" b="1" i="1" dirty="0" err="1" smtClean="0"/>
              <a:t>muoni</a:t>
            </a:r>
            <a:r>
              <a:rPr lang="en-US" b="1" i="1" dirty="0" smtClean="0"/>
              <a:t> </a:t>
            </a:r>
            <a:r>
              <a:rPr lang="en-US" b="1" i="1" dirty="0" err="1" smtClean="0"/>
              <a:t>sono</a:t>
            </a:r>
            <a:r>
              <a:rPr lang="en-US" b="1" i="1" dirty="0" smtClean="0"/>
              <a:t> </a:t>
            </a:r>
            <a:r>
              <a:rPr lang="en-US" b="1" i="1" dirty="0" err="1" smtClean="0"/>
              <a:t>particelle</a:t>
            </a:r>
            <a:r>
              <a:rPr lang="en-US" b="1" i="1" dirty="0" smtClean="0"/>
              <a:t> molto </a:t>
            </a:r>
            <a:r>
              <a:rPr lang="en-US" b="1" i="1" dirty="0" err="1" smtClean="0"/>
              <a:t>penetranti</a:t>
            </a:r>
            <a:r>
              <a:rPr lang="en-US" b="1" i="1" dirty="0" smtClean="0"/>
              <a:t> </a:t>
            </a:r>
            <a:r>
              <a:rPr lang="en-US" b="1" i="1" dirty="0" smtClean="0">
                <a:sym typeface="Wingdings"/>
              </a:rPr>
              <a:t></a:t>
            </a:r>
            <a:endParaRPr lang="en-US" b="1" i="1" dirty="0" smtClean="0"/>
          </a:p>
          <a:p>
            <a:pPr algn="ctr"/>
            <a:r>
              <a:rPr lang="en-US" b="1" i="1" dirty="0" err="1" smtClean="0"/>
              <a:t>Necessario</a:t>
            </a:r>
            <a:r>
              <a:rPr lang="en-US" b="1" i="1" dirty="0" smtClean="0"/>
              <a:t> un </a:t>
            </a:r>
            <a:r>
              <a:rPr lang="en-US" b="1" i="1" dirty="0" err="1" smtClean="0"/>
              <a:t>rivelatore</a:t>
            </a:r>
            <a:r>
              <a:rPr lang="en-US" b="1" i="1" dirty="0" smtClean="0"/>
              <a:t> di </a:t>
            </a:r>
            <a:r>
              <a:rPr lang="en-US" b="1" i="1" dirty="0" err="1" smtClean="0"/>
              <a:t>grandi</a:t>
            </a:r>
            <a:r>
              <a:rPr lang="en-US" b="1" i="1" dirty="0" smtClean="0"/>
              <a:t> </a:t>
            </a:r>
            <a:r>
              <a:rPr lang="en-US" b="1" i="1" dirty="0" err="1" smtClean="0"/>
              <a:t>dimensioni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597436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9424" y="0"/>
            <a:ext cx="7520940" cy="548640"/>
          </a:xfrm>
        </p:spPr>
        <p:txBody>
          <a:bodyPr/>
          <a:lstStyle/>
          <a:p>
            <a:r>
              <a:rPr lang="en-US" dirty="0" smtClean="0"/>
              <a:t>I </a:t>
            </a:r>
            <a:r>
              <a:rPr lang="en-US" dirty="0" err="1" smtClean="0"/>
              <a:t>muoni</a:t>
            </a:r>
            <a:r>
              <a:rPr lang="en-US" dirty="0" smtClean="0"/>
              <a:t> in </a:t>
            </a:r>
            <a:r>
              <a:rPr lang="en-US" dirty="0" err="1" smtClean="0"/>
              <a:t>atlaS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562334"/>
            <a:ext cx="9143999" cy="156564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	La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possibilita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’ di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ricostruire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e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triggerare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muoni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con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1800" baseline="-25000" dirty="0" err="1" smtClean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fino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a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qualche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TeV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ha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inciso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molto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sul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design del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rivelatore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. La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scelta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di ATLAS di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usare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un campo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magnetico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toroidale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fornisce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la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possibilita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’ di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avere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una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risoluzione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in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1800" baseline="-25000" dirty="0" err="1" smtClean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indipendente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da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η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fino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a |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η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|~2.7. </a:t>
            </a:r>
          </a:p>
          <a:p>
            <a:pPr algn="just"/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	Il volume e’ molto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grande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e la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densita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’ di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materiale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e’ molto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bassa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proprio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per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avere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una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ottima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misura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del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1800" baseline="-25000" dirty="0" err="1" smtClean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anche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stand-alone (con le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misure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effettute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dal solo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</a:rPr>
              <a:t>spettrometro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endParaRPr lang="en-US" sz="2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10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402927" y="2308033"/>
            <a:ext cx="4908839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 err="1" smtClean="0"/>
              <a:t>Processi</a:t>
            </a:r>
            <a:r>
              <a:rPr lang="en-US" sz="2000" dirty="0" smtClean="0"/>
              <a:t> </a:t>
            </a:r>
            <a:r>
              <a:rPr lang="en-US" sz="2000" dirty="0"/>
              <a:t>in cui I </a:t>
            </a:r>
            <a:r>
              <a:rPr lang="en-US" sz="2000" dirty="0" err="1"/>
              <a:t>muoni</a:t>
            </a:r>
            <a:r>
              <a:rPr lang="en-US" sz="2000" dirty="0"/>
              <a:t> </a:t>
            </a:r>
            <a:r>
              <a:rPr lang="en-US" sz="2000" dirty="0" err="1"/>
              <a:t>sono</a:t>
            </a:r>
            <a:r>
              <a:rPr lang="en-US" sz="2000" dirty="0"/>
              <a:t> </a:t>
            </a:r>
            <a:r>
              <a:rPr lang="en-US" sz="2000" dirty="0" err="1"/>
              <a:t>importanti</a:t>
            </a:r>
            <a:r>
              <a:rPr lang="en-US" sz="2000" dirty="0"/>
              <a:t>: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000" dirty="0"/>
              <a:t>Higgs con </a:t>
            </a:r>
            <a:r>
              <a:rPr lang="en-US" sz="2000" dirty="0" err="1"/>
              <a:t>alta</a:t>
            </a:r>
            <a:r>
              <a:rPr lang="en-US" sz="2000" dirty="0"/>
              <a:t> </a:t>
            </a:r>
            <a:r>
              <a:rPr lang="en-US" sz="2000" dirty="0" err="1"/>
              <a:t>massa</a:t>
            </a:r>
            <a:endParaRPr lang="en-US" sz="2000" dirty="0"/>
          </a:p>
          <a:p>
            <a:pPr marL="285750" indent="-285750">
              <a:buFont typeface="Wingdings" charset="2"/>
              <a:buChar char="ü"/>
            </a:pPr>
            <a:r>
              <a:rPr lang="en-US" sz="2000" dirty="0"/>
              <a:t>Z’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000" dirty="0" err="1"/>
              <a:t>Fisica</a:t>
            </a:r>
            <a:r>
              <a:rPr lang="en-US" sz="2000" dirty="0"/>
              <a:t> del B </a:t>
            </a:r>
            <a:r>
              <a:rPr lang="en-US" sz="2000" dirty="0" err="1"/>
              <a:t>fino</a:t>
            </a:r>
            <a:r>
              <a:rPr lang="en-US" sz="2000" dirty="0"/>
              <a:t> a </a:t>
            </a:r>
            <a:r>
              <a:rPr lang="en-US" sz="2000" dirty="0" err="1"/>
              <a:t>qualche</a:t>
            </a:r>
            <a:r>
              <a:rPr lang="en-US" sz="2000" dirty="0"/>
              <a:t> </a:t>
            </a:r>
            <a:r>
              <a:rPr lang="en-US" sz="2000" dirty="0" err="1"/>
              <a:t>GeV</a:t>
            </a:r>
            <a:endParaRPr lang="en-US" sz="20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776030" y="4157653"/>
            <a:ext cx="5367970" cy="274430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 smtClean="0">
                <a:solidFill>
                  <a:schemeClr val="bg1"/>
                </a:solidFill>
              </a:rPr>
              <a:t>Risoluzione</a:t>
            </a:r>
            <a:r>
              <a:rPr lang="en-US" sz="1800" dirty="0" smtClean="0">
                <a:solidFill>
                  <a:schemeClr val="bg1"/>
                </a:solidFill>
              </a:rPr>
              <a:t>: Il golden decay </a:t>
            </a:r>
            <a:r>
              <a:rPr lang="en-US" sz="1800" dirty="0" err="1" smtClean="0">
                <a:solidFill>
                  <a:schemeClr val="bg1"/>
                </a:solidFill>
              </a:rPr>
              <a:t>dell’Higgs</a:t>
            </a:r>
            <a:r>
              <a:rPr lang="en-US" sz="1800" dirty="0" smtClean="0">
                <a:solidFill>
                  <a:schemeClr val="bg1"/>
                </a:solidFill>
              </a:rPr>
              <a:t> H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ZZ4μ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richiede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di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poter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ricostruire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il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momento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e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quindi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la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massa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di un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sistema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dinamico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con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una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precisione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dell’1%. Per μ da 1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TeV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Δp~10%</a:t>
            </a:r>
          </a:p>
          <a:p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Ampio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range in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η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: ~2/3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dei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decadimenti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del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bosone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di Higgs per masse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intermedia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in 4μ ha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almeno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1μ a |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η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|&gt;1.4</a:t>
            </a:r>
          </a:p>
          <a:p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Identificazione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in un “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ambiente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denso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”: Jet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dronici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,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regioni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con alto background</a:t>
            </a:r>
          </a:p>
          <a:p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Trigger: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capacita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’ di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misurare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on line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il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p</a:t>
            </a:r>
            <a:r>
              <a:rPr lang="en-US" sz="1800" baseline="-25000" dirty="0" err="1" smtClean="0">
                <a:solidFill>
                  <a:schemeClr val="bg1"/>
                </a:solidFill>
                <a:sym typeface="Wingdings"/>
              </a:rPr>
              <a:t>T</a:t>
            </a:r>
            <a:r>
              <a:rPr lang="en-US" sz="1800" baseline="-250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dei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muoni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standalone e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selezionare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eventi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con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p</a:t>
            </a:r>
            <a:r>
              <a:rPr lang="en-US" sz="1800" baseline="-25000" dirty="0" err="1" smtClean="0">
                <a:solidFill>
                  <a:schemeClr val="bg1"/>
                </a:solidFill>
                <a:sym typeface="Wingdings"/>
              </a:rPr>
              <a:t>T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&gt;4-5GeV</a:t>
            </a:r>
          </a:p>
          <a:p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Buona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risoluzione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temporale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e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abilita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’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nell’associare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sym typeface="Wingdings"/>
              </a:rPr>
              <a:t>il</a:t>
            </a:r>
            <a:r>
              <a:rPr lang="en-US" sz="1800" dirty="0" smtClean="0">
                <a:solidFill>
                  <a:schemeClr val="bg1"/>
                </a:solidFill>
                <a:sym typeface="Wingdings"/>
              </a:rPr>
              <a:t> bunch crossing</a:t>
            </a:r>
          </a:p>
        </p:txBody>
      </p:sp>
      <p:pic>
        <p:nvPicPr>
          <p:cNvPr id="11" name="Picture 2" descr="Higgs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"/>
          <a:stretch>
            <a:fillRect/>
          </a:stretch>
        </p:blipFill>
        <p:spPr bwMode="auto">
          <a:xfrm>
            <a:off x="0" y="4498444"/>
            <a:ext cx="3240505" cy="235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468909" y="5529807"/>
            <a:ext cx="2445289" cy="1006071"/>
            <a:chOff x="3600" y="3312"/>
            <a:chExt cx="1968" cy="1008"/>
          </a:xfrm>
        </p:grpSpPr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>
              <a:off x="4032" y="3456"/>
              <a:ext cx="528" cy="864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V="1">
              <a:off x="4560" y="3360"/>
              <a:ext cx="1008" cy="96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H="1">
              <a:off x="3648" y="3456"/>
              <a:ext cx="912" cy="48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H="1" flipV="1">
              <a:off x="3600" y="3312"/>
              <a:ext cx="960" cy="144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0" y="3773117"/>
            <a:ext cx="3240505" cy="738664"/>
          </a:xfrm>
          <a:prstGeom prst="rect">
            <a:avLst/>
          </a:prstGeom>
          <a:solidFill>
            <a:srgbClr val="F8263F">
              <a:alpha val="49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For </a:t>
            </a:r>
            <a:r>
              <a:rPr lang="it-IT" sz="1200" b="1" i="1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m</a:t>
            </a:r>
            <a:r>
              <a:rPr lang="it-IT" sz="1200" b="1" i="1" baseline="-25000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H</a:t>
            </a:r>
            <a:r>
              <a:rPr lang="it-IT" sz="1200" b="1" i="1" baseline="-25000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</a:t>
            </a:r>
            <a:r>
              <a:rPr lang="it-IT" sz="12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&gt; 130 </a:t>
            </a:r>
            <a:r>
              <a:rPr lang="it-IT" sz="1200" b="1" i="1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GeV</a:t>
            </a:r>
            <a:r>
              <a:rPr lang="it-IT" sz="12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/c the best </a:t>
            </a:r>
            <a:r>
              <a:rPr lang="it-IT" sz="1200" b="1" i="1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experimental</a:t>
            </a:r>
            <a:r>
              <a:rPr lang="it-IT" sz="12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</a:t>
            </a:r>
            <a:r>
              <a:rPr lang="it-IT" sz="1200" b="1" i="1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signature</a:t>
            </a:r>
            <a:r>
              <a:rPr lang="it-IT" sz="12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come from the</a:t>
            </a:r>
          </a:p>
          <a:p>
            <a:pPr algn="ctr">
              <a:spcBef>
                <a:spcPct val="50000"/>
              </a:spcBef>
            </a:pPr>
            <a:r>
              <a:rPr lang="it-IT" sz="12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H </a:t>
            </a:r>
            <a:r>
              <a:rPr lang="it-IT" sz="12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Wingdings" charset="0"/>
              </a:rPr>
              <a:t> 4 </a:t>
            </a:r>
            <a:r>
              <a:rPr lang="el-GR" sz="1200" b="1" i="1" dirty="0">
                <a:solidFill>
                  <a:srgbClr val="000066"/>
                </a:solidFill>
                <a:latin typeface="Times New Roman" charset="0"/>
                <a:cs typeface="Times New Roman" charset="0"/>
                <a:sym typeface="Wingdings" charset="0"/>
              </a:rPr>
              <a:t>μ</a:t>
            </a:r>
            <a:r>
              <a:rPr lang="it-IT" sz="12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</a:t>
            </a:r>
            <a:r>
              <a:rPr lang="it-IT" sz="1200" b="1" i="1" dirty="0" err="1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decay</a:t>
            </a:r>
            <a:r>
              <a:rPr lang="it-IT" sz="1200" b="1" i="1" dirty="0">
                <a:solidFill>
                  <a:srgbClr val="000066"/>
                </a:solidFill>
                <a:latin typeface="Tahoma" charset="0"/>
                <a:cs typeface="Times New Roman" charset="0"/>
                <a:sym typeface="Symbol" charset="0"/>
              </a:rPr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600640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ATLAS_SE_Corrected7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6"/>
            <a:ext cx="6304574" cy="37782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06800" y="200026"/>
            <a:ext cx="792385" cy="369332"/>
          </a:xfrm>
          <a:prstGeom prst="rect">
            <a:avLst/>
          </a:prstGeom>
          <a:solidFill>
            <a:srgbClr val="FFFFFF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6600"/>
                </a:solidFill>
              </a:rPr>
              <a:t>46m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672" y="64456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2193767"/>
            <a:ext cx="792385" cy="369332"/>
          </a:xfrm>
          <a:prstGeom prst="rect">
            <a:avLst/>
          </a:prstGeom>
          <a:solidFill>
            <a:srgbClr val="FFFFFF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6600"/>
                </a:solidFill>
              </a:rPr>
              <a:t>22m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9" name="Rectangle 70"/>
          <p:cNvSpPr>
            <a:spLocks noChangeArrowheads="1"/>
          </p:cNvSpPr>
          <p:nvPr/>
        </p:nvSpPr>
        <p:spPr bwMode="auto">
          <a:xfrm>
            <a:off x="-33835" y="4555732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²"/>
            </a:pPr>
            <a:r>
              <a:rPr lang="it-IT" sz="2400" dirty="0" smtClean="0">
                <a:solidFill>
                  <a:schemeClr val="accent3">
                    <a:lumMod val="75000"/>
                  </a:schemeClr>
                </a:solidFill>
                <a:latin typeface="Calibri" charset="0"/>
              </a:rPr>
              <a:t>3 magneti toroidali </a:t>
            </a:r>
            <a:r>
              <a:rPr lang="it-IT" sz="2400" dirty="0">
                <a:solidFill>
                  <a:schemeClr val="accent3">
                    <a:lumMod val="75000"/>
                  </a:schemeClr>
                </a:solidFill>
                <a:latin typeface="Calibri" charset="0"/>
              </a:rPr>
              <a:t>con </a:t>
            </a:r>
            <a:r>
              <a:rPr lang="it-IT" sz="2400" dirty="0" smtClean="0">
                <a:solidFill>
                  <a:schemeClr val="accent3">
                    <a:lumMod val="75000"/>
                  </a:schemeClr>
                </a:solidFill>
                <a:latin typeface="Calibri" charset="0"/>
              </a:rPr>
              <a:t>core in aria</a:t>
            </a:r>
          </a:p>
          <a:p>
            <a:pPr marL="285750" indent="-285750" algn="just">
              <a:buFont typeface="Wingdings" charset="2"/>
              <a:buChar char="²"/>
            </a:pPr>
            <a:r>
              <a:rPr lang="it-IT" sz="2400" dirty="0" smtClean="0">
                <a:solidFill>
                  <a:schemeClr val="accent3">
                    <a:lumMod val="75000"/>
                  </a:schemeClr>
                </a:solidFill>
                <a:latin typeface="Calibri" charset="0"/>
              </a:rPr>
              <a:t>4 rivelatori: </a:t>
            </a:r>
          </a:p>
          <a:p>
            <a:pPr marL="742950" lvl="1" indent="-285750" algn="just">
              <a:buFont typeface="Wingdings" charset="2"/>
              <a:buChar char="ü"/>
            </a:pPr>
            <a:r>
              <a:rPr lang="en-US" b="1" u="sng" dirty="0" smtClean="0">
                <a:solidFill>
                  <a:schemeClr val="accent3">
                    <a:lumMod val="75000"/>
                  </a:schemeClr>
                </a:solidFill>
                <a:latin typeface="Calibri" charset="0"/>
              </a:rPr>
              <a:t>C</a:t>
            </a:r>
            <a:r>
              <a:rPr lang="it-IT" b="1" u="sng" dirty="0" err="1" smtClean="0">
                <a:solidFill>
                  <a:schemeClr val="accent3">
                    <a:lumMod val="75000"/>
                  </a:schemeClr>
                </a:solidFill>
                <a:latin typeface="Calibri" charset="0"/>
              </a:rPr>
              <a:t>amere</a:t>
            </a:r>
            <a:r>
              <a:rPr lang="it-IT" b="1" u="sng" dirty="0" smtClean="0">
                <a:solidFill>
                  <a:schemeClr val="accent3">
                    <a:lumMod val="75000"/>
                  </a:schemeClr>
                </a:solidFill>
                <a:latin typeface="Calibri" charset="0"/>
              </a:rPr>
              <a:t> </a:t>
            </a:r>
            <a:r>
              <a:rPr lang="it-IT" b="1" u="sng" dirty="0">
                <a:solidFill>
                  <a:schemeClr val="accent3">
                    <a:lumMod val="75000"/>
                  </a:schemeClr>
                </a:solidFill>
                <a:latin typeface="Calibri" charset="0"/>
              </a:rPr>
              <a:t>di precisione: </a:t>
            </a:r>
            <a:endParaRPr lang="it-IT" b="1" u="sng" dirty="0" smtClean="0">
              <a:solidFill>
                <a:schemeClr val="accent3">
                  <a:lumMod val="75000"/>
                </a:schemeClr>
              </a:solidFill>
              <a:latin typeface="Calibri" charset="0"/>
            </a:endParaRPr>
          </a:p>
          <a:p>
            <a:pPr lvl="2" algn="just"/>
            <a:r>
              <a:rPr lang="it-IT" dirty="0" err="1" smtClean="0">
                <a:solidFill>
                  <a:srgbClr val="FF6600"/>
                </a:solidFill>
                <a:latin typeface="Calibri" charset="0"/>
              </a:rPr>
              <a:t>Monitored</a:t>
            </a:r>
            <a:r>
              <a:rPr lang="it-IT" dirty="0" smtClean="0">
                <a:solidFill>
                  <a:srgbClr val="FF6600"/>
                </a:solidFill>
                <a:latin typeface="Calibri" charset="0"/>
              </a:rPr>
              <a:t> </a:t>
            </a:r>
            <a:r>
              <a:rPr lang="it-IT" dirty="0" err="1">
                <a:solidFill>
                  <a:srgbClr val="FF6600"/>
                </a:solidFill>
                <a:latin typeface="Calibri" charset="0"/>
              </a:rPr>
              <a:t>Drift</a:t>
            </a:r>
            <a:r>
              <a:rPr lang="it-IT" dirty="0">
                <a:solidFill>
                  <a:srgbClr val="FF6600"/>
                </a:solidFill>
                <a:latin typeface="Calibri" charset="0"/>
              </a:rPr>
              <a:t> Tube </a:t>
            </a:r>
            <a:r>
              <a:rPr lang="it-IT" dirty="0" err="1">
                <a:solidFill>
                  <a:srgbClr val="FF6600"/>
                </a:solidFill>
                <a:latin typeface="Calibri" charset="0"/>
              </a:rPr>
              <a:t>chambers</a:t>
            </a:r>
            <a:r>
              <a:rPr lang="it-IT" dirty="0">
                <a:solidFill>
                  <a:srgbClr val="FF6600"/>
                </a:solidFill>
                <a:latin typeface="Calibri" charset="0"/>
              </a:rPr>
              <a:t> (MDT) e </a:t>
            </a:r>
            <a:r>
              <a:rPr lang="it-IT" dirty="0" err="1">
                <a:solidFill>
                  <a:srgbClr val="FF6600"/>
                </a:solidFill>
                <a:latin typeface="Calibri" charset="0"/>
              </a:rPr>
              <a:t>Cathode</a:t>
            </a:r>
            <a:r>
              <a:rPr lang="it-IT" dirty="0">
                <a:solidFill>
                  <a:srgbClr val="FF6600"/>
                </a:solidFill>
                <a:latin typeface="Calibri" charset="0"/>
              </a:rPr>
              <a:t> Strip </a:t>
            </a:r>
            <a:r>
              <a:rPr lang="it-IT" dirty="0" err="1">
                <a:solidFill>
                  <a:srgbClr val="FF6600"/>
                </a:solidFill>
                <a:latin typeface="Calibri" charset="0"/>
              </a:rPr>
              <a:t>Chambers</a:t>
            </a:r>
            <a:r>
              <a:rPr lang="it-IT" dirty="0">
                <a:solidFill>
                  <a:srgbClr val="FF6600"/>
                </a:solidFill>
                <a:latin typeface="Calibri" charset="0"/>
              </a:rPr>
              <a:t> (CSC) </a:t>
            </a:r>
          </a:p>
          <a:p>
            <a:pPr marL="742950" lvl="1" indent="-285750" algn="just">
              <a:buFont typeface="Wingdings" charset="2"/>
              <a:buChar char="ü"/>
            </a:pPr>
            <a:r>
              <a:rPr lang="it-IT" b="1" u="sng" dirty="0" smtClean="0">
                <a:solidFill>
                  <a:srgbClr val="0679A3"/>
                </a:solidFill>
                <a:latin typeface="Calibri" charset="0"/>
              </a:rPr>
              <a:t>Camere </a:t>
            </a:r>
            <a:r>
              <a:rPr lang="it-IT" b="1" u="sng" dirty="0">
                <a:solidFill>
                  <a:srgbClr val="0679A3"/>
                </a:solidFill>
                <a:latin typeface="Calibri" charset="0"/>
              </a:rPr>
              <a:t>di trigger: </a:t>
            </a:r>
            <a:endParaRPr lang="it-IT" b="1" u="sng" dirty="0" smtClean="0">
              <a:solidFill>
                <a:srgbClr val="0679A3"/>
              </a:solidFill>
              <a:latin typeface="Calibri" charset="0"/>
            </a:endParaRPr>
          </a:p>
          <a:p>
            <a:pPr lvl="2" algn="just"/>
            <a:r>
              <a:rPr lang="it-IT" dirty="0" smtClean="0">
                <a:solidFill>
                  <a:srgbClr val="FF6600"/>
                </a:solidFill>
                <a:latin typeface="Calibri" charset="0"/>
              </a:rPr>
              <a:t>Resistive </a:t>
            </a:r>
            <a:r>
              <a:rPr lang="it-IT" dirty="0" err="1">
                <a:solidFill>
                  <a:srgbClr val="FF6600"/>
                </a:solidFill>
                <a:latin typeface="Calibri" charset="0"/>
              </a:rPr>
              <a:t>Plate</a:t>
            </a:r>
            <a:r>
              <a:rPr lang="it-IT" dirty="0">
                <a:solidFill>
                  <a:srgbClr val="FF6600"/>
                </a:solidFill>
                <a:latin typeface="Calibri" charset="0"/>
              </a:rPr>
              <a:t> </a:t>
            </a:r>
            <a:r>
              <a:rPr lang="it-IT" dirty="0" err="1">
                <a:solidFill>
                  <a:srgbClr val="FF6600"/>
                </a:solidFill>
                <a:latin typeface="Calibri" charset="0"/>
              </a:rPr>
              <a:t>Chambers</a:t>
            </a:r>
            <a:r>
              <a:rPr lang="it-IT" dirty="0">
                <a:solidFill>
                  <a:srgbClr val="FF6600"/>
                </a:solidFill>
                <a:latin typeface="Calibri" charset="0"/>
              </a:rPr>
              <a:t> (RPC) nel BR e </a:t>
            </a:r>
            <a:r>
              <a:rPr lang="it-IT" dirty="0" err="1">
                <a:solidFill>
                  <a:srgbClr val="FF6600"/>
                </a:solidFill>
                <a:latin typeface="Calibri" charset="0"/>
              </a:rPr>
              <a:t>Thin</a:t>
            </a:r>
            <a:r>
              <a:rPr lang="it-IT" dirty="0">
                <a:solidFill>
                  <a:srgbClr val="FF6600"/>
                </a:solidFill>
                <a:latin typeface="Calibri" charset="0"/>
              </a:rPr>
              <a:t> Gap </a:t>
            </a:r>
            <a:r>
              <a:rPr lang="it-IT" dirty="0" err="1">
                <a:solidFill>
                  <a:srgbClr val="FF6600"/>
                </a:solidFill>
                <a:latin typeface="Calibri" charset="0"/>
              </a:rPr>
              <a:t>Chambers</a:t>
            </a:r>
            <a:r>
              <a:rPr lang="it-IT" dirty="0">
                <a:solidFill>
                  <a:srgbClr val="FF6600"/>
                </a:solidFill>
                <a:latin typeface="Calibri" charset="0"/>
              </a:rPr>
              <a:t> (TGC) </a:t>
            </a:r>
            <a:r>
              <a:rPr lang="it-IT" dirty="0" err="1">
                <a:solidFill>
                  <a:srgbClr val="FF6600"/>
                </a:solidFill>
                <a:latin typeface="Calibri" charset="0"/>
              </a:rPr>
              <a:t>nell</a:t>
            </a:r>
            <a:r>
              <a:rPr lang="ja-JP" altLang="it-IT" dirty="0">
                <a:solidFill>
                  <a:srgbClr val="FF6600"/>
                </a:solidFill>
                <a:latin typeface="Calibri" charset="0"/>
              </a:rPr>
              <a:t>’</a:t>
            </a:r>
            <a:r>
              <a:rPr lang="it-IT" dirty="0">
                <a:solidFill>
                  <a:srgbClr val="FF6600"/>
                </a:solidFill>
                <a:latin typeface="Calibri" charset="0"/>
              </a:rPr>
              <a:t>ER</a:t>
            </a:r>
          </a:p>
          <a:p>
            <a:pPr marL="285750" indent="-285750" algn="just">
              <a:buFont typeface="Wingdings" charset="2"/>
              <a:buChar char="²"/>
            </a:pPr>
            <a:endParaRPr lang="en-US" dirty="0" smtClean="0">
              <a:solidFill>
                <a:srgbClr val="0000FF"/>
              </a:solidFill>
              <a:latin typeface="Calibri" charset="0"/>
            </a:endParaRPr>
          </a:p>
        </p:txBody>
      </p:sp>
      <p:sp>
        <p:nvSpPr>
          <p:cNvPr id="12" name="Rectangle 81"/>
          <p:cNvSpPr>
            <a:spLocks noChangeArrowheads="1"/>
          </p:cNvSpPr>
          <p:nvPr/>
        </p:nvSpPr>
        <p:spPr bwMode="auto">
          <a:xfrm>
            <a:off x="5791249" y="3593241"/>
            <a:ext cx="3320000" cy="830997"/>
          </a:xfrm>
          <a:prstGeom prst="rect">
            <a:avLst/>
          </a:prstGeom>
          <a:ln/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it-IT" sz="1600" b="1" i="1" dirty="0">
                <a:solidFill>
                  <a:schemeClr val="bg1"/>
                </a:solidFill>
                <a:latin typeface="Calibri" charset="0"/>
              </a:rPr>
              <a:t>Copertura in </a:t>
            </a:r>
            <a:r>
              <a:rPr lang="el-GR" sz="1600" b="1" i="1" dirty="0">
                <a:solidFill>
                  <a:schemeClr val="bg1"/>
                </a:solidFill>
                <a:latin typeface="Calibri" charset="0"/>
              </a:rPr>
              <a:t>η</a:t>
            </a:r>
            <a:r>
              <a:rPr lang="it-IT" sz="1600" b="1" i="1" dirty="0">
                <a:solidFill>
                  <a:schemeClr val="bg1"/>
                </a:solidFill>
                <a:latin typeface="Calibri" charset="0"/>
              </a:rPr>
              <a:t>: </a:t>
            </a:r>
          </a:p>
          <a:p>
            <a:pPr algn="just"/>
            <a:r>
              <a:rPr lang="it-IT" sz="1600" i="1" dirty="0" err="1">
                <a:solidFill>
                  <a:schemeClr val="bg1"/>
                </a:solidFill>
                <a:latin typeface="Calibri" charset="0"/>
              </a:rPr>
              <a:t>Barrel</a:t>
            </a:r>
            <a:r>
              <a:rPr lang="it-IT" sz="1600" i="1" dirty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it-IT" sz="1600" i="1" dirty="0" err="1">
                <a:solidFill>
                  <a:schemeClr val="bg1"/>
                </a:solidFill>
                <a:latin typeface="Calibri" charset="0"/>
              </a:rPr>
              <a:t>Region</a:t>
            </a:r>
            <a:r>
              <a:rPr lang="it-IT" sz="1600" i="1" dirty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it-IT" sz="1600" i="1" dirty="0" smtClean="0">
                <a:solidFill>
                  <a:schemeClr val="bg1"/>
                </a:solidFill>
                <a:latin typeface="Calibri" charset="0"/>
              </a:rPr>
              <a:t> (</a:t>
            </a:r>
            <a:r>
              <a:rPr lang="it-IT" sz="1600" i="1" dirty="0">
                <a:solidFill>
                  <a:schemeClr val="bg1"/>
                </a:solidFill>
                <a:latin typeface="Calibri" charset="0"/>
              </a:rPr>
              <a:t>BR</a:t>
            </a:r>
            <a:r>
              <a:rPr lang="it-IT" sz="1600" i="1" dirty="0" smtClean="0">
                <a:solidFill>
                  <a:schemeClr val="bg1"/>
                </a:solidFill>
                <a:latin typeface="Calibri" charset="0"/>
              </a:rPr>
              <a:t>) |</a:t>
            </a:r>
            <a:r>
              <a:rPr lang="el-GR" sz="1600" i="1" dirty="0">
                <a:solidFill>
                  <a:schemeClr val="bg1"/>
                </a:solidFill>
                <a:latin typeface="Calibri" charset="0"/>
              </a:rPr>
              <a:t>η| &lt; </a:t>
            </a:r>
            <a:r>
              <a:rPr lang="it-IT" sz="1600" i="1" dirty="0">
                <a:solidFill>
                  <a:schemeClr val="bg1"/>
                </a:solidFill>
                <a:latin typeface="Calibri" charset="0"/>
              </a:rPr>
              <a:t>1.05  </a:t>
            </a:r>
          </a:p>
          <a:p>
            <a:pPr algn="just"/>
            <a:r>
              <a:rPr lang="it-IT" sz="1600" i="1" dirty="0" err="1" smtClean="0">
                <a:solidFill>
                  <a:schemeClr val="bg1"/>
                </a:solidFill>
                <a:latin typeface="Calibri" charset="0"/>
              </a:rPr>
              <a:t>Endcap</a:t>
            </a:r>
            <a:r>
              <a:rPr lang="it-IT" sz="1600" i="1" dirty="0" smtClean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it-IT" sz="1600" i="1" dirty="0" err="1">
                <a:solidFill>
                  <a:schemeClr val="bg1"/>
                </a:solidFill>
                <a:latin typeface="Calibri" charset="0"/>
              </a:rPr>
              <a:t>Regions</a:t>
            </a:r>
            <a:r>
              <a:rPr lang="it-IT" sz="1600" i="1" dirty="0">
                <a:solidFill>
                  <a:schemeClr val="bg1"/>
                </a:solidFill>
                <a:latin typeface="Calibri" charset="0"/>
              </a:rPr>
              <a:t> (ER)  1.05 &lt; |</a:t>
            </a:r>
            <a:r>
              <a:rPr lang="el-GR" sz="1600" i="1" dirty="0">
                <a:solidFill>
                  <a:schemeClr val="bg1"/>
                </a:solidFill>
                <a:latin typeface="Calibri" charset="0"/>
              </a:rPr>
              <a:t>η| &lt; </a:t>
            </a:r>
            <a:r>
              <a:rPr lang="it-IT" sz="1600" i="1" dirty="0">
                <a:solidFill>
                  <a:schemeClr val="bg1"/>
                </a:solidFill>
                <a:latin typeface="Calibri" charset="0"/>
              </a:rPr>
              <a:t>2.7 </a:t>
            </a:r>
          </a:p>
        </p:txBody>
      </p:sp>
      <p:sp>
        <p:nvSpPr>
          <p:cNvPr id="13" name="Text Box 82"/>
          <p:cNvSpPr txBox="1">
            <a:spLocks noChangeArrowheads="1"/>
          </p:cNvSpPr>
          <p:nvPr/>
        </p:nvSpPr>
        <p:spPr bwMode="auto">
          <a:xfrm>
            <a:off x="6344890" y="1927053"/>
            <a:ext cx="2713688" cy="1032405"/>
          </a:xfrm>
          <a:prstGeom prst="rect">
            <a:avLst/>
          </a:prstGeom>
          <a:solidFill>
            <a:srgbClr val="FFFFFF"/>
          </a:solidFill>
          <a:ln w="38100" cmpd="sng">
            <a:solidFill>
              <a:srgbClr val="99CCFF"/>
            </a:solidFill>
            <a:miter lim="800000"/>
            <a:headEnd/>
            <a:tailEnd/>
          </a:ln>
          <a:effectLst/>
          <a:extLst/>
        </p:spPr>
        <p:txBody>
          <a:bodyPr lIns="36576" tIns="36576" rIns="36576" bIns="36576"/>
          <a:lstStyle/>
          <a:p>
            <a:r>
              <a:rPr lang="it-IT" sz="1600" b="1" u="sng" dirty="0">
                <a:solidFill>
                  <a:srgbClr val="6699FF"/>
                </a:solidFill>
                <a:latin typeface="ArialMT" charset="0"/>
              </a:rPr>
              <a:t>RPC </a:t>
            </a:r>
          </a:p>
          <a:p>
            <a:r>
              <a:rPr lang="el-GR" sz="1400" b="1" dirty="0">
                <a:solidFill>
                  <a:srgbClr val="6699FF"/>
                </a:solidFill>
                <a:latin typeface="ArialMT" charset="0"/>
              </a:rPr>
              <a:t>σ</a:t>
            </a:r>
            <a:r>
              <a:rPr lang="it-IT" sz="1400" b="1" baseline="-25000" dirty="0">
                <a:solidFill>
                  <a:srgbClr val="6699FF"/>
                </a:solidFill>
                <a:latin typeface="ArialMT" charset="0"/>
              </a:rPr>
              <a:t>T</a:t>
            </a:r>
            <a:r>
              <a:rPr lang="it-IT" sz="1400" b="1" dirty="0">
                <a:solidFill>
                  <a:srgbClr val="6699FF"/>
                </a:solidFill>
                <a:latin typeface="Calibri" charset="0"/>
              </a:rPr>
              <a:t>≈1-2ns;</a:t>
            </a:r>
            <a:r>
              <a:rPr lang="el-GR" sz="1400" b="1" dirty="0">
                <a:solidFill>
                  <a:srgbClr val="6699FF"/>
                </a:solidFill>
                <a:latin typeface="ArialMT" charset="0"/>
              </a:rPr>
              <a:t>σ</a:t>
            </a:r>
            <a:r>
              <a:rPr lang="it-IT" sz="1400" b="1" baseline="-25000" dirty="0" err="1">
                <a:solidFill>
                  <a:srgbClr val="6699FF"/>
                </a:solidFill>
                <a:latin typeface="ArialMT" charset="0"/>
              </a:rPr>
              <a:t>X</a:t>
            </a:r>
            <a:r>
              <a:rPr lang="it-IT" sz="1400" b="1" dirty="0" err="1">
                <a:solidFill>
                  <a:srgbClr val="6699FF"/>
                </a:solidFill>
                <a:latin typeface="Calibri" charset="0"/>
              </a:rPr>
              <a:t>≈cm</a:t>
            </a:r>
            <a:r>
              <a:rPr lang="it-IT" sz="1400" b="1" dirty="0">
                <a:solidFill>
                  <a:srgbClr val="6699FF"/>
                </a:solidFill>
                <a:latin typeface="Calibri" charset="0"/>
              </a:rPr>
              <a:t> </a:t>
            </a:r>
          </a:p>
          <a:p>
            <a:r>
              <a:rPr lang="it-IT" sz="1400" b="1" dirty="0">
                <a:solidFill>
                  <a:srgbClr val="6699FF"/>
                </a:solidFill>
                <a:latin typeface="Calibri" charset="0"/>
              </a:rPr>
              <a:t>High </a:t>
            </a:r>
            <a:r>
              <a:rPr lang="it-IT" sz="1400" b="1" dirty="0" err="1">
                <a:solidFill>
                  <a:srgbClr val="6699FF"/>
                </a:solidFill>
                <a:latin typeface="Calibri" charset="0"/>
              </a:rPr>
              <a:t>efficiency</a:t>
            </a:r>
            <a:r>
              <a:rPr lang="it-IT" sz="1400" b="1" dirty="0">
                <a:solidFill>
                  <a:srgbClr val="6699FF"/>
                </a:solidFill>
                <a:latin typeface="Calibri" charset="0"/>
              </a:rPr>
              <a:t> ~97% </a:t>
            </a:r>
            <a:endParaRPr lang="it-IT" sz="1400" b="1" dirty="0" smtClean="0">
              <a:solidFill>
                <a:srgbClr val="6699FF"/>
              </a:solidFill>
              <a:latin typeface="Calibri" charset="0"/>
            </a:endParaRPr>
          </a:p>
          <a:p>
            <a:r>
              <a:rPr lang="it-IT" sz="1400" b="1" dirty="0" err="1" smtClean="0">
                <a:solidFill>
                  <a:srgbClr val="6699FF"/>
                </a:solidFill>
                <a:latin typeface="Calibri" charset="0"/>
              </a:rPr>
              <a:t>Even</a:t>
            </a:r>
            <a:r>
              <a:rPr lang="it-IT" sz="1400" b="1" dirty="0" smtClean="0">
                <a:solidFill>
                  <a:srgbClr val="6699FF"/>
                </a:solidFill>
                <a:latin typeface="Calibri" charset="0"/>
              </a:rPr>
              <a:t> </a:t>
            </a:r>
            <a:r>
              <a:rPr lang="it-IT" sz="1400" b="1" dirty="0">
                <a:solidFill>
                  <a:srgbClr val="6699FF"/>
                </a:solidFill>
                <a:latin typeface="Calibri" charset="0"/>
              </a:rPr>
              <a:t>to High </a:t>
            </a:r>
            <a:r>
              <a:rPr lang="it-IT" sz="1400" b="1" dirty="0" err="1">
                <a:solidFill>
                  <a:srgbClr val="6699FF"/>
                </a:solidFill>
                <a:latin typeface="Calibri" charset="0"/>
              </a:rPr>
              <a:t>Flux</a:t>
            </a:r>
            <a:r>
              <a:rPr lang="it-IT" sz="1400" b="1" dirty="0">
                <a:solidFill>
                  <a:srgbClr val="6699FF"/>
                </a:solidFill>
                <a:latin typeface="Calibri" charset="0"/>
              </a:rPr>
              <a:t> </a:t>
            </a:r>
            <a:r>
              <a:rPr lang="it-IT" sz="1400" b="1" dirty="0" err="1">
                <a:solidFill>
                  <a:srgbClr val="6699FF"/>
                </a:solidFill>
                <a:latin typeface="Calibri" charset="0"/>
              </a:rPr>
              <a:t>rates</a:t>
            </a:r>
            <a:r>
              <a:rPr lang="it-IT" sz="1400" b="1" dirty="0">
                <a:solidFill>
                  <a:srgbClr val="6699FF"/>
                </a:solidFill>
                <a:latin typeface="Calibri" charset="0"/>
              </a:rPr>
              <a:t> ~ 1kHz/cm</a:t>
            </a:r>
            <a:r>
              <a:rPr lang="it-IT" sz="1400" b="1" baseline="30000" dirty="0">
                <a:solidFill>
                  <a:srgbClr val="6699FF"/>
                </a:solidFill>
                <a:latin typeface="Calibri" charset="0"/>
              </a:rPr>
              <a:t>2</a:t>
            </a:r>
            <a:endParaRPr lang="it-IT" sz="1400" dirty="0"/>
          </a:p>
        </p:txBody>
      </p:sp>
      <p:sp>
        <p:nvSpPr>
          <p:cNvPr id="14" name="Text Box 85"/>
          <p:cNvSpPr txBox="1">
            <a:spLocks noChangeArrowheads="1"/>
          </p:cNvSpPr>
          <p:nvPr/>
        </p:nvSpPr>
        <p:spPr bwMode="auto">
          <a:xfrm>
            <a:off x="7128361" y="885210"/>
            <a:ext cx="1930217" cy="913643"/>
          </a:xfrm>
          <a:prstGeom prst="rect">
            <a:avLst/>
          </a:prstGeom>
          <a:solidFill>
            <a:srgbClr val="FFFFFF"/>
          </a:solidFill>
          <a:ln w="254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CCCCCC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r>
              <a:rPr lang="it-IT" sz="1600" b="1" u="sng" dirty="0">
                <a:solidFill>
                  <a:srgbClr val="009900"/>
                </a:solidFill>
                <a:latin typeface="Calibri" charset="0"/>
              </a:rPr>
              <a:t>MDT  </a:t>
            </a:r>
          </a:p>
          <a:p>
            <a:r>
              <a:rPr lang="el-GR" sz="1400" dirty="0">
                <a:solidFill>
                  <a:srgbClr val="009900"/>
                </a:solidFill>
                <a:latin typeface="ArialMT" charset="0"/>
              </a:rPr>
              <a:t>σ</a:t>
            </a:r>
            <a:r>
              <a:rPr lang="it-IT" sz="1400" b="1" baseline="-25000" dirty="0">
                <a:solidFill>
                  <a:srgbClr val="009900"/>
                </a:solidFill>
                <a:latin typeface="ArialMT" charset="0"/>
              </a:rPr>
              <a:t>X</a:t>
            </a:r>
            <a:r>
              <a:rPr lang="it-IT" sz="1400" dirty="0">
                <a:solidFill>
                  <a:srgbClr val="009900"/>
                </a:solidFill>
                <a:latin typeface="Calibri" charset="0"/>
              </a:rPr>
              <a:t>=80μm </a:t>
            </a:r>
            <a:r>
              <a:rPr lang="it-IT" sz="1400" dirty="0" err="1">
                <a:solidFill>
                  <a:srgbClr val="009900"/>
                </a:solidFill>
                <a:latin typeface="Calibri" charset="0"/>
              </a:rPr>
              <a:t>σ</a:t>
            </a:r>
            <a:r>
              <a:rPr lang="it-IT" sz="1400" dirty="0">
                <a:solidFill>
                  <a:srgbClr val="009900"/>
                </a:solidFill>
                <a:latin typeface="Calibri" charset="0"/>
              </a:rPr>
              <a:t>/</a:t>
            </a:r>
            <a:r>
              <a:rPr lang="it-IT" sz="1400" dirty="0" err="1">
                <a:solidFill>
                  <a:srgbClr val="009900"/>
                </a:solidFill>
                <a:latin typeface="Calibri" charset="0"/>
              </a:rPr>
              <a:t>p</a:t>
            </a:r>
            <a:r>
              <a:rPr lang="it-IT" sz="1400" b="1" baseline="-25000" dirty="0" err="1">
                <a:solidFill>
                  <a:srgbClr val="009900"/>
                </a:solidFill>
                <a:latin typeface="ArialMT" charset="0"/>
              </a:rPr>
              <a:t>T</a:t>
            </a:r>
            <a:r>
              <a:rPr lang="it-IT" sz="1400" dirty="0">
                <a:solidFill>
                  <a:srgbClr val="009900"/>
                </a:solidFill>
                <a:latin typeface="Calibri" charset="0"/>
              </a:rPr>
              <a:t> ~ 10% </a:t>
            </a:r>
            <a:endParaRPr lang="it-IT" sz="1400" dirty="0" smtClean="0">
              <a:solidFill>
                <a:srgbClr val="009900"/>
              </a:solidFill>
              <a:latin typeface="Calibri" charset="0"/>
            </a:endParaRPr>
          </a:p>
          <a:p>
            <a:r>
              <a:rPr lang="it-IT" sz="1400" dirty="0" smtClean="0">
                <a:solidFill>
                  <a:srgbClr val="009900"/>
                </a:solidFill>
                <a:latin typeface="Calibri" charset="0"/>
              </a:rPr>
              <a:t>(</a:t>
            </a:r>
            <a:r>
              <a:rPr lang="it-IT" sz="1400" dirty="0">
                <a:solidFill>
                  <a:srgbClr val="009900"/>
                </a:solidFill>
                <a:latin typeface="Calibri" charset="0"/>
              </a:rPr>
              <a:t>for </a:t>
            </a:r>
            <a:r>
              <a:rPr lang="it-IT" sz="1400" dirty="0" err="1">
                <a:solidFill>
                  <a:srgbClr val="009900"/>
                </a:solidFill>
                <a:latin typeface="Calibri" charset="0"/>
              </a:rPr>
              <a:t>p</a:t>
            </a:r>
            <a:r>
              <a:rPr lang="it-IT" sz="1400" b="1" baseline="-25000" dirty="0" err="1">
                <a:solidFill>
                  <a:srgbClr val="009900"/>
                </a:solidFill>
                <a:latin typeface="ArialMT" charset="0"/>
              </a:rPr>
              <a:t>T</a:t>
            </a:r>
            <a:r>
              <a:rPr lang="it-IT" sz="1400" dirty="0">
                <a:solidFill>
                  <a:srgbClr val="009900"/>
                </a:solidFill>
                <a:latin typeface="Calibri" charset="0"/>
              </a:rPr>
              <a:t> =1TeV/c)</a:t>
            </a:r>
            <a:endParaRPr lang="it-IT" sz="1400" dirty="0"/>
          </a:p>
        </p:txBody>
      </p:sp>
      <p:sp>
        <p:nvSpPr>
          <p:cNvPr id="15" name="Text Box 86"/>
          <p:cNvSpPr txBox="1">
            <a:spLocks noChangeArrowheads="1"/>
          </p:cNvSpPr>
          <p:nvPr/>
        </p:nvSpPr>
        <p:spPr bwMode="auto">
          <a:xfrm>
            <a:off x="7822845" y="201721"/>
            <a:ext cx="1235733" cy="569234"/>
          </a:xfrm>
          <a:prstGeom prst="rect">
            <a:avLst/>
          </a:prstGeom>
          <a:solidFill>
            <a:srgbClr val="FFFFFF"/>
          </a:solidFill>
          <a:ln w="254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CCCCCC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r>
              <a:rPr lang="it-IT" sz="1600" b="1" u="sng" dirty="0">
                <a:solidFill>
                  <a:srgbClr val="FF0000"/>
                </a:solidFill>
                <a:latin typeface="ArialMT" charset="0"/>
              </a:rPr>
              <a:t>TGC</a:t>
            </a:r>
            <a:r>
              <a:rPr lang="it-IT" sz="1400" b="1" dirty="0">
                <a:solidFill>
                  <a:srgbClr val="FF0000"/>
                </a:solidFill>
                <a:latin typeface="ArialMT" charset="0"/>
              </a:rPr>
              <a:t> </a:t>
            </a:r>
            <a:endParaRPr lang="it-IT" sz="1400" b="1" dirty="0" smtClean="0">
              <a:solidFill>
                <a:srgbClr val="FF0000"/>
              </a:solidFill>
              <a:latin typeface="ArialMT" charset="0"/>
            </a:endParaRPr>
          </a:p>
          <a:p>
            <a:r>
              <a:rPr lang="el-GR" sz="1400" b="1" dirty="0" smtClean="0">
                <a:solidFill>
                  <a:srgbClr val="FF0000"/>
                </a:solidFill>
                <a:latin typeface="ArialMT" charset="0"/>
              </a:rPr>
              <a:t>σ</a:t>
            </a:r>
            <a:r>
              <a:rPr lang="it-IT" sz="1400" b="1" baseline="-25000" dirty="0" smtClean="0">
                <a:solidFill>
                  <a:srgbClr val="FF0000"/>
                </a:solidFill>
                <a:latin typeface="ArialMT" charset="0"/>
              </a:rPr>
              <a:t>T</a:t>
            </a:r>
            <a:r>
              <a:rPr lang="it-IT" sz="1400" b="1" dirty="0" smtClean="0">
                <a:solidFill>
                  <a:srgbClr val="FF0000"/>
                </a:solidFill>
                <a:latin typeface="ArialMT" charset="0"/>
              </a:rPr>
              <a:t> </a:t>
            </a:r>
            <a:r>
              <a:rPr lang="it-IT" sz="1400" b="1" dirty="0">
                <a:solidFill>
                  <a:srgbClr val="FF0000"/>
                </a:solidFill>
                <a:latin typeface="Calibri" charset="0"/>
              </a:rPr>
              <a:t>≈2-3 ns</a:t>
            </a:r>
            <a:endParaRPr lang="it-IT" sz="1400" dirty="0"/>
          </a:p>
        </p:txBody>
      </p:sp>
      <p:sp>
        <p:nvSpPr>
          <p:cNvPr id="16" name="Rectangle 15"/>
          <p:cNvSpPr/>
          <p:nvPr/>
        </p:nvSpPr>
        <p:spPr>
          <a:xfrm>
            <a:off x="1240096" y="3574522"/>
            <a:ext cx="1165079" cy="2654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922520" y="3309112"/>
            <a:ext cx="1084280" cy="2654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Brace 1"/>
          <p:cNvSpPr/>
          <p:nvPr/>
        </p:nvSpPr>
        <p:spPr>
          <a:xfrm rot="15495665">
            <a:off x="4133876" y="2229404"/>
            <a:ext cx="538731" cy="3324042"/>
          </a:xfrm>
          <a:prstGeom prst="leftBrace">
            <a:avLst>
              <a:gd name="adj1" fmla="val 72589"/>
              <a:gd name="adj2" fmla="val 50000"/>
            </a:avLst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20975298">
            <a:off x="3938228" y="4236677"/>
            <a:ext cx="119011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90"/>
                </a:solidFill>
              </a:rPr>
              <a:t>Barrel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20975298">
            <a:off x="137339" y="157110"/>
            <a:ext cx="119011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0090"/>
                </a:solidFill>
              </a:rPr>
              <a:t>Endcap</a:t>
            </a:r>
            <a:endParaRPr lang="en-US" b="1" dirty="0">
              <a:solidFill>
                <a:srgbClr val="000090"/>
              </a:solidFill>
            </a:endParaRPr>
          </a:p>
        </p:txBody>
      </p:sp>
      <p:cxnSp>
        <p:nvCxnSpPr>
          <p:cNvPr id="20" name="Straight Arrow Connector 19"/>
          <p:cNvCxnSpPr>
            <a:stCxn id="23" idx="2"/>
          </p:cNvCxnSpPr>
          <p:nvPr/>
        </p:nvCxnSpPr>
        <p:spPr>
          <a:xfrm>
            <a:off x="765767" y="523401"/>
            <a:ext cx="474329" cy="611979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65767" y="523401"/>
            <a:ext cx="4697186" cy="361809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12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068" y="6369050"/>
            <a:ext cx="587375" cy="488950"/>
          </a:xfrm>
        </p:spPr>
        <p:txBody>
          <a:bodyPr/>
          <a:lstStyle/>
          <a:p>
            <a:fld id="{73811565-0AE2-3D41-A138-76DA193AEB46}" type="slidenum">
              <a:rPr lang="it-IT" smtClean="0"/>
              <a:pPr/>
              <a:t>12</a:t>
            </a:fld>
            <a:endParaRPr lang="it-IT"/>
          </a:p>
        </p:txBody>
      </p:sp>
      <p:pic>
        <p:nvPicPr>
          <p:cNvPr id="10" name="muon-spectrometer.mov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449" y="131149"/>
            <a:ext cx="8742362" cy="6556773"/>
          </a:xfrm>
        </p:spPr>
      </p:pic>
    </p:spTree>
    <p:extLst>
      <p:ext uri="{BB962C8B-B14F-4D97-AF65-F5344CB8AC3E}">
        <p14:creationId xmlns:p14="http://schemas.microsoft.com/office/powerpoint/2010/main" val="2090561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368" y="91440"/>
            <a:ext cx="7520940" cy="548640"/>
          </a:xfrm>
        </p:spPr>
        <p:txBody>
          <a:bodyPr/>
          <a:lstStyle/>
          <a:p>
            <a:r>
              <a:rPr lang="en-US" dirty="0" smtClean="0"/>
              <a:t>Il </a:t>
            </a:r>
            <a:r>
              <a:rPr lang="en-US" dirty="0" err="1" smtClean="0"/>
              <a:t>sistema</a:t>
            </a:r>
            <a:r>
              <a:rPr lang="en-US" dirty="0" smtClean="0"/>
              <a:t> di </a:t>
            </a:r>
            <a:r>
              <a:rPr lang="en-US" dirty="0" err="1" smtClean="0"/>
              <a:t>megneti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13</a:t>
            </a:fld>
            <a:endParaRPr lang="en-US"/>
          </a:p>
        </p:txBody>
      </p:sp>
      <p:pic>
        <p:nvPicPr>
          <p:cNvPr id="9" name="Picture 8" descr="foto_toroide_barr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37" y="640080"/>
            <a:ext cx="2828337" cy="1842932"/>
          </a:xfrm>
          <a:prstGeom prst="rect">
            <a:avLst/>
          </a:prstGeom>
        </p:spPr>
      </p:pic>
      <p:pic>
        <p:nvPicPr>
          <p:cNvPr id="10" name="Picture 9" descr="plot_campo_magnetic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68" y="3271441"/>
            <a:ext cx="3387522" cy="229419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784099" y="246409"/>
            <a:ext cx="3066485" cy="3025032"/>
            <a:chOff x="5784099" y="246409"/>
            <a:chExt cx="3066485" cy="3025032"/>
          </a:xfrm>
        </p:grpSpPr>
        <p:sp>
          <p:nvSpPr>
            <p:cNvPr id="14" name="Rounded Rectangle 13"/>
            <p:cNvSpPr/>
            <p:nvPr/>
          </p:nvSpPr>
          <p:spPr>
            <a:xfrm>
              <a:off x="5784099" y="246409"/>
              <a:ext cx="2989525" cy="3025032"/>
            </a:xfrm>
            <a:prstGeom prst="roundRect">
              <a:avLst/>
            </a:prstGeom>
            <a:solidFill>
              <a:srgbClr val="FFFFFF"/>
            </a:solidFill>
            <a:ln w="57150" cmpd="sng">
              <a:solidFill>
                <a:srgbClr val="FF6600"/>
              </a:solidFill>
              <a:prstDash val="dash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6024911" y="284897"/>
              <a:ext cx="2825673" cy="2862323"/>
              <a:chOff x="6024911" y="284897"/>
              <a:chExt cx="2825673" cy="2862323"/>
            </a:xfrm>
          </p:grpSpPr>
          <p:pic>
            <p:nvPicPr>
              <p:cNvPr id="11" name="Picture 10" descr="schema_toroide_barrel_colori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24911" y="592802"/>
                <a:ext cx="2190358" cy="1599045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6082231" y="284897"/>
                <a:ext cx="2768353" cy="2862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 smtClean="0">
                    <a:solidFill>
                      <a:srgbClr val="FF6600"/>
                    </a:solidFill>
                  </a:rPr>
                  <a:t>Toroide</a:t>
                </a:r>
                <a:r>
                  <a:rPr lang="en-US" b="1" dirty="0" smtClean="0">
                    <a:solidFill>
                      <a:srgbClr val="FF6600"/>
                    </a:solidFill>
                  </a:rPr>
                  <a:t> del Barrel: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>
                    <a:solidFill>
                      <a:srgbClr val="0679A3"/>
                    </a:solidFill>
                  </a:rPr>
                  <a:t>8 spire </a:t>
                </a:r>
                <a:r>
                  <a:rPr lang="en-US" dirty="0" err="1" smtClean="0">
                    <a:solidFill>
                      <a:srgbClr val="0679A3"/>
                    </a:solidFill>
                  </a:rPr>
                  <a:t>rettangolari</a:t>
                </a:r>
                <a:r>
                  <a:rPr lang="en-US" dirty="0" smtClean="0">
                    <a:solidFill>
                      <a:srgbClr val="0679A3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accent3">
                        <a:lumMod val="75000"/>
                      </a:schemeClr>
                    </a:solidFill>
                  </a:rPr>
                  <a:t>disposte</a:t>
                </a:r>
                <a:r>
                  <a:rPr lang="en-US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 come in </a:t>
                </a:r>
                <a:r>
                  <a:rPr lang="en-US" dirty="0" err="1" smtClean="0">
                    <a:solidFill>
                      <a:schemeClr val="accent3">
                        <a:lumMod val="75000"/>
                      </a:schemeClr>
                    </a:solidFill>
                  </a:rPr>
                  <a:t>figura</a:t>
                </a:r>
                <a:endParaRPr lang="en-US" dirty="0" smtClean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r>
                  <a:rPr lang="en-US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Campo </a:t>
                </a:r>
                <a:r>
                  <a:rPr lang="en-US" dirty="0" err="1" smtClean="0">
                    <a:solidFill>
                      <a:schemeClr val="accent3">
                        <a:lumMod val="75000"/>
                      </a:schemeClr>
                    </a:solidFill>
                  </a:rPr>
                  <a:t>magnetico</a:t>
                </a:r>
                <a:r>
                  <a:rPr lang="en-US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accent3">
                        <a:lumMod val="75000"/>
                      </a:schemeClr>
                    </a:solidFill>
                  </a:rPr>
                  <a:t>integrale</a:t>
                </a:r>
                <a:r>
                  <a:rPr lang="en-US" dirty="0">
                    <a:solidFill>
                      <a:schemeClr val="accent3">
                        <a:lumMod val="75000"/>
                      </a:schemeClr>
                    </a:solidFill>
                  </a:rPr>
                  <a:t> </a:t>
                </a:r>
                <a:r>
                  <a:rPr lang="en-US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di </a:t>
                </a:r>
                <a:r>
                  <a:rPr lang="en-US" dirty="0">
                    <a:solidFill>
                      <a:schemeClr val="accent3">
                        <a:lumMod val="75000"/>
                      </a:schemeClr>
                    </a:solidFill>
                  </a:rPr>
                  <a:t>3 - 8 Tm</a:t>
                </a: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5803339" y="3509637"/>
            <a:ext cx="3066485" cy="3188841"/>
            <a:chOff x="5803339" y="3509638"/>
            <a:chExt cx="3066485" cy="2783076"/>
          </a:xfrm>
        </p:grpSpPr>
        <p:sp>
          <p:nvSpPr>
            <p:cNvPr id="17" name="Rounded Rectangle 16"/>
            <p:cNvSpPr/>
            <p:nvPr/>
          </p:nvSpPr>
          <p:spPr>
            <a:xfrm>
              <a:off x="5803339" y="3509638"/>
              <a:ext cx="2989525" cy="2783076"/>
            </a:xfrm>
            <a:prstGeom prst="roundRect">
              <a:avLst/>
            </a:prstGeom>
            <a:solidFill>
              <a:srgbClr val="FFFFFF"/>
            </a:solidFill>
            <a:ln w="57150" cmpd="sng">
              <a:solidFill>
                <a:srgbClr val="008000"/>
              </a:solidFill>
              <a:prstDash val="dash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01471" y="3548126"/>
              <a:ext cx="2768353" cy="1531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>
                  <a:solidFill>
                    <a:srgbClr val="FF6600"/>
                  </a:solidFill>
                </a:rPr>
                <a:t>Toroidi</a:t>
              </a:r>
              <a:r>
                <a:rPr lang="en-US" b="1" dirty="0" smtClean="0">
                  <a:solidFill>
                    <a:srgbClr val="FF6600"/>
                  </a:solidFill>
                </a:rPr>
                <a:t> </a:t>
              </a:r>
              <a:r>
                <a:rPr lang="en-US" b="1" dirty="0" err="1" smtClean="0">
                  <a:solidFill>
                    <a:srgbClr val="FF6600"/>
                  </a:solidFill>
                </a:rPr>
                <a:t>delle</a:t>
              </a:r>
              <a:r>
                <a:rPr lang="en-US" b="1" dirty="0" smtClean="0">
                  <a:solidFill>
                    <a:srgbClr val="FF6600"/>
                  </a:solidFill>
                </a:rPr>
                <a:t> </a:t>
              </a:r>
              <a:r>
                <a:rPr lang="en-US" b="1" dirty="0" err="1" smtClean="0">
                  <a:solidFill>
                    <a:srgbClr val="FF6600"/>
                  </a:solidFill>
                </a:rPr>
                <a:t>Endcap</a:t>
              </a:r>
              <a:r>
                <a:rPr lang="en-US" b="1" dirty="0" smtClean="0">
                  <a:solidFill>
                    <a:srgbClr val="FF6600"/>
                  </a:solidFill>
                </a:rPr>
                <a:t>:</a:t>
              </a:r>
              <a:endParaRPr lang="en-US" dirty="0"/>
            </a:p>
            <a:p>
              <a:r>
                <a:rPr lang="en-US" dirty="0" smtClean="0">
                  <a:solidFill>
                    <a:srgbClr val="0679A3"/>
                  </a:solidFill>
                </a:rPr>
                <a:t>8 spire </a:t>
              </a:r>
              <a:r>
                <a:rPr lang="en-US" dirty="0" err="1" smtClean="0">
                  <a:solidFill>
                    <a:srgbClr val="0679A3"/>
                  </a:solidFill>
                </a:rPr>
                <a:t>rettangolari</a:t>
              </a:r>
              <a:r>
                <a:rPr lang="en-US" dirty="0" smtClean="0">
                  <a:solidFill>
                    <a:srgbClr val="0679A3"/>
                  </a:solidFill>
                </a:rPr>
                <a:t> per </a:t>
              </a:r>
              <a:r>
                <a:rPr lang="en-US" dirty="0" err="1" smtClean="0">
                  <a:solidFill>
                    <a:srgbClr val="0679A3"/>
                  </a:solidFill>
                </a:rPr>
                <a:t>ogni</a:t>
              </a:r>
              <a:r>
                <a:rPr lang="en-US" dirty="0" smtClean="0">
                  <a:solidFill>
                    <a:srgbClr val="0679A3"/>
                  </a:solidFill>
                </a:rPr>
                <a:t> </a:t>
              </a:r>
              <a:r>
                <a:rPr lang="en-US" dirty="0" err="1" smtClean="0">
                  <a:solidFill>
                    <a:srgbClr val="0679A3"/>
                  </a:solidFill>
                </a:rPr>
                <a:t>Endcap</a:t>
              </a:r>
              <a:r>
                <a:rPr lang="en-US" dirty="0" smtClean="0">
                  <a:solidFill>
                    <a:srgbClr val="0679A3"/>
                  </a:solidFill>
                </a:rPr>
                <a:t> </a:t>
              </a:r>
            </a:p>
            <a:p>
              <a:r>
                <a:rPr lang="en-US" dirty="0" smtClean="0">
                  <a:solidFill>
                    <a:schemeClr val="accent3">
                      <a:lumMod val="75000"/>
                    </a:schemeClr>
                  </a:solidFill>
                </a:rPr>
                <a:t>Campo </a:t>
              </a:r>
              <a:r>
                <a:rPr lang="en-US" dirty="0" err="1">
                  <a:solidFill>
                    <a:schemeClr val="accent3">
                      <a:lumMod val="75000"/>
                    </a:schemeClr>
                  </a:solidFill>
                </a:rPr>
                <a:t>magnetico</a:t>
              </a: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en-US" dirty="0" err="1">
                  <a:solidFill>
                    <a:schemeClr val="accent3">
                      <a:lumMod val="75000"/>
                    </a:schemeClr>
                  </a:solidFill>
                </a:rPr>
                <a:t>integrale</a:t>
              </a: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</a:rPr>
                <a:t> di 3 - 8 Tm</a:t>
              </a:r>
            </a:p>
            <a:p>
              <a:endParaRPr lang="en-US" dirty="0">
                <a:solidFill>
                  <a:srgbClr val="0679A3"/>
                </a:solidFill>
              </a:endParaRPr>
            </a:p>
          </p:txBody>
        </p:sp>
        <p:pic>
          <p:nvPicPr>
            <p:cNvPr id="7" name="Picture 6" descr="atlas-ma_schema.gi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5907" y="4766111"/>
              <a:ext cx="1816856" cy="1393998"/>
            </a:xfrm>
            <a:prstGeom prst="rect">
              <a:avLst/>
            </a:prstGeom>
          </p:spPr>
        </p:pic>
      </p:grpSp>
      <p:sp>
        <p:nvSpPr>
          <p:cNvPr id="21" name="Oval 20"/>
          <p:cNvSpPr/>
          <p:nvPr/>
        </p:nvSpPr>
        <p:spPr>
          <a:xfrm>
            <a:off x="6206333" y="5356350"/>
            <a:ext cx="951096" cy="1019920"/>
          </a:xfrm>
          <a:prstGeom prst="ellipse">
            <a:avLst/>
          </a:prstGeom>
          <a:noFill/>
          <a:ln w="5715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445595" y="5021075"/>
            <a:ext cx="951096" cy="1019920"/>
          </a:xfrm>
          <a:prstGeom prst="ellipse">
            <a:avLst/>
          </a:prstGeom>
          <a:noFill/>
          <a:ln w="5715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845117" y="3232953"/>
            <a:ext cx="559935" cy="2193788"/>
          </a:xfrm>
          <a:prstGeom prst="ellipse">
            <a:avLst/>
          </a:prstGeom>
          <a:noFill/>
          <a:ln w="5715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37937" y="5452940"/>
            <a:ext cx="4803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 smtClean="0">
                <a:solidFill>
                  <a:srgbClr val="FF0000"/>
                </a:solidFill>
              </a:rPr>
              <a:t>Zona</a:t>
            </a:r>
            <a:r>
              <a:rPr lang="en-US" b="1" dirty="0" smtClean="0">
                <a:solidFill>
                  <a:srgbClr val="FF0000"/>
                </a:solidFill>
              </a:rPr>
              <a:t> di </a:t>
            </a:r>
            <a:r>
              <a:rPr lang="en-US" b="1" dirty="0" err="1" smtClean="0">
                <a:solidFill>
                  <a:srgbClr val="FF0000"/>
                </a:solidFill>
              </a:rPr>
              <a:t>transizione</a:t>
            </a:r>
            <a:r>
              <a:rPr lang="en-US" b="1" dirty="0" smtClean="0">
                <a:solidFill>
                  <a:srgbClr val="FF0000"/>
                </a:solidFill>
              </a:rPr>
              <a:t>: </a:t>
            </a:r>
            <a:r>
              <a:rPr lang="en-US" dirty="0" smtClean="0">
                <a:solidFill>
                  <a:srgbClr val="0679A3"/>
                </a:solidFill>
              </a:rPr>
              <a:t>minor </a:t>
            </a:r>
            <a:r>
              <a:rPr lang="en-US" dirty="0" err="1" smtClean="0">
                <a:solidFill>
                  <a:srgbClr val="0679A3"/>
                </a:solidFill>
              </a:rPr>
              <a:t>potere</a:t>
            </a:r>
            <a:r>
              <a:rPr lang="en-US" dirty="0" smtClean="0">
                <a:solidFill>
                  <a:srgbClr val="0679A3"/>
                </a:solidFill>
              </a:rPr>
              <a:t> di </a:t>
            </a:r>
            <a:r>
              <a:rPr lang="en-US" dirty="0" err="1" smtClean="0">
                <a:solidFill>
                  <a:srgbClr val="0679A3"/>
                </a:solidFill>
              </a:rPr>
              <a:t>deflessione</a:t>
            </a:r>
            <a:r>
              <a:rPr lang="en-US" dirty="0" smtClean="0">
                <a:solidFill>
                  <a:srgbClr val="0679A3"/>
                </a:solidFill>
              </a:rPr>
              <a:t> a </a:t>
            </a:r>
            <a:r>
              <a:rPr lang="en-US" dirty="0" err="1" smtClean="0">
                <a:solidFill>
                  <a:srgbClr val="0679A3"/>
                </a:solidFill>
              </a:rPr>
              <a:t>causa</a:t>
            </a:r>
            <a:r>
              <a:rPr lang="en-US" dirty="0" smtClean="0">
                <a:solidFill>
                  <a:srgbClr val="0679A3"/>
                </a:solidFill>
              </a:rPr>
              <a:t> </a:t>
            </a:r>
            <a:r>
              <a:rPr lang="en-US" dirty="0" err="1" smtClean="0">
                <a:solidFill>
                  <a:srgbClr val="0679A3"/>
                </a:solidFill>
              </a:rPr>
              <a:t>della</a:t>
            </a:r>
            <a:r>
              <a:rPr lang="en-US" dirty="0" smtClean="0">
                <a:solidFill>
                  <a:srgbClr val="0679A3"/>
                </a:solidFill>
              </a:rPr>
              <a:t> </a:t>
            </a:r>
            <a:r>
              <a:rPr lang="en-US" dirty="0" err="1" smtClean="0">
                <a:solidFill>
                  <a:srgbClr val="0679A3"/>
                </a:solidFill>
              </a:rPr>
              <a:t>sovrapposizione</a:t>
            </a:r>
            <a:r>
              <a:rPr lang="en-US" dirty="0" smtClean="0">
                <a:solidFill>
                  <a:srgbClr val="0679A3"/>
                </a:solidFill>
              </a:rPr>
              <a:t> </a:t>
            </a:r>
            <a:r>
              <a:rPr lang="en-US" dirty="0" err="1" smtClean="0">
                <a:solidFill>
                  <a:srgbClr val="0679A3"/>
                </a:solidFill>
              </a:rPr>
              <a:t>degli</a:t>
            </a:r>
            <a:r>
              <a:rPr lang="en-US" dirty="0" smtClean="0">
                <a:solidFill>
                  <a:srgbClr val="0679A3"/>
                </a:solidFill>
              </a:rPr>
              <a:t> </a:t>
            </a:r>
            <a:r>
              <a:rPr lang="en-US" dirty="0" err="1" smtClean="0">
                <a:solidFill>
                  <a:srgbClr val="0679A3"/>
                </a:solidFill>
              </a:rPr>
              <a:t>effetti</a:t>
            </a:r>
            <a:r>
              <a:rPr lang="en-US" dirty="0" smtClean="0">
                <a:solidFill>
                  <a:srgbClr val="0679A3"/>
                </a:solidFill>
              </a:rPr>
              <a:t> </a:t>
            </a:r>
            <a:r>
              <a:rPr lang="en-US" dirty="0" err="1" smtClean="0">
                <a:solidFill>
                  <a:srgbClr val="0679A3"/>
                </a:solidFill>
              </a:rPr>
              <a:t>dei</a:t>
            </a:r>
            <a:r>
              <a:rPr lang="en-US" dirty="0" smtClean="0">
                <a:solidFill>
                  <a:srgbClr val="0679A3"/>
                </a:solidFill>
              </a:rPr>
              <a:t> </a:t>
            </a:r>
            <a:r>
              <a:rPr lang="en-US" dirty="0" err="1" smtClean="0">
                <a:solidFill>
                  <a:srgbClr val="0679A3"/>
                </a:solidFill>
              </a:rPr>
              <a:t>campi</a:t>
            </a:r>
            <a:r>
              <a:rPr lang="en-US" dirty="0" smtClean="0">
                <a:solidFill>
                  <a:srgbClr val="0679A3"/>
                </a:solidFill>
              </a:rPr>
              <a:t> di Barrel </a:t>
            </a:r>
            <a:r>
              <a:rPr lang="en-US" dirty="0" err="1" smtClean="0">
                <a:solidFill>
                  <a:srgbClr val="0679A3"/>
                </a:solidFill>
              </a:rPr>
              <a:t>ed</a:t>
            </a:r>
            <a:r>
              <a:rPr lang="en-US" dirty="0" smtClean="0">
                <a:solidFill>
                  <a:srgbClr val="0679A3"/>
                </a:solidFill>
              </a:rPr>
              <a:t> </a:t>
            </a:r>
            <a:r>
              <a:rPr lang="en-US" dirty="0" err="1" smtClean="0">
                <a:solidFill>
                  <a:srgbClr val="0679A3"/>
                </a:solidFill>
              </a:rPr>
              <a:t>Endcap</a:t>
            </a:r>
            <a:endParaRPr lang="en-US" dirty="0">
              <a:solidFill>
                <a:srgbClr val="0679A3"/>
              </a:solidFill>
            </a:endParaRPr>
          </a:p>
        </p:txBody>
      </p:sp>
      <p:pic>
        <p:nvPicPr>
          <p:cNvPr id="28" name="Picture 27" descr="atlas-ect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945" y="899338"/>
            <a:ext cx="2095427" cy="1403188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309733" y="2475148"/>
            <a:ext cx="771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Barrel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883297" y="2341012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6600"/>
                </a:solidFill>
              </a:rPr>
              <a:t>Endcap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3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 animBg="1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20" y="128"/>
            <a:ext cx="7520940" cy="548640"/>
          </a:xfrm>
        </p:spPr>
        <p:txBody>
          <a:bodyPr/>
          <a:lstStyle/>
          <a:p>
            <a:r>
              <a:rPr lang="en-US" dirty="0" smtClean="0"/>
              <a:t>Schema </a:t>
            </a:r>
            <a:r>
              <a:rPr lang="en-US" dirty="0" err="1" smtClean="0"/>
              <a:t>dello</a:t>
            </a:r>
            <a:r>
              <a:rPr lang="en-US" dirty="0" smtClean="0"/>
              <a:t> </a:t>
            </a:r>
            <a:r>
              <a:rPr lang="en-US" dirty="0" err="1" smtClean="0"/>
              <a:t>spettrometro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4700" y="6513051"/>
            <a:ext cx="1541664" cy="163809"/>
          </a:xfrm>
        </p:spPr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72" descr="ATLAS-muon-xy-td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685" y="548768"/>
            <a:ext cx="5483513" cy="585344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77227" y="1450908"/>
            <a:ext cx="1201433" cy="40011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Vista </a:t>
            </a:r>
            <a:r>
              <a:rPr lang="en-US" sz="2000" b="1" dirty="0" err="1" smtClean="0">
                <a:solidFill>
                  <a:schemeClr val="bg1"/>
                </a:solidFill>
              </a:rPr>
              <a:t>φ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22213" y="691021"/>
            <a:ext cx="1384397" cy="2654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09388" y="513345"/>
            <a:ext cx="2175685" cy="2453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39673" y="1318202"/>
            <a:ext cx="1165079" cy="5328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973604" y="956430"/>
            <a:ext cx="1084280" cy="4944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00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38" y="107625"/>
            <a:ext cx="5729521" cy="848694"/>
          </a:xfrm>
        </p:spPr>
        <p:txBody>
          <a:bodyPr/>
          <a:lstStyle/>
          <a:p>
            <a:r>
              <a:rPr lang="en-US" dirty="0" smtClean="0">
                <a:latin typeface="Times New Roman" charset="0"/>
              </a:rPr>
              <a:t>Monitored </a:t>
            </a:r>
            <a:r>
              <a:rPr lang="en-US" dirty="0">
                <a:latin typeface="Times New Roman" charset="0"/>
              </a:rPr>
              <a:t>Drift </a:t>
            </a:r>
            <a:r>
              <a:rPr lang="en-US" dirty="0" smtClean="0">
                <a:latin typeface="Times New Roman" charset="0"/>
              </a:rPr>
              <a:t>Tube (</a:t>
            </a:r>
            <a:r>
              <a:rPr lang="en-US" dirty="0"/>
              <a:t>MDT</a:t>
            </a:r>
            <a:r>
              <a:rPr lang="en-US" dirty="0" smtClean="0">
                <a:latin typeface="Times New Roman" charset="0"/>
              </a:rPr>
              <a:t>)</a:t>
            </a:r>
            <a:br>
              <a:rPr lang="en-US" dirty="0" smtClean="0">
                <a:latin typeface="Times New Roman" charset="0"/>
              </a:rPr>
            </a:br>
            <a:r>
              <a:rPr lang="en-US" sz="1600" dirty="0" err="1" smtClean="0">
                <a:latin typeface="Times New Roman" charset="0"/>
              </a:rPr>
              <a:t>camere</a:t>
            </a:r>
            <a:r>
              <a:rPr lang="en-US" sz="1600" dirty="0" smtClean="0">
                <a:latin typeface="Times New Roman" charset="0"/>
              </a:rPr>
              <a:t> per </a:t>
            </a:r>
            <a:r>
              <a:rPr lang="en-US" sz="1600" dirty="0" err="1" smtClean="0">
                <a:latin typeface="Times New Roman" charset="0"/>
              </a:rPr>
              <a:t>misure</a:t>
            </a:r>
            <a:r>
              <a:rPr lang="en-US" sz="1600" dirty="0" smtClean="0">
                <a:latin typeface="Times New Roman" charset="0"/>
              </a:rPr>
              <a:t> di </a:t>
            </a:r>
            <a:r>
              <a:rPr lang="en-US" sz="1600" dirty="0" err="1" smtClean="0">
                <a:latin typeface="Times New Roman" charset="0"/>
              </a:rPr>
              <a:t>precisione</a:t>
            </a:r>
            <a:r>
              <a:rPr lang="en-US" sz="1600" dirty="0">
                <a:latin typeface="Times New Roman" charset="0"/>
              </a:rPr>
              <a:t> </a:t>
            </a:r>
            <a:r>
              <a:rPr lang="en-US" sz="1600" dirty="0" smtClean="0">
                <a:latin typeface="Times New Roman" charset="0"/>
              </a:rPr>
              <a:t>Della </a:t>
            </a:r>
            <a:r>
              <a:rPr lang="en-US" sz="1600" dirty="0" err="1" smtClean="0">
                <a:latin typeface="Times New Roman" charset="0"/>
              </a:rPr>
              <a:t>posizione</a:t>
            </a:r>
            <a:r>
              <a:rPr lang="en-US" sz="1600" dirty="0" smtClean="0">
                <a:latin typeface="Times New Roman" charset="0"/>
              </a:rPr>
              <a:t/>
            </a:r>
            <a:br>
              <a:rPr lang="en-US" sz="1600" dirty="0" smtClean="0">
                <a:latin typeface="Times New Roman" charset="0"/>
              </a:rPr>
            </a:br>
            <a:r>
              <a:rPr lang="en-US" sz="1600" dirty="0" err="1" smtClean="0">
                <a:latin typeface="Times New Roman" charset="0"/>
              </a:rPr>
              <a:t>BarreL</a:t>
            </a:r>
            <a:r>
              <a:rPr lang="en-US" sz="1600" dirty="0" smtClean="0">
                <a:latin typeface="Times New Roman" charset="0"/>
              </a:rPr>
              <a:t> e </a:t>
            </a:r>
            <a:r>
              <a:rPr lang="en-US" sz="1600" dirty="0" err="1" smtClean="0">
                <a:latin typeface="Times New Roman" charset="0"/>
              </a:rPr>
              <a:t>Endcap</a:t>
            </a:r>
            <a:endParaRPr lang="en-US" sz="1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75520" y="6389221"/>
            <a:ext cx="502920" cy="337069"/>
          </a:xfrm>
        </p:spPr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15</a:t>
            </a:fld>
            <a:endParaRPr lang="en-US"/>
          </a:p>
        </p:txBody>
      </p:sp>
      <p:grpSp>
        <p:nvGrpSpPr>
          <p:cNvPr id="578" name="Group 577"/>
          <p:cNvGrpSpPr/>
          <p:nvPr/>
        </p:nvGrpSpPr>
        <p:grpSpPr>
          <a:xfrm>
            <a:off x="6765925" y="4014622"/>
            <a:ext cx="2378075" cy="2374599"/>
            <a:chOff x="6384439" y="381945"/>
            <a:chExt cx="2378075" cy="2374599"/>
          </a:xfrm>
        </p:grpSpPr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6384439" y="1027757"/>
              <a:ext cx="2378075" cy="219075"/>
              <a:chOff x="3832" y="2658"/>
              <a:chExt cx="1498" cy="138"/>
            </a:xfrm>
          </p:grpSpPr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1496" cy="136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1" name="Group 9"/>
              <p:cNvGrpSpPr>
                <a:grpSpLocks/>
              </p:cNvGrpSpPr>
              <p:nvPr/>
            </p:nvGrpSpPr>
            <p:grpSpPr bwMode="auto">
              <a:xfrm>
                <a:off x="3923" y="2659"/>
                <a:ext cx="545" cy="46"/>
                <a:chOff x="3243" y="3022"/>
                <a:chExt cx="545" cy="46"/>
              </a:xfrm>
            </p:grpSpPr>
            <p:grpSp>
              <p:nvGrpSpPr>
                <p:cNvPr id="132" name="Group 10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45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6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7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3" name="Group 14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42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3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4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" name="Group 18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39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0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1" name="Oval 2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5" name="Group 22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36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7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8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26"/>
              <p:cNvGrpSpPr>
                <a:grpSpLocks/>
              </p:cNvGrpSpPr>
              <p:nvPr/>
            </p:nvGrpSpPr>
            <p:grpSpPr bwMode="auto">
              <a:xfrm>
                <a:off x="4467" y="2659"/>
                <a:ext cx="545" cy="46"/>
                <a:chOff x="3243" y="3022"/>
                <a:chExt cx="545" cy="46"/>
              </a:xfrm>
            </p:grpSpPr>
            <p:grpSp>
              <p:nvGrpSpPr>
                <p:cNvPr id="116" name="Group 27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29" name="Oval 2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0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1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7" name="Group 31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26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7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8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8" name="Group 35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23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4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5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9" name="Group 39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20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1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3" name="Group 43"/>
              <p:cNvGrpSpPr>
                <a:grpSpLocks/>
              </p:cNvGrpSpPr>
              <p:nvPr/>
            </p:nvGrpSpPr>
            <p:grpSpPr bwMode="auto">
              <a:xfrm>
                <a:off x="5011" y="2658"/>
                <a:ext cx="137" cy="46"/>
                <a:chOff x="3832" y="2659"/>
                <a:chExt cx="137" cy="46"/>
              </a:xfrm>
            </p:grpSpPr>
            <p:sp>
              <p:nvSpPr>
                <p:cNvPr id="113" name="Oval 44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4" name="Oval 45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5" name="Oval 46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47"/>
              <p:cNvGrpSpPr>
                <a:grpSpLocks/>
              </p:cNvGrpSpPr>
              <p:nvPr/>
            </p:nvGrpSpPr>
            <p:grpSpPr bwMode="auto">
              <a:xfrm>
                <a:off x="5148" y="2659"/>
                <a:ext cx="137" cy="46"/>
                <a:chOff x="3832" y="2659"/>
                <a:chExt cx="137" cy="46"/>
              </a:xfrm>
            </p:grpSpPr>
            <p:sp>
              <p:nvSpPr>
                <p:cNvPr id="110" name="Oval 48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1" name="Oval 49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" name="Oval 50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51"/>
              <p:cNvGrpSpPr>
                <a:grpSpLocks/>
              </p:cNvGrpSpPr>
              <p:nvPr/>
            </p:nvGrpSpPr>
            <p:grpSpPr bwMode="auto">
              <a:xfrm>
                <a:off x="4967" y="2750"/>
                <a:ext cx="137" cy="46"/>
                <a:chOff x="3832" y="2659"/>
                <a:chExt cx="137" cy="46"/>
              </a:xfrm>
            </p:grpSpPr>
            <p:sp>
              <p:nvSpPr>
                <p:cNvPr id="107" name="Oval 52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" name="Oval 53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" name="Oval 54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55"/>
              <p:cNvGrpSpPr>
                <a:grpSpLocks/>
              </p:cNvGrpSpPr>
              <p:nvPr/>
            </p:nvGrpSpPr>
            <p:grpSpPr bwMode="auto">
              <a:xfrm>
                <a:off x="5057" y="2704"/>
                <a:ext cx="137" cy="46"/>
                <a:chOff x="3832" y="2659"/>
                <a:chExt cx="137" cy="46"/>
              </a:xfrm>
            </p:grpSpPr>
            <p:sp>
              <p:nvSpPr>
                <p:cNvPr id="104" name="Oval 56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" name="Oval 57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" name="Oval 58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59"/>
              <p:cNvGrpSpPr>
                <a:grpSpLocks/>
              </p:cNvGrpSpPr>
              <p:nvPr/>
            </p:nvGrpSpPr>
            <p:grpSpPr bwMode="auto">
              <a:xfrm>
                <a:off x="3833" y="2704"/>
                <a:ext cx="545" cy="46"/>
                <a:chOff x="3243" y="3022"/>
                <a:chExt cx="545" cy="46"/>
              </a:xfrm>
            </p:grpSpPr>
            <p:grpSp>
              <p:nvGrpSpPr>
                <p:cNvPr id="88" name="Group 60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01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2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3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9" name="Group 64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98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0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" name="Group 68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95" name="Oval 6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6" name="Oval 7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7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1" name="Group 72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92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" name="Oval 7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4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" name="Group 76"/>
              <p:cNvGrpSpPr>
                <a:grpSpLocks/>
              </p:cNvGrpSpPr>
              <p:nvPr/>
            </p:nvGrpSpPr>
            <p:grpSpPr bwMode="auto">
              <a:xfrm>
                <a:off x="4377" y="2704"/>
                <a:ext cx="545" cy="46"/>
                <a:chOff x="3243" y="3022"/>
                <a:chExt cx="545" cy="46"/>
              </a:xfrm>
            </p:grpSpPr>
            <p:grpSp>
              <p:nvGrpSpPr>
                <p:cNvPr id="72" name="Group 77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85" name="Oval 7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6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7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3" name="Group 81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82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3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4" name="Oval 8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4" name="Group 85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79" name="Oval 86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0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1" name="Oval 88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5" name="Group 89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76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7" name="Oval 9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" name="Group 93"/>
              <p:cNvGrpSpPr>
                <a:grpSpLocks/>
              </p:cNvGrpSpPr>
              <p:nvPr/>
            </p:nvGrpSpPr>
            <p:grpSpPr bwMode="auto">
              <a:xfrm>
                <a:off x="3877" y="2749"/>
                <a:ext cx="545" cy="46"/>
                <a:chOff x="3243" y="3022"/>
                <a:chExt cx="545" cy="46"/>
              </a:xfrm>
            </p:grpSpPr>
            <p:grpSp>
              <p:nvGrpSpPr>
                <p:cNvPr id="56" name="Group 94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69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0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7" name="Group 98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66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7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8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8" name="Group 102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63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4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5" name="Oval 10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9" name="Group 106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60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2" name="Oval 109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0" name="Group 110"/>
              <p:cNvGrpSpPr>
                <a:grpSpLocks/>
              </p:cNvGrpSpPr>
              <p:nvPr/>
            </p:nvGrpSpPr>
            <p:grpSpPr bwMode="auto">
              <a:xfrm>
                <a:off x="4422" y="2749"/>
                <a:ext cx="545" cy="46"/>
                <a:chOff x="3243" y="3022"/>
                <a:chExt cx="545" cy="46"/>
              </a:xfrm>
            </p:grpSpPr>
            <p:grpSp>
              <p:nvGrpSpPr>
                <p:cNvPr id="40" name="Group 111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3" name="Oval 11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1" name="Group 115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0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2" name="Group 119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7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Oval 12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3" name="Group 123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4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Oval 126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1" name="Group 127"/>
              <p:cNvGrpSpPr>
                <a:grpSpLocks/>
              </p:cNvGrpSpPr>
              <p:nvPr/>
            </p:nvGrpSpPr>
            <p:grpSpPr bwMode="auto">
              <a:xfrm>
                <a:off x="5193" y="2704"/>
                <a:ext cx="137" cy="46"/>
                <a:chOff x="3832" y="2659"/>
                <a:chExt cx="137" cy="46"/>
              </a:xfrm>
            </p:grpSpPr>
            <p:sp>
              <p:nvSpPr>
                <p:cNvPr id="37" name="Oval 128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Oval 129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Oval 130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131"/>
              <p:cNvGrpSpPr>
                <a:grpSpLocks/>
              </p:cNvGrpSpPr>
              <p:nvPr/>
            </p:nvGrpSpPr>
            <p:grpSpPr bwMode="auto">
              <a:xfrm>
                <a:off x="4921" y="2704"/>
                <a:ext cx="137" cy="46"/>
                <a:chOff x="3832" y="2659"/>
                <a:chExt cx="137" cy="46"/>
              </a:xfrm>
            </p:grpSpPr>
            <p:sp>
              <p:nvSpPr>
                <p:cNvPr id="34" name="Oval 132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Oval 133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Oval 134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" name="Oval 135"/>
              <p:cNvSpPr>
                <a:spLocks noChangeArrowheads="1"/>
              </p:cNvSpPr>
              <p:nvPr/>
            </p:nvSpPr>
            <p:spPr bwMode="auto">
              <a:xfrm>
                <a:off x="5283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136"/>
              <p:cNvSpPr>
                <a:spLocks noChangeArrowheads="1"/>
              </p:cNvSpPr>
              <p:nvPr/>
            </p:nvSpPr>
            <p:spPr bwMode="auto">
              <a:xfrm>
                <a:off x="3832" y="2750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Oval 137"/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138"/>
              <p:cNvSpPr>
                <a:spLocks noChangeArrowheads="1"/>
              </p:cNvSpPr>
              <p:nvPr/>
            </p:nvSpPr>
            <p:spPr bwMode="auto">
              <a:xfrm>
                <a:off x="3877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7" name="Group 139"/>
              <p:cNvGrpSpPr>
                <a:grpSpLocks/>
              </p:cNvGrpSpPr>
              <p:nvPr/>
            </p:nvGrpSpPr>
            <p:grpSpPr bwMode="auto">
              <a:xfrm>
                <a:off x="5239" y="2750"/>
                <a:ext cx="91" cy="46"/>
                <a:chOff x="4014" y="3339"/>
                <a:chExt cx="91" cy="46"/>
              </a:xfrm>
            </p:grpSpPr>
            <p:sp>
              <p:nvSpPr>
                <p:cNvPr id="32" name="Oval 140"/>
                <p:cNvSpPr>
                  <a:spLocks noChangeArrowheads="1"/>
                </p:cNvSpPr>
                <p:nvPr/>
              </p:nvSpPr>
              <p:spPr bwMode="auto">
                <a:xfrm>
                  <a:off x="4014" y="333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Oval 141"/>
                <p:cNvSpPr>
                  <a:spLocks noChangeArrowheads="1"/>
                </p:cNvSpPr>
                <p:nvPr/>
              </p:nvSpPr>
              <p:spPr bwMode="auto">
                <a:xfrm>
                  <a:off x="4059" y="333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142"/>
              <p:cNvGrpSpPr>
                <a:grpSpLocks/>
              </p:cNvGrpSpPr>
              <p:nvPr/>
            </p:nvGrpSpPr>
            <p:grpSpPr bwMode="auto">
              <a:xfrm>
                <a:off x="5103" y="2750"/>
                <a:ext cx="137" cy="46"/>
                <a:chOff x="3832" y="2659"/>
                <a:chExt cx="137" cy="46"/>
              </a:xfrm>
            </p:grpSpPr>
            <p:sp>
              <p:nvSpPr>
                <p:cNvPr id="29" name="Oval 143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Oval 144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Oval 145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48" name="Group 146"/>
            <p:cNvGrpSpPr>
              <a:grpSpLocks/>
            </p:cNvGrpSpPr>
            <p:nvPr/>
          </p:nvGrpSpPr>
          <p:grpSpPr bwMode="auto">
            <a:xfrm>
              <a:off x="6527314" y="2540644"/>
              <a:ext cx="2089150" cy="215900"/>
              <a:chOff x="3832" y="2658"/>
              <a:chExt cx="1498" cy="138"/>
            </a:xfrm>
          </p:grpSpPr>
          <p:sp>
            <p:nvSpPr>
              <p:cNvPr id="149" name="Rectangle 147"/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1496" cy="136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50" name="Group 148"/>
              <p:cNvGrpSpPr>
                <a:grpSpLocks/>
              </p:cNvGrpSpPr>
              <p:nvPr/>
            </p:nvGrpSpPr>
            <p:grpSpPr bwMode="auto">
              <a:xfrm>
                <a:off x="3923" y="2659"/>
                <a:ext cx="545" cy="46"/>
                <a:chOff x="3243" y="3022"/>
                <a:chExt cx="545" cy="46"/>
              </a:xfrm>
            </p:grpSpPr>
            <p:grpSp>
              <p:nvGrpSpPr>
                <p:cNvPr id="271" name="Group 149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84" name="Oval 15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85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86" name="Oval 15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2" name="Group 153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81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82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83" name="Oval 156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3" name="Group 157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78" name="Oval 15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9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80" name="Oval 16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4" name="Group 161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75" name="Oval 16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6" name="Oval 16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7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51" name="Group 165"/>
              <p:cNvGrpSpPr>
                <a:grpSpLocks/>
              </p:cNvGrpSpPr>
              <p:nvPr/>
            </p:nvGrpSpPr>
            <p:grpSpPr bwMode="auto">
              <a:xfrm>
                <a:off x="4467" y="2659"/>
                <a:ext cx="545" cy="46"/>
                <a:chOff x="3243" y="3022"/>
                <a:chExt cx="545" cy="46"/>
              </a:xfrm>
            </p:grpSpPr>
            <p:grpSp>
              <p:nvGrpSpPr>
                <p:cNvPr id="255" name="Group 166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68" name="Oval 167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9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0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56" name="Group 170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65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6" name="Oval 172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7" name="Oval 173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57" name="Group 174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62" name="Oval 17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3" name="Oval 176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4" name="Oval 177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58" name="Group 178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59" name="Oval 17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0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1" name="Oval 18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52" name="Group 182"/>
              <p:cNvGrpSpPr>
                <a:grpSpLocks/>
              </p:cNvGrpSpPr>
              <p:nvPr/>
            </p:nvGrpSpPr>
            <p:grpSpPr bwMode="auto">
              <a:xfrm>
                <a:off x="5011" y="2658"/>
                <a:ext cx="137" cy="46"/>
                <a:chOff x="3832" y="2659"/>
                <a:chExt cx="137" cy="46"/>
              </a:xfrm>
            </p:grpSpPr>
            <p:sp>
              <p:nvSpPr>
                <p:cNvPr id="252" name="Oval 183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3" name="Oval 184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4" name="Oval 185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3" name="Group 186"/>
              <p:cNvGrpSpPr>
                <a:grpSpLocks/>
              </p:cNvGrpSpPr>
              <p:nvPr/>
            </p:nvGrpSpPr>
            <p:grpSpPr bwMode="auto">
              <a:xfrm>
                <a:off x="5148" y="2659"/>
                <a:ext cx="137" cy="46"/>
                <a:chOff x="3832" y="2659"/>
                <a:chExt cx="137" cy="46"/>
              </a:xfrm>
            </p:grpSpPr>
            <p:sp>
              <p:nvSpPr>
                <p:cNvPr id="249" name="Oval 187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0" name="Oval 188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1" name="Oval 189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4" name="Group 190"/>
              <p:cNvGrpSpPr>
                <a:grpSpLocks/>
              </p:cNvGrpSpPr>
              <p:nvPr/>
            </p:nvGrpSpPr>
            <p:grpSpPr bwMode="auto">
              <a:xfrm>
                <a:off x="4967" y="2750"/>
                <a:ext cx="137" cy="46"/>
                <a:chOff x="3832" y="2659"/>
                <a:chExt cx="137" cy="46"/>
              </a:xfrm>
            </p:grpSpPr>
            <p:sp>
              <p:nvSpPr>
                <p:cNvPr id="246" name="Oval 191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7" name="Oval 192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8" name="Oval 193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5" name="Group 194"/>
              <p:cNvGrpSpPr>
                <a:grpSpLocks/>
              </p:cNvGrpSpPr>
              <p:nvPr/>
            </p:nvGrpSpPr>
            <p:grpSpPr bwMode="auto">
              <a:xfrm>
                <a:off x="5057" y="2704"/>
                <a:ext cx="137" cy="46"/>
                <a:chOff x="3832" y="2659"/>
                <a:chExt cx="137" cy="46"/>
              </a:xfrm>
            </p:grpSpPr>
            <p:sp>
              <p:nvSpPr>
                <p:cNvPr id="243" name="Oval 195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4" name="Oval 196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5" name="Oval 197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6" name="Group 198"/>
              <p:cNvGrpSpPr>
                <a:grpSpLocks/>
              </p:cNvGrpSpPr>
              <p:nvPr/>
            </p:nvGrpSpPr>
            <p:grpSpPr bwMode="auto">
              <a:xfrm>
                <a:off x="3833" y="2704"/>
                <a:ext cx="545" cy="46"/>
                <a:chOff x="3243" y="3022"/>
                <a:chExt cx="545" cy="46"/>
              </a:xfrm>
            </p:grpSpPr>
            <p:grpSp>
              <p:nvGrpSpPr>
                <p:cNvPr id="227" name="Group 199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40" name="Oval 20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1" name="Oval 20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2" name="Oval 20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8" name="Group 203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37" name="Oval 204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38" name="Oval 205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39" name="Oval 206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9" name="Group 207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34" name="Oval 20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35" name="Oval 20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36" name="Oval 21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0" name="Group 211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31" name="Oval 21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32" name="Oval 21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33" name="Oval 21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57" name="Group 215"/>
              <p:cNvGrpSpPr>
                <a:grpSpLocks/>
              </p:cNvGrpSpPr>
              <p:nvPr/>
            </p:nvGrpSpPr>
            <p:grpSpPr bwMode="auto">
              <a:xfrm>
                <a:off x="4377" y="2704"/>
                <a:ext cx="545" cy="46"/>
                <a:chOff x="3243" y="3022"/>
                <a:chExt cx="545" cy="46"/>
              </a:xfrm>
            </p:grpSpPr>
            <p:grpSp>
              <p:nvGrpSpPr>
                <p:cNvPr id="211" name="Group 216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24" name="Oval 217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" name="Oval 218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" name="Oval 219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2" name="Group 220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21" name="Oval 221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2" name="Oval 222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3" name="Oval 223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3" name="Group 224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18" name="Oval 22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9" name="Oval 226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0" name="Oval 227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4" name="Group 228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15" name="Oval 22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6" name="Oval 23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" name="Oval 23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58" name="Group 232"/>
              <p:cNvGrpSpPr>
                <a:grpSpLocks/>
              </p:cNvGrpSpPr>
              <p:nvPr/>
            </p:nvGrpSpPr>
            <p:grpSpPr bwMode="auto">
              <a:xfrm>
                <a:off x="3877" y="2749"/>
                <a:ext cx="545" cy="46"/>
                <a:chOff x="3243" y="3022"/>
                <a:chExt cx="545" cy="46"/>
              </a:xfrm>
            </p:grpSpPr>
            <p:grpSp>
              <p:nvGrpSpPr>
                <p:cNvPr id="195" name="Group 233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08" name="Oval 234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09" name="Oval 235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0" name="Oval 236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6" name="Group 237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05" name="Oval 23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06" name="Oval 23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07" name="Oval 24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7" name="Group 241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202" name="Oval 24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03" name="Oval 24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04" name="Oval 24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8" name="Group 245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99" name="Oval 246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00" name="Oval 247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01" name="Oval 248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59" name="Group 249"/>
              <p:cNvGrpSpPr>
                <a:grpSpLocks/>
              </p:cNvGrpSpPr>
              <p:nvPr/>
            </p:nvGrpSpPr>
            <p:grpSpPr bwMode="auto">
              <a:xfrm>
                <a:off x="4422" y="2749"/>
                <a:ext cx="545" cy="46"/>
                <a:chOff x="3243" y="3022"/>
                <a:chExt cx="545" cy="46"/>
              </a:xfrm>
            </p:grpSpPr>
            <p:grpSp>
              <p:nvGrpSpPr>
                <p:cNvPr id="179" name="Group 250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92" name="Oval 251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3" name="Oval 252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4" name="Oval 253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0" name="Group 254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89" name="Oval 25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0" name="Oval 256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1" name="Oval 257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1" name="Group 258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86" name="Oval 25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87" name="Oval 26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88" name="Oval 26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2" name="Group 262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183" name="Oval 26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84" name="Oval 26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85" name="Oval 26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0" name="Group 266"/>
              <p:cNvGrpSpPr>
                <a:grpSpLocks/>
              </p:cNvGrpSpPr>
              <p:nvPr/>
            </p:nvGrpSpPr>
            <p:grpSpPr bwMode="auto">
              <a:xfrm>
                <a:off x="5193" y="2704"/>
                <a:ext cx="137" cy="46"/>
                <a:chOff x="3832" y="2659"/>
                <a:chExt cx="137" cy="46"/>
              </a:xfrm>
            </p:grpSpPr>
            <p:sp>
              <p:nvSpPr>
                <p:cNvPr id="176" name="Oval 267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7" name="Oval 268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8" name="Oval 269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1" name="Group 270"/>
              <p:cNvGrpSpPr>
                <a:grpSpLocks/>
              </p:cNvGrpSpPr>
              <p:nvPr/>
            </p:nvGrpSpPr>
            <p:grpSpPr bwMode="auto">
              <a:xfrm>
                <a:off x="4921" y="2704"/>
                <a:ext cx="137" cy="46"/>
                <a:chOff x="3832" y="2659"/>
                <a:chExt cx="137" cy="46"/>
              </a:xfrm>
            </p:grpSpPr>
            <p:sp>
              <p:nvSpPr>
                <p:cNvPr id="173" name="Oval 271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" name="Oval 272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5" name="Oval 273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62" name="Oval 274"/>
              <p:cNvSpPr>
                <a:spLocks noChangeArrowheads="1"/>
              </p:cNvSpPr>
              <p:nvPr/>
            </p:nvSpPr>
            <p:spPr bwMode="auto">
              <a:xfrm>
                <a:off x="5283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" name="Oval 275"/>
              <p:cNvSpPr>
                <a:spLocks noChangeArrowheads="1"/>
              </p:cNvSpPr>
              <p:nvPr/>
            </p:nvSpPr>
            <p:spPr bwMode="auto">
              <a:xfrm>
                <a:off x="3832" y="2750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" name="Oval 276"/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" name="Oval 277"/>
              <p:cNvSpPr>
                <a:spLocks noChangeArrowheads="1"/>
              </p:cNvSpPr>
              <p:nvPr/>
            </p:nvSpPr>
            <p:spPr bwMode="auto">
              <a:xfrm>
                <a:off x="3877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66" name="Group 278"/>
              <p:cNvGrpSpPr>
                <a:grpSpLocks/>
              </p:cNvGrpSpPr>
              <p:nvPr/>
            </p:nvGrpSpPr>
            <p:grpSpPr bwMode="auto">
              <a:xfrm>
                <a:off x="5239" y="2750"/>
                <a:ext cx="91" cy="46"/>
                <a:chOff x="4014" y="3339"/>
                <a:chExt cx="91" cy="46"/>
              </a:xfrm>
            </p:grpSpPr>
            <p:sp>
              <p:nvSpPr>
                <p:cNvPr id="171" name="Oval 279"/>
                <p:cNvSpPr>
                  <a:spLocks noChangeArrowheads="1"/>
                </p:cNvSpPr>
                <p:nvPr/>
              </p:nvSpPr>
              <p:spPr bwMode="auto">
                <a:xfrm>
                  <a:off x="4014" y="333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" name="Oval 280"/>
                <p:cNvSpPr>
                  <a:spLocks noChangeArrowheads="1"/>
                </p:cNvSpPr>
                <p:nvPr/>
              </p:nvSpPr>
              <p:spPr bwMode="auto">
                <a:xfrm>
                  <a:off x="4059" y="333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7" name="Group 281"/>
              <p:cNvGrpSpPr>
                <a:grpSpLocks/>
              </p:cNvGrpSpPr>
              <p:nvPr/>
            </p:nvGrpSpPr>
            <p:grpSpPr bwMode="auto">
              <a:xfrm>
                <a:off x="5103" y="2750"/>
                <a:ext cx="137" cy="46"/>
                <a:chOff x="3832" y="2659"/>
                <a:chExt cx="137" cy="46"/>
              </a:xfrm>
            </p:grpSpPr>
            <p:sp>
              <p:nvSpPr>
                <p:cNvPr id="168" name="Oval 282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" name="Oval 283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" name="Oval 284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87" name="Group 285"/>
            <p:cNvGrpSpPr>
              <a:grpSpLocks/>
            </p:cNvGrpSpPr>
            <p:nvPr/>
          </p:nvGrpSpPr>
          <p:grpSpPr bwMode="auto">
            <a:xfrm>
              <a:off x="6528901" y="2253307"/>
              <a:ext cx="2089150" cy="215900"/>
              <a:chOff x="3832" y="2658"/>
              <a:chExt cx="1498" cy="138"/>
            </a:xfrm>
          </p:grpSpPr>
          <p:sp>
            <p:nvSpPr>
              <p:cNvPr id="288" name="Rectangle 286"/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1496" cy="136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89" name="Group 287"/>
              <p:cNvGrpSpPr>
                <a:grpSpLocks/>
              </p:cNvGrpSpPr>
              <p:nvPr/>
            </p:nvGrpSpPr>
            <p:grpSpPr bwMode="auto">
              <a:xfrm>
                <a:off x="3923" y="2659"/>
                <a:ext cx="545" cy="46"/>
                <a:chOff x="3243" y="3022"/>
                <a:chExt cx="545" cy="46"/>
              </a:xfrm>
            </p:grpSpPr>
            <p:grpSp>
              <p:nvGrpSpPr>
                <p:cNvPr id="410" name="Group 288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23" name="Oval 28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4" name="Oval 29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5" name="Oval 29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11" name="Group 292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20" name="Oval 29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1" name="Oval 29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2" name="Oval 29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12" name="Group 296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17" name="Oval 297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" name="Oval 298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" name="Oval 299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13" name="Group 300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14" name="Oval 301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" name="Oval 302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6" name="Oval 303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90" name="Group 304"/>
              <p:cNvGrpSpPr>
                <a:grpSpLocks/>
              </p:cNvGrpSpPr>
              <p:nvPr/>
            </p:nvGrpSpPr>
            <p:grpSpPr bwMode="auto">
              <a:xfrm>
                <a:off x="4467" y="2659"/>
                <a:ext cx="545" cy="46"/>
                <a:chOff x="3243" y="3022"/>
                <a:chExt cx="545" cy="46"/>
              </a:xfrm>
            </p:grpSpPr>
            <p:grpSp>
              <p:nvGrpSpPr>
                <p:cNvPr id="394" name="Group 305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07" name="Oval 306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8" name="Oval 307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9" name="Oval 308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95" name="Group 309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04" name="Oval 31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5" name="Oval 31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6" name="Oval 31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96" name="Group 313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01" name="Oval 314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2" name="Oval 315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3" name="Oval 316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97" name="Group 317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98" name="Oval 31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99" name="Oval 31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0" name="Oval 32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91" name="Group 321"/>
              <p:cNvGrpSpPr>
                <a:grpSpLocks/>
              </p:cNvGrpSpPr>
              <p:nvPr/>
            </p:nvGrpSpPr>
            <p:grpSpPr bwMode="auto">
              <a:xfrm>
                <a:off x="5011" y="2658"/>
                <a:ext cx="137" cy="46"/>
                <a:chOff x="3832" y="2659"/>
                <a:chExt cx="137" cy="46"/>
              </a:xfrm>
            </p:grpSpPr>
            <p:sp>
              <p:nvSpPr>
                <p:cNvPr id="391" name="Oval 322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2" name="Oval 323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3" name="Oval 324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92" name="Group 325"/>
              <p:cNvGrpSpPr>
                <a:grpSpLocks/>
              </p:cNvGrpSpPr>
              <p:nvPr/>
            </p:nvGrpSpPr>
            <p:grpSpPr bwMode="auto">
              <a:xfrm>
                <a:off x="5148" y="2659"/>
                <a:ext cx="137" cy="46"/>
                <a:chOff x="3832" y="2659"/>
                <a:chExt cx="137" cy="46"/>
              </a:xfrm>
            </p:grpSpPr>
            <p:sp>
              <p:nvSpPr>
                <p:cNvPr id="388" name="Oval 326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9" name="Oval 327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0" name="Oval 328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93" name="Group 329"/>
              <p:cNvGrpSpPr>
                <a:grpSpLocks/>
              </p:cNvGrpSpPr>
              <p:nvPr/>
            </p:nvGrpSpPr>
            <p:grpSpPr bwMode="auto">
              <a:xfrm>
                <a:off x="4967" y="2750"/>
                <a:ext cx="137" cy="46"/>
                <a:chOff x="3832" y="2659"/>
                <a:chExt cx="137" cy="46"/>
              </a:xfrm>
            </p:grpSpPr>
            <p:sp>
              <p:nvSpPr>
                <p:cNvPr id="385" name="Oval 330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6" name="Oval 331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7" name="Oval 332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94" name="Group 333"/>
              <p:cNvGrpSpPr>
                <a:grpSpLocks/>
              </p:cNvGrpSpPr>
              <p:nvPr/>
            </p:nvGrpSpPr>
            <p:grpSpPr bwMode="auto">
              <a:xfrm>
                <a:off x="5057" y="2704"/>
                <a:ext cx="137" cy="46"/>
                <a:chOff x="3832" y="2659"/>
                <a:chExt cx="137" cy="46"/>
              </a:xfrm>
            </p:grpSpPr>
            <p:sp>
              <p:nvSpPr>
                <p:cNvPr id="382" name="Oval 334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3" name="Oval 335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4" name="Oval 336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95" name="Group 337"/>
              <p:cNvGrpSpPr>
                <a:grpSpLocks/>
              </p:cNvGrpSpPr>
              <p:nvPr/>
            </p:nvGrpSpPr>
            <p:grpSpPr bwMode="auto">
              <a:xfrm>
                <a:off x="3833" y="2704"/>
                <a:ext cx="545" cy="46"/>
                <a:chOff x="3243" y="3022"/>
                <a:chExt cx="545" cy="46"/>
              </a:xfrm>
            </p:grpSpPr>
            <p:grpSp>
              <p:nvGrpSpPr>
                <p:cNvPr id="366" name="Group 338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79" name="Oval 33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80" name="Oval 34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81" name="Oval 34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67" name="Group 342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76" name="Oval 34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77" name="Oval 34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78" name="Oval 34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68" name="Group 346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73" name="Oval 347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74" name="Oval 348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75" name="Oval 349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69" name="Group 350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70" name="Oval 351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71" name="Oval 352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72" name="Oval 353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96" name="Group 354"/>
              <p:cNvGrpSpPr>
                <a:grpSpLocks/>
              </p:cNvGrpSpPr>
              <p:nvPr/>
            </p:nvGrpSpPr>
            <p:grpSpPr bwMode="auto">
              <a:xfrm>
                <a:off x="4377" y="2704"/>
                <a:ext cx="545" cy="46"/>
                <a:chOff x="3243" y="3022"/>
                <a:chExt cx="545" cy="46"/>
              </a:xfrm>
            </p:grpSpPr>
            <p:grpSp>
              <p:nvGrpSpPr>
                <p:cNvPr id="350" name="Group 355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63" name="Oval 356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64" name="Oval 357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65" name="Oval 358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1" name="Group 359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60" name="Oval 36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61" name="Oval 36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62" name="Oval 36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2" name="Group 363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57" name="Oval 364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" name="Oval 365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9" name="Oval 366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3" name="Group 367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54" name="Oval 36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5" name="Oval 36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6" name="Oval 37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97" name="Group 371"/>
              <p:cNvGrpSpPr>
                <a:grpSpLocks/>
              </p:cNvGrpSpPr>
              <p:nvPr/>
            </p:nvGrpSpPr>
            <p:grpSpPr bwMode="auto">
              <a:xfrm>
                <a:off x="3877" y="2749"/>
                <a:ext cx="545" cy="46"/>
                <a:chOff x="3243" y="3022"/>
                <a:chExt cx="545" cy="46"/>
              </a:xfrm>
            </p:grpSpPr>
            <p:grpSp>
              <p:nvGrpSpPr>
                <p:cNvPr id="334" name="Group 372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47" name="Oval 37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48" name="Oval 37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49" name="Oval 37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5" name="Group 376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44" name="Oval 377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45" name="Oval 378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46" name="Oval 379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6" name="Group 380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41" name="Oval 381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42" name="Oval 382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43" name="Oval 383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7" name="Group 384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38" name="Oval 38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9" name="Oval 386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40" name="Oval 387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98" name="Group 388"/>
              <p:cNvGrpSpPr>
                <a:grpSpLocks/>
              </p:cNvGrpSpPr>
              <p:nvPr/>
            </p:nvGrpSpPr>
            <p:grpSpPr bwMode="auto">
              <a:xfrm>
                <a:off x="4422" y="2749"/>
                <a:ext cx="545" cy="46"/>
                <a:chOff x="3243" y="3022"/>
                <a:chExt cx="545" cy="46"/>
              </a:xfrm>
            </p:grpSpPr>
            <p:grpSp>
              <p:nvGrpSpPr>
                <p:cNvPr id="318" name="Group 389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31" name="Oval 39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2" name="Oval 39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3" name="Oval 39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9" name="Group 393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28" name="Oval 394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29" name="Oval 395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0" name="Oval 396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20" name="Group 397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25" name="Oval 39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26" name="Oval 39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27" name="Oval 40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21" name="Group 401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322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23" name="Oval 40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24" name="Oval 40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99" name="Group 405"/>
              <p:cNvGrpSpPr>
                <a:grpSpLocks/>
              </p:cNvGrpSpPr>
              <p:nvPr/>
            </p:nvGrpSpPr>
            <p:grpSpPr bwMode="auto">
              <a:xfrm>
                <a:off x="5193" y="2704"/>
                <a:ext cx="137" cy="46"/>
                <a:chOff x="3832" y="2659"/>
                <a:chExt cx="137" cy="46"/>
              </a:xfrm>
            </p:grpSpPr>
            <p:sp>
              <p:nvSpPr>
                <p:cNvPr id="315" name="Oval 406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6" name="Oval 407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7" name="Oval 408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0" name="Group 409"/>
              <p:cNvGrpSpPr>
                <a:grpSpLocks/>
              </p:cNvGrpSpPr>
              <p:nvPr/>
            </p:nvGrpSpPr>
            <p:grpSpPr bwMode="auto">
              <a:xfrm>
                <a:off x="4921" y="2704"/>
                <a:ext cx="137" cy="46"/>
                <a:chOff x="3832" y="2659"/>
                <a:chExt cx="137" cy="46"/>
              </a:xfrm>
            </p:grpSpPr>
            <p:sp>
              <p:nvSpPr>
                <p:cNvPr id="312" name="Oval 410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3" name="Oval 411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4" name="Oval 412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1" name="Oval 413"/>
              <p:cNvSpPr>
                <a:spLocks noChangeArrowheads="1"/>
              </p:cNvSpPr>
              <p:nvPr/>
            </p:nvSpPr>
            <p:spPr bwMode="auto">
              <a:xfrm>
                <a:off x="5283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" name="Oval 414"/>
              <p:cNvSpPr>
                <a:spLocks noChangeArrowheads="1"/>
              </p:cNvSpPr>
              <p:nvPr/>
            </p:nvSpPr>
            <p:spPr bwMode="auto">
              <a:xfrm>
                <a:off x="3832" y="2750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3" name="Oval 415"/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4" name="Oval 416"/>
              <p:cNvSpPr>
                <a:spLocks noChangeArrowheads="1"/>
              </p:cNvSpPr>
              <p:nvPr/>
            </p:nvSpPr>
            <p:spPr bwMode="auto">
              <a:xfrm>
                <a:off x="3877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5" name="Group 417"/>
              <p:cNvGrpSpPr>
                <a:grpSpLocks/>
              </p:cNvGrpSpPr>
              <p:nvPr/>
            </p:nvGrpSpPr>
            <p:grpSpPr bwMode="auto">
              <a:xfrm>
                <a:off x="5239" y="2750"/>
                <a:ext cx="91" cy="46"/>
                <a:chOff x="4014" y="3339"/>
                <a:chExt cx="91" cy="46"/>
              </a:xfrm>
            </p:grpSpPr>
            <p:sp>
              <p:nvSpPr>
                <p:cNvPr id="310" name="Oval 418"/>
                <p:cNvSpPr>
                  <a:spLocks noChangeArrowheads="1"/>
                </p:cNvSpPr>
                <p:nvPr/>
              </p:nvSpPr>
              <p:spPr bwMode="auto">
                <a:xfrm>
                  <a:off x="4014" y="333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1" name="Oval 419"/>
                <p:cNvSpPr>
                  <a:spLocks noChangeArrowheads="1"/>
                </p:cNvSpPr>
                <p:nvPr/>
              </p:nvSpPr>
              <p:spPr bwMode="auto">
                <a:xfrm>
                  <a:off x="4059" y="333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6" name="Group 420"/>
              <p:cNvGrpSpPr>
                <a:grpSpLocks/>
              </p:cNvGrpSpPr>
              <p:nvPr/>
            </p:nvGrpSpPr>
            <p:grpSpPr bwMode="auto">
              <a:xfrm>
                <a:off x="5103" y="2750"/>
                <a:ext cx="137" cy="46"/>
                <a:chOff x="3832" y="2659"/>
                <a:chExt cx="137" cy="46"/>
              </a:xfrm>
            </p:grpSpPr>
            <p:sp>
              <p:nvSpPr>
                <p:cNvPr id="307" name="Oval 421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8" name="Oval 422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" name="Oval 423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26" name="Group 424"/>
            <p:cNvGrpSpPr>
              <a:grpSpLocks/>
            </p:cNvGrpSpPr>
            <p:nvPr/>
          </p:nvGrpSpPr>
          <p:grpSpPr bwMode="auto">
            <a:xfrm>
              <a:off x="6384439" y="740419"/>
              <a:ext cx="2378075" cy="219075"/>
              <a:chOff x="3832" y="2658"/>
              <a:chExt cx="1498" cy="138"/>
            </a:xfrm>
          </p:grpSpPr>
          <p:sp>
            <p:nvSpPr>
              <p:cNvPr id="427" name="Rectangle 425"/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1496" cy="136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8" name="Group 426"/>
              <p:cNvGrpSpPr>
                <a:grpSpLocks/>
              </p:cNvGrpSpPr>
              <p:nvPr/>
            </p:nvGrpSpPr>
            <p:grpSpPr bwMode="auto">
              <a:xfrm>
                <a:off x="3923" y="2659"/>
                <a:ext cx="545" cy="46"/>
                <a:chOff x="3243" y="3022"/>
                <a:chExt cx="545" cy="46"/>
              </a:xfrm>
            </p:grpSpPr>
            <p:grpSp>
              <p:nvGrpSpPr>
                <p:cNvPr id="549" name="Group 427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62" name="Oval 42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63" name="Oval 42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64" name="Oval 43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50" name="Group 431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59" name="Oval 43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60" name="Oval 43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61" name="Oval 43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51" name="Group 435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56" name="Oval 436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57" name="Oval 437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58" name="Oval 438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52" name="Group 439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53" name="Oval 44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54" name="Oval 44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55" name="Oval 44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29" name="Group 443"/>
              <p:cNvGrpSpPr>
                <a:grpSpLocks/>
              </p:cNvGrpSpPr>
              <p:nvPr/>
            </p:nvGrpSpPr>
            <p:grpSpPr bwMode="auto">
              <a:xfrm>
                <a:off x="4467" y="2659"/>
                <a:ext cx="545" cy="46"/>
                <a:chOff x="3243" y="3022"/>
                <a:chExt cx="545" cy="46"/>
              </a:xfrm>
            </p:grpSpPr>
            <p:grpSp>
              <p:nvGrpSpPr>
                <p:cNvPr id="533" name="Group 444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46" name="Oval 44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7" name="Oval 446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8" name="Oval 447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34" name="Group 448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43" name="Oval 44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4" name="Oval 45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5" name="Oval 45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35" name="Group 452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40" name="Oval 45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1" name="Oval 45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2" name="Oval 45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36" name="Group 456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37" name="Oval 457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38" name="Oval 458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39" name="Oval 459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30" name="Group 460"/>
              <p:cNvGrpSpPr>
                <a:grpSpLocks/>
              </p:cNvGrpSpPr>
              <p:nvPr/>
            </p:nvGrpSpPr>
            <p:grpSpPr bwMode="auto">
              <a:xfrm>
                <a:off x="5011" y="2658"/>
                <a:ext cx="137" cy="46"/>
                <a:chOff x="3832" y="2659"/>
                <a:chExt cx="137" cy="46"/>
              </a:xfrm>
            </p:grpSpPr>
            <p:sp>
              <p:nvSpPr>
                <p:cNvPr id="530" name="Oval 461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1" name="Oval 462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2" name="Oval 463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1" name="Group 464"/>
              <p:cNvGrpSpPr>
                <a:grpSpLocks/>
              </p:cNvGrpSpPr>
              <p:nvPr/>
            </p:nvGrpSpPr>
            <p:grpSpPr bwMode="auto">
              <a:xfrm>
                <a:off x="5148" y="2659"/>
                <a:ext cx="137" cy="46"/>
                <a:chOff x="3832" y="2659"/>
                <a:chExt cx="137" cy="46"/>
              </a:xfrm>
            </p:grpSpPr>
            <p:sp>
              <p:nvSpPr>
                <p:cNvPr id="527" name="Oval 465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8" name="Oval 466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9" name="Oval 467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2" name="Group 468"/>
              <p:cNvGrpSpPr>
                <a:grpSpLocks/>
              </p:cNvGrpSpPr>
              <p:nvPr/>
            </p:nvGrpSpPr>
            <p:grpSpPr bwMode="auto">
              <a:xfrm>
                <a:off x="4967" y="2750"/>
                <a:ext cx="137" cy="46"/>
                <a:chOff x="3832" y="2659"/>
                <a:chExt cx="137" cy="46"/>
              </a:xfrm>
            </p:grpSpPr>
            <p:sp>
              <p:nvSpPr>
                <p:cNvPr id="524" name="Oval 469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5" name="Oval 470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6" name="Oval 471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3" name="Group 472"/>
              <p:cNvGrpSpPr>
                <a:grpSpLocks/>
              </p:cNvGrpSpPr>
              <p:nvPr/>
            </p:nvGrpSpPr>
            <p:grpSpPr bwMode="auto">
              <a:xfrm>
                <a:off x="5057" y="2704"/>
                <a:ext cx="137" cy="46"/>
                <a:chOff x="3832" y="2659"/>
                <a:chExt cx="137" cy="46"/>
              </a:xfrm>
            </p:grpSpPr>
            <p:sp>
              <p:nvSpPr>
                <p:cNvPr id="521" name="Oval 473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2" name="Oval 474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3" name="Oval 475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4" name="Group 476"/>
              <p:cNvGrpSpPr>
                <a:grpSpLocks/>
              </p:cNvGrpSpPr>
              <p:nvPr/>
            </p:nvGrpSpPr>
            <p:grpSpPr bwMode="auto">
              <a:xfrm>
                <a:off x="3833" y="2704"/>
                <a:ext cx="545" cy="46"/>
                <a:chOff x="3243" y="3022"/>
                <a:chExt cx="545" cy="46"/>
              </a:xfrm>
            </p:grpSpPr>
            <p:grpSp>
              <p:nvGrpSpPr>
                <p:cNvPr id="505" name="Group 477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18" name="Oval 478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9" name="Oval 479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20" name="Oval 480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06" name="Group 481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15" name="Oval 48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6" name="Oval 48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7" name="Oval 48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07" name="Group 485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12" name="Oval 486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3" name="Oval 487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4" name="Oval 488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08" name="Group 489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09" name="Oval 49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0" name="Oval 49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1" name="Oval 49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35" name="Group 493"/>
              <p:cNvGrpSpPr>
                <a:grpSpLocks/>
              </p:cNvGrpSpPr>
              <p:nvPr/>
            </p:nvGrpSpPr>
            <p:grpSpPr bwMode="auto">
              <a:xfrm>
                <a:off x="4377" y="2704"/>
                <a:ext cx="545" cy="46"/>
                <a:chOff x="3243" y="3022"/>
                <a:chExt cx="545" cy="46"/>
              </a:xfrm>
            </p:grpSpPr>
            <p:grpSp>
              <p:nvGrpSpPr>
                <p:cNvPr id="489" name="Group 494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502" name="Oval 49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03" name="Oval 496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04" name="Oval 497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90" name="Group 498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99" name="Oval 49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00" name="Oval 50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01" name="Oval 50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91" name="Group 502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96" name="Oval 50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97" name="Oval 50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98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92" name="Group 506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93" name="Oval 507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94" name="Oval 508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95" name="Oval 509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36" name="Group 510"/>
              <p:cNvGrpSpPr>
                <a:grpSpLocks/>
              </p:cNvGrpSpPr>
              <p:nvPr/>
            </p:nvGrpSpPr>
            <p:grpSpPr bwMode="auto">
              <a:xfrm>
                <a:off x="3877" y="2749"/>
                <a:ext cx="545" cy="46"/>
                <a:chOff x="3243" y="3022"/>
                <a:chExt cx="545" cy="46"/>
              </a:xfrm>
            </p:grpSpPr>
            <p:grpSp>
              <p:nvGrpSpPr>
                <p:cNvPr id="473" name="Group 511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86" name="Oval 512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7" name="Oval 513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8" name="Oval 514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74" name="Group 515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83" name="Oval 516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4" name="Oval 517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5" name="Oval 518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75" name="Group 519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80" name="Oval 520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1" name="Oval 521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2" name="Oval 522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76" name="Group 523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77" name="Oval 524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78" name="Oval 525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79" name="Oval 526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37" name="Group 527"/>
              <p:cNvGrpSpPr>
                <a:grpSpLocks/>
              </p:cNvGrpSpPr>
              <p:nvPr/>
            </p:nvGrpSpPr>
            <p:grpSpPr bwMode="auto">
              <a:xfrm>
                <a:off x="4422" y="2749"/>
                <a:ext cx="545" cy="46"/>
                <a:chOff x="3243" y="3022"/>
                <a:chExt cx="545" cy="46"/>
              </a:xfrm>
            </p:grpSpPr>
            <p:grpSp>
              <p:nvGrpSpPr>
                <p:cNvPr id="457" name="Group 528"/>
                <p:cNvGrpSpPr>
                  <a:grpSpLocks/>
                </p:cNvGrpSpPr>
                <p:nvPr/>
              </p:nvGrpSpPr>
              <p:grpSpPr bwMode="auto">
                <a:xfrm>
                  <a:off x="3243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70" name="Oval 529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71" name="Oval 530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72" name="Oval 531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58" name="Group 532"/>
                <p:cNvGrpSpPr>
                  <a:grpSpLocks/>
                </p:cNvGrpSpPr>
                <p:nvPr/>
              </p:nvGrpSpPr>
              <p:grpSpPr bwMode="auto">
                <a:xfrm>
                  <a:off x="3379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67" name="Oval 533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68" name="Oval 534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69" name="Oval 535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59" name="Group 536"/>
                <p:cNvGrpSpPr>
                  <a:grpSpLocks/>
                </p:cNvGrpSpPr>
                <p:nvPr/>
              </p:nvGrpSpPr>
              <p:grpSpPr bwMode="auto">
                <a:xfrm>
                  <a:off x="3515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64" name="Oval 537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65" name="Oval 538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66" name="Oval 539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60" name="Group 540"/>
                <p:cNvGrpSpPr>
                  <a:grpSpLocks/>
                </p:cNvGrpSpPr>
                <p:nvPr/>
              </p:nvGrpSpPr>
              <p:grpSpPr bwMode="auto">
                <a:xfrm>
                  <a:off x="3651" y="3022"/>
                  <a:ext cx="137" cy="46"/>
                  <a:chOff x="3832" y="2659"/>
                  <a:chExt cx="137" cy="46"/>
                </a:xfrm>
              </p:grpSpPr>
              <p:sp>
                <p:nvSpPr>
                  <p:cNvPr id="461" name="Oval 541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62" name="Oval 542"/>
                  <p:cNvSpPr>
                    <a:spLocks noChangeArrowheads="1"/>
                  </p:cNvSpPr>
                  <p:nvPr/>
                </p:nvSpPr>
                <p:spPr bwMode="auto">
                  <a:xfrm>
                    <a:off x="3878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63" name="Oval 543"/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2659"/>
                    <a:ext cx="46" cy="4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38" name="Group 544"/>
              <p:cNvGrpSpPr>
                <a:grpSpLocks/>
              </p:cNvGrpSpPr>
              <p:nvPr/>
            </p:nvGrpSpPr>
            <p:grpSpPr bwMode="auto">
              <a:xfrm>
                <a:off x="5193" y="2704"/>
                <a:ext cx="137" cy="46"/>
                <a:chOff x="3832" y="2659"/>
                <a:chExt cx="137" cy="46"/>
              </a:xfrm>
            </p:grpSpPr>
            <p:sp>
              <p:nvSpPr>
                <p:cNvPr id="454" name="Oval 545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5" name="Oval 546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6" name="Oval 547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9" name="Group 548"/>
              <p:cNvGrpSpPr>
                <a:grpSpLocks/>
              </p:cNvGrpSpPr>
              <p:nvPr/>
            </p:nvGrpSpPr>
            <p:grpSpPr bwMode="auto">
              <a:xfrm>
                <a:off x="4921" y="2704"/>
                <a:ext cx="137" cy="46"/>
                <a:chOff x="3832" y="2659"/>
                <a:chExt cx="137" cy="46"/>
              </a:xfrm>
            </p:grpSpPr>
            <p:sp>
              <p:nvSpPr>
                <p:cNvPr id="451" name="Oval 549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2" name="Oval 550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3" name="Oval 551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0" name="Oval 552"/>
              <p:cNvSpPr>
                <a:spLocks noChangeArrowheads="1"/>
              </p:cNvSpPr>
              <p:nvPr/>
            </p:nvSpPr>
            <p:spPr bwMode="auto">
              <a:xfrm>
                <a:off x="5283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" name="Oval 553"/>
              <p:cNvSpPr>
                <a:spLocks noChangeArrowheads="1"/>
              </p:cNvSpPr>
              <p:nvPr/>
            </p:nvSpPr>
            <p:spPr bwMode="auto">
              <a:xfrm>
                <a:off x="3832" y="2750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" name="Oval 554"/>
              <p:cNvSpPr>
                <a:spLocks noChangeArrowheads="1"/>
              </p:cNvSpPr>
              <p:nvPr/>
            </p:nvSpPr>
            <p:spPr bwMode="auto">
              <a:xfrm>
                <a:off x="3833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" name="Oval 555"/>
              <p:cNvSpPr>
                <a:spLocks noChangeArrowheads="1"/>
              </p:cNvSpPr>
              <p:nvPr/>
            </p:nvSpPr>
            <p:spPr bwMode="auto">
              <a:xfrm>
                <a:off x="3877" y="2659"/>
                <a:ext cx="46" cy="46"/>
              </a:xfrm>
              <a:prstGeom prst="ellips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44" name="Group 556"/>
              <p:cNvGrpSpPr>
                <a:grpSpLocks/>
              </p:cNvGrpSpPr>
              <p:nvPr/>
            </p:nvGrpSpPr>
            <p:grpSpPr bwMode="auto">
              <a:xfrm>
                <a:off x="5239" y="2750"/>
                <a:ext cx="91" cy="46"/>
                <a:chOff x="4014" y="3339"/>
                <a:chExt cx="91" cy="46"/>
              </a:xfrm>
            </p:grpSpPr>
            <p:sp>
              <p:nvSpPr>
                <p:cNvPr id="449" name="Oval 557"/>
                <p:cNvSpPr>
                  <a:spLocks noChangeArrowheads="1"/>
                </p:cNvSpPr>
                <p:nvPr/>
              </p:nvSpPr>
              <p:spPr bwMode="auto">
                <a:xfrm>
                  <a:off x="4014" y="333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0" name="Oval 558"/>
                <p:cNvSpPr>
                  <a:spLocks noChangeArrowheads="1"/>
                </p:cNvSpPr>
                <p:nvPr/>
              </p:nvSpPr>
              <p:spPr bwMode="auto">
                <a:xfrm>
                  <a:off x="4059" y="333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5" name="Group 559"/>
              <p:cNvGrpSpPr>
                <a:grpSpLocks/>
              </p:cNvGrpSpPr>
              <p:nvPr/>
            </p:nvGrpSpPr>
            <p:grpSpPr bwMode="auto">
              <a:xfrm>
                <a:off x="5103" y="2750"/>
                <a:ext cx="137" cy="46"/>
                <a:chOff x="3832" y="2659"/>
                <a:chExt cx="137" cy="46"/>
              </a:xfrm>
            </p:grpSpPr>
            <p:sp>
              <p:nvSpPr>
                <p:cNvPr id="446" name="Oval 560"/>
                <p:cNvSpPr>
                  <a:spLocks noChangeArrowheads="1"/>
                </p:cNvSpPr>
                <p:nvPr/>
              </p:nvSpPr>
              <p:spPr bwMode="auto">
                <a:xfrm>
                  <a:off x="3832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7" name="Oval 561"/>
                <p:cNvSpPr>
                  <a:spLocks noChangeArrowheads="1"/>
                </p:cNvSpPr>
                <p:nvPr/>
              </p:nvSpPr>
              <p:spPr bwMode="auto">
                <a:xfrm>
                  <a:off x="3878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8" name="Oval 562"/>
                <p:cNvSpPr>
                  <a:spLocks noChangeArrowheads="1"/>
                </p:cNvSpPr>
                <p:nvPr/>
              </p:nvSpPr>
              <p:spPr bwMode="auto">
                <a:xfrm>
                  <a:off x="3923" y="2659"/>
                  <a:ext cx="46" cy="46"/>
                </a:xfrm>
                <a:prstGeom prst="ellips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565" name="Freeform 563"/>
            <p:cNvSpPr>
              <a:spLocks/>
            </p:cNvSpPr>
            <p:nvPr/>
          </p:nvSpPr>
          <p:spPr bwMode="auto">
            <a:xfrm>
              <a:off x="7465526" y="811857"/>
              <a:ext cx="593725" cy="1871662"/>
            </a:xfrm>
            <a:custGeom>
              <a:avLst/>
              <a:gdLst>
                <a:gd name="T0" fmla="*/ 0 w 374"/>
                <a:gd name="T1" fmla="*/ 0 h 1225"/>
                <a:gd name="T2" fmla="*/ 136 w 374"/>
                <a:gd name="T3" fmla="*/ 227 h 1225"/>
                <a:gd name="T4" fmla="*/ 300 w 374"/>
                <a:gd name="T5" fmla="*/ 576 h 1225"/>
                <a:gd name="T6" fmla="*/ 364 w 374"/>
                <a:gd name="T7" fmla="*/ 984 h 1225"/>
                <a:gd name="T8" fmla="*/ 362 w 374"/>
                <a:gd name="T9" fmla="*/ 1225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1225">
                  <a:moveTo>
                    <a:pt x="0" y="0"/>
                  </a:moveTo>
                  <a:cubicBezTo>
                    <a:pt x="38" y="11"/>
                    <a:pt x="86" y="131"/>
                    <a:pt x="136" y="227"/>
                  </a:cubicBezTo>
                  <a:cubicBezTo>
                    <a:pt x="186" y="323"/>
                    <a:pt x="262" y="450"/>
                    <a:pt x="300" y="576"/>
                  </a:cubicBezTo>
                  <a:cubicBezTo>
                    <a:pt x="338" y="702"/>
                    <a:pt x="354" y="876"/>
                    <a:pt x="364" y="984"/>
                  </a:cubicBezTo>
                  <a:cubicBezTo>
                    <a:pt x="374" y="1092"/>
                    <a:pt x="362" y="1175"/>
                    <a:pt x="362" y="1225"/>
                  </a:cubicBezTo>
                </a:path>
              </a:pathLst>
            </a:custGeom>
            <a:noFill/>
            <a:ln w="25400" cap="flat">
              <a:solidFill>
                <a:srgbClr val="00CC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6" name="Line 564"/>
            <p:cNvSpPr>
              <a:spLocks noChangeShapeType="1"/>
            </p:cNvSpPr>
            <p:nvPr/>
          </p:nvSpPr>
          <p:spPr bwMode="auto">
            <a:xfrm>
              <a:off x="7465526" y="740419"/>
              <a:ext cx="71438" cy="2159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7" name="Line 565"/>
            <p:cNvSpPr>
              <a:spLocks noChangeShapeType="1"/>
            </p:cNvSpPr>
            <p:nvPr/>
          </p:nvSpPr>
          <p:spPr bwMode="auto">
            <a:xfrm>
              <a:off x="7609989" y="1027757"/>
              <a:ext cx="71437" cy="2159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8" name="Line 566"/>
            <p:cNvSpPr>
              <a:spLocks noChangeShapeType="1"/>
            </p:cNvSpPr>
            <p:nvPr/>
          </p:nvSpPr>
          <p:spPr bwMode="auto">
            <a:xfrm>
              <a:off x="8041789" y="2251719"/>
              <a:ext cx="71437" cy="2159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9" name="Line 567"/>
            <p:cNvSpPr>
              <a:spLocks noChangeShapeType="1"/>
            </p:cNvSpPr>
            <p:nvPr/>
          </p:nvSpPr>
          <p:spPr bwMode="auto">
            <a:xfrm>
              <a:off x="8041789" y="2540644"/>
              <a:ext cx="71437" cy="2159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0" name="Text Box 568"/>
            <p:cNvSpPr txBox="1">
              <a:spLocks noChangeArrowheads="1"/>
            </p:cNvSpPr>
            <p:nvPr/>
          </p:nvSpPr>
          <p:spPr bwMode="auto">
            <a:xfrm>
              <a:off x="6674952" y="381945"/>
              <a:ext cx="1585912" cy="338554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it-IT" sz="1600" b="1" dirty="0">
                  <a:solidFill>
                    <a:schemeClr val="bg1"/>
                  </a:solidFill>
                  <a:latin typeface="Times New Roman" charset="0"/>
                </a:rPr>
                <a:t>MDT </a:t>
              </a:r>
              <a:r>
                <a:rPr lang="it-IT" sz="1600" b="1" dirty="0" err="1">
                  <a:solidFill>
                    <a:schemeClr val="bg1"/>
                  </a:solidFill>
                  <a:latin typeface="Times New Roman" charset="0"/>
                </a:rPr>
                <a:t>mutilayer</a:t>
              </a:r>
              <a:endParaRPr lang="en-GB" sz="1600" b="1" dirty="0">
                <a:solidFill>
                  <a:schemeClr val="bg1"/>
                </a:solidFill>
                <a:latin typeface="Times New Roman" charset="0"/>
              </a:endParaRPr>
            </a:p>
          </p:txBody>
        </p:sp>
      </p:grpSp>
      <p:grpSp>
        <p:nvGrpSpPr>
          <p:cNvPr id="577" name="Group 576"/>
          <p:cNvGrpSpPr/>
          <p:nvPr/>
        </p:nvGrpSpPr>
        <p:grpSpPr>
          <a:xfrm>
            <a:off x="4579161" y="831886"/>
            <a:ext cx="4372378" cy="2945422"/>
            <a:chOff x="4699338" y="3097822"/>
            <a:chExt cx="4372378" cy="2945422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6518537" y="3770513"/>
              <a:ext cx="242294" cy="315913"/>
            </a:xfrm>
            <a:prstGeom prst="downArrow">
              <a:avLst>
                <a:gd name="adj1" fmla="val 50000"/>
                <a:gd name="adj2" fmla="val 49890"/>
              </a:avLst>
            </a:prstGeom>
            <a:gradFill flip="none" rotWithShape="1">
              <a:gsLst>
                <a:gs pos="43000">
                  <a:srgbClr val="FF6600"/>
                </a:gs>
                <a:gs pos="85000">
                  <a:schemeClr val="accent3">
                    <a:lumMod val="75000"/>
                  </a:schemeClr>
                </a:gs>
              </a:gsLst>
              <a:lin ang="1800000" scaled="0"/>
              <a:tileRect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" name="AutoShape 5"/>
            <p:cNvSpPr>
              <a:spLocks noChangeArrowheads="1"/>
            </p:cNvSpPr>
            <p:nvPr/>
          </p:nvSpPr>
          <p:spPr bwMode="auto">
            <a:xfrm>
              <a:off x="6518537" y="4415238"/>
              <a:ext cx="242294" cy="315913"/>
            </a:xfrm>
            <a:prstGeom prst="downArrow">
              <a:avLst>
                <a:gd name="adj1" fmla="val 50000"/>
                <a:gd name="adj2" fmla="val 49890"/>
              </a:avLst>
            </a:prstGeom>
            <a:gradFill flip="none" rotWithShape="1">
              <a:gsLst>
                <a:gs pos="43000">
                  <a:srgbClr val="FF6600"/>
                </a:gs>
                <a:gs pos="85000">
                  <a:schemeClr val="accent3">
                    <a:lumMod val="75000"/>
                  </a:schemeClr>
                </a:gs>
              </a:gsLst>
              <a:lin ang="1800000" scaled="0"/>
              <a:tileRect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4699338" y="3097822"/>
              <a:ext cx="4372378" cy="2945422"/>
            </a:xfrm>
            <a:prstGeom prst="rect">
              <a:avLst/>
            </a:prstGeom>
            <a:no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b="1" dirty="0">
                  <a:solidFill>
                    <a:srgbClr val="FF6600"/>
                  </a:solidFill>
                  <a:latin typeface="Times New Roman" charset="0"/>
                </a:rPr>
                <a:t>Si ricostruisce la TRACCIA dei muoni che attraversano lo </a:t>
              </a:r>
              <a:r>
                <a:rPr lang="it-IT" b="1" dirty="0" smtClean="0">
                  <a:solidFill>
                    <a:srgbClr val="FF6600"/>
                  </a:solidFill>
                  <a:latin typeface="Times New Roman" charset="0"/>
                </a:rPr>
                <a:t>spettrometro</a:t>
              </a:r>
              <a:endParaRPr lang="it-IT" b="1" dirty="0">
                <a:solidFill>
                  <a:srgbClr val="FF6600"/>
                </a:solidFill>
                <a:latin typeface="Times New Roman" charset="0"/>
              </a:endParaRPr>
            </a:p>
            <a:p>
              <a:pPr>
                <a:spcBef>
                  <a:spcPct val="50000"/>
                </a:spcBef>
              </a:pPr>
              <a:endParaRPr lang="it-IT" sz="1000" b="1" dirty="0">
                <a:solidFill>
                  <a:srgbClr val="FF6600"/>
                </a:solidFill>
                <a:latin typeface="Times New Roman" charset="0"/>
              </a:endParaRPr>
            </a:p>
            <a:p>
              <a:pPr>
                <a:spcBef>
                  <a:spcPct val="50000"/>
                </a:spcBef>
              </a:pPr>
              <a:r>
                <a:rPr lang="it-IT" b="1" dirty="0">
                  <a:solidFill>
                    <a:srgbClr val="FF6600"/>
                  </a:solidFill>
                  <a:latin typeface="Times New Roman" charset="0"/>
                </a:rPr>
                <a:t>Si calcola il RAGGIO di </a:t>
              </a:r>
              <a:r>
                <a:rPr lang="it-IT" b="1" dirty="0" smtClean="0">
                  <a:solidFill>
                    <a:srgbClr val="FF6600"/>
                  </a:solidFill>
                  <a:latin typeface="Times New Roman" charset="0"/>
                </a:rPr>
                <a:t>CURVATURA</a:t>
              </a:r>
              <a:endParaRPr lang="it-IT" b="1" dirty="0">
                <a:solidFill>
                  <a:srgbClr val="FF6600"/>
                </a:solidFill>
                <a:latin typeface="Times New Roman" charset="0"/>
              </a:endParaRPr>
            </a:p>
            <a:p>
              <a:pPr>
                <a:spcBef>
                  <a:spcPct val="50000"/>
                </a:spcBef>
              </a:pPr>
              <a:endParaRPr lang="it-IT" sz="1000" b="1" dirty="0">
                <a:solidFill>
                  <a:srgbClr val="FF6600"/>
                </a:solidFill>
                <a:latin typeface="Times New Roman" charset="0"/>
              </a:endParaRPr>
            </a:p>
            <a:p>
              <a:pPr>
                <a:spcBef>
                  <a:spcPct val="50000"/>
                </a:spcBef>
              </a:pPr>
              <a:r>
                <a:rPr lang="it-IT" b="1" dirty="0">
                  <a:solidFill>
                    <a:srgbClr val="FF6600"/>
                  </a:solidFill>
                  <a:latin typeface="Times New Roman" charset="0"/>
                </a:rPr>
                <a:t>Si ottiene il valore </a:t>
              </a:r>
              <a:r>
                <a:rPr lang="it-IT" b="1" dirty="0" err="1">
                  <a:solidFill>
                    <a:srgbClr val="FF6600"/>
                  </a:solidFill>
                  <a:latin typeface="Times New Roman" charset="0"/>
                </a:rPr>
                <a:t>dell</a:t>
              </a:r>
              <a:r>
                <a:rPr lang="ja-JP" altLang="it-IT" b="1" dirty="0">
                  <a:solidFill>
                    <a:srgbClr val="FF6600"/>
                  </a:solidFill>
                  <a:latin typeface="Arial"/>
                </a:rPr>
                <a:t>’</a:t>
              </a:r>
              <a:r>
                <a:rPr lang="it-IT" b="1" dirty="0">
                  <a:solidFill>
                    <a:srgbClr val="FF6600"/>
                  </a:solidFill>
                  <a:latin typeface="Times New Roman" charset="0"/>
                </a:rPr>
                <a:t>impulso del muone: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it-IT" dirty="0" err="1">
                  <a:solidFill>
                    <a:srgbClr val="0679A3"/>
                  </a:solidFill>
                  <a:latin typeface="Times New Roman" charset="0"/>
                </a:rPr>
                <a:t>p</a:t>
              </a:r>
              <a:r>
                <a:rPr lang="it-IT" i="1" dirty="0">
                  <a:solidFill>
                    <a:srgbClr val="0679A3"/>
                  </a:solidFill>
                  <a:latin typeface="Times New Roman" charset="0"/>
                </a:rPr>
                <a:t>[</a:t>
              </a:r>
              <a:r>
                <a:rPr lang="it-IT" i="1" dirty="0" err="1">
                  <a:solidFill>
                    <a:srgbClr val="0679A3"/>
                  </a:solidFill>
                  <a:latin typeface="Times New Roman" charset="0"/>
                </a:rPr>
                <a:t>Gev</a:t>
              </a:r>
              <a:r>
                <a:rPr lang="it-IT" i="1" dirty="0">
                  <a:solidFill>
                    <a:srgbClr val="0679A3"/>
                  </a:solidFill>
                  <a:latin typeface="Times New Roman" charset="0"/>
                </a:rPr>
                <a:t>/c] =  </a:t>
              </a:r>
              <a:r>
                <a:rPr lang="it-IT" dirty="0">
                  <a:solidFill>
                    <a:srgbClr val="0679A3"/>
                  </a:solidFill>
                  <a:latin typeface="Times New Roman" charset="0"/>
                </a:rPr>
                <a:t>0.3 </a:t>
              </a:r>
              <a:r>
                <a:rPr lang="it-IT" dirty="0">
                  <a:solidFill>
                    <a:srgbClr val="0679A3"/>
                  </a:solidFill>
                  <a:latin typeface="Times New Roman" charset="0"/>
                  <a:sym typeface="Symbol" charset="0"/>
                </a:rPr>
                <a:t></a:t>
              </a:r>
              <a:r>
                <a:rPr lang="it-IT" i="1" dirty="0">
                  <a:solidFill>
                    <a:srgbClr val="0679A3"/>
                  </a:solidFill>
                  <a:latin typeface="Times New Roman" charset="0"/>
                </a:rPr>
                <a:t>[m] </a:t>
              </a:r>
              <a:r>
                <a:rPr lang="it-IT" dirty="0" err="1">
                  <a:solidFill>
                    <a:srgbClr val="0679A3"/>
                  </a:solidFill>
                  <a:latin typeface="Times New Roman" charset="0"/>
                </a:rPr>
                <a:t>q</a:t>
              </a:r>
              <a:r>
                <a:rPr lang="it-IT" i="1" dirty="0">
                  <a:solidFill>
                    <a:srgbClr val="0679A3"/>
                  </a:solidFill>
                  <a:latin typeface="Times New Roman" charset="0"/>
                </a:rPr>
                <a:t> </a:t>
              </a:r>
              <a:r>
                <a:rPr lang="it-IT" dirty="0">
                  <a:solidFill>
                    <a:srgbClr val="0679A3"/>
                  </a:solidFill>
                  <a:latin typeface="Times New Roman" charset="0"/>
                </a:rPr>
                <a:t>B</a:t>
              </a:r>
              <a:r>
                <a:rPr lang="it-IT" i="1" dirty="0">
                  <a:solidFill>
                    <a:srgbClr val="0679A3"/>
                  </a:solidFill>
                  <a:latin typeface="Times New Roman" charset="0"/>
                </a:rPr>
                <a:t>[Tesla]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it-IT" b="1" dirty="0" err="1" smtClean="0">
                  <a:solidFill>
                    <a:srgbClr val="0679A3"/>
                  </a:solidFill>
                  <a:latin typeface="Symbol" charset="0"/>
                </a:rPr>
                <a:t>d</a:t>
              </a:r>
              <a:r>
                <a:rPr lang="it-IT" b="1" dirty="0" err="1" smtClean="0">
                  <a:solidFill>
                    <a:srgbClr val="0679A3"/>
                  </a:solidFill>
                  <a:latin typeface="Times New Roman" charset="0"/>
                </a:rPr>
                <a:t>p</a:t>
              </a:r>
              <a:r>
                <a:rPr lang="it-IT" b="1" dirty="0" smtClean="0">
                  <a:solidFill>
                    <a:srgbClr val="0679A3"/>
                  </a:solidFill>
                  <a:latin typeface="Times New Roman" charset="0"/>
                </a:rPr>
                <a:t> </a:t>
              </a:r>
              <a:r>
                <a:rPr lang="it-IT" b="1" dirty="0">
                  <a:solidFill>
                    <a:srgbClr val="0679A3"/>
                  </a:solidFill>
                  <a:latin typeface="Times New Roman" charset="0"/>
                </a:rPr>
                <a:t>/ </a:t>
              </a:r>
              <a:r>
                <a:rPr lang="it-IT" b="1" dirty="0" err="1">
                  <a:solidFill>
                    <a:srgbClr val="0679A3"/>
                  </a:solidFill>
                  <a:latin typeface="Times New Roman" charset="0"/>
                </a:rPr>
                <a:t>p</a:t>
              </a:r>
              <a:r>
                <a:rPr lang="it-IT" b="1" dirty="0">
                  <a:solidFill>
                    <a:srgbClr val="0679A3"/>
                  </a:solidFill>
                  <a:latin typeface="Times New Roman" charset="0"/>
                </a:rPr>
                <a:t> &lt; 10% </a:t>
              </a:r>
              <a:r>
                <a:rPr lang="it-IT" i="1" dirty="0">
                  <a:solidFill>
                    <a:srgbClr val="0679A3"/>
                  </a:solidFill>
                  <a:latin typeface="Times New Roman" charset="0"/>
                </a:rPr>
                <a:t> per </a:t>
              </a:r>
              <a:r>
                <a:rPr lang="it-IT" i="1" dirty="0" smtClean="0">
                  <a:solidFill>
                    <a:srgbClr val="0679A3"/>
                  </a:solidFill>
                  <a:latin typeface="Times New Roman" charset="0"/>
                </a:rPr>
                <a:t>10 </a:t>
              </a:r>
              <a:r>
                <a:rPr lang="it-IT" i="1" dirty="0" err="1">
                  <a:solidFill>
                    <a:srgbClr val="0679A3"/>
                  </a:solidFill>
                  <a:latin typeface="Times New Roman" charset="0"/>
                </a:rPr>
                <a:t>GeV</a:t>
              </a:r>
              <a:r>
                <a:rPr lang="it-IT" i="1" dirty="0">
                  <a:solidFill>
                    <a:srgbClr val="0679A3"/>
                  </a:solidFill>
                  <a:latin typeface="Times New Roman" charset="0"/>
                </a:rPr>
                <a:t>/c &lt; </a:t>
              </a:r>
              <a:r>
                <a:rPr lang="it-IT" i="1" dirty="0" err="1">
                  <a:solidFill>
                    <a:srgbClr val="0679A3"/>
                  </a:solidFill>
                  <a:latin typeface="Times New Roman" charset="0"/>
                </a:rPr>
                <a:t>p</a:t>
              </a:r>
              <a:r>
                <a:rPr lang="it-IT" i="1" dirty="0">
                  <a:solidFill>
                    <a:srgbClr val="0679A3"/>
                  </a:solidFill>
                  <a:latin typeface="Times New Roman" charset="0"/>
                </a:rPr>
                <a:t> &lt; 1 </a:t>
              </a:r>
              <a:r>
                <a:rPr lang="it-IT" i="1" dirty="0" err="1">
                  <a:solidFill>
                    <a:srgbClr val="0679A3"/>
                  </a:solidFill>
                  <a:latin typeface="Times New Roman" charset="0"/>
                </a:rPr>
                <a:t>TeV</a:t>
              </a:r>
              <a:r>
                <a:rPr lang="it-IT" i="1" dirty="0">
                  <a:solidFill>
                    <a:srgbClr val="0679A3"/>
                  </a:solidFill>
                  <a:latin typeface="Times New Roman" charset="0"/>
                </a:rPr>
                <a:t>/</a:t>
              </a:r>
              <a:r>
                <a:rPr lang="it-IT" i="1" dirty="0" smtClean="0">
                  <a:solidFill>
                    <a:srgbClr val="0679A3"/>
                  </a:solidFill>
                  <a:latin typeface="Times New Roman" charset="0"/>
                </a:rPr>
                <a:t>c</a:t>
              </a:r>
              <a:endParaRPr lang="it-IT" dirty="0">
                <a:solidFill>
                  <a:srgbClr val="0679A3"/>
                </a:solidFill>
                <a:latin typeface="Times New Roman" charset="0"/>
              </a:endParaRPr>
            </a:p>
          </p:txBody>
        </p:sp>
      </p:grpSp>
      <p:pic>
        <p:nvPicPr>
          <p:cNvPr id="579" name="Picture 572" descr="ATLAS-muon-xy-td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6" r="31598" b="47351"/>
          <a:stretch/>
        </p:blipFill>
        <p:spPr bwMode="auto">
          <a:xfrm>
            <a:off x="60153" y="1619918"/>
            <a:ext cx="2963022" cy="454385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0" name="TextBox 579"/>
          <p:cNvSpPr txBox="1"/>
          <p:nvPr/>
        </p:nvSpPr>
        <p:spPr>
          <a:xfrm>
            <a:off x="2995401" y="2134790"/>
            <a:ext cx="242009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63204"/>
                </a:solidFill>
              </a:rPr>
              <a:t>Outer layer</a:t>
            </a:r>
          </a:p>
          <a:p>
            <a:endParaRPr lang="en-US" dirty="0">
              <a:solidFill>
                <a:srgbClr val="863204"/>
              </a:solidFill>
            </a:endParaRPr>
          </a:p>
          <a:p>
            <a:r>
              <a:rPr lang="en-US" dirty="0" smtClean="0">
                <a:solidFill>
                  <a:srgbClr val="863204"/>
                </a:solidFill>
              </a:rPr>
              <a:t>Middle layer</a:t>
            </a:r>
          </a:p>
          <a:p>
            <a:endParaRPr lang="en-US" dirty="0">
              <a:solidFill>
                <a:srgbClr val="863204"/>
              </a:solidFill>
            </a:endParaRPr>
          </a:p>
          <a:p>
            <a:r>
              <a:rPr lang="en-US" dirty="0" smtClean="0">
                <a:solidFill>
                  <a:srgbClr val="863204"/>
                </a:solidFill>
              </a:rPr>
              <a:t>Inner layer</a:t>
            </a:r>
          </a:p>
          <a:p>
            <a:endParaRPr lang="en-US" dirty="0"/>
          </a:p>
        </p:txBody>
      </p:sp>
      <p:cxnSp>
        <p:nvCxnSpPr>
          <p:cNvPr id="581" name="Straight Arrow Connector 580"/>
          <p:cNvCxnSpPr/>
          <p:nvPr/>
        </p:nvCxnSpPr>
        <p:spPr>
          <a:xfrm flipH="1">
            <a:off x="2250070" y="2420248"/>
            <a:ext cx="773106" cy="278502"/>
          </a:xfrm>
          <a:prstGeom prst="straightConnector1">
            <a:avLst/>
          </a:prstGeom>
          <a:ln w="38100" cmpd="sng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2" name="Straight Arrow Connector 581"/>
          <p:cNvCxnSpPr/>
          <p:nvPr/>
        </p:nvCxnSpPr>
        <p:spPr>
          <a:xfrm flipH="1">
            <a:off x="1730375" y="3493218"/>
            <a:ext cx="1288142" cy="695199"/>
          </a:xfrm>
          <a:prstGeom prst="straightConnector1">
            <a:avLst/>
          </a:prstGeom>
          <a:ln w="38100" cmpd="sng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3" name="Straight Arrow Connector 582"/>
          <p:cNvCxnSpPr/>
          <p:nvPr/>
        </p:nvCxnSpPr>
        <p:spPr>
          <a:xfrm flipH="1">
            <a:off x="1905000" y="2957610"/>
            <a:ext cx="1033481" cy="628407"/>
          </a:xfrm>
          <a:prstGeom prst="straightConnector1">
            <a:avLst/>
          </a:prstGeom>
          <a:ln w="38100" cmpd="sng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2" name="TextBox 571"/>
          <p:cNvSpPr txBox="1"/>
          <p:nvPr/>
        </p:nvSpPr>
        <p:spPr>
          <a:xfrm>
            <a:off x="1541664" y="1504577"/>
            <a:ext cx="1481511" cy="40011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Vista </a:t>
            </a:r>
            <a:r>
              <a:rPr lang="en-US" sz="2000" b="1" dirty="0" err="1" smtClean="0">
                <a:solidFill>
                  <a:schemeClr val="bg1"/>
                </a:solidFill>
              </a:rPr>
              <a:t>φ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90" name="Text Box 89"/>
          <p:cNvSpPr txBox="1">
            <a:spLocks noChangeArrowheads="1"/>
          </p:cNvSpPr>
          <p:nvPr/>
        </p:nvSpPr>
        <p:spPr bwMode="auto">
          <a:xfrm>
            <a:off x="3366586" y="3966997"/>
            <a:ext cx="3545408" cy="258532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u="sng" dirty="0" err="1">
                <a:solidFill>
                  <a:srgbClr val="008000"/>
                </a:solidFill>
                <a:latin typeface="Helvetica" charset="0"/>
                <a:sym typeface="Symbol" charset="0"/>
              </a:rPr>
              <a:t>Camere</a:t>
            </a:r>
            <a:r>
              <a:rPr lang="en-GB" b="1" u="sng" dirty="0">
                <a:solidFill>
                  <a:srgbClr val="008000"/>
                </a:solidFill>
                <a:latin typeface="Helvetica" charset="0"/>
                <a:sym typeface="Symbol" charset="0"/>
              </a:rPr>
              <a:t> </a:t>
            </a:r>
            <a:r>
              <a:rPr lang="en-GB" b="1" u="sng" dirty="0" smtClean="0">
                <a:solidFill>
                  <a:srgbClr val="008000"/>
                </a:solidFill>
                <a:latin typeface="Helvetica" charset="0"/>
                <a:sym typeface="Symbol" charset="0"/>
              </a:rPr>
              <a:t>interne (Inner layer):</a:t>
            </a:r>
            <a:endParaRPr lang="en-GB" b="1" u="sng" dirty="0">
              <a:solidFill>
                <a:srgbClr val="008000"/>
              </a:solidFill>
              <a:latin typeface="Helvetica" charset="0"/>
              <a:sym typeface="Symbol" charset="0"/>
            </a:endParaRPr>
          </a:p>
          <a:p>
            <a:pPr eaLnBrk="0" hangingPunct="0"/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elvetica" charset="0"/>
                <a:sym typeface="Symbol" charset="0"/>
              </a:rPr>
              <a:t>2 </a:t>
            </a:r>
            <a:r>
              <a:rPr lang="en-GB" dirty="0" err="1">
                <a:solidFill>
                  <a:schemeClr val="accent2">
                    <a:lumMod val="75000"/>
                  </a:schemeClr>
                </a:solidFill>
                <a:latin typeface="Helvetica" charset="0"/>
                <a:sym typeface="Symbol" charset="0"/>
              </a:rPr>
              <a:t>MultiLayer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elvetica" charset="0"/>
                <a:sym typeface="Symbol" charset="0"/>
              </a:rPr>
              <a:t>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Helvetica" charset="0"/>
                <a:sym typeface="Symbol" charset="0"/>
              </a:rPr>
              <a:t>x 4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elvetica" charset="0"/>
                <a:sym typeface="Symbol" charset="0"/>
              </a:rPr>
              <a:t>Layer </a:t>
            </a:r>
            <a:endParaRPr lang="en-GB" dirty="0" smtClean="0">
              <a:solidFill>
                <a:schemeClr val="accent2">
                  <a:lumMod val="75000"/>
                </a:schemeClr>
              </a:solidFill>
              <a:latin typeface="Helvetica" charset="0"/>
              <a:sym typeface="Symbol" charset="0"/>
            </a:endParaRPr>
          </a:p>
          <a:p>
            <a:pPr eaLnBrk="0" hangingPunct="0"/>
            <a:r>
              <a:rPr lang="en-GB" b="1" u="sng" dirty="0" err="1" smtClean="0">
                <a:solidFill>
                  <a:srgbClr val="008000"/>
                </a:solidFill>
                <a:latin typeface="Helvetica" charset="0"/>
                <a:sym typeface="Symbol" charset="0"/>
              </a:rPr>
              <a:t>Camere</a:t>
            </a:r>
            <a:r>
              <a:rPr lang="en-GB" b="1" u="sng" dirty="0" smtClean="0">
                <a:solidFill>
                  <a:srgbClr val="008000"/>
                </a:solidFill>
                <a:latin typeface="Helvetica" charset="0"/>
                <a:sym typeface="Symbol" charset="0"/>
              </a:rPr>
              <a:t> </a:t>
            </a:r>
            <a:r>
              <a:rPr lang="en-GB" b="1" u="sng" dirty="0" err="1" smtClean="0">
                <a:solidFill>
                  <a:srgbClr val="008000"/>
                </a:solidFill>
                <a:latin typeface="Helvetica" charset="0"/>
                <a:sym typeface="Symbol" charset="0"/>
              </a:rPr>
              <a:t>esterne</a:t>
            </a:r>
            <a:r>
              <a:rPr lang="en-GB" b="1" u="sng" dirty="0" smtClean="0">
                <a:solidFill>
                  <a:srgbClr val="008000"/>
                </a:solidFill>
                <a:latin typeface="Helvetica" charset="0"/>
                <a:sym typeface="Symbol" charset="0"/>
              </a:rPr>
              <a:t> o </a:t>
            </a:r>
            <a:r>
              <a:rPr lang="en-GB" b="1" u="sng" dirty="0" err="1" smtClean="0">
                <a:solidFill>
                  <a:srgbClr val="008000"/>
                </a:solidFill>
                <a:latin typeface="Helvetica" charset="0"/>
                <a:sym typeface="Symbol" charset="0"/>
              </a:rPr>
              <a:t>centrali</a:t>
            </a:r>
            <a:endParaRPr lang="en-GB" b="1" u="sng" dirty="0">
              <a:solidFill>
                <a:srgbClr val="008000"/>
              </a:solidFill>
              <a:latin typeface="Helvetica" charset="0"/>
              <a:sym typeface="Symbol" charset="0"/>
            </a:endParaRPr>
          </a:p>
          <a:p>
            <a:pPr eaLnBrk="0" hangingPunct="0"/>
            <a:r>
              <a:rPr lang="en-GB" b="1" u="sng" dirty="0" smtClean="0">
                <a:solidFill>
                  <a:srgbClr val="008000"/>
                </a:solidFill>
                <a:latin typeface="Helvetica" charset="0"/>
                <a:sym typeface="Symbol" charset="0"/>
              </a:rPr>
              <a:t>(outer  o middle </a:t>
            </a:r>
            <a:r>
              <a:rPr lang="en-GB" b="1" u="sng" dirty="0">
                <a:solidFill>
                  <a:srgbClr val="008000"/>
                </a:solidFill>
                <a:latin typeface="Helvetica" charset="0"/>
                <a:sym typeface="Symbol" charset="0"/>
              </a:rPr>
              <a:t>layer):</a:t>
            </a:r>
          </a:p>
          <a:p>
            <a:pPr eaLnBrk="0" hangingPunct="0"/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elvetica" charset="0"/>
                <a:sym typeface="Symbol" charset="0"/>
              </a:rPr>
              <a:t>2 </a:t>
            </a:r>
            <a:r>
              <a:rPr lang="en-GB" dirty="0" err="1">
                <a:solidFill>
                  <a:schemeClr val="accent2">
                    <a:lumMod val="75000"/>
                  </a:schemeClr>
                </a:solidFill>
                <a:latin typeface="Helvetica" charset="0"/>
                <a:sym typeface="Symbol" charset="0"/>
              </a:rPr>
              <a:t>MultiLayer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elvetica" charset="0"/>
                <a:sym typeface="Symbol" charset="0"/>
              </a:rPr>
              <a:t> x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Helvetica" charset="0"/>
                <a:sym typeface="Symbol" charset="0"/>
              </a:rPr>
              <a:t>3 Layer</a:t>
            </a:r>
          </a:p>
          <a:p>
            <a:pPr eaLnBrk="0" hangingPunct="0"/>
            <a:endParaRPr lang="en-GB" dirty="0" smtClean="0">
              <a:solidFill>
                <a:schemeClr val="accent2">
                  <a:lumMod val="75000"/>
                </a:schemeClr>
              </a:solidFill>
              <a:latin typeface="Helvetica" charset="0"/>
              <a:sym typeface="Symbol" charset="0"/>
            </a:endParaRPr>
          </a:p>
          <a:p>
            <a:pPr eaLnBrk="0" hangingPunct="0"/>
            <a:r>
              <a:rPr lang="en-US" dirty="0" smtClean="0">
                <a:solidFill>
                  <a:srgbClr val="0000FF"/>
                </a:solidFill>
                <a:latin typeface="Helvetica" charset="0"/>
                <a:sym typeface="Symbol" charset="0"/>
              </a:rPr>
              <a:t>O</a:t>
            </a:r>
            <a:r>
              <a:rPr lang="en-GB" dirty="0" err="1" smtClean="0">
                <a:solidFill>
                  <a:srgbClr val="0000FF"/>
                </a:solidFill>
                <a:latin typeface="Helvetica" charset="0"/>
                <a:sym typeface="Symbol" charset="0"/>
              </a:rPr>
              <a:t>gni</a:t>
            </a:r>
            <a:r>
              <a:rPr lang="en-GB" dirty="0" smtClean="0">
                <a:solidFill>
                  <a:srgbClr val="0000FF"/>
                </a:solidFill>
                <a:latin typeface="Helvetica" charset="0"/>
                <a:sym typeface="Symbol" charset="0"/>
              </a:rPr>
              <a:t> </a:t>
            </a:r>
            <a:r>
              <a:rPr lang="en-GB" dirty="0" err="1" smtClean="0">
                <a:solidFill>
                  <a:srgbClr val="0000FF"/>
                </a:solidFill>
                <a:latin typeface="Helvetica" charset="0"/>
                <a:sym typeface="Symbol" charset="0"/>
              </a:rPr>
              <a:t>strato</a:t>
            </a:r>
            <a:r>
              <a:rPr lang="en-GB" dirty="0" smtClean="0">
                <a:solidFill>
                  <a:srgbClr val="0000FF"/>
                </a:solidFill>
                <a:latin typeface="Helvetica" charset="0"/>
                <a:sym typeface="Symbol" charset="0"/>
              </a:rPr>
              <a:t> ha da 24 a 36 MDT</a:t>
            </a:r>
          </a:p>
          <a:p>
            <a:pPr eaLnBrk="0" hangingPunct="0"/>
            <a:r>
              <a:rPr lang="en-GB" dirty="0" err="1" smtClean="0">
                <a:solidFill>
                  <a:srgbClr val="0000FF"/>
                </a:solidFill>
                <a:latin typeface="Helvetica" charset="0"/>
                <a:sym typeface="Symbol" charset="0"/>
              </a:rPr>
              <a:t>Lunghezza</a:t>
            </a:r>
            <a:r>
              <a:rPr lang="en-GB" dirty="0" smtClean="0">
                <a:solidFill>
                  <a:srgbClr val="0000FF"/>
                </a:solidFill>
                <a:latin typeface="Helvetica" charset="0"/>
                <a:sym typeface="Symbol" charset="0"/>
              </a:rPr>
              <a:t> = 2.6m</a:t>
            </a:r>
          </a:p>
          <a:p>
            <a:pPr eaLnBrk="0" hangingPunct="0"/>
            <a:r>
              <a:rPr lang="en-GB" dirty="0" err="1" smtClean="0">
                <a:solidFill>
                  <a:srgbClr val="0000FF"/>
                </a:solidFill>
                <a:latin typeface="Helvetica" charset="0"/>
                <a:sym typeface="Symbol" charset="0"/>
              </a:rPr>
              <a:t>Risoluzione</a:t>
            </a:r>
            <a:r>
              <a:rPr lang="en-GB" dirty="0" smtClean="0">
                <a:solidFill>
                  <a:srgbClr val="0000FF"/>
                </a:solidFill>
                <a:latin typeface="Helvetica" charset="0"/>
                <a:sym typeface="Symbol" charset="0"/>
              </a:rPr>
              <a:t> = 80μm </a:t>
            </a:r>
            <a:endParaRPr lang="en-GB" dirty="0">
              <a:solidFill>
                <a:srgbClr val="0000FF"/>
              </a:solidFill>
              <a:latin typeface="Helvetica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863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34" name="Picture 58" descr="ilaria"/>
          <p:cNvPicPr>
            <a:picLocks noGrp="1" noChangeAspect="1" noChangeArrowheads="1"/>
          </p:cNvPicPr>
          <p:nvPr>
            <p:ph type="body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6"/>
          <a:stretch/>
        </p:blipFill>
        <p:spPr>
          <a:xfrm>
            <a:off x="125928" y="596555"/>
            <a:ext cx="4400550" cy="26812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4637" name="Rectangle 61"/>
          <p:cNvSpPr>
            <a:spLocks noGrp="1" noChangeArrowheads="1"/>
          </p:cNvSpPr>
          <p:nvPr>
            <p:ph type="title"/>
          </p:nvPr>
        </p:nvSpPr>
        <p:spPr>
          <a:xfrm>
            <a:off x="10480" y="0"/>
            <a:ext cx="7705725" cy="647700"/>
          </a:xfrm>
        </p:spPr>
        <p:txBody>
          <a:bodyPr/>
          <a:lstStyle/>
          <a:p>
            <a:r>
              <a:rPr lang="en-US" sz="3600" dirty="0" smtClean="0">
                <a:latin typeface="Times New Roman" charset="0"/>
              </a:rPr>
              <a:t>Le </a:t>
            </a:r>
            <a:r>
              <a:rPr lang="en-US" sz="3600" dirty="0" err="1" smtClean="0">
                <a:latin typeface="Times New Roman" charset="0"/>
              </a:rPr>
              <a:t>camere</a:t>
            </a:r>
            <a:r>
              <a:rPr lang="en-US" sz="3600" dirty="0" smtClean="0">
                <a:latin typeface="Times New Roman" charset="0"/>
              </a:rPr>
              <a:t> MDT</a:t>
            </a:r>
            <a:endParaRPr lang="it-IT" sz="2800" dirty="0">
              <a:solidFill>
                <a:srgbClr val="0000FF"/>
              </a:solidFill>
              <a:latin typeface="Times New Roman" charset="0"/>
            </a:endParaRPr>
          </a:p>
        </p:txBody>
      </p:sp>
      <p:pic>
        <p:nvPicPr>
          <p:cNvPr id="24643" name="Picture 67" descr="atlas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9" t="42604" r="34190" b="24260"/>
          <a:stretch>
            <a:fillRect/>
          </a:stretch>
        </p:blipFill>
        <p:spPr bwMode="auto">
          <a:xfrm>
            <a:off x="3231068" y="2892814"/>
            <a:ext cx="1752600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35" name="Line 59"/>
          <p:cNvSpPr>
            <a:spLocks noChangeShapeType="1"/>
          </p:cNvSpPr>
          <p:nvPr/>
        </p:nvSpPr>
        <p:spPr bwMode="auto">
          <a:xfrm>
            <a:off x="652223" y="2309254"/>
            <a:ext cx="2694712" cy="1277414"/>
          </a:xfrm>
          <a:prstGeom prst="line">
            <a:avLst/>
          </a:prstGeom>
          <a:noFill/>
          <a:ln w="95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63" name="Rectangle 87"/>
          <p:cNvSpPr>
            <a:spLocks noChangeArrowheads="1"/>
          </p:cNvSpPr>
          <p:nvPr/>
        </p:nvSpPr>
        <p:spPr bwMode="auto">
          <a:xfrm>
            <a:off x="70844" y="3461080"/>
            <a:ext cx="4319588" cy="246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r>
              <a:rPr lang="en-GB" sz="2000" dirty="0" err="1">
                <a:solidFill>
                  <a:srgbClr val="008000"/>
                </a:solidFill>
                <a:latin typeface="Helvetica" charset="0"/>
                <a:sym typeface="Symbol" charset="0"/>
              </a:rPr>
              <a:t>Tubo</a:t>
            </a:r>
            <a:r>
              <a:rPr lang="en-GB" sz="2000" dirty="0">
                <a:solidFill>
                  <a:srgbClr val="008000"/>
                </a:solidFill>
                <a:latin typeface="Helvetica" charset="0"/>
                <a:sym typeface="Symbol" charset="0"/>
              </a:rPr>
              <a:t> in </a:t>
            </a:r>
            <a:r>
              <a:rPr lang="en-GB" sz="2000" dirty="0" err="1">
                <a:solidFill>
                  <a:srgbClr val="008000"/>
                </a:solidFill>
                <a:latin typeface="Helvetica" charset="0"/>
                <a:sym typeface="Symbol" charset="0"/>
              </a:rPr>
              <a:t>Alluminio</a:t>
            </a:r>
            <a:endParaRPr lang="en-GB" sz="2000" dirty="0">
              <a:solidFill>
                <a:srgbClr val="008000"/>
              </a:solidFill>
              <a:latin typeface="Helvetica" charset="0"/>
              <a:sym typeface="Symbol" charset="0"/>
            </a:endParaRPr>
          </a:p>
          <a:p>
            <a:pPr eaLnBrk="0" hangingPunct="0"/>
            <a:r>
              <a:rPr lang="en-GB" sz="2000" dirty="0">
                <a:solidFill>
                  <a:srgbClr val="008000"/>
                </a:solidFill>
                <a:latin typeface="Helvetica" charset="0"/>
                <a:sym typeface="Symbol" charset="0"/>
              </a:rPr>
              <a:t>R=15mm e </a:t>
            </a:r>
            <a:r>
              <a:rPr lang="en-GB" sz="2000" dirty="0" err="1">
                <a:solidFill>
                  <a:srgbClr val="008000"/>
                </a:solidFill>
                <a:latin typeface="Helvetica" charset="0"/>
                <a:sym typeface="Symbol" charset="0"/>
              </a:rPr>
              <a:t>spessore</a:t>
            </a:r>
            <a:r>
              <a:rPr lang="en-GB" sz="2000" dirty="0">
                <a:solidFill>
                  <a:srgbClr val="008000"/>
                </a:solidFill>
                <a:latin typeface="Helvetica" charset="0"/>
                <a:sym typeface="Symbol" charset="0"/>
              </a:rPr>
              <a:t> 50</a:t>
            </a:r>
            <a:r>
              <a:rPr lang="en-GB" sz="2000" dirty="0">
                <a:solidFill>
                  <a:srgbClr val="008000"/>
                </a:solidFill>
                <a:latin typeface="Symbol" charset="0"/>
                <a:sym typeface="Symbol" charset="0"/>
              </a:rPr>
              <a:t>m</a:t>
            </a:r>
            <a:r>
              <a:rPr lang="en-GB" sz="2000" dirty="0">
                <a:solidFill>
                  <a:srgbClr val="008000"/>
                </a:solidFill>
                <a:latin typeface="Helvetica" charset="0"/>
                <a:sym typeface="Symbol" charset="0"/>
              </a:rPr>
              <a:t>m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 err="1" smtClean="0">
                <a:solidFill>
                  <a:srgbClr val="008000"/>
                </a:solidFill>
              </a:rPr>
              <a:t>Miscela</a:t>
            </a:r>
            <a:r>
              <a:rPr lang="en-GB" sz="2000" dirty="0" smtClean="0">
                <a:solidFill>
                  <a:srgbClr val="008000"/>
                </a:solidFill>
              </a:rPr>
              <a:t> </a:t>
            </a:r>
            <a:r>
              <a:rPr lang="en-GB" sz="2000" dirty="0">
                <a:solidFill>
                  <a:srgbClr val="008000"/>
                </a:solidFill>
              </a:rPr>
              <a:t>di gas: Ar-CO</a:t>
            </a:r>
            <a:r>
              <a:rPr lang="en-GB" sz="2000" baseline="-25000" dirty="0">
                <a:solidFill>
                  <a:srgbClr val="008000"/>
                </a:solidFill>
              </a:rPr>
              <a:t>2</a:t>
            </a:r>
            <a:r>
              <a:rPr lang="en-GB" sz="2000" dirty="0">
                <a:solidFill>
                  <a:srgbClr val="008000"/>
                </a:solidFill>
              </a:rPr>
              <a:t> 93-7%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 err="1">
                <a:solidFill>
                  <a:srgbClr val="008000"/>
                </a:solidFill>
              </a:rPr>
              <a:t>Pressione</a:t>
            </a:r>
            <a:r>
              <a:rPr lang="en-GB" sz="2000" dirty="0">
                <a:solidFill>
                  <a:srgbClr val="008000"/>
                </a:solidFill>
              </a:rPr>
              <a:t> </a:t>
            </a:r>
            <a:r>
              <a:rPr lang="en-GB" sz="2000" dirty="0" err="1">
                <a:solidFill>
                  <a:srgbClr val="008000"/>
                </a:solidFill>
              </a:rPr>
              <a:t>assoluta</a:t>
            </a:r>
            <a:r>
              <a:rPr lang="en-GB" sz="2000" dirty="0">
                <a:solidFill>
                  <a:srgbClr val="008000"/>
                </a:solidFill>
              </a:rPr>
              <a:t> 3 bar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 err="1">
                <a:solidFill>
                  <a:srgbClr val="008000"/>
                </a:solidFill>
              </a:rPr>
              <a:t>Guadagno</a:t>
            </a:r>
            <a:r>
              <a:rPr lang="en-GB" sz="2000" dirty="0">
                <a:solidFill>
                  <a:srgbClr val="008000"/>
                </a:solidFill>
              </a:rPr>
              <a:t> 2x10</a:t>
            </a:r>
            <a:r>
              <a:rPr lang="en-GB" sz="2000" baseline="30000" dirty="0">
                <a:solidFill>
                  <a:srgbClr val="008000"/>
                </a:solidFill>
              </a:rPr>
              <a:t>4</a:t>
            </a:r>
            <a:r>
              <a:rPr lang="en-GB" sz="2000" dirty="0">
                <a:solidFill>
                  <a:srgbClr val="008000"/>
                </a:solidFill>
              </a:rPr>
              <a:t> (HV=3080 V)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it-IT" sz="2000" dirty="0">
                <a:solidFill>
                  <a:srgbClr val="008000"/>
                </a:solidFill>
              </a:rPr>
              <a:t>Tempo di deriva massimo 700 </a:t>
            </a:r>
            <a:r>
              <a:rPr lang="it-IT" sz="2000" dirty="0" smtClean="0">
                <a:solidFill>
                  <a:srgbClr val="008000"/>
                </a:solidFill>
              </a:rPr>
              <a:t>ns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8000"/>
                </a:solidFill>
              </a:rPr>
              <a:t>O</a:t>
            </a:r>
            <a:r>
              <a:rPr lang="it-IT" sz="2000" dirty="0" err="1" smtClean="0">
                <a:solidFill>
                  <a:srgbClr val="008000"/>
                </a:solidFill>
              </a:rPr>
              <a:t>perano</a:t>
            </a:r>
            <a:r>
              <a:rPr lang="it-IT" sz="2000" dirty="0" smtClean="0">
                <a:solidFill>
                  <a:srgbClr val="008000"/>
                </a:solidFill>
              </a:rPr>
              <a:t> in regime proporzionale</a:t>
            </a:r>
            <a:endParaRPr lang="en-GB" sz="2000" dirty="0">
              <a:solidFill>
                <a:srgbClr val="008000"/>
              </a:solidFill>
            </a:endParaRPr>
          </a:p>
        </p:txBody>
      </p:sp>
      <p:sp>
        <p:nvSpPr>
          <p:cNvPr id="24664" name="Text Box 88"/>
          <p:cNvSpPr txBox="1">
            <a:spLocks noChangeArrowheads="1"/>
          </p:cNvSpPr>
          <p:nvPr/>
        </p:nvSpPr>
        <p:spPr bwMode="auto">
          <a:xfrm>
            <a:off x="335975" y="6011389"/>
            <a:ext cx="3373437" cy="409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hangingPunct="0"/>
            <a:r>
              <a:rPr lang="en-GB" sz="2000" dirty="0" err="1">
                <a:solidFill>
                  <a:schemeClr val="bg1"/>
                </a:solidFill>
                <a:latin typeface="Helvetica" charset="0"/>
                <a:sym typeface="Symbol" charset="0"/>
              </a:rPr>
              <a:t>Risoluzione</a:t>
            </a:r>
            <a:r>
              <a:rPr lang="en-GB" sz="2000" dirty="0">
                <a:solidFill>
                  <a:schemeClr val="bg1"/>
                </a:solidFill>
                <a:latin typeface="Helvetica" charset="0"/>
                <a:sym typeface="Symbol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Helvetica" charset="0"/>
                <a:sym typeface="Symbol" charset="0"/>
              </a:rPr>
              <a:t>spaziale</a:t>
            </a:r>
            <a:r>
              <a:rPr lang="en-GB" sz="2000" dirty="0">
                <a:solidFill>
                  <a:schemeClr val="bg1"/>
                </a:solidFill>
                <a:latin typeface="Helvetica" charset="0"/>
                <a:sym typeface="Symbol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Helvetica" charset="0"/>
                <a:sym typeface="Symbol" charset="0"/>
              </a:rPr>
              <a:t>~</a:t>
            </a:r>
            <a:r>
              <a:rPr lang="en-GB" sz="2000" dirty="0">
                <a:solidFill>
                  <a:schemeClr val="bg1"/>
                </a:solidFill>
                <a:latin typeface="Helvetica" charset="0"/>
                <a:sym typeface="Symbol" charset="0"/>
              </a:rPr>
              <a:t>80</a:t>
            </a:r>
            <a:r>
              <a:rPr lang="en-GB" sz="2000" dirty="0">
                <a:solidFill>
                  <a:schemeClr val="bg1"/>
                </a:solidFill>
                <a:latin typeface="Symbol" charset="0"/>
                <a:sym typeface="Symbol" charset="0"/>
              </a:rPr>
              <a:t>m</a:t>
            </a:r>
            <a:r>
              <a:rPr lang="en-GB" sz="2000" dirty="0">
                <a:solidFill>
                  <a:schemeClr val="bg1"/>
                </a:solidFill>
                <a:latin typeface="Helvetica" charset="0"/>
                <a:sym typeface="Symbol" charset="0"/>
              </a:rPr>
              <a:t>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79832" y="2076490"/>
            <a:ext cx="1509284" cy="6654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16</a:t>
            </a:fld>
            <a:endParaRPr lang="en-US"/>
          </a:p>
        </p:txBody>
      </p:sp>
      <p:pic>
        <p:nvPicPr>
          <p:cNvPr id="21" name="Picture 20" descr="muon-TDC-spectru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182" y="2720545"/>
            <a:ext cx="4357818" cy="3707853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786182" y="6369159"/>
            <a:ext cx="4381618" cy="646331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err="1" smtClean="0"/>
              <a:t>Spettro</a:t>
            </a:r>
            <a:r>
              <a:rPr lang="en-US" dirty="0" smtClean="0"/>
              <a:t> del tempo di drift</a:t>
            </a:r>
          </a:p>
          <a:p>
            <a:pPr algn="ctr"/>
            <a:endParaRPr lang="en-US" dirty="0"/>
          </a:p>
        </p:txBody>
      </p:sp>
      <p:pic>
        <p:nvPicPr>
          <p:cNvPr id="23" name="Picture 22" descr="muon-RT-functi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382" y="2430344"/>
            <a:ext cx="4447221" cy="4427656"/>
          </a:xfrm>
          <a:prstGeom prst="rect">
            <a:avLst/>
          </a:prstGeom>
        </p:spPr>
      </p:pic>
      <p:pic>
        <p:nvPicPr>
          <p:cNvPr id="24" name="Picture 23" descr="M_multistrato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080" y="234990"/>
            <a:ext cx="25400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9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" dur="500"/>
                                        <p:tgtEl>
                                          <p:spTgt spid="24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4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4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35" grpId="0" animBg="1"/>
      <p:bldP spid="24663" grpId="0"/>
      <p:bldP spid="24664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stema_ottico_allineamen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801" y="1774535"/>
            <a:ext cx="4891199" cy="3668400"/>
          </a:xfrm>
          <a:prstGeom prst="rect">
            <a:avLst/>
          </a:prstGeom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501" y="50720"/>
            <a:ext cx="5668082" cy="647700"/>
          </a:xfrm>
        </p:spPr>
        <p:txBody>
          <a:bodyPr/>
          <a:lstStyle/>
          <a:p>
            <a:r>
              <a:rPr lang="it-IT" sz="3600" dirty="0" smtClean="0">
                <a:solidFill>
                  <a:srgbClr val="0679A3"/>
                </a:solidFill>
                <a:latin typeface="Times New Roman" charset="0"/>
              </a:rPr>
              <a:t>Allineamento</a:t>
            </a:r>
            <a:endParaRPr lang="it-IT" sz="3600" dirty="0">
              <a:solidFill>
                <a:srgbClr val="0679A3"/>
              </a:solidFill>
              <a:latin typeface="Times New Roman" charset="0"/>
            </a:endParaRPr>
          </a:p>
        </p:txBody>
      </p:sp>
      <p:sp>
        <p:nvSpPr>
          <p:cNvPr id="14392" name="Text Box 56"/>
          <p:cNvSpPr txBox="1">
            <a:spLocks noChangeArrowheads="1"/>
          </p:cNvSpPr>
          <p:nvPr/>
        </p:nvSpPr>
        <p:spPr bwMode="auto">
          <a:xfrm>
            <a:off x="1243638" y="784225"/>
            <a:ext cx="7063630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b="1" dirty="0">
                <a:solidFill>
                  <a:srgbClr val="008000"/>
                </a:solidFill>
                <a:latin typeface="Times New Roman" charset="0"/>
              </a:rPr>
              <a:t>La richiesta di alta </a:t>
            </a:r>
            <a:r>
              <a:rPr lang="it-IT" b="1" dirty="0" smtClean="0">
                <a:solidFill>
                  <a:srgbClr val="008000"/>
                </a:solidFill>
                <a:latin typeface="Times New Roman" charset="0"/>
              </a:rPr>
              <a:t>risoluzione su un’area molto grande e per </a:t>
            </a:r>
            <a:r>
              <a:rPr lang="it-IT" b="1" dirty="0" err="1" smtClean="0">
                <a:solidFill>
                  <a:srgbClr val="008000"/>
                </a:solidFill>
                <a:latin typeface="Times New Roman" charset="0"/>
              </a:rPr>
              <a:t>p</a:t>
            </a:r>
            <a:r>
              <a:rPr lang="it-IT" b="1" baseline="-25000" dirty="0" err="1" smtClean="0">
                <a:solidFill>
                  <a:srgbClr val="008000"/>
                </a:solidFill>
                <a:latin typeface="Times New Roman" charset="0"/>
              </a:rPr>
              <a:t>T</a:t>
            </a:r>
            <a:r>
              <a:rPr lang="it-IT" b="1" dirty="0" smtClean="0">
                <a:solidFill>
                  <a:srgbClr val="008000"/>
                </a:solidFill>
                <a:latin typeface="Times New Roman" charset="0"/>
              </a:rPr>
              <a:t> alti </a:t>
            </a:r>
            <a:r>
              <a:rPr lang="it-IT" b="1" dirty="0">
                <a:solidFill>
                  <a:srgbClr val="008000"/>
                </a:solidFill>
                <a:latin typeface="Times New Roman" charset="0"/>
              </a:rPr>
              <a:t>comporta la necessità di determinare con accuratezza la posizione delle camere nello spettrometro</a:t>
            </a:r>
            <a:r>
              <a:rPr lang="it-IT" b="1" dirty="0" smtClean="0">
                <a:solidFill>
                  <a:srgbClr val="008000"/>
                </a:solidFill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it-IT" b="1" dirty="0">
                <a:solidFill>
                  <a:srgbClr val="008000"/>
                </a:solidFill>
                <a:latin typeface="Times New Roman" charset="0"/>
              </a:rPr>
              <a:t>Sulle camere è montato un sistema di </a:t>
            </a:r>
            <a:r>
              <a:rPr lang="it-IT" b="1" dirty="0" smtClean="0">
                <a:solidFill>
                  <a:srgbClr val="008000"/>
                </a:solidFill>
                <a:latin typeface="Times New Roman" charset="0"/>
              </a:rPr>
              <a:t>ottico di sensori che monitora l’allineamento delle camere.</a:t>
            </a:r>
            <a:endParaRPr lang="it-IT" b="1" dirty="0">
              <a:solidFill>
                <a:srgbClr val="008000"/>
              </a:solidFill>
              <a:latin typeface="Times New Roman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85505" y="5900073"/>
            <a:ext cx="5376298" cy="4440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i="1" dirty="0" smtClean="0">
                <a:solidFill>
                  <a:schemeClr val="accent2">
                    <a:lumMod val="50000"/>
                  </a:schemeClr>
                </a:solidFill>
                <a:latin typeface="Times New Roman" charset="0"/>
              </a:rPr>
              <a:t>Tolleranza: 30 </a:t>
            </a:r>
            <a:r>
              <a:rPr lang="it-IT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charset="0"/>
              </a:rPr>
              <a:t>μm</a:t>
            </a:r>
            <a:r>
              <a:rPr lang="it-IT" b="1" i="1" dirty="0" smtClean="0">
                <a:solidFill>
                  <a:schemeClr val="accent2">
                    <a:lumMod val="50000"/>
                  </a:schemeClr>
                </a:solidFill>
                <a:latin typeface="Times New Roman" charset="0"/>
              </a:rPr>
              <a:t> </a:t>
            </a:r>
            <a:r>
              <a:rPr lang="it-IT" b="1" i="1" dirty="0">
                <a:solidFill>
                  <a:schemeClr val="accent2">
                    <a:lumMod val="50000"/>
                  </a:schemeClr>
                </a:solidFill>
                <a:latin typeface="Times New Roman" charset="0"/>
              </a:rPr>
              <a:t>per la posizione delle </a:t>
            </a:r>
            <a:r>
              <a:rPr lang="it-IT" b="1" i="1" dirty="0" smtClean="0">
                <a:solidFill>
                  <a:schemeClr val="accent2">
                    <a:lumMod val="50000"/>
                  </a:schemeClr>
                </a:solidFill>
                <a:latin typeface="Times New Roman" charset="0"/>
              </a:rPr>
              <a:t>camere</a:t>
            </a:r>
            <a:endParaRPr lang="it-IT" b="1" i="1" dirty="0">
              <a:solidFill>
                <a:schemeClr val="accent2">
                  <a:lumMod val="50000"/>
                </a:schemeClr>
              </a:solidFill>
              <a:latin typeface="Times New Roman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3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49" y="91440"/>
            <a:ext cx="7520940" cy="771780"/>
          </a:xfrm>
        </p:spPr>
        <p:txBody>
          <a:bodyPr/>
          <a:lstStyle/>
          <a:p>
            <a:r>
              <a:rPr lang="en-US" dirty="0" smtClean="0"/>
              <a:t>Resistive </a:t>
            </a:r>
            <a:r>
              <a:rPr lang="en-US" dirty="0"/>
              <a:t>Plate Chambers </a:t>
            </a:r>
            <a:r>
              <a:rPr lang="en-US" dirty="0" smtClean="0"/>
              <a:t>(RPC)</a:t>
            </a:r>
            <a:br>
              <a:rPr lang="en-US" dirty="0" smtClean="0"/>
            </a:br>
            <a:r>
              <a:rPr lang="en-US" sz="1600" dirty="0" err="1" smtClean="0"/>
              <a:t>camere</a:t>
            </a:r>
            <a:r>
              <a:rPr lang="en-US" sz="1600" dirty="0" smtClean="0"/>
              <a:t> di trigger -- BARREL</a:t>
            </a:r>
            <a:endParaRPr lang="en-US" sz="1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18</a:t>
            </a:fld>
            <a:endParaRPr lang="en-US"/>
          </a:p>
        </p:txBody>
      </p:sp>
      <p:grpSp>
        <p:nvGrpSpPr>
          <p:cNvPr id="45" name="Group 2"/>
          <p:cNvGrpSpPr>
            <a:grpSpLocks/>
          </p:cNvGrpSpPr>
          <p:nvPr/>
        </p:nvGrpSpPr>
        <p:grpSpPr bwMode="auto">
          <a:xfrm>
            <a:off x="-34702" y="4213040"/>
            <a:ext cx="5019675" cy="1614488"/>
            <a:chOff x="192" y="2416"/>
            <a:chExt cx="3826" cy="1472"/>
          </a:xfrm>
        </p:grpSpPr>
        <p:grpSp>
          <p:nvGrpSpPr>
            <p:cNvPr id="46" name="Group 3"/>
            <p:cNvGrpSpPr>
              <a:grpSpLocks/>
            </p:cNvGrpSpPr>
            <p:nvPr/>
          </p:nvGrpSpPr>
          <p:grpSpPr bwMode="auto">
            <a:xfrm>
              <a:off x="192" y="2416"/>
              <a:ext cx="3826" cy="1472"/>
              <a:chOff x="837" y="2304"/>
              <a:chExt cx="3826" cy="1472"/>
            </a:xfrm>
          </p:grpSpPr>
          <p:grpSp>
            <p:nvGrpSpPr>
              <p:cNvPr id="49" name="Group 4"/>
              <p:cNvGrpSpPr>
                <a:grpSpLocks/>
              </p:cNvGrpSpPr>
              <p:nvPr/>
            </p:nvGrpSpPr>
            <p:grpSpPr bwMode="auto">
              <a:xfrm>
                <a:off x="1584" y="2400"/>
                <a:ext cx="3079" cy="1180"/>
                <a:chOff x="2585" y="1248"/>
                <a:chExt cx="3079" cy="1180"/>
              </a:xfrm>
            </p:grpSpPr>
            <p:grpSp>
              <p:nvGrpSpPr>
                <p:cNvPr id="59" name="Group 5"/>
                <p:cNvGrpSpPr>
                  <a:grpSpLocks/>
                </p:cNvGrpSpPr>
                <p:nvPr/>
              </p:nvGrpSpPr>
              <p:grpSpPr bwMode="auto">
                <a:xfrm>
                  <a:off x="2592" y="1248"/>
                  <a:ext cx="3072" cy="1180"/>
                  <a:chOff x="397" y="1069"/>
                  <a:chExt cx="2592" cy="892"/>
                </a:xfrm>
              </p:grpSpPr>
              <p:sp>
                <p:nvSpPr>
                  <p:cNvPr id="6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397" y="1738"/>
                    <a:ext cx="438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868" y="1738"/>
                    <a:ext cx="34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4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936" y="1738"/>
                    <a:ext cx="437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2484" y="1738"/>
                    <a:ext cx="34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2551" y="1738"/>
                    <a:ext cx="438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407" y="1738"/>
                    <a:ext cx="34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8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474" y="1738"/>
                    <a:ext cx="438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1945" y="1738"/>
                    <a:ext cx="34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013" y="1738"/>
                    <a:ext cx="437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1" name="Rectangle 15" descr="Large confetti"/>
                  <p:cNvSpPr>
                    <a:spLocks noChangeArrowheads="1"/>
                  </p:cNvSpPr>
                  <p:nvPr/>
                </p:nvSpPr>
                <p:spPr bwMode="auto">
                  <a:xfrm>
                    <a:off x="397" y="1775"/>
                    <a:ext cx="2592" cy="149"/>
                  </a:xfrm>
                  <a:prstGeom prst="rect">
                    <a:avLst/>
                  </a:prstGeom>
                  <a:pattFill prst="lgConfetti">
                    <a:fgClr>
                      <a:srgbClr val="BBE0E3"/>
                    </a:fgClr>
                    <a:bgClr>
                      <a:srgbClr val="FFFFFF"/>
                    </a:bgClr>
                  </a:patt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397" y="1924"/>
                    <a:ext cx="2592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3" name="Rectangle 17" descr="Walnut"/>
                  <p:cNvSpPr>
                    <a:spLocks noChangeArrowheads="1"/>
                  </p:cNvSpPr>
                  <p:nvPr/>
                </p:nvSpPr>
                <p:spPr bwMode="auto">
                  <a:xfrm>
                    <a:off x="397" y="1589"/>
                    <a:ext cx="2592" cy="149"/>
                  </a:xfrm>
                  <a:prstGeom prst="rect">
                    <a:avLst/>
                  </a:prstGeom>
                  <a:blipFill dpi="0" rotWithShape="0">
                    <a:blip r:embed="rId2"/>
                    <a:srcRect/>
                    <a:tile tx="0" ty="0" sx="100000" sy="100000" flip="none" algn="tl"/>
                  </a:blip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4" name="Rectangle 18" descr="Walnut"/>
                  <p:cNvSpPr>
                    <a:spLocks noChangeArrowheads="1"/>
                  </p:cNvSpPr>
                  <p:nvPr/>
                </p:nvSpPr>
                <p:spPr bwMode="auto">
                  <a:xfrm>
                    <a:off x="397" y="1292"/>
                    <a:ext cx="2592" cy="149"/>
                  </a:xfrm>
                  <a:prstGeom prst="rect">
                    <a:avLst/>
                  </a:prstGeom>
                  <a:blipFill dpi="0" rotWithShape="0">
                    <a:blip r:embed="rId2"/>
                    <a:srcRect/>
                    <a:tile tx="0" ty="0" sx="100000" sy="100000" flip="none" algn="tl"/>
                  </a:blip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5" name="Rectangle 19" descr="Large confetti"/>
                  <p:cNvSpPr>
                    <a:spLocks noChangeArrowheads="1"/>
                  </p:cNvSpPr>
                  <p:nvPr/>
                </p:nvSpPr>
                <p:spPr bwMode="auto">
                  <a:xfrm>
                    <a:off x="397" y="1106"/>
                    <a:ext cx="2592" cy="149"/>
                  </a:xfrm>
                  <a:prstGeom prst="rect">
                    <a:avLst/>
                  </a:prstGeom>
                  <a:pattFill prst="lgConfetti">
                    <a:fgClr>
                      <a:srgbClr val="BBE0E3"/>
                    </a:fgClr>
                    <a:bgClr>
                      <a:srgbClr val="FFFFFF"/>
                    </a:bgClr>
                  </a:patt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397" y="1255"/>
                    <a:ext cx="2592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397" y="1069"/>
                    <a:ext cx="2592" cy="37"/>
                  </a:xfrm>
                  <a:prstGeom prst="rect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333399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grpSp>
                <p:nvGrpSpPr>
                  <p:cNvPr id="78" name="Group 22"/>
                  <p:cNvGrpSpPr>
                    <a:grpSpLocks/>
                  </p:cNvGrpSpPr>
                  <p:nvPr/>
                </p:nvGrpSpPr>
                <p:grpSpPr bwMode="auto">
                  <a:xfrm>
                    <a:off x="498" y="1441"/>
                    <a:ext cx="202" cy="148"/>
                    <a:chOff x="1554" y="2064"/>
                    <a:chExt cx="288" cy="192"/>
                  </a:xfrm>
                </p:grpSpPr>
                <p:sp>
                  <p:nvSpPr>
                    <p:cNvPr id="82" name="Rectangl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2" y="2064"/>
                      <a:ext cx="144" cy="19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CC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CCFFFF"/>
                        </a:gs>
                        <a:gs pos="100000">
                          <a:srgbClr val="CC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333399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3" name="Rectangl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54" y="2136"/>
                      <a:ext cx="288" cy="48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CC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CCFFFF"/>
                        </a:gs>
                        <a:gs pos="100000">
                          <a:srgbClr val="CC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333399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79" name="Group 25"/>
                  <p:cNvGrpSpPr>
                    <a:grpSpLocks/>
                  </p:cNvGrpSpPr>
                  <p:nvPr/>
                </p:nvGrpSpPr>
                <p:grpSpPr bwMode="auto">
                  <a:xfrm>
                    <a:off x="2686" y="1441"/>
                    <a:ext cx="202" cy="148"/>
                    <a:chOff x="1554" y="2064"/>
                    <a:chExt cx="288" cy="192"/>
                  </a:xfrm>
                </p:grpSpPr>
                <p:sp>
                  <p:nvSpPr>
                    <p:cNvPr id="80" name="Rectangle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2" y="2064"/>
                      <a:ext cx="144" cy="19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CC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CCFFFF"/>
                        </a:gs>
                        <a:gs pos="100000">
                          <a:srgbClr val="CC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333399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1" name="Rectangle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54" y="2136"/>
                      <a:ext cx="288" cy="48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CC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CCFFFF"/>
                        </a:gs>
                        <a:gs pos="100000">
                          <a:srgbClr val="CC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333399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sp>
              <p:nvSpPr>
                <p:cNvPr id="60" name="Rectangle 28"/>
                <p:cNvSpPr>
                  <a:spLocks noChangeArrowheads="1"/>
                </p:cNvSpPr>
                <p:nvPr/>
              </p:nvSpPr>
              <p:spPr bwMode="auto">
                <a:xfrm>
                  <a:off x="2585" y="1529"/>
                  <a:ext cx="3072" cy="48"/>
                </a:xfrm>
                <a:prstGeom prst="rect">
                  <a:avLst/>
                </a:prstGeom>
                <a:solidFill>
                  <a:srgbClr val="3399FF"/>
                </a:solidFill>
                <a:ln w="9525">
                  <a:solidFill>
                    <a:srgbClr val="333399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" name="Rectangle 29"/>
                <p:cNvSpPr>
                  <a:spLocks noChangeArrowheads="1"/>
                </p:cNvSpPr>
                <p:nvPr/>
              </p:nvSpPr>
              <p:spPr bwMode="auto">
                <a:xfrm>
                  <a:off x="2585" y="2085"/>
                  <a:ext cx="3072" cy="48"/>
                </a:xfrm>
                <a:prstGeom prst="rect">
                  <a:avLst/>
                </a:prstGeom>
                <a:solidFill>
                  <a:srgbClr val="3399FF"/>
                </a:solidFill>
                <a:ln w="9525">
                  <a:solidFill>
                    <a:srgbClr val="333399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50" name="Group 30"/>
              <p:cNvGrpSpPr>
                <a:grpSpLocks/>
              </p:cNvGrpSpPr>
              <p:nvPr/>
            </p:nvGrpSpPr>
            <p:grpSpPr bwMode="auto">
              <a:xfrm>
                <a:off x="837" y="2304"/>
                <a:ext cx="747" cy="1472"/>
                <a:chOff x="837" y="2304"/>
                <a:chExt cx="747" cy="1472"/>
              </a:xfrm>
            </p:grpSpPr>
            <p:sp>
              <p:nvSpPr>
                <p:cNvPr id="51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1104" y="2702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rgbClr val="3333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104" y="3264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rgbClr val="3333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104" y="2325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rgbClr val="3333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104" y="3257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rgbClr val="3333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5" name="Oval 35"/>
                <p:cNvSpPr>
                  <a:spLocks noChangeArrowheads="1"/>
                </p:cNvSpPr>
                <p:nvPr/>
              </p:nvSpPr>
              <p:spPr bwMode="auto">
                <a:xfrm>
                  <a:off x="1056" y="2304"/>
                  <a:ext cx="96" cy="96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rgbClr val="333399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6" name="Line 36"/>
                <p:cNvSpPr>
                  <a:spLocks noChangeShapeType="1"/>
                </p:cNvSpPr>
                <p:nvPr/>
              </p:nvSpPr>
              <p:spPr bwMode="auto">
                <a:xfrm>
                  <a:off x="837" y="3648"/>
                  <a:ext cx="528" cy="0"/>
                </a:xfrm>
                <a:prstGeom prst="line">
                  <a:avLst/>
                </a:prstGeom>
                <a:noFill/>
                <a:ln w="28575">
                  <a:solidFill>
                    <a:srgbClr val="3333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" name="Line 37"/>
                <p:cNvSpPr>
                  <a:spLocks noChangeShapeType="1"/>
                </p:cNvSpPr>
                <p:nvPr/>
              </p:nvSpPr>
              <p:spPr bwMode="auto">
                <a:xfrm>
                  <a:off x="954" y="3708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rgbClr val="3333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8" name="Line 38"/>
                <p:cNvSpPr>
                  <a:spLocks noChangeShapeType="1"/>
                </p:cNvSpPr>
                <p:nvPr/>
              </p:nvSpPr>
              <p:spPr bwMode="auto">
                <a:xfrm>
                  <a:off x="1029" y="3776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rgbClr val="3333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47" name="Line 39"/>
            <p:cNvSpPr>
              <a:spLocks noChangeShapeType="1"/>
            </p:cNvSpPr>
            <p:nvPr/>
          </p:nvSpPr>
          <p:spPr bwMode="auto">
            <a:xfrm>
              <a:off x="960" y="2784"/>
              <a:ext cx="3024" cy="0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Line 40"/>
            <p:cNvSpPr>
              <a:spLocks noChangeShapeType="1"/>
            </p:cNvSpPr>
            <p:nvPr/>
          </p:nvSpPr>
          <p:spPr bwMode="auto">
            <a:xfrm>
              <a:off x="979" y="3389"/>
              <a:ext cx="3024" cy="0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84" name="Picture 572" descr="ATLAS-muon-xy-td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6" r="31598" b="63177"/>
          <a:stretch/>
        </p:blipFill>
        <p:spPr bwMode="auto">
          <a:xfrm>
            <a:off x="6203897" y="258612"/>
            <a:ext cx="2963022" cy="317798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84"/>
          <p:cNvSpPr txBox="1"/>
          <p:nvPr/>
        </p:nvSpPr>
        <p:spPr>
          <a:xfrm>
            <a:off x="4786182" y="863220"/>
            <a:ext cx="242009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63204"/>
                </a:solidFill>
              </a:rPr>
              <a:t>Outer layer</a:t>
            </a:r>
          </a:p>
          <a:p>
            <a:endParaRPr lang="en-US" dirty="0">
              <a:solidFill>
                <a:srgbClr val="863204"/>
              </a:solidFill>
            </a:endParaRPr>
          </a:p>
          <a:p>
            <a:r>
              <a:rPr lang="en-US" dirty="0" smtClean="0">
                <a:solidFill>
                  <a:srgbClr val="863204"/>
                </a:solidFill>
              </a:rPr>
              <a:t>Middle layer</a:t>
            </a:r>
          </a:p>
          <a:p>
            <a:endParaRPr lang="en-US" dirty="0">
              <a:solidFill>
                <a:srgbClr val="863204"/>
              </a:solidFill>
            </a:endParaRPr>
          </a:p>
          <a:p>
            <a:r>
              <a:rPr lang="en-US" dirty="0" smtClean="0">
                <a:solidFill>
                  <a:srgbClr val="863204"/>
                </a:solidFill>
              </a:rPr>
              <a:t>Inner layer</a:t>
            </a:r>
          </a:p>
          <a:p>
            <a:endParaRPr lang="en-US" dirty="0"/>
          </a:p>
        </p:txBody>
      </p:sp>
      <p:sp>
        <p:nvSpPr>
          <p:cNvPr id="86" name="Rectangle 85"/>
          <p:cNvSpPr/>
          <p:nvPr/>
        </p:nvSpPr>
        <p:spPr>
          <a:xfrm>
            <a:off x="7634716" y="5635"/>
            <a:ext cx="1509284" cy="6654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RPC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5852847" y="1085166"/>
            <a:ext cx="789533" cy="163075"/>
          </a:xfrm>
          <a:prstGeom prst="straightConnector1">
            <a:avLst/>
          </a:prstGeom>
          <a:ln w="38100" cmpd="sng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6110451" y="1658846"/>
            <a:ext cx="789533" cy="395899"/>
          </a:xfrm>
          <a:prstGeom prst="straightConnector1">
            <a:avLst/>
          </a:prstGeom>
          <a:ln w="38100" cmpd="sng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5970919" y="2232909"/>
            <a:ext cx="929065" cy="0"/>
          </a:xfrm>
          <a:prstGeom prst="straightConnector1">
            <a:avLst/>
          </a:prstGeom>
          <a:ln w="38100" cmpd="sng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3" name="Group 41"/>
          <p:cNvGrpSpPr>
            <a:grpSpLocks/>
          </p:cNvGrpSpPr>
          <p:nvPr/>
        </p:nvGrpSpPr>
        <p:grpSpPr bwMode="auto">
          <a:xfrm>
            <a:off x="3094148" y="3361091"/>
            <a:ext cx="1196975" cy="1844675"/>
            <a:chOff x="1872" y="384"/>
            <a:chExt cx="754" cy="1162"/>
          </a:xfrm>
        </p:grpSpPr>
        <p:sp>
          <p:nvSpPr>
            <p:cNvPr id="94" name="Line 42"/>
            <p:cNvSpPr>
              <a:spLocks noChangeShapeType="1"/>
            </p:cNvSpPr>
            <p:nvPr/>
          </p:nvSpPr>
          <p:spPr bwMode="auto">
            <a:xfrm>
              <a:off x="2229" y="683"/>
              <a:ext cx="159" cy="8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Line 43"/>
            <p:cNvSpPr>
              <a:spLocks noChangeShapeType="1"/>
            </p:cNvSpPr>
            <p:nvPr/>
          </p:nvSpPr>
          <p:spPr bwMode="auto">
            <a:xfrm flipH="1">
              <a:off x="2189" y="683"/>
              <a:ext cx="40" cy="561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Text Box 44"/>
            <p:cNvSpPr txBox="1">
              <a:spLocks noChangeArrowheads="1"/>
            </p:cNvSpPr>
            <p:nvPr/>
          </p:nvSpPr>
          <p:spPr bwMode="auto">
            <a:xfrm>
              <a:off x="1872" y="384"/>
              <a:ext cx="754" cy="332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400" b="1" i="1">
                  <a:solidFill>
                    <a:srgbClr val="CC3300"/>
                  </a:solidFill>
                  <a:latin typeface="Tahoma" charset="0"/>
                </a:rPr>
                <a:t>Bakelite Plates</a:t>
              </a:r>
            </a:p>
          </p:txBody>
        </p:sp>
      </p:grpSp>
      <p:grpSp>
        <p:nvGrpSpPr>
          <p:cNvPr id="97" name="Group 45"/>
          <p:cNvGrpSpPr>
            <a:grpSpLocks/>
          </p:cNvGrpSpPr>
          <p:nvPr/>
        </p:nvGrpSpPr>
        <p:grpSpPr bwMode="auto">
          <a:xfrm>
            <a:off x="4176036" y="3996171"/>
            <a:ext cx="1196975" cy="1474788"/>
            <a:chOff x="2256" y="2208"/>
            <a:chExt cx="912" cy="1344"/>
          </a:xfrm>
        </p:grpSpPr>
        <p:sp>
          <p:nvSpPr>
            <p:cNvPr id="98" name="Line 46"/>
            <p:cNvSpPr>
              <a:spLocks noChangeShapeType="1"/>
            </p:cNvSpPr>
            <p:nvPr/>
          </p:nvSpPr>
          <p:spPr bwMode="auto">
            <a:xfrm flipH="1">
              <a:off x="2592" y="2400"/>
              <a:ext cx="96" cy="2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Line 47"/>
            <p:cNvSpPr>
              <a:spLocks noChangeShapeType="1"/>
            </p:cNvSpPr>
            <p:nvPr/>
          </p:nvSpPr>
          <p:spPr bwMode="auto">
            <a:xfrm>
              <a:off x="2688" y="2400"/>
              <a:ext cx="96" cy="1152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Text Box 48"/>
            <p:cNvSpPr txBox="1">
              <a:spLocks noChangeArrowheads="1"/>
            </p:cNvSpPr>
            <p:nvPr/>
          </p:nvSpPr>
          <p:spPr bwMode="auto">
            <a:xfrm>
              <a:off x="2256" y="2208"/>
              <a:ext cx="912" cy="286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400" b="1" i="1">
                  <a:solidFill>
                    <a:srgbClr val="CC3300"/>
                  </a:solidFill>
                  <a:latin typeface="Tahoma" charset="0"/>
                </a:rPr>
                <a:t>Foam</a:t>
              </a:r>
            </a:p>
          </p:txBody>
        </p:sp>
      </p:grpSp>
      <p:grpSp>
        <p:nvGrpSpPr>
          <p:cNvPr id="105" name="Group 53"/>
          <p:cNvGrpSpPr>
            <a:grpSpLocks/>
          </p:cNvGrpSpPr>
          <p:nvPr/>
        </p:nvGrpSpPr>
        <p:grpSpPr bwMode="auto">
          <a:xfrm>
            <a:off x="960548" y="4758171"/>
            <a:ext cx="1196975" cy="1738313"/>
            <a:chOff x="3408" y="2784"/>
            <a:chExt cx="912" cy="1585"/>
          </a:xfrm>
        </p:grpSpPr>
        <p:sp>
          <p:nvSpPr>
            <p:cNvPr id="106" name="Line 54"/>
            <p:cNvSpPr>
              <a:spLocks noChangeShapeType="1"/>
            </p:cNvSpPr>
            <p:nvPr/>
          </p:nvSpPr>
          <p:spPr bwMode="auto">
            <a:xfrm flipV="1">
              <a:off x="3888" y="2784"/>
              <a:ext cx="48" cy="110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Line 55"/>
            <p:cNvSpPr>
              <a:spLocks noChangeShapeType="1"/>
            </p:cNvSpPr>
            <p:nvPr/>
          </p:nvSpPr>
          <p:spPr bwMode="auto">
            <a:xfrm flipH="1" flipV="1">
              <a:off x="3696" y="3360"/>
              <a:ext cx="192" cy="52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Text Box 56"/>
            <p:cNvSpPr txBox="1">
              <a:spLocks noChangeArrowheads="1"/>
            </p:cNvSpPr>
            <p:nvPr/>
          </p:nvSpPr>
          <p:spPr bwMode="auto">
            <a:xfrm>
              <a:off x="3408" y="3888"/>
              <a:ext cx="912" cy="481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400" b="1" i="1">
                  <a:solidFill>
                    <a:srgbClr val="CC3300"/>
                  </a:solidFill>
                  <a:latin typeface="Tahoma" charset="0"/>
                </a:rPr>
                <a:t>Graphite electrodes</a:t>
              </a:r>
            </a:p>
          </p:txBody>
        </p:sp>
      </p:grpSp>
      <p:sp>
        <p:nvSpPr>
          <p:cNvPr id="109" name="Text Box 58"/>
          <p:cNvSpPr txBox="1">
            <a:spLocks noChangeArrowheads="1"/>
          </p:cNvSpPr>
          <p:nvPr/>
        </p:nvSpPr>
        <p:spPr bwMode="auto">
          <a:xfrm>
            <a:off x="185848" y="3864409"/>
            <a:ext cx="692150" cy="40640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>
                <a:solidFill>
                  <a:srgbClr val="CC3300"/>
                </a:solidFill>
                <a:latin typeface="Tahoma" charset="0"/>
              </a:rPr>
              <a:t>HV</a:t>
            </a:r>
          </a:p>
        </p:txBody>
      </p:sp>
      <p:sp>
        <p:nvSpPr>
          <p:cNvPr id="113" name="Text Box 70"/>
          <p:cNvSpPr txBox="1">
            <a:spLocks noChangeArrowheads="1"/>
          </p:cNvSpPr>
          <p:nvPr/>
        </p:nvSpPr>
        <p:spPr bwMode="auto">
          <a:xfrm>
            <a:off x="960548" y="3310371"/>
            <a:ext cx="1676400" cy="74136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CC3300"/>
                </a:solidFill>
                <a:latin typeface="Tahoma" charset="0"/>
                <a:sym typeface="Symbol" charset="0"/>
              </a:rPr>
              <a:t></a:t>
            </a:r>
            <a:r>
              <a:rPr lang="en-US" sz="2400" b="1" i="1">
                <a:solidFill>
                  <a:srgbClr val="CC3300"/>
                </a:solidFill>
                <a:latin typeface="Tahoma" charset="0"/>
              </a:rPr>
              <a:t> </a:t>
            </a:r>
            <a:r>
              <a:rPr lang="en-US" b="1" i="1">
                <a:solidFill>
                  <a:srgbClr val="CC3300"/>
                </a:solidFill>
                <a:latin typeface="Tahoma" charset="0"/>
              </a:rPr>
              <a:t>readout strips</a:t>
            </a:r>
          </a:p>
        </p:txBody>
      </p:sp>
      <p:sp>
        <p:nvSpPr>
          <p:cNvPr id="114" name="Line 57"/>
          <p:cNvSpPr>
            <a:spLocks noChangeShapeType="1"/>
          </p:cNvSpPr>
          <p:nvPr/>
        </p:nvSpPr>
        <p:spPr bwMode="auto">
          <a:xfrm>
            <a:off x="1845093" y="4051734"/>
            <a:ext cx="182434" cy="53647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5" name="Group 60"/>
          <p:cNvGrpSpPr>
            <a:grpSpLocks/>
          </p:cNvGrpSpPr>
          <p:nvPr/>
        </p:nvGrpSpPr>
        <p:grpSpPr bwMode="auto">
          <a:xfrm>
            <a:off x="2700338" y="5338689"/>
            <a:ext cx="1676400" cy="1138238"/>
            <a:chOff x="2256" y="1584"/>
            <a:chExt cx="1056" cy="717"/>
          </a:xfrm>
        </p:grpSpPr>
        <p:sp>
          <p:nvSpPr>
            <p:cNvPr id="116" name="Line 61"/>
            <p:cNvSpPr>
              <a:spLocks noChangeShapeType="1"/>
            </p:cNvSpPr>
            <p:nvPr/>
          </p:nvSpPr>
          <p:spPr bwMode="auto">
            <a:xfrm flipH="1" flipV="1">
              <a:off x="2451" y="1584"/>
              <a:ext cx="166" cy="30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Text Box 62"/>
            <p:cNvSpPr txBox="1">
              <a:spLocks noChangeArrowheads="1"/>
            </p:cNvSpPr>
            <p:nvPr/>
          </p:nvSpPr>
          <p:spPr bwMode="auto">
            <a:xfrm>
              <a:off x="2256" y="1872"/>
              <a:ext cx="1056" cy="429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>
                  <a:latin typeface="Tahoma" charset="0"/>
                </a:rPr>
                <a:t> </a:t>
              </a:r>
              <a:r>
                <a:rPr lang="en-US" sz="2000" b="1" i="1" dirty="0">
                  <a:solidFill>
                    <a:srgbClr val="CC3300"/>
                  </a:solidFill>
                  <a:latin typeface="Tahoma" charset="0"/>
                  <a:sym typeface="Symbol" charset="0"/>
                </a:rPr>
                <a:t></a:t>
              </a:r>
              <a:r>
                <a:rPr lang="en-US" b="1" i="1" dirty="0">
                  <a:solidFill>
                    <a:srgbClr val="CC3300"/>
                  </a:solidFill>
                  <a:latin typeface="Tahoma" charset="0"/>
                </a:rPr>
                <a:t> readout strips</a:t>
              </a:r>
            </a:p>
          </p:txBody>
        </p:sp>
      </p:grpSp>
      <p:sp>
        <p:nvSpPr>
          <p:cNvPr id="122" name="Text Box 89"/>
          <p:cNvSpPr txBox="1">
            <a:spLocks noChangeArrowheads="1"/>
          </p:cNvSpPr>
          <p:nvPr/>
        </p:nvSpPr>
        <p:spPr bwMode="auto">
          <a:xfrm>
            <a:off x="5904339" y="3558282"/>
            <a:ext cx="3214953" cy="276999"/>
          </a:xfrm>
          <a:prstGeom prst="rect">
            <a:avLst/>
          </a:prstGeom>
          <a:solidFill>
            <a:srgbClr val="FFDC9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i="1" u="sng" dirty="0" smtClean="0">
                <a:solidFill>
                  <a:srgbClr val="CC3300"/>
                </a:solidFill>
                <a:latin typeface="Tahoma" charset="0"/>
              </a:rPr>
              <a:t>O</a:t>
            </a:r>
            <a:r>
              <a:rPr lang="it-IT" sz="1200" b="1" i="1" u="sng" dirty="0" err="1" smtClean="0">
                <a:solidFill>
                  <a:srgbClr val="CC3300"/>
                </a:solidFill>
                <a:latin typeface="Tahoma" charset="0"/>
              </a:rPr>
              <a:t>gni</a:t>
            </a:r>
            <a:r>
              <a:rPr lang="it-IT" sz="1200" b="1" i="1" u="sng" dirty="0" smtClean="0">
                <a:solidFill>
                  <a:srgbClr val="CC3300"/>
                </a:solidFill>
                <a:latin typeface="Tahoma" charset="0"/>
              </a:rPr>
              <a:t> </a:t>
            </a:r>
            <a:r>
              <a:rPr lang="it-IT" sz="1200" b="1" i="1" u="sng" dirty="0" err="1" smtClean="0">
                <a:solidFill>
                  <a:srgbClr val="CC3300"/>
                </a:solidFill>
                <a:latin typeface="Tahoma" charset="0"/>
              </a:rPr>
              <a:t>ustrato</a:t>
            </a:r>
            <a:r>
              <a:rPr lang="it-IT" sz="1200" b="1" i="1" u="sng" dirty="0" smtClean="0">
                <a:solidFill>
                  <a:srgbClr val="CC3300"/>
                </a:solidFill>
                <a:latin typeface="Tahoma" charset="0"/>
              </a:rPr>
              <a:t> </a:t>
            </a:r>
            <a:r>
              <a:rPr lang="it-IT" sz="1200" b="1" i="1" u="sng" dirty="0" err="1" smtClean="0">
                <a:solidFill>
                  <a:srgbClr val="CC3300"/>
                </a:solidFill>
                <a:latin typeface="Tahoma" charset="0"/>
              </a:rPr>
              <a:t>e’</a:t>
            </a:r>
            <a:r>
              <a:rPr lang="it-IT" sz="1200" b="1" i="1" u="sng" dirty="0" smtClean="0">
                <a:solidFill>
                  <a:srgbClr val="CC3300"/>
                </a:solidFill>
                <a:latin typeface="Tahoma" charset="0"/>
              </a:rPr>
              <a:t> composto da due RPC</a:t>
            </a:r>
            <a:endParaRPr lang="it-IT" sz="1200" b="1" i="1" u="sng" dirty="0">
              <a:solidFill>
                <a:srgbClr val="CC3300"/>
              </a:solidFill>
              <a:latin typeface="Tahoma" charset="0"/>
            </a:endParaRPr>
          </a:p>
        </p:txBody>
      </p:sp>
      <p:sp>
        <p:nvSpPr>
          <p:cNvPr id="124" name="Text Box 75"/>
          <p:cNvSpPr txBox="1">
            <a:spLocks noChangeArrowheads="1"/>
          </p:cNvSpPr>
          <p:nvPr/>
        </p:nvSpPr>
        <p:spPr bwMode="auto">
          <a:xfrm>
            <a:off x="255699" y="1021080"/>
            <a:ext cx="36576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4"/>
              </a:buBlip>
            </a:pPr>
            <a:r>
              <a:rPr lang="it-IT" sz="1400" b="1" i="1" dirty="0">
                <a:solidFill>
                  <a:srgbClr val="CC3300"/>
                </a:solidFill>
                <a:latin typeface="Tahoma" charset="0"/>
              </a:rPr>
              <a:t> </a:t>
            </a:r>
            <a:r>
              <a:rPr lang="it-IT" sz="1600" b="1" i="1" dirty="0" smtClean="0">
                <a:solidFill>
                  <a:srgbClr val="CC3300"/>
                </a:solidFill>
                <a:latin typeface="Tahoma" charset="0"/>
              </a:rPr>
              <a:t>Gas: </a:t>
            </a:r>
            <a:endParaRPr lang="it-IT" sz="1600" b="1" i="1" dirty="0">
              <a:solidFill>
                <a:srgbClr val="CC3300"/>
              </a:solidFill>
              <a:latin typeface="Tahoma" charset="0"/>
            </a:endParaRPr>
          </a:p>
          <a:p>
            <a:pPr>
              <a:spcBef>
                <a:spcPct val="50000"/>
              </a:spcBef>
            </a:pPr>
            <a:r>
              <a:rPr lang="it-IT" sz="16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C</a:t>
            </a:r>
            <a:r>
              <a:rPr lang="it-IT" sz="1600" baseline="-250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2</a:t>
            </a:r>
            <a:r>
              <a:rPr lang="it-IT" sz="16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H</a:t>
            </a:r>
            <a:r>
              <a:rPr lang="it-IT" sz="1600" baseline="-250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2</a:t>
            </a:r>
            <a:r>
              <a:rPr lang="it-IT" sz="16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F</a:t>
            </a:r>
            <a:r>
              <a:rPr lang="it-IT" sz="1600" baseline="-250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4</a:t>
            </a:r>
            <a:r>
              <a:rPr lang="it-IT" sz="16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 94.7% - C</a:t>
            </a:r>
            <a:r>
              <a:rPr lang="it-IT" sz="1600" baseline="-250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4</a:t>
            </a:r>
            <a:r>
              <a:rPr lang="it-IT" sz="16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H</a:t>
            </a:r>
            <a:r>
              <a:rPr lang="it-IT" sz="1600" baseline="-250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10</a:t>
            </a:r>
            <a:r>
              <a:rPr lang="it-IT" sz="16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 5% - SF</a:t>
            </a:r>
            <a:r>
              <a:rPr lang="it-IT" sz="1600" baseline="-250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6</a:t>
            </a:r>
            <a:r>
              <a:rPr lang="it-IT" sz="16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 0.3%</a:t>
            </a:r>
          </a:p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L</a:t>
            </a:r>
            <a:r>
              <a:rPr lang="it-IT" sz="1600" dirty="0" err="1" smtClean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avorano</a:t>
            </a:r>
            <a:r>
              <a:rPr lang="it-IT" sz="16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 in </a:t>
            </a:r>
            <a:r>
              <a:rPr lang="it-IT" sz="1600" dirty="0" err="1" smtClean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Avalanche</a:t>
            </a:r>
            <a:r>
              <a:rPr lang="it-IT" sz="16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 </a:t>
            </a:r>
            <a:r>
              <a:rPr lang="it-IT" sz="16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Mode</a:t>
            </a:r>
          </a:p>
        </p:txBody>
      </p:sp>
      <p:sp>
        <p:nvSpPr>
          <p:cNvPr id="125" name="Text Box 76"/>
          <p:cNvSpPr txBox="1">
            <a:spLocks noChangeArrowheads="1"/>
          </p:cNvSpPr>
          <p:nvPr/>
        </p:nvSpPr>
        <p:spPr bwMode="auto">
          <a:xfrm>
            <a:off x="217599" y="2086293"/>
            <a:ext cx="3657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4"/>
              </a:buBlip>
            </a:pPr>
            <a:r>
              <a:rPr lang="it-IT" sz="1400" dirty="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 </a:t>
            </a:r>
            <a:r>
              <a:rPr lang="it-IT" sz="1600" b="1" i="1" dirty="0" err="1">
                <a:solidFill>
                  <a:srgbClr val="CC3300"/>
                </a:solidFill>
                <a:latin typeface="Tahoma" charset="0"/>
              </a:rPr>
              <a:t>Readout</a:t>
            </a:r>
            <a:r>
              <a:rPr lang="it-IT" sz="1600" b="1" i="1" dirty="0">
                <a:solidFill>
                  <a:srgbClr val="CC3300"/>
                </a:solidFill>
                <a:latin typeface="Tahoma" charset="0"/>
              </a:rPr>
              <a:t> </a:t>
            </a:r>
            <a:r>
              <a:rPr lang="it-IT" sz="1600" b="1" i="1" dirty="0" err="1">
                <a:solidFill>
                  <a:srgbClr val="CC3300"/>
                </a:solidFill>
                <a:latin typeface="Tahoma" charset="0"/>
              </a:rPr>
              <a:t>strips</a:t>
            </a:r>
            <a:r>
              <a:rPr lang="it-IT" sz="1600" b="1" i="1" dirty="0">
                <a:solidFill>
                  <a:srgbClr val="CC3300"/>
                </a:solidFill>
                <a:latin typeface="Tahoma" charset="0"/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it-IT" sz="1600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2 </a:t>
            </a:r>
            <a:r>
              <a:rPr lang="it-IT" sz="16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piani ortogonali si strip permettono la delle coordinate </a:t>
            </a:r>
            <a:r>
              <a:rPr lang="it-IT" sz="16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sym typeface="Symbol" charset="0"/>
              </a:rPr>
              <a:t> e </a:t>
            </a:r>
            <a:endParaRPr lang="it-IT" sz="1600" dirty="0">
              <a:solidFill>
                <a:srgbClr val="333399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ahoma" charset="0"/>
            </a:endParaRPr>
          </a:p>
        </p:txBody>
      </p:sp>
      <p:sp>
        <p:nvSpPr>
          <p:cNvPr id="126" name="Text Box 77"/>
          <p:cNvSpPr txBox="1">
            <a:spLocks noChangeArrowheads="1"/>
          </p:cNvSpPr>
          <p:nvPr/>
        </p:nvSpPr>
        <p:spPr bwMode="auto">
          <a:xfrm>
            <a:off x="5904339" y="4187331"/>
            <a:ext cx="3148372" cy="160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 i="1" u="sng" dirty="0" smtClean="0">
                <a:solidFill>
                  <a:srgbClr val="CC3300"/>
                </a:solidFill>
                <a:latin typeface="Tahoma" charset="0"/>
              </a:rPr>
              <a:t>Richieste per gli RPC di ATLAS:</a:t>
            </a:r>
            <a:endParaRPr lang="it-IT" sz="1400" b="1" i="1" u="sng" dirty="0">
              <a:solidFill>
                <a:srgbClr val="CC3300"/>
              </a:solidFill>
              <a:latin typeface="Tahoma" charset="0"/>
            </a:endParaRPr>
          </a:p>
          <a:p>
            <a:pPr>
              <a:spcBef>
                <a:spcPct val="50000"/>
              </a:spcBef>
              <a:buFontTx/>
              <a:buBlip>
                <a:blip r:embed="rId5"/>
              </a:buBlip>
            </a:pPr>
            <a:r>
              <a:rPr lang="it-IT" sz="1300" b="1" i="1" dirty="0">
                <a:solidFill>
                  <a:srgbClr val="333399"/>
                </a:solidFill>
                <a:latin typeface="Tahoma" charset="0"/>
              </a:rPr>
              <a:t> </a:t>
            </a:r>
            <a:r>
              <a:rPr lang="it-IT" sz="1300" b="1" i="1" dirty="0" smtClean="0">
                <a:solidFill>
                  <a:srgbClr val="333399"/>
                </a:solidFill>
                <a:latin typeface="Tahoma" charset="0"/>
              </a:rPr>
              <a:t>Alta efficienza e risoluzione temporale  (</a:t>
            </a:r>
            <a:r>
              <a:rPr lang="it-IT" sz="1300" b="1" i="1" dirty="0">
                <a:solidFill>
                  <a:srgbClr val="333399"/>
                </a:solidFill>
                <a:latin typeface="Tahoma" charset="0"/>
                <a:sym typeface="Symbol" charset="0"/>
              </a:rPr>
              <a:t>1 ns)</a:t>
            </a:r>
          </a:p>
          <a:p>
            <a:pPr>
              <a:spcBef>
                <a:spcPct val="50000"/>
              </a:spcBef>
              <a:buFontTx/>
              <a:buBlip>
                <a:blip r:embed="rId5"/>
              </a:buBlip>
            </a:pPr>
            <a:r>
              <a:rPr lang="it-IT" sz="1300" b="1" i="1" dirty="0">
                <a:solidFill>
                  <a:srgbClr val="333399"/>
                </a:solidFill>
                <a:latin typeface="Tahoma" charset="0"/>
                <a:sym typeface="Symbol" charset="0"/>
              </a:rPr>
              <a:t> </a:t>
            </a:r>
            <a:r>
              <a:rPr lang="it-IT" sz="1300" b="1" i="1" dirty="0" err="1" smtClean="0">
                <a:solidFill>
                  <a:srgbClr val="333399"/>
                </a:solidFill>
                <a:latin typeface="Tahoma" charset="0"/>
                <a:sym typeface="Symbol" charset="0"/>
              </a:rPr>
              <a:t>Possibilita’</a:t>
            </a:r>
            <a:r>
              <a:rPr lang="it-IT" sz="1300" b="1" i="1" dirty="0" smtClean="0">
                <a:solidFill>
                  <a:srgbClr val="333399"/>
                </a:solidFill>
                <a:latin typeface="Tahoma" charset="0"/>
                <a:sym typeface="Symbol" charset="0"/>
              </a:rPr>
              <a:t> di sopportare alti rate (</a:t>
            </a:r>
            <a:r>
              <a:rPr lang="it-IT" sz="1300" b="1" i="1" dirty="0">
                <a:solidFill>
                  <a:srgbClr val="333399"/>
                </a:solidFill>
                <a:latin typeface="Tahoma" charset="0"/>
                <a:sym typeface="Symbol" charset="0"/>
              </a:rPr>
              <a:t>100 Hz/cm</a:t>
            </a:r>
            <a:r>
              <a:rPr lang="it-IT" sz="1300" b="1" i="1" baseline="30000" dirty="0">
                <a:solidFill>
                  <a:srgbClr val="333399"/>
                </a:solidFill>
                <a:latin typeface="Tahoma" charset="0"/>
                <a:sym typeface="Symbol" charset="0"/>
              </a:rPr>
              <a:t>2</a:t>
            </a:r>
            <a:r>
              <a:rPr lang="it-IT" sz="1300" b="1" i="1" dirty="0">
                <a:solidFill>
                  <a:srgbClr val="333399"/>
                </a:solidFill>
                <a:latin typeface="Tahoma" charset="0"/>
                <a:sym typeface="Symbol" charset="0"/>
              </a:rPr>
              <a:t>)</a:t>
            </a:r>
          </a:p>
          <a:p>
            <a:pPr>
              <a:spcBef>
                <a:spcPct val="50000"/>
              </a:spcBef>
              <a:buFontTx/>
              <a:buBlip>
                <a:blip r:embed="rId5"/>
              </a:buBlip>
            </a:pPr>
            <a:r>
              <a:rPr lang="it-IT" sz="1300" b="1" i="1" dirty="0">
                <a:solidFill>
                  <a:srgbClr val="333399"/>
                </a:solidFill>
                <a:latin typeface="Tahoma" charset="0"/>
                <a:sym typeface="Symbol" charset="0"/>
              </a:rPr>
              <a:t> </a:t>
            </a:r>
            <a:r>
              <a:rPr lang="it-IT" sz="1300" b="1" i="1" dirty="0" smtClean="0">
                <a:solidFill>
                  <a:srgbClr val="333399"/>
                </a:solidFill>
                <a:latin typeface="Tahoma" charset="0"/>
                <a:sym typeface="Symbol" charset="0"/>
              </a:rPr>
              <a:t>Risoluzione di </a:t>
            </a:r>
            <a:r>
              <a:rPr lang="it-IT" sz="1300" b="1" i="1" dirty="0">
                <a:solidFill>
                  <a:srgbClr val="333399"/>
                </a:solidFill>
                <a:latin typeface="Tahoma" charset="0"/>
                <a:sym typeface="Symbol" charset="0"/>
              </a:rPr>
              <a:t>5-10 mm in </a:t>
            </a:r>
            <a:r>
              <a:rPr lang="it-IT" sz="1300" b="1" i="1" dirty="0" smtClean="0">
                <a:solidFill>
                  <a:srgbClr val="333399"/>
                </a:solidFill>
                <a:latin typeface="Tahoma" charset="0"/>
                <a:sym typeface="Symbol" charset="0"/>
              </a:rPr>
              <a:t> </a:t>
            </a:r>
            <a:endParaRPr lang="it-IT" sz="1400" b="1" i="1" dirty="0">
              <a:solidFill>
                <a:srgbClr val="333399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623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20940" cy="1201276"/>
          </a:xfrm>
        </p:spPr>
        <p:txBody>
          <a:bodyPr/>
          <a:lstStyle/>
          <a:p>
            <a:r>
              <a:rPr lang="en-US" dirty="0" smtClean="0"/>
              <a:t>Thin Gap Chambers (</a:t>
            </a:r>
            <a:r>
              <a:rPr lang="en-US" dirty="0"/>
              <a:t>TGC)</a:t>
            </a:r>
            <a:br>
              <a:rPr lang="en-US" dirty="0"/>
            </a:br>
            <a:r>
              <a:rPr lang="en-US" sz="1600" dirty="0" err="1">
                <a:solidFill>
                  <a:srgbClr val="08A1D9">
                    <a:lumMod val="75000"/>
                  </a:srgbClr>
                </a:solidFill>
              </a:rPr>
              <a:t>camere</a:t>
            </a:r>
            <a:r>
              <a:rPr lang="en-US" sz="1600" dirty="0">
                <a:solidFill>
                  <a:srgbClr val="08A1D9">
                    <a:lumMod val="75000"/>
                  </a:srgbClr>
                </a:solidFill>
              </a:rPr>
              <a:t> di </a:t>
            </a:r>
            <a:r>
              <a:rPr lang="en-US" sz="1600" dirty="0" smtClean="0">
                <a:solidFill>
                  <a:srgbClr val="08A1D9">
                    <a:lumMod val="75000"/>
                  </a:srgbClr>
                </a:solidFill>
              </a:rPr>
              <a:t>trigger -- </a:t>
            </a:r>
            <a:r>
              <a:rPr lang="en-US" sz="1600" dirty="0" err="1" smtClean="0">
                <a:solidFill>
                  <a:srgbClr val="08A1D9">
                    <a:lumMod val="75000"/>
                  </a:srgbClr>
                </a:solidFill>
              </a:rPr>
              <a:t>Endcap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 descr="TG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553" y="3947051"/>
            <a:ext cx="4533447" cy="29109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011229"/>
            <a:ext cx="90281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ja-JP" sz="2000" dirty="0" smtClean="0">
                <a:solidFill>
                  <a:srgbClr val="FF6600"/>
                </a:solidFill>
              </a:rPr>
              <a:t>Le TGC </a:t>
            </a:r>
            <a:r>
              <a:rPr lang="en-US" altLang="ja-JP" sz="2000" dirty="0" err="1" smtClean="0">
                <a:solidFill>
                  <a:srgbClr val="FF6600"/>
                </a:solidFill>
              </a:rPr>
              <a:t>sono</a:t>
            </a:r>
            <a:r>
              <a:rPr lang="en-US" altLang="ja-JP" sz="2000" dirty="0" smtClean="0">
                <a:solidFill>
                  <a:srgbClr val="FF66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FF6600"/>
                </a:solidFill>
              </a:rPr>
              <a:t>camere</a:t>
            </a:r>
            <a:r>
              <a:rPr lang="en-US" altLang="ja-JP" sz="2000" dirty="0" smtClean="0">
                <a:solidFill>
                  <a:srgbClr val="FF66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FF6600"/>
                </a:solidFill>
              </a:rPr>
              <a:t>proporzionali</a:t>
            </a:r>
            <a:r>
              <a:rPr lang="en-US" altLang="ja-JP" sz="2000" dirty="0" smtClean="0">
                <a:solidFill>
                  <a:srgbClr val="FF6600"/>
                </a:solidFill>
              </a:rPr>
              <a:t> a </a:t>
            </a:r>
            <a:r>
              <a:rPr lang="en-US" altLang="ja-JP" sz="2000" dirty="0" err="1" smtClean="0">
                <a:solidFill>
                  <a:srgbClr val="FF6600"/>
                </a:solidFill>
              </a:rPr>
              <a:t>multifilo</a:t>
            </a:r>
            <a:r>
              <a:rPr lang="en-US" altLang="ja-JP" sz="2000" dirty="0" smtClean="0">
                <a:solidFill>
                  <a:srgbClr val="FF66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FF6600"/>
                </a:solidFill>
              </a:rPr>
              <a:t>alcune</a:t>
            </a:r>
            <a:r>
              <a:rPr lang="en-US" altLang="ja-JP" sz="2000" dirty="0" smtClean="0">
                <a:solidFill>
                  <a:srgbClr val="FF66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FF6600"/>
                </a:solidFill>
              </a:rPr>
              <a:t>delle</a:t>
            </a:r>
            <a:r>
              <a:rPr lang="en-US" altLang="ja-JP" sz="2000" dirty="0" smtClean="0">
                <a:solidFill>
                  <a:srgbClr val="FF66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FF6600"/>
                </a:solidFill>
              </a:rPr>
              <a:t>caratteristiche</a:t>
            </a:r>
            <a:r>
              <a:rPr lang="en-US" altLang="ja-JP" sz="2000" dirty="0" smtClean="0">
                <a:solidFill>
                  <a:srgbClr val="FF66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FF6600"/>
                </a:solidFill>
              </a:rPr>
              <a:t>principali</a:t>
            </a:r>
            <a:r>
              <a:rPr lang="en-US" altLang="ja-JP" sz="2000" dirty="0" smtClean="0">
                <a:solidFill>
                  <a:srgbClr val="FF66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FF6600"/>
                </a:solidFill>
              </a:rPr>
              <a:t>sono</a:t>
            </a:r>
            <a:r>
              <a:rPr lang="en-US" altLang="ja-JP" sz="2000" dirty="0" smtClean="0">
                <a:solidFill>
                  <a:srgbClr val="FF6600"/>
                </a:solidFill>
              </a:rPr>
              <a:t>: </a:t>
            </a:r>
          </a:p>
          <a:p>
            <a:pPr lvl="1"/>
            <a:endParaRPr lang="en-US" altLang="ja-JP" sz="2000" dirty="0" smtClean="0"/>
          </a:p>
          <a:p>
            <a:pPr lvl="1"/>
            <a:r>
              <a:rPr lang="en-US" altLang="ja-JP" sz="2000" dirty="0" smtClean="0">
                <a:solidFill>
                  <a:srgbClr val="0000FF"/>
                </a:solidFill>
              </a:rPr>
              <a:t>Area </a:t>
            </a:r>
            <a:r>
              <a:rPr lang="en-US" altLang="ja-JP" sz="2000" dirty="0">
                <a:solidFill>
                  <a:srgbClr val="0000FF"/>
                </a:solidFill>
              </a:rPr>
              <a:t>: 1.3m × 1.3m</a:t>
            </a:r>
          </a:p>
          <a:p>
            <a:pPr lvl="1"/>
            <a:r>
              <a:rPr lang="en-US" altLang="ja-JP" sz="2000" dirty="0">
                <a:solidFill>
                  <a:srgbClr val="0000FF"/>
                </a:solidFill>
              </a:rPr>
              <a:t>Wire-Wire gap → 1.8mm  </a:t>
            </a:r>
            <a:r>
              <a:rPr lang="en-US" altLang="ja-JP" sz="2000" dirty="0" smtClean="0">
                <a:solidFill>
                  <a:srgbClr val="0000FF"/>
                </a:solidFill>
              </a:rPr>
              <a:t>(</a:t>
            </a:r>
            <a:r>
              <a:rPr lang="en-US" altLang="ja-JP" sz="2000" dirty="0" err="1" smtClean="0">
                <a:solidFill>
                  <a:srgbClr val="0000FF"/>
                </a:solidFill>
              </a:rPr>
              <a:t>chiamata</a:t>
            </a:r>
            <a:r>
              <a:rPr lang="ja-JP" altLang="en-US" sz="2000" dirty="0" smtClean="0">
                <a:solidFill>
                  <a:srgbClr val="0000FF"/>
                </a:solidFill>
              </a:rPr>
              <a:t>“</a:t>
            </a:r>
            <a:r>
              <a:rPr lang="en-US" altLang="ja-JP" sz="2000" dirty="0">
                <a:solidFill>
                  <a:srgbClr val="FF0000"/>
                </a:solidFill>
              </a:rPr>
              <a:t>thin gap</a:t>
            </a:r>
            <a:r>
              <a:rPr lang="ja-JP" altLang="en-US" sz="2000" dirty="0">
                <a:solidFill>
                  <a:srgbClr val="0000FF"/>
                </a:solidFill>
              </a:rPr>
              <a:t>”</a:t>
            </a:r>
            <a:r>
              <a:rPr lang="en-US" altLang="ja-JP" sz="2000" dirty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altLang="ja-JP" sz="2000" dirty="0">
                <a:solidFill>
                  <a:srgbClr val="0000FF"/>
                </a:solidFill>
              </a:rPr>
              <a:t>Anode-Cathode gap → 1.4mm</a:t>
            </a:r>
          </a:p>
          <a:p>
            <a:pPr lvl="1"/>
            <a:r>
              <a:rPr lang="en-US" altLang="ja-JP" sz="2000" dirty="0">
                <a:solidFill>
                  <a:srgbClr val="0000FF"/>
                </a:solidFill>
              </a:rPr>
              <a:t>Gas : CO</a:t>
            </a:r>
            <a:r>
              <a:rPr lang="en-US" altLang="ja-JP" sz="2000" baseline="-25000" dirty="0">
                <a:solidFill>
                  <a:srgbClr val="0000FF"/>
                </a:solidFill>
              </a:rPr>
              <a:t>2</a:t>
            </a:r>
            <a:r>
              <a:rPr lang="en-US" altLang="ja-JP" sz="2000" dirty="0">
                <a:solidFill>
                  <a:srgbClr val="0000FF"/>
                </a:solidFill>
              </a:rPr>
              <a:t> (55%) + n-Pentane (45%)</a:t>
            </a:r>
          </a:p>
          <a:p>
            <a:pPr lvl="1"/>
            <a:r>
              <a:rPr lang="en-US" altLang="ja-JP" sz="2000" dirty="0">
                <a:solidFill>
                  <a:srgbClr val="0000FF"/>
                </a:solidFill>
              </a:rPr>
              <a:t>High Voltage : 3.1kV</a:t>
            </a:r>
          </a:p>
          <a:p>
            <a:pPr lvl="1"/>
            <a:r>
              <a:rPr lang="en-US" altLang="ja-JP" sz="2000" dirty="0">
                <a:solidFill>
                  <a:srgbClr val="0000FF"/>
                </a:solidFill>
              </a:rPr>
              <a:t>Operation Mode : Limited Proportional Mode</a:t>
            </a:r>
          </a:p>
          <a:p>
            <a:pPr lvl="1"/>
            <a:r>
              <a:rPr lang="en-US" altLang="ja-JP" sz="2000" dirty="0">
                <a:solidFill>
                  <a:srgbClr val="0000FF"/>
                </a:solidFill>
              </a:rPr>
              <a:t>Gas Gain : </a:t>
            </a:r>
            <a:r>
              <a:rPr lang="en-US" altLang="ja-JP" sz="2000" dirty="0" smtClean="0">
                <a:solidFill>
                  <a:srgbClr val="0000FF"/>
                </a:solidFill>
              </a:rPr>
              <a:t>10</a:t>
            </a:r>
            <a:r>
              <a:rPr lang="en-US" altLang="ja-JP" sz="2000" baseline="30000" dirty="0" smtClean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9" name="Rectangle 8"/>
          <p:cNvSpPr/>
          <p:nvPr/>
        </p:nvSpPr>
        <p:spPr>
          <a:xfrm>
            <a:off x="463422" y="4989998"/>
            <a:ext cx="3914749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/>
            <a:r>
              <a:rPr lang="en-US" altLang="ja-JP" dirty="0" err="1">
                <a:solidFill>
                  <a:schemeClr val="bg1"/>
                </a:solidFill>
              </a:rPr>
              <a:t>Δt</a:t>
            </a:r>
            <a:r>
              <a:rPr lang="en-US" altLang="ja-JP" dirty="0">
                <a:solidFill>
                  <a:schemeClr val="bg1"/>
                </a:solidFill>
              </a:rPr>
              <a:t> =5 ns</a:t>
            </a:r>
          </a:p>
          <a:p>
            <a:pPr lvl="1"/>
            <a:endParaRPr lang="en-US" altLang="ja-JP" dirty="0" smtClean="0">
              <a:solidFill>
                <a:schemeClr val="bg1"/>
              </a:solidFill>
            </a:endParaRPr>
          </a:p>
          <a:p>
            <a:pPr lvl="1"/>
            <a:r>
              <a:rPr lang="en-US" altLang="ja-JP" dirty="0" err="1" smtClean="0">
                <a:solidFill>
                  <a:schemeClr val="bg1"/>
                </a:solidFill>
              </a:rPr>
              <a:t>Δp</a:t>
            </a:r>
            <a:r>
              <a:rPr lang="en-US" altLang="ja-JP" baseline="-25000" dirty="0" err="1" smtClean="0">
                <a:solidFill>
                  <a:schemeClr val="bg1"/>
                </a:solidFill>
              </a:rPr>
              <a:t>T</a:t>
            </a:r>
            <a:r>
              <a:rPr lang="en-US" altLang="ja-JP" baseline="-25000" dirty="0" smtClean="0">
                <a:solidFill>
                  <a:schemeClr val="bg1"/>
                </a:solidFill>
              </a:rPr>
              <a:t> </a:t>
            </a:r>
            <a:r>
              <a:rPr lang="en-US" altLang="ja-JP" dirty="0">
                <a:solidFill>
                  <a:schemeClr val="bg1"/>
                </a:solidFill>
              </a:rPr>
              <a:t>= 3% per </a:t>
            </a:r>
            <a:r>
              <a:rPr lang="en-US" altLang="ja-JP" dirty="0" err="1">
                <a:solidFill>
                  <a:schemeClr val="bg1"/>
                </a:solidFill>
              </a:rPr>
              <a:t>muoni</a:t>
            </a:r>
            <a:r>
              <a:rPr lang="en-US" altLang="ja-JP" dirty="0">
                <a:solidFill>
                  <a:schemeClr val="bg1"/>
                </a:solidFill>
              </a:rPr>
              <a:t> da 100 </a:t>
            </a:r>
            <a:r>
              <a:rPr lang="en-US" altLang="ja-JP" dirty="0" err="1">
                <a:solidFill>
                  <a:schemeClr val="bg1"/>
                </a:solidFill>
              </a:rPr>
              <a:t>GeV</a:t>
            </a:r>
            <a:r>
              <a:rPr lang="en-US" altLang="ja-JP" dirty="0">
                <a:solidFill>
                  <a:schemeClr val="bg1"/>
                </a:solidFill>
              </a:rPr>
              <a:t> </a:t>
            </a:r>
            <a:r>
              <a:rPr lang="en-US" altLang="ja-JP" dirty="0">
                <a:solidFill>
                  <a:schemeClr val="bg1"/>
                </a:solidFill>
                <a:sym typeface="Wingdings"/>
              </a:rPr>
              <a:t> 10% per </a:t>
            </a:r>
            <a:r>
              <a:rPr lang="en-US" altLang="ja-JP" dirty="0" err="1">
                <a:solidFill>
                  <a:schemeClr val="bg1"/>
                </a:solidFill>
                <a:sym typeface="Wingdings"/>
              </a:rPr>
              <a:t>muoni</a:t>
            </a:r>
            <a:r>
              <a:rPr lang="en-US" altLang="ja-JP" dirty="0">
                <a:solidFill>
                  <a:schemeClr val="bg1"/>
                </a:solidFill>
                <a:sym typeface="Wingdings"/>
              </a:rPr>
              <a:t> da 1 </a:t>
            </a:r>
            <a:r>
              <a:rPr lang="en-US" altLang="ja-JP" dirty="0" err="1">
                <a:solidFill>
                  <a:schemeClr val="bg1"/>
                </a:solidFill>
                <a:sym typeface="Wingdings"/>
              </a:rPr>
              <a:t>TeV</a:t>
            </a:r>
            <a:endParaRPr lang="en-US" altLang="ja-JP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828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80" y="91439"/>
            <a:ext cx="7675282" cy="1058353"/>
          </a:xfrm>
        </p:spPr>
        <p:txBody>
          <a:bodyPr/>
          <a:lstStyle/>
          <a:p>
            <a:r>
              <a:rPr lang="en-US" dirty="0" smtClean="0"/>
              <a:t>Cathode Strip Chambers (CSC)</a:t>
            </a:r>
            <a:br>
              <a:rPr lang="en-US" dirty="0" smtClean="0"/>
            </a:br>
            <a:r>
              <a:rPr lang="en-US" sz="1600" dirty="0" err="1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camere</a:t>
            </a:r>
            <a:r>
              <a:rPr lang="en-US" sz="1600" dirty="0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 per </a:t>
            </a:r>
            <a:r>
              <a:rPr lang="en-US" sz="1600" dirty="0" err="1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misure</a:t>
            </a:r>
            <a:r>
              <a:rPr lang="en-US" sz="1600" dirty="0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 di </a:t>
            </a:r>
            <a:r>
              <a:rPr lang="en-US" sz="1600" dirty="0" err="1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precisione</a:t>
            </a:r>
            <a:r>
              <a:rPr lang="en-US" sz="1600" dirty="0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 Della </a:t>
            </a:r>
            <a:r>
              <a:rPr lang="en-US" sz="1600" dirty="0" err="1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posizione</a:t>
            </a:r>
            <a:r>
              <a:rPr lang="en-US" sz="1600" dirty="0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/>
            </a:r>
            <a:br>
              <a:rPr lang="en-US" sz="1600" dirty="0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</a:br>
            <a:r>
              <a:rPr lang="en-US" sz="1600" dirty="0" err="1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Barre</a:t>
            </a:r>
            <a:r>
              <a:rPr lang="en-US" sz="1600" dirty="0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 e </a:t>
            </a:r>
            <a:r>
              <a:rPr lang="en-US" sz="1600" dirty="0" err="1">
                <a:solidFill>
                  <a:srgbClr val="08A1D9">
                    <a:lumMod val="75000"/>
                  </a:srgbClr>
                </a:solidFill>
                <a:latin typeface="Times New Roman" charset="0"/>
              </a:rPr>
              <a:t>Endcap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 descr="cs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210" y="0"/>
            <a:ext cx="3452789" cy="25913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11897" y="2958585"/>
            <a:ext cx="3396101" cy="32778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Tahoma" charset="0"/>
              </a:rPr>
              <a:t>32 four-layer chambers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Tahoma" charset="0"/>
              </a:rPr>
              <a:t>2.0 &lt; |</a:t>
            </a:r>
            <a:r>
              <a:rPr lang="en-US" dirty="0">
                <a:latin typeface="Symbol" charset="0"/>
              </a:rPr>
              <a:t>h</a:t>
            </a:r>
            <a:r>
              <a:rPr lang="en-US" dirty="0">
                <a:latin typeface="Tahoma" charset="0"/>
              </a:rPr>
              <a:t>| &lt; 2.7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Tahoma" charset="0"/>
              </a:rPr>
              <a:t>|Z| ~ 7m, 1 &lt; r &lt; 2 m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Tahoma" charset="0"/>
              </a:rPr>
              <a:t>4 gas gaps per </a:t>
            </a:r>
            <a:r>
              <a:rPr lang="en-US" dirty="0" smtClean="0">
                <a:latin typeface="Tahoma" charset="0"/>
              </a:rPr>
              <a:t>chamber</a:t>
            </a:r>
          </a:p>
          <a:p>
            <a:pPr>
              <a:spcBef>
                <a:spcPct val="50000"/>
              </a:spcBef>
            </a:pPr>
            <a:endParaRPr lang="en-US" dirty="0">
              <a:latin typeface="Tahoma" charset="0"/>
            </a:endParaRPr>
          </a:p>
          <a:p>
            <a:pPr>
              <a:spcBef>
                <a:spcPct val="50000"/>
              </a:spcBef>
            </a:pPr>
            <a:r>
              <a:rPr lang="en-US" dirty="0" err="1">
                <a:latin typeface="Tahoma" charset="0"/>
              </a:rPr>
              <a:t>Risoluzione</a:t>
            </a:r>
            <a:r>
              <a:rPr lang="en-US" dirty="0">
                <a:latin typeface="Tahoma" charset="0"/>
              </a:rPr>
              <a:t> </a:t>
            </a:r>
            <a:r>
              <a:rPr lang="en-US" dirty="0" err="1">
                <a:latin typeface="Symbol" charset="0"/>
              </a:rPr>
              <a:t>s</a:t>
            </a:r>
            <a:r>
              <a:rPr lang="en-US" baseline="-25000" dirty="0" err="1">
                <a:latin typeface="Tahoma" charset="0"/>
              </a:rPr>
              <a:t>x</a:t>
            </a:r>
            <a:r>
              <a:rPr lang="en-US" dirty="0">
                <a:latin typeface="Tahoma" charset="0"/>
              </a:rPr>
              <a:t> ~ 60 </a:t>
            </a:r>
            <a:r>
              <a:rPr lang="en-US" dirty="0">
                <a:latin typeface="Symbol" charset="0"/>
              </a:rPr>
              <a:t>m</a:t>
            </a:r>
            <a:r>
              <a:rPr lang="en-US" dirty="0">
                <a:latin typeface="Tahoma" charset="0"/>
              </a:rPr>
              <a:t>m.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Tahoma" charset="0"/>
              </a:rPr>
              <a:t>Tempo di drift &lt; 25ns</a:t>
            </a:r>
          </a:p>
          <a:p>
            <a:pPr>
              <a:spcBef>
                <a:spcPct val="50000"/>
              </a:spcBef>
            </a:pPr>
            <a:r>
              <a:rPr lang="en-US" dirty="0" smtClean="0">
                <a:latin typeface="Tahoma" charset="0"/>
              </a:rPr>
              <a:t>Operation mode: Avalanche</a:t>
            </a:r>
            <a:endParaRPr lang="en-US" dirty="0">
              <a:latin typeface="Tahoma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2" r="1952"/>
          <a:stretch>
            <a:fillRect/>
          </a:stretch>
        </p:blipFill>
        <p:spPr bwMode="auto">
          <a:xfrm>
            <a:off x="271546" y="3932592"/>
            <a:ext cx="3526276" cy="2303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580" y="1467939"/>
            <a:ext cx="4568639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algn="just"/>
            <a:r>
              <a:rPr lang="en-US" altLang="ja-JP" sz="2000" dirty="0">
                <a:solidFill>
                  <a:srgbClr val="008000"/>
                </a:solidFill>
              </a:rPr>
              <a:t>Le CSC </a:t>
            </a:r>
            <a:r>
              <a:rPr lang="en-US" altLang="ja-JP" sz="2000" dirty="0" err="1">
                <a:solidFill>
                  <a:srgbClr val="008000"/>
                </a:solidFill>
              </a:rPr>
              <a:t>sono</a:t>
            </a:r>
            <a:r>
              <a:rPr lang="en-US" altLang="ja-JP" sz="2000" dirty="0">
                <a:solidFill>
                  <a:srgbClr val="008000"/>
                </a:solidFill>
              </a:rPr>
              <a:t> </a:t>
            </a:r>
            <a:r>
              <a:rPr lang="en-US" altLang="ja-JP" sz="2000" dirty="0" err="1">
                <a:solidFill>
                  <a:srgbClr val="008000"/>
                </a:solidFill>
              </a:rPr>
              <a:t>camere</a:t>
            </a:r>
            <a:r>
              <a:rPr lang="en-US" altLang="ja-JP" sz="2000" dirty="0">
                <a:solidFill>
                  <a:srgbClr val="008000"/>
                </a:solidFill>
              </a:rPr>
              <a:t> a </a:t>
            </a:r>
            <a:r>
              <a:rPr lang="en-US" altLang="ja-JP" sz="2000" dirty="0" err="1">
                <a:solidFill>
                  <a:srgbClr val="008000"/>
                </a:solidFill>
              </a:rPr>
              <a:t>multifilo</a:t>
            </a:r>
            <a:r>
              <a:rPr lang="en-US" altLang="ja-JP" sz="2000" dirty="0">
                <a:solidFill>
                  <a:srgbClr val="008000"/>
                </a:solidFill>
              </a:rPr>
              <a:t> con un </a:t>
            </a:r>
            <a:r>
              <a:rPr lang="en-US" altLang="ja-JP" sz="2000" dirty="0" err="1">
                <a:solidFill>
                  <a:srgbClr val="008000"/>
                </a:solidFill>
              </a:rPr>
              <a:t>catodo</a:t>
            </a:r>
            <a:r>
              <a:rPr lang="en-US" altLang="ja-JP" sz="2000" dirty="0">
                <a:solidFill>
                  <a:srgbClr val="008000"/>
                </a:solidFill>
              </a:rPr>
              <a:t> </a:t>
            </a:r>
            <a:r>
              <a:rPr lang="en-US" altLang="ja-JP" sz="2000" dirty="0" err="1">
                <a:solidFill>
                  <a:srgbClr val="008000"/>
                </a:solidFill>
              </a:rPr>
              <a:t>fatto</a:t>
            </a:r>
            <a:r>
              <a:rPr lang="en-US" altLang="ja-JP" sz="2000" dirty="0">
                <a:solidFill>
                  <a:srgbClr val="008000"/>
                </a:solidFill>
              </a:rPr>
              <a:t> da </a:t>
            </a:r>
            <a:r>
              <a:rPr lang="en-US" altLang="ja-JP" sz="2000" dirty="0" smtClean="0">
                <a:solidFill>
                  <a:srgbClr val="008000"/>
                </a:solidFill>
              </a:rPr>
              <a:t>strip. </a:t>
            </a:r>
            <a:r>
              <a:rPr lang="en-US" altLang="ja-JP" sz="2000" dirty="0" err="1" smtClean="0">
                <a:solidFill>
                  <a:srgbClr val="008000"/>
                </a:solidFill>
              </a:rPr>
              <a:t>Fanno</a:t>
            </a:r>
            <a:r>
              <a:rPr lang="en-US" altLang="ja-JP" sz="2000" dirty="0" smtClean="0">
                <a:solidFill>
                  <a:srgbClr val="0080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008000"/>
                </a:solidFill>
              </a:rPr>
              <a:t>misure</a:t>
            </a:r>
            <a:r>
              <a:rPr lang="en-US" altLang="ja-JP" sz="2000" dirty="0" smtClean="0">
                <a:solidFill>
                  <a:srgbClr val="008000"/>
                </a:solidFill>
              </a:rPr>
              <a:t> di </a:t>
            </a:r>
            <a:r>
              <a:rPr lang="en-US" altLang="ja-JP" sz="2000" dirty="0" err="1" smtClean="0">
                <a:solidFill>
                  <a:srgbClr val="008000"/>
                </a:solidFill>
              </a:rPr>
              <a:t>precisione</a:t>
            </a:r>
            <a:r>
              <a:rPr lang="en-US" altLang="ja-JP" sz="2000" dirty="0" smtClean="0">
                <a:solidFill>
                  <a:srgbClr val="008000"/>
                </a:solidFill>
              </a:rPr>
              <a:t> di </a:t>
            </a:r>
            <a:r>
              <a:rPr lang="en-US" altLang="ja-JP" sz="2000" dirty="0" err="1" smtClean="0">
                <a:solidFill>
                  <a:srgbClr val="008000"/>
                </a:solidFill>
              </a:rPr>
              <a:t>posizione</a:t>
            </a:r>
            <a:r>
              <a:rPr lang="en-US" altLang="ja-JP" sz="2000" dirty="0" smtClean="0">
                <a:solidFill>
                  <a:srgbClr val="0080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008000"/>
                </a:solidFill>
              </a:rPr>
              <a:t>nella</a:t>
            </a:r>
            <a:r>
              <a:rPr lang="en-US" altLang="ja-JP" sz="2000" dirty="0" smtClean="0">
                <a:solidFill>
                  <a:srgbClr val="008000"/>
                </a:solidFill>
              </a:rPr>
              <a:t> </a:t>
            </a:r>
            <a:r>
              <a:rPr lang="en-US" altLang="ja-JP" sz="2000" dirty="0" err="1" smtClean="0">
                <a:solidFill>
                  <a:srgbClr val="008000"/>
                </a:solidFill>
              </a:rPr>
              <a:t>regione</a:t>
            </a:r>
            <a:r>
              <a:rPr lang="en-US" altLang="ja-JP" sz="2000" dirty="0" smtClean="0">
                <a:solidFill>
                  <a:srgbClr val="008000"/>
                </a:solidFill>
              </a:rPr>
              <a:t> in </a:t>
            </a:r>
            <a:r>
              <a:rPr lang="en-US" altLang="ja-JP" sz="2000" dirty="0" err="1" smtClean="0">
                <a:solidFill>
                  <a:srgbClr val="008000"/>
                </a:solidFill>
              </a:rPr>
              <a:t>avanti</a:t>
            </a:r>
            <a:r>
              <a:rPr lang="en-US" altLang="ja-JP" sz="2000" dirty="0" smtClean="0">
                <a:solidFill>
                  <a:srgbClr val="008000"/>
                </a:solidFill>
              </a:rPr>
              <a:t>. </a:t>
            </a:r>
          </a:p>
          <a:p>
            <a:pPr marL="0" lvl="1" algn="just"/>
            <a:r>
              <a:rPr lang="it-IT" altLang="ja-JP" sz="2000" dirty="0">
                <a:solidFill>
                  <a:srgbClr val="008000"/>
                </a:solidFill>
              </a:rPr>
              <a:t>Determinano la posizione del muone interpolando la carica sulle 3-5 strip </a:t>
            </a:r>
            <a:r>
              <a:rPr lang="it-IT" altLang="ja-JP" sz="2000" dirty="0" smtClean="0">
                <a:solidFill>
                  <a:srgbClr val="008000"/>
                </a:solidFill>
              </a:rPr>
              <a:t>adiacenti. </a:t>
            </a:r>
            <a:endParaRPr lang="it-IT" altLang="ja-JP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144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314" y="91440"/>
            <a:ext cx="8700269" cy="774530"/>
          </a:xfrm>
        </p:spPr>
        <p:txBody>
          <a:bodyPr/>
          <a:lstStyle/>
          <a:p>
            <a:r>
              <a:rPr lang="en-US" dirty="0" err="1" smtClean="0"/>
              <a:t>Evento</a:t>
            </a:r>
            <a:r>
              <a:rPr lang="en-US" dirty="0" smtClean="0"/>
              <a:t> </a:t>
            </a:r>
            <a:r>
              <a:rPr lang="en-US" dirty="0" err="1" smtClean="0"/>
              <a:t>Candidato</a:t>
            </a:r>
            <a:r>
              <a:rPr lang="en-US" dirty="0" smtClean="0"/>
              <a:t> </a:t>
            </a:r>
            <a:r>
              <a:rPr lang="en-US" dirty="0" err="1"/>
              <a:t>Z</a:t>
            </a:r>
            <a:r>
              <a:rPr lang="en-US" dirty="0" err="1" smtClean="0"/>
              <a:t>→</a:t>
            </a:r>
            <a:r>
              <a:rPr lang="en-US" cap="none" dirty="0" err="1" smtClean="0"/>
              <a:t>μμ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 smtClean="0"/>
              <a:t>10 </a:t>
            </a:r>
            <a:r>
              <a:rPr lang="en-US" sz="1800" dirty="0" err="1" smtClean="0"/>
              <a:t>MaGgio</a:t>
            </a:r>
            <a:r>
              <a:rPr lang="en-US" sz="1800" dirty="0" smtClean="0"/>
              <a:t> </a:t>
            </a:r>
            <a:r>
              <a:rPr lang="en-US" sz="1800" dirty="0"/>
              <a:t>2010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21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32" y="1066273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pT</a:t>
            </a:r>
            <a:r>
              <a:rPr lang="en-US" dirty="0"/>
              <a:t>(μ+) = 45 </a:t>
            </a:r>
            <a:r>
              <a:rPr lang="en-US" dirty="0" err="1"/>
              <a:t>GeV</a:t>
            </a:r>
            <a:endParaRPr lang="en-US" dirty="0"/>
          </a:p>
          <a:p>
            <a:r>
              <a:rPr lang="en-US" dirty="0" err="1"/>
              <a:t>η</a:t>
            </a:r>
            <a:r>
              <a:rPr lang="en-US" dirty="0"/>
              <a:t>(μ+) = 2.2</a:t>
            </a:r>
          </a:p>
          <a:p>
            <a:r>
              <a:rPr lang="en-US" dirty="0" err="1"/>
              <a:t>pT</a:t>
            </a:r>
            <a:r>
              <a:rPr lang="en-US" dirty="0"/>
              <a:t>(μ-) = 27 </a:t>
            </a:r>
            <a:r>
              <a:rPr lang="en-US" dirty="0" err="1"/>
              <a:t>GeV</a:t>
            </a:r>
            <a:endParaRPr lang="en-US" dirty="0"/>
          </a:p>
          <a:p>
            <a:r>
              <a:rPr lang="en-US" dirty="0" err="1"/>
              <a:t>η</a:t>
            </a:r>
            <a:r>
              <a:rPr lang="en-US" dirty="0"/>
              <a:t>(μ-) = 0.7</a:t>
            </a:r>
          </a:p>
          <a:p>
            <a:r>
              <a:rPr lang="en-US" dirty="0" err="1"/>
              <a:t>mμμ</a:t>
            </a:r>
            <a:r>
              <a:rPr lang="en-US" dirty="0"/>
              <a:t> = 87 </a:t>
            </a:r>
            <a:r>
              <a:rPr lang="en-US" dirty="0" err="1"/>
              <a:t>GeV</a:t>
            </a:r>
            <a:r>
              <a:rPr lang="en-US" dirty="0"/>
              <a:t> </a:t>
            </a:r>
          </a:p>
        </p:txBody>
      </p:sp>
      <p:pic>
        <p:nvPicPr>
          <p:cNvPr id="7" name="Picture 6" descr="atlas2010_Zmumu_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4281"/>
            <a:ext cx="6034492" cy="4236717"/>
          </a:xfrm>
          <a:prstGeom prst="rect">
            <a:avLst/>
          </a:prstGeom>
        </p:spPr>
      </p:pic>
      <p:pic>
        <p:nvPicPr>
          <p:cNvPr id="8" name="Picture 7" descr="atlas2010_Zmumu_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25" y="0"/>
            <a:ext cx="3571875" cy="278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76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314" y="91440"/>
            <a:ext cx="8700269" cy="774530"/>
          </a:xfrm>
        </p:spPr>
        <p:txBody>
          <a:bodyPr/>
          <a:lstStyle/>
          <a:p>
            <a:r>
              <a:rPr lang="en-US" dirty="0" err="1" smtClean="0"/>
              <a:t>Evento</a:t>
            </a:r>
            <a:r>
              <a:rPr lang="en-US" dirty="0" smtClean="0"/>
              <a:t> </a:t>
            </a:r>
            <a:r>
              <a:rPr lang="en-US" dirty="0" err="1" smtClean="0"/>
              <a:t>Candidato</a:t>
            </a:r>
            <a:r>
              <a:rPr lang="en-US" dirty="0" smtClean="0"/>
              <a:t> </a:t>
            </a:r>
            <a:r>
              <a:rPr lang="en-US" dirty="0" err="1"/>
              <a:t>Z</a:t>
            </a:r>
            <a:r>
              <a:rPr lang="en-US" dirty="0" err="1" smtClean="0"/>
              <a:t>→</a:t>
            </a:r>
            <a:r>
              <a:rPr lang="en-US" cap="none" dirty="0" err="1" smtClean="0"/>
              <a:t>μμ</a:t>
            </a:r>
            <a:r>
              <a:rPr lang="en-US" cap="none" dirty="0" smtClean="0"/>
              <a:t> + 3 jet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 smtClean="0"/>
              <a:t>10 </a:t>
            </a:r>
            <a:r>
              <a:rPr lang="en-US" sz="1800" dirty="0" err="1" smtClean="0"/>
              <a:t>MaGgio</a:t>
            </a:r>
            <a:r>
              <a:rPr lang="en-US" sz="1800" dirty="0" smtClean="0"/>
              <a:t> </a:t>
            </a:r>
            <a:r>
              <a:rPr lang="en-US" sz="1800" dirty="0"/>
              <a:t>2010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22</a:t>
            </a:fld>
            <a:endParaRPr lang="en-US"/>
          </a:p>
        </p:txBody>
      </p:sp>
      <p:pic>
        <p:nvPicPr>
          <p:cNvPr id="9" name="Picture 8" descr="data2010_Zmumu3je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19" y="1114886"/>
            <a:ext cx="7200720" cy="540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60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314" y="91440"/>
            <a:ext cx="8700269" cy="774530"/>
          </a:xfrm>
        </p:spPr>
        <p:txBody>
          <a:bodyPr/>
          <a:lstStyle/>
          <a:p>
            <a:r>
              <a:rPr lang="en-US" dirty="0" err="1" smtClean="0"/>
              <a:t>Evento</a:t>
            </a:r>
            <a:r>
              <a:rPr lang="en-US" dirty="0" smtClean="0"/>
              <a:t> </a:t>
            </a:r>
            <a:r>
              <a:rPr lang="en-US" dirty="0" err="1" smtClean="0"/>
              <a:t>Candidato</a:t>
            </a:r>
            <a:r>
              <a:rPr lang="en-US" dirty="0" smtClean="0"/>
              <a:t> </a:t>
            </a:r>
            <a:r>
              <a:rPr lang="en-US" dirty="0" err="1" smtClean="0"/>
              <a:t>W→</a:t>
            </a:r>
            <a:r>
              <a:rPr lang="en-US" cap="none" dirty="0" err="1" smtClean="0"/>
              <a:t>μv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 smtClean="0"/>
              <a:t>10 </a:t>
            </a:r>
            <a:r>
              <a:rPr lang="en-US" sz="1800" dirty="0" err="1" smtClean="0"/>
              <a:t>Aprile</a:t>
            </a:r>
            <a:r>
              <a:rPr lang="en-US" sz="1800" dirty="0" smtClean="0"/>
              <a:t> </a:t>
            </a:r>
            <a:r>
              <a:rPr lang="en-US" sz="1800" dirty="0"/>
              <a:t>2010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23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43569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pT</a:t>
            </a:r>
            <a:r>
              <a:rPr lang="en-US" dirty="0"/>
              <a:t>(μ+) = 29 </a:t>
            </a:r>
            <a:r>
              <a:rPr lang="en-US" dirty="0" err="1"/>
              <a:t>GeV</a:t>
            </a:r>
            <a:endParaRPr lang="en-US" dirty="0"/>
          </a:p>
          <a:p>
            <a:r>
              <a:rPr lang="en-US" dirty="0" err="1"/>
              <a:t>η</a:t>
            </a:r>
            <a:r>
              <a:rPr lang="en-US" dirty="0"/>
              <a:t>(μ+) = 0.66</a:t>
            </a:r>
          </a:p>
          <a:p>
            <a:r>
              <a:rPr lang="en-US" dirty="0" err="1"/>
              <a:t>ETmiss</a:t>
            </a:r>
            <a:r>
              <a:rPr lang="en-US" dirty="0"/>
              <a:t>= 24 </a:t>
            </a:r>
            <a:r>
              <a:rPr lang="en-US" dirty="0" err="1"/>
              <a:t>GeV</a:t>
            </a:r>
            <a:endParaRPr lang="en-US" dirty="0"/>
          </a:p>
          <a:p>
            <a:r>
              <a:rPr lang="en-US" dirty="0"/>
              <a:t>MT = 53 </a:t>
            </a:r>
            <a:r>
              <a:rPr lang="en-US" dirty="0" err="1"/>
              <a:t>GeV</a:t>
            </a:r>
            <a:r>
              <a:rPr lang="en-US" dirty="0"/>
              <a:t> </a:t>
            </a:r>
          </a:p>
        </p:txBody>
      </p:sp>
      <p:pic>
        <p:nvPicPr>
          <p:cNvPr id="10" name="Picture 9" descr="data2010_Wmu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193" y="804519"/>
            <a:ext cx="4956807" cy="3663015"/>
          </a:xfrm>
          <a:prstGeom prst="rect">
            <a:avLst/>
          </a:prstGeom>
        </p:spPr>
      </p:pic>
      <p:pic>
        <p:nvPicPr>
          <p:cNvPr id="11" name="Picture 10" descr="data2010-Wmunu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7341"/>
            <a:ext cx="4393188" cy="34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60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314" y="91440"/>
            <a:ext cx="8700269" cy="774530"/>
          </a:xfrm>
        </p:spPr>
        <p:txBody>
          <a:bodyPr/>
          <a:lstStyle/>
          <a:p>
            <a:r>
              <a:rPr lang="en-US" dirty="0" err="1" smtClean="0"/>
              <a:t>Evento</a:t>
            </a:r>
            <a:r>
              <a:rPr lang="en-US" dirty="0" smtClean="0"/>
              <a:t> </a:t>
            </a:r>
            <a:r>
              <a:rPr lang="en-US" dirty="0" err="1" smtClean="0"/>
              <a:t>Candidato</a:t>
            </a:r>
            <a:r>
              <a:rPr lang="en-US" dirty="0" smtClean="0"/>
              <a:t> J/</a:t>
            </a:r>
            <a:r>
              <a:rPr lang="en-US" cap="none" dirty="0" err="1" smtClean="0"/>
              <a:t>ψ</a:t>
            </a:r>
            <a:r>
              <a:rPr lang="en-US" dirty="0" err="1" smtClean="0"/>
              <a:t>→</a:t>
            </a:r>
            <a:r>
              <a:rPr lang="en-US" cap="none" dirty="0" err="1" smtClean="0"/>
              <a:t>μμ</a:t>
            </a:r>
            <a:r>
              <a:rPr lang="en-US" dirty="0"/>
              <a:t/>
            </a:r>
            <a:br>
              <a:rPr lang="en-US" dirty="0"/>
            </a:br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24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8933" t="12075" r="8544" b="5246"/>
          <a:stretch/>
        </p:blipFill>
        <p:spPr>
          <a:xfrm>
            <a:off x="150314" y="1738417"/>
            <a:ext cx="4005612" cy="3107803"/>
          </a:xfrm>
          <a:prstGeom prst="rect">
            <a:avLst/>
          </a:prstGeom>
        </p:spPr>
      </p:pic>
      <p:pic>
        <p:nvPicPr>
          <p:cNvPr id="10" name="Content Placeholder 9" descr="Persint-152409-2452006-Jpsi3dSi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7" r="22207"/>
          <a:stretch>
            <a:fillRect/>
          </a:stretch>
        </p:blipFill>
        <p:spPr>
          <a:xfrm>
            <a:off x="4840605" y="715963"/>
            <a:ext cx="380047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22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8959" y="0"/>
            <a:ext cx="8780105" cy="809496"/>
          </a:xfrm>
        </p:spPr>
        <p:txBody>
          <a:bodyPr/>
          <a:lstStyle/>
          <a:p>
            <a:r>
              <a:rPr lang="en-US" sz="2400" dirty="0" err="1"/>
              <a:t>Evento</a:t>
            </a:r>
            <a:r>
              <a:rPr lang="en-US" sz="2400" dirty="0"/>
              <a:t> </a:t>
            </a:r>
            <a:r>
              <a:rPr lang="en-US" sz="2400" dirty="0" err="1"/>
              <a:t>Candidato</a:t>
            </a:r>
            <a:r>
              <a:rPr lang="en-US" sz="2400" dirty="0"/>
              <a:t> J/</a:t>
            </a:r>
            <a:r>
              <a:rPr lang="en-US" sz="2400" cap="none" dirty="0" err="1"/>
              <a:t>ψ</a:t>
            </a:r>
            <a:r>
              <a:rPr lang="en-US" sz="2400" dirty="0" err="1"/>
              <a:t>→</a:t>
            </a:r>
            <a:r>
              <a:rPr lang="en-US" sz="2400" cap="none" dirty="0" err="1" smtClean="0"/>
              <a:t>μμ</a:t>
            </a:r>
            <a:r>
              <a:rPr lang="en-US" sz="2400" dirty="0" smtClean="0"/>
              <a:t> in </a:t>
            </a:r>
            <a:r>
              <a:rPr lang="en-US" sz="2400" dirty="0" err="1" smtClean="0"/>
              <a:t>collisioni</a:t>
            </a:r>
            <a:r>
              <a:rPr lang="en-US" sz="2400" dirty="0" smtClean="0"/>
              <a:t> </a:t>
            </a:r>
            <a:r>
              <a:rPr lang="en-US" sz="2400" dirty="0" err="1" smtClean="0"/>
              <a:t>P</a:t>
            </a:r>
            <a:r>
              <a:rPr lang="en-US" sz="2400" cap="none" dirty="0" err="1" smtClean="0"/>
              <a:t>b</a:t>
            </a:r>
            <a:r>
              <a:rPr lang="en-US" sz="2400" dirty="0" err="1" smtClean="0"/>
              <a:t>-P</a:t>
            </a:r>
            <a:r>
              <a:rPr lang="en-US" sz="2400" cap="none" dirty="0" err="1"/>
              <a:t>b</a:t>
            </a:r>
            <a:endParaRPr lang="en-US" sz="2400" baseline="3000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5744759D-0EFF-4FB2-9CCE-04E00944F0FE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38916" name="Picture 7" descr="vp1_hijpsi_run169226_evt379791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617" y="838430"/>
            <a:ext cx="7526658" cy="557355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13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13/06/11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"L'apparato ATLAS"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26B4A453-95F0-4F4B-AEA9-EBC44958366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80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5372</TotalTime>
  <Words>1756</Words>
  <Application>Microsoft Macintosh PowerPoint</Application>
  <PresentationFormat>On-screen Show (4:3)</PresentationFormat>
  <Paragraphs>336</Paragraphs>
  <Slides>26</Slides>
  <Notes>2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Angles</vt:lpstr>
      <vt:lpstr>Equation</vt:lpstr>
      <vt:lpstr>L’apparato Atlas </vt:lpstr>
      <vt:lpstr>Esperimento ATLAS @ LHC</vt:lpstr>
      <vt:lpstr>Il Programma di Fisica di ATLAS</vt:lpstr>
      <vt:lpstr>L’apparato sperimentale ATLAS</vt:lpstr>
      <vt:lpstr>PowerPoint Presentation</vt:lpstr>
      <vt:lpstr>Il rivelatore ATLAS</vt:lpstr>
      <vt:lpstr>PowerPoint Presentation</vt:lpstr>
      <vt:lpstr>Lo spettrometro per Muoni</vt:lpstr>
      <vt:lpstr>I Muoni</vt:lpstr>
      <vt:lpstr>I muoni in atlaS</vt:lpstr>
      <vt:lpstr>PowerPoint Presentation</vt:lpstr>
      <vt:lpstr>PowerPoint Presentation</vt:lpstr>
      <vt:lpstr>Il sistema di megneti</vt:lpstr>
      <vt:lpstr>Schema dello spettrometro</vt:lpstr>
      <vt:lpstr>Monitored Drift Tube (MDT) camere per misure di precisione Della posizione BarreL e Endcap</vt:lpstr>
      <vt:lpstr>Le camere MDT</vt:lpstr>
      <vt:lpstr>Allineamento</vt:lpstr>
      <vt:lpstr>Resistive Plate Chambers (RPC) camere di trigger -- BARREL</vt:lpstr>
      <vt:lpstr>Thin Gap Chambers (TGC) camere di trigger -- Endcap </vt:lpstr>
      <vt:lpstr>Cathode Strip Chambers (CSC) camere per misure di precisione Della posizione Barre e Endcap</vt:lpstr>
      <vt:lpstr>Evento Candidato Z→μμ 10 MaGgio 2010</vt:lpstr>
      <vt:lpstr>Evento Candidato Z→μμ + 3 jet 10 MaGgio 2010</vt:lpstr>
      <vt:lpstr>Evento Candidato W→μv 10 Aprile 2010</vt:lpstr>
      <vt:lpstr>Evento Candidato J/ψ→μμ </vt:lpstr>
      <vt:lpstr>Evento Candidato J/ψ→μμ in collisioni Pb-Pb</vt:lpstr>
      <vt:lpstr>The end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Elvira Rossi</dc:creator>
  <cp:lastModifiedBy>Elvira Rossi</cp:lastModifiedBy>
  <cp:revision>203</cp:revision>
  <dcterms:created xsi:type="dcterms:W3CDTF">2011-06-09T10:17:33Z</dcterms:created>
  <dcterms:modified xsi:type="dcterms:W3CDTF">2011-06-13T12:29:23Z</dcterms:modified>
</cp:coreProperties>
</file>