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theme/theme2.xml" ContentType="application/vnd.openxmlformats-officedocument.theme+xml"/>
  <Override PartName="/ppt/theme/theme1.xml" ContentType="application/vnd.openxmlformats-officedocument.theme+xml"/>
  <Override PartName="/ppt/media/image2.jpeg" ContentType="image/jpeg"/>
  <Override PartName="/ppt/media/image20.png" ContentType="image/png"/>
  <Override PartName="/ppt/media/image17.jpeg" ContentType="image/jpeg"/>
  <Override PartName="/ppt/media/image18.jpeg" ContentType="image/jpeg"/>
  <Override PartName="/ppt/media/image16.gif" ContentType="image/gif"/>
  <Override PartName="/ppt/media/image5.png" ContentType="image/png"/>
  <Override PartName="/ppt/media/image12.png" ContentType="image/png"/>
  <Override PartName="/ppt/media/image19.jpeg" ContentType="image/jpeg"/>
  <Override PartName="/ppt/media/image11.jpeg" ContentType="image/jpeg"/>
  <Override PartName="/ppt/media/image22.png" ContentType="image/png"/>
  <Override PartName="/ppt/media/image4.png" ContentType="image/png"/>
  <Override PartName="/ppt/media/image7.png" ContentType="image/png"/>
  <Override PartName="/ppt/media/image14.png" ContentType="image/png"/>
  <Override PartName="/ppt/media/image8.jpeg" ContentType="image/jpeg"/>
  <Override PartName="/ppt/media/image21.png" ContentType="image/png"/>
  <Override PartName="/ppt/media/image9.jpeg" ContentType="image/jpeg"/>
  <Override PartName="/ppt/media/image15.jpeg" ContentType="image/jpeg"/>
  <Override PartName="/ppt/media/image3.png" ContentType="image/png"/>
  <Override PartName="/ppt/media/image1.jpeg" ContentType="image/jpeg"/>
  <Override PartName="/ppt/media/image10.png" ContentType="image/png"/>
  <Override PartName="/ppt/media/image6.png" ContentType="image/png"/>
  <Override PartName="/ppt/media/image13.png" ContentType="image/png"/>
  <Override PartName="/ppt/presentation.xml" ContentType="application/vnd.openxmlformats-officedocument.presentationml.presentation.main+xml"/>
  <Override PartName="/ppt/_rels/presentation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9.xml" ContentType="application/vnd.openxmlformats-officedocument.presentationml.slide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6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7.xml.rels" ContentType="application/vnd.openxmlformats-package.relationships+xml"/>
  <Override PartName="/ppt/slides/_rels/slide5.xml.rels" ContentType="application/vnd.openxmlformats-package.relationships+xml"/>
  <Override PartName="/ppt/slides/_rels/slide10.xml.rels" ContentType="application/vnd.openxmlformats-package.relationships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5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3124080" y="6356520"/>
            <a:ext cx="2894400" cy="363960"/>
          </a:xfrm>
          <a:prstGeom prst="rect">
            <a:avLst/>
          </a:prstGeom>
        </p:spPr>
      </p:sp>
      <p:sp>
        <p:nvSpPr>
          <p:cNvPr id="1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it-IT"/>
              <a:t>Fate clic per modificare il formato del testo del titolo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it-IT"/>
              <a:t>Fate clic per modificare il formato del testo della struttura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it-IT"/>
              <a:t>Secondo livello struttura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it-IT"/>
              <a:t>Terzo livello struttura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it-IT"/>
              <a:t>Quarto livello struttura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it-IT"/>
              <a:t>Quinto livello struttura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it-IT"/>
              <a:t>Sesto livello struttura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it-IT"/>
              <a:t>Settimo livello struttura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it-IT"/>
              <a:t>Ottavo livello struttura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it-IT"/>
              <a:t>Nono livello struttura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1"/>
          <p:cNvSpPr/>
          <p:nvPr/>
        </p:nvSpPr>
        <p:spPr>
          <a:xfrm>
            <a:off x="3124080" y="6356520"/>
            <a:ext cx="2894400" cy="363960"/>
          </a:xfrm>
          <a:prstGeom prst="rect">
            <a:avLst/>
          </a:prstGeom>
        </p:spPr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it-IT"/>
              <a:t>Fate clic per modificare il formato del testo del titolo</a:t>
            </a:r>
            <a:endParaRPr/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it-IT"/>
              <a:t>Fate clic per modificare il formato del testo della struttura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it-IT"/>
              <a:t>Secondo livello struttura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it-IT"/>
              <a:t>Terzo livello struttura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it-IT"/>
              <a:t>Quarto livello struttura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it-IT"/>
              <a:t>Quinto livello struttura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it-IT"/>
              <a:t>Sesto livello struttura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it-IT"/>
              <a:t>Settimo livello struttura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it-IT"/>
              <a:t>Ottavo livello struttura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it-IT"/>
              <a:t>Nono livello struttura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5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jpeg"/><Relationship Id="rId3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jpeg"/><Relationship Id="rId5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6.gif"/><Relationship Id="rId2" Type="http://schemas.openxmlformats.org/officeDocument/2006/relationships/image" Target="../media/image17.jpeg"/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hyperlink" Target="http://web.infn.it/atlas/index.php/tracciatore-interno/122-videoit?start=3" TargetMode="Externa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6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1397160" y="266760"/>
            <a:ext cx="6348960" cy="6323400"/>
          </a:xfrm>
          <a:prstGeom prst="rect">
            <a:avLst/>
          </a:prstGeom>
        </p:spPr>
      </p:pic>
      <p:sp>
        <p:nvSpPr>
          <p:cNvPr id="7" name="CustomShape 1"/>
          <p:cNvSpPr/>
          <p:nvPr/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i="1" lang="it-IT" sz="4400">
                <a:solidFill>
                  <a:srgbClr val="ffffff"/>
                </a:solidFill>
                <a:latin typeface="Calibri"/>
              </a:rPr>
              <a:t>ATLAS INNER DETECTOR</a:t>
            </a:r>
            <a:endParaRPr/>
          </a:p>
        </p:txBody>
      </p:sp>
      <p:sp>
        <p:nvSpPr>
          <p:cNvPr id="8" name="CustomShape 2"/>
          <p:cNvSpPr/>
          <p:nvPr/>
        </p:nvSpPr>
        <p:spPr>
          <a:xfrm>
            <a:off x="1371600" y="3886200"/>
            <a:ext cx="6399720" cy="175140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lang="it-IT">
                <a:solidFill>
                  <a:srgbClr val="d9d9d9"/>
                </a:solidFill>
              </a:rPr>
              <a:t>An Overview</a:t>
            </a:r>
            <a:endParaRPr/>
          </a:p>
          <a:p>
            <a:pPr algn="ctr"/>
            <a:r>
              <a:rPr lang="it-IT">
                <a:solidFill>
                  <a:srgbClr val="d9d9d9"/>
                </a:solidFill>
              </a:rPr>
              <a:t>13/06/2011</a:t>
            </a:r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stomShape 1"/>
          <p:cNvSpPr/>
          <p:nvPr/>
        </p:nvSpPr>
        <p:spPr>
          <a:xfrm>
            <a:off x="457200" y="274680"/>
            <a:ext cx="8228520" cy="114192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i="1" lang="it-IT" sz="4400">
                <a:solidFill>
                  <a:srgbClr val="1f497d"/>
                </a:solidFill>
                <a:latin typeface="Calibri"/>
              </a:rPr>
              <a:t>INNER DETECTOR</a:t>
            </a:r>
            <a:endParaRPr/>
          </a:p>
        </p:txBody>
      </p:sp>
      <p:sp>
        <p:nvSpPr>
          <p:cNvPr id="10" name="CustomShape 2"/>
          <p:cNvSpPr/>
          <p:nvPr/>
        </p:nvSpPr>
        <p:spPr>
          <a:xfrm>
            <a:off x="277200" y="1440000"/>
            <a:ext cx="8542440" cy="218196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Arial"/>
              <a:buChar char="•"/>
            </a:pPr>
            <a:r>
              <a:rPr lang="it-IT" sz="1600">
                <a:solidFill>
                  <a:srgbClr val="1f497d"/>
                </a:solidFill>
                <a:latin typeface="Calibri"/>
              </a:rPr>
              <a:t>L’Inner Detector (ID) è composto da 3 rivelatori indipendenti:</a:t>
            </a:r>
            <a:endParaRPr/>
          </a:p>
          <a:p>
            <a:pPr lvl="1">
              <a:buSzPct val="45000"/>
              <a:buFont typeface="Arial"/>
              <a:buChar char="–"/>
            </a:pPr>
            <a:r>
              <a:rPr lang="it-IT" sz="1600">
                <a:solidFill>
                  <a:srgbClr val="ff0000"/>
                </a:solidFill>
                <a:latin typeface="Calibri"/>
              </a:rPr>
              <a:t>Pixel detector (Pixel, strips)</a:t>
            </a:r>
            <a:endParaRPr/>
          </a:p>
          <a:p>
            <a:pPr lvl="1">
              <a:buSzPct val="45000"/>
              <a:buFont typeface="Arial"/>
              <a:buChar char="–"/>
            </a:pPr>
            <a:r>
              <a:rPr lang="it-IT" sz="1600">
                <a:solidFill>
                  <a:srgbClr val="000000"/>
                </a:solidFill>
                <a:latin typeface="Calibri"/>
              </a:rPr>
              <a:t>Singole misure molto precise - 3 punti nello spazio per traccia</a:t>
            </a:r>
            <a:endParaRPr/>
          </a:p>
          <a:p>
            <a:pPr lvl="1">
              <a:buSzPct val="45000"/>
              <a:buFont typeface="Arial"/>
              <a:buChar char="–"/>
            </a:pPr>
            <a:r>
              <a:rPr lang="it-IT" sz="1600">
                <a:solidFill>
                  <a:srgbClr val="1f497d"/>
                </a:solidFill>
                <a:latin typeface="Calibri"/>
              </a:rPr>
              <a:t>Silicon Tracker (SCT, strips) </a:t>
            </a:r>
            <a:endParaRPr/>
          </a:p>
          <a:p>
            <a:pPr lvl="1">
              <a:buSzPct val="45000"/>
              <a:buFont typeface="Arial"/>
              <a:buChar char="–"/>
            </a:pPr>
            <a:r>
              <a:rPr lang="it-IT" sz="1600">
                <a:solidFill>
                  <a:srgbClr val="000000"/>
                </a:solidFill>
                <a:latin typeface="Calibri"/>
              </a:rPr>
              <a:t>Singole misure molto precise  - 4 punti nello spazio per traccia</a:t>
            </a:r>
            <a:endParaRPr/>
          </a:p>
          <a:p>
            <a:pPr lvl="1">
              <a:buSzPct val="45000"/>
              <a:buFont typeface="Arial"/>
              <a:buChar char="–"/>
            </a:pPr>
            <a:r>
              <a:rPr lang="it-IT" sz="1600">
                <a:solidFill>
                  <a:srgbClr val="4f6228"/>
                </a:solidFill>
                <a:latin typeface="Calibri"/>
              </a:rPr>
              <a:t>Transition Radiation Tube (TRT, straw tubes) </a:t>
            </a:r>
            <a:endParaRPr/>
          </a:p>
          <a:p>
            <a:pPr lvl="1">
              <a:buSzPct val="45000"/>
              <a:buFont typeface="Arial"/>
              <a:buChar char="–"/>
            </a:pPr>
            <a:r>
              <a:rPr lang="it-IT" sz="1600">
                <a:solidFill>
                  <a:srgbClr val="000000"/>
                </a:solidFill>
                <a:latin typeface="Calibri"/>
              </a:rPr>
              <a:t>Tracciamento “continuo” ma meno preciso -  In media 36 punti per traccia</a:t>
            </a:r>
            <a:endParaRPr/>
          </a:p>
        </p:txBody>
      </p:sp>
      <p:pic>
        <p:nvPicPr>
          <p:cNvPr descr="" id="11" name="Immagine 3"/>
          <p:cNvPicPr/>
          <p:nvPr/>
        </p:nvPicPr>
        <p:blipFill>
          <a:blip r:embed="rId1"/>
          <a:stretch>
            <a:fillRect/>
          </a:stretch>
        </p:blipFill>
        <p:spPr>
          <a:xfrm>
            <a:off x="4860000" y="3605040"/>
            <a:ext cx="3754440" cy="2694960"/>
          </a:xfrm>
          <a:prstGeom prst="rect">
            <a:avLst/>
          </a:prstGeom>
        </p:spPr>
      </p:pic>
      <p:sp>
        <p:nvSpPr>
          <p:cNvPr id="12" name="CustomShape 3"/>
          <p:cNvSpPr/>
          <p:nvPr/>
        </p:nvSpPr>
        <p:spPr>
          <a:xfrm>
            <a:off x="360000" y="3420360"/>
            <a:ext cx="4859280" cy="30592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45000"/>
              <a:buFont typeface="Arial"/>
              <a:buChar char="•"/>
            </a:pPr>
            <a:r>
              <a:rPr lang="it-IT" sz="2400">
                <a:solidFill>
                  <a:srgbClr val="1f497d"/>
                </a:solidFill>
                <a:latin typeface="Calibri"/>
              </a:rPr>
              <a:t>Tutti contribuiscono a misurare la posizione delle particelle cariche nelle immediate vicinanze del punto di interazione.</a:t>
            </a:r>
            <a:endParaRPr/>
          </a:p>
          <a:p>
            <a:pPr>
              <a:lnSpc>
                <a:spcPct val="100000"/>
              </a:lnSpc>
              <a:buSzPct val="45000"/>
              <a:buFont typeface="Arial"/>
              <a:buChar char="•"/>
            </a:pPr>
            <a:r>
              <a:rPr lang="it-IT" sz="2400">
                <a:solidFill>
                  <a:srgbClr val="1f497d"/>
                </a:solidFill>
                <a:latin typeface="Calibri"/>
              </a:rPr>
              <a:t>Il raggio esterno è di 2,1 m e la lunghezza totale è di 6,2 m</a:t>
            </a:r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id="2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stomShape 1"/>
          <p:cNvSpPr/>
          <p:nvPr/>
        </p:nvSpPr>
        <p:spPr>
          <a:xfrm>
            <a:off x="457200" y="274680"/>
            <a:ext cx="8228520" cy="114192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lang="it-IT" sz="4400">
                <a:solidFill>
                  <a:srgbClr val="1f497d"/>
                </a:solidFill>
                <a:latin typeface="Calibri"/>
              </a:rPr>
              <a:t>INNER DETECTOR</a:t>
            </a:r>
            <a:endParaRPr/>
          </a:p>
        </p:txBody>
      </p:sp>
      <p:sp>
        <p:nvSpPr>
          <p:cNvPr id="14" name="CustomShape 2"/>
          <p:cNvSpPr/>
          <p:nvPr/>
        </p:nvSpPr>
        <p:spPr>
          <a:xfrm>
            <a:off x="457200" y="1405800"/>
            <a:ext cx="8182440" cy="165384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L’ID è immerso in un campo magnetico solenoidale (B = 2 T) parallelo all’asse dei fasci (asse z).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Le particelle cariche, dunque, curvano nel piano ortogonale all’asse dei fasci (r,</a:t>
            </a:r>
            <a:r>
              <a:rPr lang="it-IT" sz="2000">
                <a:solidFill>
                  <a:srgbClr val="1f497d"/>
                </a:solidFill>
                <a:latin typeface="Symbol"/>
              </a:rPr>
              <a:t>φ</a:t>
            </a:r>
            <a:r>
              <a:rPr lang="it-IT" sz="2000">
                <a:solidFill>
                  <a:srgbClr val="1f497d"/>
                </a:solidFill>
                <a:latin typeface="Calibri"/>
              </a:rPr>
              <a:t>), in questo modo si misura la carica elettrica e l’impulso nel piano trasverso, a cui ci si riferisce con il simbolo pT.</a:t>
            </a:r>
            <a:endParaRPr/>
          </a:p>
          <a:p>
            <a:endParaRPr/>
          </a:p>
        </p:txBody>
      </p:sp>
      <p:pic>
        <p:nvPicPr>
          <p:cNvPr descr="" id="15" name="Picture 6"/>
          <p:cNvPicPr/>
          <p:nvPr/>
        </p:nvPicPr>
        <p:blipFill>
          <a:blip r:embed="rId1"/>
          <a:stretch>
            <a:fillRect/>
          </a:stretch>
        </p:blipFill>
        <p:spPr>
          <a:xfrm>
            <a:off x="5400000" y="3060000"/>
            <a:ext cx="3052800" cy="3167280"/>
          </a:xfrm>
          <a:prstGeom prst="rect">
            <a:avLst/>
          </a:prstGeom>
        </p:spPr>
      </p:pic>
      <p:sp>
        <p:nvSpPr>
          <p:cNvPr id="16" name="CustomShape 3"/>
          <p:cNvSpPr/>
          <p:nvPr/>
        </p:nvSpPr>
        <p:spPr>
          <a:xfrm>
            <a:off x="457200" y="3060000"/>
            <a:ext cx="4248360" cy="28969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45000"/>
              <a:buFont typeface="Arial"/>
              <a:buChar char="•"/>
            </a:pPr>
            <a:r>
              <a:rPr lang="it-IT" sz="2400">
                <a:solidFill>
                  <a:srgbClr val="1f497d"/>
                </a:solidFill>
                <a:latin typeface="Calibri"/>
              </a:rPr>
              <a:t>ID è stato progettato in modo che sia bilanciato il contributo di ciascun rivelatore alla risoluzione complessiva sull ‘impulso misurato</a:t>
            </a:r>
            <a:endParaRPr/>
          </a:p>
          <a:p>
            <a:endParaRPr/>
          </a:p>
        </p:txBody>
      </p:sp>
    </p:spTree>
  </p:cSld>
  <p:timing>
    <p:tnLst>
      <p:par>
        <p:cTn dur="indefinite" id="3" nodeType="tmRoot" restart="never">
          <p:childTnLst>
            <p:seq>
              <p:cTn dur="indefinite" id="4" nodeType="mainSeq">
                <p:childTnLst>
                  <p:par>
                    <p:cTn fill="hold" id="5">
                      <p:stCondLst>
                        <p:cond delay="indefinite"/>
                      </p:stCondLst>
                      <p:childTnLst>
                        <p:par>
                          <p:cTn fill="hold" id="6">
                            <p:stCondLst>
                              <p:cond delay="0"/>
                            </p:stCondLst>
                            <p:childTnLst>
                              <p:par>
                                <p:cTn fill="hold" id="7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dur="1000" fill="hold" id="9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1000" fill="hold" id="1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ustomShape 1"/>
          <p:cNvSpPr/>
          <p:nvPr/>
        </p:nvSpPr>
        <p:spPr>
          <a:xfrm>
            <a:off x="0" y="0"/>
            <a:ext cx="5489640" cy="94140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i="1" lang="it-IT" sz="4400">
                <a:solidFill>
                  <a:srgbClr val="1f497d"/>
                </a:solidFill>
                <a:latin typeface="Calibri"/>
              </a:rPr>
              <a:t>INNER DETECTOR</a:t>
            </a:r>
            <a:endParaRPr/>
          </a:p>
        </p:txBody>
      </p:sp>
      <p:pic>
        <p:nvPicPr>
          <p:cNvPr descr="" id="18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46440" y="1129320"/>
            <a:ext cx="5501880" cy="2357280"/>
          </a:xfrm>
          <a:prstGeom prst="rect">
            <a:avLst/>
          </a:prstGeom>
        </p:spPr>
      </p:pic>
      <p:pic>
        <p:nvPicPr>
          <p:cNvPr descr="" id="19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625320" y="3774600"/>
            <a:ext cx="3561120" cy="2884320"/>
          </a:xfrm>
          <a:prstGeom prst="rect">
            <a:avLst/>
          </a:prstGeom>
        </p:spPr>
      </p:pic>
      <p:pic>
        <p:nvPicPr>
          <p:cNvPr descr="" id="20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4187520" y="3998880"/>
            <a:ext cx="4906800" cy="2311920"/>
          </a:xfrm>
          <a:prstGeom prst="rect">
            <a:avLst/>
          </a:prstGeom>
        </p:spPr>
      </p:pic>
      <p:sp>
        <p:nvSpPr>
          <p:cNvPr id="21" name="CustomShape 2"/>
          <p:cNvSpPr/>
          <p:nvPr/>
        </p:nvSpPr>
        <p:spPr>
          <a:xfrm>
            <a:off x="1344600" y="3394440"/>
            <a:ext cx="2296080" cy="455400"/>
          </a:xfrm>
          <a:prstGeom prst="rect">
            <a:avLst/>
          </a:prstGeom>
        </p:spPr>
        <p:txBody>
          <a:bodyPr bIns="45000" lIns="90000" rIns="90000" tIns="45000"/>
          <a:p>
            <a:r>
              <a:rPr b="1" i="1" lang="it-IT" sz="2400">
                <a:solidFill>
                  <a:srgbClr val="1f497d"/>
                </a:solidFill>
                <a:latin typeface="Calibri"/>
              </a:rPr>
              <a:t>3D View</a:t>
            </a:r>
            <a:endParaRPr/>
          </a:p>
        </p:txBody>
      </p:sp>
      <p:sp>
        <p:nvSpPr>
          <p:cNvPr id="22" name="CustomShape 3"/>
          <p:cNvSpPr/>
          <p:nvPr/>
        </p:nvSpPr>
        <p:spPr>
          <a:xfrm>
            <a:off x="1251360" y="942480"/>
            <a:ext cx="2296080" cy="455400"/>
          </a:xfrm>
          <a:prstGeom prst="rect">
            <a:avLst/>
          </a:prstGeom>
        </p:spPr>
        <p:txBody>
          <a:bodyPr bIns="45000" lIns="90000" rIns="90000" tIns="45000"/>
          <a:p>
            <a:r>
              <a:rPr b="1" i="1" lang="it-IT" sz="2400">
                <a:solidFill>
                  <a:srgbClr val="1f497d"/>
                </a:solidFill>
                <a:latin typeface="Calibri"/>
              </a:rPr>
              <a:t>2D View</a:t>
            </a:r>
            <a:endParaRPr/>
          </a:p>
        </p:txBody>
      </p:sp>
      <p:sp>
        <p:nvSpPr>
          <p:cNvPr id="23" name="CustomShape 4"/>
          <p:cNvSpPr/>
          <p:nvPr/>
        </p:nvSpPr>
        <p:spPr>
          <a:xfrm>
            <a:off x="1496880" y="6396480"/>
            <a:ext cx="2296080" cy="455400"/>
          </a:xfrm>
          <a:prstGeom prst="rect">
            <a:avLst/>
          </a:prstGeom>
        </p:spPr>
        <p:txBody>
          <a:bodyPr bIns="45000" lIns="90000" rIns="90000" tIns="45000"/>
          <a:p>
            <a:r>
              <a:rPr b="1" i="1" lang="it-IT" sz="2400">
                <a:solidFill>
                  <a:srgbClr val="1f497d"/>
                </a:solidFill>
                <a:latin typeface="Calibri"/>
              </a:rPr>
              <a:t>Barrel</a:t>
            </a:r>
            <a:endParaRPr/>
          </a:p>
        </p:txBody>
      </p:sp>
      <p:sp>
        <p:nvSpPr>
          <p:cNvPr id="24" name="CustomShape 5"/>
          <p:cNvSpPr/>
          <p:nvPr/>
        </p:nvSpPr>
        <p:spPr>
          <a:xfrm>
            <a:off x="5490720" y="6311880"/>
            <a:ext cx="2296080" cy="455400"/>
          </a:xfrm>
          <a:prstGeom prst="rect">
            <a:avLst/>
          </a:prstGeom>
        </p:spPr>
        <p:txBody>
          <a:bodyPr bIns="45000" lIns="90000" rIns="90000" tIns="45000"/>
          <a:p>
            <a:r>
              <a:rPr b="1" i="1" lang="it-IT" sz="2400">
                <a:solidFill>
                  <a:srgbClr val="1f497d"/>
                </a:solidFill>
                <a:latin typeface="Calibri"/>
              </a:rPr>
              <a:t>Endcaps</a:t>
            </a:r>
            <a:endParaRPr/>
          </a:p>
        </p:txBody>
      </p:sp>
      <p:pic>
        <p:nvPicPr>
          <p:cNvPr descr="" id="25" name="Picture 11"/>
          <p:cNvPicPr/>
          <p:nvPr/>
        </p:nvPicPr>
        <p:blipFill>
          <a:blip r:embed="rId4"/>
          <a:stretch>
            <a:fillRect/>
          </a:stretch>
        </p:blipFill>
        <p:spPr>
          <a:xfrm>
            <a:off x="5389200" y="1273680"/>
            <a:ext cx="3723840" cy="2070360"/>
          </a:xfrm>
          <a:prstGeom prst="rect">
            <a:avLst/>
          </a:prstGeom>
        </p:spPr>
      </p:pic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ustomShape 1"/>
          <p:cNvSpPr/>
          <p:nvPr/>
        </p:nvSpPr>
        <p:spPr>
          <a:xfrm>
            <a:off x="228600" y="7920"/>
            <a:ext cx="8228520" cy="114192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it-IT" sz="4400">
                <a:solidFill>
                  <a:srgbClr val="c0504d"/>
                </a:solidFill>
                <a:latin typeface="Calibri"/>
              </a:rPr>
              <a:t>Pixel</a:t>
            </a:r>
            <a:endParaRPr/>
          </a:p>
        </p:txBody>
      </p:sp>
      <p:sp>
        <p:nvSpPr>
          <p:cNvPr id="27" name="CustomShape 2"/>
          <p:cNvSpPr/>
          <p:nvPr/>
        </p:nvSpPr>
        <p:spPr>
          <a:xfrm>
            <a:off x="254160" y="1168560"/>
            <a:ext cx="7845480" cy="495108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3 gusci cilindrici di raggio 5, 9 e 12 cm (1456 moduli) per la parte barrel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3  + 3 dischi sui lati (endcap) di raggio tra 9 e 15 cm (288 moduli) 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Ciascun modulo è pari a 62.4 x 21.4 mm2 e contiene  46080 pixel (di dimensioni pari a 50x400 μm2)</a:t>
            </a:r>
            <a:endParaRPr/>
          </a:p>
          <a:p>
            <a:endParaRPr/>
          </a:p>
        </p:txBody>
      </p:sp>
      <p:pic>
        <p:nvPicPr>
          <p:cNvPr descr="" id="28" name="Immagine 3"/>
          <p:cNvPicPr/>
          <p:nvPr/>
        </p:nvPicPr>
        <p:blipFill>
          <a:blip r:embed="rId1"/>
          <a:stretch>
            <a:fillRect/>
          </a:stretch>
        </p:blipFill>
        <p:spPr>
          <a:xfrm>
            <a:off x="2516400" y="4343760"/>
            <a:ext cx="3062880" cy="2315520"/>
          </a:xfrm>
          <a:prstGeom prst="rect">
            <a:avLst/>
          </a:prstGeom>
        </p:spPr>
      </p:pic>
      <p:sp>
        <p:nvSpPr>
          <p:cNvPr id="29" name="CustomShape 3"/>
          <p:cNvSpPr/>
          <p:nvPr/>
        </p:nvSpPr>
        <p:spPr>
          <a:xfrm>
            <a:off x="360000" y="2880360"/>
            <a:ext cx="5759280" cy="16192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In tutto circa 80 x 106 pixel</a:t>
            </a:r>
            <a:endParaRPr/>
          </a:p>
          <a:p>
            <a:pPr>
              <a:lnSpc>
                <a:spcPct val="100000"/>
              </a:lnSpc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Risoluzione di singolo punto</a:t>
            </a:r>
            <a:endParaRPr/>
          </a:p>
          <a:p>
            <a:pPr lvl="1">
              <a:lnSpc>
                <a:spcPct val="100000"/>
              </a:lnSpc>
              <a:buSzPct val="45000"/>
              <a:buFont typeface="Arial"/>
              <a:buChar char="•"/>
            </a:pPr>
            <a:r>
              <a:rPr b="1" lang="it-IT" sz="2000">
                <a:solidFill>
                  <a:srgbClr val="c0504d"/>
                </a:solidFill>
                <a:latin typeface="Calibri"/>
              </a:rPr>
              <a:t>10 μm in rφ</a:t>
            </a:r>
            <a:endParaRPr/>
          </a:p>
          <a:p>
            <a:pPr lvl="1">
              <a:lnSpc>
                <a:spcPct val="100000"/>
              </a:lnSpc>
              <a:buSzPct val="45000"/>
              <a:buFont typeface="Arial"/>
              <a:buChar char="•"/>
            </a:pPr>
            <a:r>
              <a:rPr b="1" lang="it-IT" sz="2000">
                <a:solidFill>
                  <a:srgbClr val="c0504d"/>
                </a:solidFill>
                <a:latin typeface="Calibri"/>
              </a:rPr>
              <a:t>115 μm in z</a:t>
            </a:r>
            <a:endParaRPr/>
          </a:p>
          <a:p>
            <a:pPr>
              <a:lnSpc>
                <a:spcPct val="100000"/>
              </a:lnSpc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Fondamentale per il vertice e la B physics</a:t>
            </a:r>
            <a:endParaRPr/>
          </a:p>
        </p:txBody>
      </p:sp>
      <p:sp>
        <p:nvSpPr>
          <p:cNvPr id="30" name="CustomShape 4"/>
          <p:cNvSpPr/>
          <p:nvPr/>
        </p:nvSpPr>
        <p:spPr>
          <a:xfrm>
            <a:off x="7529040" y="274680"/>
            <a:ext cx="1156680" cy="942840"/>
          </a:xfrm>
          <a:prstGeom prst="rect">
            <a:avLst/>
          </a:prstGeom>
        </p:spPr>
        <p:txBody>
          <a:bodyPr bIns="45000" lIns="90000" rIns="90000" tIns="45000"/>
          <a:p>
            <a:r>
              <a:rPr b="1" i="1" lang="it-IT" sz="2800">
                <a:solidFill>
                  <a:srgbClr val="953735"/>
                </a:solidFill>
                <a:latin typeface="Calibri"/>
              </a:rPr>
              <a:t>η&lt;2.5</a:t>
            </a:r>
            <a:endParaRPr/>
          </a:p>
        </p:txBody>
      </p:sp>
      <p:pic>
        <p:nvPicPr>
          <p:cNvPr descr="" id="31" name="Picture 7"/>
          <p:cNvPicPr/>
          <p:nvPr/>
        </p:nvPicPr>
        <p:blipFill>
          <a:blip r:embed="rId2"/>
          <a:stretch>
            <a:fillRect/>
          </a:stretch>
        </p:blipFill>
        <p:spPr>
          <a:xfrm>
            <a:off x="5859720" y="3240000"/>
            <a:ext cx="3283560" cy="3003840"/>
          </a:xfrm>
          <a:prstGeom prst="rect">
            <a:avLst/>
          </a:prstGeom>
        </p:spPr>
      </p:pic>
      <p:sp>
        <p:nvSpPr>
          <p:cNvPr id="32" name="CustomShape 5"/>
          <p:cNvSpPr/>
          <p:nvPr/>
        </p:nvSpPr>
        <p:spPr>
          <a:xfrm>
            <a:off x="5931000" y="2475360"/>
            <a:ext cx="2754720" cy="638280"/>
          </a:xfrm>
          <a:prstGeom prst="rect">
            <a:avLst/>
          </a:prstGeom>
        </p:spPr>
        <p:txBody>
          <a:bodyPr bIns="45000" lIns="90000" rIns="90000" tIns="45000"/>
          <a:p>
            <a:r>
              <a:rPr b="1" i="1" lang="it-IT">
                <a:solidFill>
                  <a:srgbClr val="953735"/>
                </a:solidFill>
                <a:latin typeface="Calibri"/>
              </a:rPr>
              <a:t>Cosmic ray in Atlas-Pixel</a:t>
            </a:r>
            <a:endParaRPr/>
          </a:p>
        </p:txBody>
      </p:sp>
    </p:spTree>
  </p:cSld>
  <p:timing>
    <p:tnLst>
      <p:par>
        <p:cTn dur="indefinite" id="11" nodeType="tmRoot" restart="never">
          <p:childTnLst>
            <p:seq>
              <p:cTn id="12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ustomShape 1"/>
          <p:cNvSpPr/>
          <p:nvPr/>
        </p:nvSpPr>
        <p:spPr>
          <a:xfrm>
            <a:off x="457200" y="274680"/>
            <a:ext cx="8228520" cy="11419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it-IT" sz="4400">
                <a:solidFill>
                  <a:srgbClr val="c0504d"/>
                </a:solidFill>
                <a:latin typeface="Calibri"/>
              </a:rPr>
              <a:t>SCT</a:t>
            </a:r>
            <a:endParaRPr/>
          </a:p>
        </p:txBody>
      </p:sp>
      <p:sp>
        <p:nvSpPr>
          <p:cNvPr id="34" name="CustomShape 2"/>
          <p:cNvSpPr/>
          <p:nvPr/>
        </p:nvSpPr>
        <p:spPr>
          <a:xfrm>
            <a:off x="180000" y="1112400"/>
            <a:ext cx="4875840" cy="464724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Fornisce 8 misure precise per traccia (4 + 4) in un raggio intermedio (30, 38, 45 e 52 cm nel barrel)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Negli endcap i moduli di strisce sono montati su dischi radiali (9 su ciascun lato)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8 layer di moduli di micro strisce di silicio (80 µm il “pitch”) per la misura di posizione nel piano rφ e per la coordinata z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Un singolo modulo ha dimensioni pari a 6.36 x 6.40 cm2 e ha 780 readout strips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b="1" lang="it-IT" sz="2000">
                <a:solidFill>
                  <a:srgbClr val="c0504d"/>
                </a:solidFill>
                <a:latin typeface="Calibri"/>
              </a:rPr>
              <a:t>Risoluzione spaziale:</a:t>
            </a:r>
            <a:endParaRPr/>
          </a:p>
          <a:p>
            <a:r>
              <a:rPr b="1" lang="it-IT" sz="2000">
                <a:solidFill>
                  <a:srgbClr val="c0504d"/>
                </a:solidFill>
                <a:latin typeface="Calibri"/>
              </a:rPr>
              <a:t>     </a:t>
            </a:r>
            <a:r>
              <a:rPr b="1" lang="it-IT" sz="2000">
                <a:solidFill>
                  <a:srgbClr val="c0504d"/>
                </a:solidFill>
                <a:latin typeface="Calibri"/>
              </a:rPr>
              <a:t>r </a:t>
            </a:r>
            <a:r>
              <a:rPr b="1" lang="it-IT" sz="2000">
                <a:solidFill>
                  <a:srgbClr val="c0504d"/>
                </a:solidFill>
                <a:latin typeface="Lucida Grande"/>
                <a:ea typeface="Lucida Grande"/>
              </a:rPr>
              <a:t>ϕ </a:t>
            </a:r>
            <a:r>
              <a:rPr b="1" lang="it-IT" sz="2000">
                <a:solidFill>
                  <a:srgbClr val="c0504d"/>
                </a:solidFill>
                <a:latin typeface="Calibri"/>
                <a:ea typeface="Lucida Grande"/>
              </a:rPr>
              <a:t>~  16 μm</a:t>
            </a:r>
            <a:endParaRPr/>
          </a:p>
          <a:p>
            <a:r>
              <a:rPr b="1" lang="it-IT" sz="2000">
                <a:solidFill>
                  <a:srgbClr val="c0504d"/>
                </a:solidFill>
                <a:latin typeface="Calibri"/>
                <a:ea typeface="Lucida Grande"/>
              </a:rPr>
              <a:t>	</a:t>
            </a:r>
            <a:r>
              <a:rPr b="1" lang="it-IT" sz="2000">
                <a:solidFill>
                  <a:srgbClr val="c0504d"/>
                </a:solidFill>
                <a:latin typeface="Calibri"/>
                <a:ea typeface="Lucida Grande"/>
              </a:rPr>
              <a:t>  </a:t>
            </a:r>
            <a:r>
              <a:rPr b="1" lang="it-IT" sz="2000">
                <a:solidFill>
                  <a:srgbClr val="c0504d"/>
                </a:solidFill>
                <a:latin typeface="Calibri"/>
                <a:ea typeface="Lucida Grande"/>
              </a:rPr>
              <a:t>Z   ~ 580 μm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  <a:ea typeface="Lucida Grande"/>
              </a:rPr>
              <a:t>Fondamentale sia per a misura di impulso che per il vertice e il parametro di impatto</a:t>
            </a:r>
            <a:endParaRPr/>
          </a:p>
        </p:txBody>
      </p:sp>
      <p:pic>
        <p:nvPicPr>
          <p:cNvPr descr="" id="35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4231080" y="169920"/>
            <a:ext cx="4357440" cy="1376640"/>
          </a:xfrm>
          <a:prstGeom prst="rect">
            <a:avLst/>
          </a:prstGeom>
        </p:spPr>
      </p:pic>
      <p:pic>
        <p:nvPicPr>
          <p:cNvPr descr="" id="36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5334120" y="2255760"/>
            <a:ext cx="3702600" cy="3839040"/>
          </a:xfrm>
          <a:prstGeom prst="rect">
            <a:avLst/>
          </a:prstGeom>
        </p:spPr>
      </p:pic>
      <p:sp>
        <p:nvSpPr>
          <p:cNvPr id="37" name="CustomShape 3"/>
          <p:cNvSpPr/>
          <p:nvPr/>
        </p:nvSpPr>
        <p:spPr>
          <a:xfrm>
            <a:off x="5833800" y="1886400"/>
            <a:ext cx="2754720" cy="638280"/>
          </a:xfrm>
          <a:prstGeom prst="rect">
            <a:avLst/>
          </a:prstGeom>
        </p:spPr>
        <p:txBody>
          <a:bodyPr bIns="45000" lIns="90000" rIns="90000" tIns="45000"/>
          <a:p>
            <a:r>
              <a:rPr b="1" i="1" lang="it-IT">
                <a:solidFill>
                  <a:srgbClr val="953735"/>
                </a:solidFill>
                <a:latin typeface="Calibri"/>
              </a:rPr>
              <a:t>Cosmic ray in Atlas-SCT</a:t>
            </a:r>
            <a:endParaRPr/>
          </a:p>
        </p:txBody>
      </p:sp>
    </p:spTree>
  </p:cSld>
  <p:timing>
    <p:tnLst>
      <p:par>
        <p:cTn dur="indefinite" id="13" nodeType="tmRoot" restart="never">
          <p:childTnLst>
            <p:seq>
              <p:cTn id="14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457200" y="274680"/>
            <a:ext cx="8228520" cy="11419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it-IT" sz="4400">
                <a:solidFill>
                  <a:srgbClr val="c0504d"/>
                </a:solidFill>
                <a:latin typeface="Calibri"/>
              </a:rPr>
              <a:t>TRT</a:t>
            </a:r>
            <a:endParaRPr/>
          </a:p>
        </p:txBody>
      </p:sp>
      <p:sp>
        <p:nvSpPr>
          <p:cNvPr id="39" name="CustomShape 2"/>
          <p:cNvSpPr/>
          <p:nvPr/>
        </p:nvSpPr>
        <p:spPr>
          <a:xfrm>
            <a:off x="88920" y="1819800"/>
            <a:ext cx="8228520" cy="461556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Arial"/>
              <a:buChar char="•"/>
            </a:pPr>
            <a:r>
              <a:rPr lang="it-IT">
                <a:solidFill>
                  <a:srgbClr val="254061"/>
                </a:solidFill>
                <a:latin typeface="Calibri"/>
              </a:rPr>
              <a:t>Doppia funzionalità: </a:t>
            </a:r>
            <a:r>
              <a:rPr b="1" lang="it-IT">
                <a:solidFill>
                  <a:srgbClr val="254061"/>
                </a:solidFill>
                <a:latin typeface="Calibri"/>
              </a:rPr>
              <a:t>tracciatore</a:t>
            </a:r>
            <a:r>
              <a:rPr lang="it-IT">
                <a:solidFill>
                  <a:srgbClr val="254061"/>
                </a:solidFill>
                <a:latin typeface="Calibri"/>
              </a:rPr>
              <a:t> e “</a:t>
            </a:r>
            <a:r>
              <a:rPr lang="it-IT">
                <a:solidFill>
                  <a:srgbClr val="c0504d"/>
                </a:solidFill>
                <a:latin typeface="Calibri"/>
              </a:rPr>
              <a:t>Particle Identification” (PID) </a:t>
            </a:r>
            <a:r>
              <a:rPr lang="it-IT">
                <a:solidFill>
                  <a:srgbClr val="254061"/>
                </a:solidFill>
                <a:latin typeface="Calibri"/>
              </a:rPr>
              <a:t>detector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>
                <a:solidFill>
                  <a:srgbClr val="254061"/>
                </a:solidFill>
                <a:latin typeface="Calibri"/>
              </a:rPr>
              <a:t>E’ basato sugli “straw tubes”, rivelatori a gas che amplificano e raccolgono la ionizzazione primaria delle particelle cariche nel gas. Dalla misura del tempo di arrivo del segnale sul filo anodico o sul catodo, conoscendo la velocità di deriva degli elettroni nel gas, si misura la posizione della ionizzazione primaria e, dunque, della particella carica.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>
                <a:solidFill>
                  <a:srgbClr val="254061"/>
                </a:solidFill>
                <a:latin typeface="Calibri"/>
              </a:rPr>
              <a:t>Riescono a funzionare ad alto rate grazie al fatto che hanno diametro piccolo (4 mm il tubo, 30 μm il filo anodico di Tungsteno placcato d’oro). La lunghezza è variabile (massima pari a 144 cm).</a:t>
            </a:r>
            <a:endParaRPr/>
          </a:p>
        </p:txBody>
      </p:sp>
      <p:pic>
        <p:nvPicPr>
          <p:cNvPr descr="" id="40" name="Immagine 3"/>
          <p:cNvPicPr/>
          <p:nvPr/>
        </p:nvPicPr>
        <p:blipFill>
          <a:blip r:embed="rId1"/>
          <a:stretch>
            <a:fillRect/>
          </a:stretch>
        </p:blipFill>
        <p:spPr>
          <a:xfrm>
            <a:off x="457200" y="5351040"/>
            <a:ext cx="2782080" cy="1308240"/>
          </a:xfrm>
          <a:prstGeom prst="rect">
            <a:avLst/>
          </a:prstGeom>
        </p:spPr>
      </p:pic>
      <p:pic>
        <p:nvPicPr>
          <p:cNvPr descr="" id="41" name="Picture 7"/>
          <p:cNvPicPr/>
          <p:nvPr/>
        </p:nvPicPr>
        <p:blipFill>
          <a:blip r:embed="rId2"/>
          <a:stretch>
            <a:fillRect/>
          </a:stretch>
        </p:blipFill>
        <p:spPr>
          <a:xfrm>
            <a:off x="3780000" y="5220000"/>
            <a:ext cx="2380680" cy="1625760"/>
          </a:xfrm>
          <a:prstGeom prst="rect">
            <a:avLst/>
          </a:prstGeom>
        </p:spPr>
      </p:pic>
      <p:pic>
        <p:nvPicPr>
          <p:cNvPr descr="" id="42" name="Picture 8"/>
          <p:cNvPicPr/>
          <p:nvPr/>
        </p:nvPicPr>
        <p:blipFill>
          <a:blip r:embed="rId3"/>
          <a:stretch>
            <a:fillRect/>
          </a:stretch>
        </p:blipFill>
        <p:spPr>
          <a:xfrm>
            <a:off x="6480000" y="5400000"/>
            <a:ext cx="2066040" cy="1401120"/>
          </a:xfrm>
          <a:prstGeom prst="rect">
            <a:avLst/>
          </a:prstGeom>
        </p:spPr>
      </p:pic>
      <p:pic>
        <p:nvPicPr>
          <p:cNvPr descr="" id="43" name="Picture 9"/>
          <p:cNvPicPr/>
          <p:nvPr/>
        </p:nvPicPr>
        <p:blipFill>
          <a:blip r:embed="rId4"/>
          <a:stretch>
            <a:fillRect/>
          </a:stretch>
        </p:blipFill>
        <p:spPr>
          <a:xfrm>
            <a:off x="3464280" y="96840"/>
            <a:ext cx="5653440" cy="1728720"/>
          </a:xfrm>
          <a:prstGeom prst="rect">
            <a:avLst/>
          </a:prstGeom>
        </p:spPr>
      </p:pic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stomShape 1"/>
          <p:cNvSpPr/>
          <p:nvPr/>
        </p:nvSpPr>
        <p:spPr>
          <a:xfrm>
            <a:off x="241200" y="1803240"/>
            <a:ext cx="8758440" cy="182160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50000 tubi (divisi a metà e letti da entrambi i lati per ridurre l’occupancy) nel barrel e 320000 nell’endcap (letti sul catodo esterno)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b="1" lang="it-IT" sz="2000">
                <a:solidFill>
                  <a:srgbClr val="1f497d"/>
                </a:solidFill>
                <a:latin typeface="Calibri"/>
              </a:rPr>
              <a:t>Risoluzione di singolo tubo di 170  μm (RΦ).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Nel barrel i tubi sono disposti con l’asse parallelo all’asse dei fasci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Coprono un raggio da 56 a 107 cm.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Nell’endcap i tubi sono organizzati in ruote (18 per ogni lato) e sono disposti radialmente.</a:t>
            </a:r>
            <a:endParaRPr/>
          </a:p>
          <a:p>
            <a:endParaRPr/>
          </a:p>
          <a:p>
            <a:endParaRPr/>
          </a:p>
        </p:txBody>
      </p:sp>
      <p:pic>
        <p:nvPicPr>
          <p:cNvPr descr="" id="45" name="Immagine 6"/>
          <p:cNvPicPr/>
          <p:nvPr/>
        </p:nvPicPr>
        <p:blipFill>
          <a:blip r:embed="rId1"/>
          <a:stretch>
            <a:fillRect/>
          </a:stretch>
        </p:blipFill>
        <p:spPr>
          <a:xfrm>
            <a:off x="3258000" y="4212000"/>
            <a:ext cx="2501640" cy="2087640"/>
          </a:xfrm>
          <a:prstGeom prst="rect">
            <a:avLst/>
          </a:prstGeom>
        </p:spPr>
      </p:pic>
      <p:pic>
        <p:nvPicPr>
          <p:cNvPr descr="" id="4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184680" y="4140000"/>
            <a:ext cx="2694960" cy="2405160"/>
          </a:xfrm>
          <a:prstGeom prst="rect">
            <a:avLst/>
          </a:prstGeom>
        </p:spPr>
      </p:pic>
      <p:sp>
        <p:nvSpPr>
          <p:cNvPr id="47" name="CustomShape 2"/>
          <p:cNvSpPr/>
          <p:nvPr/>
        </p:nvSpPr>
        <p:spPr>
          <a:xfrm>
            <a:off x="279360" y="210960"/>
            <a:ext cx="8228520" cy="114192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it-IT" sz="4400">
                <a:solidFill>
                  <a:srgbClr val="c0504d"/>
                </a:solidFill>
                <a:latin typeface="Calibri"/>
              </a:rPr>
              <a:t>TRT</a:t>
            </a:r>
            <a:r>
              <a:rPr i="1" lang="it-IT" sz="3000">
                <a:solidFill>
                  <a:srgbClr val="c0504d"/>
                </a:solidFill>
                <a:latin typeface="Calibri"/>
              </a:rPr>
              <a:t>(Tracciatore)</a:t>
            </a:r>
            <a:endParaRPr/>
          </a:p>
        </p:txBody>
      </p:sp>
      <p:pic>
        <p:nvPicPr>
          <p:cNvPr descr="" id="48" name="Picture 9"/>
          <p:cNvPicPr/>
          <p:nvPr/>
        </p:nvPicPr>
        <p:blipFill>
          <a:blip r:embed="rId3"/>
          <a:stretch>
            <a:fillRect/>
          </a:stretch>
        </p:blipFill>
        <p:spPr>
          <a:xfrm>
            <a:off x="3921840" y="180000"/>
            <a:ext cx="4897440" cy="1416600"/>
          </a:xfrm>
          <a:prstGeom prst="rect">
            <a:avLst/>
          </a:prstGeom>
        </p:spPr>
      </p:pic>
      <p:pic>
        <p:nvPicPr>
          <p:cNvPr descr="" id="49" name="Picture 10"/>
          <p:cNvPicPr/>
          <p:nvPr/>
        </p:nvPicPr>
        <p:blipFill>
          <a:blip r:embed="rId4"/>
          <a:stretch>
            <a:fillRect/>
          </a:stretch>
        </p:blipFill>
        <p:spPr>
          <a:xfrm>
            <a:off x="6040080" y="3902400"/>
            <a:ext cx="2959560" cy="2955240"/>
          </a:xfrm>
          <a:prstGeom prst="rect">
            <a:avLst/>
          </a:prstGeom>
        </p:spPr>
      </p:pic>
    </p:spTree>
  </p:cSld>
  <p:timing>
    <p:tnLst>
      <p:par>
        <p:cTn dur="indefinite" id="15" nodeType="tmRoot" restart="never">
          <p:childTnLst>
            <p:seq>
              <p:cTn id="16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/>
          <p:cNvSpPr/>
          <p:nvPr/>
        </p:nvSpPr>
        <p:spPr>
          <a:xfrm>
            <a:off x="5003640" y="254160"/>
            <a:ext cx="4139280" cy="67212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i="1" lang="it-IT" sz="3000">
                <a:solidFill>
                  <a:srgbClr val="c0504d"/>
                </a:solidFill>
                <a:latin typeface="Calibri"/>
              </a:rPr>
              <a:t>Radiazione di transizione</a:t>
            </a:r>
            <a:endParaRPr/>
          </a:p>
        </p:txBody>
      </p:sp>
      <p:sp>
        <p:nvSpPr>
          <p:cNvPr id="51" name="CustomShape 2"/>
          <p:cNvSpPr/>
          <p:nvPr/>
        </p:nvSpPr>
        <p:spPr>
          <a:xfrm>
            <a:off x="720000" y="1234800"/>
            <a:ext cx="8228520" cy="452484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Arial"/>
              <a:buChar char="•"/>
            </a:pPr>
            <a:r>
              <a:rPr lang="it-IT" sz="2400">
                <a:solidFill>
                  <a:srgbClr val="1f497d"/>
                </a:solidFill>
                <a:latin typeface="Calibri"/>
              </a:rPr>
              <a:t>Prevista da Ginzburg e Frank nel 1946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 sz="2400">
                <a:solidFill>
                  <a:srgbClr val="1f497d"/>
                </a:solidFill>
                <a:latin typeface="Calibri"/>
              </a:rPr>
              <a:t>Quando una particella carica si muove relativisticamente attraversando la superficie di separazione fra 2 mezzi a indice di rifrazione diversi, essa </a:t>
            </a:r>
            <a:r>
              <a:rPr lang="it-IT" sz="2400">
                <a:solidFill>
                  <a:srgbClr val="c0504d"/>
                </a:solidFill>
                <a:latin typeface="Calibri"/>
              </a:rPr>
              <a:t>emette una radiazione</a:t>
            </a:r>
            <a:r>
              <a:rPr lang="it-IT" sz="2400">
                <a:solidFill>
                  <a:srgbClr val="1f497d"/>
                </a:solidFill>
                <a:latin typeface="Calibri"/>
              </a:rPr>
              <a:t> la cui energia è proporzionale all’energia della particella carica, ovvero è proporzionale a </a:t>
            </a:r>
            <a:r>
              <a:rPr lang="it-IT" sz="2400">
                <a:solidFill>
                  <a:srgbClr val="c0504d"/>
                </a:solidFill>
                <a:latin typeface="Calibri"/>
              </a:rPr>
              <a:t>γ=E/mc2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 sz="2400">
                <a:solidFill>
                  <a:srgbClr val="1f497d"/>
                </a:solidFill>
                <a:latin typeface="Calibri"/>
              </a:rPr>
              <a:t>La radiazione è emessa principalmente in avanti, con un piccolo angolo θ=1/γ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 sz="2400">
                <a:solidFill>
                  <a:srgbClr val="1f497d"/>
                </a:solidFill>
                <a:latin typeface="Calibri"/>
              </a:rPr>
              <a:t>Per un elettrone relativistico, la luce emessa è nello spettro dei raggi X (5-15 keV)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 sz="2400">
                <a:solidFill>
                  <a:srgbClr val="1f497d"/>
                </a:solidFill>
                <a:latin typeface="Calibri"/>
              </a:rPr>
              <a:t>L’intensità è debole (basso numero di fotoni emessi), per questo occorre aumentare il numero di passaggi di indice di rifrazione (utilizzo di un radiatore).</a:t>
            </a:r>
            <a:endParaRPr/>
          </a:p>
          <a:p>
            <a:endParaRPr/>
          </a:p>
        </p:txBody>
      </p:sp>
      <p:sp>
        <p:nvSpPr>
          <p:cNvPr id="52" name="CustomShape 3"/>
          <p:cNvSpPr/>
          <p:nvPr/>
        </p:nvSpPr>
        <p:spPr>
          <a:xfrm>
            <a:off x="279360" y="210960"/>
            <a:ext cx="8228520" cy="114192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it-IT" sz="4400">
                <a:solidFill>
                  <a:srgbClr val="c0504d"/>
                </a:solidFill>
                <a:latin typeface="Calibri"/>
              </a:rPr>
              <a:t>TRT </a:t>
            </a:r>
            <a:r>
              <a:rPr i="1" lang="it-IT" sz="3000">
                <a:solidFill>
                  <a:srgbClr val="c0504d"/>
                </a:solidFill>
                <a:latin typeface="Calibri"/>
              </a:rPr>
              <a:t>(Particle Identificaton)</a:t>
            </a:r>
            <a:endParaRPr/>
          </a:p>
        </p:txBody>
      </p:sp>
    </p:spTree>
  </p:cSld>
  <p:timing>
    <p:tnLst>
      <p:par>
        <p:cTn dur="indefinite" id="17" nodeType="tmRoot" restart="never">
          <p:childTnLst>
            <p:seq>
              <p:cTn id="18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CustomShape 1"/>
          <p:cNvSpPr/>
          <p:nvPr/>
        </p:nvSpPr>
        <p:spPr>
          <a:xfrm>
            <a:off x="180000" y="1080000"/>
            <a:ext cx="8819640" cy="320652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Fra i tubi è presente un materiale radiatore (fibre di polietilene, indice di rifrazione che cambia molto rapidamente) che serve ad amplificare l’effetto della “radiazione di transizione”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c0504d"/>
                </a:solidFill>
                <a:latin typeface="Calibri"/>
                <a:hlinkClick r:id="rId1"/>
              </a:rPr>
              <a:t>Separazione e/π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Tale radiazione (nello spettro dei raggi X) è raccolta utilizzando nella miscela di gas degli straw tubes lo Xenon ( Xe - CO2 - O2 70% - 27% - 3%)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Doppia soglia di lettura: gli hit che superano solo la soglia più bassa provengono da una particella carica (hit di traccia), quelli che superano anche la più alta sono generati dalla luce di transizione.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it-IT" sz="2000">
                <a:solidFill>
                  <a:srgbClr val="1f497d"/>
                </a:solidFill>
                <a:latin typeface="Calibri"/>
              </a:rPr>
              <a:t>A 20 GeV un efficienza sugli elettroni del 90% corrisponde ad 1.2% sui pioni. Il rapporto di discriminazione è di 1/75</a:t>
            </a:r>
            <a:endParaRPr/>
          </a:p>
        </p:txBody>
      </p:sp>
      <p:pic>
        <p:nvPicPr>
          <p:cNvPr descr="" id="54" name="Immagine 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4500000"/>
            <a:ext cx="3078720" cy="2097000"/>
          </a:xfrm>
          <a:prstGeom prst="rect">
            <a:avLst/>
          </a:prstGeom>
        </p:spPr>
      </p:pic>
      <p:cxnSp>
        <p:nvCxnSpPr>
          <p:cNvPr id="55" name="Line 2"/>
          <p:cNvCxnSpPr/>
          <p:nvPr/>
        </p:nvCxnSpPr>
        <p:spPr>
          <xfrm>
            <a:off x="0" y="0"/>
            <a:ext cx="360" cy="360"/>
          </xfrm>
          <a:prstGeom prst="straightConnector1">
            <a:avLst/>
          </a:prstGeom>
          <a:ln w="25560">
            <a:solidFill>
              <a:srgbClr val="000000"/>
            </a:solidFill>
            <a:round/>
            <a:headEnd len="med" type="triangle" w="med"/>
            <a:tailEnd len="med" type="triangle" w="med"/>
          </a:ln>
        </p:spPr>
      </p:cxnSp>
      <p:sp>
        <p:nvSpPr>
          <p:cNvPr id="56" name="CustomShape 3"/>
          <p:cNvSpPr/>
          <p:nvPr/>
        </p:nvSpPr>
        <p:spPr>
          <a:xfrm>
            <a:off x="984600" y="6451560"/>
            <a:ext cx="1253880" cy="3639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it-IT"/>
              <a:t>200μm</a:t>
            </a:r>
            <a:endParaRPr/>
          </a:p>
        </p:txBody>
      </p:sp>
      <p:sp>
        <p:nvSpPr>
          <p:cNvPr id="57" name="CustomShape 4"/>
          <p:cNvSpPr/>
          <p:nvPr/>
        </p:nvSpPr>
        <p:spPr>
          <a:xfrm>
            <a:off x="279360" y="210960"/>
            <a:ext cx="8228520" cy="114192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it-IT" sz="4400">
                <a:solidFill>
                  <a:srgbClr val="c0504d"/>
                </a:solidFill>
                <a:latin typeface="Calibri"/>
              </a:rPr>
              <a:t>TRT </a:t>
            </a:r>
            <a:r>
              <a:rPr i="1" lang="it-IT" sz="3000">
                <a:solidFill>
                  <a:srgbClr val="c0504d"/>
                </a:solidFill>
                <a:latin typeface="Calibri"/>
              </a:rPr>
              <a:t>(Particle Identificaton)</a:t>
            </a:r>
            <a:endParaRPr/>
          </a:p>
        </p:txBody>
      </p:sp>
      <p:pic>
        <p:nvPicPr>
          <p:cNvPr descr="" id="58" name="Picture 18"/>
          <p:cNvPicPr/>
          <p:nvPr/>
        </p:nvPicPr>
        <p:blipFill>
          <a:blip r:embed="rId3"/>
          <a:stretch>
            <a:fillRect/>
          </a:stretch>
        </p:blipFill>
        <p:spPr>
          <a:xfrm>
            <a:off x="3240000" y="4500000"/>
            <a:ext cx="2983320" cy="2309400"/>
          </a:xfrm>
          <a:prstGeom prst="rect">
            <a:avLst/>
          </a:prstGeom>
        </p:spPr>
      </p:pic>
      <p:pic>
        <p:nvPicPr>
          <p:cNvPr descr="" id="59" name="Picture 19"/>
          <p:cNvPicPr/>
          <p:nvPr/>
        </p:nvPicPr>
        <p:blipFill>
          <a:blip r:embed="rId4"/>
          <a:stretch>
            <a:fillRect/>
          </a:stretch>
        </p:blipFill>
        <p:spPr>
          <a:xfrm>
            <a:off x="6203880" y="4305240"/>
            <a:ext cx="2660400" cy="2145240"/>
          </a:xfrm>
          <a:prstGeom prst="rect">
            <a:avLst/>
          </a:prstGeom>
        </p:spPr>
      </p:pic>
    </p:spTree>
  </p:cSld>
  <p:timing>
    <p:tnLst>
      <p:par>
        <p:cTn dur="indefinite" id="19" nodeType="tmRoot" restart="never">
          <p:childTnLst>
            <p:seq>
              <p:cTn id="20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