
<file path=[Content_Types].xml><?xml version="1.0" encoding="utf-8"?>
<Types xmlns="http://schemas.openxmlformats.org/package/2006/content-types">
  <Override PartName="/ppt/slideLayouts/slideLayout149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99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8.xml" ContentType="application/vnd.openxmlformats-officedocument.theme+xml"/>
  <Override PartName="/ppt/slideLayouts/slideLayout35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27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6.xml" ContentType="application/vnd.openxmlformats-officedocument.theme+xml"/>
  <Override PartName="/ppt/slideLayouts/slideLayout160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9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Layouts/slideLayout125.xml" ContentType="application/vnd.openxmlformats-officedocument.presentationml.slideLayout+xml"/>
  <Override PartName="/ppt/slideLayouts/slideLayout75.xml" ContentType="application/vnd.openxmlformats-officedocument.presentationml.slideLayout+xml"/>
  <Default Extension="xml" ContentType="application/xml"/>
  <Override PartName="/ppt/slideLayouts/slideLayout11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0.xml" ContentType="application/vnd.openxmlformats-officedocument.theme+xml"/>
  <Override PartName="/ppt/theme/theme14.xml" ContentType="application/vnd.openxmlformats-officedocument.theme+xml"/>
  <Override PartName="/ppt/slides/slide20.xml" ContentType="application/vnd.openxmlformats-officedocument.presentationml.slide+xml"/>
  <Override PartName="/ppt/slideLayouts/slideLayout95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Layouts/slideLayout7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159.xml" ContentType="application/vnd.openxmlformats-officedocument.presentationml.slideLayout+xml"/>
  <Override PartName="/ppt/slideLayouts/slideLayout51.xml" ContentType="application/vnd.openxmlformats-officedocument.presentationml.slideLayout+xml"/>
  <Default Extension="jpeg" ContentType="image/jpeg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87.xml" ContentType="application/vnd.openxmlformats-officedocument.presentationml.slideLayout+xml"/>
  <Override PartName="/docProps/app.xml" ContentType="application/vnd.openxmlformats-officedocument.extended-properties+xml"/>
  <Override PartName="/ppt/slideMasters/slideMaster3.xml" ContentType="application/vnd.openxmlformats-officedocument.presentationml.slideMaster+xml"/>
  <Override PartName="/ppt/slideLayouts/slideLayout179.xml" ContentType="application/vnd.openxmlformats-officedocument.presentationml.slideLayout+xml"/>
  <Override PartName="/ppt/slideMasters/slideMaster16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s/slide7.xml" ContentType="application/vnd.openxmlformats-officedocument.presentationml.slide+xml"/>
  <Override PartName="/ppt/slides/slide19.xml" ContentType="application/vnd.openxmlformats-officedocument.presentationml.slide+xml"/>
  <Override PartName="/ppt/slideLayouts/slideLayout157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embeddings/Microsoft_Equation1.bin" ContentType="application/vnd.openxmlformats-officedocument.oleObject"/>
  <Override PartName="/ppt/slideLayouts/slideLayout135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77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6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113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55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28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2.xml" ContentType="application/vnd.openxmlformats-officedocument.presentationml.slideMaster+xml"/>
  <Default Extension="pdf" ContentType="application/pdf"/>
  <Override PartName="/ppt/slideLayouts/slideLayout111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53.xml" ContentType="application/vnd.openxmlformats-officedocument.presentationml.slideLayout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Layouts/slideLayout1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173.xml" ContentType="application/vnd.openxmlformats-officedocument.presentationml.slideLayout+xml"/>
  <Override PartName="/ppt/slideMasters/slideMaster10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46.xml" ContentType="application/vnd.openxmlformats-officedocument.presentationml.slideLayout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51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3.xml" ContentType="application/vnd.openxmlformats-officedocument.theme+xml"/>
  <Override PartName="/ppt/slideLayouts/slideLayout171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16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Layouts/slideLayout38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1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.xml" ContentType="application/vnd.openxmlformats-officedocument.theme+xml"/>
  <Override PartName="/ppt/slideLayouts/slideLayout58.xml" ContentType="application/vnd.openxmlformats-officedocument.presentationml.slideLayout+xml"/>
  <Override PartName="/ppt/theme/theme19.xml" ContentType="application/vnd.openxmlformats-officedocument.theme+xml"/>
  <Override PartName="/ppt/slideLayouts/slideLayout16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7.xml" ContentType="application/vnd.openxmlformats-officedocument.theme+xml"/>
  <Override PartName="/ppt/slideLayouts/slideLayout161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8.xml" ContentType="application/vnd.openxmlformats-officedocument.presentationml.slideLayout+xml"/>
  <Override PartName="/ppt/slideLayouts/slideLayout40.xml" ContentType="application/vnd.openxmlformats-officedocument.presentationml.slideLayout+xml"/>
  <Default Extension="pict" ContentType="image/pict"/>
  <Override PartName="/ppt/slideLayouts/slideLayout34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Layouts/slideLayout126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5.xml" ContentType="application/vnd.openxmlformats-officedocument.theme+xml"/>
  <Override PartName="/ppt/slides/slide21.xml" ContentType="application/vnd.openxmlformats-officedocument.presentationml.slide+xml"/>
  <Override PartName="/ppt/slideLayouts/slideLayout96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Masters/slideMaster6.xml" ContentType="application/vnd.openxmlformats-officedocument.presentationml.slideMaster+xml"/>
  <Default Extension="gif" ContentType="image/gif"/>
  <Override PartName="/ppt/slideLayouts/slideLayout74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02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13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Layouts/slideLayout7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158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1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78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Layouts/slideLayout15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98.xml" ContentType="application/vnd.openxmlformats-officedocument.presentationml.slideLayout+xml"/>
  <Default Extension="vml" ContentType="application/vnd.openxmlformats-officedocument.vmlDrawing"/>
  <Override PartName="/ppt/slideLayouts/slideLayout90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tableStyles.xml" ContentType="application/vnd.openxmlformats-officedocument.presentationml.tableStyles+xml"/>
  <Override PartName="/ppt/slideLayouts/slideLayout176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2.xml" ContentType="application/vnd.openxmlformats-officedocument.presentationml.slideLayout+xml"/>
  <Default Extension="bin" ContentType="application/vnd.openxmlformats-officedocument.presentationml.printerSettings"/>
  <Override PartName="/ppt/slides/slide4.xml" ContentType="application/vnd.openxmlformats-officedocument.presentationml.slide+xml"/>
  <Override PartName="/ppt/slideLayouts/slideLayout154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6.xml" ContentType="application/vnd.openxmlformats-officedocument.theme+xml"/>
  <Override PartName="/ppt/slideLayouts/slideLayout174.xml" ContentType="application/vnd.openxmlformats-officedocument.presentationml.slideLayout+xml"/>
  <Override PartName="/ppt/slideMasters/slideMaster1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Layouts/slideLayout89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4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s/slide28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s/slide12.xml" ContentType="application/vnd.openxmlformats-officedocument.presentationml.slide+xml"/>
  <Default Extension="png" ContentType="image/png"/>
  <Override PartName="/ppt/slideLayouts/slideLayout1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92.xml" ContentType="application/vnd.openxmlformats-officedocument.presentationml.slideLayout+xml"/>
  <Default Extension="rels" ContentType="application/vnd.openxmlformats-package.relationships+xml"/>
  <Override PartName="/ppt/slideLayouts/slideLayout17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s/slide26.xml" ContentType="application/vnd.openxmlformats-officedocument.presentationml.slide+xml"/>
  <Override PartName="/ppt/slideLayouts/slideLayout37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29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84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07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5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6" r:id="rId6"/>
    <p:sldMasterId id="2147483657" r:id="rId7"/>
    <p:sldMasterId id="2147483658" r:id="rId8"/>
    <p:sldMasterId id="2147483659" r:id="rId9"/>
    <p:sldMasterId id="2147483660" r:id="rId10"/>
    <p:sldMasterId id="2147483661" r:id="rId11"/>
    <p:sldMasterId id="2147483662" r:id="rId12"/>
    <p:sldMasterId id="2147483663" r:id="rId13"/>
    <p:sldMasterId id="2147483664" r:id="rId14"/>
    <p:sldMasterId id="2147483665" r:id="rId15"/>
    <p:sldMasterId id="2147483666" r:id="rId16"/>
    <p:sldMasterId id="2147484231" r:id="rId17"/>
    <p:sldMasterId id="2147484298" r:id="rId18"/>
  </p:sldMasterIdLst>
  <p:notesMasterIdLst>
    <p:notesMasterId r:id="rId48"/>
  </p:notesMasterIdLst>
  <p:handoutMasterIdLst>
    <p:handoutMasterId r:id="rId49"/>
  </p:handoutMasterIdLst>
  <p:sldIdLst>
    <p:sldId id="286" r:id="rId19"/>
    <p:sldId id="256" r:id="rId20"/>
    <p:sldId id="258" r:id="rId21"/>
    <p:sldId id="259" r:id="rId22"/>
    <p:sldId id="261" r:id="rId23"/>
    <p:sldId id="264" r:id="rId24"/>
    <p:sldId id="257" r:id="rId25"/>
    <p:sldId id="265" r:id="rId26"/>
    <p:sldId id="266" r:id="rId27"/>
    <p:sldId id="267" r:id="rId28"/>
    <p:sldId id="260" r:id="rId29"/>
    <p:sldId id="272" r:id="rId30"/>
    <p:sldId id="289" r:id="rId31"/>
    <p:sldId id="281" r:id="rId32"/>
    <p:sldId id="274" r:id="rId33"/>
    <p:sldId id="282" r:id="rId34"/>
    <p:sldId id="275" r:id="rId35"/>
    <p:sldId id="285" r:id="rId36"/>
    <p:sldId id="276" r:id="rId37"/>
    <p:sldId id="278" r:id="rId38"/>
    <p:sldId id="277" r:id="rId39"/>
    <p:sldId id="284" r:id="rId40"/>
    <p:sldId id="292" r:id="rId41"/>
    <p:sldId id="293" r:id="rId42"/>
    <p:sldId id="287" r:id="rId43"/>
    <p:sldId id="290" r:id="rId44"/>
    <p:sldId id="269" r:id="rId45"/>
    <p:sldId id="283" r:id="rId46"/>
    <p:sldId id="291" r:id="rId47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5pPr>
    <a:lvl6pPr marL="2286000" algn="l" defTabSz="457200" rtl="0" eaLnBrk="1" latinLnBrk="0" hangingPunct="1"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6pPr>
    <a:lvl7pPr marL="2743200" algn="l" defTabSz="457200" rtl="0" eaLnBrk="1" latinLnBrk="0" hangingPunct="1"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7pPr>
    <a:lvl8pPr marL="3200400" algn="l" defTabSz="457200" rtl="0" eaLnBrk="1" latinLnBrk="0" hangingPunct="1"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8pPr>
    <a:lvl9pPr marL="3657600" algn="l" defTabSz="457200" rtl="0" eaLnBrk="1" latinLnBrk="0" hangingPunct="1"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7A"/>
    <a:srgbClr val="E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9043" autoAdjust="0"/>
    <p:restoredTop sz="95034" autoAdjust="0"/>
  </p:normalViewPr>
  <p:slideViewPr>
    <p:cSldViewPr>
      <p:cViewPr>
        <p:scale>
          <a:sx n="50" d="100"/>
          <a:sy n="50" d="100"/>
        </p:scale>
        <p:origin x="-1168" y="-39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" Target="slides/slide1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22.xml"/><Relationship Id="rId41" Type="http://schemas.openxmlformats.org/officeDocument/2006/relationships/slide" Target="slides/slide23.xml"/><Relationship Id="rId42" Type="http://schemas.openxmlformats.org/officeDocument/2006/relationships/slide" Target="slides/slide24.xml"/><Relationship Id="rId43" Type="http://schemas.openxmlformats.org/officeDocument/2006/relationships/slide" Target="slides/slide25.xml"/><Relationship Id="rId44" Type="http://schemas.openxmlformats.org/officeDocument/2006/relationships/slide" Target="slides/slide26.xml"/><Relationship Id="rId45" Type="http://schemas.openxmlformats.org/officeDocument/2006/relationships/slide" Target="slides/slide27.xml"/><Relationship Id="rId46" Type="http://schemas.openxmlformats.org/officeDocument/2006/relationships/slide" Target="slides/slide28.xml"/><Relationship Id="rId47" Type="http://schemas.openxmlformats.org/officeDocument/2006/relationships/slide" Target="slides/slide29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2.xml"/><Relationship Id="rId31" Type="http://schemas.openxmlformats.org/officeDocument/2006/relationships/slide" Target="slides/slide13.xml"/><Relationship Id="rId32" Type="http://schemas.openxmlformats.org/officeDocument/2006/relationships/slide" Target="slides/slide14.xml"/><Relationship Id="rId33" Type="http://schemas.openxmlformats.org/officeDocument/2006/relationships/slide" Target="slides/slide15.xml"/><Relationship Id="rId34" Type="http://schemas.openxmlformats.org/officeDocument/2006/relationships/slide" Target="slides/slide16.xml"/><Relationship Id="rId35" Type="http://schemas.openxmlformats.org/officeDocument/2006/relationships/slide" Target="slides/slide17.xml"/><Relationship Id="rId36" Type="http://schemas.openxmlformats.org/officeDocument/2006/relationships/slide" Target="slides/slide18.xml"/><Relationship Id="rId37" Type="http://schemas.openxmlformats.org/officeDocument/2006/relationships/slide" Target="slides/slide19.xml"/><Relationship Id="rId38" Type="http://schemas.openxmlformats.org/officeDocument/2006/relationships/slide" Target="slides/slide20.xml"/><Relationship Id="rId39" Type="http://schemas.openxmlformats.org/officeDocument/2006/relationships/slide" Target="slides/slide21.xml"/><Relationship Id="rId20" Type="http://schemas.openxmlformats.org/officeDocument/2006/relationships/slide" Target="slides/slide2.xml"/><Relationship Id="rId21" Type="http://schemas.openxmlformats.org/officeDocument/2006/relationships/slide" Target="slides/slide3.xml"/><Relationship Id="rId22" Type="http://schemas.openxmlformats.org/officeDocument/2006/relationships/slide" Target="slides/slide4.xml"/><Relationship Id="rId23" Type="http://schemas.openxmlformats.org/officeDocument/2006/relationships/slide" Target="slides/slide5.xml"/><Relationship Id="rId24" Type="http://schemas.openxmlformats.org/officeDocument/2006/relationships/slide" Target="slides/slide6.xml"/><Relationship Id="rId25" Type="http://schemas.openxmlformats.org/officeDocument/2006/relationships/slide" Target="slides/slide7.xml"/><Relationship Id="rId26" Type="http://schemas.openxmlformats.org/officeDocument/2006/relationships/slide" Target="slides/slide8.xml"/><Relationship Id="rId27" Type="http://schemas.openxmlformats.org/officeDocument/2006/relationships/slide" Target="slides/slide9.xml"/><Relationship Id="rId28" Type="http://schemas.openxmlformats.org/officeDocument/2006/relationships/slide" Target="slides/slide10.xml"/><Relationship Id="rId29" Type="http://schemas.openxmlformats.org/officeDocument/2006/relationships/slide" Target="slides/slide11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17375-EA9F-B145-95A0-755E8F516EC5}" type="datetime1">
              <a:rPr lang="it-IT" smtClean="0"/>
              <a:pPr/>
              <a:t>10/22/10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0FD2D-60E9-9343-B053-4B5758AA0653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60969-5168-F845-A82E-0988669D5DF6}" type="datetime1">
              <a:rPr lang="it-IT" smtClean="0"/>
              <a:pPr/>
              <a:t>10/22/10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43A04-08BD-8848-8AD5-61B9F1A89AF8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43A04-08BD-8848-8AD5-61B9F1A89AF8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76A81-1243-1742-A0E1-26403A094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C8C25-715A-6445-B88B-EBDDF778F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39F2E-06D6-BB4A-A382-2B5383922E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91F13-39FD-9341-84AB-B933748D0C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29D00-85A9-1248-B95C-18279E7A25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D98D0-B289-D14A-9484-280B3300E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3B237-07A7-A946-B09E-D63C912EC5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56FE1-AAF8-7047-86FA-FB176F6E89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2B6A4-B607-B14F-8117-6A365521C9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11D8E-A39B-2E42-880A-BF03385BC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4188" y="390525"/>
            <a:ext cx="2979737" cy="92360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90525"/>
            <a:ext cx="8789988" cy="92360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735F4-5487-F14B-8165-547668E13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34E4D-336C-9448-885E-0A5ACAFDC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8351A-9B15-4540-9B24-82F801ECA5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117C8-4BA3-6443-9DE2-37D05BCF4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E06FD-CEAB-9C43-A061-EAE996FA6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B2759-1207-234D-BFCE-5BD07DFD7C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7E9BA-B7F1-F546-AE7B-41EBDF1AD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47912-0F39-8E49-BCCE-9F5F14572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F5D89-2C55-7449-8CAB-1C537904E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72251-6D49-FF4C-8CEF-8FB81BEA3E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45D3B-1331-C64F-AAC7-00E8B4087D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4188" y="390525"/>
            <a:ext cx="2979737" cy="92360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90525"/>
            <a:ext cx="8789988" cy="92360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07BF3-D29A-FE4A-8442-FC17FEEB13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42AE9-243E-F748-871E-93BED2C04A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B626B-578D-234D-A5F9-268C2DD78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A8886-F8F3-6E45-8189-3825BB758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3C026-4F2A-E747-9E1C-41309C179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81D2E-3212-8345-8A6A-4E6AC0E943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234C0-A8EE-8C4B-BB5D-12390C81B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C7E70-E922-4849-A0F9-A99D925C79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EA297-1B30-9B4E-A9AA-57BAEFDF95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41575-87E1-7A48-8140-87D6CE9E7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7D918-8727-C047-BE47-8AED2F45DF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4188" y="390525"/>
            <a:ext cx="2979737" cy="92360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90525"/>
            <a:ext cx="8789988" cy="92360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3FECC-FFF3-574B-AC7A-AA6982638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9B7C8-E304-704E-9BE5-28F93940D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03394-1713-AA48-9CE8-45FAA4D3CA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F909F-5CFE-6448-8C88-FE1F4FA89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7601F-3A0E-E643-AE29-5EB8F640C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9014-0A98-0946-B05A-3FF458DB03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7AE47-58CA-1B49-A1BF-C7DB72AF3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F28FD-501C-8C43-AE5E-11A8533934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83652-C6C9-D44F-8F2E-995BD440E9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57B4E-A95F-1C41-A6DB-DC3DCE7B3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6A916-0DC7-8542-9B10-BC6A794FA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4188" y="390525"/>
            <a:ext cx="2979737" cy="92360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90525"/>
            <a:ext cx="8789988" cy="92360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71DBC-E175-374B-B378-C6ADBBDF90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34313-B1F6-A642-8FD1-AA838B8C31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FFF2D-2FBF-E242-82C4-1B6CD8338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2910C-BFE3-BC46-8E7B-D1B28379A3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BE0A4-942F-0748-A83E-7E7623CD5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372E1-533D-1144-8293-6D0F3D795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23761-6DD0-0446-B642-396673B98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4A393-1513-614B-80C4-24F3DEF394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51C03-F076-784D-A708-13653277B9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76015-D29A-3A4D-BD64-C924A3B1C3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91BC-A884-484B-B820-DBB2C5A804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4188" y="390525"/>
            <a:ext cx="2979737" cy="92360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90525"/>
            <a:ext cx="8789988" cy="92360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76618-6F41-9141-AFBB-17BAB5EF20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280BE-735D-7A49-9561-B5DC6CABF6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0F48D-7DC9-A747-B8AF-C34A24E828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52EEF-EA9B-C94A-A29B-8D7C9E3E5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2324100"/>
            <a:ext cx="24638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87700" y="2324100"/>
            <a:ext cx="24638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CA5AC-530E-0B49-BCD1-4BDEEFBFA1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49C0A-E2E7-6548-854C-5946D7925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355B3-8CB3-D443-BF09-47B03B0AB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23208-FA76-0140-B780-B94797E29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6DAEB-80A4-7848-B17C-D950B7C69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E6A3C-C153-164A-AF9B-F7D511BBD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40F4D-C70C-EB43-8EBF-9AA1A4EC81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81500" y="330200"/>
            <a:ext cx="1270000" cy="85598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30200"/>
            <a:ext cx="3657600" cy="85598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E57E2-F98B-B345-9B02-4ED3073CBA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56540-D3D2-2A4F-96FD-18587EEBF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0F285-22B9-B04A-BADC-62128066AF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B68D3-8DB6-4046-B78F-D3080EAB7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73DC1-DE30-164B-ACD7-6E4AB99C1B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1DF8B-9F63-234C-B26A-BE85846D61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F551B-C73E-8B4C-9E9D-CD4B7E0C7E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21743-2E09-9A4B-AC99-CC73BC0A10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F72B6-4837-594A-99BB-D9BCAA531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BA401-8479-C843-B1F2-9BD11B64B9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EC4A9-FCB7-C34C-950A-1F4FE975D9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4188" y="390525"/>
            <a:ext cx="2979737" cy="92360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90525"/>
            <a:ext cx="8789988" cy="92360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20A37-587F-B245-9717-58CEED202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56DAB-16BF-7148-9748-03628924FF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5C7CF-E3B4-CA49-BB00-A2139E47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8220C-AF8B-D045-97F4-542E1DF0BF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2324100"/>
            <a:ext cx="24638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87700" y="2324100"/>
            <a:ext cx="24638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E6605-252F-1149-9B9D-9AF3100D1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B5E3A-8CD3-2F4D-A5EF-13B1A95B6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2C0EB-215A-5540-A1AE-1AD1866C2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BD6F2-9F3A-F648-B992-DD253A7B0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68D19-37ED-8545-B534-F2D9A3213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CF0CF-7286-A248-90F8-D626014BA0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D7FCA-43C2-D04E-8D0F-FE41A641D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67850" y="330200"/>
            <a:ext cx="2965450" cy="85598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30200"/>
            <a:ext cx="8743950" cy="85598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C25DB-031C-2E4B-811D-4CF4EDCE85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6F355-718B-1C4F-AB02-0F8F226296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BD4B8-D3B6-7945-A3F4-BA64465B9D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17E3B-0F7A-8E41-A44A-CF3E86244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9300" y="2324100"/>
            <a:ext cx="19558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77500" y="2324100"/>
            <a:ext cx="19558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D12FF-63D1-1848-B78B-44441B2B86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857C4-3108-B34C-89BB-1CC63C9CF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D3354-2B63-6B48-9ABD-83E76134DA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92C2D-74D8-5542-B5C1-8EF29E94F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0E732-45AC-3546-8142-2DC63A41DD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D0F1B-A1E3-9B4D-8526-ED20AF4EE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F3A76-03D3-CF40-BDC8-90E5E0382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67850" y="330200"/>
            <a:ext cx="2965450" cy="85598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30200"/>
            <a:ext cx="8743950" cy="85598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F1F9B-142E-5144-AC89-D27CD97EA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41DEB-B5FF-CE4B-9712-F1FE30512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7D28E-77E3-034D-8A63-03D0292AF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B2F75-A761-FE4B-B974-6435FA2FD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863600"/>
            <a:ext cx="5854700" cy="802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63600"/>
            <a:ext cx="5854700" cy="802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5BDF4-6064-1443-AB6B-C8CE18020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03A93-EB08-B940-A025-3A53BE2E1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55112-836A-7646-AC0E-10BC8E2393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EB88C-CB66-344B-9087-510E6B7174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1D8F9-731D-4D48-BE96-FABF648480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FF244-5E83-9149-AB88-FD01B4EFF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91938-2FC6-A245-956F-575A47809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67850" y="390525"/>
            <a:ext cx="2965450" cy="84994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90525"/>
            <a:ext cx="8743950" cy="84994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A098A-D2C8-9C47-A494-6BC8E20154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A8D02-F3E5-7A49-A5F4-59C779FD04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D0B0A-1E40-E648-85DA-40A48E9ED7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EAF24-480E-964F-99DE-75C8AC33A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66353-7C0A-4A47-8A8F-1CF0D66556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E08C3-1439-0549-88D5-F1AD0B1036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F0289-AE55-7F49-B7BC-9D1F8C012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E164D-B135-5644-A35D-CD911BD4D9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4601A-3EBD-944F-8C53-BC3061E140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66F8B-8102-C645-A7F8-48093FF9DD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ADF30-D018-6346-A9F5-881408516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67850" y="330200"/>
            <a:ext cx="2965450" cy="83820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30200"/>
            <a:ext cx="8743950" cy="8382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554FA-1ADA-A740-9FF0-6CA75030CE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5F619-61E9-A248-940F-3BD20E509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98441-ACBA-1546-A91B-35D4662605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F8184-7D83-C843-B021-0F9F6A773C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2324100"/>
            <a:ext cx="58547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324100"/>
            <a:ext cx="58547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EC7BC-818D-F947-9805-04B3B09A9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6885F-1E75-0F4C-9DF9-3803D38AED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02091-9D74-4148-8A26-48614FB01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6BA37-AB2E-014A-A7B9-AA09622F89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C0B87-FE49-A34E-AD83-957FB72402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F2746-7C90-DC4E-87D2-358368B21E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C3E68-A6AF-C64D-88B7-B1A0D6E5A8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67850" y="330200"/>
            <a:ext cx="2965450" cy="85598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30200"/>
            <a:ext cx="8743950" cy="85598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4A96C-1CFF-6147-B650-40FA9A8D31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923A0-0C6A-5E42-A2B6-D58896158C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8443A-D1DE-1643-8503-545FEDC6AE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ACCA1-2B8F-4745-9C58-D16644DA5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0742B-37C0-6C41-8F90-73F4A1FEE4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F8A6D-8DE1-7445-9791-570A95A36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33228-5CEC-4640-BA84-8ECAB1404C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59CEA-8EA9-9741-94F4-30B700E698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63BB2-E234-F84E-9EFD-4D6B91F003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A61BA-1191-A045-9C81-B2ADF8A1C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6C9F8-2838-DF49-9524-4232F6D345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D80CD-E75F-D94C-81AE-7E58135C5C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B74A0-D007-E341-8DF7-034150079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07FB3-1993-E14B-9F5D-FD97299CB5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E16CC-EF9B-3947-99C6-AB6F812C9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5016500"/>
            <a:ext cx="2463800" cy="317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87700" y="5016500"/>
            <a:ext cx="2463800" cy="317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03918-F44F-4A48-8EC5-3E7EB37CD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85B3C-43DC-D446-8BFE-0D9BFF739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AB65-CFCA-5D48-8B1D-FEFB9A864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703D8-E0EF-2645-BF23-6072AED29B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D3CA2-C4D9-0E4C-8E5D-F7D0D7E8A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B3501-F9F0-BD4D-A506-99CA62F7D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2EFE9-1720-1E4D-88B0-3348D355C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81500" y="1320800"/>
            <a:ext cx="1270000" cy="68707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1320800"/>
            <a:ext cx="3657600" cy="68707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F0F72-C398-2A4F-BC18-BEA9695ED5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199C2-00A7-D74C-A124-87C49F8324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A4C09-D368-294C-AD1C-8A41C5F160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CBE99-89B8-FE46-B138-5AF87B2F8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48600" y="8470900"/>
            <a:ext cx="2400300" cy="50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01300" y="8470900"/>
            <a:ext cx="2400300" cy="50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60F6E-89D0-6044-96E3-E6ABBD8B3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0A188-9C00-2741-BFC2-0D90FA7E7D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7FA4F-6F2B-914F-AD0E-9215BC608D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8DB23-0457-6248-AD45-B828BEEDE4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80E1F-EE88-824B-B161-3EA8A1839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FDD43-5505-1547-9B03-4A967585B5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6C63A-DFC3-1941-B35B-4D79564FEE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53625" y="7785100"/>
            <a:ext cx="2847975" cy="17018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9700" y="7785100"/>
            <a:ext cx="8391525" cy="17018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5354B-8B6C-864F-923C-85CF0444AE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17EAD-02CC-C445-88FA-EBCD2D0B78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D80C1-BD6B-4E47-B870-3DB7C1A8C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7B952-473E-C547-A4D2-FC4E41602F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907DB-61BB-7547-97E6-121BE5DFEE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49EB0-4C9A-A041-AEF3-DC02753996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C3528-6A5C-1848-BF94-3BC6F98651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734EA-0EA8-724C-845E-ABB143F44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CDE97-4F1F-674F-9049-98D4B2C62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6DFAD-DE5E-E247-B533-1998C5427D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C1181-5500-6444-BC57-274CD2EE3D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67850" y="2276475"/>
            <a:ext cx="2965450" cy="64357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276475"/>
            <a:ext cx="87439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4FA24-E0D0-5D44-9F21-2C4B77764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72A1-C99E-4049-AB77-C88A23FC270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0EFEC7-72D2-CA44-900B-9C14DEDA2C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C0D02D-3C37-654A-BD99-C097E11073F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9101DC-A58A-C34E-9C2F-B093344A86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0147A-6B4B-5246-907B-5FEA8BBD56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3A2F36-3C49-C543-A990-19381E6D90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77911B-A7F1-9643-B52C-3323B601C5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72A1-C99E-4049-AB77-C88A23FC270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CAF1C7-64D4-6144-A58E-EBE2A82C51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BB8D43-0106-B741-B915-81F7388136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89C4E3-688F-0745-9D9D-329A55EB4A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3004799" cy="730372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4772762"/>
            <a:ext cx="11487573" cy="2379878"/>
          </a:xfrm>
        </p:spPr>
        <p:txBody>
          <a:bodyPr vert="horz" lIns="130046" tIns="0" rIns="65023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6700" b="1"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5360" y="2600960"/>
            <a:ext cx="11487573" cy="2132787"/>
          </a:xfrm>
        </p:spPr>
        <p:txBody>
          <a:bodyPr lIns="169060" tIns="0" rIns="65023" bIns="0" anchor="b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it-IT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7293631"/>
            <a:ext cx="13004800" cy="65024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221081"/>
            <a:ext cx="11704320" cy="1781658"/>
          </a:xfrm>
        </p:spPr>
        <p:txBody>
          <a:bodyPr/>
          <a:lstStyle/>
          <a:p>
            <a:r>
              <a:rPr kumimoji="0" lang="it-IT" dirty="0" smtClean="0"/>
              <a:t>Click </a:t>
            </a:r>
            <a:r>
              <a:rPr kumimoji="0" lang="it-IT" dirty="0" err="1" smtClean="0"/>
              <a:t>to</a:t>
            </a:r>
            <a:r>
              <a:rPr kumimoji="0" lang="it-IT" dirty="0" smtClean="0"/>
              <a:t> </a:t>
            </a:r>
            <a:r>
              <a:rPr kumimoji="0" lang="it-IT" dirty="0" err="1" smtClean="0"/>
              <a:t>edit</a:t>
            </a:r>
            <a:r>
              <a:rPr kumimoji="0" lang="it-IT" dirty="0" smtClean="0"/>
              <a:t> Master </a:t>
            </a:r>
            <a:r>
              <a:rPr kumimoji="0" lang="it-IT" dirty="0" err="1" smtClean="0"/>
              <a:t>title</a:t>
            </a:r>
            <a:r>
              <a:rPr kumimoji="0" lang="it-IT" dirty="0" smtClean="0"/>
              <a:t>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D0436-3F2D-1A4B-BF59-7527D7DAD7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3004800" cy="3701362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3701362"/>
            <a:ext cx="13004800" cy="65024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393" y="169063"/>
            <a:ext cx="11396540" cy="2327859"/>
          </a:xfrm>
        </p:spPr>
        <p:txBody>
          <a:bodyPr vert="horz" lIns="130046" tIns="0" rIns="130046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6700" b="1" cap="none" baseline="0"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3389" y="2600960"/>
            <a:ext cx="11409545" cy="975360"/>
          </a:xfrm>
        </p:spPr>
        <p:txBody>
          <a:bodyPr lIns="208074" tIns="0" rIns="65023" bIns="0" anchor="t"/>
          <a:lstStyle>
            <a:lvl1pPr marL="0" indent="0">
              <a:buNone/>
              <a:defRPr sz="2800">
                <a:solidFill>
                  <a:srgbClr val="FFFFFF"/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7E4D16-49E7-D740-8410-AA6F949978F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522931"/>
            <a:ext cx="5743787" cy="6576094"/>
          </a:xfrm>
        </p:spPr>
        <p:txBody>
          <a:bodyPr lIns="130046"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522931"/>
            <a:ext cx="5743787" cy="6576094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FE759-F208-2A4A-AC70-BD89E11B8E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416338"/>
            <a:ext cx="5746045" cy="1017394"/>
          </a:xfrm>
        </p:spPr>
        <p:txBody>
          <a:bodyPr lIns="208074" anchor="ctr"/>
          <a:lstStyle>
            <a:lvl1pPr marL="0" indent="0">
              <a:buNone/>
              <a:defRPr sz="3300" b="1" cap="all" baseline="0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483750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416338"/>
            <a:ext cx="5748302" cy="1017394"/>
          </a:xfrm>
        </p:spPr>
        <p:txBody>
          <a:bodyPr lIns="208074" anchor="ctr"/>
          <a:lstStyle>
            <a:lvl1pPr marL="0" indent="0">
              <a:buNone/>
              <a:defRPr sz="3300" b="1" cap="all" baseline="0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483750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7159D-975A-E64F-9122-E8B3C83B55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09213A-6624-E749-B93E-ACAFDA0DF3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703" y="216746"/>
            <a:ext cx="3589325" cy="1391514"/>
          </a:xfrm>
        </p:spPr>
        <p:txBody>
          <a:bodyPr vert="horz" lIns="104037" rIns="65023" bIns="0" rtlCol="0" anchor="b">
            <a:normAutofit/>
            <a:sp3d prstMaterial="matte"/>
          </a:bodyPr>
          <a:lstStyle>
            <a:lvl1pPr algn="l">
              <a:defRPr sz="2800" b="0"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4226" y="2479123"/>
            <a:ext cx="8420467" cy="6483748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703" y="2460470"/>
            <a:ext cx="3511296" cy="6502400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8393C2-1087-8849-9238-3ABAA8AAB7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4061493" y="0"/>
            <a:ext cx="65024" cy="2067763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4061493" y="0"/>
            <a:ext cx="65024" cy="2067763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087" y="221081"/>
            <a:ext cx="3591324" cy="1391514"/>
          </a:xfrm>
        </p:spPr>
        <p:txBody>
          <a:bodyPr lIns="104037" bIns="0" anchor="b">
            <a:sp3d prstMaterial="matte"/>
          </a:bodyPr>
          <a:lstStyle>
            <a:lvl1pPr algn="l">
              <a:defRPr sz="2800" b="0"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29857" y="2111727"/>
            <a:ext cx="8885187" cy="7641873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r>
              <a:rPr kumimoji="0" lang="it-IT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4086" y="2457907"/>
            <a:ext cx="3511296" cy="6502400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34086" y="1664614"/>
            <a:ext cx="3589325" cy="286106"/>
          </a:xfrm>
        </p:spPr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061493" y="0"/>
            <a:ext cx="65024" cy="97536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4061493" y="0"/>
            <a:ext cx="65024" cy="97536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17594" y="1664614"/>
            <a:ext cx="7386726" cy="28610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60377" y="1664614"/>
            <a:ext cx="1043718" cy="286106"/>
          </a:xfrm>
        </p:spPr>
        <p:txBody>
          <a:bodyPr/>
          <a:lstStyle/>
          <a:p>
            <a:pPr>
              <a:defRPr/>
            </a:pPr>
            <a:fld id="{644DA382-C127-7D40-B72A-6656E26386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BBB410-7D54-C449-8CCA-01B28AF1D3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9385131" y="0"/>
            <a:ext cx="65024" cy="97536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9454489" y="0"/>
            <a:ext cx="3576321" cy="97536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45227" y="390600"/>
            <a:ext cx="2709333" cy="8322169"/>
          </a:xfrm>
        </p:spPr>
        <p:txBody>
          <a:bodyPr vert="eaVert"/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433494"/>
            <a:ext cx="8561493" cy="8322169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55516" y="9070165"/>
            <a:ext cx="5456219" cy="519289"/>
          </a:xfrm>
        </p:spPr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CF25F0-283F-0344-BDA5-EE5BE052EE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5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4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6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2.xml"/><Relationship Id="rId8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7.xml"/><Relationship Id="rId12" Type="http://schemas.openxmlformats.org/officeDocument/2006/relationships/theme" Target="../theme/theme17.xml"/><Relationship Id="rId1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3.xml"/><Relationship Id="rId8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6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8.xml"/><Relationship Id="rId12" Type="http://schemas.openxmlformats.org/officeDocument/2006/relationships/theme" Target="../theme/theme18.xml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4.xml"/><Relationship Id="rId8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813800"/>
            <a:ext cx="8255000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3074" name="Line 2"/>
          <p:cNvSpPr>
            <a:spLocks noChangeShapeType="1"/>
          </p:cNvSpPr>
          <p:nvPr/>
        </p:nvSpPr>
        <p:spPr bwMode="auto">
          <a:xfrm flipH="1">
            <a:off x="9066213" y="519113"/>
            <a:ext cx="1587" cy="7964487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9066213" y="3092450"/>
            <a:ext cx="3430587" cy="0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9066213" y="5873750"/>
            <a:ext cx="3430587" cy="0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3077" name="Text Box 5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C6A18DAE-CF6E-754B-B7FE-35E749D8C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813800"/>
            <a:ext cx="8255000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4098" name="Line 2"/>
          <p:cNvSpPr>
            <a:spLocks noChangeShapeType="1"/>
          </p:cNvSpPr>
          <p:nvPr/>
        </p:nvSpPr>
        <p:spPr bwMode="auto">
          <a:xfrm flipH="1">
            <a:off x="6502400" y="1803400"/>
            <a:ext cx="0" cy="4318000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4099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CB619C56-66F6-8A48-9E77-A8D76E6E2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813800"/>
            <a:ext cx="8255000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5122" name="Line 2"/>
          <p:cNvSpPr>
            <a:spLocks noChangeShapeType="1"/>
          </p:cNvSpPr>
          <p:nvPr/>
        </p:nvSpPr>
        <p:spPr bwMode="auto">
          <a:xfrm flipH="1">
            <a:off x="4430713" y="1778000"/>
            <a:ext cx="1587" cy="5054600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5123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C301D4B9-73EC-DA44-BB42-A643A81ADC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813800"/>
            <a:ext cx="8255000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6146" name="Line 2"/>
          <p:cNvSpPr>
            <a:spLocks noChangeShapeType="1"/>
          </p:cNvSpPr>
          <p:nvPr/>
        </p:nvSpPr>
        <p:spPr bwMode="auto">
          <a:xfrm flipH="1">
            <a:off x="6488113" y="508000"/>
            <a:ext cx="1587" cy="8013700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614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5BE3C6DF-23A0-FE4B-84A0-5683E77C4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813800"/>
            <a:ext cx="8255000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7170" name="Line 2"/>
          <p:cNvSpPr>
            <a:spLocks noChangeShapeType="1"/>
          </p:cNvSpPr>
          <p:nvPr/>
        </p:nvSpPr>
        <p:spPr bwMode="auto">
          <a:xfrm flipH="1">
            <a:off x="4443413" y="1776413"/>
            <a:ext cx="1587" cy="5068887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 flipH="1">
            <a:off x="8545513" y="1776413"/>
            <a:ext cx="1587" cy="5068887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7172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E675BA97-3CD5-4342-83E3-A6B437D98F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2324100"/>
            <a:ext cx="5080000" cy="656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647700" y="1968500"/>
            <a:ext cx="4876800" cy="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8704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30200"/>
            <a:ext cx="5080000" cy="139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9220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09588" y="9194800"/>
            <a:ext cx="312737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104C6140-C282-A149-8D88-F5787B113F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660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04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549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993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4511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083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3655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227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813800"/>
            <a:ext cx="8255000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0242" name="Line 2"/>
          <p:cNvSpPr>
            <a:spLocks noChangeShapeType="1"/>
          </p:cNvSpPr>
          <p:nvPr/>
        </p:nvSpPr>
        <p:spPr bwMode="auto">
          <a:xfrm flipH="1">
            <a:off x="6488113" y="519113"/>
            <a:ext cx="1587" cy="7964487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6488113" y="4476750"/>
            <a:ext cx="5995987" cy="0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0244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E6FEC2BB-BF00-C54F-9769-64ED387CDA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2324100"/>
            <a:ext cx="5080000" cy="656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116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30200"/>
            <a:ext cx="11861800" cy="139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647700" y="1968500"/>
            <a:ext cx="11709400" cy="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1268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84FEACF2-F0E0-974A-A473-D1F30CC2F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660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04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549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993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4511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083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3655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227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69300" y="2324100"/>
            <a:ext cx="4064000" cy="656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30200"/>
            <a:ext cx="11861800" cy="139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647700" y="1968500"/>
            <a:ext cx="11709400" cy="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2292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6C5A19ED-05F1-3641-A2AC-3EED099D7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660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04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549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993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4511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083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3655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227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863600"/>
            <a:ext cx="11861800" cy="802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3314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9829992F-D944-D74C-B6E5-D17176FCDD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660400" indent="-266700" algn="l" rtl="0" eaLnBrk="0" fontAlgn="base" hangingPunct="0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04900" indent="-266700" algn="l" rtl="0" eaLnBrk="0" fontAlgn="base" hangingPunct="0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549400" indent="-266700" algn="l" rtl="0" eaLnBrk="0" fontAlgn="base" hangingPunct="0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993900" indent="-266700" algn="l" rtl="0" eaLnBrk="0" fontAlgn="base" hangingPunct="0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451100" indent="-266700" algn="l" rtl="0" fontAlgn="base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08300" indent="-266700" algn="l" rtl="0" fontAlgn="base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365500" indent="-266700" algn="l" rtl="0" fontAlgn="base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22700" indent="-266700" algn="l" rtl="0" fontAlgn="base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30200"/>
            <a:ext cx="11861800" cy="139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4338" name="Line 2"/>
          <p:cNvSpPr>
            <a:spLocks noChangeShapeType="1"/>
          </p:cNvSpPr>
          <p:nvPr/>
        </p:nvSpPr>
        <p:spPr bwMode="auto">
          <a:xfrm>
            <a:off x="647700" y="1968500"/>
            <a:ext cx="11709400" cy="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4339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DCC9CDDF-83F5-7143-B362-534E32473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7112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55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6002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2044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5019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591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4163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735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2324100"/>
            <a:ext cx="11861800" cy="656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30200"/>
            <a:ext cx="11861800" cy="139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647700" y="1968500"/>
            <a:ext cx="11709400" cy="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5364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4D60E330-3498-E341-A38A-4C335ACBB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660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04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549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993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4511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083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3655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227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AD5E464D-5E52-2B42-A37C-72918F5A1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7112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55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6002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2044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5019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591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4163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735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5016500"/>
            <a:ext cx="5080000" cy="317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647700" y="4749800"/>
            <a:ext cx="4881563" cy="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8534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1320800"/>
            <a:ext cx="5080000" cy="317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7412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080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B84D0A47-A508-CA45-ADBB-2DEFE74F8C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09700" y="7785100"/>
            <a:ext cx="57912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8434" name="Line 2"/>
          <p:cNvSpPr>
            <a:spLocks noChangeShapeType="1"/>
          </p:cNvSpPr>
          <p:nvPr/>
        </p:nvSpPr>
        <p:spPr bwMode="auto">
          <a:xfrm flipH="1">
            <a:off x="7543800" y="7975600"/>
            <a:ext cx="0" cy="142240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48600" y="8470900"/>
            <a:ext cx="4953000" cy="50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8436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9B8A654D-8951-2147-8BEE-6B0B57859D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708400"/>
            <a:ext cx="11861800" cy="233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9458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11176FFC-3C75-B549-9815-5229C08BC3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22/10/2010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Attilio Picazio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6A18DAE-CF6E-754B-B7FE-35E749D8CA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2" r:id="rId1"/>
    <p:sldLayoutId id="2147484233" r:id="rId2"/>
    <p:sldLayoutId id="2147484234" r:id="rId3"/>
    <p:sldLayoutId id="2147484235" r:id="rId4"/>
    <p:sldLayoutId id="2147484236" r:id="rId5"/>
    <p:sldLayoutId id="2147484237" r:id="rId6"/>
    <p:sldLayoutId id="2147484238" r:id="rId7"/>
    <p:sldLayoutId id="2147484239" r:id="rId8"/>
    <p:sldLayoutId id="2147484240" r:id="rId9"/>
    <p:sldLayoutId id="2147484241" r:id="rId10"/>
    <p:sldLayoutId id="2147484242" r:id="rId11"/>
  </p:sldLayoutIdLst>
  <p:hf hdr="0"/>
  <p:txStyles>
    <p:titleStyle>
      <a:lvl1pPr algn="ctr" defTabSz="65023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72" indent="-487672" algn="l" defTabSz="650230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defTabSz="650230" rtl="0" eaLnBrk="1" latinLnBrk="0" hangingPunct="1">
        <a:spcBef>
          <a:spcPct val="20000"/>
        </a:spcBef>
        <a:buFont typeface="Arial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650230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65023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65023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65023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65023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65023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65023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1" y="1"/>
            <a:ext cx="13004799" cy="990599"/>
          </a:xfrm>
          <a:prstGeom prst="rect">
            <a:avLst/>
          </a:prstGeom>
          <a:solidFill>
            <a:srgbClr val="00007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54200" y="304800"/>
            <a:ext cx="9296400" cy="533400"/>
          </a:xfrm>
          <a:prstGeom prst="rect">
            <a:avLst/>
          </a:prstGeom>
        </p:spPr>
        <p:txBody>
          <a:bodyPr vert="horz" lIns="130046" tIns="65023" rIns="65023" bIns="65023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it-IT" dirty="0" smtClean="0"/>
              <a:t>Click </a:t>
            </a:r>
            <a:r>
              <a:rPr kumimoji="0" lang="it-IT" dirty="0" err="1" smtClean="0"/>
              <a:t>to</a:t>
            </a:r>
            <a:r>
              <a:rPr kumimoji="0" lang="it-IT" dirty="0" smtClean="0"/>
              <a:t> </a:t>
            </a:r>
            <a:r>
              <a:rPr kumimoji="0" lang="it-IT" dirty="0" err="1" smtClean="0"/>
              <a:t>edit</a:t>
            </a:r>
            <a:r>
              <a:rPr kumimoji="0" lang="it-IT" dirty="0" smtClean="0"/>
              <a:t> Master </a:t>
            </a:r>
            <a:r>
              <a:rPr kumimoji="0" lang="it-IT" dirty="0" err="1" smtClean="0"/>
              <a:t>title</a:t>
            </a:r>
            <a:r>
              <a:rPr kumimoji="0" lang="it-IT" dirty="0" smtClean="0"/>
              <a:t>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1143000"/>
            <a:ext cx="11704320" cy="7960361"/>
          </a:xfrm>
          <a:prstGeom prst="rect">
            <a:avLst/>
          </a:prstGeom>
        </p:spPr>
        <p:txBody>
          <a:bodyPr vert="horz" lIns="78028" tIns="130046" rIns="130046" bIns="65023" rtlCol="0">
            <a:normAutofit/>
          </a:bodyPr>
          <a:lstStyle/>
          <a:p>
            <a:pPr lvl="0" eaLnBrk="1" latinLnBrk="0" hangingPunct="1"/>
            <a:r>
              <a:rPr kumimoji="0" lang="it-IT" dirty="0" smtClean="0"/>
              <a:t>Click </a:t>
            </a:r>
            <a:r>
              <a:rPr kumimoji="0" lang="it-IT" dirty="0" err="1" smtClean="0"/>
              <a:t>to</a:t>
            </a:r>
            <a:r>
              <a:rPr kumimoji="0" lang="it-IT" dirty="0" smtClean="0"/>
              <a:t> </a:t>
            </a:r>
            <a:r>
              <a:rPr kumimoji="0" lang="it-IT" dirty="0" err="1" smtClean="0"/>
              <a:t>edit</a:t>
            </a:r>
            <a:r>
              <a:rPr kumimoji="0" lang="it-IT" dirty="0" smtClean="0"/>
              <a:t> Master text </a:t>
            </a:r>
            <a:r>
              <a:rPr kumimoji="0" lang="it-IT" dirty="0" err="1" smtClean="0"/>
              <a:t>styles</a:t>
            </a:r>
            <a:endParaRPr kumimoji="0" lang="it-IT" dirty="0" smtClean="0"/>
          </a:p>
          <a:p>
            <a:pPr lvl="1" eaLnBrk="1" latinLnBrk="0" hangingPunct="1"/>
            <a:r>
              <a:rPr kumimoji="0" lang="it-IT" dirty="0" err="1" smtClean="0"/>
              <a:t>Second</a:t>
            </a:r>
            <a:r>
              <a:rPr kumimoji="0" lang="it-IT" dirty="0" smtClean="0"/>
              <a:t> </a:t>
            </a:r>
            <a:r>
              <a:rPr kumimoji="0" lang="it-IT" dirty="0" err="1" smtClean="0"/>
              <a:t>level</a:t>
            </a:r>
            <a:endParaRPr kumimoji="0" lang="it-IT" dirty="0" smtClean="0"/>
          </a:p>
          <a:p>
            <a:pPr lvl="2" eaLnBrk="1" latinLnBrk="0" hangingPunct="1"/>
            <a:r>
              <a:rPr kumimoji="0" lang="it-IT" dirty="0" err="1" smtClean="0"/>
              <a:t>Third</a:t>
            </a:r>
            <a:r>
              <a:rPr kumimoji="0" lang="it-IT" dirty="0" smtClean="0"/>
              <a:t> </a:t>
            </a:r>
            <a:r>
              <a:rPr kumimoji="0" lang="it-IT" dirty="0" err="1" smtClean="0"/>
              <a:t>level</a:t>
            </a:r>
            <a:endParaRPr kumimoji="0" lang="it-IT" dirty="0" smtClean="0"/>
          </a:p>
          <a:p>
            <a:pPr lvl="3" eaLnBrk="1" latinLnBrk="0" hangingPunct="1"/>
            <a:r>
              <a:rPr kumimoji="0" lang="it-IT" dirty="0" err="1" smtClean="0"/>
              <a:t>Fourth</a:t>
            </a:r>
            <a:r>
              <a:rPr kumimoji="0" lang="it-IT" dirty="0" smtClean="0"/>
              <a:t> </a:t>
            </a:r>
            <a:r>
              <a:rPr kumimoji="0" lang="it-IT" dirty="0" err="1" smtClean="0"/>
              <a:t>level</a:t>
            </a:r>
            <a:endParaRPr kumimoji="0" lang="it-IT" dirty="0" smtClean="0"/>
          </a:p>
          <a:p>
            <a:pPr lvl="4" eaLnBrk="1" latinLnBrk="0" hangingPunct="1"/>
            <a:r>
              <a:rPr kumimoji="0" lang="it-IT" dirty="0" err="1" smtClean="0"/>
              <a:t>Fifth</a:t>
            </a:r>
            <a:r>
              <a:rPr kumimoji="0" lang="it-IT" dirty="0" smtClean="0"/>
              <a:t> </a:t>
            </a:r>
            <a:r>
              <a:rPr kumimoji="0" lang="it-IT" dirty="0" err="1" smtClean="0"/>
              <a:t>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211732"/>
            <a:ext cx="3034453" cy="390144"/>
          </a:xfrm>
          <a:prstGeom prst="rect">
            <a:avLst/>
          </a:prstGeom>
        </p:spPr>
        <p:txBody>
          <a:bodyPr vert="horz" lIns="156055" tIns="65023" rIns="65023" bIns="0" rtlCol="0" anchor="b"/>
          <a:lstStyle>
            <a:lvl1pPr algn="l" eaLnBrk="1" latinLnBrk="0" hangingPunct="1">
              <a:defRPr kumimoji="0" sz="17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r>
              <a:rPr lang="it-IT" smtClean="0"/>
              <a:t>22/10/2010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55515" y="9211732"/>
            <a:ext cx="7833200" cy="390144"/>
          </a:xfrm>
          <a:prstGeom prst="rect">
            <a:avLst/>
          </a:prstGeom>
        </p:spPr>
        <p:txBody>
          <a:bodyPr vert="horz" lIns="65023" tIns="65023" rIns="65023" bIns="0" rtlCol="0" anchor="b"/>
          <a:lstStyle>
            <a:lvl1pPr algn="l" eaLnBrk="1" latinLnBrk="0" hangingPunct="1">
              <a:defRPr kumimoji="0" sz="17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r>
              <a:rPr kumimoji="0" lang="en-US" smtClean="0"/>
              <a:t>Attilio Picazio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8474" y="9211732"/>
            <a:ext cx="1043718" cy="390144"/>
          </a:xfrm>
          <a:prstGeom prst="rect">
            <a:avLst/>
          </a:prstGeom>
        </p:spPr>
        <p:txBody>
          <a:bodyPr vert="horz" lIns="130046" tIns="65023" rIns="130046" bIns="0" rtlCol="0" anchor="b"/>
          <a:lstStyle>
            <a:lvl1pPr algn="r" eaLnBrk="1" latinLnBrk="0" hangingPunct="1">
              <a:defRPr kumimoji="0" sz="17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pPr>
              <a:defRPr/>
            </a:pPr>
            <a:fld id="{C6A18DAE-CF6E-754B-B7FE-35E749D8CA09}" type="slidenum">
              <a:rPr lang="en-US" smtClean="0"/>
              <a:pPr>
                <a:defRPr/>
              </a:pPr>
              <a:t>‹#›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600" y="50400"/>
            <a:ext cx="1173103" cy="864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11836400" y="0"/>
            <a:ext cx="1016000" cy="9908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99" r:id="rId1"/>
    <p:sldLayoutId id="2147484300" r:id="rId2"/>
    <p:sldLayoutId id="2147484301" r:id="rId3"/>
    <p:sldLayoutId id="2147484302" r:id="rId4"/>
    <p:sldLayoutId id="2147484303" r:id="rId5"/>
    <p:sldLayoutId id="2147484304" r:id="rId6"/>
    <p:sldLayoutId id="2147484305" r:id="rId7"/>
    <p:sldLayoutId id="2147484306" r:id="rId8"/>
    <p:sldLayoutId id="2147484307" r:id="rId9"/>
    <p:sldLayoutId id="2147484308" r:id="rId10"/>
    <p:sldLayoutId id="2147484309" r:id="rId11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4000" b="1" kern="1200"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624221" indent="-455161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368" indent="-390138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417501" indent="-325115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1729611" indent="-260092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28717" indent="-260092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8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2314818" indent="-260092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0919" indent="-260092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7020" indent="-260092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3173122" indent="-260092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94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df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12.pd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df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16.pd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20.pd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27.pdf"/><Relationship Id="rId3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4.png"/><Relationship Id="rId12" Type="http://schemas.openxmlformats.org/officeDocument/2006/relationships/image" Target="../media/image35.png"/><Relationship Id="rId13" Type="http://schemas.openxmlformats.org/officeDocument/2006/relationships/image" Target="../media/image36.pdf"/><Relationship Id="rId14" Type="http://schemas.openxmlformats.org/officeDocument/2006/relationships/image" Target="../media/image37.png"/><Relationship Id="rId15" Type="http://schemas.openxmlformats.org/officeDocument/2006/relationships/image" Target="../media/image38.pdf"/><Relationship Id="rId16" Type="http://schemas.openxmlformats.org/officeDocument/2006/relationships/image" Target="../media/image39.png"/><Relationship Id="rId17" Type="http://schemas.openxmlformats.org/officeDocument/2006/relationships/image" Target="../media/image40.png"/><Relationship Id="rId18" Type="http://schemas.openxmlformats.org/officeDocument/2006/relationships/image" Target="../media/image41.pdf"/><Relationship Id="rId19" Type="http://schemas.openxmlformats.org/officeDocument/2006/relationships/image" Target="../media/image42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32.pdf"/><Relationship Id="rId9" Type="http://schemas.openxmlformats.org/officeDocument/2006/relationships/image" Target="NULL"/><Relationship Id="rId10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2.png"/><Relationship Id="rId12" Type="http://schemas.openxmlformats.org/officeDocument/2006/relationships/image" Target="../media/image53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43.png"/><Relationship Id="rId3" Type="http://schemas.openxmlformats.org/officeDocument/2006/relationships/image" Target="../media/image44.pdf"/><Relationship Id="rId4" Type="http://schemas.openxmlformats.org/officeDocument/2006/relationships/image" Target="../media/image45.png"/><Relationship Id="rId5" Type="http://schemas.openxmlformats.org/officeDocument/2006/relationships/image" Target="../media/image46.pdf"/><Relationship Id="rId6" Type="http://schemas.openxmlformats.org/officeDocument/2006/relationships/image" Target="../media/image47.png"/><Relationship Id="rId7" Type="http://schemas.openxmlformats.org/officeDocument/2006/relationships/image" Target="../media/image48.pdf"/><Relationship Id="rId8" Type="http://schemas.openxmlformats.org/officeDocument/2006/relationships/image" Target="../media/image49.png"/><Relationship Id="rId9" Type="http://schemas.openxmlformats.org/officeDocument/2006/relationships/image" Target="../media/image50.pdf"/><Relationship Id="rId10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df"/><Relationship Id="rId5" Type="http://schemas.openxmlformats.org/officeDocument/2006/relationships/image" Target="../media/image57.png"/><Relationship Id="rId6" Type="http://schemas.openxmlformats.org/officeDocument/2006/relationships/image" Target="../media/image58.pdf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54.pd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df"/><Relationship Id="rId5" Type="http://schemas.openxmlformats.org/officeDocument/2006/relationships/image" Target="../media/image64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61.pd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65.pdf"/><Relationship Id="rId3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70.pdf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68.pd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4" Type="http://schemas.openxmlformats.org/officeDocument/2006/relationships/image" Target="../media/image75.pdf"/><Relationship Id="rId5" Type="http://schemas.openxmlformats.org/officeDocument/2006/relationships/image" Target="../media/image76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73.pd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79.pdf"/><Relationship Id="rId5" Type="http://schemas.openxmlformats.org/officeDocument/2006/relationships/image" Target="../media/image80.png"/><Relationship Id="rId6" Type="http://schemas.openxmlformats.org/officeDocument/2006/relationships/image" Target="../media/image73.pdf"/><Relationship Id="rId7" Type="http://schemas.openxmlformats.org/officeDocument/2006/relationships/image" Target="../media/image74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77.pd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81.pdf"/><Relationship Id="rId3" Type="http://schemas.openxmlformats.org/officeDocument/2006/relationships/image" Target="../media/image8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84.pdf"/><Relationship Id="rId5" Type="http://schemas.openxmlformats.org/officeDocument/2006/relationships/image" Target="../media/image85.png"/><Relationship Id="rId6" Type="http://schemas.openxmlformats.org/officeDocument/2006/relationships/image" Target="../media/image86.pdf"/><Relationship Id="rId7" Type="http://schemas.openxmlformats.org/officeDocument/2006/relationships/image" Target="../media/image87.png"/><Relationship Id="rId8" Type="http://schemas.openxmlformats.org/officeDocument/2006/relationships/image" Target="../media/image88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9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8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df"/><Relationship Id="rId4" Type="http://schemas.openxmlformats.org/officeDocument/2006/relationships/image" Target="../media/image94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12008" y="542092"/>
            <a:ext cx="9062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Arial"/>
                <a:cs typeface="Arial"/>
              </a:rPr>
              <a:t>Università</a:t>
            </a:r>
            <a:r>
              <a:rPr lang="en-US" sz="3600" dirty="0" smtClean="0">
                <a:latin typeface="Arial"/>
                <a:cs typeface="Arial"/>
              </a:rPr>
              <a:t> </a:t>
            </a:r>
            <a:r>
              <a:rPr lang="en-US" sz="3600" dirty="0" err="1" smtClean="0">
                <a:latin typeface="Arial"/>
                <a:cs typeface="Arial"/>
              </a:rPr>
              <a:t>degli</a:t>
            </a:r>
            <a:r>
              <a:rPr lang="en-US" sz="3600" dirty="0" smtClean="0">
                <a:latin typeface="Arial"/>
                <a:cs typeface="Arial"/>
              </a:rPr>
              <a:t> </a:t>
            </a:r>
            <a:r>
              <a:rPr lang="en-US" sz="3600" dirty="0" err="1" smtClean="0">
                <a:latin typeface="Arial"/>
                <a:cs typeface="Arial"/>
              </a:rPr>
              <a:t>Studi</a:t>
            </a:r>
            <a:r>
              <a:rPr lang="en-US" sz="3600" dirty="0" smtClean="0">
                <a:latin typeface="Arial"/>
                <a:cs typeface="Arial"/>
              </a:rPr>
              <a:t> </a:t>
            </a:r>
            <a:r>
              <a:rPr lang="en-US" sz="3600" dirty="0" err="1" smtClean="0">
                <a:latin typeface="Arial"/>
                <a:cs typeface="Arial"/>
              </a:rPr>
              <a:t>di</a:t>
            </a:r>
            <a:r>
              <a:rPr lang="en-US" sz="3600" dirty="0" smtClean="0">
                <a:latin typeface="Arial"/>
                <a:cs typeface="Arial"/>
              </a:rPr>
              <a:t> Napoli “Federico II”</a:t>
            </a:r>
            <a:endParaRPr lang="it-IT" sz="3600" dirty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4000" y="4724400"/>
            <a:ext cx="12598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latin typeface="Arial"/>
                <a:cs typeface="Arial"/>
              </a:rPr>
              <a:t>Ottimizzazione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 smtClean="0">
                <a:latin typeface="Arial"/>
                <a:cs typeface="Arial"/>
              </a:rPr>
              <a:t>della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 smtClean="0">
                <a:latin typeface="Arial"/>
                <a:cs typeface="Arial"/>
              </a:rPr>
              <a:t>selezione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 smtClean="0">
                <a:latin typeface="Arial"/>
                <a:cs typeface="Arial"/>
              </a:rPr>
              <a:t>di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 smtClean="0">
                <a:latin typeface="Arial"/>
                <a:cs typeface="Arial"/>
              </a:rPr>
              <a:t>muoni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 smtClean="0">
                <a:latin typeface="Arial"/>
                <a:cs typeface="Arial"/>
              </a:rPr>
              <a:t>provenienti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 smtClean="0">
                <a:latin typeface="Arial"/>
                <a:cs typeface="Arial"/>
              </a:rPr>
              <a:t>dal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 smtClean="0">
                <a:latin typeface="Arial"/>
                <a:cs typeface="Arial"/>
              </a:rPr>
              <a:t>decadimento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 smtClean="0">
                <a:latin typeface="Arial"/>
                <a:cs typeface="Arial"/>
              </a:rPr>
              <a:t>dei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 smtClean="0">
                <a:latin typeface="Arial"/>
                <a:cs typeface="Arial"/>
              </a:rPr>
              <a:t>mesoni</a:t>
            </a:r>
            <a:r>
              <a:rPr lang="en-US" sz="4000" b="1" dirty="0" smtClean="0">
                <a:latin typeface="Arial"/>
                <a:cs typeface="Arial"/>
              </a:rPr>
              <a:t> J/ψ </a:t>
            </a:r>
            <a:r>
              <a:rPr lang="en-US" sz="4000" b="1" dirty="0" err="1" smtClean="0">
                <a:latin typeface="Arial"/>
                <a:cs typeface="Arial"/>
              </a:rPr>
              <a:t>prodotti</a:t>
            </a:r>
            <a:r>
              <a:rPr lang="en-US" sz="4000" b="1" dirty="0" smtClean="0">
                <a:latin typeface="Arial"/>
                <a:cs typeface="Arial"/>
              </a:rPr>
              <a:t> in </a:t>
            </a:r>
            <a:r>
              <a:rPr lang="en-US" sz="4000" b="1" dirty="0" err="1" smtClean="0">
                <a:latin typeface="Arial"/>
                <a:cs typeface="Arial"/>
              </a:rPr>
              <a:t>collisioni</a:t>
            </a:r>
            <a:r>
              <a:rPr lang="en-US" sz="4000" b="1" dirty="0" smtClean="0">
                <a:latin typeface="Arial"/>
                <a:cs typeface="Arial"/>
              </a:rPr>
              <a:t> pp </a:t>
            </a:r>
            <a:r>
              <a:rPr lang="en-US" sz="4000" b="1" dirty="0" err="1" smtClean="0">
                <a:latin typeface="Arial"/>
                <a:cs typeface="Arial"/>
              </a:rPr>
              <a:t>nell'esperimento</a:t>
            </a:r>
            <a:r>
              <a:rPr lang="en-US" sz="4000" b="1" dirty="0" smtClean="0">
                <a:latin typeface="Arial"/>
                <a:cs typeface="Arial"/>
              </a:rPr>
              <a:t> Atlas</a:t>
            </a:r>
            <a:endParaRPr lang="it-IT" sz="40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5054600" y="1143000"/>
            <a:ext cx="2895600" cy="28238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79997" y="3962400"/>
            <a:ext cx="7138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 smtClean="0">
                <a:latin typeface="Arial"/>
                <a:cs typeface="Arial"/>
              </a:rPr>
              <a:t>Tesi di Laurea Magistrale in Fisica</a:t>
            </a:r>
            <a:endParaRPr lang="it-IT" sz="36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93" y="7086600"/>
            <a:ext cx="566410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it-IT" sz="3500" dirty="0" smtClean="0"/>
              <a:t>Relatori:</a:t>
            </a:r>
          </a:p>
          <a:p>
            <a:pPr algn="l"/>
            <a:r>
              <a:rPr lang="it-IT" sz="3500" dirty="0" smtClean="0"/>
              <a:t>Prof.ssa Maria Grazia </a:t>
            </a:r>
            <a:r>
              <a:rPr lang="it-IT" sz="3500" dirty="0" err="1" smtClean="0"/>
              <a:t>Alviggi</a:t>
            </a:r>
            <a:endParaRPr lang="it-IT" sz="3500" dirty="0" smtClean="0"/>
          </a:p>
          <a:p>
            <a:pPr algn="l"/>
            <a:r>
              <a:rPr lang="it-IT" sz="3500" dirty="0" smtClean="0"/>
              <a:t>Dott. Francesco Conventi</a:t>
            </a:r>
          </a:p>
          <a:p>
            <a:pPr algn="l"/>
            <a:r>
              <a:rPr lang="it-IT" sz="3500" dirty="0" smtClean="0"/>
              <a:t>Dott. Giuseppe </a:t>
            </a:r>
            <a:r>
              <a:rPr lang="it-IT" sz="3500" dirty="0" err="1" smtClean="0"/>
              <a:t>Iacobucci</a:t>
            </a:r>
            <a:endParaRPr lang="it-IT" sz="35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9855200" y="7162800"/>
            <a:ext cx="2741519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it-IT" sz="3500" dirty="0" smtClean="0"/>
              <a:t>Candidato:</a:t>
            </a:r>
          </a:p>
          <a:p>
            <a:pPr algn="l"/>
            <a:r>
              <a:rPr lang="it-IT" sz="3500" dirty="0" smtClean="0"/>
              <a:t>Attilio Picazio</a:t>
            </a:r>
          </a:p>
          <a:p>
            <a:pPr algn="l"/>
            <a:r>
              <a:rPr lang="it-IT" sz="3500" dirty="0" err="1" smtClean="0"/>
              <a:t>Matr</a:t>
            </a:r>
            <a:r>
              <a:rPr lang="it-IT" sz="3500" dirty="0" smtClean="0"/>
              <a:t>. 358/80</a:t>
            </a:r>
            <a:endParaRPr lang="it-IT" sz="35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1600" y="228600"/>
            <a:ext cx="1171960" cy="864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97" y="228600"/>
            <a:ext cx="1173103" cy="86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Sommario</a:t>
            </a:r>
            <a:endParaRPr lang="it-IT" dirty="0"/>
          </a:p>
        </p:txBody>
      </p:sp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90BB5E-E3C0-1742-86B0-8728395733AA}" type="slidenum">
              <a:rPr lang="en-US" smtClean="0"/>
              <a:pPr>
                <a:defRPr/>
              </a:pPr>
              <a:t>2</a:t>
            </a:fld>
            <a:r>
              <a:rPr lang="en-US" dirty="0" smtClean="0"/>
              <a:t>/22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1200" y="1219200"/>
            <a:ext cx="11658600" cy="21852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it-IT" sz="3400" dirty="0" smtClean="0">
                <a:solidFill>
                  <a:srgbClr val="0000FF"/>
                </a:solidFill>
              </a:rPr>
              <a:t>Apparato sperimentale:</a:t>
            </a:r>
          </a:p>
          <a:p>
            <a:pPr lvl="1" algn="l">
              <a:buFont typeface="Arial"/>
              <a:buChar char="•"/>
            </a:pPr>
            <a:r>
              <a:rPr lang="it-IT" sz="3400" dirty="0" smtClean="0">
                <a:solidFill>
                  <a:srgbClr val="0000FF"/>
                </a:solidFill>
              </a:rPr>
              <a:t>LHC</a:t>
            </a:r>
          </a:p>
          <a:p>
            <a:pPr lvl="1" algn="l">
              <a:buFont typeface="Arial"/>
              <a:buChar char="•"/>
            </a:pPr>
            <a:r>
              <a:rPr lang="it-IT" sz="3400" dirty="0" smtClean="0">
                <a:solidFill>
                  <a:srgbClr val="0000FF"/>
                </a:solidFill>
              </a:rPr>
              <a:t>L’esperimento ATLAS</a:t>
            </a:r>
          </a:p>
          <a:p>
            <a:pPr lvl="1" algn="l">
              <a:buFont typeface="Arial"/>
              <a:buChar char="•"/>
            </a:pPr>
            <a:r>
              <a:rPr lang="it-IT" sz="3400" dirty="0" smtClean="0">
                <a:solidFill>
                  <a:srgbClr val="0000FF"/>
                </a:solidFill>
              </a:rPr>
              <a:t>Il modello di calcolo di ATLAS </a:t>
            </a:r>
            <a:r>
              <a:rPr lang="it-IT" sz="3400" dirty="0" err="1" smtClean="0">
                <a:solidFill>
                  <a:srgbClr val="0000FF"/>
                </a:solidFill>
              </a:rPr>
              <a:t>–</a:t>
            </a:r>
            <a:r>
              <a:rPr lang="it-IT" sz="3400" dirty="0" smtClean="0">
                <a:solidFill>
                  <a:srgbClr val="0000FF"/>
                </a:solidFill>
              </a:rPr>
              <a:t> </a:t>
            </a:r>
            <a:r>
              <a:rPr lang="it-IT" sz="3400" dirty="0" err="1" smtClean="0">
                <a:solidFill>
                  <a:srgbClr val="0000FF"/>
                </a:solidFill>
              </a:rPr>
              <a:t>Grid</a:t>
            </a:r>
            <a:endParaRPr lang="it-IT" sz="3400" dirty="0" smtClean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1200" y="3581400"/>
            <a:ext cx="11658600" cy="6155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it-IT" sz="3400" dirty="0" smtClean="0">
                <a:solidFill>
                  <a:srgbClr val="0000FF"/>
                </a:solidFill>
              </a:rPr>
              <a:t> Ricostruzione dei muoni in ATLAS</a:t>
            </a:r>
          </a:p>
        </p:txBody>
      </p:sp>
      <p:sp>
        <p:nvSpPr>
          <p:cNvPr id="7" name="Rectangle 6"/>
          <p:cNvSpPr/>
          <p:nvPr/>
        </p:nvSpPr>
        <p:spPr>
          <a:xfrm>
            <a:off x="711200" y="4343400"/>
            <a:ext cx="11658600" cy="21852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it-IT" sz="3400" dirty="0" smtClean="0">
                <a:solidFill>
                  <a:srgbClr val="0000FF"/>
                </a:solidFill>
              </a:rPr>
              <a:t>Analisi ed implementazione di una procedura di selezione: </a:t>
            </a:r>
          </a:p>
          <a:p>
            <a:pPr lvl="1" algn="l">
              <a:buFont typeface="Arial"/>
              <a:buChar char="•"/>
            </a:pPr>
            <a:r>
              <a:rPr lang="it-IT" sz="3400" dirty="0" smtClean="0">
                <a:solidFill>
                  <a:srgbClr val="0000FF"/>
                </a:solidFill>
              </a:rPr>
              <a:t>Contaminazione dei muoni da decadimento di π</a:t>
            </a:r>
            <a:r>
              <a:rPr lang="it-IT" sz="3400" baseline="30000" dirty="0" smtClean="0">
                <a:solidFill>
                  <a:srgbClr val="0000FF"/>
                </a:solidFill>
              </a:rPr>
              <a:t>±</a:t>
            </a:r>
            <a:r>
              <a:rPr lang="it-IT" sz="3400" dirty="0" smtClean="0">
                <a:solidFill>
                  <a:srgbClr val="0000FF"/>
                </a:solidFill>
              </a:rPr>
              <a:t> e k</a:t>
            </a:r>
            <a:r>
              <a:rPr lang="it-IT" sz="3400" baseline="30000" dirty="0" smtClean="0">
                <a:solidFill>
                  <a:srgbClr val="0000FF"/>
                </a:solidFill>
              </a:rPr>
              <a:t>±</a:t>
            </a:r>
          </a:p>
          <a:p>
            <a:pPr lvl="1" algn="l">
              <a:buFont typeface="Arial"/>
              <a:buChar char="•"/>
            </a:pPr>
            <a:r>
              <a:rPr lang="it-IT" sz="3400" dirty="0" smtClean="0">
                <a:solidFill>
                  <a:srgbClr val="0000FF"/>
                </a:solidFill>
              </a:rPr>
              <a:t>Studio delle osservabili discriminanti</a:t>
            </a:r>
          </a:p>
          <a:p>
            <a:pPr lvl="1" algn="l">
              <a:buFont typeface="Arial"/>
              <a:buChar char="•"/>
            </a:pPr>
            <a:r>
              <a:rPr lang="it-IT" sz="3400" dirty="0" smtClean="0">
                <a:solidFill>
                  <a:srgbClr val="0000FF"/>
                </a:solidFill>
              </a:rPr>
              <a:t>Individuazione dei tagli “rettangolari”</a:t>
            </a:r>
          </a:p>
        </p:txBody>
      </p:sp>
      <p:sp>
        <p:nvSpPr>
          <p:cNvPr id="8" name="Rectangle 7"/>
          <p:cNvSpPr/>
          <p:nvPr/>
        </p:nvSpPr>
        <p:spPr>
          <a:xfrm>
            <a:off x="711200" y="6705600"/>
            <a:ext cx="11658600" cy="166199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it-IT" sz="3400" dirty="0" smtClean="0">
                <a:solidFill>
                  <a:srgbClr val="0000FF"/>
                </a:solidFill>
              </a:rPr>
              <a:t> Effetto della selezione sui dati:</a:t>
            </a:r>
          </a:p>
          <a:p>
            <a:pPr lvl="1" algn="l">
              <a:buFont typeface="Arial"/>
              <a:buChar char="•"/>
            </a:pPr>
            <a:r>
              <a:rPr lang="it-IT" sz="3400" dirty="0" err="1" smtClean="0">
                <a:solidFill>
                  <a:srgbClr val="0000FF"/>
                </a:solidFill>
              </a:rPr>
              <a:t>Dimuoni</a:t>
            </a:r>
            <a:endParaRPr lang="it-IT" sz="3400" dirty="0" smtClean="0">
              <a:solidFill>
                <a:srgbClr val="0000FF"/>
              </a:solidFill>
            </a:endParaRPr>
          </a:p>
          <a:p>
            <a:pPr lvl="1" algn="l">
              <a:buFont typeface="Arial"/>
              <a:buChar char="•"/>
            </a:pPr>
            <a:r>
              <a:rPr lang="it-IT" sz="3400" dirty="0" smtClean="0">
                <a:solidFill>
                  <a:srgbClr val="0000FF"/>
                </a:solidFill>
              </a:rPr>
              <a:t>Muoni singoli</a:t>
            </a:r>
          </a:p>
        </p:txBody>
      </p:sp>
      <p:sp>
        <p:nvSpPr>
          <p:cNvPr id="9" name="Rectangle 8"/>
          <p:cNvSpPr/>
          <p:nvPr/>
        </p:nvSpPr>
        <p:spPr>
          <a:xfrm>
            <a:off x="711200" y="8610600"/>
            <a:ext cx="11658600" cy="6155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it-IT" sz="3400" dirty="0" smtClean="0">
                <a:solidFill>
                  <a:srgbClr val="0000FF"/>
                </a:solidFill>
              </a:rPr>
              <a:t>Conclusioni e Prospettive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peakLumiByDayLo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5334000"/>
            <a:ext cx="5795911" cy="4164900"/>
          </a:xfrm>
          <a:prstGeom prst="rect">
            <a:avLst/>
          </a:prstGeom>
        </p:spPr>
      </p:pic>
      <p:pic>
        <p:nvPicPr>
          <p:cNvPr id="17" name="Picture 16" descr="sumLumiByD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00" y="5257800"/>
            <a:ext cx="5892800" cy="4234525"/>
          </a:xfrm>
          <a:prstGeom prst="rect">
            <a:avLst/>
          </a:prstGeom>
        </p:spPr>
      </p:pic>
      <p:sp>
        <p:nvSpPr>
          <p:cNvPr id="236546" name="Rectangle 1"/>
          <p:cNvSpPr>
            <a:spLocks noGrp="1" noChangeArrowheads="1"/>
          </p:cNvSpPr>
          <p:nvPr>
            <p:ph type="title"/>
          </p:nvPr>
        </p:nvSpPr>
        <p:spPr>
          <a:xfrm>
            <a:off x="711200" y="228600"/>
            <a:ext cx="11703050" cy="6096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ym typeface="Helvetica Neue" charset="0"/>
              </a:rPr>
              <a:t>Il Large </a:t>
            </a:r>
            <a:r>
              <a:rPr lang="en-US" b="1" dirty="0" err="1" smtClean="0">
                <a:sym typeface="Helvetica Neue" charset="0"/>
              </a:rPr>
              <a:t>Hadron</a:t>
            </a:r>
            <a:r>
              <a:rPr lang="en-US" b="1" dirty="0" smtClean="0">
                <a:sym typeface="Helvetica Neue" charset="0"/>
              </a:rPr>
              <a:t> Collider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68474" y="9220200"/>
            <a:ext cx="1043718" cy="390144"/>
          </a:xfrm>
        </p:spPr>
        <p:txBody>
          <a:bodyPr/>
          <a:lstStyle/>
          <a:p>
            <a:pPr>
              <a:defRPr/>
            </a:pPr>
            <a:fld id="{BE106BE9-8059-594E-A146-7CDDEA049F0B}" type="slidenum">
              <a:rPr lang="en-US" smtClean="0"/>
              <a:pPr>
                <a:defRPr/>
              </a:pPr>
              <a:t>3</a:t>
            </a:fld>
            <a:r>
              <a:rPr lang="en-US" dirty="0" smtClean="0"/>
              <a:t>/22</a:t>
            </a:r>
            <a:endParaRPr lang="en-US" dirty="0"/>
          </a:p>
        </p:txBody>
      </p:sp>
      <p:sp>
        <p:nvSpPr>
          <p:cNvPr id="236552" name="Text Box 6"/>
          <p:cNvSpPr txBox="1">
            <a:spLocks noChangeArrowheads="1"/>
          </p:cNvSpPr>
          <p:nvPr/>
        </p:nvSpPr>
        <p:spPr bwMode="auto">
          <a:xfrm>
            <a:off x="12268200" y="8933525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pPr algn="r"/>
            <a:fld id="{465046D7-17A6-8647-BB49-A0F964330E10}" type="slidenum">
              <a:rPr lang="en-US" sz="14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pPr algn="r"/>
              <a:t>3</a:t>
            </a:fld>
            <a:endParaRPr lang="en-US" sz="140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  <a:sym typeface="Helvetica Neue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21400" y="2895600"/>
            <a:ext cx="6883400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accent4"/>
                </a:solidFill>
              </a:rPr>
              <a:t>Il 30 marzo 2010 ha avuto inizio la presa dati con energia nel centro di massa di </a:t>
            </a:r>
            <a:r>
              <a:rPr lang="it-IT" sz="2400" b="1" dirty="0" err="1" smtClean="0">
                <a:solidFill>
                  <a:schemeClr val="accent4"/>
                </a:solidFill>
              </a:rPr>
              <a:t>7</a:t>
            </a:r>
            <a:r>
              <a:rPr lang="it-IT" sz="2400" b="1" dirty="0" smtClean="0">
                <a:solidFill>
                  <a:schemeClr val="accent4"/>
                </a:solidFill>
              </a:rPr>
              <a:t> </a:t>
            </a:r>
            <a:r>
              <a:rPr lang="it-IT" sz="2400" b="1" dirty="0" err="1" smtClean="0">
                <a:solidFill>
                  <a:schemeClr val="accent4"/>
                </a:solidFill>
              </a:rPr>
              <a:t>TeV</a:t>
            </a:r>
            <a:endParaRPr lang="it-IT" sz="2400" b="1" dirty="0" smtClean="0">
              <a:solidFill>
                <a:schemeClr val="accent4"/>
              </a:solidFill>
            </a:endParaRPr>
          </a:p>
          <a:p>
            <a:endParaRPr lang="it-IT" sz="2400" b="1" dirty="0" smtClean="0">
              <a:solidFill>
                <a:schemeClr val="accent4"/>
              </a:solidFill>
            </a:endParaRPr>
          </a:p>
          <a:p>
            <a:r>
              <a:rPr lang="it-IT" sz="2400" dirty="0" smtClean="0"/>
              <a:t>La Luminosità istantanea (</a:t>
            </a:r>
            <a:r>
              <a:rPr lang="it-IT" sz="2400" dirty="0" err="1" smtClean="0"/>
              <a:t>L</a:t>
            </a:r>
            <a:r>
              <a:rPr lang="it-IT" sz="2400" dirty="0" smtClean="0"/>
              <a:t>) è  stata portata al valore di picco di 10</a:t>
            </a:r>
            <a:r>
              <a:rPr lang="it-IT" sz="2400" baseline="30000" dirty="0" smtClean="0"/>
              <a:t>32</a:t>
            </a:r>
            <a:r>
              <a:rPr lang="it-IT" sz="2400" dirty="0" smtClean="0"/>
              <a:t>cm</a:t>
            </a:r>
            <a:r>
              <a:rPr lang="it-IT" sz="2400" baseline="30000" dirty="0" smtClean="0"/>
              <a:t>-2</a:t>
            </a:r>
            <a:r>
              <a:rPr lang="it-IT" sz="2400" dirty="0" smtClean="0"/>
              <a:t>s</a:t>
            </a:r>
            <a:r>
              <a:rPr lang="it-IT" sz="2400" baseline="30000" dirty="0" smtClean="0"/>
              <a:t>-1 </a:t>
            </a:r>
          </a:p>
          <a:p>
            <a:r>
              <a:rPr lang="it-IT" sz="2400" dirty="0" smtClean="0"/>
              <a:t>(Obiettivo del 2010) </a:t>
            </a: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6273800" y="2819400"/>
            <a:ext cx="6400800" cy="1588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66800"/>
            <a:ext cx="6121400" cy="4191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121400" y="1111984"/>
            <a:ext cx="6883400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500" b="1" dirty="0" smtClean="0"/>
              <a:t>Parametri di progetto</a:t>
            </a:r>
          </a:p>
          <a:p>
            <a:pPr marL="742950" indent="-742950" algn="just">
              <a:buFont typeface="Arial"/>
              <a:buChar char="•"/>
            </a:pPr>
            <a:r>
              <a:rPr lang="it-IT" sz="2500" b="1" dirty="0" smtClean="0"/>
              <a:t>Circonferenza -&gt;27 km</a:t>
            </a:r>
          </a:p>
          <a:p>
            <a:pPr marL="742950" indent="-742950" algn="just">
              <a:buFont typeface="Arial"/>
              <a:buChar char="•"/>
            </a:pPr>
            <a:r>
              <a:rPr lang="it-IT" sz="2500" b="1" dirty="0" smtClean="0"/>
              <a:t>Energia nel centro di massa -&gt; 14 </a:t>
            </a:r>
            <a:r>
              <a:rPr lang="it-IT" sz="2500" b="1" dirty="0" err="1" smtClean="0"/>
              <a:t>TeV</a:t>
            </a:r>
            <a:endParaRPr lang="it-IT" sz="2500" b="1" dirty="0" smtClean="0"/>
          </a:p>
          <a:p>
            <a:pPr marL="742950" indent="-742950" algn="just">
              <a:buFont typeface="Arial"/>
              <a:buChar char="•"/>
            </a:pPr>
            <a:r>
              <a:rPr lang="it-IT" sz="2500" b="1" dirty="0" smtClean="0"/>
              <a:t>Luminosità istantanea -&gt; 10</a:t>
            </a:r>
            <a:r>
              <a:rPr lang="it-IT" sz="2500" b="1" baseline="30000" dirty="0" smtClean="0"/>
              <a:t>34</a:t>
            </a:r>
            <a:r>
              <a:rPr lang="it-IT" sz="2500" b="1" dirty="0" smtClean="0"/>
              <a:t>cm</a:t>
            </a:r>
            <a:r>
              <a:rPr lang="it-IT" sz="2500" b="1" baseline="30000" dirty="0" smtClean="0"/>
              <a:t>-2</a:t>
            </a:r>
            <a:r>
              <a:rPr lang="it-IT" sz="2500" b="1" dirty="0" smtClean="0"/>
              <a:t>s</a:t>
            </a:r>
            <a:r>
              <a:rPr lang="it-IT" sz="2500" b="1" baseline="30000" dirty="0" smtClean="0"/>
              <a:t>-1</a:t>
            </a:r>
            <a:r>
              <a:rPr lang="it-IT" sz="2500" b="1" dirty="0" smtClean="0"/>
              <a:t> </a:t>
            </a:r>
            <a:endParaRPr lang="it-IT" sz="2500" b="1" baseline="30000" dirty="0"/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939800" y="6248400"/>
            <a:ext cx="4953000" cy="1588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 smtClean="0">
                <a:sym typeface="Helvetica Neue" charset="0"/>
              </a:rPr>
              <a:t>Il </a:t>
            </a:r>
            <a:r>
              <a:rPr lang="en-US" dirty="0" err="1" smtClean="0">
                <a:sym typeface="Helvetica Neue" charset="0"/>
              </a:rPr>
              <a:t>Programma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di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Fisica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di</a:t>
            </a:r>
            <a:r>
              <a:rPr lang="en-US" dirty="0" smtClean="0">
                <a:sym typeface="Helvetica Neue" charset="0"/>
              </a:rPr>
              <a:t> ATLAS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46B59-A7DD-914A-B638-DD3E7C8A50AA}" type="slidenum">
              <a:rPr lang="en-US" smtClean="0"/>
              <a:pPr/>
              <a:t>4</a:t>
            </a:fld>
            <a:r>
              <a:rPr lang="en-US" dirty="0" smtClean="0"/>
              <a:t>/22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7800" y="2524066"/>
            <a:ext cx="6629400" cy="45243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it-IT" sz="3200" dirty="0" smtClean="0">
                <a:solidFill>
                  <a:srgbClr val="0000FF"/>
                </a:solidFill>
              </a:rPr>
              <a:t>Principali argomenti di Fisica delle alte energie che costituiscono il programma di ricerca della collaborazione ATLAS sono: </a:t>
            </a:r>
          </a:p>
          <a:p>
            <a:pPr algn="l"/>
            <a:r>
              <a:rPr lang="it-IT" sz="3200" dirty="0" smtClean="0">
                <a:solidFill>
                  <a:srgbClr val="0000FF"/>
                </a:solidFill>
              </a:rPr>
              <a:t> </a:t>
            </a:r>
          </a:p>
          <a:p>
            <a:pPr algn="l">
              <a:buFont typeface="Arial"/>
              <a:buChar char="•"/>
            </a:pPr>
            <a:r>
              <a:rPr lang="it-IT" sz="3200" dirty="0" smtClean="0">
                <a:solidFill>
                  <a:srgbClr val="0000FF"/>
                </a:solidFill>
              </a:rPr>
              <a:t>Ricerca del bosone di </a:t>
            </a:r>
            <a:r>
              <a:rPr lang="it-IT" sz="3200" dirty="0" err="1" smtClean="0">
                <a:solidFill>
                  <a:srgbClr val="0000FF"/>
                </a:solidFill>
              </a:rPr>
              <a:t>Higgs</a:t>
            </a:r>
            <a:endParaRPr lang="it-IT" sz="3200" dirty="0" smtClean="0">
              <a:solidFill>
                <a:srgbClr val="0000FF"/>
              </a:solidFill>
            </a:endParaRPr>
          </a:p>
          <a:p>
            <a:pPr algn="l">
              <a:buFont typeface="Arial"/>
              <a:buChar char="•"/>
            </a:pPr>
            <a:r>
              <a:rPr lang="it-IT" sz="3200" dirty="0" smtClean="0">
                <a:solidFill>
                  <a:srgbClr val="0000FF"/>
                </a:solidFill>
              </a:rPr>
              <a:t>Fisica dei mesoni </a:t>
            </a:r>
            <a:r>
              <a:rPr lang="it-IT" sz="3200" dirty="0" err="1" smtClean="0">
                <a:solidFill>
                  <a:srgbClr val="0000FF"/>
                </a:solidFill>
              </a:rPr>
              <a:t>B</a:t>
            </a:r>
            <a:endParaRPr lang="it-IT" sz="3200" dirty="0" smtClean="0">
              <a:solidFill>
                <a:srgbClr val="0000FF"/>
              </a:solidFill>
            </a:endParaRPr>
          </a:p>
          <a:p>
            <a:pPr algn="l">
              <a:buFont typeface="Arial"/>
              <a:buChar char="•"/>
            </a:pPr>
            <a:r>
              <a:rPr lang="it-IT" sz="3200" dirty="0" smtClean="0">
                <a:solidFill>
                  <a:srgbClr val="0000FF"/>
                </a:solidFill>
              </a:rPr>
              <a:t>Fisica del bosone </a:t>
            </a:r>
            <a:r>
              <a:rPr lang="it-IT" sz="3200" dirty="0" err="1" smtClean="0">
                <a:solidFill>
                  <a:srgbClr val="0000FF"/>
                </a:solidFill>
              </a:rPr>
              <a:t>W</a:t>
            </a:r>
            <a:r>
              <a:rPr lang="it-IT" sz="3200" baseline="30000" dirty="0" err="1" smtClean="0">
                <a:solidFill>
                  <a:srgbClr val="0000FF"/>
                </a:solidFill>
              </a:rPr>
              <a:t>±</a:t>
            </a:r>
            <a:r>
              <a:rPr lang="it-IT" sz="3200" baseline="30000" dirty="0" smtClean="0">
                <a:solidFill>
                  <a:srgbClr val="0000FF"/>
                </a:solidFill>
              </a:rPr>
              <a:t> </a:t>
            </a:r>
            <a:r>
              <a:rPr lang="it-IT" sz="3200" dirty="0" smtClean="0">
                <a:solidFill>
                  <a:srgbClr val="0000FF"/>
                </a:solidFill>
              </a:rPr>
              <a:t>e del quark Top </a:t>
            </a:r>
          </a:p>
          <a:p>
            <a:pPr algn="l">
              <a:buFont typeface="Arial"/>
              <a:buChar char="•"/>
            </a:pPr>
            <a:r>
              <a:rPr lang="it-IT" sz="3200" dirty="0" smtClean="0">
                <a:solidFill>
                  <a:srgbClr val="0000FF"/>
                </a:solidFill>
              </a:rPr>
              <a:t>Teorie oltre il Modello Standard</a:t>
            </a:r>
            <a:endParaRPr lang="it-IT" sz="3200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156" y="1219200"/>
            <a:ext cx="6182644" cy="7315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17000" y="8763000"/>
            <a:ext cx="2137178" cy="4770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500" dirty="0" smtClean="0">
                <a:latin typeface="Lucida Grande"/>
                <a:ea typeface="Lucida Grande"/>
                <a:cs typeface="Lucida Grande"/>
              </a:rPr>
              <a:t>σ</a:t>
            </a:r>
            <a:r>
              <a:rPr lang="it-IT" sz="2500" baseline="-25000" dirty="0" smtClean="0">
                <a:latin typeface="Lucida Grande"/>
                <a:ea typeface="Lucida Grande"/>
                <a:cs typeface="Lucida Grande"/>
              </a:rPr>
              <a:t>pp</a:t>
            </a:r>
            <a:r>
              <a:rPr lang="it-IT" sz="2500" dirty="0" smtClean="0">
                <a:latin typeface="Lucida Grande"/>
                <a:ea typeface="Lucida Grande"/>
                <a:cs typeface="Lucida Grande"/>
              </a:rPr>
              <a:t>=100 mb</a:t>
            </a:r>
            <a:endParaRPr lang="it-IT" sz="2500" baseline="-25000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Rectangle 4"/>
          <p:cNvSpPr>
            <a:spLocks noGrp="1" noChangeArrowheads="1"/>
          </p:cNvSpPr>
          <p:nvPr>
            <p:ph type="title"/>
          </p:nvPr>
        </p:nvSpPr>
        <p:spPr>
          <a:xfrm>
            <a:off x="1473200" y="0"/>
            <a:ext cx="10134600" cy="838200"/>
          </a:xfrm>
        </p:spPr>
        <p:txBody>
          <a:bodyPr/>
          <a:lstStyle/>
          <a:p>
            <a:pPr algn="ctr" eaLnBrk="1" hangingPunct="1"/>
            <a:r>
              <a:rPr lang="en-US" b="1" dirty="0" err="1" smtClean="0">
                <a:sym typeface="Helvetica Neue" charset="0"/>
              </a:rPr>
              <a:t>L’apparato</a:t>
            </a:r>
            <a:r>
              <a:rPr lang="en-US" b="1" dirty="0" smtClean="0">
                <a:sym typeface="Helvetica Neue" charset="0"/>
              </a:rPr>
              <a:t> </a:t>
            </a:r>
            <a:r>
              <a:rPr lang="en-US" b="1" dirty="0" err="1" smtClean="0">
                <a:sym typeface="Helvetica Neue" charset="0"/>
              </a:rPr>
              <a:t>sperimentale</a:t>
            </a:r>
            <a:r>
              <a:rPr lang="en-US" b="1" dirty="0" smtClean="0">
                <a:sym typeface="Helvetica Neue" charset="0"/>
              </a:rPr>
              <a:t> ATLAS - </a:t>
            </a:r>
            <a:r>
              <a:rPr lang="en-US" b="1" dirty="0" err="1" smtClean="0">
                <a:sym typeface="Helvetica Neue" charset="0"/>
              </a:rPr>
              <a:t>Generalità</a:t>
            </a:r>
            <a:endParaRPr lang="en-US" b="1" dirty="0" smtClean="0">
              <a:sym typeface="Helvetica Neue" charset="0"/>
            </a:endParaRPr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68474" y="9211056"/>
            <a:ext cx="1043718" cy="390144"/>
          </a:xfrm>
        </p:spPr>
        <p:txBody>
          <a:bodyPr/>
          <a:lstStyle/>
          <a:p>
            <a:pPr>
              <a:defRPr/>
            </a:pPr>
            <a:fld id="{EDCCA940-5A4B-5443-AB3B-57AD66DDCB45}" type="slidenum">
              <a:rPr lang="en-US" smtClean="0"/>
              <a:pPr>
                <a:defRPr/>
              </a:pPr>
              <a:t>5</a:t>
            </a:fld>
            <a:r>
              <a:rPr lang="en-US" dirty="0" smtClean="0"/>
              <a:t>/22</a:t>
            </a:r>
            <a:endParaRPr lang="en-US" dirty="0"/>
          </a:p>
        </p:txBody>
      </p:sp>
      <p:sp>
        <p:nvSpPr>
          <p:cNvPr id="239627" name="Text Box 20"/>
          <p:cNvSpPr txBox="1">
            <a:spLocks noChangeArrowheads="1"/>
          </p:cNvSpPr>
          <p:nvPr/>
        </p:nvSpPr>
        <p:spPr bwMode="auto">
          <a:xfrm>
            <a:off x="12268200" y="8813124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pPr algn="r"/>
            <a:fld id="{1228CA95-7AFE-D44E-8AFE-98D774F7DE24}" type="slidenum">
              <a:rPr lang="en-US" sz="14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pPr algn="r"/>
              <a:t>5</a:t>
            </a:fld>
            <a:endParaRPr lang="en-US" sz="140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  <a:sym typeface="Helvetica Neue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17200" y="2590124"/>
            <a:ext cx="1846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1" name="TextBox 10"/>
          <p:cNvSpPr txBox="1"/>
          <p:nvPr/>
        </p:nvSpPr>
        <p:spPr>
          <a:xfrm>
            <a:off x="7848600" y="2590800"/>
            <a:ext cx="4826000" cy="22467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it-IT" sz="2800" dirty="0" smtClean="0"/>
              <a:t>Principali apparati:</a:t>
            </a:r>
          </a:p>
          <a:p>
            <a:pPr algn="l">
              <a:buFont typeface="Arial"/>
              <a:buChar char="•"/>
            </a:pPr>
            <a:r>
              <a:rPr lang="it-IT" sz="2800" dirty="0" smtClean="0">
                <a:solidFill>
                  <a:schemeClr val="accent1"/>
                </a:solidFill>
              </a:rPr>
              <a:t>Rivelatore interno (ID)</a:t>
            </a:r>
          </a:p>
          <a:p>
            <a:pPr algn="l">
              <a:buFont typeface="Arial"/>
              <a:buChar char="•"/>
            </a:pPr>
            <a:r>
              <a:rPr lang="it-IT" sz="2800" dirty="0" smtClean="0">
                <a:solidFill>
                  <a:schemeClr val="accent4"/>
                </a:solidFill>
              </a:rPr>
              <a:t>Calorimetro Elettromagnetico</a:t>
            </a:r>
          </a:p>
          <a:p>
            <a:pPr algn="l">
              <a:buFont typeface="Arial"/>
              <a:buChar char="•"/>
            </a:pPr>
            <a:r>
              <a:rPr lang="it-IT" sz="2800" dirty="0" smtClean="0">
                <a:solidFill>
                  <a:schemeClr val="accent5">
                    <a:lumMod val="75000"/>
                  </a:schemeClr>
                </a:solidFill>
              </a:rPr>
              <a:t>Calorimetro </a:t>
            </a:r>
            <a:r>
              <a:rPr lang="it-IT" sz="2800" dirty="0" err="1" smtClean="0">
                <a:solidFill>
                  <a:schemeClr val="accent5">
                    <a:lumMod val="75000"/>
                  </a:schemeClr>
                </a:solidFill>
              </a:rPr>
              <a:t>Adronico</a:t>
            </a:r>
            <a:endParaRPr lang="it-IT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l">
              <a:buFont typeface="Arial"/>
              <a:buChar char="•"/>
            </a:pPr>
            <a:r>
              <a:rPr lang="it-IT" sz="2800" dirty="0" smtClean="0">
                <a:solidFill>
                  <a:srgbClr val="3366FF"/>
                </a:solidFill>
              </a:rPr>
              <a:t>Spettrometro a muoni (MS)</a:t>
            </a:r>
            <a:endParaRPr lang="it-IT" sz="2800" dirty="0">
              <a:solidFill>
                <a:srgbClr val="3366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9399" y="1066800"/>
            <a:ext cx="12725401" cy="124649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500" dirty="0" smtClean="0"/>
              <a:t>Il rivelatore di ATLAS (</a:t>
            </a:r>
            <a:r>
              <a:rPr lang="en-US" sz="2500" b="1" i="1" dirty="0" smtClean="0"/>
              <a:t>A</a:t>
            </a:r>
            <a:r>
              <a:rPr lang="en-US" sz="2500" i="1" dirty="0" smtClean="0"/>
              <a:t> </a:t>
            </a:r>
            <a:r>
              <a:rPr lang="en-US" sz="2500" b="1" i="1" dirty="0" err="1" smtClean="0"/>
              <a:t>T</a:t>
            </a:r>
            <a:r>
              <a:rPr lang="en-US" sz="2500" i="1" dirty="0" err="1" smtClean="0"/>
              <a:t>oroidal</a:t>
            </a:r>
            <a:r>
              <a:rPr lang="en-US" sz="2500" i="1" dirty="0" smtClean="0"/>
              <a:t> </a:t>
            </a:r>
            <a:r>
              <a:rPr lang="en-US" sz="2500" b="1" i="1" dirty="0" smtClean="0"/>
              <a:t>L</a:t>
            </a:r>
            <a:r>
              <a:rPr lang="en-US" sz="2500" i="1" dirty="0" smtClean="0"/>
              <a:t>HC </a:t>
            </a:r>
            <a:r>
              <a:rPr lang="en-US" sz="2500" b="1" i="1" dirty="0" err="1" smtClean="0"/>
              <a:t>A</a:t>
            </a:r>
            <a:r>
              <a:rPr lang="en-US" sz="2500" i="1" dirty="0" err="1" smtClean="0"/>
              <a:t>pparatu</a:t>
            </a:r>
            <a:r>
              <a:rPr lang="en-US" sz="2500" b="1" i="1" dirty="0" err="1" smtClean="0"/>
              <a:t>S</a:t>
            </a:r>
            <a:r>
              <a:rPr lang="en-US" sz="2500" b="1" i="1" dirty="0" smtClean="0"/>
              <a:t>)</a:t>
            </a:r>
            <a:r>
              <a:rPr lang="it-IT" sz="2500" dirty="0" smtClean="0"/>
              <a:t> è caratterizzato dalla presenza di un grande sistema magnetico che produce un campo toroidale di 0.5 </a:t>
            </a:r>
            <a:r>
              <a:rPr lang="it-IT" sz="2500" dirty="0" err="1" smtClean="0"/>
              <a:t>T</a:t>
            </a:r>
            <a:r>
              <a:rPr lang="it-IT" sz="2500" dirty="0" smtClean="0"/>
              <a:t> nella regione dello spettrometro a muoni</a:t>
            </a:r>
            <a:endParaRPr lang="it-IT" sz="2500" dirty="0"/>
          </a:p>
        </p:txBody>
      </p:sp>
      <p:pic>
        <p:nvPicPr>
          <p:cNvPr id="13" name="Picture 12" descr="ATLAS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1" y="3581400"/>
            <a:ext cx="7086600" cy="6036935"/>
          </a:xfrm>
          <a:prstGeom prst="rect">
            <a:avLst/>
          </a:prstGeom>
        </p:spPr>
      </p:pic>
      <p:pic>
        <p:nvPicPr>
          <p:cNvPr id="14" name="Picture 13" descr="MuonATLA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569199" y="4876800"/>
            <a:ext cx="5435601" cy="4495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0200" y="2514600"/>
            <a:ext cx="6680200" cy="12464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500" dirty="0" smtClean="0"/>
              <a:t>Esperimento “</a:t>
            </a:r>
            <a:r>
              <a:rPr lang="it-IT" sz="2500" i="1" dirty="0" smtClean="0"/>
              <a:t>multi </a:t>
            </a:r>
            <a:r>
              <a:rPr lang="it-IT" sz="2500" i="1" dirty="0" err="1" smtClean="0"/>
              <a:t>purpose</a:t>
            </a:r>
            <a:r>
              <a:rPr lang="it-IT" sz="2500" dirty="0" smtClean="0"/>
              <a:t>” progettato per garantire ottima risoluzione ed identificazione di particelle in un ampio spettro di  energia.</a:t>
            </a:r>
            <a:endParaRPr lang="it-IT" sz="2500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sym typeface="Helvetica Neue" charset="0"/>
              </a:rPr>
              <a:t>Lo</a:t>
            </a:r>
            <a:r>
              <a:rPr lang="en-US" b="1" dirty="0" smtClean="0">
                <a:sym typeface="Helvetica Neue" charset="0"/>
              </a:rPr>
              <a:t>  </a:t>
            </a:r>
            <a:r>
              <a:rPr lang="en-US" b="1" dirty="0" err="1" smtClean="0">
                <a:sym typeface="Helvetica Neue" charset="0"/>
              </a:rPr>
              <a:t>Spettrometro</a:t>
            </a:r>
            <a:r>
              <a:rPr lang="en-US" b="1" dirty="0" smtClean="0">
                <a:sym typeface="Helvetica Neue" charset="0"/>
              </a:rPr>
              <a:t> a </a:t>
            </a:r>
            <a:r>
              <a:rPr lang="en-US" b="1" dirty="0" err="1" smtClean="0">
                <a:sym typeface="Helvetica Neue" charset="0"/>
              </a:rPr>
              <a:t>Muoni</a:t>
            </a:r>
            <a:endParaRPr lang="en-US" b="1" dirty="0" smtClean="0">
              <a:sym typeface="Helvetica Neue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0C0C8-455D-1C41-8375-E293AFA7A24C}" type="slidenum">
              <a:rPr lang="en-US" smtClean="0"/>
              <a:pPr>
                <a:defRPr/>
              </a:pPr>
              <a:t>6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6" name="Picture 5" descr="SpettrTo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5400" y="1600200"/>
            <a:ext cx="7892815" cy="5257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40000" y="7331095"/>
            <a:ext cx="8178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/>
              <a:buChar char="•"/>
            </a:pPr>
            <a:r>
              <a:rPr lang="it-IT" sz="2300" dirty="0" smtClean="0">
                <a:solidFill>
                  <a:srgbClr val="0000FF"/>
                </a:solidFill>
              </a:rPr>
              <a:t>Spettrometro immerso in aria</a:t>
            </a:r>
          </a:p>
          <a:p>
            <a:pPr algn="l">
              <a:buFont typeface="Arial"/>
              <a:buChar char="•"/>
            </a:pPr>
            <a:r>
              <a:rPr lang="it-IT" sz="2300" dirty="0" smtClean="0">
                <a:solidFill>
                  <a:srgbClr val="0000FF"/>
                </a:solidFill>
              </a:rPr>
              <a:t>Campo magnetico toroidale di 0.5 </a:t>
            </a:r>
            <a:r>
              <a:rPr lang="it-IT" sz="2300" dirty="0" err="1" smtClean="0">
                <a:solidFill>
                  <a:srgbClr val="0000FF"/>
                </a:solidFill>
              </a:rPr>
              <a:t>T</a:t>
            </a:r>
            <a:endParaRPr lang="it-IT" sz="2300" dirty="0" smtClean="0">
              <a:solidFill>
                <a:srgbClr val="0000FF"/>
              </a:solidFill>
            </a:endParaRPr>
          </a:p>
          <a:p>
            <a:pPr algn="l">
              <a:buFont typeface="Arial"/>
              <a:buChar char="•"/>
            </a:pPr>
            <a:r>
              <a:rPr lang="it-IT" sz="2300" dirty="0" smtClean="0">
                <a:solidFill>
                  <a:srgbClr val="0000FF"/>
                </a:solidFill>
              </a:rPr>
              <a:t>Alta risoluzione per la rivelazione di muoni (10 % per p</a:t>
            </a:r>
            <a:r>
              <a:rPr lang="it-IT" sz="2300" baseline="-25000" dirty="0" smtClean="0">
                <a:solidFill>
                  <a:srgbClr val="0000FF"/>
                </a:solidFill>
              </a:rPr>
              <a:t>T</a:t>
            </a:r>
            <a:r>
              <a:rPr lang="it-IT" sz="2300" dirty="0" smtClean="0">
                <a:solidFill>
                  <a:srgbClr val="0000FF"/>
                </a:solidFill>
              </a:rPr>
              <a:t>≈1 TeV)</a:t>
            </a:r>
          </a:p>
          <a:p>
            <a:pPr algn="l">
              <a:buFont typeface="Arial"/>
              <a:buChar char="•"/>
            </a:pPr>
            <a:r>
              <a:rPr lang="it-IT" sz="2300" dirty="0" smtClean="0">
                <a:solidFill>
                  <a:srgbClr val="0000FF"/>
                </a:solidFill>
              </a:rPr>
              <a:t>Ottima gestione di eventi con alta molteplicità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0200" y="1600200"/>
            <a:ext cx="4902200" cy="4572000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4A3450-3CD9-6042-AAF4-965832CC325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2355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31800" y="0"/>
            <a:ext cx="13436600" cy="9829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35525" name="TextBox 8"/>
          <p:cNvSpPr txBox="1">
            <a:spLocks noChangeArrowheads="1"/>
          </p:cNvSpPr>
          <p:nvPr/>
        </p:nvSpPr>
        <p:spPr bwMode="auto">
          <a:xfrm>
            <a:off x="-1270000" y="5410200"/>
            <a:ext cx="1841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smtClean="0">
                <a:sym typeface="Helvetica Neue" charset="0"/>
              </a:rPr>
              <a:t>Il Trigger </a:t>
            </a:r>
            <a:r>
              <a:rPr lang="en-US" b="1" dirty="0" err="1" smtClean="0">
                <a:sym typeface="Helvetica Neue" charset="0"/>
              </a:rPr>
              <a:t>di</a:t>
            </a:r>
            <a:r>
              <a:rPr lang="en-US" b="1" dirty="0" smtClean="0">
                <a:sym typeface="Helvetica Neue" charset="0"/>
              </a:rPr>
              <a:t> ATLAS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4121B-A617-964E-9C18-D98A6675D632}" type="slidenum">
              <a:rPr lang="en-US" smtClean="0"/>
              <a:pPr>
                <a:defRPr/>
              </a:pPr>
              <a:t>8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5" name="Picture 4" descr="TriggerSchema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578600" y="1676400"/>
            <a:ext cx="6426200" cy="754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eq_RateAtteso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54000" y="3810000"/>
            <a:ext cx="6096000" cy="457200"/>
          </a:xfrm>
          <a:prstGeom prst="rect">
            <a:avLst/>
          </a:prstGeom>
          <a:ln w="38100" cap="sq">
            <a:solidFill>
              <a:schemeClr val="accent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01600" y="1752600"/>
            <a:ext cx="6324600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/>
              <a:t>Con una luminosità istantanea di 10</a:t>
            </a:r>
            <a:r>
              <a:rPr lang="it-IT" sz="3200" baseline="30000" dirty="0" smtClean="0"/>
              <a:t>34</a:t>
            </a:r>
            <a:r>
              <a:rPr lang="it-IT" sz="3200" dirty="0" smtClean="0"/>
              <a:t>cm</a:t>
            </a:r>
            <a:r>
              <a:rPr lang="it-IT" sz="3200" baseline="30000" dirty="0" smtClean="0"/>
              <a:t>-2</a:t>
            </a:r>
            <a:r>
              <a:rPr lang="it-IT" sz="3200" dirty="0" smtClean="0"/>
              <a:t>s</a:t>
            </a:r>
            <a:r>
              <a:rPr lang="it-IT" sz="3200" baseline="30000" dirty="0" smtClean="0"/>
              <a:t>-1</a:t>
            </a:r>
            <a:r>
              <a:rPr lang="it-IT" sz="3200" dirty="0" smtClean="0"/>
              <a:t> il numero di eventi al secondo atteso è:</a:t>
            </a:r>
            <a:endParaRPr lang="it-IT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54000" y="4648200"/>
            <a:ext cx="5257800" cy="25545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/>
              <a:t>Ogni evento occupa in memoria circa ≈1.5 MB, ma la massima quantità di dati archiviabile è ≈300 MB/s, quindi solo ≈200 Hz.</a:t>
            </a:r>
            <a:endParaRPr lang="it-IT" sz="3200" dirty="0"/>
          </a:p>
        </p:txBody>
      </p:sp>
      <p:sp>
        <p:nvSpPr>
          <p:cNvPr id="10" name="Right Arrow 9"/>
          <p:cNvSpPr/>
          <p:nvPr/>
        </p:nvSpPr>
        <p:spPr>
          <a:xfrm>
            <a:off x="5511800" y="7467600"/>
            <a:ext cx="978408" cy="1600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TextBox 10"/>
          <p:cNvSpPr txBox="1"/>
          <p:nvPr/>
        </p:nvSpPr>
        <p:spPr>
          <a:xfrm>
            <a:off x="254000" y="7467600"/>
            <a:ext cx="5340248" cy="175432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Il Trigger riduce da 10</a:t>
            </a:r>
            <a:r>
              <a:rPr lang="it-IT" sz="3600" baseline="30000" dirty="0" smtClean="0"/>
              <a:t>9 </a:t>
            </a:r>
            <a:r>
              <a:rPr lang="it-IT" sz="3600" dirty="0" smtClean="0"/>
              <a:t>a 10</a:t>
            </a:r>
            <a:r>
              <a:rPr lang="it-IT" sz="3600" baseline="30000" dirty="0" smtClean="0"/>
              <a:t>2</a:t>
            </a:r>
            <a:r>
              <a:rPr lang="it-IT" sz="3600" dirty="0" smtClean="0"/>
              <a:t> in un tempo dell’ordine del secondo</a:t>
            </a:r>
            <a:endParaRPr lang="it-IT" sz="360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smtClean="0">
                <a:sym typeface="Helvetica Neue" charset="0"/>
              </a:rPr>
              <a:t>Il </a:t>
            </a:r>
            <a:r>
              <a:rPr lang="en-US" b="1" dirty="0" err="1" smtClean="0">
                <a:sym typeface="Helvetica Neue" charset="0"/>
              </a:rPr>
              <a:t>Calcolo</a:t>
            </a:r>
            <a:r>
              <a:rPr lang="en-US" b="1" dirty="0" smtClean="0">
                <a:sym typeface="Helvetica Neue" charset="0"/>
              </a:rPr>
              <a:t> </a:t>
            </a:r>
            <a:r>
              <a:rPr lang="en-US" b="1" dirty="0" err="1" smtClean="0">
                <a:sym typeface="Helvetica Neue" charset="0"/>
              </a:rPr>
              <a:t>Distribuito</a:t>
            </a:r>
            <a:r>
              <a:rPr lang="en-US" b="1" dirty="0" smtClean="0">
                <a:sym typeface="Helvetica Neue" charset="0"/>
              </a:rPr>
              <a:t> - Grid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89B6C-68A0-4346-A82B-FF72A5B75838}" type="slidenum">
              <a:rPr lang="en-US" smtClean="0"/>
              <a:pPr>
                <a:defRPr/>
              </a:pPr>
              <a:t>9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6" name="Picture 5" descr="GridWorl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807200" y="1600200"/>
            <a:ext cx="6121400" cy="38862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 rot="5400000" flipH="1" flipV="1">
            <a:off x="5473700" y="7734300"/>
            <a:ext cx="3429000" cy="1588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330200" y="1219200"/>
            <a:ext cx="6248400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000" dirty="0" smtClean="0"/>
              <a:t>Gli esperimenti di LHC produrranno in un anno al massimo della luminosità l’1% dell’intero ammontare mondiale di informazioni.</a:t>
            </a:r>
            <a:endParaRPr lang="it-IT" sz="3000" dirty="0"/>
          </a:p>
        </p:txBody>
      </p:sp>
      <p:sp>
        <p:nvSpPr>
          <p:cNvPr id="14" name="TextBox 13"/>
          <p:cNvSpPr txBox="1"/>
          <p:nvPr/>
        </p:nvSpPr>
        <p:spPr>
          <a:xfrm>
            <a:off x="330200" y="3352800"/>
            <a:ext cx="6248400" cy="240065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000" dirty="0" smtClean="0"/>
              <a:t>La </a:t>
            </a:r>
            <a:r>
              <a:rPr lang="it-IT" sz="3000" dirty="0" err="1" smtClean="0"/>
              <a:t>Grid</a:t>
            </a:r>
            <a:r>
              <a:rPr lang="it-IT" sz="3000" dirty="0" smtClean="0"/>
              <a:t> è una potente infrastruttura computazionale basata sul calcolo condiviso che consente ai ricercatori di produrre analisi su questa enorme mole di dati.</a:t>
            </a:r>
            <a:endParaRPr lang="it-IT" sz="3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25" y="5930900"/>
            <a:ext cx="6869675" cy="24511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0200" y="8382000"/>
            <a:ext cx="6388838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600" dirty="0" smtClean="0"/>
              <a:t>Ammontare di dati raccolti al 18 ottobre 2010</a:t>
            </a:r>
            <a:endParaRPr lang="it-IT" sz="2600" dirty="0"/>
          </a:p>
        </p:txBody>
      </p:sp>
      <p:sp>
        <p:nvSpPr>
          <p:cNvPr id="13" name="TextBox 12"/>
          <p:cNvSpPr txBox="1"/>
          <p:nvPr/>
        </p:nvSpPr>
        <p:spPr>
          <a:xfrm>
            <a:off x="7264386" y="6248400"/>
            <a:ext cx="57150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90"/>
                </a:solidFill>
              </a:rPr>
              <a:t>Per portare a termine questo lavoro di tesi sono state impiegate più di 10</a:t>
            </a:r>
            <a:r>
              <a:rPr lang="it-IT" baseline="30000" dirty="0" smtClean="0">
                <a:solidFill>
                  <a:srgbClr val="000090"/>
                </a:solidFill>
              </a:rPr>
              <a:t>5 </a:t>
            </a:r>
            <a:r>
              <a:rPr lang="it-IT" dirty="0" smtClean="0">
                <a:solidFill>
                  <a:srgbClr val="000090"/>
                </a:solidFill>
              </a:rPr>
              <a:t>CPU </a:t>
            </a:r>
            <a:endParaRPr lang="it-IT" dirty="0">
              <a:solidFill>
                <a:srgbClr val="000090"/>
              </a:solidFill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err="1" smtClean="0">
                <a:sym typeface="Helvetica Neue" charset="0"/>
              </a:rPr>
              <a:t>Ricostruzione</a:t>
            </a:r>
            <a:r>
              <a:rPr lang="en-US" b="1" dirty="0" smtClean="0">
                <a:sym typeface="Helvetica Neue" charset="0"/>
              </a:rPr>
              <a:t> </a:t>
            </a:r>
            <a:r>
              <a:rPr lang="en-US" b="1" dirty="0" err="1" smtClean="0">
                <a:sym typeface="Helvetica Neue" charset="0"/>
              </a:rPr>
              <a:t>dei</a:t>
            </a:r>
            <a:r>
              <a:rPr lang="en-US" b="1" dirty="0" smtClean="0">
                <a:sym typeface="Helvetica Neue" charset="0"/>
              </a:rPr>
              <a:t> </a:t>
            </a:r>
            <a:r>
              <a:rPr lang="en-US" b="1" dirty="0" err="1" smtClean="0">
                <a:sym typeface="Helvetica Neue" charset="0"/>
              </a:rPr>
              <a:t>Muoni</a:t>
            </a:r>
            <a:r>
              <a:rPr lang="en-US" b="1" dirty="0" smtClean="0">
                <a:sym typeface="Helvetica Neue" charset="0"/>
              </a:rPr>
              <a:t> in ATLAS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75167F-49B3-8945-86A0-F602EFB14888}" type="slidenum">
              <a:rPr lang="en-US" smtClean="0"/>
              <a:pPr>
                <a:defRPr/>
              </a:pPr>
              <a:t>10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2895600"/>
            <a:ext cx="2976000" cy="180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4876800"/>
            <a:ext cx="2936842" cy="180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4200" y="3962400"/>
            <a:ext cx="2976000" cy="180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0" y="7344000"/>
            <a:ext cx="2936842" cy="1800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30200" y="1524000"/>
            <a:ext cx="6324600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/>
              <a:t>In ATLAS sono presenti quattro tipologie di ricostruzione dei muoni</a:t>
            </a:r>
            <a:endParaRPr lang="it-IT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3225800" y="3124200"/>
            <a:ext cx="5334000" cy="120032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I muoni </a:t>
            </a:r>
            <a:r>
              <a:rPr lang="it-IT" sz="2400" b="1" dirty="0" smtClean="0">
                <a:solidFill>
                  <a:srgbClr val="3366FF"/>
                </a:solidFill>
              </a:rPr>
              <a:t>MS</a:t>
            </a:r>
            <a:r>
              <a:rPr lang="it-IT" sz="2400" dirty="0" smtClean="0"/>
              <a:t> sono quelli per i quali la ricostruzione usa le sole informazioni dello spettrometro a muoni</a:t>
            </a:r>
            <a:endParaRPr lang="it-IT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3225800" y="5029200"/>
            <a:ext cx="5334000" cy="156966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I muoni </a:t>
            </a:r>
            <a:r>
              <a:rPr lang="it-IT" sz="2400" b="1" dirty="0" err="1" smtClean="0">
                <a:solidFill>
                  <a:srgbClr val="3366FF"/>
                </a:solidFill>
              </a:rPr>
              <a:t>Standalone</a:t>
            </a:r>
            <a:r>
              <a:rPr lang="it-IT" sz="2400" dirty="0" smtClean="0"/>
              <a:t> sono ricostruiti a partire dagli MS ed estrapolando la traccia fino al vertice di interazione nel rivelatore interno</a:t>
            </a:r>
            <a:endParaRPr lang="it-IT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5800" y="7086600"/>
            <a:ext cx="5334000" cy="230832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I muoni </a:t>
            </a:r>
            <a:r>
              <a:rPr lang="it-IT" sz="2400" b="1" dirty="0" err="1" smtClean="0">
                <a:solidFill>
                  <a:srgbClr val="3366FF"/>
                </a:solidFill>
              </a:rPr>
              <a:t>Tagged</a:t>
            </a:r>
            <a:r>
              <a:rPr lang="it-IT" sz="2400" dirty="0" smtClean="0"/>
              <a:t> sono ricostruiti estrapolando una traccia del rivelatore interno fino alla prima stazione di rivelatori dello spettrometro. Sono prevalentemente muoni di basso impulso. </a:t>
            </a:r>
            <a:endParaRPr lang="it-IT" sz="2400" dirty="0"/>
          </a:p>
        </p:txBody>
      </p:sp>
      <p:cxnSp>
        <p:nvCxnSpPr>
          <p:cNvPr id="22" name="Straight Connector 21"/>
          <p:cNvCxnSpPr/>
          <p:nvPr/>
        </p:nvCxnSpPr>
        <p:spPr bwMode="auto">
          <a:xfrm rot="5400000" flipH="1" flipV="1">
            <a:off x="5512594" y="6171406"/>
            <a:ext cx="6553200" cy="1588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9093200" y="6121076"/>
            <a:ext cx="3759200" cy="230832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I muoni </a:t>
            </a:r>
            <a:r>
              <a:rPr lang="it-IT" sz="2400" b="1" dirty="0" smtClean="0">
                <a:solidFill>
                  <a:srgbClr val="3366FF"/>
                </a:solidFill>
              </a:rPr>
              <a:t>Combinati </a:t>
            </a:r>
            <a:r>
              <a:rPr lang="it-IT" sz="2400" dirty="0" smtClean="0"/>
              <a:t>sono tracce di alta qualità ricostruite combinando statisticamente una traccia di rivelatore interno ed una traccia allo spettrometro.</a:t>
            </a:r>
            <a:endParaRPr lang="it-IT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7645400" y="1524000"/>
            <a:ext cx="4632338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3600" dirty="0" smtClean="0"/>
              <a:t>Parametri delle tracce:</a:t>
            </a:r>
          </a:p>
          <a:p>
            <a:r>
              <a:rPr lang="it-IT" sz="3600" dirty="0" smtClean="0"/>
              <a:t>p</a:t>
            </a:r>
            <a:r>
              <a:rPr lang="it-IT" sz="3600" baseline="-25000" dirty="0" smtClean="0"/>
              <a:t>T</a:t>
            </a:r>
            <a:r>
              <a:rPr lang="it-IT" sz="3600" dirty="0" smtClean="0"/>
              <a:t>,</a:t>
            </a:r>
            <a:r>
              <a:rPr lang="it-IT" sz="3600" dirty="0" smtClean="0">
                <a:latin typeface="Lucida Grande"/>
                <a:ea typeface="Lucida Grande"/>
                <a:cs typeface="Lucida Grande"/>
              </a:rPr>
              <a:t>η(θ)</a:t>
            </a:r>
            <a:r>
              <a:rPr lang="it-IT" sz="3600" dirty="0" smtClean="0"/>
              <a:t>,</a:t>
            </a:r>
            <a:r>
              <a:rPr lang="it-IT" sz="3600" dirty="0" smtClean="0">
                <a:latin typeface="Lucida Grande"/>
                <a:ea typeface="Lucida Grande"/>
                <a:cs typeface="Lucida Grande"/>
              </a:rPr>
              <a:t>ϕ</a:t>
            </a:r>
            <a:r>
              <a:rPr lang="it-IT" sz="3600" dirty="0" smtClean="0"/>
              <a:t>,d</a:t>
            </a:r>
            <a:r>
              <a:rPr lang="it-IT" sz="3600" baseline="-25000" dirty="0" smtClean="0"/>
              <a:t>0</a:t>
            </a:r>
            <a:r>
              <a:rPr lang="it-IT" sz="3600" dirty="0" smtClean="0"/>
              <a:t>,z</a:t>
            </a:r>
            <a:r>
              <a:rPr lang="it-IT" sz="3600" baseline="-25000" dirty="0" smtClean="0"/>
              <a:t>0</a:t>
            </a:r>
            <a:endParaRPr lang="it-IT" sz="3600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1"/>
          <p:cNvSpPr>
            <a:spLocks noGrp="1" noChangeArrowheads="1"/>
          </p:cNvSpPr>
          <p:nvPr>
            <p:ph type="title"/>
          </p:nvPr>
        </p:nvSpPr>
        <p:spPr>
          <a:xfrm>
            <a:off x="939800" y="76201"/>
            <a:ext cx="11051823" cy="9144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err="1" smtClean="0">
                <a:sym typeface="Helvetica Neue" charset="0"/>
              </a:rPr>
              <a:t>Contaminazione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da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muoni</a:t>
            </a:r>
            <a:r>
              <a:rPr lang="en-US" dirty="0" smtClean="0">
                <a:sym typeface="Helvetica Neue" charset="0"/>
              </a:rPr>
              <a:t> non-</a:t>
            </a:r>
            <a:r>
              <a:rPr lang="en-US" i="1" dirty="0" smtClean="0">
                <a:sym typeface="Helvetica Neue" charset="0"/>
              </a:rPr>
              <a:t>prompt</a:t>
            </a:r>
            <a:endParaRPr lang="en-US" b="1" dirty="0" smtClean="0">
              <a:sym typeface="Helvetica Neue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765E8-F014-7142-AFA1-13D454188055}" type="slidenum">
              <a:rPr lang="en-US" smtClean="0"/>
              <a:pPr>
                <a:defRPr/>
              </a:pPr>
              <a:t>11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5" name="Picture 4" descr="FractionPromptNonProm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>
                <a:alphaModFix amt="98000"/>
              </a:blip>
              <a:stretch>
                <a:fillRect/>
              </a:stretch>
            </p:blipFill>
          </mc:Choice>
          <mc:Fallback>
            <p:blipFill>
              <a:blip r:embed="rId3">
                <a:alphaModFix amt="98000"/>
              </a:blip>
              <a:stretch>
                <a:fillRect/>
              </a:stretch>
            </p:blipFill>
          </mc:Fallback>
        </mc:AlternateContent>
        <p:spPr>
          <a:xfrm>
            <a:off x="6807200" y="1447800"/>
            <a:ext cx="5715000" cy="42707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2600" y="1894344"/>
            <a:ext cx="5740400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/>
              <a:t>A basso impulso trasverso (p</a:t>
            </a:r>
            <a:r>
              <a:rPr lang="it-IT" sz="3200" baseline="-25000" dirty="0" smtClean="0"/>
              <a:t>T</a:t>
            </a:r>
            <a:r>
              <a:rPr lang="it-IT" sz="3200" dirty="0" smtClean="0"/>
              <a:t>)</a:t>
            </a:r>
            <a:r>
              <a:rPr lang="it-IT" sz="3200" baseline="-25000" dirty="0" smtClean="0"/>
              <a:t> </a:t>
            </a:r>
            <a:r>
              <a:rPr lang="it-IT" sz="3200" dirty="0" smtClean="0"/>
              <a:t>la produzione inclusiva di muoni è dominata dai decadimenti di mesoni leggeri π</a:t>
            </a:r>
            <a:r>
              <a:rPr lang="it-IT" sz="3200" baseline="30000" dirty="0" smtClean="0"/>
              <a:t>±</a:t>
            </a:r>
            <a:r>
              <a:rPr lang="it-IT" sz="3200" dirty="0" smtClean="0"/>
              <a:t> e k</a:t>
            </a:r>
            <a:r>
              <a:rPr lang="it-IT" sz="3600" baseline="30000" dirty="0" smtClean="0"/>
              <a:t>± </a:t>
            </a:r>
          </a:p>
          <a:p>
            <a:r>
              <a:rPr lang="it-IT" sz="3600" dirty="0" smtClean="0"/>
              <a:t>(muoni </a:t>
            </a:r>
            <a:r>
              <a:rPr lang="it-IT" sz="3600" dirty="0" err="1" smtClean="0"/>
              <a:t>non-</a:t>
            </a:r>
            <a:r>
              <a:rPr lang="it-IT" sz="3600" i="1" dirty="0" err="1" smtClean="0"/>
              <a:t>prompt</a:t>
            </a:r>
            <a:r>
              <a:rPr lang="it-IT" sz="3600" dirty="0" smtClean="0"/>
              <a:t>)</a:t>
            </a:r>
            <a:r>
              <a:rPr lang="it-IT" sz="3600" baseline="30000" dirty="0" smtClean="0"/>
              <a:t>  </a:t>
            </a:r>
            <a:endParaRPr lang="it-IT" sz="3600" baseline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5943600"/>
            <a:ext cx="13004800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È cruciale l’implementazione di metodologie in grado di ottimizzare la selezione di muoni provenienti da processi di fisica interessanti (</a:t>
            </a:r>
            <a:r>
              <a:rPr lang="it-IT" sz="3600" i="1" dirty="0" err="1" smtClean="0"/>
              <a:t>prompt</a:t>
            </a:r>
            <a:r>
              <a:rPr lang="it-IT" sz="3600" dirty="0" smtClean="0"/>
              <a:t>): </a:t>
            </a:r>
          </a:p>
          <a:p>
            <a:pPr>
              <a:buFont typeface="Arial"/>
              <a:buChar char="•"/>
            </a:pPr>
            <a:r>
              <a:rPr lang="it-IT" sz="3600" dirty="0" smtClean="0"/>
              <a:t>Heavy flavour (J/ψ, Υ, …)  </a:t>
            </a:r>
          </a:p>
          <a:p>
            <a:pPr>
              <a:buFont typeface="Arial"/>
              <a:buChar char="•"/>
            </a:pPr>
            <a:r>
              <a:rPr lang="it-IT" sz="3600" dirty="0" smtClean="0"/>
              <a:t>Bosoni </a:t>
            </a:r>
            <a:r>
              <a:rPr lang="it-IT" sz="3600" dirty="0" err="1" smtClean="0"/>
              <a:t>W</a:t>
            </a:r>
            <a:r>
              <a:rPr lang="it-IT" sz="3600" baseline="30000" dirty="0" err="1" smtClean="0"/>
              <a:t>±</a:t>
            </a:r>
            <a:r>
              <a:rPr lang="it-IT" sz="3600" baseline="30000" dirty="0" smtClean="0"/>
              <a:t> </a:t>
            </a:r>
            <a:r>
              <a:rPr lang="it-IT" sz="3600" dirty="0" smtClean="0"/>
              <a:t>e Z</a:t>
            </a:r>
            <a:r>
              <a:rPr lang="it-IT" sz="3600" baseline="30000" dirty="0" smtClean="0"/>
              <a:t>0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dirty="0" smtClean="0"/>
              <a:t>Decadiment0 dei mesoni π</a:t>
            </a:r>
            <a:r>
              <a:rPr lang="it-IT" baseline="30000" dirty="0" smtClean="0"/>
              <a:t>±</a:t>
            </a:r>
            <a:r>
              <a:rPr lang="it-IT" dirty="0" smtClean="0"/>
              <a:t> e k</a:t>
            </a:r>
            <a:r>
              <a:rPr lang="it-IT" baseline="30000" dirty="0" smtClean="0"/>
              <a:t>±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C56BB-2FA2-8E4E-A988-EAFD07DAA89C}" type="slidenum">
              <a:rPr lang="en-US" smtClean="0"/>
              <a:pPr>
                <a:defRPr/>
              </a:pPr>
              <a:t>12</a:t>
            </a:fld>
            <a:r>
              <a:rPr lang="en-US" dirty="0" smtClean="0"/>
              <a:t>/22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07000" y="1219200"/>
            <a:ext cx="7416800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/>
              <a:t>I mesoni π</a:t>
            </a:r>
            <a:r>
              <a:rPr lang="it-IT" sz="2800" baseline="30000" dirty="0" smtClean="0"/>
              <a:t>±</a:t>
            </a:r>
            <a:r>
              <a:rPr lang="it-IT" sz="2800" dirty="0" smtClean="0"/>
              <a:t> e k</a:t>
            </a:r>
            <a:r>
              <a:rPr lang="it-IT" sz="2800" baseline="30000" dirty="0" smtClean="0"/>
              <a:t>±</a:t>
            </a:r>
            <a:r>
              <a:rPr lang="it-IT" sz="2800" dirty="0" smtClean="0"/>
              <a:t> hanno vite medie dell’ordine dei 10</a:t>
            </a:r>
            <a:r>
              <a:rPr lang="it-IT" sz="2800" baseline="30000" dirty="0" smtClean="0"/>
              <a:t>-8 </a:t>
            </a:r>
            <a:r>
              <a:rPr lang="it-IT" sz="2800" dirty="0" smtClean="0"/>
              <a:t>s.  A causa delle energie a cui sono prodotti, subiscono un forte </a:t>
            </a:r>
            <a:r>
              <a:rPr lang="it-IT" sz="2800" dirty="0" err="1" smtClean="0"/>
              <a:t>boost</a:t>
            </a:r>
            <a:r>
              <a:rPr lang="it-IT" sz="2800" dirty="0" smtClean="0"/>
              <a:t> di </a:t>
            </a:r>
            <a:r>
              <a:rPr lang="it-IT" sz="2800" dirty="0" err="1" smtClean="0"/>
              <a:t>Lorentz</a:t>
            </a:r>
            <a:r>
              <a:rPr lang="it-IT" sz="2800" dirty="0" smtClean="0"/>
              <a:t> che ne dilata la vita media nel sistema di riferimento del laboratorio.</a:t>
            </a:r>
            <a:endParaRPr lang="it-IT" sz="2600" dirty="0"/>
          </a:p>
        </p:txBody>
      </p:sp>
      <p:sp>
        <p:nvSpPr>
          <p:cNvPr id="14" name="TextBox 13"/>
          <p:cNvSpPr txBox="1"/>
          <p:nvPr/>
        </p:nvSpPr>
        <p:spPr>
          <a:xfrm>
            <a:off x="5207000" y="4038600"/>
            <a:ext cx="741680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/>
              <a:t>Prima di dare luogo al loro decadimento debole dominante in μ</a:t>
            </a:r>
            <a:r>
              <a:rPr lang="it-IT" sz="2800" baseline="30000" dirty="0" smtClean="0"/>
              <a:t>±</a:t>
            </a:r>
            <a:r>
              <a:rPr lang="it-IT" sz="2800" dirty="0" smtClean="0"/>
              <a:t> + ν(anti-ν) percorrono distanze non trascurabili all’interno del rivelatore.</a:t>
            </a:r>
            <a:endParaRPr lang="it-IT" sz="2600" dirty="0"/>
          </a:p>
        </p:txBody>
      </p:sp>
      <p:sp>
        <p:nvSpPr>
          <p:cNvPr id="7" name="Down Arrow 6"/>
          <p:cNvSpPr/>
          <p:nvPr/>
        </p:nvSpPr>
        <p:spPr>
          <a:xfrm>
            <a:off x="8483600" y="3657600"/>
            <a:ext cx="685800" cy="3048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TextBox 40"/>
          <p:cNvSpPr txBox="1"/>
          <p:nvPr/>
        </p:nvSpPr>
        <p:spPr>
          <a:xfrm>
            <a:off x="5664200" y="5638800"/>
            <a:ext cx="6629647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Decadimento nei calorimetri</a:t>
            </a:r>
            <a:endParaRPr lang="it-IT" dirty="0"/>
          </a:p>
        </p:txBody>
      </p:sp>
      <p:sp>
        <p:nvSpPr>
          <p:cNvPr id="42" name="TextBox 41"/>
          <p:cNvSpPr txBox="1"/>
          <p:nvPr/>
        </p:nvSpPr>
        <p:spPr>
          <a:xfrm>
            <a:off x="5435600" y="6858000"/>
            <a:ext cx="2820504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Muoni non isolati</a:t>
            </a:r>
            <a:endParaRPr lang="it-IT" sz="3600" dirty="0"/>
          </a:p>
        </p:txBody>
      </p:sp>
      <p:sp>
        <p:nvSpPr>
          <p:cNvPr id="43" name="TextBox 42"/>
          <p:cNvSpPr txBox="1"/>
          <p:nvPr/>
        </p:nvSpPr>
        <p:spPr>
          <a:xfrm>
            <a:off x="8712200" y="6858000"/>
            <a:ext cx="398780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Fallimento della combinazione</a:t>
            </a:r>
            <a:endParaRPr lang="it-IT" sz="3600" dirty="0"/>
          </a:p>
        </p:txBody>
      </p:sp>
      <p:sp>
        <p:nvSpPr>
          <p:cNvPr id="44" name="Down Arrow 43"/>
          <p:cNvSpPr/>
          <p:nvPr/>
        </p:nvSpPr>
        <p:spPr>
          <a:xfrm>
            <a:off x="6731000" y="6477000"/>
            <a:ext cx="457200" cy="3048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Down Arrow 44"/>
          <p:cNvSpPr/>
          <p:nvPr/>
        </p:nvSpPr>
        <p:spPr>
          <a:xfrm>
            <a:off x="9931400" y="6477000"/>
            <a:ext cx="457200" cy="3048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71600"/>
            <a:ext cx="3471817" cy="1981200"/>
          </a:xfrm>
          <a:prstGeom prst="rect">
            <a:avLst/>
          </a:prstGeom>
          <a:ln w="38100" cap="sq">
            <a:solidFill>
              <a:srgbClr val="00009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" name="TextBox 39"/>
          <p:cNvSpPr txBox="1"/>
          <p:nvPr/>
        </p:nvSpPr>
        <p:spPr>
          <a:xfrm>
            <a:off x="254000" y="3810000"/>
            <a:ext cx="18732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000" dirty="0" smtClean="0"/>
              <a:t>ν(anti-ν) </a:t>
            </a:r>
            <a:endParaRPr lang="it-IT" sz="3000" dirty="0"/>
          </a:p>
        </p:txBody>
      </p:sp>
      <p:sp>
        <p:nvSpPr>
          <p:cNvPr id="56" name="TextBox 55"/>
          <p:cNvSpPr txBox="1"/>
          <p:nvPr/>
        </p:nvSpPr>
        <p:spPr>
          <a:xfrm>
            <a:off x="177800" y="8437602"/>
            <a:ext cx="1464501" cy="55399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3000" dirty="0" smtClean="0"/>
              <a:t>Segnale</a:t>
            </a:r>
            <a:endParaRPr lang="it-IT" sz="3000" dirty="0"/>
          </a:p>
        </p:txBody>
      </p:sp>
      <p:sp>
        <p:nvSpPr>
          <p:cNvPr id="57" name="TextBox 56"/>
          <p:cNvSpPr txBox="1"/>
          <p:nvPr/>
        </p:nvSpPr>
        <p:spPr>
          <a:xfrm>
            <a:off x="1685876" y="8437602"/>
            <a:ext cx="2911524" cy="55399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3000" dirty="0" smtClean="0"/>
              <a:t>Muoni da MC J/</a:t>
            </a:r>
            <a:r>
              <a:rPr lang="it-IT" sz="3000" dirty="0" smtClean="0">
                <a:latin typeface="Lucida Grande"/>
                <a:ea typeface="Lucida Grande"/>
                <a:cs typeface="Lucida Grande"/>
              </a:rPr>
              <a:t>ψ</a:t>
            </a:r>
            <a:endParaRPr lang="it-IT" sz="3000" dirty="0"/>
          </a:p>
        </p:txBody>
      </p:sp>
      <p:sp>
        <p:nvSpPr>
          <p:cNvPr id="58" name="TextBox 57"/>
          <p:cNvSpPr txBox="1"/>
          <p:nvPr/>
        </p:nvSpPr>
        <p:spPr>
          <a:xfrm>
            <a:off x="4902200" y="8437602"/>
            <a:ext cx="1197939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3000" dirty="0" smtClean="0"/>
              <a:t>Fondo</a:t>
            </a:r>
            <a:endParaRPr lang="it-IT" sz="3000" dirty="0"/>
          </a:p>
        </p:txBody>
      </p:sp>
      <p:sp>
        <p:nvSpPr>
          <p:cNvPr id="59" name="TextBox 58"/>
          <p:cNvSpPr txBox="1"/>
          <p:nvPr/>
        </p:nvSpPr>
        <p:spPr>
          <a:xfrm>
            <a:off x="6153936" y="8437602"/>
            <a:ext cx="6786784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3000" dirty="0" smtClean="0"/>
              <a:t>Muoni da MC  π</a:t>
            </a:r>
            <a:r>
              <a:rPr lang="it-IT" sz="3000" baseline="30000" dirty="0" smtClean="0"/>
              <a:t>± </a:t>
            </a:r>
            <a:r>
              <a:rPr lang="it-IT" sz="3000" dirty="0" smtClean="0"/>
              <a:t>forzati a decadere nell’ID </a:t>
            </a:r>
            <a:endParaRPr lang="it-IT" sz="30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rcRect t="3896"/>
          <a:stretch>
            <a:fillRect/>
          </a:stretch>
        </p:blipFill>
        <p:spPr>
          <a:xfrm>
            <a:off x="592523" y="4343400"/>
            <a:ext cx="3471477" cy="3816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" y="4343400"/>
            <a:ext cx="3390900" cy="378723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574778" y="6705600"/>
            <a:ext cx="8903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Lucida Grande"/>
                <a:ea typeface="Lucida Grande"/>
                <a:cs typeface="Lucida Grande"/>
              </a:rPr>
              <a:t>π</a:t>
            </a:r>
            <a:r>
              <a:rPr lang="it-IT" baseline="30000" dirty="0" smtClean="0">
                <a:latin typeface="Lucida Grande"/>
                <a:ea typeface="Lucida Grande"/>
                <a:cs typeface="Lucida Grande"/>
              </a:rPr>
              <a:t>±</a:t>
            </a:r>
            <a:endParaRPr lang="it-IT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3180280" y="3657600"/>
            <a:ext cx="8075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Lucida Grande"/>
                <a:ea typeface="Lucida Grande"/>
                <a:cs typeface="Lucida Grande"/>
              </a:rPr>
              <a:t>μ</a:t>
            </a:r>
            <a:r>
              <a:rPr lang="it-IT" baseline="30000" dirty="0" smtClean="0">
                <a:latin typeface="Lucida Grande"/>
                <a:ea typeface="Lucida Grande"/>
                <a:cs typeface="Lucida Grande"/>
              </a:rPr>
              <a:t>±</a:t>
            </a:r>
            <a:endParaRPr lang="it-IT" baseline="30000" dirty="0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406400" y="3505200"/>
            <a:ext cx="18732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000" dirty="0" smtClean="0"/>
              <a:t>ν(anti-ν) </a:t>
            </a:r>
            <a:endParaRPr lang="it-IT" sz="3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Asimmetria tra </a:t>
            </a:r>
            <a:r>
              <a:rPr lang="it-IT" dirty="0" err="1" smtClean="0"/>
              <a:t>P</a:t>
            </a:r>
            <a:r>
              <a:rPr lang="it-IT" baseline="-25000" dirty="0" err="1" smtClean="0"/>
              <a:t>T-Standalone</a:t>
            </a:r>
            <a:r>
              <a:rPr lang="it-IT" dirty="0" smtClean="0"/>
              <a:t> e  P</a:t>
            </a:r>
            <a:r>
              <a:rPr lang="it-IT" baseline="-25000" dirty="0" smtClean="0"/>
              <a:t>T-ID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C56BB-2FA2-8E4E-A988-EAFD07DAA89C}" type="slidenum">
              <a:rPr lang="en-US" smtClean="0"/>
              <a:pPr>
                <a:defRPr/>
              </a:pPr>
              <a:t>13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8" name="Picture 7" descr="eq_DeltaPt_Sign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7035800" y="2209800"/>
            <a:ext cx="5510213" cy="990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5" name="TextBox 34"/>
          <p:cNvSpPr txBox="1"/>
          <p:nvPr/>
        </p:nvSpPr>
        <p:spPr>
          <a:xfrm>
            <a:off x="76200" y="1371600"/>
            <a:ext cx="6807200" cy="18158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/>
              <a:t>Le misure dell’impulso trasverso effettuate allo spettrometro e nel rivelatore interno saranno diverse, perché relative a due particelle diverse.</a:t>
            </a:r>
            <a:endParaRPr lang="it-IT" sz="26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400" y="3581400"/>
            <a:ext cx="5791200" cy="548639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054600" y="3657599"/>
            <a:ext cx="95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P</a:t>
            </a:r>
            <a:r>
              <a:rPr lang="it-IT" sz="2800" baseline="-25000" dirty="0" smtClean="0"/>
              <a:t>T-MS</a:t>
            </a:r>
            <a:endParaRPr lang="it-IT" sz="280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7800" y="4267200"/>
            <a:ext cx="711200" cy="4445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73400" y="7239000"/>
            <a:ext cx="508000" cy="381000"/>
          </a:xfrm>
          <a:prstGeom prst="rect">
            <a:avLst/>
          </a:prstGeom>
        </p:spPr>
      </p:pic>
      <p:pic>
        <p:nvPicPr>
          <p:cNvPr id="12" name="Picture 11" descr="Var_DeltaPt_Sign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13"/>
              <a:stretch>
                <a:fillRect/>
              </a:stretch>
            </p:blipFill>
          </mc:Choice>
          <mc:Fallback>
            <p:blipFill>
              <a:blip r:embed="rId14"/>
              <a:stretch>
                <a:fillRect/>
              </a:stretch>
            </p:blipFill>
          </mc:Fallback>
        </mc:AlternateContent>
        <p:spPr>
          <a:xfrm>
            <a:off x="6923000" y="3810000"/>
            <a:ext cx="5904000" cy="5168900"/>
          </a:xfrm>
          <a:prstGeom prst="rect">
            <a:avLst/>
          </a:prstGeom>
        </p:spPr>
      </p:pic>
      <p:pic>
        <p:nvPicPr>
          <p:cNvPr id="13" name="Picture 12" descr="Eff_DeltaPt_Sign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5"/>
              <a:stretch>
                <a:fillRect/>
              </a:stretch>
            </p:blipFill>
          </mc:Choice>
          <mc:Fallback>
            <p:blipFill>
              <a:blip r:embed="rId16"/>
              <a:stretch>
                <a:fillRect/>
              </a:stretch>
            </p:blipFill>
          </mc:Fallback>
        </mc:AlternateContent>
        <p:spPr>
          <a:xfrm>
            <a:off x="6807200" y="3810000"/>
            <a:ext cx="5892800" cy="516890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6807200" y="3810000"/>
            <a:ext cx="5904000" cy="5168900"/>
          </a:xfrm>
          <a:prstGeom prst="rect">
            <a:avLst/>
          </a:prstGeom>
        </p:spPr>
      </p:pic>
      <p:pic>
        <p:nvPicPr>
          <p:cNvPr id="15" name="Picture 14" descr="SpettrSlic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8">
                <a:alphaModFix/>
              </a:blip>
              <a:stretch>
                <a:fillRect/>
              </a:stretch>
            </p:blipFill>
          </mc:Choice>
          <mc:Fallback>
            <p:blipFill>
              <a:blip r:embed="rId19">
                <a:alphaModFix/>
              </a:blip>
              <a:stretch>
                <a:fillRect/>
              </a:stretch>
            </p:blipFill>
          </mc:Fallback>
        </mc:AlternateContent>
        <p:spPr>
          <a:xfrm>
            <a:off x="330200" y="3429000"/>
            <a:ext cx="6248400" cy="6096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Qualità delle tracce del Rivelatore Interno 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707082" y="9211732"/>
            <a:ext cx="1043718" cy="390144"/>
          </a:xfrm>
        </p:spPr>
        <p:txBody>
          <a:bodyPr/>
          <a:lstStyle/>
          <a:p>
            <a:pPr>
              <a:defRPr/>
            </a:pPr>
            <a:fld id="{6D5C56BB-2FA2-8E4E-A988-EAFD07DAA89C}" type="slidenum">
              <a:rPr lang="en-US" smtClean="0"/>
              <a:pPr>
                <a:defRPr/>
              </a:pPr>
              <a:t>14</a:t>
            </a:fld>
            <a:r>
              <a:rPr lang="en-US" dirty="0" smtClean="0"/>
              <a:t>/22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3378200" y="5942806"/>
            <a:ext cx="6400800" cy="1588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6807200" y="2850971"/>
            <a:ext cx="586740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Probabilità di </a:t>
            </a:r>
            <a:r>
              <a:rPr lang="it-IT" sz="3600" dirty="0" smtClean="0">
                <a:latin typeface="Lucida Grande"/>
                <a:ea typeface="Lucida Grande"/>
                <a:cs typeface="Lucida Grande"/>
              </a:rPr>
              <a:t>χ</a:t>
            </a:r>
            <a:r>
              <a:rPr lang="it-IT" sz="3600" baseline="30000" dirty="0" smtClean="0"/>
              <a:t>2</a:t>
            </a:r>
            <a:r>
              <a:rPr lang="it-IT" sz="3600" dirty="0" smtClean="0"/>
              <a:t> del fit della traccia ID</a:t>
            </a:r>
            <a:endParaRPr lang="it-IT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406400" y="2850971"/>
            <a:ext cx="586740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 </a:t>
            </a:r>
            <a:r>
              <a:rPr lang="it-IT" sz="3600" dirty="0" smtClean="0">
                <a:latin typeface="Lucida Grande"/>
                <a:ea typeface="Lucida Grande"/>
                <a:cs typeface="Lucida Grande"/>
              </a:rPr>
              <a:t>χ</a:t>
            </a:r>
            <a:r>
              <a:rPr lang="it-IT" sz="3600" baseline="30000" dirty="0" smtClean="0"/>
              <a:t>2</a:t>
            </a:r>
            <a:r>
              <a:rPr lang="it-IT" sz="3600" dirty="0" smtClean="0"/>
              <a:t>/NDoF del fit della traccia ID</a:t>
            </a:r>
            <a:endParaRPr lang="it-IT" sz="3600" dirty="0"/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5969000" y="1295400"/>
            <a:ext cx="6578600" cy="1200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La ricostruzione non tiene conto della presenza di “</a:t>
            </a:r>
            <a:r>
              <a:rPr lang="it-IT" sz="2400" dirty="0" err="1" smtClean="0"/>
              <a:t>kink</a:t>
            </a:r>
            <a:r>
              <a:rPr lang="it-IT" sz="2400" dirty="0" smtClean="0"/>
              <a:t>” sulla traccia e restituisce una </a:t>
            </a:r>
            <a:r>
              <a:rPr lang="it-IT" sz="2400" dirty="0" smtClean="0">
                <a:solidFill>
                  <a:schemeClr val="accent4">
                    <a:lumMod val="75000"/>
                  </a:schemeClr>
                </a:solidFill>
              </a:rPr>
              <a:t>traccia</a:t>
            </a:r>
            <a:r>
              <a:rPr lang="it-IT" sz="2400" dirty="0" smtClean="0"/>
              <a:t> con una peggiore stima dei parametri . </a:t>
            </a:r>
            <a:endParaRPr lang="it-IT" sz="2400" dirty="0"/>
          </a:p>
        </p:txBody>
      </p:sp>
      <p:sp>
        <p:nvSpPr>
          <p:cNvPr id="27" name="Right Arrow 26"/>
          <p:cNvSpPr/>
          <p:nvPr/>
        </p:nvSpPr>
        <p:spPr>
          <a:xfrm>
            <a:off x="4749800" y="1524000"/>
            <a:ext cx="1066800" cy="5735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219200"/>
            <a:ext cx="3378200" cy="1308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 descr="Var_Prob_Chi2IDfit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959600" y="4203700"/>
            <a:ext cx="5904000" cy="5168900"/>
          </a:xfrm>
          <a:prstGeom prst="rect">
            <a:avLst/>
          </a:prstGeom>
        </p:spPr>
      </p:pic>
      <p:pic>
        <p:nvPicPr>
          <p:cNvPr id="16" name="Picture 15" descr="Var_Chi2ID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293600" y="4280546"/>
            <a:ext cx="5904000" cy="5168254"/>
          </a:xfrm>
          <a:prstGeom prst="rect">
            <a:avLst/>
          </a:prstGeom>
        </p:spPr>
      </p:pic>
      <p:pic>
        <p:nvPicPr>
          <p:cNvPr id="17" name="Picture 16" descr="Eff_Chi2ID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330200" y="4191000"/>
            <a:ext cx="5904000" cy="5184000"/>
          </a:xfrm>
          <a:prstGeom prst="rect">
            <a:avLst/>
          </a:prstGeom>
        </p:spPr>
      </p:pic>
      <p:pic>
        <p:nvPicPr>
          <p:cNvPr id="18" name="Picture 17" descr="Eff_Prob_Chi2IDfit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9"/>
              <a:stretch>
                <a:fillRect/>
              </a:stretch>
            </p:blipFill>
          </mc:Choice>
          <mc:Fallback>
            <p:blipFill>
              <a:blip r:embed="rId10"/>
              <a:stretch>
                <a:fillRect/>
              </a:stretch>
            </p:blipFill>
          </mc:Fallback>
        </mc:AlternateContent>
        <p:spPr>
          <a:xfrm>
            <a:off x="7035800" y="4191000"/>
            <a:ext cx="5904000" cy="5184000"/>
          </a:xfrm>
          <a:prstGeom prst="rect">
            <a:avLst/>
          </a:prstGeom>
        </p:spPr>
      </p:pic>
      <p:pic>
        <p:nvPicPr>
          <p:cNvPr id="19" name="Picture 18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330200" y="4191000"/>
            <a:ext cx="5904000" cy="5168900"/>
          </a:xfrm>
          <a:prstGeom prst="rect">
            <a:avLst/>
          </a:prstGeom>
        </p:spPr>
      </p:pic>
      <p:pic>
        <p:nvPicPr>
          <p:cNvPr id="20" name="Picture 19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6959600" y="4191000"/>
            <a:ext cx="5904000" cy="51689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116259" y="8057346"/>
            <a:ext cx="4243222" cy="4462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300" dirty="0" smtClean="0"/>
              <a:t>Effetti dovuti alla struttura dell’ID</a:t>
            </a:r>
            <a:endParaRPr lang="it-IT" sz="2300" dirty="0"/>
          </a:p>
        </p:txBody>
      </p:sp>
      <p:cxnSp>
        <p:nvCxnSpPr>
          <p:cNvPr id="23" name="Straight Arrow Connector 22"/>
          <p:cNvCxnSpPr/>
          <p:nvPr/>
        </p:nvCxnSpPr>
        <p:spPr>
          <a:xfrm rot="16200000" flipV="1">
            <a:off x="596900" y="6896099"/>
            <a:ext cx="21336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V="1">
            <a:off x="2273300" y="7200900"/>
            <a:ext cx="15240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27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Var_DeltaChi2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100800" y="3657600"/>
            <a:ext cx="5904000" cy="5168900"/>
          </a:xfrm>
          <a:prstGeom prst="rect">
            <a:avLst/>
          </a:prstGeom>
        </p:spPr>
      </p:pic>
      <p:sp>
        <p:nvSpPr>
          <p:cNvPr id="23" name="Oval 22"/>
          <p:cNvSpPr>
            <a:spLocks noChangeAspect="1"/>
          </p:cNvSpPr>
          <p:nvPr/>
        </p:nvSpPr>
        <p:spPr>
          <a:xfrm>
            <a:off x="609600" y="3782657"/>
            <a:ext cx="2209800" cy="223714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dirty="0" smtClean="0"/>
              <a:t>GlobalChi2Fitter – Δχ</a:t>
            </a:r>
            <a:r>
              <a:rPr lang="it-IT" sz="3200" baseline="30000" dirty="0" smtClean="0"/>
              <a:t>2</a:t>
            </a:r>
            <a:endParaRPr lang="it-IT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707082" y="9211732"/>
            <a:ext cx="1043718" cy="390144"/>
          </a:xfrm>
        </p:spPr>
        <p:txBody>
          <a:bodyPr/>
          <a:lstStyle/>
          <a:p>
            <a:pPr>
              <a:defRPr/>
            </a:pPr>
            <a:fld id="{6D5C56BB-2FA2-8E4E-A988-EAFD07DAA89C}" type="slidenum">
              <a:rPr lang="en-US" smtClean="0"/>
              <a:pPr>
                <a:defRPr/>
              </a:pPr>
              <a:t>15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8" name="Picture 7" descr="eq_DeltaChi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7264400" y="2133600"/>
            <a:ext cx="5333999" cy="1151659"/>
          </a:xfrm>
          <a:prstGeom prst="rect">
            <a:avLst/>
          </a:prstGeom>
          <a:ln w="69850" cap="sq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228600" y="1752600"/>
            <a:ext cx="6350000" cy="12926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600" dirty="0" smtClean="0"/>
              <a:t>La presenza di un “kink” peggiora il χ</a:t>
            </a:r>
            <a:r>
              <a:rPr lang="it-IT" sz="2600" baseline="30000" dirty="0" smtClean="0"/>
              <a:t>2</a:t>
            </a:r>
            <a:r>
              <a:rPr lang="it-IT" sz="2600" dirty="0" smtClean="0"/>
              <a:t>/NDoF</a:t>
            </a:r>
            <a:r>
              <a:rPr lang="it-IT" sz="2600" baseline="30000" dirty="0" smtClean="0"/>
              <a:t> </a:t>
            </a:r>
            <a:r>
              <a:rPr lang="it-IT" sz="2600" dirty="0" smtClean="0"/>
              <a:t>della ricostruzione standard con “pulls” elevate.</a:t>
            </a:r>
            <a:endParaRPr lang="it-IT" sz="2600" dirty="0"/>
          </a:p>
        </p:txBody>
      </p:sp>
      <p:sp>
        <p:nvSpPr>
          <p:cNvPr id="16" name="TextBox 15"/>
          <p:cNvSpPr txBox="1"/>
          <p:nvPr/>
        </p:nvSpPr>
        <p:spPr>
          <a:xfrm>
            <a:off x="304800" y="6346210"/>
            <a:ext cx="6248400" cy="24929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600" dirty="0" smtClean="0"/>
              <a:t>L’algoritmo  GlobalChi2Fitter parte dall’ipotesi che tutte le tracce siano di muone “</a:t>
            </a:r>
            <a:r>
              <a:rPr lang="it-IT" sz="2600" i="1" dirty="0" err="1" smtClean="0"/>
              <a:t>prompt</a:t>
            </a:r>
            <a:r>
              <a:rPr lang="it-IT" sz="2600" dirty="0" smtClean="0"/>
              <a:t>”. Fittando anche gli “angoli di </a:t>
            </a:r>
            <a:r>
              <a:rPr lang="it-IT" sz="2600" dirty="0" err="1" smtClean="0"/>
              <a:t>scattering</a:t>
            </a:r>
            <a:r>
              <a:rPr lang="it-IT" sz="2600" dirty="0" smtClean="0"/>
              <a:t>” tra i vari strati di rivelatore, le “</a:t>
            </a:r>
            <a:r>
              <a:rPr lang="it-IT" sz="2600" dirty="0" err="1" smtClean="0"/>
              <a:t>pulls</a:t>
            </a:r>
            <a:r>
              <a:rPr lang="it-IT" sz="2600" dirty="0" smtClean="0"/>
              <a:t>” elevate vengono giustificate dagli effetti del materiale sulla traccia.</a:t>
            </a:r>
            <a:endParaRPr lang="it-IT" sz="2600" dirty="0"/>
          </a:p>
        </p:txBody>
      </p:sp>
      <p:cxnSp>
        <p:nvCxnSpPr>
          <p:cNvPr id="17" name="Straight Connector 16"/>
          <p:cNvCxnSpPr/>
          <p:nvPr/>
        </p:nvCxnSpPr>
        <p:spPr bwMode="auto">
          <a:xfrm rot="5400000" flipH="1" flipV="1">
            <a:off x="1981200" y="4723606"/>
            <a:ext cx="2743200" cy="1588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Oval 21"/>
          <p:cNvSpPr>
            <a:spLocks noChangeAspect="1"/>
          </p:cNvSpPr>
          <p:nvPr/>
        </p:nvSpPr>
        <p:spPr>
          <a:xfrm>
            <a:off x="914400" y="4088400"/>
            <a:ext cx="1600200" cy="16002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1295400" y="4443600"/>
            <a:ext cx="838200" cy="8640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Oval 33"/>
          <p:cNvSpPr/>
          <p:nvPr/>
        </p:nvSpPr>
        <p:spPr>
          <a:xfrm>
            <a:off x="1644600" y="4818600"/>
            <a:ext cx="108000" cy="108000"/>
          </a:xfrm>
          <a:prstGeom prst="ellipse">
            <a:avLst/>
          </a:prstGeom>
          <a:solidFill>
            <a:srgbClr val="E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 flipH="1" flipV="1">
            <a:off x="1981200" y="5047200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 flipH="1" flipV="1">
            <a:off x="2330400" y="5231400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 flipH="1" flipV="1">
            <a:off x="2438400" y="5656800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Freeform 49"/>
          <p:cNvSpPr/>
          <p:nvPr/>
        </p:nvSpPr>
        <p:spPr>
          <a:xfrm rot="21411290">
            <a:off x="1686723" y="4744624"/>
            <a:ext cx="762112" cy="907564"/>
          </a:xfrm>
          <a:custGeom>
            <a:avLst/>
            <a:gdLst>
              <a:gd name="connsiteX0" fmla="*/ 0 w 406400"/>
              <a:gd name="connsiteY0" fmla="*/ 0 h 237067"/>
              <a:gd name="connsiteX1" fmla="*/ 406400 w 406400"/>
              <a:gd name="connsiteY1" fmla="*/ 237067 h 23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6400" h="237067">
                <a:moveTo>
                  <a:pt x="0" y="0"/>
                </a:moveTo>
                <a:cubicBezTo>
                  <a:pt x="136878" y="55033"/>
                  <a:pt x="273756" y="110067"/>
                  <a:pt x="406400" y="237067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3886200" y="3352800"/>
            <a:ext cx="2209800" cy="223714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4191000" y="3658543"/>
            <a:ext cx="1600200" cy="16002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4572000" y="4013743"/>
            <a:ext cx="838200" cy="8640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Oval 54"/>
          <p:cNvSpPr/>
          <p:nvPr/>
        </p:nvSpPr>
        <p:spPr>
          <a:xfrm>
            <a:off x="4921200" y="4388743"/>
            <a:ext cx="108000" cy="108000"/>
          </a:xfrm>
          <a:prstGeom prst="ellipse">
            <a:avLst/>
          </a:prstGeom>
          <a:solidFill>
            <a:srgbClr val="E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 flipH="1" flipV="1">
            <a:off x="5257800" y="4617343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 flipH="1" flipV="1">
            <a:off x="5607000" y="4801543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 flipH="1" flipV="1">
            <a:off x="5715000" y="5226943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1" name="Straight Connector 60"/>
          <p:cNvCxnSpPr>
            <a:stCxn id="55" idx="1"/>
            <a:endCxn id="56" idx="0"/>
          </p:cNvCxnSpPr>
          <p:nvPr/>
        </p:nvCxnSpPr>
        <p:spPr>
          <a:xfrm rot="16200000" flipH="1">
            <a:off x="4964016" y="4377559"/>
            <a:ext cx="320784" cy="3747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56" idx="7"/>
            <a:endCxn id="57" idx="6"/>
          </p:cNvCxnSpPr>
          <p:nvPr/>
        </p:nvCxnSpPr>
        <p:spPr>
          <a:xfrm rot="16200000" flipH="1">
            <a:off x="5367300" y="4615843"/>
            <a:ext cx="146016" cy="3333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57" idx="1"/>
          </p:cNvCxnSpPr>
          <p:nvPr/>
        </p:nvCxnSpPr>
        <p:spPr>
          <a:xfrm rot="16200000" flipH="1">
            <a:off x="5547811" y="5045099"/>
            <a:ext cx="378946" cy="762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Down Arrow 68"/>
          <p:cNvSpPr/>
          <p:nvPr/>
        </p:nvSpPr>
        <p:spPr>
          <a:xfrm>
            <a:off x="1371600" y="3200400"/>
            <a:ext cx="685800" cy="4572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0" name="Up Arrow 69"/>
          <p:cNvSpPr/>
          <p:nvPr/>
        </p:nvSpPr>
        <p:spPr>
          <a:xfrm>
            <a:off x="4724400" y="5791200"/>
            <a:ext cx="609600" cy="3810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" name="Picture 29" descr="Eff_DeltaChi2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7100800" y="3733800"/>
            <a:ext cx="5904000" cy="5168900"/>
          </a:xfrm>
          <a:prstGeom prst="rect">
            <a:avLst/>
          </a:prstGeom>
        </p:spPr>
      </p:pic>
      <p:pic>
        <p:nvPicPr>
          <p:cNvPr id="32" name="Picture 31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7100800" y="3733800"/>
            <a:ext cx="5904000" cy="5168900"/>
          </a:xfrm>
          <a:prstGeom prst="rect">
            <a:avLst/>
          </a:prstGeom>
        </p:spPr>
      </p:pic>
      <p:sp>
        <p:nvSpPr>
          <p:cNvPr id="33" name="Date Placeholder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3600" dirty="0" smtClean="0"/>
              <a:t>Correlazione tra le variabili discriminanti</a:t>
            </a:r>
            <a:endParaRPr lang="it-IT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16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4" name="Picture 3" descr="Correlazioni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87400" y="990600"/>
            <a:ext cx="11836400" cy="5486400"/>
          </a:xfrm>
          <a:prstGeom prst="rect">
            <a:avLst/>
          </a:prstGeom>
        </p:spPr>
      </p:pic>
      <p:pic>
        <p:nvPicPr>
          <p:cNvPr id="7" name="Picture 6" descr="eq_CoeffCorrelzion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330200" y="6705600"/>
            <a:ext cx="3619500" cy="91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168400" y="8077200"/>
            <a:ext cx="3733800" cy="120032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 ρ giace nell’intervallo [-1,1]. Per ρ =0 le variabili risultano non correlate.</a:t>
            </a:r>
            <a:endParaRPr lang="it-IT" sz="2400" dirty="0"/>
          </a:p>
        </p:txBody>
      </p:sp>
      <p:sp>
        <p:nvSpPr>
          <p:cNvPr id="9" name="Bent-Up Arrow 8"/>
          <p:cNvSpPr/>
          <p:nvPr/>
        </p:nvSpPr>
        <p:spPr>
          <a:xfrm rot="5400000">
            <a:off x="200660" y="7901940"/>
            <a:ext cx="1143000" cy="73152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 10"/>
          <p:cNvSpPr/>
          <p:nvPr/>
        </p:nvSpPr>
        <p:spPr>
          <a:xfrm>
            <a:off x="1701800" y="3886200"/>
            <a:ext cx="2209800" cy="2286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47500"/>
                  <a:satMod val="137000"/>
                  <a:alpha val="0"/>
                </a:schemeClr>
              </a:gs>
              <a:gs pos="55000">
                <a:schemeClr val="accent1">
                  <a:shade val="69000"/>
                  <a:satMod val="137000"/>
                  <a:alpha val="0"/>
                </a:schemeClr>
              </a:gs>
              <a:gs pos="100000">
                <a:schemeClr val="accent1">
                  <a:shade val="98000"/>
                  <a:satMod val="137000"/>
                  <a:alpha val="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Oval 11"/>
          <p:cNvSpPr/>
          <p:nvPr/>
        </p:nvSpPr>
        <p:spPr>
          <a:xfrm>
            <a:off x="7569200" y="3886200"/>
            <a:ext cx="2209800" cy="2286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47500"/>
                  <a:satMod val="137000"/>
                  <a:alpha val="0"/>
                </a:schemeClr>
              </a:gs>
              <a:gs pos="55000">
                <a:schemeClr val="accent1">
                  <a:shade val="69000"/>
                  <a:satMod val="137000"/>
                  <a:alpha val="0"/>
                </a:schemeClr>
              </a:gs>
              <a:gs pos="100000">
                <a:schemeClr val="accent1">
                  <a:shade val="98000"/>
                  <a:satMod val="137000"/>
                  <a:alpha val="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TextBox 12"/>
          <p:cNvSpPr txBox="1"/>
          <p:nvPr/>
        </p:nvSpPr>
        <p:spPr>
          <a:xfrm>
            <a:off x="5207000" y="7162800"/>
            <a:ext cx="7164822" cy="120032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Le variabili prodotte a partire da tracce del rivelatore interno risultano le più correlate tra di loro, ma le uniche utilizzabili nel caso di muoni di “basso impulso”</a:t>
            </a:r>
            <a:endParaRPr lang="it-IT" sz="24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683000" y="5715000"/>
            <a:ext cx="2514600" cy="1371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8179594" y="6628606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dirty="0" smtClean="0"/>
              <a:t>Selezione dei tagli rettangolari con TMVA</a:t>
            </a:r>
            <a:endParaRPr lang="it-IT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C56BB-2FA2-8E4E-A988-EAFD07DAA89C}" type="slidenum">
              <a:rPr lang="en-US" smtClean="0"/>
              <a:pPr>
                <a:defRPr/>
              </a:pPr>
              <a:t>17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5" name="Picture 4" descr="CutsMetods_3Var_ROC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5400" y="3810000"/>
            <a:ext cx="6248400" cy="5334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 rot="5400000" flipH="1" flipV="1">
            <a:off x="3454003" y="6477397"/>
            <a:ext cx="5487988" cy="794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7569200" y="1295400"/>
            <a:ext cx="4876800" cy="286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it-IT" sz="3000" dirty="0" smtClean="0"/>
              <a:t>Le variabili discriminanti selezionate sono:</a:t>
            </a:r>
          </a:p>
          <a:p>
            <a:pPr algn="l">
              <a:buFont typeface="Arial"/>
              <a:buChar char="•"/>
            </a:pPr>
            <a:r>
              <a:rPr lang="it-IT" sz="3000" dirty="0" smtClean="0"/>
              <a:t>ΔPt Significance</a:t>
            </a:r>
          </a:p>
          <a:p>
            <a:pPr algn="l">
              <a:buFont typeface="Arial"/>
              <a:buChar char="•"/>
            </a:pPr>
            <a:r>
              <a:rPr lang="it-IT" sz="3000" dirty="0" smtClean="0"/>
              <a:t>Probabilità di χ</a:t>
            </a:r>
            <a:r>
              <a:rPr lang="it-IT" sz="3000" baseline="30000" dirty="0" smtClean="0"/>
              <a:t>2 </a:t>
            </a:r>
            <a:r>
              <a:rPr lang="it-IT" sz="3000" dirty="0" smtClean="0"/>
              <a:t>del fit ID</a:t>
            </a:r>
          </a:p>
          <a:p>
            <a:pPr algn="l">
              <a:buFont typeface="Arial"/>
              <a:buChar char="•"/>
            </a:pPr>
            <a:r>
              <a:rPr lang="it-IT" sz="3000" dirty="0" smtClean="0"/>
              <a:t> χ</a:t>
            </a:r>
            <a:r>
              <a:rPr lang="it-IT" sz="3000" baseline="30000" dirty="0" smtClean="0"/>
              <a:t>2</a:t>
            </a:r>
            <a:r>
              <a:rPr lang="it-IT" sz="3000" dirty="0" smtClean="0"/>
              <a:t>/NDoF fit ID</a:t>
            </a:r>
          </a:p>
          <a:p>
            <a:pPr algn="l">
              <a:buFont typeface="Arial"/>
              <a:buChar char="•"/>
            </a:pPr>
            <a:r>
              <a:rPr lang="it-IT" sz="3000" dirty="0" smtClean="0"/>
              <a:t> Δχ</a:t>
            </a:r>
            <a:r>
              <a:rPr lang="it-IT" sz="3000" baseline="30000" dirty="0" smtClean="0"/>
              <a:t>2</a:t>
            </a:r>
            <a:endParaRPr lang="it-IT" sz="3000" dirty="0"/>
          </a:p>
        </p:txBody>
      </p:sp>
      <p:cxnSp>
        <p:nvCxnSpPr>
          <p:cNvPr id="19" name="Straight Connector 18"/>
          <p:cNvCxnSpPr/>
          <p:nvPr/>
        </p:nvCxnSpPr>
        <p:spPr bwMode="auto">
          <a:xfrm rot="5400000" flipH="1" flipV="1">
            <a:off x="5512594" y="8305006"/>
            <a:ext cx="457200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 bwMode="auto">
          <a:xfrm>
            <a:off x="711200" y="7999412"/>
            <a:ext cx="5136735" cy="10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 bwMode="auto">
          <a:xfrm>
            <a:off x="711200" y="7162800"/>
            <a:ext cx="4757305" cy="10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 bwMode="auto">
          <a:xfrm>
            <a:off x="711200" y="6934200"/>
            <a:ext cx="4615295" cy="10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 bwMode="auto">
          <a:xfrm rot="5400000" flipH="1" flipV="1">
            <a:off x="4835420" y="7837700"/>
            <a:ext cx="1351280" cy="14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 bwMode="auto">
          <a:xfrm rot="5400000" flipH="1" flipV="1">
            <a:off x="4540780" y="7751340"/>
            <a:ext cx="1635760" cy="14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664200" y="7848600"/>
            <a:ext cx="228600" cy="3048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Oval 42"/>
          <p:cNvSpPr/>
          <p:nvPr/>
        </p:nvSpPr>
        <p:spPr>
          <a:xfrm>
            <a:off x="5435600" y="7010400"/>
            <a:ext cx="228600" cy="304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Oval 43"/>
          <p:cNvSpPr/>
          <p:nvPr/>
        </p:nvSpPr>
        <p:spPr>
          <a:xfrm>
            <a:off x="5207000" y="6781800"/>
            <a:ext cx="213014" cy="28448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TextBox 44"/>
          <p:cNvSpPr txBox="1"/>
          <p:nvPr/>
        </p:nvSpPr>
        <p:spPr>
          <a:xfrm>
            <a:off x="76200" y="1676400"/>
            <a:ext cx="6807200" cy="143116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900" dirty="0" smtClean="0"/>
              <a:t>La scelta dei tagli rettangolari è stata effettuata con l’ausilio di tecniche </a:t>
            </a:r>
            <a:r>
              <a:rPr lang="it-IT" sz="2900" dirty="0" err="1" smtClean="0"/>
              <a:t>multivarate</a:t>
            </a:r>
            <a:r>
              <a:rPr lang="it-IT" sz="2900" dirty="0" smtClean="0"/>
              <a:t> (TMVA).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6350000" y="4800600"/>
          <a:ext cx="6578793" cy="4092253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242751"/>
                <a:gridCol w="1499108"/>
                <a:gridCol w="1512938"/>
                <a:gridCol w="2323996"/>
              </a:tblGrid>
              <a:tr h="526093">
                <a:tc>
                  <a:txBody>
                    <a:bodyPr/>
                    <a:lstStyle/>
                    <a:p>
                      <a:r>
                        <a:rPr lang="it-IT" dirty="0" smtClean="0"/>
                        <a:t>Selezione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Efficienza 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Reiezione 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Tagli</a:t>
                      </a:r>
                      <a:endParaRPr lang="it-IT" dirty="0"/>
                    </a:p>
                  </a:txBody>
                  <a:tcPr/>
                </a:tc>
              </a:tr>
              <a:tr h="1150305"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Cut3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97.8±0.1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27.2±0.1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DeltaChi2&lt;=0.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6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latin typeface="Arial"/>
                          <a:cs typeface="Arial"/>
                        </a:rPr>
                        <a:t>-3.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5</a:t>
                      </a:r>
                      <a:r>
                        <a:rPr lang="it-IT" dirty="0" smtClean="0">
                          <a:latin typeface="Arial"/>
                          <a:cs typeface="Arial"/>
                        </a:rPr>
                        <a:t>&lt;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Delta</a:t>
                      </a:r>
                      <a:r>
                        <a:rPr lang="it-IT" baseline="0" dirty="0" err="1" smtClean="0">
                          <a:latin typeface="Arial"/>
                          <a:cs typeface="Arial"/>
                        </a:rPr>
                        <a:t>Pt_Sign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0.01&lt;Prob_Chi2IDFit</a:t>
                      </a: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Chi2ID&lt;=2.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2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1180785"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Cut2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90.3±0.1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45.4±0.1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DeltaChi2&lt;=0.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6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latin typeface="Arial"/>
                          <a:cs typeface="Arial"/>
                        </a:rPr>
                        <a:t>-2.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5</a:t>
                      </a:r>
                      <a:r>
                        <a:rPr lang="it-IT" dirty="0" smtClean="0">
                          <a:latin typeface="Arial"/>
                          <a:cs typeface="Arial"/>
                        </a:rPr>
                        <a:t>&lt;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Delta</a:t>
                      </a:r>
                      <a:r>
                        <a:rPr lang="it-IT" baseline="0" dirty="0" err="1" smtClean="0">
                          <a:latin typeface="Arial"/>
                          <a:cs typeface="Arial"/>
                        </a:rPr>
                        <a:t>Pt_Sign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0.03&lt;Prob_Chi2IDFit</a:t>
                      </a: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Chi2ID&lt;=1.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2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906465"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87.1±0.1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50.8±0.1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DeltaChi2&lt;=0.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4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latin typeface="Arial"/>
                          <a:cs typeface="Arial"/>
                        </a:rPr>
                        <a:t>-2.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0</a:t>
                      </a:r>
                      <a:r>
                        <a:rPr lang="it-IT" dirty="0" smtClean="0">
                          <a:latin typeface="Arial"/>
                          <a:cs typeface="Arial"/>
                        </a:rPr>
                        <a:t>&lt;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Delta</a:t>
                      </a:r>
                      <a:r>
                        <a:rPr lang="it-IT" baseline="0" dirty="0" err="1" smtClean="0">
                          <a:latin typeface="Arial"/>
                          <a:cs typeface="Arial"/>
                        </a:rPr>
                        <a:t>Pt_Sign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0.05&lt;Prob_Chi2IDFit</a:t>
                      </a: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Chi2ID&lt;=1.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2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6400800" y="5334000"/>
            <a:ext cx="6578600" cy="1143000"/>
          </a:xfrm>
          <a:prstGeom prst="rect">
            <a:avLst/>
          </a:prstGeom>
          <a:solidFill>
            <a:srgbClr val="60B5CC">
              <a:alpha val="37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ctangle 19"/>
          <p:cNvSpPr/>
          <p:nvPr/>
        </p:nvSpPr>
        <p:spPr>
          <a:xfrm>
            <a:off x="6400800" y="6477000"/>
            <a:ext cx="6578600" cy="1143000"/>
          </a:xfrm>
          <a:prstGeom prst="rect">
            <a:avLst/>
          </a:prstGeom>
          <a:solidFill>
            <a:schemeClr val="accent1">
              <a:lumMod val="60000"/>
              <a:lumOff val="40000"/>
              <a:alpha val="2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ctangle 21"/>
          <p:cNvSpPr/>
          <p:nvPr/>
        </p:nvSpPr>
        <p:spPr>
          <a:xfrm>
            <a:off x="6400800" y="7696200"/>
            <a:ext cx="6578600" cy="1143000"/>
          </a:xfrm>
          <a:prstGeom prst="rect">
            <a:avLst/>
          </a:prstGeom>
          <a:solidFill>
            <a:schemeClr val="accent3">
              <a:lumMod val="75000"/>
              <a:alpha val="2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J/ψ -&gt; μ</a:t>
            </a:r>
            <a:r>
              <a:rPr lang="it-IT" baseline="30000" dirty="0" smtClean="0"/>
              <a:t>+</a:t>
            </a:r>
            <a:r>
              <a:rPr lang="it-IT" dirty="0" smtClean="0"/>
              <a:t>μ</a:t>
            </a:r>
            <a:r>
              <a:rPr lang="it-IT" baseline="30000" dirty="0" smtClean="0"/>
              <a:t>-</a:t>
            </a:r>
            <a:endParaRPr lang="it-IT" baseline="30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18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b="12048"/>
          <a:stretch>
            <a:fillRect/>
          </a:stretch>
        </p:blipFill>
        <p:spPr>
          <a:xfrm>
            <a:off x="406400" y="1143000"/>
            <a:ext cx="12115800" cy="82211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4000" y="1143001"/>
            <a:ext cx="4876800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>
                <a:latin typeface="+mj-lt"/>
              </a:rPr>
              <a:t>Eccesso di produzione </a:t>
            </a:r>
            <a:r>
              <a:rPr lang="it-IT" sz="3200" dirty="0" smtClean="0"/>
              <a:t>di </a:t>
            </a:r>
          </a:p>
          <a:p>
            <a:r>
              <a:rPr lang="it-IT" sz="3200" dirty="0" smtClean="0"/>
              <a:t>J/</a:t>
            </a:r>
            <a:r>
              <a:rPr lang="it-IT" sz="3200" dirty="0" smtClean="0">
                <a:ea typeface="Lucida Grande"/>
                <a:cs typeface="Lucida Grande"/>
              </a:rPr>
              <a:t>ψ </a:t>
            </a:r>
            <a:r>
              <a:rPr lang="it-IT" sz="3200" dirty="0" smtClean="0">
                <a:latin typeface="+mj-lt"/>
              </a:rPr>
              <a:t> rispetto al modello teorico (</a:t>
            </a:r>
            <a:r>
              <a:rPr lang="it-IT" sz="3200" dirty="0" smtClean="0">
                <a:latin typeface="+mj-lt"/>
                <a:ea typeface="Lucida Grande"/>
                <a:cs typeface="Lucida Grande"/>
              </a:rPr>
              <a:t>Collaborazione CDF al Tevatron) </a:t>
            </a:r>
            <a:endParaRPr lang="it-IT" sz="32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58111" y="914400"/>
            <a:ext cx="4346689" cy="5847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>
                <a:latin typeface="+mj-lt"/>
              </a:rPr>
              <a:t>Muone Combinato</a:t>
            </a:r>
            <a:endParaRPr lang="it-IT" sz="3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58111" y="5791200"/>
            <a:ext cx="4346689" cy="5847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>
                <a:latin typeface="+mj-lt"/>
              </a:rPr>
              <a:t>Muone </a:t>
            </a:r>
            <a:r>
              <a:rPr lang="it-IT" sz="3200" dirty="0" err="1" smtClean="0">
                <a:latin typeface="+mj-lt"/>
              </a:rPr>
              <a:t>Tagged</a:t>
            </a:r>
            <a:endParaRPr lang="it-IT" sz="3200" dirty="0">
              <a:latin typeface="+mj-lt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0800000" flipV="1">
            <a:off x="8940800" y="1600200"/>
            <a:ext cx="106680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7874000" y="5105400"/>
            <a:ext cx="18288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3200" dirty="0" smtClean="0"/>
              <a:t>Analisi dei dati</a:t>
            </a:r>
            <a:endParaRPr lang="it-IT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C56BB-2FA2-8E4E-A988-EAFD07DAA89C}" type="slidenum">
              <a:rPr lang="en-US" smtClean="0"/>
              <a:pPr>
                <a:defRPr/>
              </a:pPr>
              <a:t>19</a:t>
            </a:fld>
            <a:r>
              <a:rPr lang="en-US" dirty="0" smtClean="0"/>
              <a:t>/22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400" y="1143000"/>
            <a:ext cx="6172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00FF"/>
                </a:solidFill>
              </a:rPr>
              <a:t>Dati raccolti nel periodo di presa dati che va dal 19 al 29 agosto 2010.</a:t>
            </a:r>
          </a:p>
          <a:p>
            <a:r>
              <a:rPr lang="it-IT" sz="2400" dirty="0" smtClean="0">
                <a:solidFill>
                  <a:srgbClr val="0000FF"/>
                </a:solidFill>
              </a:rPr>
              <a:t>Selezione applicata al campione di “</a:t>
            </a:r>
            <a:r>
              <a:rPr lang="it-IT" sz="2400" dirty="0" err="1" smtClean="0">
                <a:solidFill>
                  <a:srgbClr val="0000FF"/>
                </a:solidFill>
              </a:rPr>
              <a:t>dimuoni</a:t>
            </a:r>
            <a:r>
              <a:rPr lang="it-IT" sz="2400" dirty="0" smtClean="0">
                <a:solidFill>
                  <a:srgbClr val="0000FF"/>
                </a:solidFill>
              </a:rPr>
              <a:t>”: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400" dirty="0" smtClean="0">
                <a:solidFill>
                  <a:srgbClr val="0000FF"/>
                </a:solidFill>
              </a:rPr>
              <a:t>Tagli di qualità sulle tracce ID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400" dirty="0" smtClean="0">
                <a:solidFill>
                  <a:srgbClr val="0000FF"/>
                </a:solidFill>
              </a:rPr>
              <a:t>Almeno una coppia di muoni di carica opposta nell’evento associata allo stesso vertice primario.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4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Δ</a:t>
            </a:r>
            <a:r>
              <a:rPr lang="it-IT" sz="2400" dirty="0" smtClean="0">
                <a:solidFill>
                  <a:srgbClr val="0000FF"/>
                </a:solidFill>
              </a:rPr>
              <a:t>R tra i muoni nell’intervallo [0.1;3.0]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826000" y="5715000"/>
            <a:ext cx="7772400" cy="1588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Picture 9" descr="Fit_All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54000" y="5943600"/>
            <a:ext cx="11811000" cy="3429000"/>
          </a:xfrm>
          <a:prstGeom prst="rect">
            <a:avLst/>
          </a:prstGeom>
        </p:spPr>
      </p:pic>
      <p:pic>
        <p:nvPicPr>
          <p:cNvPr id="13" name="Picture 12" descr="eq_DR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320800" y="4495800"/>
            <a:ext cx="2743200" cy="418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Dimuon_mass_300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1400" y="990600"/>
            <a:ext cx="6514322" cy="4648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59600" y="6400800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16000" y="6400800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3239" y="5105400"/>
            <a:ext cx="2526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η(</a:t>
            </a:r>
            <a:r>
              <a:rPr lang="it-IT" sz="2400" dirty="0" smtClean="0">
                <a:latin typeface="Lucida Grande"/>
                <a:ea typeface="Lucida Grande"/>
                <a:cs typeface="Lucida Grande"/>
              </a:rPr>
              <a:t>θ</a:t>
            </a:r>
            <a:r>
              <a:rPr lang="it-IT" sz="2400" dirty="0" smtClean="0"/>
              <a:t>)=-ln(tan(</a:t>
            </a:r>
            <a:r>
              <a:rPr lang="it-IT" sz="2400" dirty="0" smtClean="0">
                <a:latin typeface="Lucida Grande"/>
                <a:ea typeface="Lucida Grande"/>
                <a:cs typeface="Lucida Grande"/>
              </a:rPr>
              <a:t>θ</a:t>
            </a:r>
            <a:r>
              <a:rPr lang="it-IT" sz="2400" dirty="0" smtClean="0"/>
              <a:t>/2))</a:t>
            </a:r>
            <a:endParaRPr lang="it-IT" sz="2400" dirty="0"/>
          </a:p>
        </p:txBody>
      </p:sp>
      <p:sp>
        <p:nvSpPr>
          <p:cNvPr id="19" name="Rectangle 18"/>
          <p:cNvSpPr/>
          <p:nvPr/>
        </p:nvSpPr>
        <p:spPr>
          <a:xfrm>
            <a:off x="914400" y="4267200"/>
            <a:ext cx="3759200" cy="1524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47500"/>
                  <a:satMod val="137000"/>
                  <a:alpha val="22000"/>
                </a:schemeClr>
              </a:gs>
              <a:gs pos="55000">
                <a:schemeClr val="accent1">
                  <a:shade val="69000"/>
                  <a:satMod val="137000"/>
                  <a:alpha val="22000"/>
                </a:schemeClr>
              </a:gs>
              <a:gs pos="100000">
                <a:schemeClr val="accent1">
                  <a:shade val="98000"/>
                  <a:satMod val="137000"/>
                  <a:alpha val="2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TextBox 15"/>
          <p:cNvSpPr txBox="1"/>
          <p:nvPr/>
        </p:nvSpPr>
        <p:spPr>
          <a:xfrm>
            <a:off x="1023953" y="7239000"/>
            <a:ext cx="206209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err="1" smtClean="0"/>
              <a:t>NoCut-CC</a:t>
            </a:r>
            <a:endParaRPr lang="it-IT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7035800" y="7239000"/>
            <a:ext cx="204414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err="1" smtClean="0"/>
              <a:t>NoCut-CA</a:t>
            </a:r>
            <a:endParaRPr lang="it-IT" sz="3200" dirty="0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6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t3_C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44600" y="1051748"/>
            <a:ext cx="5422900" cy="3672652"/>
          </a:xfrm>
          <a:prstGeom prst="rect">
            <a:avLst/>
          </a:prstGeom>
        </p:spPr>
      </p:pic>
      <p:pic>
        <p:nvPicPr>
          <p:cNvPr id="17" name="Picture 16" descr="Cut1_C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6807200" y="1066800"/>
            <a:ext cx="5421938" cy="36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dirty="0" smtClean="0"/>
              <a:t>Potere di reiezione dei tagli sui “</a:t>
            </a:r>
            <a:r>
              <a:rPr lang="it-IT" dirty="0" err="1" smtClean="0"/>
              <a:t>dimuoni</a:t>
            </a:r>
            <a:r>
              <a:rPr lang="it-IT" dirty="0" smtClean="0"/>
              <a:t>”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C56BB-2FA2-8E4E-A988-EAFD07DAA89C}" type="slidenum">
              <a:rPr lang="en-US" smtClean="0"/>
              <a:pPr>
                <a:defRPr/>
              </a:pPr>
              <a:t>20</a:t>
            </a:fld>
            <a:r>
              <a:rPr lang="en-US" dirty="0" smtClean="0"/>
              <a:t>/22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30200" y="7588984"/>
            <a:ext cx="12446000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500" dirty="0" smtClean="0"/>
              <a:t>Il rapporto segnale fondo sotto al picco della J/</a:t>
            </a:r>
            <a:r>
              <a:rPr lang="it-IT" sz="2500" dirty="0" smtClean="0">
                <a:latin typeface="Lucida Grande"/>
                <a:ea typeface="Lucida Grande"/>
                <a:cs typeface="Lucida Grande"/>
              </a:rPr>
              <a:t>ψ</a:t>
            </a:r>
            <a:r>
              <a:rPr lang="it-IT" sz="2500" dirty="0" smtClean="0"/>
              <a:t> è  migliorato in buon accordo con quanto previsto dal Monte Carlo. Esso era già favorevole, tuttavia vogliamo migliorarlo ulteriormente in quanto la contaminazione da muoni </a:t>
            </a:r>
            <a:r>
              <a:rPr lang="it-IT" sz="2500" dirty="0" err="1" smtClean="0"/>
              <a:t>non-</a:t>
            </a:r>
            <a:r>
              <a:rPr lang="it-IT" sz="2500" i="1" dirty="0" err="1" smtClean="0"/>
              <a:t>prompt</a:t>
            </a:r>
            <a:r>
              <a:rPr lang="it-IT" sz="2500" dirty="0" smtClean="0"/>
              <a:t> può distorcere lo spettro di alcune osservabili di interesse come il </a:t>
            </a:r>
            <a:r>
              <a:rPr lang="it-IT" sz="2500" dirty="0" err="1" smtClean="0"/>
              <a:t>p</a:t>
            </a:r>
            <a:r>
              <a:rPr lang="it-IT" sz="2500" baseline="-25000" dirty="0" err="1" smtClean="0"/>
              <a:t>T</a:t>
            </a:r>
            <a:r>
              <a:rPr lang="it-IT" sz="2500" dirty="0" smtClean="0"/>
              <a:t> (misura della sezione d’urto differenziale)</a:t>
            </a:r>
            <a:endParaRPr lang="it-IT" sz="25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854200" y="4724400"/>
          <a:ext cx="9618088" cy="25958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083733"/>
                <a:gridCol w="1141259"/>
                <a:gridCol w="1706731"/>
                <a:gridCol w="1236980"/>
                <a:gridCol w="1083733"/>
                <a:gridCol w="1083733"/>
                <a:gridCol w="1198186"/>
                <a:gridCol w="1083733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Tipo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Selezione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M</a:t>
                      </a:r>
                      <a:r>
                        <a:rPr lang="it-IT" baseline="-25000" dirty="0" smtClean="0"/>
                        <a:t>J/ψ</a:t>
                      </a:r>
                      <a:r>
                        <a:rPr lang="it-IT" baseline="0" dirty="0" smtClean="0"/>
                        <a:t>,GeV/c</a:t>
                      </a:r>
                      <a:r>
                        <a:rPr lang="it-IT" baseline="30000" dirty="0" smtClean="0"/>
                        <a:t>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aseline="0" dirty="0" smtClean="0"/>
                        <a:t>σ</a:t>
                      </a:r>
                      <a:r>
                        <a:rPr lang="it-IT" baseline="-25000" dirty="0" smtClean="0"/>
                        <a:t>m</a:t>
                      </a:r>
                      <a:r>
                        <a:rPr lang="it-IT" baseline="0" dirty="0" smtClean="0"/>
                        <a:t>,MeV/c</a:t>
                      </a:r>
                      <a:r>
                        <a:rPr lang="it-IT" baseline="30000" dirty="0" smtClean="0"/>
                        <a:t>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Eff</a:t>
                      </a:r>
                      <a:r>
                        <a:rPr lang="it-IT" baseline="-25000" dirty="0" err="1" smtClean="0"/>
                        <a:t>Sig</a:t>
                      </a:r>
                      <a:r>
                        <a:rPr lang="it-IT" baseline="0" dirty="0" smtClean="0"/>
                        <a:t> 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Rej</a:t>
                      </a:r>
                      <a:r>
                        <a:rPr lang="it-IT" baseline="-25000" dirty="0" err="1" smtClean="0"/>
                        <a:t>Bkg</a:t>
                      </a:r>
                      <a:r>
                        <a:rPr lang="it-IT" baseline="0" dirty="0" smtClean="0"/>
                        <a:t> 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S</a:t>
                      </a:r>
                      <a:r>
                        <a:rPr lang="it-IT" dirty="0" smtClean="0"/>
                        <a:t>/</a:t>
                      </a:r>
                      <a:r>
                        <a:rPr lang="it-IT" dirty="0" err="1" smtClean="0"/>
                        <a:t>B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S/√B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C-C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>
                          <a:latin typeface="Arial"/>
                          <a:cs typeface="Arial"/>
                        </a:rPr>
                        <a:t>NoCut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3.0929±0.0004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67.5±0.4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8.4±0.1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558±5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Cut3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3.0923±0.0004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66.1±0.4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91±1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15±1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9.2±01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558±6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3.0909±0.0005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61.2±0.4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62±1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45±1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9.6±0.2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472±6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C-A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>
                          <a:latin typeface="Arial"/>
                          <a:cs typeface="Arial"/>
                        </a:rPr>
                        <a:t>NoCut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3.0949±0.0003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61.4±0.3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5.31±0.07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609±4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Cut3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3.0944±0.0003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60.2±0.3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93±1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19±1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6.10±0.05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629±4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3.0938±0.0003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56.3±0.3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74±1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47±1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6.75±0.08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562±5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854200" y="1447800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16800" y="1447800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9802" y="2133600"/>
            <a:ext cx="17731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/>
              <a:t>Cut3-CC</a:t>
            </a:r>
            <a:endParaRPr lang="it-IT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7569200" y="2133600"/>
            <a:ext cx="17731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/>
              <a:t>Cut1-CC</a:t>
            </a:r>
            <a:endParaRPr lang="it-IT" sz="320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245600" y="5105400"/>
            <a:ext cx="2209800" cy="22098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47500"/>
                  <a:satMod val="137000"/>
                  <a:alpha val="37000"/>
                </a:schemeClr>
              </a:gs>
              <a:gs pos="55000">
                <a:schemeClr val="accent1">
                  <a:shade val="69000"/>
                  <a:satMod val="137000"/>
                  <a:alpha val="37000"/>
                </a:schemeClr>
              </a:gs>
              <a:gs pos="100000">
                <a:schemeClr val="accent1">
                  <a:shade val="98000"/>
                  <a:satMod val="137000"/>
                  <a:alpha val="3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0" y="304800"/>
            <a:ext cx="10287000" cy="457200"/>
          </a:xfrm>
        </p:spPr>
        <p:txBody>
          <a:bodyPr>
            <a:noAutofit/>
          </a:bodyPr>
          <a:lstStyle/>
          <a:p>
            <a:pPr algn="ctr"/>
            <a:r>
              <a:rPr lang="it-IT" dirty="0" smtClean="0"/>
              <a:t>Potere di reiezione dei tagli sui muoni singoli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668474" y="9144000"/>
            <a:ext cx="1043718" cy="390144"/>
          </a:xfrm>
        </p:spPr>
        <p:txBody>
          <a:bodyPr/>
          <a:lstStyle/>
          <a:p>
            <a:pPr>
              <a:defRPr/>
            </a:pPr>
            <a:fld id="{6D5C56BB-2FA2-8E4E-A988-EAFD07DAA89C}" type="slidenum">
              <a:rPr lang="en-US" smtClean="0"/>
              <a:pPr>
                <a:defRPr/>
              </a:pPr>
              <a:t>21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4" name="Picture 3" descr="Rej_Cut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" y="5865812"/>
            <a:ext cx="6731000" cy="3201987"/>
          </a:xfrm>
          <a:prstGeom prst="rect">
            <a:avLst/>
          </a:prstGeom>
        </p:spPr>
      </p:pic>
      <p:pic>
        <p:nvPicPr>
          <p:cNvPr id="5" name="Picture 4" descr="Rej_Cut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5400" y="1800946"/>
            <a:ext cx="6705600" cy="3533053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 bwMode="auto">
          <a:xfrm flipV="1">
            <a:off x="0" y="5561806"/>
            <a:ext cx="7569200" cy="794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8407400" y="4876800"/>
            <a:ext cx="4191000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Valori di reiezione del fondo sul singolo muone</a:t>
            </a:r>
          </a:p>
          <a:p>
            <a:r>
              <a:rPr lang="it-IT" sz="2400" dirty="0" smtClean="0"/>
              <a:t>attesi per i tagli:</a:t>
            </a:r>
          </a:p>
          <a:p>
            <a:pPr>
              <a:buFont typeface="Arial"/>
              <a:buChar char="•"/>
            </a:pPr>
            <a:r>
              <a:rPr lang="it-IT" sz="2400" dirty="0" smtClean="0"/>
              <a:t>Cut3-&gt;[14;16.5]%</a:t>
            </a:r>
          </a:p>
          <a:p>
            <a:pPr>
              <a:buFont typeface="Arial"/>
              <a:buChar char="•"/>
            </a:pPr>
            <a:r>
              <a:rPr lang="it-IT" sz="2400" dirty="0" smtClean="0"/>
              <a:t>Cut1-&gt;[30;34]%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6273806" y="4495806"/>
            <a:ext cx="2057395" cy="9143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4" idx="3"/>
          </p:cNvCxnSpPr>
          <p:nvPr/>
        </p:nvCxnSpPr>
        <p:spPr>
          <a:xfrm rot="10800000" flipV="1">
            <a:off x="6731002" y="6096000"/>
            <a:ext cx="1676401" cy="13708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4000" y="2209800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35400" y="2209800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4000" y="6230035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83000" y="6230035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2136" y="1143000"/>
            <a:ext cx="2256464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000" dirty="0" smtClean="0"/>
              <a:t>[2860;3340] </a:t>
            </a:r>
            <a:r>
              <a:rPr lang="it-IT" sz="2000" dirty="0" err="1" smtClean="0"/>
              <a:t>MeV</a:t>
            </a:r>
            <a:r>
              <a:rPr lang="it-IT" sz="2000" dirty="0" smtClean="0"/>
              <a:t>/c</a:t>
            </a:r>
            <a:r>
              <a:rPr lang="it-IT" sz="2000" baseline="30000" dirty="0" smtClean="0"/>
              <a:t>2</a:t>
            </a:r>
            <a:endParaRPr lang="it-IT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3355795" y="1143000"/>
            <a:ext cx="3680005" cy="4001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2000" dirty="0" smtClean="0"/>
              <a:t>[2620;2860]</a:t>
            </a:r>
            <a:r>
              <a:rPr lang="it-IT" sz="2000" dirty="0" err="1" smtClean="0"/>
              <a:t>U</a:t>
            </a:r>
            <a:r>
              <a:rPr lang="it-IT" sz="2000" dirty="0" smtClean="0"/>
              <a:t>[3340;3580] </a:t>
            </a:r>
            <a:r>
              <a:rPr lang="it-IT" sz="2000" dirty="0" err="1" smtClean="0"/>
              <a:t>MeV</a:t>
            </a:r>
            <a:r>
              <a:rPr lang="it-IT" sz="2000" dirty="0" smtClean="0"/>
              <a:t>/c</a:t>
            </a:r>
            <a:r>
              <a:rPr lang="it-IT" sz="2000" baseline="30000" dirty="0" smtClean="0"/>
              <a:t>2</a:t>
            </a:r>
            <a:endParaRPr lang="it-IT" sz="20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6883400" y="1981200"/>
          <a:ext cx="6096180" cy="27482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141259"/>
                <a:gridCol w="1271521"/>
                <a:gridCol w="1359404"/>
                <a:gridCol w="2323996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Selezione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Eff</a:t>
                      </a:r>
                      <a:r>
                        <a:rPr lang="it-IT" baseline="-25000" dirty="0" err="1" smtClean="0"/>
                        <a:t>Sig</a:t>
                      </a:r>
                      <a:r>
                        <a:rPr lang="it-IT" dirty="0" smtClean="0"/>
                        <a:t> % MC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Rej</a:t>
                      </a:r>
                      <a:r>
                        <a:rPr lang="it-IT" baseline="-25000" dirty="0" err="1" smtClean="0"/>
                        <a:t>Bkg</a:t>
                      </a:r>
                      <a:r>
                        <a:rPr lang="it-IT" dirty="0" smtClean="0"/>
                        <a:t> % MC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Tagli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Cut3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97.8±0.1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27.2±0.1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DeltaChi2&lt;=0.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6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latin typeface="Arial"/>
                          <a:cs typeface="Arial"/>
                        </a:rPr>
                        <a:t>-3.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5</a:t>
                      </a:r>
                      <a:r>
                        <a:rPr lang="it-IT" dirty="0" smtClean="0">
                          <a:latin typeface="Arial"/>
                          <a:cs typeface="Arial"/>
                        </a:rPr>
                        <a:t>&lt;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Delta</a:t>
                      </a:r>
                      <a:r>
                        <a:rPr lang="it-IT" baseline="0" dirty="0" err="1" smtClean="0">
                          <a:latin typeface="Arial"/>
                          <a:cs typeface="Arial"/>
                        </a:rPr>
                        <a:t>Pt_Sign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0.01&lt;Prob_Chi2IDFit</a:t>
                      </a: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Chi2ID&lt;=2.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2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87.1±0.1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50.8±0.1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DeltaChi2&lt;=0.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4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latin typeface="Arial"/>
                          <a:cs typeface="Arial"/>
                        </a:rPr>
                        <a:t>-2.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0</a:t>
                      </a:r>
                      <a:r>
                        <a:rPr lang="it-IT" dirty="0" smtClean="0">
                          <a:latin typeface="Arial"/>
                          <a:cs typeface="Arial"/>
                        </a:rPr>
                        <a:t>&lt;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Delta</a:t>
                      </a:r>
                      <a:r>
                        <a:rPr lang="it-IT" baseline="0" dirty="0" err="1" smtClean="0">
                          <a:latin typeface="Arial"/>
                          <a:cs typeface="Arial"/>
                        </a:rPr>
                        <a:t>Pt_Sign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0.05&lt;Prob_Chi2IDFit</a:t>
                      </a: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Chi2ID&lt;=1.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2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611724" y="1138535"/>
            <a:ext cx="5300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accent6">
                    <a:lumMod val="75000"/>
                  </a:schemeClr>
                </a:solidFill>
              </a:rPr>
              <a:t>Contaminazione </a:t>
            </a:r>
            <a:r>
              <a:rPr lang="it-IT" sz="2400" dirty="0" err="1" smtClean="0">
                <a:solidFill>
                  <a:schemeClr val="accent6">
                    <a:lumMod val="75000"/>
                  </a:schemeClr>
                </a:solidFill>
              </a:rPr>
              <a:t>non-</a:t>
            </a:r>
            <a:r>
              <a:rPr lang="it-IT" sz="2400" i="1" dirty="0" err="1" smtClean="0">
                <a:solidFill>
                  <a:schemeClr val="accent6">
                    <a:lumMod val="75000"/>
                  </a:schemeClr>
                </a:solidFill>
              </a:rPr>
              <a:t>prompt</a:t>
            </a:r>
            <a:r>
              <a:rPr lang="it-IT" sz="2400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smtClean="0">
                <a:solidFill>
                  <a:schemeClr val="accent6">
                    <a:lumMod val="75000"/>
                  </a:schemeClr>
                </a:solidFill>
              </a:rPr>
              <a:t>50±10 %</a:t>
            </a:r>
            <a:endParaRPr lang="it-IT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7112000" y="1219200"/>
            <a:ext cx="609600" cy="256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pic>
        <p:nvPicPr>
          <p:cNvPr id="34" name="Picture 33" descr="Cut3_C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8559800" y="6934200"/>
            <a:ext cx="3124200" cy="2115860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9931400" y="8153400"/>
            <a:ext cx="180000" cy="685800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47500"/>
                  <a:satMod val="137000"/>
                  <a:alpha val="40000"/>
                </a:schemeClr>
              </a:gs>
              <a:gs pos="55000">
                <a:schemeClr val="accent4">
                  <a:shade val="69000"/>
                  <a:satMod val="137000"/>
                  <a:alpha val="40000"/>
                </a:schemeClr>
              </a:gs>
              <a:gs pos="100000">
                <a:schemeClr val="accent4">
                  <a:shade val="98000"/>
                  <a:satMod val="137000"/>
                  <a:alpha val="40000"/>
                </a:schemeClr>
              </a:gs>
            </a:gsLst>
            <a:lin ang="16200000" scaled="0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ctangle 35"/>
          <p:cNvSpPr/>
          <p:nvPr/>
        </p:nvSpPr>
        <p:spPr>
          <a:xfrm>
            <a:off x="10464800" y="8153400"/>
            <a:ext cx="180000" cy="684000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47500"/>
                  <a:satMod val="137000"/>
                  <a:alpha val="41000"/>
                </a:schemeClr>
              </a:gs>
              <a:gs pos="55000">
                <a:schemeClr val="accent4">
                  <a:shade val="69000"/>
                  <a:satMod val="137000"/>
                  <a:alpha val="41000"/>
                </a:schemeClr>
              </a:gs>
              <a:gs pos="100000">
                <a:schemeClr val="accent4">
                  <a:shade val="98000"/>
                  <a:satMod val="137000"/>
                  <a:alpha val="41000"/>
                </a:schemeClr>
              </a:gs>
            </a:gsLst>
            <a:lin ang="16200000" scaled="0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Rectangle 36"/>
          <p:cNvSpPr/>
          <p:nvPr/>
        </p:nvSpPr>
        <p:spPr>
          <a:xfrm>
            <a:off x="10083800" y="7391400"/>
            <a:ext cx="360000" cy="144780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13000"/>
                </a:schemeClr>
              </a:gs>
              <a:gs pos="35000">
                <a:schemeClr val="accent2">
                  <a:tint val="37000"/>
                  <a:satMod val="300000"/>
                  <a:alpha val="13000"/>
                </a:schemeClr>
              </a:gs>
              <a:gs pos="100000">
                <a:schemeClr val="accent2">
                  <a:tint val="15000"/>
                  <a:satMod val="350000"/>
                  <a:alpha val="13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Conclusioni e prospettive</a:t>
            </a:r>
            <a:endParaRPr lang="it-IT" dirty="0"/>
          </a:p>
        </p:txBody>
      </p:sp>
      <p:sp>
        <p:nvSpPr>
          <p:cNvPr id="5" name="TextBox 4"/>
          <p:cNvSpPr txBox="1"/>
          <p:nvPr/>
        </p:nvSpPr>
        <p:spPr>
          <a:xfrm>
            <a:off x="711200" y="990600"/>
            <a:ext cx="11658600" cy="54784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it-IT" sz="2500" dirty="0" smtClean="0">
                <a:solidFill>
                  <a:srgbClr val="0000FF"/>
                </a:solidFill>
              </a:rPr>
              <a:t> </a:t>
            </a:r>
            <a:r>
              <a:rPr lang="en-US" sz="2500" b="1" dirty="0" smtClean="0">
                <a:solidFill>
                  <a:srgbClr val="0000FF"/>
                </a:solidFill>
              </a:rPr>
              <a:t>Il </a:t>
            </a:r>
            <a:r>
              <a:rPr lang="en-US" sz="2500" b="1" dirty="0" err="1" smtClean="0">
                <a:solidFill>
                  <a:srgbClr val="0000FF"/>
                </a:solidFill>
              </a:rPr>
              <a:t>presente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lavoro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di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tesi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costituisce</a:t>
            </a:r>
            <a:r>
              <a:rPr lang="en-US" sz="2500" b="1" dirty="0" smtClean="0">
                <a:solidFill>
                  <a:srgbClr val="0000FF"/>
                </a:solidFill>
              </a:rPr>
              <a:t> la prima </a:t>
            </a:r>
            <a:r>
              <a:rPr lang="en-US" sz="2500" b="1" dirty="0" err="1" smtClean="0">
                <a:solidFill>
                  <a:srgbClr val="0000FF"/>
                </a:solidFill>
              </a:rPr>
              <a:t>procedura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completa</a:t>
            </a:r>
            <a:r>
              <a:rPr lang="en-US" sz="2500" b="1" dirty="0" smtClean="0">
                <a:solidFill>
                  <a:srgbClr val="0000FF"/>
                </a:solidFill>
              </a:rPr>
              <a:t> in ATLAS </a:t>
            </a:r>
            <a:r>
              <a:rPr lang="en-US" sz="2500" b="1" dirty="0" err="1" smtClean="0">
                <a:solidFill>
                  <a:srgbClr val="0000FF"/>
                </a:solidFill>
              </a:rPr>
              <a:t>di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selezione</a:t>
            </a:r>
            <a:r>
              <a:rPr lang="en-US" sz="2500" b="1" dirty="0" smtClean="0">
                <a:solidFill>
                  <a:srgbClr val="0000FF"/>
                </a:solidFill>
              </a:rPr>
              <a:t> per la </a:t>
            </a:r>
            <a:r>
              <a:rPr lang="en-US" sz="2500" b="1" dirty="0" err="1" smtClean="0">
                <a:solidFill>
                  <a:srgbClr val="0000FF"/>
                </a:solidFill>
              </a:rPr>
              <a:t>reiezione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della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componente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di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muoni</a:t>
            </a:r>
            <a:r>
              <a:rPr lang="en-US" sz="2500" b="1" dirty="0" smtClean="0">
                <a:solidFill>
                  <a:srgbClr val="0000FF"/>
                </a:solidFill>
              </a:rPr>
              <a:t> non-</a:t>
            </a:r>
            <a:r>
              <a:rPr lang="en-US" sz="2500" b="1" i="1" dirty="0" smtClean="0">
                <a:solidFill>
                  <a:srgbClr val="0000FF"/>
                </a:solidFill>
              </a:rPr>
              <a:t>prompt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proveniente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da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decadimenti</a:t>
            </a:r>
            <a:r>
              <a:rPr lang="en-US" sz="2500" b="1" dirty="0" smtClean="0">
                <a:solidFill>
                  <a:srgbClr val="0000FF"/>
                </a:solidFill>
              </a:rPr>
              <a:t> in </a:t>
            </a:r>
            <a:r>
              <a:rPr lang="en-US" sz="2500" b="1" dirty="0" err="1" smtClean="0">
                <a:solidFill>
                  <a:srgbClr val="0000FF"/>
                </a:solidFill>
              </a:rPr>
              <a:t>volo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di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mesoni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leggeri</a:t>
            </a:r>
            <a:r>
              <a:rPr lang="en-US" sz="2500" b="1" dirty="0" smtClean="0">
                <a:solidFill>
                  <a:srgbClr val="0000FF"/>
                </a:solidFill>
              </a:rPr>
              <a:t> </a:t>
            </a:r>
            <a:r>
              <a:rPr lang="en-US" sz="2500" b="1" dirty="0" err="1" smtClean="0">
                <a:solidFill>
                  <a:srgbClr val="0000FF"/>
                </a:solidFill>
              </a:rPr>
              <a:t>carichi</a:t>
            </a:r>
            <a:r>
              <a:rPr lang="en-US" sz="2500" b="1" dirty="0" smtClean="0">
                <a:solidFill>
                  <a:srgbClr val="0000FF"/>
                </a:solidFill>
              </a:rPr>
              <a:t>.</a:t>
            </a:r>
          </a:p>
          <a:p>
            <a:pPr algn="l">
              <a:buFont typeface="Wingdings" charset="2"/>
              <a:buChar char="Ø"/>
            </a:pPr>
            <a:endParaRPr lang="en-US" sz="2500" dirty="0" smtClean="0">
              <a:solidFill>
                <a:srgbClr val="0000FF"/>
              </a:solidFill>
            </a:endParaRPr>
          </a:p>
          <a:p>
            <a:pPr algn="l">
              <a:buFont typeface="Wingdings" charset="2"/>
              <a:buChar char="Ø"/>
            </a:pP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Tali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eventi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sono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caratterizzati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dalla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presenza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di</a:t>
            </a:r>
            <a:r>
              <a:rPr lang="en-US" sz="2500" dirty="0" smtClean="0">
                <a:solidFill>
                  <a:srgbClr val="0000FF"/>
                </a:solidFill>
              </a:rPr>
              <a:t> un “kink”.</a:t>
            </a:r>
            <a:endParaRPr lang="it-IT" sz="2500" dirty="0" smtClean="0">
              <a:solidFill>
                <a:srgbClr val="0000FF"/>
              </a:solidFill>
            </a:endParaRPr>
          </a:p>
          <a:p>
            <a:pPr algn="l">
              <a:buFont typeface="Wingdings" charset="2"/>
              <a:buChar char="Ø"/>
            </a:pPr>
            <a:endParaRPr lang="it-IT" sz="2500" dirty="0" smtClean="0">
              <a:solidFill>
                <a:srgbClr val="0000FF"/>
              </a:solidFill>
            </a:endParaRPr>
          </a:p>
          <a:p>
            <a:pPr algn="l">
              <a:buFont typeface="Wingdings" charset="2"/>
              <a:buChar char="Ø"/>
            </a:pPr>
            <a:r>
              <a:rPr lang="en-US" sz="2500" dirty="0" smtClean="0">
                <a:solidFill>
                  <a:srgbClr val="0000FF"/>
                </a:solidFill>
              </a:rPr>
              <a:t>Tale </a:t>
            </a:r>
            <a:r>
              <a:rPr lang="en-US" sz="2500" dirty="0" err="1" smtClean="0">
                <a:solidFill>
                  <a:srgbClr val="0000FF"/>
                </a:solidFill>
              </a:rPr>
              <a:t>selezione</a:t>
            </a:r>
            <a:r>
              <a:rPr lang="en-US" sz="2500" dirty="0" smtClean="0">
                <a:solidFill>
                  <a:srgbClr val="0000FF"/>
                </a:solidFill>
              </a:rPr>
              <a:t> ha </a:t>
            </a:r>
            <a:r>
              <a:rPr lang="en-US" sz="2500" dirty="0" err="1" smtClean="0">
                <a:solidFill>
                  <a:srgbClr val="0000FF"/>
                </a:solidFill>
              </a:rPr>
              <a:t>richiesto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l'individuazione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osservabili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sperimentali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discriminanti</a:t>
            </a:r>
            <a:r>
              <a:rPr lang="en-US" sz="2500" dirty="0" smtClean="0">
                <a:solidFill>
                  <a:srgbClr val="0000FF"/>
                </a:solidFill>
              </a:rPr>
              <a:t> legate </a:t>
            </a:r>
            <a:r>
              <a:rPr lang="en-US" sz="2500" dirty="0" err="1" smtClean="0">
                <a:solidFill>
                  <a:srgbClr val="0000FF"/>
                </a:solidFill>
              </a:rPr>
              <a:t>alle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caratteristiche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della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traccia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dei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muoni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sia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nello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spettrometro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muonico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sia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nel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rivelatore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vertice</a:t>
            </a:r>
            <a:r>
              <a:rPr lang="en-US" sz="2500" dirty="0" smtClean="0">
                <a:solidFill>
                  <a:srgbClr val="0000FF"/>
                </a:solidFill>
              </a:rPr>
              <a:t>.</a:t>
            </a:r>
            <a:endParaRPr lang="it-IT" sz="2500" i="1" dirty="0" smtClean="0">
              <a:solidFill>
                <a:srgbClr val="0000FF"/>
              </a:solidFill>
            </a:endParaRPr>
          </a:p>
          <a:p>
            <a:pPr algn="l">
              <a:buFont typeface="Wingdings" charset="2"/>
              <a:buChar char="Ø"/>
            </a:pPr>
            <a:endParaRPr lang="it-IT" sz="2500" dirty="0" smtClean="0">
              <a:solidFill>
                <a:srgbClr val="0000FF"/>
              </a:solidFill>
            </a:endParaRPr>
          </a:p>
          <a:p>
            <a:pPr algn="l">
              <a:buFont typeface="Wingdings" charset="2"/>
              <a:buChar char="Ø"/>
            </a:pPr>
            <a:r>
              <a:rPr lang="en-US" sz="2500" dirty="0" err="1" smtClean="0">
                <a:solidFill>
                  <a:srgbClr val="0000FF"/>
                </a:solidFill>
              </a:rPr>
              <a:t>Ottimizzazione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ed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implementazione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della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selezione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basata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su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tagli</a:t>
            </a:r>
            <a:r>
              <a:rPr lang="en-US" sz="2500" dirty="0" smtClean="0">
                <a:solidFill>
                  <a:srgbClr val="0000FF"/>
                </a:solidFill>
              </a:rPr>
              <a:t> "</a:t>
            </a:r>
            <a:r>
              <a:rPr lang="en-US" sz="2500" dirty="0" err="1" smtClean="0">
                <a:solidFill>
                  <a:srgbClr val="0000FF"/>
                </a:solidFill>
              </a:rPr>
              <a:t>rettangolari</a:t>
            </a:r>
            <a:r>
              <a:rPr lang="en-US" sz="2500" dirty="0" smtClean="0">
                <a:solidFill>
                  <a:srgbClr val="0000FF"/>
                </a:solidFill>
              </a:rPr>
              <a:t>”.</a:t>
            </a:r>
          </a:p>
          <a:p>
            <a:pPr algn="l">
              <a:buFont typeface="Wingdings" charset="2"/>
              <a:buChar char="Ø"/>
            </a:pPr>
            <a:endParaRPr lang="it-IT" sz="2500" dirty="0" smtClean="0">
              <a:solidFill>
                <a:srgbClr val="0000FF"/>
              </a:solidFill>
            </a:endParaRPr>
          </a:p>
          <a:p>
            <a:pPr algn="l">
              <a:buFont typeface="Wingdings" charset="2"/>
              <a:buChar char="Ø"/>
            </a:pPr>
            <a:r>
              <a:rPr lang="en-US" sz="2500" dirty="0" err="1" smtClean="0">
                <a:solidFill>
                  <a:srgbClr val="0000FF"/>
                </a:solidFill>
              </a:rPr>
              <a:t>Applicazione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su</a:t>
            </a:r>
            <a:r>
              <a:rPr lang="en-US" sz="2500" dirty="0" smtClean="0">
                <a:solidFill>
                  <a:srgbClr val="0000FF"/>
                </a:solidFill>
              </a:rPr>
              <a:t> un </a:t>
            </a:r>
            <a:r>
              <a:rPr lang="en-US" sz="2500" dirty="0" err="1" smtClean="0">
                <a:solidFill>
                  <a:srgbClr val="0000FF"/>
                </a:solidFill>
              </a:rPr>
              <a:t>campione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dati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sperimentali</a:t>
            </a:r>
            <a:r>
              <a:rPr lang="en-US" sz="2500" dirty="0" smtClean="0">
                <a:solidFill>
                  <a:srgbClr val="0000FF"/>
                </a:solidFill>
              </a:rPr>
              <a:t> (2 pb</a:t>
            </a:r>
            <a:r>
              <a:rPr lang="en-US" sz="2500" baseline="30000" dirty="0" smtClean="0">
                <a:solidFill>
                  <a:srgbClr val="0000FF"/>
                </a:solidFill>
              </a:rPr>
              <a:t>-1</a:t>
            </a:r>
            <a:r>
              <a:rPr lang="en-US" sz="2500" dirty="0" smtClean="0">
                <a:solidFill>
                  <a:srgbClr val="0000FF"/>
                </a:solidFill>
              </a:rPr>
              <a:t>) : </a:t>
            </a:r>
            <a:r>
              <a:rPr lang="en-US" sz="2500" dirty="0" err="1" smtClean="0">
                <a:solidFill>
                  <a:srgbClr val="0000FF"/>
                </a:solidFill>
              </a:rPr>
              <a:t>prestazioni</a:t>
            </a:r>
            <a:r>
              <a:rPr lang="en-US" sz="2500" dirty="0" smtClean="0">
                <a:solidFill>
                  <a:srgbClr val="0000FF"/>
                </a:solidFill>
              </a:rPr>
              <a:t>  </a:t>
            </a:r>
            <a:r>
              <a:rPr lang="en-US" sz="2500" dirty="0" err="1" smtClean="0">
                <a:solidFill>
                  <a:srgbClr val="0000FF"/>
                </a:solidFill>
              </a:rPr>
              <a:t>ottenute</a:t>
            </a:r>
            <a:r>
              <a:rPr lang="en-US" sz="2500" dirty="0" smtClean="0">
                <a:solidFill>
                  <a:srgbClr val="0000FF"/>
                </a:solidFill>
              </a:rPr>
              <a:t> in </a:t>
            </a:r>
            <a:r>
              <a:rPr lang="en-US" sz="2500" dirty="0" err="1" smtClean="0">
                <a:solidFill>
                  <a:srgbClr val="0000FF"/>
                </a:solidFill>
              </a:rPr>
              <a:t>ottimo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accordo</a:t>
            </a:r>
            <a:r>
              <a:rPr lang="en-US" sz="2500" dirty="0" smtClean="0">
                <a:solidFill>
                  <a:srgbClr val="0000FF"/>
                </a:solidFill>
              </a:rPr>
              <a:t> con le </a:t>
            </a:r>
            <a:r>
              <a:rPr lang="en-US" sz="2500" dirty="0" err="1" smtClean="0">
                <a:solidFill>
                  <a:srgbClr val="0000FF"/>
                </a:solidFill>
              </a:rPr>
              <a:t>previsioni</a:t>
            </a:r>
            <a:r>
              <a:rPr lang="en-US" sz="2500" dirty="0" smtClean="0">
                <a:solidFill>
                  <a:srgbClr val="0000FF"/>
                </a:solidFill>
              </a:rPr>
              <a:t> Monte Carlo</a:t>
            </a:r>
            <a:r>
              <a:rPr lang="it-IT" sz="2500" dirty="0" smtClean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6705600"/>
            <a:ext cx="11658600" cy="24006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en-US" sz="2500" dirty="0" err="1" smtClean="0">
                <a:solidFill>
                  <a:srgbClr val="0000FF"/>
                </a:solidFill>
              </a:rPr>
              <a:t>Effetto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dei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tagli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sulle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efficienze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di</a:t>
            </a:r>
            <a:r>
              <a:rPr lang="en-US" sz="2500" dirty="0" smtClean="0">
                <a:solidFill>
                  <a:srgbClr val="0000FF"/>
                </a:solidFill>
              </a:rPr>
              <a:t> Trigger </a:t>
            </a:r>
            <a:r>
              <a:rPr lang="en-US" sz="2500" dirty="0" err="1" smtClean="0">
                <a:solidFill>
                  <a:srgbClr val="0000FF"/>
                </a:solidFill>
              </a:rPr>
              <a:t>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sulle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analisi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Fisica</a:t>
            </a:r>
            <a:r>
              <a:rPr lang="en-US" sz="2500" dirty="0" smtClean="0">
                <a:solidFill>
                  <a:srgbClr val="0000FF"/>
                </a:solidFill>
              </a:rPr>
              <a:t>.</a:t>
            </a:r>
          </a:p>
          <a:p>
            <a:pPr algn="l">
              <a:buFont typeface="Wingdings" charset="2"/>
              <a:buChar char="Ø"/>
            </a:pPr>
            <a:endParaRPr lang="en-US" sz="2500" dirty="0" smtClean="0">
              <a:solidFill>
                <a:srgbClr val="0000FF"/>
              </a:solidFill>
            </a:endParaRPr>
          </a:p>
          <a:p>
            <a:pPr algn="l">
              <a:buFont typeface="Wingdings" charset="2"/>
              <a:buChar char="Ø"/>
            </a:pPr>
            <a:r>
              <a:rPr lang="en-US" sz="2500" dirty="0" err="1" smtClean="0">
                <a:solidFill>
                  <a:srgbClr val="0000FF"/>
                </a:solidFill>
              </a:rPr>
              <a:t>Procedura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selezione</a:t>
            </a:r>
            <a:r>
              <a:rPr lang="en-US" sz="2500" dirty="0" smtClean="0">
                <a:solidFill>
                  <a:srgbClr val="0000FF"/>
                </a:solidFill>
              </a:rPr>
              <a:t> con </a:t>
            </a:r>
            <a:r>
              <a:rPr lang="en-US" sz="2500" dirty="0" err="1" smtClean="0">
                <a:solidFill>
                  <a:srgbClr val="0000FF"/>
                </a:solidFill>
              </a:rPr>
              <a:t>tecniche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analisi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multivariata</a:t>
            </a:r>
            <a:r>
              <a:rPr lang="en-US" sz="2500" dirty="0" smtClean="0">
                <a:solidFill>
                  <a:srgbClr val="0000FF"/>
                </a:solidFill>
              </a:rPr>
              <a:t>: Neural Network </a:t>
            </a:r>
            <a:r>
              <a:rPr lang="en-US" sz="2500" dirty="0" err="1" smtClean="0">
                <a:solidFill>
                  <a:srgbClr val="0000FF"/>
                </a:solidFill>
              </a:rPr>
              <a:t>o</a:t>
            </a:r>
            <a:r>
              <a:rPr lang="en-US" sz="2500" dirty="0" smtClean="0">
                <a:solidFill>
                  <a:srgbClr val="0000FF"/>
                </a:solidFill>
              </a:rPr>
              <a:t> Boost Decision Tree.</a:t>
            </a:r>
          </a:p>
          <a:p>
            <a:pPr algn="l">
              <a:buFont typeface="Wingdings" charset="2"/>
              <a:buChar char="Ø"/>
            </a:pPr>
            <a:endParaRPr lang="en-US" sz="2500" dirty="0" smtClean="0">
              <a:solidFill>
                <a:srgbClr val="0000FF"/>
              </a:solidFill>
            </a:endParaRPr>
          </a:p>
          <a:p>
            <a:pPr algn="l">
              <a:buFont typeface="Wingdings" charset="2"/>
              <a:buChar char="Ø"/>
            </a:pPr>
            <a:r>
              <a:rPr lang="en-US" sz="2500" dirty="0" err="1" smtClean="0">
                <a:solidFill>
                  <a:srgbClr val="0000FF"/>
                </a:solidFill>
              </a:rPr>
              <a:t>Stima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dai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dati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della</a:t>
            </a:r>
            <a:r>
              <a:rPr lang="en-US" sz="2500" dirty="0" smtClean="0">
                <a:solidFill>
                  <a:srgbClr val="0000FF"/>
                </a:solidFill>
              </a:rPr>
              <a:t> </a:t>
            </a:r>
            <a:r>
              <a:rPr lang="en-US" sz="2500" dirty="0" err="1" smtClean="0">
                <a:solidFill>
                  <a:srgbClr val="0000FF"/>
                </a:solidFill>
              </a:rPr>
              <a:t>componente</a:t>
            </a:r>
            <a:r>
              <a:rPr lang="en-US" sz="2500" dirty="0" smtClean="0">
                <a:solidFill>
                  <a:srgbClr val="0000FF"/>
                </a:solidFill>
              </a:rPr>
              <a:t> non-</a:t>
            </a:r>
            <a:r>
              <a:rPr lang="en-US" sz="2500" i="1" dirty="0" smtClean="0">
                <a:solidFill>
                  <a:srgbClr val="0000FF"/>
                </a:solidFill>
              </a:rPr>
              <a:t>prompt </a:t>
            </a:r>
            <a:r>
              <a:rPr lang="en-US" sz="2500" dirty="0" err="1" smtClean="0">
                <a:solidFill>
                  <a:srgbClr val="0000FF"/>
                </a:solidFill>
              </a:rPr>
              <a:t>dopo</a:t>
            </a:r>
            <a:r>
              <a:rPr lang="en-US" sz="2500" dirty="0" smtClean="0">
                <a:solidFill>
                  <a:srgbClr val="0000FF"/>
                </a:solidFill>
              </a:rPr>
              <a:t> la </a:t>
            </a:r>
            <a:r>
              <a:rPr lang="en-US" sz="2500" dirty="0" err="1" smtClean="0">
                <a:solidFill>
                  <a:srgbClr val="0000FF"/>
                </a:solidFill>
              </a:rPr>
              <a:t>selezione</a:t>
            </a:r>
            <a:r>
              <a:rPr lang="en-US" sz="2500" dirty="0" smtClean="0">
                <a:solidFill>
                  <a:srgbClr val="0000FF"/>
                </a:solidFill>
              </a:rPr>
              <a:t>.</a:t>
            </a:r>
            <a:endParaRPr lang="it-IT" sz="3000" dirty="0" smtClean="0">
              <a:solidFill>
                <a:srgbClr val="0000FF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50240" y="9287256"/>
            <a:ext cx="3034453" cy="390144"/>
          </a:xfrm>
        </p:spPr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55515" y="9287256"/>
            <a:ext cx="7833200" cy="390144"/>
          </a:xfrm>
        </p:spPr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Ringraziamenti</a:t>
            </a:r>
            <a:endParaRPr lang="it-IT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97000" y="3276600"/>
            <a:ext cx="10952269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Ringrazio il gruppo di ATLAS e la sezione dell’INFN di Napoli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Fine</a:t>
            </a:r>
            <a:endParaRPr lang="it-IT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Back-Up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Struttura del rivelatore interno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4" name="Picture 3" descr="ID_Slic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30200" y="1600200"/>
            <a:ext cx="8546805" cy="6934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45600" y="6248400"/>
            <a:ext cx="2922889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000" dirty="0" smtClean="0"/>
              <a:t>Peso maggiore sulla ricostruzione</a:t>
            </a:r>
            <a:endParaRPr lang="it-IT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9245600" y="3200400"/>
            <a:ext cx="2922889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000" dirty="0" smtClean="0"/>
              <a:t>A volte escluse dalla ricostruzione</a:t>
            </a:r>
          </a:p>
          <a:p>
            <a:r>
              <a:rPr lang="it-IT" sz="3000" dirty="0" smtClean="0"/>
              <a:t>(</a:t>
            </a:r>
            <a:r>
              <a:rPr lang="it-IT" sz="3000" dirty="0" err="1" smtClean="0"/>
              <a:t>outlayer</a:t>
            </a:r>
            <a:r>
              <a:rPr lang="it-IT" sz="3000" dirty="0" smtClean="0"/>
              <a:t>)</a:t>
            </a:r>
            <a:endParaRPr lang="it-IT" sz="3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>
                <a:sym typeface="Helvetica Neue" charset="0"/>
              </a:rPr>
              <a:t>Motivazione</a:t>
            </a:r>
            <a:r>
              <a:rPr lang="en-US" sz="3200" dirty="0" smtClean="0">
                <a:sym typeface="Helvetica Neue" charset="0"/>
              </a:rPr>
              <a:t> </a:t>
            </a:r>
            <a:r>
              <a:rPr lang="en-US" sz="3200" dirty="0" err="1" smtClean="0">
                <a:sym typeface="Helvetica Neue" charset="0"/>
              </a:rPr>
              <a:t>teorica</a:t>
            </a:r>
            <a:r>
              <a:rPr lang="en-US" sz="3200" dirty="0" smtClean="0">
                <a:sym typeface="Helvetica Neue" charset="0"/>
              </a:rPr>
              <a:t> </a:t>
            </a:r>
            <a:r>
              <a:rPr lang="en-US" sz="3200" dirty="0" err="1" smtClean="0">
                <a:sym typeface="Helvetica Neue" charset="0"/>
              </a:rPr>
              <a:t>alla</a:t>
            </a:r>
            <a:r>
              <a:rPr lang="en-US" sz="3200" dirty="0" smtClean="0">
                <a:sym typeface="Helvetica Neue" charset="0"/>
              </a:rPr>
              <a:t> base </a:t>
            </a:r>
            <a:r>
              <a:rPr lang="en-US" sz="3200" dirty="0" err="1" smtClean="0">
                <a:sym typeface="Helvetica Neue" charset="0"/>
              </a:rPr>
              <a:t>dello</a:t>
            </a:r>
            <a:r>
              <a:rPr lang="en-US" sz="3200" dirty="0" smtClean="0">
                <a:sym typeface="Helvetica Neue" charset="0"/>
              </a:rPr>
              <a:t> studio </a:t>
            </a:r>
            <a:r>
              <a:rPr lang="en-US" sz="3200" dirty="0" err="1" smtClean="0">
                <a:sym typeface="Helvetica Neue" charset="0"/>
              </a:rPr>
              <a:t>della</a:t>
            </a:r>
            <a:r>
              <a:rPr lang="en-US" sz="3200" dirty="0" smtClean="0">
                <a:sym typeface="Helvetica Neue" charset="0"/>
              </a:rPr>
              <a:t> J/ψ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875-30D8-514C-AA84-2A06493C5C34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6451600" y="4787900"/>
          <a:ext cx="101600" cy="177800"/>
        </p:xfrm>
        <a:graphic>
          <a:graphicData uri="http://schemas.openxmlformats.org/presentationml/2006/ole">
            <p:oleObj spid="_x0000_s247812" name="Equation" r:id="rId3" imgW="101600" imgH="177800" progId="Equation.3">
              <p:embed/>
            </p:oleObj>
          </a:graphicData>
        </a:graphic>
      </p:graphicFrame>
      <p:pic>
        <p:nvPicPr>
          <p:cNvPr id="14" name="Picture 13" descr="CSM_dia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9702800" y="3962400"/>
            <a:ext cx="2924629" cy="1485900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 descr="COM_dia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6197600" y="6553200"/>
            <a:ext cx="6477000" cy="2286000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5969000" y="6018212"/>
            <a:ext cx="7035800" cy="1588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000" y="1981199"/>
            <a:ext cx="4862356" cy="388620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588000" y="1143000"/>
            <a:ext cx="7086600" cy="230832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La collaborazione CDF al </a:t>
            </a:r>
            <a:r>
              <a:rPr lang="it-IT" sz="3600" dirty="0" err="1" smtClean="0"/>
              <a:t>Tevatron</a:t>
            </a:r>
            <a:r>
              <a:rPr lang="it-IT" sz="3600" dirty="0" smtClean="0"/>
              <a:t> ha misurato un eccesso di </a:t>
            </a:r>
            <a:r>
              <a:rPr lang="en-US" sz="3600" dirty="0" smtClean="0">
                <a:sym typeface="Helvetica Neue" charset="0"/>
              </a:rPr>
              <a:t>J/ψ </a:t>
            </a:r>
            <a:r>
              <a:rPr lang="en-US" sz="3600" dirty="0" err="1" smtClean="0">
                <a:sym typeface="Helvetica Neue" charset="0"/>
              </a:rPr>
              <a:t>rispetto</a:t>
            </a:r>
            <a:r>
              <a:rPr lang="en-US" sz="3600" dirty="0" smtClean="0">
                <a:sym typeface="Helvetica Neue" charset="0"/>
              </a:rPr>
              <a:t> a </a:t>
            </a:r>
            <a:r>
              <a:rPr lang="en-US" sz="3600" dirty="0" err="1" smtClean="0">
                <a:sym typeface="Helvetica Neue" charset="0"/>
              </a:rPr>
              <a:t>quanto</a:t>
            </a:r>
            <a:r>
              <a:rPr lang="en-US" sz="3600" dirty="0" smtClean="0">
                <a:sym typeface="Helvetica Neue" charset="0"/>
              </a:rPr>
              <a:t> </a:t>
            </a:r>
            <a:r>
              <a:rPr lang="en-US" sz="3600" dirty="0" err="1" smtClean="0">
                <a:sym typeface="Helvetica Neue" charset="0"/>
              </a:rPr>
              <a:t>previsto</a:t>
            </a:r>
            <a:r>
              <a:rPr lang="en-US" sz="3600" dirty="0" smtClean="0">
                <a:sym typeface="Helvetica Neue" charset="0"/>
              </a:rPr>
              <a:t> </a:t>
            </a:r>
            <a:r>
              <a:rPr lang="en-US" sz="3600" dirty="0" err="1" smtClean="0">
                <a:sym typeface="Helvetica Neue" charset="0"/>
              </a:rPr>
              <a:t>dal</a:t>
            </a:r>
            <a:r>
              <a:rPr lang="en-US" sz="3600" dirty="0" smtClean="0">
                <a:sym typeface="Helvetica Neue" charset="0"/>
              </a:rPr>
              <a:t> </a:t>
            </a:r>
            <a:r>
              <a:rPr lang="en-US" sz="3600" dirty="0" err="1" smtClean="0">
                <a:sym typeface="Helvetica Neue" charset="0"/>
              </a:rPr>
              <a:t>modello</a:t>
            </a:r>
            <a:r>
              <a:rPr lang="en-US" sz="3600" dirty="0" smtClean="0">
                <a:sym typeface="Helvetica Neue" charset="0"/>
              </a:rPr>
              <a:t> </a:t>
            </a:r>
            <a:r>
              <a:rPr lang="en-US" sz="3600" dirty="0" err="1" smtClean="0">
                <a:sym typeface="Helvetica Neue" charset="0"/>
              </a:rPr>
              <a:t>teorico</a:t>
            </a:r>
            <a:r>
              <a:rPr lang="en-US" sz="3600" dirty="0" smtClean="0">
                <a:sym typeface="Helvetica Neue" charset="0"/>
              </a:rPr>
              <a:t> Color Singlet Model </a:t>
            </a:r>
            <a:r>
              <a:rPr lang="it-IT" sz="3600" dirty="0" smtClean="0"/>
              <a:t> </a:t>
            </a:r>
            <a:endParaRPr lang="it-IT" sz="3600" dirty="0"/>
          </a:p>
        </p:txBody>
      </p:sp>
      <p:sp>
        <p:nvSpPr>
          <p:cNvPr id="24" name="Bent-Up Arrow 23"/>
          <p:cNvSpPr/>
          <p:nvPr/>
        </p:nvSpPr>
        <p:spPr>
          <a:xfrm rot="5400000">
            <a:off x="7941818" y="2887218"/>
            <a:ext cx="1143000" cy="2378964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TextBox 24"/>
          <p:cNvSpPr txBox="1"/>
          <p:nvPr/>
        </p:nvSpPr>
        <p:spPr>
          <a:xfrm>
            <a:off x="330200" y="6530876"/>
            <a:ext cx="5486400" cy="230832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Il modello teorico proposto che sembra essere più in accordo con i dati è il </a:t>
            </a:r>
          </a:p>
          <a:p>
            <a:r>
              <a:rPr lang="it-IT" sz="3600" dirty="0" smtClean="0"/>
              <a:t>Color </a:t>
            </a:r>
            <a:r>
              <a:rPr lang="it-IT" sz="3600" dirty="0" err="1" smtClean="0"/>
              <a:t>Octet</a:t>
            </a:r>
            <a:r>
              <a:rPr lang="it-IT" sz="3600" dirty="0" smtClean="0"/>
              <a:t> </a:t>
            </a:r>
            <a:r>
              <a:rPr lang="it-IT" sz="3600" dirty="0" err="1" smtClean="0"/>
              <a:t>Model</a:t>
            </a:r>
            <a:endParaRPr lang="it-IT" sz="3600" dirty="0"/>
          </a:p>
        </p:txBody>
      </p:sp>
      <p:sp>
        <p:nvSpPr>
          <p:cNvPr id="28" name="Right Triangle 27"/>
          <p:cNvSpPr/>
          <p:nvPr/>
        </p:nvSpPr>
        <p:spPr>
          <a:xfrm rot="10800000">
            <a:off x="1016000" y="2209800"/>
            <a:ext cx="3886200" cy="2667000"/>
          </a:xfrm>
          <a:prstGeom prst="rtTriangl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√√√</a:t>
            </a:r>
            <a:endParaRPr lang="it-IT" dirty="0"/>
          </a:p>
        </p:txBody>
      </p:sp>
      <p:sp>
        <p:nvSpPr>
          <p:cNvPr id="30" name="TextBox 29"/>
          <p:cNvSpPr txBox="1"/>
          <p:nvPr/>
        </p:nvSpPr>
        <p:spPr>
          <a:xfrm>
            <a:off x="711200" y="1676400"/>
            <a:ext cx="4277615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600" dirty="0" smtClean="0"/>
              <a:t>BR(</a:t>
            </a:r>
            <a:r>
              <a:rPr lang="en-US" sz="1600" dirty="0" smtClean="0">
                <a:sym typeface="Helvetica Neue" charset="0"/>
              </a:rPr>
              <a:t>J/ψ-&gt;</a:t>
            </a:r>
            <a:r>
              <a:rPr lang="en-US" sz="1600" dirty="0" err="1" smtClean="0">
                <a:latin typeface="Lucida Grande"/>
                <a:ea typeface="Lucida Grande"/>
                <a:cs typeface="Lucida Grande"/>
                <a:sym typeface="Helvetica Neue" charset="0"/>
              </a:rPr>
              <a:t>μ</a:t>
            </a:r>
            <a:r>
              <a:rPr lang="en-US" sz="1600" baseline="30000" dirty="0" err="1" smtClean="0">
                <a:latin typeface="Lucida Grande"/>
                <a:ea typeface="Lucida Grande"/>
                <a:cs typeface="Lucida Grande"/>
                <a:sym typeface="Helvetica Neue" charset="0"/>
              </a:rPr>
              <a:t>-</a:t>
            </a:r>
            <a:r>
              <a:rPr lang="en-US" sz="1600" dirty="0" err="1" smtClean="0">
                <a:latin typeface="Lucida Grande"/>
                <a:ea typeface="Lucida Grande"/>
                <a:cs typeface="Lucida Grande"/>
                <a:sym typeface="Helvetica Neue" charset="0"/>
              </a:rPr>
              <a:t>μ</a:t>
            </a:r>
            <a:r>
              <a:rPr lang="en-US" sz="1600" baseline="30000" dirty="0" smtClean="0">
                <a:sym typeface="Helvetica Neue" charset="0"/>
              </a:rPr>
              <a:t>+</a:t>
            </a:r>
            <a:r>
              <a:rPr lang="en-US" sz="1600" dirty="0" smtClean="0">
                <a:sym typeface="Helvetica Neue" charset="0"/>
              </a:rPr>
              <a:t> </a:t>
            </a:r>
            <a:r>
              <a:rPr lang="it-IT" sz="1600" dirty="0" smtClean="0"/>
              <a:t>) d</a:t>
            </a:r>
            <a:r>
              <a:rPr lang="it-IT" sz="1600" dirty="0" smtClean="0">
                <a:latin typeface="Lucida Grande"/>
                <a:ea typeface="Lucida Grande"/>
                <a:cs typeface="Lucida Grande"/>
              </a:rPr>
              <a:t>σ</a:t>
            </a:r>
            <a:r>
              <a:rPr lang="it-IT" sz="1600" dirty="0" smtClean="0"/>
              <a:t>(pp-&gt;J</a:t>
            </a:r>
            <a:r>
              <a:rPr lang="en-US" sz="1400" dirty="0" smtClean="0">
                <a:sym typeface="Helvetica Neue" charset="0"/>
              </a:rPr>
              <a:t>/ψ+X</a:t>
            </a:r>
            <a:r>
              <a:rPr lang="it-IT" sz="1600" dirty="0" smtClean="0"/>
              <a:t>)/</a:t>
            </a:r>
            <a:r>
              <a:rPr lang="it-IT" sz="1600" dirty="0" err="1" smtClean="0"/>
              <a:t>dp</a:t>
            </a:r>
            <a:r>
              <a:rPr lang="it-IT" sz="1600" baseline="-25000" dirty="0" err="1" smtClean="0"/>
              <a:t>T</a:t>
            </a:r>
            <a:r>
              <a:rPr lang="it-IT" sz="1600" dirty="0" smtClean="0"/>
              <a:t>  (</a:t>
            </a:r>
            <a:r>
              <a:rPr lang="it-IT" sz="1600" dirty="0" err="1" smtClean="0"/>
              <a:t>nb</a:t>
            </a:r>
            <a:r>
              <a:rPr lang="it-IT" sz="1600" dirty="0" smtClean="0"/>
              <a:t>/</a:t>
            </a:r>
            <a:r>
              <a:rPr lang="it-IT" sz="1600" dirty="0" err="1" smtClean="0"/>
              <a:t>GeV</a:t>
            </a:r>
            <a:r>
              <a:rPr lang="it-IT" sz="1600" dirty="0" smtClean="0"/>
              <a:t>)</a:t>
            </a:r>
            <a:endParaRPr lang="it-IT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1320800" y="3200400"/>
            <a:ext cx="768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/>
              <a:t>COM</a:t>
            </a:r>
            <a:endParaRPr lang="it-IT" dirty="0"/>
          </a:p>
        </p:txBody>
      </p:sp>
      <p:sp>
        <p:nvSpPr>
          <p:cNvPr id="32" name="TextBox 31"/>
          <p:cNvSpPr txBox="1"/>
          <p:nvPr/>
        </p:nvSpPr>
        <p:spPr>
          <a:xfrm>
            <a:off x="1778000" y="4572000"/>
            <a:ext cx="740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/>
              <a:t>CSM</a:t>
            </a:r>
            <a:endParaRPr lang="it-IT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1502437" y="2286000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/>
              <a:t>Data</a:t>
            </a:r>
            <a:endParaRPr lang="it-IT" dirty="0"/>
          </a:p>
        </p:txBody>
      </p:sp>
      <p:sp>
        <p:nvSpPr>
          <p:cNvPr id="34" name="TextBox 33"/>
          <p:cNvSpPr txBox="1"/>
          <p:nvPr/>
        </p:nvSpPr>
        <p:spPr>
          <a:xfrm>
            <a:off x="2921000" y="2286000"/>
            <a:ext cx="16850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√s=1.8 TeV</a:t>
            </a:r>
          </a:p>
          <a:p>
            <a:r>
              <a:rPr lang="it-IT" sz="2400" dirty="0" smtClean="0"/>
              <a:t>|</a:t>
            </a:r>
            <a:r>
              <a:rPr lang="it-IT" sz="2400" dirty="0" smtClean="0">
                <a:latin typeface="Lucida Grande"/>
                <a:ea typeface="Lucida Grande"/>
                <a:cs typeface="Lucida Grande"/>
              </a:rPr>
              <a:t>η</a:t>
            </a:r>
            <a:r>
              <a:rPr lang="it-IT" sz="2400" dirty="0" smtClean="0"/>
              <a:t>|&lt;0.6</a:t>
            </a:r>
            <a:endParaRPr lang="it-IT" sz="2400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GlobalChi2Fitter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102600" y="2442717"/>
            <a:ext cx="3263048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3600" dirty="0" smtClean="0"/>
              <a:t>Standard </a:t>
            </a:r>
            <a:r>
              <a:rPr lang="it-IT" sz="3600" dirty="0" err="1" smtClean="0"/>
              <a:t>Fitter</a:t>
            </a:r>
            <a:endParaRPr lang="it-IT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400" y="4419600"/>
            <a:ext cx="1904999" cy="20215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00" y="3581400"/>
            <a:ext cx="4572000" cy="8874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0200" y="3128517"/>
            <a:ext cx="4432300" cy="1206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25600" y="2743200"/>
            <a:ext cx="3365535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3600" dirty="0" smtClean="0"/>
              <a:t>GlobalChi2Fitter</a:t>
            </a:r>
            <a:endParaRPr lang="it-IT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200" y="4343400"/>
            <a:ext cx="1917700" cy="2061717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Profile</a:t>
            </a:r>
            <a:endParaRPr lang="it-IT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340600" y="2743200"/>
            <a:ext cx="5638800" cy="4724400"/>
          </a:xfrm>
          <a:prstGeom prst="rect">
            <a:avLst/>
          </a:prstGeom>
        </p:spPr>
      </p:pic>
      <p:pic>
        <p:nvPicPr>
          <p:cNvPr id="7" name="Picture 6" descr="Box_DeltaPt_Sign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06400" y="2759088"/>
            <a:ext cx="5652000" cy="47520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5740400" y="4658380"/>
            <a:ext cx="1828800" cy="2514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 err="1" smtClean="0"/>
              <a:t>ProfileX</a:t>
            </a:r>
            <a:endParaRPr lang="it-IT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650484" y="2036802"/>
            <a:ext cx="10033516" cy="55399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3000" dirty="0" smtClean="0"/>
              <a:t>Per ogni </a:t>
            </a:r>
            <a:r>
              <a:rPr lang="it-IT" sz="3000" dirty="0" err="1" smtClean="0"/>
              <a:t>bin</a:t>
            </a:r>
            <a:r>
              <a:rPr lang="it-IT" sz="3000" dirty="0" smtClean="0"/>
              <a:t> in </a:t>
            </a:r>
            <a:r>
              <a:rPr lang="it-IT" sz="3000" dirty="0" err="1" smtClean="0"/>
              <a:t>X</a:t>
            </a:r>
            <a:r>
              <a:rPr lang="it-IT" sz="3000" dirty="0" smtClean="0"/>
              <a:t> abbiamo un istogramma sulla variabile in </a:t>
            </a:r>
            <a:r>
              <a:rPr lang="it-IT" sz="3000" dirty="0" err="1" smtClean="0"/>
              <a:t>Y</a:t>
            </a:r>
            <a:endParaRPr lang="it-IT" sz="3000" dirty="0"/>
          </a:p>
        </p:txBody>
      </p:sp>
      <p:sp>
        <p:nvSpPr>
          <p:cNvPr id="10" name="TextBox 9"/>
          <p:cNvSpPr txBox="1"/>
          <p:nvPr/>
        </p:nvSpPr>
        <p:spPr>
          <a:xfrm>
            <a:off x="592882" y="7630180"/>
            <a:ext cx="1181350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2800" dirty="0" smtClean="0"/>
              <a:t>Il </a:t>
            </a:r>
            <a:r>
              <a:rPr lang="it-IT" sz="2800" dirty="0" err="1" smtClean="0"/>
              <a:t>ProfileX</a:t>
            </a:r>
            <a:r>
              <a:rPr lang="it-IT" sz="2800" dirty="0" smtClean="0"/>
              <a:t> esprime l’andamento delle medie degli istogrammi in </a:t>
            </a:r>
            <a:r>
              <a:rPr lang="it-IT" sz="2800" dirty="0" err="1" smtClean="0"/>
              <a:t>Y</a:t>
            </a:r>
            <a:r>
              <a:rPr lang="it-IT" sz="2800" dirty="0" smtClean="0"/>
              <a:t> al variare di </a:t>
            </a:r>
            <a:r>
              <a:rPr lang="it-IT" sz="2800" dirty="0" err="1" smtClean="0"/>
              <a:t>X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to - 4 su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4 su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4 s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oto - 2 su Orizzonta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2 su Orizzontale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2 su Orizzonta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Foto - 2 su Ritratto e orizzonta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2 su Ritratto e orizzontale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2 su Ritratto e orizzonta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Foto - 2 su Ritrat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2 su Ritrat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2 su Ritrat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Foto - 3 su Ritrat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3 su Ritrat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3 su Ritrat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olo, punti elenco e fo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olo, punti elenco e fo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olo, punti elenco e f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Foto - 3 su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3 su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3 s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itolo e punti elenco - A sinistr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olo e punti elenco - A sinistra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olo e punti elenco - A sinist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olo e punti elenco - A destr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olo e punti elenco - A destra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olo e punti elenco - A dest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Punti elenc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Punti elenc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Punti ele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olo - In al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olo - In al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olo - In al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olo e punti elenco - 2 colonn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olo e punti elenco - 2 colonne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olo e punti elenco - 2 colon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Vuo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Vuo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Vu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Foto - Vertica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Verticale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Vertica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Foto - Orizzonta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Orizzontale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Orizzonta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itolo - Centra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olo - Centra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olo - Centra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3750</TotalTime>
  <Pages>0</Pages>
  <Words>2180</Words>
  <Characters>0</Characters>
  <Application>Microsoft Macintosh PowerPoint</Application>
  <PresentationFormat>Custom</PresentationFormat>
  <Lines>0</Lines>
  <Paragraphs>364</Paragraphs>
  <Slides>29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8" baseType="lpstr">
      <vt:lpstr>Foto - 4 su</vt:lpstr>
      <vt:lpstr>Foto - 2 su Orizzontale</vt:lpstr>
      <vt:lpstr>Foto - 2 su Ritratto e orizzontale</vt:lpstr>
      <vt:lpstr>Foto - 2 su Ritratto</vt:lpstr>
      <vt:lpstr>Foto - 3 su Ritratto</vt:lpstr>
      <vt:lpstr>Titolo, punti elenco e foto</vt:lpstr>
      <vt:lpstr>Foto - 3 su</vt:lpstr>
      <vt:lpstr>Titolo e punti elenco - A sinistra</vt:lpstr>
      <vt:lpstr>Titolo e punti elenco - A destra</vt:lpstr>
      <vt:lpstr>Punti elenco</vt:lpstr>
      <vt:lpstr>Titolo - In alto</vt:lpstr>
      <vt:lpstr>Titolo e punti elenco - 2 colonne</vt:lpstr>
      <vt:lpstr>Vuoto</vt:lpstr>
      <vt:lpstr>Foto - Verticale</vt:lpstr>
      <vt:lpstr>Foto - Orizzontale</vt:lpstr>
      <vt:lpstr>Titolo - Centrato</vt:lpstr>
      <vt:lpstr>Office Theme</vt:lpstr>
      <vt:lpstr>Module</vt:lpstr>
      <vt:lpstr>Equation</vt:lpstr>
      <vt:lpstr>Slide 1</vt:lpstr>
      <vt:lpstr>Sommario</vt:lpstr>
      <vt:lpstr>Il Large Hadron Collider</vt:lpstr>
      <vt:lpstr>Il Programma di Fisica di ATLAS</vt:lpstr>
      <vt:lpstr>L’apparato sperimentale ATLAS - Generalità</vt:lpstr>
      <vt:lpstr>Lo  Spettrometro a Muoni</vt:lpstr>
      <vt:lpstr>Slide 7</vt:lpstr>
      <vt:lpstr>Il Trigger di ATLAS</vt:lpstr>
      <vt:lpstr>Il Calcolo Distribuito - Grid</vt:lpstr>
      <vt:lpstr>Ricostruzione dei Muoni in ATLAS</vt:lpstr>
      <vt:lpstr>Contaminazione da muoni non-prompt</vt:lpstr>
      <vt:lpstr>Decadiment0 dei mesoni π± e k± </vt:lpstr>
      <vt:lpstr>Asimmetria tra PT-Standalone e  PT-ID</vt:lpstr>
      <vt:lpstr>Qualità delle tracce del Rivelatore Interno </vt:lpstr>
      <vt:lpstr>GlobalChi2Fitter – Δχ2</vt:lpstr>
      <vt:lpstr>Correlazione tra le variabili discriminanti</vt:lpstr>
      <vt:lpstr>Selezione dei tagli rettangolari con TMVA</vt:lpstr>
      <vt:lpstr>J/ψ -&gt; μ+μ-</vt:lpstr>
      <vt:lpstr>Analisi dei dati</vt:lpstr>
      <vt:lpstr>Potere di reiezione dei tagli sui “dimuoni”</vt:lpstr>
      <vt:lpstr>Potere di reiezione dei tagli sui muoni singoli</vt:lpstr>
      <vt:lpstr>Conclusioni e prospettive</vt:lpstr>
      <vt:lpstr>Ringraziamenti</vt:lpstr>
      <vt:lpstr>Fine</vt:lpstr>
      <vt:lpstr>Back-Up</vt:lpstr>
      <vt:lpstr>Struttura del rivelatore interno</vt:lpstr>
      <vt:lpstr>Motivazione teorica alla base dello studio della J/ψ</vt:lpstr>
      <vt:lpstr>GlobalChi2Fitter</vt:lpstr>
      <vt:lpstr>Profile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/>
  <cp:lastModifiedBy>Attilio Picazio</cp:lastModifiedBy>
  <cp:revision>280</cp:revision>
  <dcterms:created xsi:type="dcterms:W3CDTF">2010-10-22T10:41:35Z</dcterms:created>
  <dcterms:modified xsi:type="dcterms:W3CDTF">2010-10-22T10:53:13Z</dcterms:modified>
</cp:coreProperties>
</file>