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9"/>
  </p:notesMasterIdLst>
  <p:handoutMasterIdLst>
    <p:handoutMasterId r:id="rId60"/>
  </p:handoutMasterIdLst>
  <p:sldIdLst>
    <p:sldId id="256" r:id="rId2"/>
    <p:sldId id="257" r:id="rId3"/>
    <p:sldId id="308" r:id="rId4"/>
    <p:sldId id="310" r:id="rId5"/>
    <p:sldId id="326" r:id="rId6"/>
    <p:sldId id="327" r:id="rId7"/>
    <p:sldId id="307" r:id="rId8"/>
    <p:sldId id="309" r:id="rId9"/>
    <p:sldId id="259" r:id="rId10"/>
    <p:sldId id="261" r:id="rId11"/>
    <p:sldId id="258" r:id="rId12"/>
    <p:sldId id="262" r:id="rId13"/>
    <p:sldId id="263" r:id="rId14"/>
    <p:sldId id="264" r:id="rId15"/>
    <p:sldId id="266" r:id="rId16"/>
    <p:sldId id="267" r:id="rId17"/>
    <p:sldId id="268" r:id="rId18"/>
    <p:sldId id="269" r:id="rId19"/>
    <p:sldId id="270" r:id="rId20"/>
    <p:sldId id="265" r:id="rId21"/>
    <p:sldId id="271" r:id="rId22"/>
    <p:sldId id="295" r:id="rId23"/>
    <p:sldId id="272" r:id="rId24"/>
    <p:sldId id="273" r:id="rId25"/>
    <p:sldId id="274" r:id="rId26"/>
    <p:sldId id="275" r:id="rId27"/>
    <p:sldId id="276" r:id="rId28"/>
    <p:sldId id="312" r:id="rId29"/>
    <p:sldId id="322" r:id="rId30"/>
    <p:sldId id="323" r:id="rId31"/>
    <p:sldId id="324" r:id="rId32"/>
    <p:sldId id="302" r:id="rId33"/>
    <p:sldId id="303" r:id="rId34"/>
    <p:sldId id="283" r:id="rId35"/>
    <p:sldId id="284" r:id="rId36"/>
    <p:sldId id="285" r:id="rId37"/>
    <p:sldId id="325" r:id="rId38"/>
    <p:sldId id="286" r:id="rId39"/>
    <p:sldId id="287" r:id="rId40"/>
    <p:sldId id="288" r:id="rId41"/>
    <p:sldId id="289" r:id="rId42"/>
    <p:sldId id="290" r:id="rId43"/>
    <p:sldId id="291" r:id="rId44"/>
    <p:sldId id="304" r:id="rId45"/>
    <p:sldId id="305" r:id="rId46"/>
    <p:sldId id="306" r:id="rId47"/>
    <p:sldId id="292" r:id="rId48"/>
    <p:sldId id="293" r:id="rId49"/>
    <p:sldId id="294" r:id="rId50"/>
    <p:sldId id="311" r:id="rId51"/>
    <p:sldId id="297" r:id="rId52"/>
    <p:sldId id="313" r:id="rId53"/>
    <p:sldId id="317" r:id="rId54"/>
    <p:sldId id="318" r:id="rId55"/>
    <p:sldId id="298" r:id="rId56"/>
    <p:sldId id="299" r:id="rId57"/>
    <p:sldId id="301" r:id="rId58"/>
  </p:sldIdLst>
  <p:sldSz cx="9144000" cy="6858000" type="screen4x3"/>
  <p:notesSz cx="10234613" cy="70993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370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550" y="674370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A86618B4-F042-4ADA-83DA-FDAC8C7C1E52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8708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7550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3275" y="533400"/>
            <a:ext cx="3548063" cy="2660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2350" y="3371850"/>
            <a:ext cx="8189913" cy="31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370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550" y="674370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fld id="{765F4657-BA2A-465E-AFFA-75E626CFCA43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13671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E04523-A801-4569-A88D-075C9FCB79B7}" type="slidenum">
              <a:rPr lang="it-IT"/>
              <a:pPr/>
              <a:t>1</a:t>
            </a:fld>
            <a:endParaRPr lang="it-IT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240B62-66D7-4630-9CE7-909A9ABB244F}" type="slidenum">
              <a:rPr lang="it-IT"/>
              <a:pPr/>
              <a:t>2</a:t>
            </a:fld>
            <a:endParaRPr lang="it-IT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B95E13-B08F-4F4A-876D-8BFC7675F97E}" type="slidenum">
              <a:rPr lang="it-IT"/>
              <a:pPr/>
              <a:t>9</a:t>
            </a:fld>
            <a:endParaRPr lang="it-IT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66413F-CBC4-4BA8-A869-28EB81C78825}" type="slidenum">
              <a:rPr lang="it-IT"/>
              <a:pPr/>
              <a:t>10</a:t>
            </a:fld>
            <a:endParaRPr lang="it-IT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AF86DF-3021-4558-819F-02326CF7FA36}" type="slidenum">
              <a:rPr lang="it-IT"/>
              <a:pPr/>
              <a:t>11</a:t>
            </a:fld>
            <a:endParaRPr lang="it-IT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3E1424-A2A3-47AA-B2CB-646C01041005}" type="slidenum">
              <a:rPr lang="it-IT"/>
              <a:pPr/>
              <a:t>12</a:t>
            </a:fld>
            <a:endParaRPr lang="it-IT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451E1A-05A7-4BF9-9E27-06CA929D939D}" type="slidenum">
              <a:rPr lang="it-IT"/>
              <a:pPr/>
              <a:t>13</a:t>
            </a:fld>
            <a:endParaRPr lang="it-IT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C40274-D47D-443F-A139-B570977E426D}" type="slidenum">
              <a:rPr lang="it-IT"/>
              <a:pPr/>
              <a:t>14</a:t>
            </a:fld>
            <a:endParaRPr lang="it-IT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AE3650-85AB-41AB-AC5E-96DD1D211BCC}" type="slidenum">
              <a:rPr lang="it-IT"/>
              <a:pPr/>
              <a:t>15</a:t>
            </a:fld>
            <a:endParaRPr lang="it-IT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70F251-3A65-4CDD-B2D6-54E03C1FBBF8}" type="slidenum">
              <a:rPr lang="it-IT"/>
              <a:pPr/>
              <a:t>16</a:t>
            </a:fld>
            <a:endParaRPr lang="it-IT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3C82BD-09B1-4D0D-AEC6-4C51486E73BF}" type="slidenum">
              <a:rPr lang="it-IT"/>
              <a:pPr/>
              <a:t>17</a:t>
            </a:fld>
            <a:endParaRPr lang="it-IT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A0C9C9-F892-4FD9-A8A2-EA2D4E19B362}" type="slidenum">
              <a:rPr lang="it-IT"/>
              <a:pPr/>
              <a:t>18</a:t>
            </a:fld>
            <a:endParaRPr lang="it-IT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10D608-A7AF-4A2C-A451-C6BBBEC0DE83}" type="slidenum">
              <a:rPr lang="it-IT"/>
              <a:pPr/>
              <a:t>19</a:t>
            </a:fld>
            <a:endParaRPr lang="it-IT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AC141-00F6-4CD6-BA72-F0028E36917F}" type="slidenum">
              <a:rPr lang="it-IT"/>
              <a:pPr/>
              <a:t>20</a:t>
            </a:fld>
            <a:endParaRPr lang="it-IT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6BBD66-2770-4D87-A7B9-5D4968F9DA31}" type="slidenum">
              <a:rPr lang="it-IT"/>
              <a:pPr/>
              <a:t>21</a:t>
            </a:fld>
            <a:endParaRPr lang="it-IT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92B24B-8851-4F68-93F7-483726F0F27E}" type="slidenum">
              <a:rPr lang="it-IT"/>
              <a:pPr/>
              <a:t>22</a:t>
            </a:fld>
            <a:endParaRPr lang="it-IT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13B9AE-BE99-4BAE-8BF1-6F75FA2A85EA}" type="slidenum">
              <a:rPr lang="it-IT"/>
              <a:pPr/>
              <a:t>23</a:t>
            </a:fld>
            <a:endParaRPr lang="it-IT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515FAA-928C-4F72-913A-99C552CE8438}" type="slidenum">
              <a:rPr lang="it-IT"/>
              <a:pPr/>
              <a:t>24</a:t>
            </a:fld>
            <a:endParaRPr lang="it-IT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F95F28-4675-4CFD-9C19-EC1E0B72B346}" type="slidenum">
              <a:rPr lang="it-IT"/>
              <a:pPr/>
              <a:t>25</a:t>
            </a:fld>
            <a:endParaRPr lang="it-IT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1AFB7D-7A70-4337-AEF3-953F06642A45}" type="slidenum">
              <a:rPr lang="it-IT"/>
              <a:pPr/>
              <a:t>26</a:t>
            </a:fld>
            <a:endParaRPr lang="it-IT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B50B4A-1A1E-4752-8939-AF98C857C386}" type="slidenum">
              <a:rPr lang="it-IT"/>
              <a:pPr/>
              <a:t>27</a:t>
            </a:fld>
            <a:endParaRPr lang="it-IT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19CA98-847E-46E4-AE13-ED41A25A0E01}" type="slidenum">
              <a:rPr lang="it-IT"/>
              <a:pPr/>
              <a:t>29</a:t>
            </a:fld>
            <a:endParaRPr lang="it-IT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D9CAE-EAE7-49D4-B6DB-49759D8F7BBE}" type="slidenum">
              <a:rPr lang="it-IT"/>
              <a:pPr/>
              <a:t>30</a:t>
            </a:fld>
            <a:endParaRPr lang="it-IT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6B927B-9EA4-40E7-A2CE-8383253C13B1}" type="slidenum">
              <a:rPr lang="it-IT"/>
              <a:pPr/>
              <a:t>31</a:t>
            </a:fld>
            <a:endParaRPr lang="it-IT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926B93-8E4F-49AD-9C94-BE5F90AC0B13}" type="slidenum">
              <a:rPr lang="it-IT"/>
              <a:pPr/>
              <a:t>32</a:t>
            </a:fld>
            <a:endParaRPr lang="it-IT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C38AC1-F6CA-4712-ADC8-F6A9D5A8FA44}" type="slidenum">
              <a:rPr lang="it-IT"/>
              <a:pPr/>
              <a:t>33</a:t>
            </a:fld>
            <a:endParaRPr lang="it-IT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B26B7B-74F0-4DC3-9166-00EA1C3A36FA}" type="slidenum">
              <a:rPr lang="it-IT"/>
              <a:pPr/>
              <a:t>34</a:t>
            </a:fld>
            <a:endParaRPr lang="it-IT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15CE2-92A6-404A-BFBD-02768142A620}" type="slidenum">
              <a:rPr lang="it-IT"/>
              <a:pPr/>
              <a:t>35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2F5D4F-150C-491B-AB21-5FDA92912CDA}" type="slidenum">
              <a:rPr lang="it-IT"/>
              <a:pPr/>
              <a:t>36</a:t>
            </a:fld>
            <a:endParaRPr lang="it-IT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ADFAD9-8E9E-44C6-BF19-9E4F663F1E37}" type="slidenum">
              <a:rPr lang="it-IT"/>
              <a:pPr/>
              <a:t>38</a:t>
            </a:fld>
            <a:endParaRPr lang="it-IT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BED1B8-6E72-4D89-92AF-456096152AE8}" type="slidenum">
              <a:rPr lang="it-IT"/>
              <a:pPr/>
              <a:t>39</a:t>
            </a:fld>
            <a:endParaRPr lang="it-IT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2A6D66-FCB4-4F39-A47C-D8D63863EFDC}" type="slidenum">
              <a:rPr lang="it-IT"/>
              <a:pPr/>
              <a:t>40</a:t>
            </a:fld>
            <a:endParaRPr lang="it-IT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080CBA-F911-41DC-A108-CCA194EEF1CC}" type="slidenum">
              <a:rPr lang="it-IT"/>
              <a:pPr/>
              <a:t>41</a:t>
            </a:fld>
            <a:endParaRPr lang="it-IT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57662A-4580-4993-BBD3-9E260E400AE2}" type="slidenum">
              <a:rPr lang="it-IT"/>
              <a:pPr/>
              <a:t>42</a:t>
            </a:fld>
            <a:endParaRPr lang="it-IT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6CA237-55DB-489E-A0C7-72A1F2282754}" type="slidenum">
              <a:rPr lang="it-IT"/>
              <a:pPr/>
              <a:t>43</a:t>
            </a:fld>
            <a:endParaRPr lang="it-IT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A50851-8026-4274-AF47-50D0A62593F7}" type="slidenum">
              <a:rPr lang="it-IT"/>
              <a:pPr/>
              <a:t>47</a:t>
            </a:fld>
            <a:endParaRPr lang="it-IT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B6FF62-F998-4314-8AAC-501B4EFF53D2}" type="slidenum">
              <a:rPr lang="it-IT"/>
              <a:pPr/>
              <a:t>48</a:t>
            </a:fld>
            <a:endParaRPr lang="it-IT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044686-09C3-45B1-90C1-475D8FD3B64D}" type="slidenum">
              <a:rPr lang="it-IT"/>
              <a:pPr/>
              <a:t>49</a:t>
            </a:fld>
            <a:endParaRPr lang="it-IT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87C74D-DCCF-4668-88E2-7264CF84D27E}" type="slidenum">
              <a:rPr lang="it-IT"/>
              <a:pPr/>
              <a:t>50</a:t>
            </a:fld>
            <a:endParaRPr lang="it-IT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F75020-692F-4C88-966D-0C8C147A2482}" type="slidenum">
              <a:rPr lang="it-IT"/>
              <a:pPr/>
              <a:t>51</a:t>
            </a:fld>
            <a:endParaRPr lang="it-IT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B54A1E-D8EA-4F85-8E58-E2D880AD594E}" type="slidenum">
              <a:rPr lang="it-IT"/>
              <a:pPr/>
              <a:t>52</a:t>
            </a:fld>
            <a:endParaRPr lang="it-IT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F73023-6505-4094-A9EE-B3F06941B29A}" type="slidenum">
              <a:rPr lang="it-IT"/>
              <a:pPr/>
              <a:t>53</a:t>
            </a:fld>
            <a:endParaRPr lang="it-IT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C5C3A-F8C8-4E06-B37A-C8B5DC6CA9E2}" type="slidenum">
              <a:rPr lang="it-IT"/>
              <a:pPr/>
              <a:t>54</a:t>
            </a:fld>
            <a:endParaRPr lang="it-IT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6E4705-BCE9-46F2-BE8D-A13346DA558D}" type="slidenum">
              <a:rPr lang="it-IT"/>
              <a:pPr/>
              <a:t>55</a:t>
            </a:fld>
            <a:endParaRPr lang="it-IT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DD217-3C71-4D5D-A733-0093082120C2}" type="slidenum">
              <a:rPr lang="it-IT"/>
              <a:pPr/>
              <a:t>56</a:t>
            </a:fld>
            <a:endParaRPr lang="it-IT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14A82F-C276-48D9-AA1A-D09FB1D05E1B}" type="slidenum">
              <a:rPr lang="it-IT"/>
              <a:pPr/>
              <a:t>57</a:t>
            </a:fld>
            <a:endParaRPr lang="it-IT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7171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72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12083 -32000"/>
                <a:gd name="T13" fmla="*/ T12 w 64000"/>
                <a:gd name="T14" fmla="+- 0 -29632 -32000"/>
                <a:gd name="T15" fmla="*/ -29632 h 64000"/>
                <a:gd name="T16" fmla="+- 0 32000 -32000"/>
                <a:gd name="T17" fmla="*/ T16 w 64000"/>
                <a:gd name="T18" fmla="+- 0 0 -32000"/>
                <a:gd name="T19" fmla="*/ 0 h 64000"/>
                <a:gd name="T20" fmla="+- 0 12083 -32000"/>
                <a:gd name="T21" fmla="*/ T20 w 64000"/>
                <a:gd name="T22" fmla="+- 0 29631 -32000"/>
                <a:gd name="T23" fmla="*/ 29631 h 64000"/>
                <a:gd name="T24" fmla="+- 0 12083 -32000"/>
                <a:gd name="T25" fmla="*/ T24 w 64000"/>
                <a:gd name="T26" fmla="+- 0 29631 -32000"/>
                <a:gd name="T27" fmla="*/ 29631 h 64000"/>
                <a:gd name="T28" fmla="+- 0 12082 -32000"/>
                <a:gd name="T29" fmla="*/ T28 w 64000"/>
                <a:gd name="T30" fmla="+- 0 29631 -32000"/>
                <a:gd name="T31" fmla="*/ 29631 h 64000"/>
                <a:gd name="T32" fmla="+- 0 12083 -32000"/>
                <a:gd name="T33" fmla="*/ T32 w 64000"/>
                <a:gd name="T34" fmla="+- 0 29632 -32000"/>
                <a:gd name="T35" fmla="*/ 29632 h 64000"/>
                <a:gd name="T36" fmla="+- 0 12083 -32000"/>
                <a:gd name="T37" fmla="*/ T36 w 64000"/>
                <a:gd name="T38" fmla="+- 0 -29632 -32000"/>
                <a:gd name="T39" fmla="*/ -29632 h 64000"/>
                <a:gd name="T40" fmla="+- 0 12082 -32000"/>
                <a:gd name="T41" fmla="*/ T40 w 64000"/>
                <a:gd name="T42" fmla="+- 0 -29632 -32000"/>
                <a:gd name="T43" fmla="*/ -29632 h 64000"/>
                <a:gd name="T44" fmla="+- 0 12083 -32000"/>
                <a:gd name="T45" fmla="*/ T44 w 64000"/>
                <a:gd name="T46" fmla="+- 0 -29632 -32000"/>
                <a:gd name="T47" fmla="*/ -29632 h 64000"/>
                <a:gd name="T48" fmla="+- 0 G27 -32000"/>
                <a:gd name="T49" fmla="*/ T48 w 64000"/>
                <a:gd name="T50" fmla="+- 0 G11 -32000"/>
                <a:gd name="T51" fmla="*/ G11 h 64000"/>
                <a:gd name="T52" fmla="+- 0 G25 -32000"/>
                <a:gd name="T53" fmla="*/ T52 w 64000"/>
                <a:gd name="T54" fmla="+- 0 G14 -32000"/>
                <a:gd name="T55" fmla="*/ G14 h 64000"/>
              </a:gdLst>
              <a:ahLst/>
              <a:cxnLst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T49" t="T51" r="T53" b="T55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 sz="2400">
                <a:latin typeface="Times New Roman" pitchFamily="18" charset="0"/>
              </a:endParaRPr>
            </a:p>
          </p:txBody>
        </p:sp>
        <p:sp>
          <p:nvSpPr>
            <p:cNvPr id="7173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18994 -32000"/>
                <a:gd name="T13" fmla="*/ T12 w 64000"/>
                <a:gd name="T14" fmla="+- 0 -25754 -32000"/>
                <a:gd name="T15" fmla="*/ -25754 h 64000"/>
                <a:gd name="T16" fmla="+- 0 32000 -32000"/>
                <a:gd name="T17" fmla="*/ T16 w 64000"/>
                <a:gd name="T18" fmla="+- 0 0 -32000"/>
                <a:gd name="T19" fmla="*/ 0 h 64000"/>
                <a:gd name="T20" fmla="+- 0 18994 -32000"/>
                <a:gd name="T21" fmla="*/ T20 w 64000"/>
                <a:gd name="T22" fmla="+- 0 25753 -32000"/>
                <a:gd name="T23" fmla="*/ 25753 h 64000"/>
                <a:gd name="T24" fmla="+- 0 18994 -32000"/>
                <a:gd name="T25" fmla="*/ T24 w 64000"/>
                <a:gd name="T26" fmla="+- 0 25753 -32000"/>
                <a:gd name="T27" fmla="*/ 25753 h 64000"/>
                <a:gd name="T28" fmla="+- 0 18993 -32000"/>
                <a:gd name="T29" fmla="*/ T28 w 64000"/>
                <a:gd name="T30" fmla="+- 0 25753 -32000"/>
                <a:gd name="T31" fmla="*/ 25753 h 64000"/>
                <a:gd name="T32" fmla="+- 0 18994 -32000"/>
                <a:gd name="T33" fmla="*/ T32 w 64000"/>
                <a:gd name="T34" fmla="+- 0 25754 -32000"/>
                <a:gd name="T35" fmla="*/ 25754 h 64000"/>
                <a:gd name="T36" fmla="+- 0 18994 -32000"/>
                <a:gd name="T37" fmla="*/ T36 w 64000"/>
                <a:gd name="T38" fmla="+- 0 -25754 -32000"/>
                <a:gd name="T39" fmla="*/ -25754 h 64000"/>
                <a:gd name="T40" fmla="+- 0 18993 -32000"/>
                <a:gd name="T41" fmla="*/ T40 w 64000"/>
                <a:gd name="T42" fmla="+- 0 -25754 -32000"/>
                <a:gd name="T43" fmla="*/ -25754 h 64000"/>
                <a:gd name="T44" fmla="+- 0 18994 -32000"/>
                <a:gd name="T45" fmla="*/ T44 w 64000"/>
                <a:gd name="T46" fmla="+- 0 -25754 -32000"/>
                <a:gd name="T47" fmla="*/ -25754 h 64000"/>
                <a:gd name="T48" fmla="+- 0 G27 -32000"/>
                <a:gd name="T49" fmla="*/ T48 w 64000"/>
                <a:gd name="T50" fmla="+- 0 G11 -32000"/>
                <a:gd name="T51" fmla="*/ G11 h 64000"/>
                <a:gd name="T52" fmla="+- 0 G25 -32000"/>
                <a:gd name="T53" fmla="*/ T52 w 64000"/>
                <a:gd name="T54" fmla="+- 0 G14 -32000"/>
                <a:gd name="T55" fmla="*/ G14 h 64000"/>
              </a:gdLst>
              <a:ahLst/>
              <a:cxnLst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T49" t="T51" r="T53" b="T55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>
                <a:latin typeface="Arial" charset="0"/>
              </a:endParaRPr>
            </a:p>
          </p:txBody>
        </p:sp>
      </p:grpSp>
      <p:sp>
        <p:nvSpPr>
          <p:cNvPr id="71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177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178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68C001B-6CFC-472A-AB57-6F90DADE517D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7E67F4-CC8F-4A49-AA27-B5107B351A5B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7264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F6AE8-F838-4941-9F30-C3C94A027FF0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72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852AC-8B2D-4633-ACEB-5171AD8BF441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6889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1219D-EDA9-4678-8168-0DA68B65B2CC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997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57655D-EC1E-4620-83F6-13EFD80361C4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2728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CC7F5-9D92-43C0-8CA4-BB4B266AE3FF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14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11549-B5F1-4490-A9CF-FF4ADEC4987A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234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70E10-259B-44A2-90EA-1631A38C8648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1425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049E1-0E12-4544-B0D8-7E5F64118D17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099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6888" y="-26988"/>
            <a:ext cx="1836737" cy="5969001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331913" y="-26988"/>
            <a:ext cx="5362575" cy="596900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2CE850-FB50-4C4C-91D9-2590002AD62F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0856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913" y="-26988"/>
            <a:ext cx="7313612" cy="1143001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7535FA8-2395-4F82-ABD7-DA6B9D4E219D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6618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913" y="-26988"/>
            <a:ext cx="7313612" cy="1143001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5102225" y="1827213"/>
            <a:ext cx="3581400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5102225" y="3960813"/>
            <a:ext cx="3581400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7B6FD04-1E82-4B91-AE1A-EE61579A6C69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9853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olo e testo sopra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913" y="-26988"/>
            <a:ext cx="7313612" cy="1143001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7313612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370013" y="3960813"/>
            <a:ext cx="7313612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9301881-552A-4B47-8FFC-01199580BB12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2176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-3238500" y="-381000"/>
            <a:ext cx="11925300" cy="3810000"/>
            <a:chOff x="-2040" y="0"/>
            <a:chExt cx="7512" cy="2400"/>
          </a:xfrm>
        </p:grpSpPr>
        <p:sp>
          <p:nvSpPr>
            <p:cNvPr id="6147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18296 -32000"/>
                <a:gd name="T13" fmla="*/ T12 w 64000"/>
                <a:gd name="T14" fmla="+- 0 -26254 -32000"/>
                <a:gd name="T15" fmla="*/ -26254 h 64000"/>
                <a:gd name="T16" fmla="+- 0 32000 -32000"/>
                <a:gd name="T17" fmla="*/ T16 w 64000"/>
                <a:gd name="T18" fmla="+- 0 0 -32000"/>
                <a:gd name="T19" fmla="*/ 0 h 64000"/>
                <a:gd name="T20" fmla="+- 0 18296 -32000"/>
                <a:gd name="T21" fmla="*/ T20 w 64000"/>
                <a:gd name="T22" fmla="+- 0 26253 -32000"/>
                <a:gd name="T23" fmla="*/ 26253 h 64000"/>
                <a:gd name="T24" fmla="+- 0 18296 -32000"/>
                <a:gd name="T25" fmla="*/ T24 w 64000"/>
                <a:gd name="T26" fmla="+- 0 26253 -32000"/>
                <a:gd name="T27" fmla="*/ 26253 h 64000"/>
                <a:gd name="T28" fmla="+- 0 18295 -32000"/>
                <a:gd name="T29" fmla="*/ T28 w 64000"/>
                <a:gd name="T30" fmla="+- 0 26253 -32000"/>
                <a:gd name="T31" fmla="*/ 26253 h 64000"/>
                <a:gd name="T32" fmla="+- 0 18296 -32000"/>
                <a:gd name="T33" fmla="*/ T32 w 64000"/>
                <a:gd name="T34" fmla="+- 0 26254 -32000"/>
                <a:gd name="T35" fmla="*/ 26254 h 64000"/>
                <a:gd name="T36" fmla="+- 0 18296 -32000"/>
                <a:gd name="T37" fmla="*/ T36 w 64000"/>
                <a:gd name="T38" fmla="+- 0 -26254 -32000"/>
                <a:gd name="T39" fmla="*/ -26254 h 64000"/>
                <a:gd name="T40" fmla="+- 0 18295 -32000"/>
                <a:gd name="T41" fmla="*/ T40 w 64000"/>
                <a:gd name="T42" fmla="+- 0 -26254 -32000"/>
                <a:gd name="T43" fmla="*/ -26254 h 64000"/>
                <a:gd name="T44" fmla="+- 0 18296 -32000"/>
                <a:gd name="T45" fmla="*/ T44 w 64000"/>
                <a:gd name="T46" fmla="+- 0 -26254 -32000"/>
                <a:gd name="T47" fmla="*/ -26254 h 64000"/>
                <a:gd name="T48" fmla="+- 0 G27 -32000"/>
                <a:gd name="T49" fmla="*/ T48 w 64000"/>
                <a:gd name="T50" fmla="+- 0 G11 -32000"/>
                <a:gd name="T51" fmla="*/ G11 h 64000"/>
                <a:gd name="T52" fmla="+- 0 G25 -32000"/>
                <a:gd name="T53" fmla="*/ T52 w 64000"/>
                <a:gd name="T54" fmla="+- 0 G14 -32000"/>
                <a:gd name="T55" fmla="*/ G14 h 64000"/>
              </a:gdLst>
              <a:ahLst/>
              <a:cxnLst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T49" t="T51" r="T53" b="T55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 sz="2400">
                <a:latin typeface="Times New Roman" pitchFamily="18" charset="0"/>
              </a:endParaRPr>
            </a:p>
          </p:txBody>
        </p:sp>
        <p:sp>
          <p:nvSpPr>
            <p:cNvPr id="6148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18077 -32000"/>
                <a:gd name="T13" fmla="*/ T12 w 64000"/>
                <a:gd name="T14" fmla="+- 0 -26405 -32000"/>
                <a:gd name="T15" fmla="*/ -26405 h 64000"/>
                <a:gd name="T16" fmla="+- 0 32000 -32000"/>
                <a:gd name="T17" fmla="*/ T16 w 64000"/>
                <a:gd name="T18" fmla="+- 0 0 -32000"/>
                <a:gd name="T19" fmla="*/ 0 h 64000"/>
                <a:gd name="T20" fmla="+- 0 18077 -32000"/>
                <a:gd name="T21" fmla="*/ T20 w 64000"/>
                <a:gd name="T22" fmla="+- 0 26404 -32000"/>
                <a:gd name="T23" fmla="*/ 26404 h 64000"/>
                <a:gd name="T24" fmla="+- 0 18077 -32000"/>
                <a:gd name="T25" fmla="*/ T24 w 64000"/>
                <a:gd name="T26" fmla="+- 0 26404 -32000"/>
                <a:gd name="T27" fmla="*/ 26404 h 64000"/>
                <a:gd name="T28" fmla="+- 0 18076 -32000"/>
                <a:gd name="T29" fmla="*/ T28 w 64000"/>
                <a:gd name="T30" fmla="+- 0 26404 -32000"/>
                <a:gd name="T31" fmla="*/ 26404 h 64000"/>
                <a:gd name="T32" fmla="+- 0 18077 -32000"/>
                <a:gd name="T33" fmla="*/ T32 w 64000"/>
                <a:gd name="T34" fmla="+- 0 26405 -32000"/>
                <a:gd name="T35" fmla="*/ 26405 h 64000"/>
                <a:gd name="T36" fmla="+- 0 18077 -32000"/>
                <a:gd name="T37" fmla="*/ T36 w 64000"/>
                <a:gd name="T38" fmla="+- 0 -26405 -32000"/>
                <a:gd name="T39" fmla="*/ -26405 h 64000"/>
                <a:gd name="T40" fmla="+- 0 18076 -32000"/>
                <a:gd name="T41" fmla="*/ T40 w 64000"/>
                <a:gd name="T42" fmla="+- 0 -26405 -32000"/>
                <a:gd name="T43" fmla="*/ -26405 h 64000"/>
                <a:gd name="T44" fmla="+- 0 18077 -32000"/>
                <a:gd name="T45" fmla="*/ T44 w 64000"/>
                <a:gd name="T46" fmla="+- 0 -26405 -32000"/>
                <a:gd name="T47" fmla="*/ -26405 h 64000"/>
                <a:gd name="T48" fmla="+- 0 G27 -32000"/>
                <a:gd name="T49" fmla="*/ T48 w 64000"/>
                <a:gd name="T50" fmla="+- 0 G11 -32000"/>
                <a:gd name="T51" fmla="*/ G11 h 64000"/>
                <a:gd name="T52" fmla="+- 0 G25 -32000"/>
                <a:gd name="T53" fmla="*/ T52 w 64000"/>
                <a:gd name="T54" fmla="+- 0 G14 -32000"/>
                <a:gd name="T55" fmla="*/ G14 h 64000"/>
              </a:gdLst>
              <a:ahLst/>
              <a:cxnLst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T49" t="T51" r="T53" b="T55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>
                <a:latin typeface="Arial" charset="0"/>
              </a:endParaRPr>
            </a:p>
          </p:txBody>
        </p:sp>
        <p:sp>
          <p:nvSpPr>
            <p:cNvPr id="6149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-26988"/>
            <a:ext cx="7313612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it-IT"/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0489DC-71FE-492B-9500-E74B97F72D6A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7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4.png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9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2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2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43.e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Flavor physics at 1 GeV scale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F. Ambrosino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Outline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it-IT" sz="2500" dirty="0" err="1" smtClean="0"/>
              <a:t>Flavor</a:t>
            </a:r>
            <a:r>
              <a:rPr lang="it-IT" sz="2500" dirty="0" smtClean="0"/>
              <a:t> </a:t>
            </a:r>
            <a:r>
              <a:rPr lang="it-IT" sz="2500" dirty="0" err="1" smtClean="0"/>
              <a:t>physics</a:t>
            </a:r>
            <a:r>
              <a:rPr lang="it-IT" sz="2500" dirty="0" smtClean="0"/>
              <a:t> and the </a:t>
            </a:r>
            <a:r>
              <a:rPr lang="it-IT" sz="2500" dirty="0" err="1" smtClean="0"/>
              <a:t>intensity</a:t>
            </a:r>
            <a:r>
              <a:rPr lang="it-IT" sz="2500" dirty="0" smtClean="0"/>
              <a:t> </a:t>
            </a:r>
            <a:r>
              <a:rPr lang="it-IT" sz="2500" dirty="0" err="1" smtClean="0"/>
              <a:t>frontier</a:t>
            </a:r>
            <a:endParaRPr lang="it-IT" sz="2500" dirty="0"/>
          </a:p>
          <a:p>
            <a:pPr>
              <a:lnSpc>
                <a:spcPct val="90000"/>
              </a:lnSpc>
            </a:pPr>
            <a:endParaRPr lang="it-IT" sz="2500" dirty="0" smtClean="0"/>
          </a:p>
          <a:p>
            <a:pPr>
              <a:lnSpc>
                <a:spcPct val="90000"/>
              </a:lnSpc>
            </a:pPr>
            <a:r>
              <a:rPr lang="it-IT" sz="2500" dirty="0" smtClean="0"/>
              <a:t>Precision </a:t>
            </a:r>
            <a:r>
              <a:rPr lang="it-IT" sz="2500" dirty="0" err="1" smtClean="0"/>
              <a:t>tests</a:t>
            </a:r>
            <a:r>
              <a:rPr lang="it-IT" sz="2500" dirty="0" smtClean="0"/>
              <a:t> of CKM and NP </a:t>
            </a:r>
            <a:r>
              <a:rPr lang="it-IT" sz="2500" dirty="0" err="1" smtClean="0"/>
              <a:t>searches</a:t>
            </a:r>
            <a:r>
              <a:rPr lang="it-IT" sz="25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it-IT" sz="2100" dirty="0" err="1" smtClean="0"/>
              <a:t>Vud</a:t>
            </a:r>
            <a:endParaRPr lang="it-IT" sz="2100" dirty="0"/>
          </a:p>
          <a:p>
            <a:pPr lvl="1">
              <a:lnSpc>
                <a:spcPct val="90000"/>
              </a:lnSpc>
            </a:pPr>
            <a:r>
              <a:rPr lang="it-IT" sz="2100" dirty="0" err="1" smtClean="0"/>
              <a:t>Vus</a:t>
            </a:r>
            <a:endParaRPr lang="it-IT" sz="2100" dirty="0" smtClean="0"/>
          </a:p>
          <a:p>
            <a:pPr lvl="1">
              <a:lnSpc>
                <a:spcPct val="90000"/>
              </a:lnSpc>
            </a:pPr>
            <a:r>
              <a:rPr lang="it-IT" sz="2100" dirty="0" err="1" smtClean="0"/>
              <a:t>Universality</a:t>
            </a:r>
            <a:endParaRPr lang="it-IT" sz="2100" dirty="0" smtClean="0"/>
          </a:p>
          <a:p>
            <a:pPr lvl="1">
              <a:lnSpc>
                <a:spcPct val="90000"/>
              </a:lnSpc>
            </a:pPr>
            <a:r>
              <a:rPr lang="it-IT" sz="2100" dirty="0" err="1">
                <a:latin typeface="Symbol" pitchFamily="18" charset="2"/>
              </a:rPr>
              <a:t>D</a:t>
            </a:r>
            <a:r>
              <a:rPr lang="it-IT" sz="2100" dirty="0" err="1"/>
              <a:t>m</a:t>
            </a:r>
            <a:r>
              <a:rPr lang="it-IT" sz="2100" baseline="-25000" dirty="0" err="1"/>
              <a:t>K</a:t>
            </a:r>
            <a:r>
              <a:rPr lang="it-IT" sz="2100" dirty="0"/>
              <a:t> and </a:t>
            </a:r>
            <a:r>
              <a:rPr lang="it-IT" sz="2100" dirty="0" err="1" smtClean="0">
                <a:latin typeface="Symbol" pitchFamily="18" charset="2"/>
              </a:rPr>
              <a:t>e</a:t>
            </a:r>
            <a:r>
              <a:rPr lang="it-IT" sz="2100" baseline="-25000" dirty="0" err="1" smtClean="0"/>
              <a:t>K</a:t>
            </a:r>
            <a:endParaRPr lang="it-IT" sz="2100" baseline="-25000" dirty="0" smtClean="0"/>
          </a:p>
          <a:p>
            <a:pPr lvl="1">
              <a:lnSpc>
                <a:spcPct val="90000"/>
              </a:lnSpc>
            </a:pPr>
            <a:r>
              <a:rPr lang="it-IT" sz="2100" dirty="0" err="1" smtClean="0"/>
              <a:t>Lepton</a:t>
            </a:r>
            <a:r>
              <a:rPr lang="it-IT" sz="2100" dirty="0" smtClean="0"/>
              <a:t> </a:t>
            </a:r>
            <a:r>
              <a:rPr lang="it-IT" sz="2100" dirty="0" err="1" smtClean="0"/>
              <a:t>Universality</a:t>
            </a:r>
            <a:endParaRPr lang="it-IT" sz="2100" dirty="0"/>
          </a:p>
          <a:p>
            <a:pPr marL="0" indent="0">
              <a:lnSpc>
                <a:spcPct val="90000"/>
              </a:lnSpc>
              <a:buNone/>
            </a:pPr>
            <a:endParaRPr lang="it-IT" sz="2500" dirty="0" smtClean="0"/>
          </a:p>
          <a:p>
            <a:pPr>
              <a:lnSpc>
                <a:spcPct val="90000"/>
              </a:lnSpc>
            </a:pPr>
            <a:r>
              <a:rPr lang="it-IT" sz="2500" dirty="0" smtClean="0"/>
              <a:t>Rare </a:t>
            </a:r>
            <a:r>
              <a:rPr lang="it-IT" sz="2500" dirty="0" err="1" smtClean="0"/>
              <a:t>decays</a:t>
            </a:r>
            <a:endParaRPr lang="it-IT" sz="2100" dirty="0" smtClean="0"/>
          </a:p>
          <a:p>
            <a:pPr marL="0" indent="0">
              <a:lnSpc>
                <a:spcPct val="90000"/>
              </a:lnSpc>
              <a:buNone/>
            </a:pPr>
            <a:endParaRPr lang="it-IT" sz="21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it-IT" sz="21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sz="1800" dirty="0" err="1" smtClean="0"/>
              <a:t>Disclaimer</a:t>
            </a:r>
            <a:r>
              <a:rPr lang="it-IT" sz="1800" dirty="0"/>
              <a:t>: </a:t>
            </a:r>
            <a:r>
              <a:rPr lang="it-IT" sz="1800" dirty="0" err="1" smtClean="0"/>
              <a:t>this</a:t>
            </a:r>
            <a:r>
              <a:rPr lang="it-IT" sz="1800" dirty="0" smtClean="0"/>
              <a:t> </a:t>
            </a:r>
            <a:r>
              <a:rPr lang="it-IT" sz="1800" dirty="0" err="1" smtClean="0"/>
              <a:t>is</a:t>
            </a:r>
            <a:r>
              <a:rPr lang="it-IT" sz="1800" dirty="0" smtClean="0"/>
              <a:t> a </a:t>
            </a:r>
            <a:r>
              <a:rPr lang="it-IT" sz="1800" dirty="0" err="1" smtClean="0"/>
              <a:t>Kaon</a:t>
            </a:r>
            <a:r>
              <a:rPr lang="it-IT" sz="1800" dirty="0" smtClean="0"/>
              <a:t> – </a:t>
            </a:r>
            <a:r>
              <a:rPr lang="it-IT" sz="1800" dirty="0" err="1" smtClean="0"/>
              <a:t>biased</a:t>
            </a:r>
            <a:r>
              <a:rPr lang="it-IT" sz="1800" dirty="0" smtClean="0"/>
              <a:t> </a:t>
            </a:r>
            <a:r>
              <a:rPr lang="it-IT" sz="1800" dirty="0" err="1" smtClean="0"/>
              <a:t>lecture</a:t>
            </a:r>
            <a:r>
              <a:rPr lang="it-IT" sz="1800" dirty="0" smtClean="0"/>
              <a:t>….</a:t>
            </a:r>
            <a:endParaRPr lang="it-I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Flavor</a:t>
            </a:r>
            <a:r>
              <a:rPr lang="it-IT" dirty="0" smtClean="0"/>
              <a:t> </a:t>
            </a:r>
            <a:r>
              <a:rPr lang="it-IT" dirty="0" err="1" smtClean="0"/>
              <a:t>physics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Investigating</a:t>
            </a:r>
            <a:r>
              <a:rPr lang="it-IT" dirty="0" smtClean="0"/>
              <a:t> the </a:t>
            </a:r>
            <a:r>
              <a:rPr lang="it-IT" dirty="0" err="1" smtClean="0"/>
              <a:t>structure</a:t>
            </a:r>
            <a:r>
              <a:rPr lang="it-IT" dirty="0" smtClean="0"/>
              <a:t> of the CKM </a:t>
            </a:r>
            <a:r>
              <a:rPr lang="it-IT" dirty="0" err="1" smtClean="0"/>
              <a:t>matrix</a:t>
            </a:r>
            <a:r>
              <a:rPr lang="it-IT" dirty="0"/>
              <a:t> </a:t>
            </a:r>
          </a:p>
          <a:p>
            <a:r>
              <a:rPr lang="it-IT" dirty="0" err="1" smtClean="0"/>
              <a:t>Enormous</a:t>
            </a:r>
            <a:r>
              <a:rPr lang="it-IT" dirty="0" smtClean="0"/>
              <a:t> progress in last </a:t>
            </a:r>
            <a:r>
              <a:rPr lang="it-IT" dirty="0" smtClean="0"/>
              <a:t>10 </a:t>
            </a:r>
            <a:r>
              <a:rPr lang="it-IT" dirty="0" err="1" smtClean="0"/>
              <a:t>years</a:t>
            </a:r>
            <a:endParaRPr lang="it-IT" dirty="0" smtClean="0"/>
          </a:p>
          <a:p>
            <a:r>
              <a:rPr lang="it-IT" dirty="0" err="1" smtClean="0"/>
              <a:t>Problem</a:t>
            </a:r>
            <a:r>
              <a:rPr lang="it-IT" dirty="0" smtClean="0"/>
              <a:t>: </a:t>
            </a:r>
            <a:r>
              <a:rPr lang="it-IT" dirty="0" err="1" smtClean="0"/>
              <a:t>hadronic</a:t>
            </a:r>
            <a:r>
              <a:rPr lang="it-IT" dirty="0" smtClean="0"/>
              <a:t> </a:t>
            </a:r>
            <a:r>
              <a:rPr lang="it-IT" dirty="0" err="1" smtClean="0"/>
              <a:t>uncertainties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7544" y="4509120"/>
            <a:ext cx="4264309" cy="156966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sz="2400" dirty="0" err="1" smtClean="0"/>
              <a:t>Low</a:t>
            </a:r>
            <a:r>
              <a:rPr lang="it-IT" sz="2400" dirty="0" smtClean="0"/>
              <a:t> </a:t>
            </a:r>
            <a:r>
              <a:rPr lang="it-IT" sz="2400" dirty="0" err="1" smtClean="0"/>
              <a:t>energy</a:t>
            </a:r>
            <a:r>
              <a:rPr lang="it-IT" sz="2400" dirty="0" smtClean="0"/>
              <a:t> (&lt;</a:t>
            </a:r>
            <a:r>
              <a:rPr lang="it-IT" sz="2400" dirty="0" err="1" smtClean="0"/>
              <a:t>GeV</a:t>
            </a:r>
            <a:r>
              <a:rPr lang="it-IT" sz="2400" dirty="0" smtClean="0"/>
              <a:t> scale):</a:t>
            </a:r>
          </a:p>
          <a:p>
            <a:r>
              <a:rPr lang="it-IT" sz="2400" dirty="0" smtClean="0"/>
              <a:t>-</a:t>
            </a:r>
            <a:r>
              <a:rPr lang="it-IT" sz="2400" dirty="0" err="1" smtClean="0"/>
              <a:t>u,d,s</a:t>
            </a:r>
            <a:r>
              <a:rPr lang="it-IT" sz="2400" dirty="0" smtClean="0"/>
              <a:t> quark </a:t>
            </a:r>
            <a:r>
              <a:rPr lang="it-IT" sz="2400" dirty="0" err="1" smtClean="0"/>
              <a:t>physics</a:t>
            </a:r>
            <a:endParaRPr lang="it-IT" sz="2400" dirty="0" smtClean="0"/>
          </a:p>
          <a:p>
            <a:r>
              <a:rPr lang="it-IT" sz="2400" dirty="0" smtClean="0"/>
              <a:t>-</a:t>
            </a:r>
            <a:r>
              <a:rPr lang="it-IT" sz="2400" dirty="0" err="1" smtClean="0"/>
              <a:t>ChPT</a:t>
            </a:r>
            <a:r>
              <a:rPr lang="it-IT" sz="2400" dirty="0" smtClean="0"/>
              <a:t>, Lattice</a:t>
            </a:r>
          </a:p>
          <a:p>
            <a:r>
              <a:rPr lang="it-IT" sz="2400" dirty="0" smtClean="0"/>
              <a:t>-</a:t>
            </a:r>
            <a:r>
              <a:rPr lang="it-IT" sz="2400" dirty="0" err="1" smtClean="0"/>
              <a:t>Kaon</a:t>
            </a:r>
            <a:r>
              <a:rPr lang="it-IT" sz="2400" dirty="0" smtClean="0"/>
              <a:t> </a:t>
            </a:r>
            <a:r>
              <a:rPr lang="it-IT" sz="2400" dirty="0" err="1" smtClean="0"/>
              <a:t>factories</a:t>
            </a:r>
            <a:endParaRPr lang="it-IT" sz="24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084168" y="4528127"/>
            <a:ext cx="2754472" cy="156966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it-IT" sz="2400" dirty="0" smtClean="0"/>
              <a:t>High </a:t>
            </a:r>
            <a:r>
              <a:rPr lang="it-IT" sz="2400" dirty="0" err="1" smtClean="0"/>
              <a:t>energy</a:t>
            </a:r>
            <a:r>
              <a:rPr lang="it-IT" sz="2400" dirty="0" smtClean="0"/>
              <a:t> :</a:t>
            </a:r>
          </a:p>
          <a:p>
            <a:r>
              <a:rPr lang="it-IT" sz="2400" dirty="0" smtClean="0"/>
              <a:t>-b quark </a:t>
            </a:r>
            <a:r>
              <a:rPr lang="it-IT" sz="2400" dirty="0" err="1" smtClean="0"/>
              <a:t>physics</a:t>
            </a:r>
            <a:endParaRPr lang="it-IT" sz="2400" dirty="0" smtClean="0"/>
          </a:p>
          <a:p>
            <a:r>
              <a:rPr lang="it-IT" sz="2400" dirty="0" smtClean="0"/>
              <a:t>-HQET, Lattice</a:t>
            </a:r>
          </a:p>
          <a:p>
            <a:r>
              <a:rPr lang="it-IT" sz="2400" dirty="0" smtClean="0"/>
              <a:t>-B </a:t>
            </a:r>
            <a:r>
              <a:rPr lang="it-IT" sz="2400" dirty="0" err="1" smtClean="0"/>
              <a:t>factories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60901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3421335"/>
            <a:ext cx="9122334" cy="3464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The CKM </a:t>
            </a:r>
            <a:r>
              <a:rPr lang="it-IT" dirty="0" err="1" smtClean="0"/>
              <a:t>matrix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146820" y="1268760"/>
            <a:ext cx="7817668" cy="4114800"/>
          </a:xfrm>
        </p:spPr>
        <p:txBody>
          <a:bodyPr/>
          <a:lstStyle/>
          <a:p>
            <a:r>
              <a:rPr lang="it-IT" dirty="0" smtClean="0"/>
              <a:t>Non </a:t>
            </a:r>
            <a:r>
              <a:rPr lang="it-IT" dirty="0" err="1" smtClean="0"/>
              <a:t>trivial</a:t>
            </a:r>
            <a:r>
              <a:rPr lang="it-IT" dirty="0" smtClean="0"/>
              <a:t> </a:t>
            </a:r>
            <a:r>
              <a:rPr lang="it-IT" dirty="0" err="1" smtClean="0"/>
              <a:t>flavor</a:t>
            </a:r>
            <a:r>
              <a:rPr lang="it-IT" dirty="0" smtClean="0"/>
              <a:t> </a:t>
            </a:r>
            <a:r>
              <a:rPr lang="it-IT" dirty="0" err="1" smtClean="0"/>
              <a:t>structure</a:t>
            </a:r>
            <a:r>
              <a:rPr lang="it-IT" dirty="0" smtClean="0"/>
              <a:t> of the </a:t>
            </a:r>
            <a:r>
              <a:rPr lang="it-IT" dirty="0" smtClean="0"/>
              <a:t>SM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err="1"/>
              <a:t>R</a:t>
            </a:r>
            <a:r>
              <a:rPr lang="it-IT" dirty="0" err="1" smtClean="0"/>
              <a:t>eason</a:t>
            </a:r>
            <a:r>
              <a:rPr lang="it-IT" dirty="0" smtClean="0"/>
              <a:t> of </a:t>
            </a:r>
            <a:r>
              <a:rPr lang="it-IT" dirty="0" err="1" smtClean="0"/>
              <a:t>its</a:t>
            </a:r>
            <a:r>
              <a:rPr lang="it-IT" dirty="0" smtClean="0"/>
              <a:t>  </a:t>
            </a:r>
            <a:r>
              <a:rPr lang="it-IT" dirty="0" err="1" smtClean="0"/>
              <a:t>hierarchical</a:t>
            </a:r>
            <a:r>
              <a:rPr lang="it-IT" dirty="0" smtClean="0"/>
              <a:t> </a:t>
            </a:r>
            <a:r>
              <a:rPr lang="it-IT" dirty="0" err="1" smtClean="0"/>
              <a:t>structure</a:t>
            </a:r>
            <a:r>
              <a:rPr lang="it-IT" dirty="0" smtClean="0"/>
              <a:t> </a:t>
            </a:r>
            <a:r>
              <a:rPr lang="it-IT" dirty="0" err="1" smtClean="0"/>
              <a:t>yet</a:t>
            </a:r>
            <a:r>
              <a:rPr lang="it-IT" dirty="0" smtClean="0"/>
              <a:t> </a:t>
            </a:r>
            <a:r>
              <a:rPr lang="it-IT" dirty="0" err="1" smtClean="0"/>
              <a:t>unknown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653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Unitarity</a:t>
            </a:r>
            <a:r>
              <a:rPr lang="it-IT" dirty="0" smtClean="0"/>
              <a:t> </a:t>
            </a:r>
            <a:r>
              <a:rPr lang="it-IT" dirty="0" err="1" smtClean="0"/>
              <a:t>triangle</a:t>
            </a:r>
            <a:r>
              <a:rPr lang="it-IT" dirty="0" smtClean="0"/>
              <a:t>(s)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45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41685"/>
            <a:ext cx="8460891" cy="2791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5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88781"/>
            <a:ext cx="4464496" cy="3296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 bwMode="auto">
          <a:xfrm>
            <a:off x="683568" y="2924944"/>
            <a:ext cx="4896544" cy="360040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Unitarity</a:t>
            </a:r>
            <a:r>
              <a:rPr lang="it-IT" dirty="0" smtClean="0"/>
              <a:t> </a:t>
            </a:r>
            <a:r>
              <a:rPr lang="it-IT" dirty="0" err="1" smtClean="0"/>
              <a:t>triangle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6166048" cy="5464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98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intensity</a:t>
            </a:r>
            <a:r>
              <a:rPr lang="it-IT" dirty="0" smtClean="0"/>
              <a:t> </a:t>
            </a:r>
            <a:r>
              <a:rPr lang="it-IT" dirty="0" err="1" smtClean="0"/>
              <a:t>frontier</a:t>
            </a:r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15616" y="1412776"/>
            <a:ext cx="6984776" cy="5040560"/>
          </a:xfrm>
        </p:spPr>
        <p:txBody>
          <a:bodyPr/>
          <a:lstStyle/>
          <a:p>
            <a:r>
              <a:rPr lang="it-IT" sz="2400" dirty="0"/>
              <a:t>N</a:t>
            </a:r>
            <a:r>
              <a:rPr lang="it-IT" sz="2400" dirty="0" smtClean="0"/>
              <a:t>ew </a:t>
            </a:r>
            <a:r>
              <a:rPr lang="it-IT" sz="2400" dirty="0" err="1" smtClean="0"/>
              <a:t>physics</a:t>
            </a:r>
            <a:r>
              <a:rPr lang="it-IT" sz="2400" dirty="0" smtClean="0"/>
              <a:t> </a:t>
            </a:r>
            <a:r>
              <a:rPr lang="it-IT" sz="2400" dirty="0" err="1" smtClean="0"/>
              <a:t>may</a:t>
            </a:r>
            <a:r>
              <a:rPr lang="it-IT" sz="2400" dirty="0" smtClean="0"/>
              <a:t> </a:t>
            </a:r>
            <a:r>
              <a:rPr lang="it-IT" sz="2400" dirty="0" err="1" smtClean="0"/>
              <a:t>manifest</a:t>
            </a:r>
            <a:r>
              <a:rPr lang="it-IT" sz="2400" dirty="0" smtClean="0"/>
              <a:t> </a:t>
            </a:r>
            <a:r>
              <a:rPr lang="it-IT" sz="2400" dirty="0" err="1" smtClean="0"/>
              <a:t>itself</a:t>
            </a:r>
            <a:r>
              <a:rPr lang="it-IT" sz="2400" dirty="0" smtClean="0"/>
              <a:t> in </a:t>
            </a:r>
            <a:r>
              <a:rPr lang="it-IT" sz="2400" dirty="0" err="1" smtClean="0"/>
              <a:t>many</a:t>
            </a:r>
            <a:r>
              <a:rPr lang="it-IT" sz="2400" dirty="0" smtClean="0"/>
              <a:t> ways and </a:t>
            </a:r>
            <a:r>
              <a:rPr lang="it-IT" sz="2400" dirty="0" err="1" smtClean="0"/>
              <a:t>at</a:t>
            </a:r>
            <a:r>
              <a:rPr lang="it-IT" sz="2400" dirty="0" smtClean="0"/>
              <a:t> </a:t>
            </a:r>
            <a:r>
              <a:rPr lang="it-IT" sz="2400" dirty="0" err="1" smtClean="0"/>
              <a:t>different</a:t>
            </a:r>
            <a:r>
              <a:rPr lang="it-IT" sz="2400" dirty="0" smtClean="0"/>
              <a:t> </a:t>
            </a:r>
            <a:r>
              <a:rPr lang="it-IT" sz="2400" dirty="0" err="1" smtClean="0"/>
              <a:t>scales</a:t>
            </a:r>
            <a:r>
              <a:rPr lang="it-IT" sz="2400" dirty="0" smtClean="0"/>
              <a:t>. </a:t>
            </a:r>
          </a:p>
          <a:p>
            <a:endParaRPr lang="it-IT" sz="2400" dirty="0"/>
          </a:p>
          <a:p>
            <a:endParaRPr lang="it-IT" sz="2400" dirty="0" smtClean="0"/>
          </a:p>
          <a:p>
            <a:endParaRPr lang="it-IT" sz="2400" dirty="0"/>
          </a:p>
          <a:p>
            <a:r>
              <a:rPr lang="it-IT" sz="2400" dirty="0" smtClean="0"/>
              <a:t>NP can </a:t>
            </a:r>
            <a:r>
              <a:rPr lang="it-IT" sz="2400" dirty="0" err="1" smtClean="0"/>
              <a:t>give</a:t>
            </a:r>
            <a:r>
              <a:rPr lang="it-IT" sz="2400" dirty="0" smtClean="0"/>
              <a:t> </a:t>
            </a:r>
            <a:r>
              <a:rPr lang="it-IT" sz="2400" dirty="0" err="1" smtClean="0"/>
              <a:t>measurable</a:t>
            </a:r>
            <a:r>
              <a:rPr lang="it-IT" sz="2400" dirty="0" smtClean="0"/>
              <a:t> </a:t>
            </a:r>
            <a:r>
              <a:rPr lang="it-IT" sz="2400" dirty="0" err="1" smtClean="0"/>
              <a:t>effects</a:t>
            </a:r>
            <a:r>
              <a:rPr lang="it-IT" sz="2400" dirty="0" smtClean="0"/>
              <a:t> </a:t>
            </a:r>
            <a:r>
              <a:rPr lang="it-IT" sz="2400" dirty="0" err="1" smtClean="0"/>
              <a:t>at</a:t>
            </a:r>
            <a:r>
              <a:rPr lang="it-IT" sz="2400" dirty="0" smtClean="0"/>
              <a:t> </a:t>
            </a:r>
            <a:r>
              <a:rPr lang="it-IT" sz="2400" dirty="0" err="1" smtClean="0"/>
              <a:t>lower</a:t>
            </a:r>
            <a:r>
              <a:rPr lang="it-IT" sz="2400" dirty="0" smtClean="0"/>
              <a:t> </a:t>
            </a:r>
            <a:r>
              <a:rPr lang="it-IT" sz="2400" dirty="0" err="1" smtClean="0"/>
              <a:t>energies</a:t>
            </a:r>
            <a:r>
              <a:rPr lang="it-IT" sz="2400" dirty="0" smtClean="0"/>
              <a:t> via quantum </a:t>
            </a:r>
            <a:r>
              <a:rPr lang="it-IT" sz="2400" dirty="0" err="1" smtClean="0"/>
              <a:t>virtual</a:t>
            </a:r>
            <a:r>
              <a:rPr lang="it-IT" sz="2400" dirty="0" smtClean="0"/>
              <a:t> </a:t>
            </a:r>
            <a:r>
              <a:rPr lang="it-IT" sz="2400" dirty="0" err="1" smtClean="0"/>
              <a:t>corrections</a:t>
            </a:r>
            <a:r>
              <a:rPr lang="it-IT" sz="2400" dirty="0" smtClean="0"/>
              <a:t> (</a:t>
            </a:r>
            <a:r>
              <a:rPr lang="it-IT" sz="2400" dirty="0" err="1" smtClean="0"/>
              <a:t>remember</a:t>
            </a:r>
            <a:r>
              <a:rPr lang="it-IT" sz="2400" dirty="0" smtClean="0"/>
              <a:t> </a:t>
            </a:r>
            <a:r>
              <a:rPr lang="it-IT" sz="2400" dirty="0" smtClean="0">
                <a:latin typeface="Symbol" pitchFamily="18" charset="2"/>
              </a:rPr>
              <a:t>b</a:t>
            </a:r>
            <a:r>
              <a:rPr lang="it-IT" sz="2400" dirty="0" smtClean="0"/>
              <a:t> </a:t>
            </a:r>
            <a:r>
              <a:rPr lang="it-IT" sz="2400" dirty="0" err="1" smtClean="0"/>
              <a:t>decay</a:t>
            </a:r>
            <a:r>
              <a:rPr lang="it-IT" sz="2400" dirty="0" smtClean="0"/>
              <a:t> ?)</a:t>
            </a:r>
          </a:p>
          <a:p>
            <a:r>
              <a:rPr lang="it-IT" sz="2400" dirty="0" err="1" smtClean="0"/>
              <a:t>Need</a:t>
            </a:r>
            <a:r>
              <a:rPr lang="it-IT" sz="2400" dirty="0" smtClean="0"/>
              <a:t> </a:t>
            </a:r>
            <a:r>
              <a:rPr lang="it-IT" sz="2400" dirty="0" err="1" smtClean="0"/>
              <a:t>either</a:t>
            </a:r>
            <a:r>
              <a:rPr lang="it-IT" sz="2400" dirty="0" smtClean="0"/>
              <a:t> </a:t>
            </a:r>
            <a:r>
              <a:rPr lang="it-IT" sz="2400" dirty="0" smtClean="0"/>
              <a:t>high </a:t>
            </a:r>
            <a:r>
              <a:rPr lang="it-IT" sz="2400" dirty="0" err="1" smtClean="0"/>
              <a:t>precision</a:t>
            </a:r>
            <a:r>
              <a:rPr lang="it-IT" sz="2400" dirty="0" smtClean="0"/>
              <a:t> in </a:t>
            </a:r>
            <a:r>
              <a:rPr lang="it-IT" sz="2400" dirty="0" err="1" smtClean="0"/>
              <a:t>both</a:t>
            </a:r>
            <a:r>
              <a:rPr lang="it-IT" sz="2400" dirty="0" smtClean="0"/>
              <a:t> </a:t>
            </a:r>
            <a:r>
              <a:rPr lang="it-IT" sz="2400" dirty="0" err="1" smtClean="0"/>
              <a:t>theory</a:t>
            </a:r>
            <a:r>
              <a:rPr lang="it-IT" sz="2400" dirty="0" smtClean="0"/>
              <a:t> and </a:t>
            </a:r>
            <a:r>
              <a:rPr lang="it-IT" sz="2400" dirty="0" err="1" smtClean="0"/>
              <a:t>experiment</a:t>
            </a:r>
            <a:r>
              <a:rPr lang="it-IT" sz="2400" dirty="0" smtClean="0"/>
              <a:t> (</a:t>
            </a:r>
            <a:r>
              <a:rPr lang="it-IT" sz="2400" dirty="0" err="1" smtClean="0"/>
              <a:t>like</a:t>
            </a:r>
            <a:r>
              <a:rPr lang="it-IT" sz="2400" dirty="0" smtClean="0"/>
              <a:t> in (g-2)</a:t>
            </a:r>
            <a:r>
              <a:rPr lang="it-IT" sz="2400" baseline="-25000" dirty="0" smtClean="0">
                <a:latin typeface="Symbol" pitchFamily="18" charset="2"/>
              </a:rPr>
              <a:t>m</a:t>
            </a:r>
            <a:r>
              <a:rPr lang="it-IT" sz="2400" dirty="0" smtClean="0"/>
              <a:t> )…</a:t>
            </a:r>
          </a:p>
          <a:p>
            <a:r>
              <a:rPr lang="it-IT" sz="2400" dirty="0" smtClean="0"/>
              <a:t>…or </a:t>
            </a:r>
            <a:r>
              <a:rPr lang="it-IT" sz="2400" dirty="0" err="1" smtClean="0"/>
              <a:t>phenomena</a:t>
            </a:r>
            <a:r>
              <a:rPr lang="it-IT" sz="2400" dirty="0" smtClean="0"/>
              <a:t> </a:t>
            </a:r>
            <a:r>
              <a:rPr lang="it-IT" sz="2400" dirty="0" err="1" smtClean="0"/>
              <a:t>highly</a:t>
            </a:r>
            <a:r>
              <a:rPr lang="it-IT" sz="2400" dirty="0" smtClean="0"/>
              <a:t> </a:t>
            </a:r>
            <a:r>
              <a:rPr lang="it-IT" sz="2400" dirty="0" err="1" smtClean="0"/>
              <a:t>suppressed</a:t>
            </a:r>
            <a:r>
              <a:rPr lang="it-IT" sz="2400" dirty="0" smtClean="0"/>
              <a:t> in the </a:t>
            </a:r>
            <a:r>
              <a:rPr lang="it-IT" sz="2400" dirty="0" smtClean="0"/>
              <a:t>SM</a:t>
            </a:r>
            <a:r>
              <a:rPr lang="it-IT" sz="2400" dirty="0" smtClean="0"/>
              <a:t> </a:t>
            </a:r>
            <a:r>
              <a:rPr lang="it-IT" sz="2400" dirty="0" smtClean="0"/>
              <a:t>(</a:t>
            </a:r>
            <a:r>
              <a:rPr lang="it-IT" sz="2400" dirty="0" err="1" smtClean="0"/>
              <a:t>like</a:t>
            </a:r>
            <a:r>
              <a:rPr lang="it-IT" sz="2400" dirty="0" smtClean="0"/>
              <a:t> </a:t>
            </a:r>
            <a:r>
              <a:rPr lang="it-IT" sz="2400" dirty="0" smtClean="0"/>
              <a:t>FCNC, </a:t>
            </a:r>
            <a:r>
              <a:rPr lang="it-IT" sz="2400" dirty="0" err="1" smtClean="0"/>
              <a:t>helicity</a:t>
            </a:r>
            <a:r>
              <a:rPr lang="it-IT" sz="2400" dirty="0" smtClean="0"/>
              <a:t> </a:t>
            </a:r>
            <a:r>
              <a:rPr lang="it-IT" sz="2400" dirty="0" err="1" smtClean="0"/>
              <a:t>suppression</a:t>
            </a:r>
            <a:r>
              <a:rPr lang="it-IT" sz="2400" dirty="0" smtClean="0"/>
              <a:t> etc.)</a:t>
            </a:r>
            <a:endParaRPr lang="it-IT" sz="2400" dirty="0" smtClean="0"/>
          </a:p>
          <a:p>
            <a:endParaRPr lang="it-IT" sz="2400" dirty="0"/>
          </a:p>
        </p:txBody>
      </p:sp>
      <p:pic>
        <p:nvPicPr>
          <p:cNvPr id="130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420888"/>
            <a:ext cx="5502940" cy="101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83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…t</a:t>
            </a:r>
            <a:r>
              <a:rPr lang="it-IT" dirty="0" smtClean="0"/>
              <a:t>he </a:t>
            </a:r>
            <a:r>
              <a:rPr lang="it-IT" dirty="0" smtClean="0"/>
              <a:t>«</a:t>
            </a:r>
            <a:r>
              <a:rPr lang="it-IT" dirty="0" err="1" smtClean="0"/>
              <a:t>true</a:t>
            </a:r>
            <a:r>
              <a:rPr lang="it-IT" dirty="0" smtClean="0"/>
              <a:t>» </a:t>
            </a:r>
            <a:r>
              <a:rPr lang="it-IT" dirty="0" err="1" smtClean="0"/>
              <a:t>energy</a:t>
            </a:r>
            <a:r>
              <a:rPr lang="it-IT" dirty="0" smtClean="0"/>
              <a:t> </a:t>
            </a:r>
            <a:r>
              <a:rPr lang="it-IT" dirty="0" err="1" smtClean="0"/>
              <a:t>frontier</a:t>
            </a:r>
            <a:r>
              <a:rPr lang="it-IT" dirty="0" smtClean="0"/>
              <a:t> 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72" y="2492896"/>
            <a:ext cx="8001000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338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Flavor physics…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611188" y="1700213"/>
          <a:ext cx="3930650" cy="236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5" name="Equation" r:id="rId4" imgW="1180800" imgH="711000" progId="Equation.3">
                  <p:embed/>
                </p:oleObj>
              </mc:Choice>
              <mc:Fallback>
                <p:oleObj name="Equation" r:id="rId4" imgW="1180800" imgH="711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700213"/>
                        <a:ext cx="3930650" cy="236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4706938" y="4365625"/>
          <a:ext cx="3297237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6" name="Equation" r:id="rId6" imgW="1104840" imgH="393480" progId="Equation.3">
                  <p:embed/>
                </p:oleObj>
              </mc:Choice>
              <mc:Fallback>
                <p:oleObj name="Equation" r:id="rId6" imgW="110484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6938" y="4365625"/>
                        <a:ext cx="3297237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4716463" y="2565400"/>
            <a:ext cx="2798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/>
              <a:t>Flavor ew mixing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5724525" y="3573463"/>
            <a:ext cx="43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/>
              <a:t>+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4859338" y="5805488"/>
            <a:ext cx="2540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sz="2400"/>
              <a:t>Coupling Universality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…at 1 GeV scale</a:t>
            </a:r>
          </a:p>
        </p:txBody>
      </p:sp>
      <p:graphicFrame>
        <p:nvGraphicFramePr>
          <p:cNvPr id="19459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885825" y="1865313"/>
          <a:ext cx="3686175" cy="221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1" name="Equation" r:id="rId4" imgW="1180800" imgH="711000" progId="Equation.3">
                  <p:embed/>
                </p:oleObj>
              </mc:Choice>
              <mc:Fallback>
                <p:oleObj name="Equation" r:id="rId4" imgW="1180800" imgH="71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1865313"/>
                        <a:ext cx="3686175" cy="221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932363" y="2852738"/>
            <a:ext cx="2798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/>
              <a:t>Flavor ew mixing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6011863" y="3716338"/>
            <a:ext cx="433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/>
              <a:t>+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5148263" y="5516563"/>
            <a:ext cx="2540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sz="2400"/>
              <a:t>Coupling Universality 1st row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1116013" y="1916113"/>
            <a:ext cx="2160587" cy="576262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H="1">
            <a:off x="2987675" y="2492375"/>
            <a:ext cx="144463" cy="288131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827088" y="5373688"/>
            <a:ext cx="2640012" cy="6604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>
                <a:solidFill>
                  <a:srgbClr val="0000FF"/>
                </a:solidFill>
              </a:rPr>
              <a:t>Tree level “</a:t>
            </a:r>
            <a:r>
              <a:rPr lang="it-IT">
                <a:solidFill>
                  <a:srgbClr val="0000FF"/>
                </a:solidFill>
                <a:latin typeface="Symbol" pitchFamily="18" charset="2"/>
              </a:rPr>
              <a:t>b</a:t>
            </a:r>
            <a:r>
              <a:rPr lang="it-IT">
                <a:solidFill>
                  <a:srgbClr val="0000FF"/>
                </a:solidFill>
              </a:rPr>
              <a:t> decays”</a:t>
            </a:r>
          </a:p>
          <a:p>
            <a:r>
              <a:rPr lang="it-IT">
                <a:solidFill>
                  <a:srgbClr val="0000FF"/>
                </a:solidFill>
              </a:rPr>
              <a:t>of nuclei and mesons</a:t>
            </a: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1116013" y="3213100"/>
            <a:ext cx="935037" cy="7921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1619250" y="4005263"/>
            <a:ext cx="360363" cy="3603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1403350" y="4365625"/>
            <a:ext cx="1509713" cy="3857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3300"/>
                </a:solidFill>
              </a:rPr>
              <a:t>FCNC loops</a:t>
            </a:r>
          </a:p>
        </p:txBody>
      </p:sp>
      <p:graphicFrame>
        <p:nvGraphicFramePr>
          <p:cNvPr id="19471" name="Object 1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41346607"/>
              </p:ext>
            </p:extLst>
          </p:nvPr>
        </p:nvGraphicFramePr>
        <p:xfrm>
          <a:off x="4083050" y="4494213"/>
          <a:ext cx="46513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2" name="Equazione" r:id="rId6" imgW="1803240" imgH="279360" progId="Equation.3">
                  <p:embed/>
                </p:oleObj>
              </mc:Choice>
              <mc:Fallback>
                <p:oleObj name="Equazione" r:id="rId6" imgW="1803240" imgH="27936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3050" y="4494213"/>
                        <a:ext cx="4651375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7092950" y="4437063"/>
            <a:ext cx="71913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6948488" y="4437063"/>
            <a:ext cx="9366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-171450"/>
            <a:ext cx="7313612" cy="1143000"/>
          </a:xfrm>
        </p:spPr>
        <p:txBody>
          <a:bodyPr/>
          <a:lstStyle/>
          <a:p>
            <a:r>
              <a:rPr lang="it-IT"/>
              <a:t>G</a:t>
            </a:r>
            <a:r>
              <a:rPr lang="it-IT" baseline="-25000"/>
              <a:t>F</a:t>
            </a:r>
            <a:r>
              <a:rPr lang="it-IT"/>
              <a:t>|Vud|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01700" y="1401763"/>
            <a:ext cx="8242300" cy="4114800"/>
          </a:xfrm>
        </p:spPr>
        <p:txBody>
          <a:bodyPr/>
          <a:lstStyle/>
          <a:p>
            <a:r>
              <a:rPr lang="it-IT" sz="2000"/>
              <a:t>Best result: from superallowed 0</a:t>
            </a:r>
            <a:r>
              <a:rPr lang="it-IT" sz="2000" baseline="30000"/>
              <a:t>+</a:t>
            </a:r>
            <a:r>
              <a:rPr lang="it-IT" sz="2000">
                <a:sym typeface="Symbol" pitchFamily="18" charset="2"/>
              </a:rPr>
              <a:t></a:t>
            </a:r>
            <a:r>
              <a:rPr lang="it-IT" sz="2000"/>
              <a:t>0</a:t>
            </a:r>
            <a:r>
              <a:rPr lang="it-IT" sz="2000" baseline="30000"/>
              <a:t>+</a:t>
            </a:r>
            <a:r>
              <a:rPr lang="it-IT" sz="2000"/>
              <a:t> nuclear transitions. (comprehensive review: [</a:t>
            </a:r>
            <a:r>
              <a:rPr lang="it-IT" sz="1600"/>
              <a:t>Towner &amp; Hardy arXiv:0812.1202v1])</a:t>
            </a:r>
          </a:p>
          <a:p>
            <a:r>
              <a:rPr lang="it-IT" sz="2000"/>
              <a:t>Master formula</a:t>
            </a:r>
          </a:p>
        </p:txBody>
      </p:sp>
      <p:graphicFrame>
        <p:nvGraphicFramePr>
          <p:cNvPr id="10248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2700338" y="2420938"/>
          <a:ext cx="3497262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0" name="Equation" r:id="rId4" imgW="1562040" imgH="431640" progId="Equation.3">
                  <p:embed/>
                </p:oleObj>
              </mc:Choice>
              <mc:Fallback>
                <p:oleObj name="Equation" r:id="rId4" imgW="1562040" imgH="4316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420938"/>
                        <a:ext cx="3497262" cy="966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395288" y="4149725"/>
            <a:ext cx="3671887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/>
              <a:t>Constancy of G</a:t>
            </a:r>
            <a:r>
              <a:rPr lang="it-IT" baseline="-25000"/>
              <a:t>V</a:t>
            </a:r>
            <a:r>
              <a:rPr lang="it-IT"/>
              <a:t>= </a:t>
            </a:r>
            <a:r>
              <a:rPr lang="it-IT">
                <a:solidFill>
                  <a:schemeClr val="tx2"/>
                </a:solidFill>
              </a:rPr>
              <a:t>G</a:t>
            </a:r>
            <a:r>
              <a:rPr lang="it-IT" baseline="-25000">
                <a:solidFill>
                  <a:schemeClr val="tx2"/>
                </a:solidFill>
              </a:rPr>
              <a:t>F</a:t>
            </a:r>
            <a:r>
              <a:rPr lang="it-IT">
                <a:solidFill>
                  <a:schemeClr val="tx2"/>
                </a:solidFill>
              </a:rPr>
              <a:t>|Vud|</a:t>
            </a:r>
            <a:r>
              <a:rPr lang="it-IT"/>
              <a:t> checked at 1.3 x 10</a:t>
            </a:r>
            <a:r>
              <a:rPr lang="it-IT" baseline="30000"/>
              <a:t>-4</a:t>
            </a:r>
            <a:r>
              <a:rPr lang="it-IT"/>
              <a:t> level</a:t>
            </a:r>
          </a:p>
          <a:p>
            <a:pPr>
              <a:buFontTx/>
              <a:buChar char="•"/>
            </a:pPr>
            <a:endParaRPr lang="it-IT"/>
          </a:p>
          <a:p>
            <a:pPr>
              <a:buFontTx/>
              <a:buChar char="•"/>
            </a:pPr>
            <a:r>
              <a:rPr lang="it-IT"/>
              <a:t>Scalar current consistent with zero (10</a:t>
            </a:r>
            <a:r>
              <a:rPr lang="it-IT" baseline="30000"/>
              <a:t>-3</a:t>
            </a:r>
            <a:r>
              <a:rPr lang="it-IT"/>
              <a:t>G</a:t>
            </a:r>
            <a:r>
              <a:rPr lang="it-IT" baseline="-25000"/>
              <a:t>V</a:t>
            </a:r>
            <a:r>
              <a:rPr lang="it-IT"/>
              <a:t>)</a:t>
            </a:r>
          </a:p>
          <a:p>
            <a:pPr>
              <a:buFontTx/>
              <a:buChar char="•"/>
            </a:pPr>
            <a:endParaRPr lang="it-IT"/>
          </a:p>
          <a:p>
            <a:pPr>
              <a:buFontTx/>
              <a:buChar char="•"/>
            </a:pPr>
            <a:r>
              <a:rPr lang="it-IT"/>
              <a:t> </a:t>
            </a:r>
            <a:r>
              <a:rPr lang="it-IT" u="sng"/>
              <a:t>Assuming universal coupling</a:t>
            </a:r>
          </a:p>
          <a:p>
            <a:r>
              <a:rPr lang="it-IT"/>
              <a:t>(G</a:t>
            </a:r>
            <a:r>
              <a:rPr lang="it-IT" baseline="-25000"/>
              <a:t>F </a:t>
            </a:r>
            <a:r>
              <a:rPr lang="it-IT"/>
              <a:t>=G</a:t>
            </a:r>
            <a:r>
              <a:rPr lang="it-IT" baseline="-25000">
                <a:sym typeface="Symbol" pitchFamily="18" charset="2"/>
              </a:rPr>
              <a:t></a:t>
            </a:r>
            <a:r>
              <a:rPr lang="it-IT">
                <a:sym typeface="Symbol" pitchFamily="18" charset="2"/>
              </a:rPr>
              <a:t>)</a:t>
            </a:r>
            <a:r>
              <a:rPr lang="it-IT" baseline="-25000">
                <a:sym typeface="Symbol" pitchFamily="18" charset="2"/>
              </a:rPr>
              <a:t> </a:t>
            </a:r>
            <a:r>
              <a:rPr lang="it-IT">
                <a:sym typeface="Symbol" pitchFamily="18" charset="2"/>
              </a:rPr>
              <a:t>can extract Vud</a:t>
            </a:r>
          </a:p>
        </p:txBody>
      </p:sp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3716338"/>
            <a:ext cx="4787900" cy="305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Vud</a:t>
            </a:r>
          </a:p>
        </p:txBody>
      </p:sp>
      <p:graphicFrame>
        <p:nvGraphicFramePr>
          <p:cNvPr id="2253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946400" y="1700213"/>
          <a:ext cx="3497263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7" name="Equation" r:id="rId4" imgW="1180800" imgH="253800" progId="Equation.3">
                  <p:embed/>
                </p:oleObj>
              </mc:Choice>
              <mc:Fallback>
                <p:oleObj name="Equation" r:id="rId4" imgW="1180800" imgH="253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1700213"/>
                        <a:ext cx="3497263" cy="752475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305050"/>
            <a:ext cx="68199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100013" y="5956300"/>
            <a:ext cx="55545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dirty="0"/>
              <a:t>From </a:t>
            </a:r>
            <a:r>
              <a:rPr lang="it-IT" dirty="0" err="1"/>
              <a:t>neutron</a:t>
            </a:r>
            <a:r>
              <a:rPr lang="it-IT" dirty="0"/>
              <a:t> </a:t>
            </a:r>
            <a:r>
              <a:rPr lang="it-IT" dirty="0">
                <a:latin typeface="Symbol" pitchFamily="18" charset="2"/>
              </a:rPr>
              <a:t>b</a:t>
            </a:r>
            <a:r>
              <a:rPr lang="it-IT" dirty="0"/>
              <a:t> </a:t>
            </a:r>
            <a:r>
              <a:rPr lang="it-IT" dirty="0" err="1" smtClean="0"/>
              <a:t>decay</a:t>
            </a:r>
            <a:r>
              <a:rPr lang="it-IT" dirty="0" smtClean="0"/>
              <a:t>(CKM2010): 0.9743(15)</a:t>
            </a:r>
            <a:endParaRPr lang="it-IT" dirty="0"/>
          </a:p>
          <a:p>
            <a:r>
              <a:rPr lang="it-IT" dirty="0"/>
              <a:t>From </a:t>
            </a:r>
            <a:r>
              <a:rPr lang="it-IT" dirty="0" err="1"/>
              <a:t>pion</a:t>
            </a:r>
            <a:r>
              <a:rPr lang="it-IT" dirty="0"/>
              <a:t> </a:t>
            </a:r>
            <a:r>
              <a:rPr lang="it-IT" dirty="0">
                <a:latin typeface="Symbol" pitchFamily="18" charset="2"/>
              </a:rPr>
              <a:t>b</a:t>
            </a:r>
            <a:r>
              <a:rPr lang="it-IT" dirty="0"/>
              <a:t> </a:t>
            </a:r>
            <a:r>
              <a:rPr lang="it-IT" dirty="0" err="1"/>
              <a:t>decay</a:t>
            </a:r>
            <a:r>
              <a:rPr lang="it-IT" dirty="0"/>
              <a:t> (</a:t>
            </a:r>
            <a:r>
              <a:rPr lang="it-IT" dirty="0" smtClean="0"/>
              <a:t>PDG10):0.9728(30)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700213"/>
            <a:ext cx="7594600" cy="4114800"/>
          </a:xfrm>
        </p:spPr>
        <p:txBody>
          <a:bodyPr/>
          <a:lstStyle/>
          <a:p>
            <a:r>
              <a:rPr lang="it-IT"/>
              <a:t>A very big progress in the last few years. Strong interplay between experimental progress and lattice/ChPT results improvements.</a:t>
            </a:r>
          </a:p>
          <a:p>
            <a:pPr>
              <a:buFont typeface="Wingdings" pitchFamily="2" charset="2"/>
              <a:buNone/>
            </a:pPr>
            <a:endParaRPr lang="it-IT"/>
          </a:p>
          <a:p>
            <a:r>
              <a:rPr lang="it-IT"/>
              <a:t>Two main modes:</a:t>
            </a:r>
          </a:p>
          <a:p>
            <a:pPr lvl="1"/>
            <a:r>
              <a:rPr lang="it-IT"/>
              <a:t>K</a:t>
            </a:r>
            <a:r>
              <a:rPr lang="it-IT">
                <a:sym typeface="Symbol" pitchFamily="18" charset="2"/>
              </a:rPr>
              <a:t></a:t>
            </a:r>
            <a:r>
              <a:rPr lang="it-IT">
                <a:latin typeface="Symbol" pitchFamily="18" charset="2"/>
                <a:sym typeface="Symbol" pitchFamily="18" charset="2"/>
              </a:rPr>
              <a:t>n</a:t>
            </a:r>
            <a:r>
              <a:rPr lang="it-IT">
                <a:sym typeface="Symbol" pitchFamily="18" charset="2"/>
              </a:rPr>
              <a:t> / </a:t>
            </a:r>
            <a:r>
              <a:rPr lang="it-IT">
                <a:latin typeface="Symbol" pitchFamily="18" charset="2"/>
                <a:sym typeface="Symbol" pitchFamily="18" charset="2"/>
              </a:rPr>
              <a:t>pn  </a:t>
            </a:r>
            <a:r>
              <a:rPr lang="it-IT">
                <a:sym typeface="Symbol" pitchFamily="18" charset="2"/>
              </a:rPr>
              <a:t>(KLOE)</a:t>
            </a:r>
          </a:p>
          <a:p>
            <a:pPr lvl="1"/>
            <a:r>
              <a:rPr lang="it-IT">
                <a:sym typeface="Symbol" pitchFamily="18" charset="2"/>
              </a:rPr>
              <a:t>Kl3 (NA48, KTeV, KLOE, ISTRA+)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Vus : K</a:t>
            </a:r>
            <a:r>
              <a:rPr lang="it-IT">
                <a:sym typeface="Symbol" pitchFamily="18" charset="2"/>
              </a:rPr>
              <a:t></a:t>
            </a:r>
            <a:r>
              <a:rPr lang="it-IT">
                <a:latin typeface="Symbol" pitchFamily="18" charset="2"/>
                <a:sym typeface="Symbol" pitchFamily="18" charset="2"/>
              </a:rPr>
              <a:t>n</a:t>
            </a:r>
            <a:r>
              <a:rPr lang="it-IT">
                <a:sym typeface="Symbol" pitchFamily="18" charset="2"/>
              </a:rPr>
              <a:t> / </a:t>
            </a:r>
            <a:r>
              <a:rPr lang="it-IT">
                <a:latin typeface="Symbol" pitchFamily="18" charset="2"/>
                <a:sym typeface="Symbol" pitchFamily="18" charset="2"/>
              </a:rPr>
              <a:t>pn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401763"/>
            <a:ext cx="7450138" cy="4114800"/>
          </a:xfrm>
        </p:spPr>
        <p:txBody>
          <a:bodyPr/>
          <a:lstStyle/>
          <a:p>
            <a:r>
              <a:rPr lang="it-IT" sz="2500"/>
              <a:t>Master formula </a:t>
            </a:r>
            <a:r>
              <a:rPr lang="it-IT" sz="1600"/>
              <a:t>[Marciano]</a:t>
            </a:r>
            <a:r>
              <a:rPr lang="it-IT" sz="2500"/>
              <a:t>:</a:t>
            </a:r>
          </a:p>
        </p:txBody>
      </p:sp>
      <p:graphicFrame>
        <p:nvGraphicFramePr>
          <p:cNvPr id="2867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539750" y="2376488"/>
          <a:ext cx="8353425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9" name="Equation" r:id="rId4" imgW="4038480" imgH="533160" progId="Equation.3">
                  <p:embed/>
                </p:oleObj>
              </mc:Choice>
              <mc:Fallback>
                <p:oleObj name="Equation" r:id="rId4" imgW="4038480" imgH="533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376488"/>
                        <a:ext cx="8353425" cy="110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Vus : K</a:t>
            </a:r>
            <a:r>
              <a:rPr lang="it-IT">
                <a:sym typeface="Symbol" pitchFamily="18" charset="2"/>
              </a:rPr>
              <a:t></a:t>
            </a:r>
            <a:r>
              <a:rPr lang="it-IT">
                <a:latin typeface="Symbol" pitchFamily="18" charset="2"/>
                <a:sym typeface="Symbol" pitchFamily="18" charset="2"/>
              </a:rPr>
              <a:t>n</a:t>
            </a:r>
            <a:r>
              <a:rPr lang="it-IT">
                <a:sym typeface="Symbol" pitchFamily="18" charset="2"/>
              </a:rPr>
              <a:t> / </a:t>
            </a:r>
            <a:r>
              <a:rPr lang="it-IT">
                <a:latin typeface="Symbol" pitchFamily="18" charset="2"/>
                <a:sym typeface="Symbol" pitchFamily="18" charset="2"/>
              </a:rPr>
              <a:t>pn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401763"/>
            <a:ext cx="7450138" cy="4114800"/>
          </a:xfrm>
        </p:spPr>
        <p:txBody>
          <a:bodyPr/>
          <a:lstStyle/>
          <a:p>
            <a:r>
              <a:rPr lang="it-IT" sz="2500"/>
              <a:t>Master formula </a:t>
            </a:r>
            <a:r>
              <a:rPr lang="it-IT" sz="1600"/>
              <a:t>[Marciano]</a:t>
            </a:r>
            <a:r>
              <a:rPr lang="it-IT" sz="2500"/>
              <a:t>:</a:t>
            </a:r>
          </a:p>
        </p:txBody>
      </p:sp>
      <p:graphicFrame>
        <p:nvGraphicFramePr>
          <p:cNvPr id="3482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539750" y="2376488"/>
          <a:ext cx="8353425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2" name="Equation" r:id="rId4" imgW="4038480" imgH="533160" progId="Equation.3">
                  <p:embed/>
                </p:oleObj>
              </mc:Choice>
              <mc:Fallback>
                <p:oleObj name="Equation" r:id="rId4" imgW="4038480" imgH="533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376488"/>
                        <a:ext cx="8353425" cy="110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7" name="Oval 11"/>
          <p:cNvSpPr>
            <a:spLocks noChangeArrowheads="1"/>
          </p:cNvSpPr>
          <p:nvPr/>
        </p:nvSpPr>
        <p:spPr bwMode="auto">
          <a:xfrm>
            <a:off x="6804025" y="2205038"/>
            <a:ext cx="2303463" cy="1366837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8459788" y="3500438"/>
            <a:ext cx="0" cy="10810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4833" name="Text Box 17"/>
          <p:cNvSpPr txBox="1">
            <a:spLocks noChangeArrowheads="1"/>
          </p:cNvSpPr>
          <p:nvPr/>
        </p:nvSpPr>
        <p:spPr bwMode="auto">
          <a:xfrm>
            <a:off x="5724525" y="4627563"/>
            <a:ext cx="3316288" cy="887412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0.9930(35)</a:t>
            </a:r>
          </a:p>
          <a:p>
            <a:r>
              <a:rPr lang="it-IT" sz="1600"/>
              <a:t>[Marciano PRL 93,2004]</a:t>
            </a:r>
          </a:p>
          <a:p>
            <a:r>
              <a:rPr lang="it-IT" sz="1600"/>
              <a:t>[Cirigliano Rosell PRL 99 (07)]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Vus : K</a:t>
            </a:r>
            <a:r>
              <a:rPr lang="it-IT">
                <a:sym typeface="Symbol" pitchFamily="18" charset="2"/>
              </a:rPr>
              <a:t></a:t>
            </a:r>
            <a:r>
              <a:rPr lang="it-IT">
                <a:latin typeface="Symbol" pitchFamily="18" charset="2"/>
                <a:sym typeface="Symbol" pitchFamily="18" charset="2"/>
              </a:rPr>
              <a:t>n</a:t>
            </a:r>
            <a:r>
              <a:rPr lang="it-IT">
                <a:sym typeface="Symbol" pitchFamily="18" charset="2"/>
              </a:rPr>
              <a:t> / </a:t>
            </a:r>
            <a:r>
              <a:rPr lang="it-IT">
                <a:latin typeface="Symbol" pitchFamily="18" charset="2"/>
                <a:sym typeface="Symbol" pitchFamily="18" charset="2"/>
              </a:rPr>
              <a:t>pn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401763"/>
            <a:ext cx="7450138" cy="4114800"/>
          </a:xfrm>
        </p:spPr>
        <p:txBody>
          <a:bodyPr/>
          <a:lstStyle/>
          <a:p>
            <a:r>
              <a:rPr lang="it-IT" sz="2500"/>
              <a:t>Master formula </a:t>
            </a:r>
            <a:r>
              <a:rPr lang="it-IT" sz="1600"/>
              <a:t>[Marciano]</a:t>
            </a:r>
            <a:r>
              <a:rPr lang="it-IT" sz="2500"/>
              <a:t>:</a:t>
            </a:r>
          </a:p>
        </p:txBody>
      </p:sp>
      <p:graphicFrame>
        <p:nvGraphicFramePr>
          <p:cNvPr id="3686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539750" y="2376488"/>
          <a:ext cx="8353425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9" name="Equation" r:id="rId4" imgW="4038480" imgH="533160" progId="Equation.3">
                  <p:embed/>
                </p:oleObj>
              </mc:Choice>
              <mc:Fallback>
                <p:oleObj name="Equation" r:id="rId4" imgW="4038480" imgH="533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376488"/>
                        <a:ext cx="8353425" cy="110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3779838" y="2349500"/>
            <a:ext cx="503237" cy="1223963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4067175" y="1844675"/>
            <a:ext cx="4556125" cy="398463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1.189(7) HP/UKQCD </a:t>
            </a:r>
            <a:r>
              <a:rPr lang="it-IT" sz="1600"/>
              <a:t>[arXiv:0706.1726]</a:t>
            </a:r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6804025" y="2205038"/>
            <a:ext cx="2303463" cy="1366837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8459788" y="3500438"/>
            <a:ext cx="0" cy="10810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5724525" y="4627563"/>
            <a:ext cx="3316288" cy="887412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0.9930(35)</a:t>
            </a:r>
          </a:p>
          <a:p>
            <a:r>
              <a:rPr lang="it-IT" sz="1600"/>
              <a:t>[Marciano PRL 93,2004]</a:t>
            </a:r>
          </a:p>
          <a:p>
            <a:r>
              <a:rPr lang="it-IT" sz="1600"/>
              <a:t>[Cirigliano Rosell PRL 99 (07)]</a:t>
            </a:r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V="1">
            <a:off x="4211638" y="2276475"/>
            <a:ext cx="288925" cy="28892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Vus : K</a:t>
            </a:r>
            <a:r>
              <a:rPr lang="it-IT">
                <a:sym typeface="Symbol" pitchFamily="18" charset="2"/>
              </a:rPr>
              <a:t></a:t>
            </a:r>
            <a:r>
              <a:rPr lang="it-IT">
                <a:latin typeface="Symbol" pitchFamily="18" charset="2"/>
                <a:sym typeface="Symbol" pitchFamily="18" charset="2"/>
              </a:rPr>
              <a:t>n</a:t>
            </a:r>
            <a:r>
              <a:rPr lang="it-IT">
                <a:sym typeface="Symbol" pitchFamily="18" charset="2"/>
              </a:rPr>
              <a:t> / </a:t>
            </a:r>
            <a:r>
              <a:rPr lang="it-IT">
                <a:latin typeface="Symbol" pitchFamily="18" charset="2"/>
                <a:sym typeface="Symbol" pitchFamily="18" charset="2"/>
              </a:rPr>
              <a:t>pn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401763"/>
            <a:ext cx="7450138" cy="4114800"/>
          </a:xfrm>
        </p:spPr>
        <p:txBody>
          <a:bodyPr/>
          <a:lstStyle/>
          <a:p>
            <a:r>
              <a:rPr lang="it-IT" sz="2500"/>
              <a:t>Master formula </a:t>
            </a:r>
            <a:r>
              <a:rPr lang="it-IT" sz="1600"/>
              <a:t>[Marciano]</a:t>
            </a:r>
            <a:r>
              <a:rPr lang="it-IT" sz="2500"/>
              <a:t>:</a:t>
            </a:r>
          </a:p>
        </p:txBody>
      </p:sp>
      <p:graphicFrame>
        <p:nvGraphicFramePr>
          <p:cNvPr id="3891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539750" y="2376488"/>
          <a:ext cx="8353425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9" name="Equation" r:id="rId4" imgW="4038480" imgH="533160" progId="Equation.3">
                  <p:embed/>
                </p:oleObj>
              </mc:Choice>
              <mc:Fallback>
                <p:oleObj name="Equation" r:id="rId4" imgW="4038480" imgH="533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376488"/>
                        <a:ext cx="8353425" cy="110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539750" y="2420938"/>
            <a:ext cx="1943100" cy="576262"/>
          </a:xfrm>
          <a:prstGeom prst="ellipse">
            <a:avLst/>
          </a:prstGeom>
          <a:noFill/>
          <a:ln w="3175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611188" y="2852738"/>
            <a:ext cx="0" cy="1152525"/>
          </a:xfrm>
          <a:prstGeom prst="line">
            <a:avLst/>
          </a:prstGeom>
          <a:noFill/>
          <a:ln w="3175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>
            <a:off x="611188" y="4005263"/>
            <a:ext cx="431800" cy="0"/>
          </a:xfrm>
          <a:prstGeom prst="line">
            <a:avLst/>
          </a:prstGeom>
          <a:noFill/>
          <a:ln w="3175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1042988" y="3860800"/>
            <a:ext cx="5402262" cy="673100"/>
          </a:xfrm>
          <a:prstGeom prst="rect">
            <a:avLst/>
          </a:prstGeom>
          <a:solidFill>
            <a:schemeClr val="bg1"/>
          </a:solidFill>
          <a:ln w="31750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KLOE: </a:t>
            </a:r>
            <a:r>
              <a:rPr lang="it-IT" u="sng"/>
              <a:t>absolute</a:t>
            </a:r>
            <a:r>
              <a:rPr lang="it-IT"/>
              <a:t> BR @ 0.27% </a:t>
            </a:r>
            <a:r>
              <a:rPr lang="it-IT" sz="1600"/>
              <a:t>[PLB 636 (2006)]</a:t>
            </a:r>
          </a:p>
          <a:p>
            <a:r>
              <a:rPr lang="it-IT"/>
              <a:t>          lifetime @ 0.25% </a:t>
            </a:r>
            <a:r>
              <a:rPr lang="it-IT" sz="1600"/>
              <a:t>[JHEP 0801:073]</a:t>
            </a:r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3779838" y="2349500"/>
            <a:ext cx="503237" cy="1223963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4067175" y="1844675"/>
            <a:ext cx="4556125" cy="398463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1.189(7) HP/UKQCD </a:t>
            </a:r>
            <a:r>
              <a:rPr lang="it-IT" sz="1600"/>
              <a:t>[arXiv:0706.1726]</a:t>
            </a:r>
          </a:p>
        </p:txBody>
      </p:sp>
      <p:sp>
        <p:nvSpPr>
          <p:cNvPr id="38923" name="Oval 11"/>
          <p:cNvSpPr>
            <a:spLocks noChangeArrowheads="1"/>
          </p:cNvSpPr>
          <p:nvPr/>
        </p:nvSpPr>
        <p:spPr bwMode="auto">
          <a:xfrm>
            <a:off x="6804025" y="2205038"/>
            <a:ext cx="2303463" cy="1366837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8459788" y="3500438"/>
            <a:ext cx="0" cy="10810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V="1">
            <a:off x="4211638" y="2276475"/>
            <a:ext cx="288925" cy="28892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5724525" y="4627563"/>
            <a:ext cx="3316288" cy="887412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0.9930(35)</a:t>
            </a:r>
          </a:p>
          <a:p>
            <a:r>
              <a:rPr lang="it-IT" sz="1600"/>
              <a:t>[Marciano PRL 93,2004]</a:t>
            </a:r>
          </a:p>
          <a:p>
            <a:r>
              <a:rPr lang="it-IT" sz="1600"/>
              <a:t>[Cirigliano Rosell PRL 99 (07)]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Vus : K</a:t>
            </a:r>
            <a:r>
              <a:rPr lang="it-IT">
                <a:sym typeface="Symbol" pitchFamily="18" charset="2"/>
              </a:rPr>
              <a:t></a:t>
            </a:r>
            <a:r>
              <a:rPr lang="it-IT">
                <a:latin typeface="Symbol" pitchFamily="18" charset="2"/>
                <a:sym typeface="Symbol" pitchFamily="18" charset="2"/>
              </a:rPr>
              <a:t>n</a:t>
            </a:r>
            <a:r>
              <a:rPr lang="it-IT">
                <a:sym typeface="Symbol" pitchFamily="18" charset="2"/>
              </a:rPr>
              <a:t> / </a:t>
            </a:r>
            <a:r>
              <a:rPr lang="it-IT">
                <a:latin typeface="Symbol" pitchFamily="18" charset="2"/>
                <a:sym typeface="Symbol" pitchFamily="18" charset="2"/>
              </a:rPr>
              <a:t>pn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401763"/>
            <a:ext cx="7450138" cy="4114800"/>
          </a:xfrm>
        </p:spPr>
        <p:txBody>
          <a:bodyPr/>
          <a:lstStyle/>
          <a:p>
            <a:r>
              <a:rPr lang="it-IT" sz="2500"/>
              <a:t>Master formula </a:t>
            </a:r>
            <a:r>
              <a:rPr lang="it-IT" sz="1600"/>
              <a:t>[Marciano]</a:t>
            </a:r>
            <a:r>
              <a:rPr lang="it-IT" sz="2500"/>
              <a:t>:</a:t>
            </a:r>
          </a:p>
        </p:txBody>
      </p:sp>
      <p:graphicFrame>
        <p:nvGraphicFramePr>
          <p:cNvPr id="4096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539750" y="2376488"/>
          <a:ext cx="8353425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6" name="Equation" r:id="rId4" imgW="4038480" imgH="533160" progId="Equation.3">
                  <p:embed/>
                </p:oleObj>
              </mc:Choice>
              <mc:Fallback>
                <p:oleObj name="Equation" r:id="rId4" imgW="4038480" imgH="533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376488"/>
                        <a:ext cx="8353425" cy="110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539750" y="2420938"/>
            <a:ext cx="1943100" cy="576262"/>
          </a:xfrm>
          <a:prstGeom prst="ellipse">
            <a:avLst/>
          </a:prstGeom>
          <a:noFill/>
          <a:ln w="3175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>
            <a:off x="611188" y="2852738"/>
            <a:ext cx="0" cy="1152525"/>
          </a:xfrm>
          <a:prstGeom prst="line">
            <a:avLst/>
          </a:prstGeom>
          <a:noFill/>
          <a:ln w="3175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611188" y="4005263"/>
            <a:ext cx="431800" cy="0"/>
          </a:xfrm>
          <a:prstGeom prst="line">
            <a:avLst/>
          </a:prstGeom>
          <a:noFill/>
          <a:ln w="3175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1042988" y="3860800"/>
            <a:ext cx="5402262" cy="673100"/>
          </a:xfrm>
          <a:prstGeom prst="rect">
            <a:avLst/>
          </a:prstGeom>
          <a:solidFill>
            <a:schemeClr val="bg1"/>
          </a:solidFill>
          <a:ln w="31750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KLOE: </a:t>
            </a:r>
            <a:r>
              <a:rPr lang="it-IT" u="sng"/>
              <a:t>absolute</a:t>
            </a:r>
            <a:r>
              <a:rPr lang="it-IT"/>
              <a:t> BR @ 0.27% </a:t>
            </a:r>
            <a:r>
              <a:rPr lang="it-IT" sz="1600"/>
              <a:t>[PLB 636 (2006)]</a:t>
            </a:r>
          </a:p>
          <a:p>
            <a:r>
              <a:rPr lang="it-IT"/>
              <a:t>          lifetime @ 0.25% </a:t>
            </a:r>
            <a:r>
              <a:rPr lang="it-IT" sz="1600"/>
              <a:t>[JHEP 0801:073]</a:t>
            </a:r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3779838" y="2349500"/>
            <a:ext cx="503237" cy="1223963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4067175" y="1844675"/>
            <a:ext cx="4556125" cy="398463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1.189(7) HP/UKQCD </a:t>
            </a:r>
            <a:r>
              <a:rPr lang="it-IT" sz="1600"/>
              <a:t>[arXiv:0706.1726]</a:t>
            </a:r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6804025" y="2205038"/>
            <a:ext cx="2303463" cy="1366837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8459788" y="3500438"/>
            <a:ext cx="0" cy="10810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468313" y="5516563"/>
            <a:ext cx="5618162" cy="611187"/>
          </a:xfrm>
          <a:prstGeom prst="rect">
            <a:avLst/>
          </a:prstGeom>
          <a:solidFill>
            <a:srgbClr val="0000FF"/>
          </a:solidFill>
          <a:ln w="317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3200">
                <a:solidFill>
                  <a:srgbClr val="FFFFCC"/>
                </a:solidFill>
              </a:rPr>
              <a:t>|Vus|/|Vud| = 0.2323(15)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4859338" y="6165850"/>
            <a:ext cx="284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[KLOE JHEP 0804:059]</a:t>
            </a:r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V="1">
            <a:off x="4211638" y="2276475"/>
            <a:ext cx="288925" cy="28892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0977" name="Text Box 17"/>
          <p:cNvSpPr txBox="1">
            <a:spLocks noChangeArrowheads="1"/>
          </p:cNvSpPr>
          <p:nvPr/>
        </p:nvSpPr>
        <p:spPr bwMode="auto">
          <a:xfrm>
            <a:off x="5724525" y="4627563"/>
            <a:ext cx="3316288" cy="887412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0.9930(35)</a:t>
            </a:r>
          </a:p>
          <a:p>
            <a:r>
              <a:rPr lang="it-IT" sz="1600"/>
              <a:t>[Marciano PRL 93,2004]</a:t>
            </a:r>
          </a:p>
          <a:p>
            <a:r>
              <a:rPr lang="it-IT" sz="1600"/>
              <a:t>[Cirigliano Rosell PRL 99 (07)]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Vus : K</a:t>
            </a:r>
            <a:r>
              <a:rPr lang="it-IT">
                <a:sym typeface="Symbol" pitchFamily="18" charset="2"/>
              </a:rPr>
              <a:t>l3</a:t>
            </a:r>
            <a:endParaRPr lang="it-IT">
              <a:latin typeface="Symbol" pitchFamily="18" charset="2"/>
              <a:sym typeface="Symbol" pitchFamily="18" charset="2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it-IT" sz="2500"/>
              <a:t>Master formula:</a:t>
            </a:r>
          </a:p>
        </p:txBody>
      </p:sp>
      <p:graphicFrame>
        <p:nvGraphicFramePr>
          <p:cNvPr id="4301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65113" y="2852738"/>
          <a:ext cx="868521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7" name="Equation" r:id="rId4" imgW="3746160" imgH="279360" progId="Equation.3">
                  <p:embed/>
                </p:oleObj>
              </mc:Choice>
              <mc:Fallback>
                <p:oleObj name="Equation" r:id="rId4" imgW="3746160" imgH="2793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2852738"/>
                        <a:ext cx="8685212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6" name="Oval 8"/>
          <p:cNvSpPr>
            <a:spLocks noChangeArrowheads="1"/>
          </p:cNvSpPr>
          <p:nvPr/>
        </p:nvSpPr>
        <p:spPr bwMode="auto">
          <a:xfrm>
            <a:off x="6516688" y="2708275"/>
            <a:ext cx="2555875" cy="1008063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 flipH="1">
            <a:off x="6659563" y="3716338"/>
            <a:ext cx="936625" cy="5762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3059113" y="4365625"/>
            <a:ext cx="4448175" cy="2046288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Accurate calculations  @ 0.2% from:</a:t>
            </a:r>
          </a:p>
          <a:p>
            <a:endParaRPr lang="it-IT"/>
          </a:p>
          <a:p>
            <a:r>
              <a:rPr lang="it-IT"/>
              <a:t>Cirigliano et al. [(02), (04)]</a:t>
            </a:r>
          </a:p>
          <a:p>
            <a:r>
              <a:rPr lang="it-IT"/>
              <a:t>Cirigliano, Giannotti, Neufeld (08)</a:t>
            </a:r>
          </a:p>
          <a:p>
            <a:r>
              <a:rPr lang="it-IT"/>
              <a:t>Andre hep-ph/0406006</a:t>
            </a:r>
          </a:p>
          <a:p>
            <a:r>
              <a:rPr lang="it-IT"/>
              <a:t>Knecht (00)</a:t>
            </a:r>
          </a:p>
          <a:p>
            <a:r>
              <a:rPr lang="it-IT"/>
              <a:t>Moussallam et al (06)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Vus : K</a:t>
            </a:r>
            <a:r>
              <a:rPr lang="it-IT">
                <a:sym typeface="Symbol" pitchFamily="18" charset="2"/>
              </a:rPr>
              <a:t>l3</a:t>
            </a:r>
            <a:endParaRPr lang="it-IT">
              <a:latin typeface="Symbol" pitchFamily="18" charset="2"/>
              <a:sym typeface="Symbol" pitchFamily="18" charset="2"/>
            </a:endParaRP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it-IT" sz="2500"/>
              <a:t>Master formula:</a:t>
            </a:r>
          </a:p>
        </p:txBody>
      </p:sp>
      <p:graphicFrame>
        <p:nvGraphicFramePr>
          <p:cNvPr id="31749" name="Object 5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65113" y="2852738"/>
          <a:ext cx="868521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6" name="Equation" r:id="rId4" imgW="3746160" imgH="279360" progId="Equation.3">
                  <p:embed/>
                </p:oleObj>
              </mc:Choice>
              <mc:Fallback>
                <p:oleObj name="Equation" r:id="rId4" imgW="3746160" imgH="2793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2852738"/>
                        <a:ext cx="8685212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106363" y="2708275"/>
            <a:ext cx="1657350" cy="1008063"/>
          </a:xfrm>
          <a:prstGeom prst="ellipse">
            <a:avLst/>
          </a:prstGeom>
          <a:noFill/>
          <a:ln w="317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34925" y="3829050"/>
            <a:ext cx="8858250" cy="2840038"/>
          </a:xfrm>
          <a:prstGeom prst="rect">
            <a:avLst/>
          </a:prstGeom>
          <a:noFill/>
          <a:ln w="3175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dirty="0" err="1"/>
              <a:t>Important</a:t>
            </a:r>
            <a:r>
              <a:rPr lang="it-IT" dirty="0"/>
              <a:t>  </a:t>
            </a:r>
            <a:r>
              <a:rPr lang="it-IT" dirty="0" err="1"/>
              <a:t>exp</a:t>
            </a:r>
            <a:r>
              <a:rPr lang="it-IT" dirty="0"/>
              <a:t>. </a:t>
            </a:r>
            <a:r>
              <a:rPr lang="it-IT" dirty="0" err="1"/>
              <a:t>inputs</a:t>
            </a:r>
            <a:r>
              <a:rPr lang="it-IT" dirty="0"/>
              <a:t> </a:t>
            </a:r>
            <a:r>
              <a:rPr lang="it-IT" dirty="0" err="1"/>
              <a:t>BRs</a:t>
            </a:r>
            <a:r>
              <a:rPr lang="it-IT" dirty="0"/>
              <a:t>: </a:t>
            </a:r>
          </a:p>
          <a:p>
            <a:r>
              <a:rPr lang="it-IT" dirty="0"/>
              <a:t>K</a:t>
            </a:r>
            <a:r>
              <a:rPr lang="it-IT" baseline="-25000" dirty="0"/>
              <a:t>L</a:t>
            </a:r>
            <a:r>
              <a:rPr lang="it-IT" dirty="0"/>
              <a:t>e3 : </a:t>
            </a:r>
            <a:r>
              <a:rPr lang="it-IT" dirty="0" err="1"/>
              <a:t>KTeV</a:t>
            </a:r>
            <a:r>
              <a:rPr lang="it-IT" sz="1600" dirty="0"/>
              <a:t>[PRD 70(04)]</a:t>
            </a:r>
            <a:r>
              <a:rPr lang="it-IT" dirty="0"/>
              <a:t>, KLOE </a:t>
            </a:r>
            <a:r>
              <a:rPr lang="it-IT" sz="1600" dirty="0"/>
              <a:t>[PLB 632 (06)], </a:t>
            </a:r>
            <a:r>
              <a:rPr lang="it-IT" dirty="0"/>
              <a:t>NA48 </a:t>
            </a:r>
            <a:r>
              <a:rPr lang="it-IT" sz="1600" dirty="0"/>
              <a:t>[PLB 645 (07)] </a:t>
            </a:r>
          </a:p>
          <a:p>
            <a:r>
              <a:rPr lang="it-IT" dirty="0"/>
              <a:t>K</a:t>
            </a:r>
            <a:r>
              <a:rPr lang="it-IT" baseline="-25000" dirty="0"/>
              <a:t>L</a:t>
            </a:r>
            <a:r>
              <a:rPr lang="it-IT" dirty="0">
                <a:sym typeface="Symbol" pitchFamily="18" charset="2"/>
              </a:rPr>
              <a:t>3 : </a:t>
            </a:r>
            <a:r>
              <a:rPr lang="it-IT" dirty="0" err="1"/>
              <a:t>KTeV</a:t>
            </a:r>
            <a:r>
              <a:rPr lang="it-IT" sz="1600" dirty="0"/>
              <a:t>[PRD 70(04)]</a:t>
            </a:r>
            <a:r>
              <a:rPr lang="it-IT" dirty="0"/>
              <a:t>, NA48 </a:t>
            </a:r>
            <a:r>
              <a:rPr lang="it-IT" sz="1600" dirty="0"/>
              <a:t>[PLB 602 (04)]</a:t>
            </a:r>
            <a:r>
              <a:rPr lang="it-IT" dirty="0"/>
              <a:t>, KLOE </a:t>
            </a:r>
            <a:r>
              <a:rPr lang="it-IT" sz="1600" dirty="0"/>
              <a:t>[PLB 632,638 (06)] </a:t>
            </a:r>
            <a:endParaRPr lang="it-IT" sz="1600" dirty="0">
              <a:sym typeface="Symbol" pitchFamily="18" charset="2"/>
            </a:endParaRPr>
          </a:p>
          <a:p>
            <a:r>
              <a:rPr lang="it-IT" dirty="0"/>
              <a:t>K</a:t>
            </a:r>
            <a:r>
              <a:rPr lang="it-IT" baseline="-25000" dirty="0"/>
              <a:t>S</a:t>
            </a:r>
            <a:r>
              <a:rPr lang="it-IT" dirty="0"/>
              <a:t>e3 : KLOE </a:t>
            </a:r>
            <a:r>
              <a:rPr lang="it-IT" sz="1600" dirty="0"/>
              <a:t>[PLB 636 (06)]</a:t>
            </a:r>
            <a:r>
              <a:rPr lang="it-IT" dirty="0"/>
              <a:t>, NA48 </a:t>
            </a:r>
            <a:r>
              <a:rPr lang="it-IT" sz="1600" dirty="0"/>
              <a:t>[PLB 653 (07)]</a:t>
            </a:r>
            <a:endParaRPr lang="it-IT" dirty="0"/>
          </a:p>
          <a:p>
            <a:r>
              <a:rPr lang="it-IT" dirty="0"/>
              <a:t>K</a:t>
            </a:r>
            <a:r>
              <a:rPr lang="en-US" baseline="30000" dirty="0"/>
              <a:t>±</a:t>
            </a:r>
            <a:r>
              <a:rPr lang="en-US" dirty="0"/>
              <a:t>e3 : NA48 </a:t>
            </a:r>
            <a:r>
              <a:rPr lang="en-US" sz="1600" dirty="0"/>
              <a:t>[EPJC 50 (07)], </a:t>
            </a:r>
            <a:r>
              <a:rPr lang="en-US" dirty="0"/>
              <a:t>ISTRA+ </a:t>
            </a:r>
            <a:r>
              <a:rPr lang="en-US" sz="1600" dirty="0"/>
              <a:t>[</a:t>
            </a:r>
            <a:r>
              <a:rPr lang="en-US" sz="1600" dirty="0" err="1"/>
              <a:t>arXiV</a:t>
            </a:r>
            <a:r>
              <a:rPr lang="en-US" sz="1600" dirty="0"/>
              <a:t> 0704.2052], </a:t>
            </a:r>
            <a:r>
              <a:rPr lang="en-US" dirty="0"/>
              <a:t>KLOE </a:t>
            </a:r>
            <a:r>
              <a:rPr lang="en-US" sz="1600" dirty="0"/>
              <a:t>[JHEP 02 (08)]</a:t>
            </a:r>
            <a:endParaRPr lang="en-US" dirty="0"/>
          </a:p>
          <a:p>
            <a:r>
              <a:rPr lang="en-US" dirty="0"/>
              <a:t>K</a:t>
            </a:r>
            <a:r>
              <a:rPr lang="en-US" baseline="30000" dirty="0"/>
              <a:t>±</a:t>
            </a:r>
            <a:r>
              <a:rPr lang="en-US" dirty="0">
                <a:sym typeface="Symbol" pitchFamily="18" charset="2"/>
              </a:rPr>
              <a:t>3 : </a:t>
            </a:r>
            <a:r>
              <a:rPr lang="en-US" dirty="0"/>
              <a:t>NA48 </a:t>
            </a:r>
            <a:r>
              <a:rPr lang="en-US" sz="1600" dirty="0"/>
              <a:t>[EPJC 50 (07)], </a:t>
            </a:r>
            <a:r>
              <a:rPr lang="en-US" dirty="0"/>
              <a:t>KLOE </a:t>
            </a:r>
            <a:r>
              <a:rPr lang="en-US" sz="1600" dirty="0"/>
              <a:t>[JHEP 02 (08)]</a:t>
            </a:r>
          </a:p>
          <a:p>
            <a:endParaRPr lang="en-US" sz="1600" dirty="0"/>
          </a:p>
          <a:p>
            <a:r>
              <a:rPr lang="en-US" dirty="0"/>
              <a:t>+ </a:t>
            </a:r>
            <a:r>
              <a:rPr lang="en-US" dirty="0" smtClean="0"/>
              <a:t>KLOE </a:t>
            </a:r>
            <a:r>
              <a:rPr lang="en-US" dirty="0"/>
              <a:t>result for </a:t>
            </a:r>
            <a:r>
              <a:rPr lang="en-US" dirty="0">
                <a:solidFill>
                  <a:srgbClr val="0000FF"/>
                </a:solidFill>
              </a:rPr>
              <a:t>BR(K</a:t>
            </a:r>
            <a:r>
              <a:rPr lang="en-US" baseline="30000" dirty="0">
                <a:solidFill>
                  <a:srgbClr val="0000FF"/>
                </a:solidFill>
              </a:rPr>
              <a:t>+</a:t>
            </a:r>
            <a:r>
              <a:rPr lang="en-US" dirty="0">
                <a:solidFill>
                  <a:srgbClr val="0000FF"/>
                </a:solidFill>
                <a:sym typeface="Symbol" pitchFamily="18" charset="2"/>
              </a:rPr>
              <a:t></a:t>
            </a:r>
            <a:r>
              <a:rPr lang="en-US" dirty="0">
                <a:solidFill>
                  <a:srgbClr val="0000FF"/>
                </a:solidFill>
                <a:latin typeface="Symbol" pitchFamily="18" charset="2"/>
                <a:sym typeface="Symbol" pitchFamily="18" charset="2"/>
              </a:rPr>
              <a:t>p</a:t>
            </a:r>
            <a:r>
              <a:rPr lang="en-US" baseline="30000" dirty="0">
                <a:solidFill>
                  <a:srgbClr val="0000FF"/>
                </a:solidFill>
                <a:latin typeface="Symbol" pitchFamily="18" charset="2"/>
                <a:sym typeface="Symbol" pitchFamily="18" charset="2"/>
              </a:rPr>
              <a:t>+</a:t>
            </a:r>
            <a:r>
              <a:rPr lang="en-US" dirty="0">
                <a:solidFill>
                  <a:srgbClr val="0000FF"/>
                </a:solidFill>
                <a:latin typeface="Symbol" pitchFamily="18" charset="2"/>
                <a:sym typeface="Symbol" pitchFamily="18" charset="2"/>
              </a:rPr>
              <a:t>p</a:t>
            </a:r>
            <a:r>
              <a:rPr lang="en-US" baseline="30000" dirty="0">
                <a:solidFill>
                  <a:srgbClr val="0000FF"/>
                </a:solidFill>
                <a:latin typeface="Symbol" pitchFamily="18" charset="2"/>
                <a:sym typeface="Symbol" pitchFamily="18" charset="2"/>
              </a:rPr>
              <a:t>0 </a:t>
            </a:r>
            <a:r>
              <a:rPr lang="en-US" dirty="0">
                <a:solidFill>
                  <a:srgbClr val="0000FF"/>
                </a:solidFill>
                <a:latin typeface="Symbol" pitchFamily="18" charset="2"/>
                <a:sym typeface="Symbol" pitchFamily="18" charset="2"/>
              </a:rPr>
              <a:t>)</a:t>
            </a:r>
            <a:r>
              <a:rPr lang="en-US" dirty="0">
                <a:solidFill>
                  <a:srgbClr val="0000FF"/>
                </a:solidFill>
                <a:sym typeface="Symbol" pitchFamily="18" charset="2"/>
              </a:rPr>
              <a:t> = 0.2065(5)(8)</a:t>
            </a:r>
            <a:r>
              <a:rPr lang="en-US" dirty="0">
                <a:sym typeface="Symbol" pitchFamily="18" charset="2"/>
              </a:rPr>
              <a:t>  </a:t>
            </a:r>
            <a:r>
              <a:rPr lang="en-US" sz="1600" dirty="0">
                <a:sym typeface="Symbol" pitchFamily="18" charset="2"/>
              </a:rPr>
              <a:t>[PLB 666 (08</a:t>
            </a:r>
            <a:r>
              <a:rPr lang="en-US" sz="1600" u="sng" dirty="0">
                <a:sym typeface="Symbol" pitchFamily="18" charset="2"/>
              </a:rPr>
              <a:t>)]</a:t>
            </a:r>
          </a:p>
          <a:p>
            <a:r>
              <a:rPr lang="en-US" dirty="0">
                <a:sym typeface="Symbol" pitchFamily="18" charset="2"/>
              </a:rPr>
              <a:t>+ lifetimes (KLOE, NA48, </a:t>
            </a:r>
            <a:r>
              <a:rPr lang="en-US" dirty="0" err="1">
                <a:sym typeface="Symbol" pitchFamily="18" charset="2"/>
              </a:rPr>
              <a:t>KTeV</a:t>
            </a:r>
            <a:r>
              <a:rPr lang="en-US" dirty="0">
                <a:sym typeface="Symbol" pitchFamily="18" charset="2"/>
              </a:rPr>
              <a:t>) </a:t>
            </a:r>
          </a:p>
          <a:p>
            <a:endParaRPr lang="en-US" dirty="0">
              <a:sym typeface="Symbol" pitchFamily="18" charset="2"/>
            </a:endParaRPr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>
            <a:off x="1476375" y="3573463"/>
            <a:ext cx="431800" cy="215900"/>
          </a:xfrm>
          <a:prstGeom prst="line">
            <a:avLst/>
          </a:prstGeom>
          <a:noFill/>
          <a:ln w="317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Vus : K</a:t>
            </a:r>
            <a:r>
              <a:rPr lang="it-IT">
                <a:sym typeface="Symbol" pitchFamily="18" charset="2"/>
              </a:rPr>
              <a:t>l3</a:t>
            </a:r>
            <a:endParaRPr lang="it-IT">
              <a:latin typeface="Symbol" pitchFamily="18" charset="2"/>
              <a:sym typeface="Symbol" pitchFamily="18" charset="2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it-IT" sz="2500"/>
              <a:t>Master formula:</a:t>
            </a:r>
          </a:p>
        </p:txBody>
      </p:sp>
      <p:graphicFrame>
        <p:nvGraphicFramePr>
          <p:cNvPr id="45060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65113" y="2852738"/>
          <a:ext cx="868521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94" name="Equation" r:id="rId4" imgW="3746160" imgH="279360" progId="Equation.3">
                  <p:embed/>
                </p:oleObj>
              </mc:Choice>
              <mc:Fallback>
                <p:oleObj name="Equation" r:id="rId4" imgW="3746160" imgH="2793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2852738"/>
                        <a:ext cx="8685212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250825" y="3829050"/>
            <a:ext cx="8569325" cy="2840038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/>
              <a:t>Important  exp. inputs FFs: </a:t>
            </a:r>
          </a:p>
          <a:p>
            <a:endParaRPr lang="it-IT"/>
          </a:p>
          <a:p>
            <a:r>
              <a:rPr lang="it-IT"/>
              <a:t>Vector F.F.</a:t>
            </a:r>
          </a:p>
          <a:p>
            <a:r>
              <a:rPr lang="it-IT"/>
              <a:t>Ke3 : KTeV</a:t>
            </a:r>
            <a:r>
              <a:rPr lang="it-IT" sz="1600"/>
              <a:t>[PRD 70(04)]</a:t>
            </a:r>
            <a:r>
              <a:rPr lang="it-IT"/>
              <a:t>, KLOE </a:t>
            </a:r>
            <a:r>
              <a:rPr lang="it-IT" sz="1600"/>
              <a:t>[PLB 636 (06)], </a:t>
            </a:r>
            <a:r>
              <a:rPr lang="it-IT"/>
              <a:t>ISTRA+ </a:t>
            </a:r>
            <a:r>
              <a:rPr lang="it-IT" sz="1600"/>
              <a:t>[PLB 589 (04)],</a:t>
            </a:r>
            <a:endParaRPr lang="it-IT"/>
          </a:p>
          <a:p>
            <a:r>
              <a:rPr lang="it-IT"/>
              <a:t>         NA48 </a:t>
            </a:r>
            <a:r>
              <a:rPr lang="it-IT" sz="1600"/>
              <a:t>[PLB 604 (04)] </a:t>
            </a:r>
          </a:p>
          <a:p>
            <a:endParaRPr lang="it-IT" sz="1600"/>
          </a:p>
          <a:p>
            <a:r>
              <a:rPr lang="it-IT"/>
              <a:t>Scalar + Vector F.F.</a:t>
            </a:r>
          </a:p>
          <a:p>
            <a:r>
              <a:rPr lang="it-IT"/>
              <a:t>K</a:t>
            </a:r>
            <a:r>
              <a:rPr lang="it-IT">
                <a:sym typeface="Symbol" pitchFamily="18" charset="2"/>
              </a:rPr>
              <a:t>3 : </a:t>
            </a:r>
            <a:r>
              <a:rPr lang="it-IT"/>
              <a:t>KTeV</a:t>
            </a:r>
            <a:r>
              <a:rPr lang="it-IT" sz="1600"/>
              <a:t>[PRD 70(04)]</a:t>
            </a:r>
            <a:r>
              <a:rPr lang="it-IT"/>
              <a:t>, KLOE </a:t>
            </a:r>
            <a:r>
              <a:rPr lang="it-IT" sz="1600"/>
              <a:t>[JHEP 12 (07)], </a:t>
            </a:r>
            <a:r>
              <a:rPr lang="it-IT"/>
              <a:t>ISTRA+ </a:t>
            </a:r>
            <a:r>
              <a:rPr lang="it-IT" sz="1600"/>
              <a:t>[PLB 581 (04)],</a:t>
            </a:r>
            <a:endParaRPr lang="it-IT"/>
          </a:p>
          <a:p>
            <a:r>
              <a:rPr lang="it-IT"/>
              <a:t>         NA48 </a:t>
            </a:r>
            <a:r>
              <a:rPr lang="it-IT" sz="1600"/>
              <a:t>[PLB 647 (07)] </a:t>
            </a:r>
          </a:p>
          <a:p>
            <a:endParaRPr lang="en-US">
              <a:sym typeface="Symbol" pitchFamily="18" charset="2"/>
            </a:endParaRPr>
          </a:p>
        </p:txBody>
      </p:sp>
      <p:sp>
        <p:nvSpPr>
          <p:cNvPr id="45064" name="Oval 8"/>
          <p:cNvSpPr>
            <a:spLocks noChangeArrowheads="1"/>
          </p:cNvSpPr>
          <p:nvPr/>
        </p:nvSpPr>
        <p:spPr bwMode="auto">
          <a:xfrm>
            <a:off x="4356100" y="2852738"/>
            <a:ext cx="2232025" cy="719137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5065" name="Line 9"/>
          <p:cNvSpPr>
            <a:spLocks noChangeShapeType="1"/>
          </p:cNvSpPr>
          <p:nvPr/>
        </p:nvSpPr>
        <p:spPr bwMode="auto">
          <a:xfrm flipH="1">
            <a:off x="5003800" y="3573463"/>
            <a:ext cx="144463" cy="21590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-17463"/>
            <a:ext cx="7313612" cy="1143001"/>
          </a:xfrm>
        </p:spPr>
        <p:txBody>
          <a:bodyPr/>
          <a:lstStyle/>
          <a:p>
            <a:r>
              <a:rPr lang="it-IT" dirty="0" err="1">
                <a:latin typeface="Verdana" pitchFamily="34" charset="0"/>
                <a:sym typeface="Symbol" pitchFamily="18" charset="2"/>
              </a:rPr>
              <a:t>Effect</a:t>
            </a:r>
            <a:r>
              <a:rPr lang="it-IT" dirty="0">
                <a:latin typeface="Verdana" pitchFamily="34" charset="0"/>
                <a:sym typeface="Symbol" pitchFamily="18" charset="2"/>
              </a:rPr>
              <a:t> of </a:t>
            </a:r>
            <a:r>
              <a:rPr lang="it-IT" dirty="0" smtClean="0">
                <a:latin typeface="Verdana" pitchFamily="34" charset="0"/>
                <a:sym typeface="Symbol" pitchFamily="18" charset="2"/>
              </a:rPr>
              <a:t> </a:t>
            </a:r>
            <a:r>
              <a:rPr lang="it-IT" dirty="0">
                <a:latin typeface="Verdana" pitchFamily="34" charset="0"/>
                <a:sym typeface="Symbol" pitchFamily="18" charset="2"/>
              </a:rPr>
              <a:t>K</a:t>
            </a:r>
            <a:r>
              <a:rPr lang="it-IT" baseline="30000" dirty="0">
                <a:latin typeface="Verdana" pitchFamily="34" charset="0"/>
                <a:sym typeface="Symbol" pitchFamily="18" charset="2"/>
              </a:rPr>
              <a:t>+</a:t>
            </a:r>
            <a:r>
              <a:rPr lang="it-IT" dirty="0">
                <a:latin typeface="Verdana" pitchFamily="34" charset="0"/>
                <a:sym typeface="Symbol" pitchFamily="18" charset="2"/>
              </a:rPr>
              <a:t></a:t>
            </a:r>
            <a:r>
              <a:rPr lang="it-IT" dirty="0">
                <a:latin typeface="Symbol" pitchFamily="18" charset="2"/>
                <a:sym typeface="Symbol" pitchFamily="18" charset="2"/>
              </a:rPr>
              <a:t>p</a:t>
            </a:r>
            <a:r>
              <a:rPr lang="it-IT" baseline="30000" dirty="0">
                <a:latin typeface="Symbol" pitchFamily="18" charset="2"/>
                <a:sym typeface="Symbol" pitchFamily="18" charset="2"/>
              </a:rPr>
              <a:t>+</a:t>
            </a:r>
            <a:r>
              <a:rPr lang="it-IT" dirty="0">
                <a:latin typeface="Symbol" pitchFamily="18" charset="2"/>
                <a:sym typeface="Symbol" pitchFamily="18" charset="2"/>
              </a:rPr>
              <a:t>p</a:t>
            </a:r>
            <a:r>
              <a:rPr lang="it-IT" baseline="30000" dirty="0">
                <a:latin typeface="Symbol" pitchFamily="18" charset="2"/>
                <a:sym typeface="Symbol" pitchFamily="18" charset="2"/>
              </a:rPr>
              <a:t>0</a:t>
            </a:r>
            <a:endParaRPr lang="it-IT" dirty="0">
              <a:latin typeface="Verdana" pitchFamily="34" charset="0"/>
              <a:sym typeface="Symbol" pitchFamily="18" charset="2"/>
            </a:endParaRPr>
          </a:p>
        </p:txBody>
      </p:sp>
      <p:pic>
        <p:nvPicPr>
          <p:cNvPr id="983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1247775"/>
            <a:ext cx="6343650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312" name="Text Box 8"/>
          <p:cNvSpPr txBox="1">
            <a:spLocks noChangeArrowheads="1"/>
          </p:cNvSpPr>
          <p:nvPr/>
        </p:nvSpPr>
        <p:spPr bwMode="auto">
          <a:xfrm>
            <a:off x="5056188" y="6180138"/>
            <a:ext cx="32654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Flavianet arXiV 0801:1817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Vus : K</a:t>
            </a:r>
            <a:r>
              <a:rPr lang="it-IT">
                <a:sym typeface="Symbol" pitchFamily="18" charset="2"/>
              </a:rPr>
              <a:t>l3</a:t>
            </a:r>
            <a:endParaRPr lang="it-IT">
              <a:latin typeface="Symbol" pitchFamily="18" charset="2"/>
              <a:sym typeface="Symbol" pitchFamily="18" charset="2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1258888"/>
            <a:ext cx="7885112" cy="4114800"/>
          </a:xfrm>
        </p:spPr>
        <p:txBody>
          <a:bodyPr/>
          <a:lstStyle/>
          <a:p>
            <a:r>
              <a:rPr lang="it-IT" sz="2000" dirty="0" err="1"/>
              <a:t>Putting</a:t>
            </a:r>
            <a:r>
              <a:rPr lang="it-IT" sz="2000" dirty="0"/>
              <a:t> </a:t>
            </a:r>
            <a:r>
              <a:rPr lang="it-IT" sz="2000" dirty="0" err="1"/>
              <a:t>altogether</a:t>
            </a:r>
            <a:r>
              <a:rPr lang="it-IT" sz="2000" dirty="0"/>
              <a:t> and </a:t>
            </a:r>
            <a:r>
              <a:rPr lang="it-IT" sz="2000" dirty="0" err="1"/>
              <a:t>using</a:t>
            </a:r>
            <a:r>
              <a:rPr lang="it-IT" sz="2000" dirty="0"/>
              <a:t> </a:t>
            </a:r>
            <a:r>
              <a:rPr lang="it-IT" sz="2000" dirty="0" err="1"/>
              <a:t>coupling</a:t>
            </a:r>
            <a:r>
              <a:rPr lang="it-IT" sz="2000" dirty="0"/>
              <a:t> </a:t>
            </a:r>
            <a:r>
              <a:rPr lang="it-IT" sz="2000" dirty="0" err="1"/>
              <a:t>universality</a:t>
            </a:r>
            <a:r>
              <a:rPr lang="it-IT" sz="2000" dirty="0"/>
              <a:t> </a:t>
            </a:r>
            <a:r>
              <a:rPr lang="it-IT" sz="2000" dirty="0" err="1"/>
              <a:t>one</a:t>
            </a:r>
            <a:r>
              <a:rPr lang="it-IT" sz="2000" dirty="0"/>
              <a:t> </a:t>
            </a:r>
            <a:r>
              <a:rPr lang="it-IT" sz="2000" dirty="0" err="1"/>
              <a:t>gets</a:t>
            </a:r>
            <a:r>
              <a:rPr lang="it-IT" sz="2000" dirty="0"/>
              <a:t> (</a:t>
            </a:r>
            <a:r>
              <a:rPr lang="it-IT" sz="2000" dirty="0" err="1"/>
              <a:t>Flavianet</a:t>
            </a:r>
            <a:r>
              <a:rPr lang="it-IT" sz="2000" dirty="0"/>
              <a:t> WG</a:t>
            </a:r>
            <a:r>
              <a:rPr lang="it-IT" sz="2500" dirty="0"/>
              <a:t> </a:t>
            </a:r>
            <a:r>
              <a:rPr lang="it-IT" sz="1600" dirty="0"/>
              <a:t>[</a:t>
            </a:r>
            <a:r>
              <a:rPr lang="it-IT" sz="1600" dirty="0" err="1"/>
              <a:t>arXiV</a:t>
            </a:r>
            <a:r>
              <a:rPr lang="it-IT" sz="1600" dirty="0"/>
              <a:t> </a:t>
            </a:r>
            <a:r>
              <a:rPr lang="it-IT" sz="1600" dirty="0" smtClean="0"/>
              <a:t>1005:2323] </a:t>
            </a:r>
            <a:r>
              <a:rPr lang="it-IT" sz="2000" dirty="0"/>
              <a:t>)</a:t>
            </a:r>
            <a:endParaRPr lang="it-IT" sz="2500" dirty="0"/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5076700" y="4941168"/>
            <a:ext cx="3887788" cy="46166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|</a:t>
            </a:r>
            <a:r>
              <a:rPr lang="it-IT" sz="2400" dirty="0" err="1" smtClean="0">
                <a:solidFill>
                  <a:schemeClr val="bg1"/>
                </a:solidFill>
              </a:rPr>
              <a:t>V</a:t>
            </a:r>
            <a:r>
              <a:rPr lang="it-IT" sz="2400" baseline="-25000" dirty="0" err="1" smtClean="0">
                <a:solidFill>
                  <a:schemeClr val="bg1"/>
                </a:solidFill>
              </a:rPr>
              <a:t>us</a:t>
            </a:r>
            <a:r>
              <a:rPr lang="it-IT" sz="2400" dirty="0" err="1" smtClean="0">
                <a:solidFill>
                  <a:schemeClr val="bg1"/>
                </a:solidFill>
              </a:rPr>
              <a:t>|f</a:t>
            </a:r>
            <a:r>
              <a:rPr lang="it-IT" sz="2400" baseline="-25000" dirty="0">
                <a:solidFill>
                  <a:schemeClr val="bg1"/>
                </a:solidFill>
              </a:rPr>
              <a:t>+</a:t>
            </a:r>
            <a:r>
              <a:rPr lang="it-IT" sz="2400" dirty="0">
                <a:solidFill>
                  <a:schemeClr val="bg1"/>
                </a:solidFill>
              </a:rPr>
              <a:t>(0)=</a:t>
            </a:r>
            <a:r>
              <a:rPr lang="it-IT" sz="2400" dirty="0" smtClean="0">
                <a:solidFill>
                  <a:schemeClr val="bg1"/>
                </a:solidFill>
              </a:rPr>
              <a:t>0.2163(5)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5272088" y="2147888"/>
            <a:ext cx="362108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dirty="0" err="1" smtClean="0"/>
              <a:t>Putting</a:t>
            </a:r>
            <a:r>
              <a:rPr lang="it-IT" dirty="0" smtClean="0"/>
              <a:t> </a:t>
            </a:r>
            <a:r>
              <a:rPr lang="it-IT" dirty="0" err="1"/>
              <a:t>things</a:t>
            </a:r>
            <a:r>
              <a:rPr lang="it-IT" dirty="0"/>
              <a:t> </a:t>
            </a:r>
            <a:r>
              <a:rPr lang="it-IT" dirty="0" err="1"/>
              <a:t>together</a:t>
            </a:r>
            <a:r>
              <a:rPr lang="it-IT" dirty="0"/>
              <a:t> </a:t>
            </a:r>
            <a:r>
              <a:rPr lang="it-IT" dirty="0" err="1"/>
              <a:t>only</a:t>
            </a:r>
            <a:r>
              <a:rPr lang="it-IT" dirty="0"/>
              <a:t> </a:t>
            </a:r>
            <a:r>
              <a:rPr lang="it-IT" dirty="0" err="1"/>
              <a:t>possible</a:t>
            </a:r>
            <a:r>
              <a:rPr lang="it-IT" dirty="0"/>
              <a:t> </a:t>
            </a:r>
            <a:r>
              <a:rPr lang="it-IT" dirty="0" err="1"/>
              <a:t>thanks</a:t>
            </a:r>
            <a:r>
              <a:rPr lang="it-IT" dirty="0"/>
              <a:t> to the precise</a:t>
            </a:r>
          </a:p>
          <a:p>
            <a:r>
              <a:rPr lang="it-IT" dirty="0" err="1"/>
              <a:t>evaluation</a:t>
            </a:r>
            <a:r>
              <a:rPr lang="it-IT" dirty="0"/>
              <a:t> of </a:t>
            </a:r>
            <a:r>
              <a:rPr lang="it-IT" dirty="0" err="1"/>
              <a:t>channel</a:t>
            </a:r>
            <a:r>
              <a:rPr lang="it-IT" dirty="0"/>
              <a:t> </a:t>
            </a:r>
            <a:r>
              <a:rPr lang="it-IT" dirty="0" err="1"/>
              <a:t>dependent</a:t>
            </a:r>
            <a:r>
              <a:rPr lang="it-IT" dirty="0"/>
              <a:t> </a:t>
            </a:r>
            <a:r>
              <a:rPr lang="it-IT" dirty="0" err="1"/>
              <a:t>corrections</a:t>
            </a:r>
            <a:r>
              <a:rPr lang="it-IT" dirty="0"/>
              <a:t>. 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Extraction</a:t>
            </a:r>
            <a:r>
              <a:rPr lang="it-IT" dirty="0" smtClean="0"/>
              <a:t> </a:t>
            </a:r>
            <a:r>
              <a:rPr lang="it-IT" dirty="0"/>
              <a:t>of |</a:t>
            </a:r>
            <a:r>
              <a:rPr lang="it-IT" dirty="0" err="1"/>
              <a:t>Vus|f</a:t>
            </a:r>
            <a:r>
              <a:rPr lang="it-IT" baseline="-25000" dirty="0"/>
              <a:t>+</a:t>
            </a:r>
            <a:r>
              <a:rPr lang="it-IT" dirty="0"/>
              <a:t>(0) </a:t>
            </a:r>
            <a:r>
              <a:rPr lang="it-IT" dirty="0" err="1"/>
              <a:t>only</a:t>
            </a:r>
            <a:r>
              <a:rPr lang="it-IT" dirty="0"/>
              <a:t> </a:t>
            </a:r>
            <a:r>
              <a:rPr lang="it-IT" dirty="0" err="1"/>
              <a:t>possible</a:t>
            </a:r>
            <a:r>
              <a:rPr lang="it-IT" dirty="0"/>
              <a:t> </a:t>
            </a:r>
            <a:r>
              <a:rPr lang="it-IT" dirty="0" err="1"/>
              <a:t>thanks</a:t>
            </a:r>
            <a:r>
              <a:rPr lang="it-IT" dirty="0"/>
              <a:t> to precise SU(2) </a:t>
            </a:r>
            <a:r>
              <a:rPr lang="it-IT" dirty="0" err="1"/>
              <a:t>correction</a:t>
            </a:r>
            <a:r>
              <a:rPr lang="it-IT" dirty="0"/>
              <a:t> </a:t>
            </a:r>
            <a:r>
              <a:rPr lang="it-IT" dirty="0" err="1"/>
              <a:t>evaluation</a:t>
            </a:r>
            <a:r>
              <a:rPr lang="it-IT" dirty="0"/>
              <a:t>! </a:t>
            </a:r>
          </a:p>
        </p:txBody>
      </p:sp>
      <p:pic>
        <p:nvPicPr>
          <p:cNvPr id="4711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56" y="2204864"/>
            <a:ext cx="4381500" cy="441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Vus : K</a:t>
            </a:r>
            <a:r>
              <a:rPr lang="it-IT">
                <a:sym typeface="Symbol" pitchFamily="18" charset="2"/>
              </a:rPr>
              <a:t>l3</a:t>
            </a:r>
            <a:endParaRPr lang="it-IT">
              <a:latin typeface="Symbol" pitchFamily="18" charset="2"/>
              <a:sym typeface="Symbol" pitchFamily="18" charset="2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1125538"/>
            <a:ext cx="7885112" cy="4114800"/>
          </a:xfrm>
        </p:spPr>
        <p:txBody>
          <a:bodyPr/>
          <a:lstStyle/>
          <a:p>
            <a:r>
              <a:rPr lang="it-IT" sz="2000" dirty="0"/>
              <a:t>Using the </a:t>
            </a:r>
            <a:r>
              <a:rPr lang="it-IT" sz="2000" dirty="0" err="1"/>
              <a:t>latest</a:t>
            </a:r>
            <a:r>
              <a:rPr lang="it-IT" sz="2000" dirty="0"/>
              <a:t> lattice </a:t>
            </a:r>
            <a:r>
              <a:rPr lang="it-IT" sz="2000" dirty="0" err="1"/>
              <a:t>result</a:t>
            </a:r>
            <a:r>
              <a:rPr lang="it-IT" sz="2000" dirty="0"/>
              <a:t> </a:t>
            </a:r>
            <a:r>
              <a:rPr lang="it-IT" sz="2000" dirty="0" smtClean="0"/>
              <a:t> </a:t>
            </a:r>
            <a:r>
              <a:rPr lang="it-IT" sz="2000" dirty="0" err="1"/>
              <a:t>one</a:t>
            </a:r>
            <a:r>
              <a:rPr lang="it-IT" sz="2000" dirty="0"/>
              <a:t> can </a:t>
            </a:r>
            <a:r>
              <a:rPr lang="it-IT" sz="2000" dirty="0" err="1"/>
              <a:t>get</a:t>
            </a:r>
            <a:r>
              <a:rPr lang="it-IT" sz="2000" dirty="0"/>
              <a:t> </a:t>
            </a:r>
            <a:r>
              <a:rPr lang="it-IT" sz="2000" dirty="0" err="1"/>
              <a:t>Vus</a:t>
            </a:r>
            <a:r>
              <a:rPr lang="it-IT" sz="2000" dirty="0"/>
              <a:t> to a high </a:t>
            </a:r>
            <a:r>
              <a:rPr lang="it-IT" sz="2000" dirty="0" err="1"/>
              <a:t>level</a:t>
            </a:r>
            <a:r>
              <a:rPr lang="it-IT" sz="2000" dirty="0"/>
              <a:t> of </a:t>
            </a:r>
            <a:r>
              <a:rPr lang="it-IT" sz="2000" dirty="0" err="1"/>
              <a:t>precision</a:t>
            </a:r>
            <a:r>
              <a:rPr lang="it-IT" sz="2000" dirty="0"/>
              <a:t>. </a:t>
            </a:r>
            <a:endParaRPr lang="it-IT" sz="2500" dirty="0"/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5003800" y="2349500"/>
            <a:ext cx="3887788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|</a:t>
            </a:r>
            <a:r>
              <a:rPr lang="it-IT" sz="2400" dirty="0" err="1">
                <a:solidFill>
                  <a:schemeClr val="bg1"/>
                </a:solidFill>
              </a:rPr>
              <a:t>V</a:t>
            </a:r>
            <a:r>
              <a:rPr lang="it-IT" sz="2400" baseline="-25000" dirty="0" err="1">
                <a:solidFill>
                  <a:schemeClr val="bg1"/>
                </a:solidFill>
              </a:rPr>
              <a:t>us|</a:t>
            </a:r>
            <a:r>
              <a:rPr lang="it-IT" sz="2400" dirty="0" err="1">
                <a:solidFill>
                  <a:schemeClr val="bg1"/>
                </a:solidFill>
              </a:rPr>
              <a:t>f</a:t>
            </a:r>
            <a:r>
              <a:rPr lang="it-IT" sz="2400" baseline="-25000" dirty="0">
                <a:solidFill>
                  <a:schemeClr val="bg1"/>
                </a:solidFill>
              </a:rPr>
              <a:t>+</a:t>
            </a:r>
            <a:r>
              <a:rPr lang="it-IT" sz="2400" dirty="0">
                <a:solidFill>
                  <a:schemeClr val="bg1"/>
                </a:solidFill>
              </a:rPr>
              <a:t>(0)=</a:t>
            </a:r>
            <a:r>
              <a:rPr lang="it-IT" sz="2400" dirty="0" smtClean="0">
                <a:solidFill>
                  <a:schemeClr val="bg1"/>
                </a:solidFill>
              </a:rPr>
              <a:t>0.2163(5)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6804025" y="2997200"/>
            <a:ext cx="43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/>
              <a:t>+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4946650" y="3644900"/>
            <a:ext cx="4040658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f</a:t>
            </a:r>
            <a:r>
              <a:rPr lang="it-IT" baseline="-25000" dirty="0">
                <a:solidFill>
                  <a:schemeClr val="bg1"/>
                </a:solidFill>
              </a:rPr>
              <a:t>+</a:t>
            </a:r>
            <a:r>
              <a:rPr lang="it-IT" dirty="0">
                <a:solidFill>
                  <a:schemeClr val="bg1"/>
                </a:solidFill>
              </a:rPr>
              <a:t>(0) = </a:t>
            </a:r>
            <a:r>
              <a:rPr lang="it-IT" dirty="0" smtClean="0">
                <a:solidFill>
                  <a:schemeClr val="bg1"/>
                </a:solidFill>
              </a:rPr>
              <a:t>0.959(5) RBC-UKQCD-10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6804025" y="4221163"/>
            <a:ext cx="43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/>
              <a:t>=</a:t>
            </a:r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5292725" y="4797425"/>
            <a:ext cx="3619004" cy="52322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 dirty="0">
                <a:solidFill>
                  <a:srgbClr val="FFFFCC"/>
                </a:solidFill>
              </a:rPr>
              <a:t>|</a:t>
            </a:r>
            <a:r>
              <a:rPr lang="it-IT" sz="2800" dirty="0" err="1">
                <a:solidFill>
                  <a:srgbClr val="FFFFCC"/>
                </a:solidFill>
              </a:rPr>
              <a:t>V</a:t>
            </a:r>
            <a:r>
              <a:rPr lang="it-IT" sz="2800" baseline="-25000" dirty="0" err="1">
                <a:solidFill>
                  <a:srgbClr val="FFFFCC"/>
                </a:solidFill>
              </a:rPr>
              <a:t>us</a:t>
            </a:r>
            <a:r>
              <a:rPr lang="it-IT" sz="2800" dirty="0">
                <a:solidFill>
                  <a:srgbClr val="FFFFCC"/>
                </a:solidFill>
              </a:rPr>
              <a:t>| = </a:t>
            </a:r>
            <a:r>
              <a:rPr lang="it-IT" sz="2800" dirty="0" smtClean="0">
                <a:solidFill>
                  <a:srgbClr val="FFFFCC"/>
                </a:solidFill>
              </a:rPr>
              <a:t>0.2254(13)</a:t>
            </a:r>
            <a:endParaRPr lang="it-IT" sz="2800" dirty="0">
              <a:solidFill>
                <a:srgbClr val="FFFFCC"/>
              </a:solidFill>
            </a:endParaRPr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1692275" y="2276475"/>
            <a:ext cx="1584325" cy="504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6135688" y="5603875"/>
            <a:ext cx="19129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(Flavianet WG)</a:t>
            </a:r>
          </a:p>
        </p:txBody>
      </p:sp>
      <p:pic>
        <p:nvPicPr>
          <p:cNvPr id="49166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0482" y="2348880"/>
            <a:ext cx="5302522" cy="412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Puttings things together…</a:t>
            </a:r>
            <a:endParaRPr lang="it-IT">
              <a:latin typeface="Symbol" pitchFamily="18" charset="2"/>
              <a:sym typeface="Symbol" pitchFamily="18" charset="2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1258888"/>
            <a:ext cx="8281987" cy="4114800"/>
          </a:xfrm>
        </p:spPr>
        <p:txBody>
          <a:bodyPr/>
          <a:lstStyle/>
          <a:p>
            <a:r>
              <a:rPr lang="it-IT" sz="2000"/>
              <a:t>Using values obtained for Vud, Vus/Vud and Vus assuming universality, one can check for the unitarity of the first row:</a:t>
            </a:r>
            <a:endParaRPr lang="it-IT" sz="2500"/>
          </a:p>
        </p:txBody>
      </p:sp>
      <p:pic>
        <p:nvPicPr>
          <p:cNvPr id="5121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990719"/>
            <a:ext cx="6156176" cy="4894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615725"/>
              </p:ext>
            </p:extLst>
          </p:nvPr>
        </p:nvGraphicFramePr>
        <p:xfrm>
          <a:off x="4211960" y="5152999"/>
          <a:ext cx="4536504" cy="652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2" name="Equazione" r:id="rId5" imgW="1942920" imgH="279360" progId="Equation.3">
                  <p:embed/>
                </p:oleObj>
              </mc:Choice>
              <mc:Fallback>
                <p:oleObj name="Equazione" r:id="rId5" imgW="1942920" imgH="27936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5152999"/>
                        <a:ext cx="4536504" cy="65226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chemeClr val="tx1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/>
              <a:t>…and seeing it the other way around</a:t>
            </a:r>
            <a:endParaRPr lang="it-IT" sz="3200">
              <a:latin typeface="Symbol" pitchFamily="18" charset="2"/>
              <a:sym typeface="Symbol" pitchFamily="18" charset="2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1258888"/>
            <a:ext cx="8281987" cy="4114800"/>
          </a:xfrm>
        </p:spPr>
        <p:txBody>
          <a:bodyPr/>
          <a:lstStyle/>
          <a:p>
            <a:r>
              <a:rPr lang="it-IT" sz="2000"/>
              <a:t>A slightly different interpretation of the unitarity test is to think at it as a check if coupling universality holds:</a:t>
            </a:r>
            <a:endParaRPr lang="it-IT" sz="2500"/>
          </a:p>
        </p:txBody>
      </p:sp>
      <p:pic>
        <p:nvPicPr>
          <p:cNvPr id="532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65352"/>
            <a:ext cx="8920876" cy="2760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3258" name="Object 1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71182491"/>
              </p:ext>
            </p:extLst>
          </p:nvPr>
        </p:nvGraphicFramePr>
        <p:xfrm>
          <a:off x="2625725" y="2146300"/>
          <a:ext cx="4292600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0" name="Equazione" r:id="rId5" imgW="1803240" imgH="279360" progId="Equation.3">
                  <p:embed/>
                </p:oleObj>
              </mc:Choice>
              <mc:Fallback>
                <p:oleObj name="Equazione" r:id="rId5" imgW="1803240" imgH="27936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5725" y="2146300"/>
                        <a:ext cx="4292600" cy="66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9" name="Line 11"/>
          <p:cNvSpPr>
            <a:spLocks noChangeShapeType="1"/>
          </p:cNvSpPr>
          <p:nvPr/>
        </p:nvSpPr>
        <p:spPr bwMode="auto">
          <a:xfrm>
            <a:off x="5457825" y="2060575"/>
            <a:ext cx="71913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 flipV="1">
            <a:off x="5313363" y="2060575"/>
            <a:ext cx="9366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189265" y="4437112"/>
                <a:ext cx="5318839" cy="5139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latin typeface="Cambria Math"/>
                            </a:rPr>
                            <m:t>𝑮</m:t>
                          </m:r>
                        </m:e>
                        <m:sub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𝝁</m:t>
                          </m:r>
                        </m:sub>
                      </m:sSub>
                      <m:r>
                        <a:rPr lang="it-IT" sz="2400" b="1" i="1" smtClean="0">
                          <a:latin typeface="Cambria Math"/>
                        </a:rPr>
                        <m:t>=</m:t>
                      </m:r>
                      <m:r>
                        <a:rPr lang="it-IT" sz="2400" b="1" i="1" smtClean="0">
                          <a:latin typeface="Cambria Math"/>
                        </a:rPr>
                        <m:t>𝟏</m:t>
                      </m:r>
                      <m:r>
                        <a:rPr lang="it-IT" sz="2400" b="1" i="1" smtClean="0">
                          <a:latin typeface="Cambria Math"/>
                        </a:rPr>
                        <m:t>.</m:t>
                      </m:r>
                      <m:r>
                        <a:rPr lang="it-IT" sz="2400" b="1" i="1" smtClean="0">
                          <a:latin typeface="Cambria Math"/>
                        </a:rPr>
                        <m:t>𝟏𝟔𝟔𝟑𝟕𝟏</m:t>
                      </m:r>
                      <m:d>
                        <m:dPr>
                          <m:ctrlPr>
                            <a:rPr lang="it-IT" sz="24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it-IT" sz="2400" b="1" i="1" smtClean="0">
                              <a:latin typeface="Cambria Math"/>
                            </a:rPr>
                            <m:t>𝟔</m:t>
                          </m:r>
                        </m:e>
                      </m:d>
                      <m:r>
                        <a:rPr lang="it-IT" sz="2400" b="1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it-IT" sz="2400" b="1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𝟓</m:t>
                          </m:r>
                        </m:sup>
                      </m:sSup>
                      <m:sSup>
                        <m:sSupPr>
                          <m:ctrlPr>
                            <a:rPr lang="it-IT" sz="2400" b="1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𝑮𝒆𝑽</m:t>
                          </m:r>
                        </m:e>
                        <m:sup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it-IT" sz="2400" b="1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65" y="4437112"/>
                <a:ext cx="5318839" cy="51392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/>
              <p:cNvSpPr txBox="1"/>
              <p:nvPr/>
            </p:nvSpPr>
            <p:spPr>
              <a:xfrm>
                <a:off x="251520" y="5579373"/>
                <a:ext cx="5318839" cy="475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𝑮</m:t>
                          </m:r>
                        </m:e>
                        <m:sub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𝑭</m:t>
                          </m:r>
                        </m:sub>
                      </m:sSub>
                      <m:r>
                        <a:rPr lang="it-IT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it-IT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𝟏</m:t>
                      </m:r>
                      <m:r>
                        <a:rPr lang="it-IT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it-IT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𝟏𝟔𝟔𝟑𝟑</m:t>
                      </m:r>
                      <m:d>
                        <m:dPr>
                          <m:ctrlP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𝟑𝟓</m:t>
                          </m:r>
                        </m:e>
                      </m:d>
                      <m:r>
                        <a:rPr lang="it-IT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𝟓</m:t>
                          </m:r>
                        </m:sup>
                      </m:sSup>
                      <m:sSup>
                        <m:sSupPr>
                          <m:ctrlP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𝑮𝒆𝑽</m:t>
                          </m:r>
                        </m:e>
                        <m:sup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it-IT" sz="2400" b="1" dirty="0"/>
              </a:p>
            </p:txBody>
          </p:sp>
        </mc:Choice>
        <mc:Fallback xmlns="">
          <p:sp>
            <p:nvSpPr>
              <p:cNvPr id="13" name="CasellaDiTes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579373"/>
                <a:ext cx="5318839" cy="47545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latin typeface="Verdana" pitchFamily="34" charset="0"/>
                <a:sym typeface="Symbol" pitchFamily="18" charset="2"/>
              </a:rPr>
              <a:t>Bounds</a:t>
            </a:r>
            <a:r>
              <a:rPr lang="it-IT" dirty="0">
                <a:latin typeface="Verdana" pitchFamily="34" charset="0"/>
                <a:sym typeface="Symbol" pitchFamily="18" charset="2"/>
              </a:rPr>
              <a:t> on </a:t>
            </a:r>
            <a:r>
              <a:rPr lang="it-IT" dirty="0" smtClean="0">
                <a:latin typeface="Verdana" pitchFamily="34" charset="0"/>
                <a:sym typeface="Symbol" pitchFamily="18" charset="2"/>
              </a:rPr>
              <a:t>NP</a:t>
            </a:r>
            <a:endParaRPr lang="it-IT" dirty="0">
              <a:latin typeface="Verdana" pitchFamily="34" charset="0"/>
              <a:sym typeface="Symbol" pitchFamily="18" charset="2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99592" y="1834480"/>
            <a:ext cx="4392488" cy="4114800"/>
          </a:xfrm>
        </p:spPr>
        <p:txBody>
          <a:bodyPr/>
          <a:lstStyle/>
          <a:p>
            <a:r>
              <a:rPr lang="it-IT" sz="2800" dirty="0" err="1"/>
              <a:t>Naively</a:t>
            </a:r>
            <a:r>
              <a:rPr lang="it-IT" sz="2800" dirty="0"/>
              <a:t> a </a:t>
            </a:r>
            <a:r>
              <a:rPr lang="it-IT" sz="2800" dirty="0" err="1"/>
              <a:t>check</a:t>
            </a:r>
            <a:r>
              <a:rPr lang="it-IT" sz="2800" dirty="0"/>
              <a:t> of </a:t>
            </a:r>
            <a:r>
              <a:rPr lang="it-IT" sz="2800" dirty="0" err="1"/>
              <a:t>universality</a:t>
            </a:r>
            <a:r>
              <a:rPr lang="it-IT" sz="2800" dirty="0"/>
              <a:t> @ </a:t>
            </a:r>
            <a:r>
              <a:rPr lang="it-IT" sz="2800" dirty="0" smtClean="0"/>
              <a:t>6x10</a:t>
            </a:r>
            <a:r>
              <a:rPr lang="it-IT" sz="2800" baseline="30000" dirty="0" smtClean="0"/>
              <a:t>-4</a:t>
            </a:r>
            <a:r>
              <a:rPr lang="it-IT" sz="2800" dirty="0" smtClean="0"/>
              <a:t> </a:t>
            </a:r>
            <a:r>
              <a:rPr lang="it-IT" sz="2800" dirty="0" err="1"/>
              <a:t>level</a:t>
            </a:r>
            <a:r>
              <a:rPr lang="it-IT" sz="2800" dirty="0"/>
              <a:t> can test </a:t>
            </a:r>
            <a:r>
              <a:rPr lang="it-IT" sz="2800" dirty="0" err="1"/>
              <a:t>scales</a:t>
            </a:r>
            <a:r>
              <a:rPr lang="it-IT" sz="2800" dirty="0"/>
              <a:t> up to </a:t>
            </a:r>
            <a:r>
              <a:rPr lang="it-IT" sz="2800" dirty="0">
                <a:solidFill>
                  <a:srgbClr val="FF3300"/>
                </a:solidFill>
              </a:rPr>
              <a:t>10 </a:t>
            </a:r>
            <a:r>
              <a:rPr lang="it-IT" sz="2800" dirty="0" err="1">
                <a:solidFill>
                  <a:srgbClr val="FF3300"/>
                </a:solidFill>
              </a:rPr>
              <a:t>TeV</a:t>
            </a:r>
            <a:r>
              <a:rPr lang="it-IT" sz="2800" dirty="0">
                <a:solidFill>
                  <a:srgbClr val="FF3300"/>
                </a:solidFill>
              </a:rPr>
              <a:t> </a:t>
            </a:r>
            <a:r>
              <a:rPr lang="it-IT" sz="2800" dirty="0" err="1"/>
              <a:t>at</a:t>
            </a:r>
            <a:r>
              <a:rPr lang="it-IT" sz="2800" dirty="0"/>
              <a:t> </a:t>
            </a:r>
            <a:r>
              <a:rPr lang="it-IT" sz="2800" dirty="0" err="1"/>
              <a:t>tree</a:t>
            </a:r>
            <a:r>
              <a:rPr lang="it-IT" sz="2800" dirty="0"/>
              <a:t> </a:t>
            </a:r>
            <a:r>
              <a:rPr lang="it-IT" sz="2800" dirty="0" err="1"/>
              <a:t>level</a:t>
            </a:r>
            <a:r>
              <a:rPr lang="it-IT" sz="2800" dirty="0"/>
              <a:t> or 1 </a:t>
            </a:r>
            <a:r>
              <a:rPr lang="it-IT" sz="2800" dirty="0" err="1"/>
              <a:t>TeV</a:t>
            </a:r>
            <a:r>
              <a:rPr lang="it-IT" sz="2800" dirty="0"/>
              <a:t> in </a:t>
            </a:r>
            <a:r>
              <a:rPr lang="it-IT" sz="2800" dirty="0" err="1"/>
              <a:t>loops</a:t>
            </a:r>
            <a:r>
              <a:rPr lang="it-IT" sz="2800" dirty="0"/>
              <a:t>. </a:t>
            </a:r>
          </a:p>
          <a:p>
            <a:endParaRPr lang="it-IT" sz="2800" dirty="0"/>
          </a:p>
          <a:p>
            <a:r>
              <a:rPr lang="it-IT" sz="2800" dirty="0" err="1"/>
              <a:t>Larger</a:t>
            </a:r>
            <a:r>
              <a:rPr lang="it-IT" sz="2800" dirty="0"/>
              <a:t> </a:t>
            </a:r>
            <a:r>
              <a:rPr lang="it-IT" sz="2800" dirty="0" err="1"/>
              <a:t>effects</a:t>
            </a:r>
            <a:r>
              <a:rPr lang="it-IT" sz="2800" dirty="0"/>
              <a:t> in </a:t>
            </a:r>
            <a:r>
              <a:rPr lang="it-IT" sz="2800" dirty="0" err="1"/>
              <a:t>specific</a:t>
            </a:r>
            <a:r>
              <a:rPr lang="it-IT" sz="2800" dirty="0"/>
              <a:t> </a:t>
            </a:r>
            <a:r>
              <a:rPr lang="it-IT" sz="2800" dirty="0" err="1" smtClean="0"/>
              <a:t>models</a:t>
            </a:r>
            <a:r>
              <a:rPr lang="it-IT" sz="2800" dirty="0" smtClean="0"/>
              <a:t>.</a:t>
            </a:r>
            <a:endParaRPr lang="it-IT" sz="2800" dirty="0"/>
          </a:p>
          <a:p>
            <a:endParaRPr lang="it-IT" sz="2800" dirty="0"/>
          </a:p>
          <a:p>
            <a:endParaRPr lang="it-IT" sz="2800" dirty="0"/>
          </a:p>
          <a:p>
            <a:endParaRPr lang="it-IT" sz="2800" dirty="0"/>
          </a:p>
        </p:txBody>
      </p:sp>
      <p:graphicFrame>
        <p:nvGraphicFramePr>
          <p:cNvPr id="55303" name="Object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65848388"/>
              </p:ext>
            </p:extLst>
          </p:nvPr>
        </p:nvGraphicFramePr>
        <p:xfrm>
          <a:off x="5508104" y="2600169"/>
          <a:ext cx="3600400" cy="2629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6" name="Equation" r:id="rId4" imgW="1269720" imgH="927000" progId="Equation.3">
                  <p:embed/>
                </p:oleObj>
              </mc:Choice>
              <mc:Fallback>
                <p:oleObj name="Equation" r:id="rId4" imgW="1269720" imgH="927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2600169"/>
                        <a:ext cx="3600400" cy="262903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410553"/>
            <a:ext cx="4911366" cy="131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12" y="908720"/>
            <a:ext cx="358140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Neutral</a:t>
            </a:r>
            <a:r>
              <a:rPr lang="it-IT" dirty="0" smtClean="0"/>
              <a:t> </a:t>
            </a:r>
            <a:r>
              <a:rPr lang="it-IT" dirty="0" err="1" smtClean="0"/>
              <a:t>kaon</a:t>
            </a:r>
            <a:r>
              <a:rPr lang="it-IT" dirty="0" smtClean="0"/>
              <a:t> mixing and NP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99592" y="1474440"/>
            <a:ext cx="7313612" cy="4114800"/>
          </a:xfrm>
        </p:spPr>
        <p:txBody>
          <a:bodyPr/>
          <a:lstStyle/>
          <a:p>
            <a:r>
              <a:rPr lang="it-IT" dirty="0" smtClean="0"/>
              <a:t>Real part</a:t>
            </a:r>
            <a:r>
              <a:rPr lang="it-IT" dirty="0" smtClean="0">
                <a:sym typeface="Wingdings" pitchFamily="2" charset="2"/>
              </a:rPr>
              <a:t> </a:t>
            </a:r>
            <a:r>
              <a:rPr lang="it-IT" dirty="0" err="1" smtClean="0">
                <a:latin typeface="Symbol" pitchFamily="18" charset="2"/>
                <a:sym typeface="Wingdings" pitchFamily="2" charset="2"/>
              </a:rPr>
              <a:t>D</a:t>
            </a:r>
            <a:r>
              <a:rPr lang="it-IT" dirty="0" err="1" smtClean="0">
                <a:sym typeface="Wingdings" pitchFamily="2" charset="2"/>
              </a:rPr>
              <a:t>m</a:t>
            </a:r>
            <a:r>
              <a:rPr lang="it-IT" baseline="-25000" dirty="0" err="1" smtClean="0">
                <a:sym typeface="Wingdings" pitchFamily="2" charset="2"/>
              </a:rPr>
              <a:t>K</a:t>
            </a:r>
            <a:endParaRPr lang="it-IT" baseline="-25000" dirty="0" smtClean="0">
              <a:sym typeface="Wingdings" pitchFamily="2" charset="2"/>
            </a:endParaRPr>
          </a:p>
          <a:p>
            <a:r>
              <a:rPr lang="it-IT" dirty="0" err="1" smtClean="0">
                <a:sym typeface="Wingdings" pitchFamily="2" charset="2"/>
              </a:rPr>
              <a:t>Imaginary</a:t>
            </a:r>
            <a:r>
              <a:rPr lang="it-IT" dirty="0" smtClean="0">
                <a:sym typeface="Wingdings" pitchFamily="2" charset="2"/>
              </a:rPr>
              <a:t> part  </a:t>
            </a:r>
            <a:r>
              <a:rPr lang="it-IT" dirty="0" err="1" smtClean="0">
                <a:latin typeface="Symbol" pitchFamily="18" charset="2"/>
                <a:sym typeface="Wingdings" pitchFamily="2" charset="2"/>
              </a:rPr>
              <a:t>e</a:t>
            </a:r>
            <a:r>
              <a:rPr lang="it-IT" baseline="-25000" dirty="0" err="1" smtClean="0">
                <a:sym typeface="Wingdings" pitchFamily="2" charset="2"/>
              </a:rPr>
              <a:t>K</a:t>
            </a:r>
            <a:endParaRPr lang="it-IT" baseline="-25000" dirty="0" smtClean="0">
              <a:sym typeface="Wingdings" pitchFamily="2" charset="2"/>
            </a:endParaRPr>
          </a:p>
          <a:p>
            <a:endParaRPr lang="it-IT" dirty="0" smtClean="0">
              <a:sym typeface="Wingdings" pitchFamily="2" charset="2"/>
            </a:endParaRPr>
          </a:p>
          <a:p>
            <a:r>
              <a:rPr lang="it-IT" dirty="0" smtClean="0">
                <a:sym typeface="Wingdings" pitchFamily="2" charset="2"/>
              </a:rPr>
              <a:t>Strong </a:t>
            </a:r>
            <a:r>
              <a:rPr lang="it-IT" dirty="0" err="1" smtClean="0">
                <a:sym typeface="Wingdings" pitchFamily="2" charset="2"/>
              </a:rPr>
              <a:t>limits</a:t>
            </a:r>
            <a:r>
              <a:rPr lang="it-IT" dirty="0" smtClean="0">
                <a:sym typeface="Wingdings" pitchFamily="2" charset="2"/>
              </a:rPr>
              <a:t> on new «</a:t>
            </a:r>
            <a:r>
              <a:rPr lang="it-IT" dirty="0" err="1" smtClean="0">
                <a:sym typeface="Wingdings" pitchFamily="2" charset="2"/>
              </a:rPr>
              <a:t>generic</a:t>
            </a:r>
            <a:r>
              <a:rPr lang="it-IT" dirty="0" smtClean="0">
                <a:sym typeface="Wingdings" pitchFamily="2" charset="2"/>
              </a:rPr>
              <a:t>» </a:t>
            </a:r>
            <a:r>
              <a:rPr lang="it-IT" dirty="0" err="1" smtClean="0">
                <a:sym typeface="Wingdings" pitchFamily="2" charset="2"/>
              </a:rPr>
              <a:t>physics</a:t>
            </a:r>
            <a:r>
              <a:rPr lang="it-IT" dirty="0" smtClean="0">
                <a:sym typeface="Wingdings" pitchFamily="2" charset="2"/>
              </a:rPr>
              <a:t> scale</a:t>
            </a:r>
            <a:endParaRPr lang="it-IT" dirty="0"/>
          </a:p>
        </p:txBody>
      </p:sp>
      <p:pic>
        <p:nvPicPr>
          <p:cNvPr id="133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20" y="4690070"/>
            <a:ext cx="88773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185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NP and Lepton Universality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38213" y="1557338"/>
            <a:ext cx="7954962" cy="4114800"/>
          </a:xfrm>
        </p:spPr>
        <p:txBody>
          <a:bodyPr/>
          <a:lstStyle/>
          <a:p>
            <a:r>
              <a:rPr lang="it-IT" sz="2000"/>
              <a:t>The other side of universality: if mesons have same weak couplings with all leptons families, in ratios the coupling </a:t>
            </a:r>
            <a:r>
              <a:rPr lang="it-IT" sz="2000" u="sng"/>
              <a:t>cancels</a:t>
            </a:r>
            <a:r>
              <a:rPr lang="it-IT" sz="2000"/>
              <a:t> out ! </a:t>
            </a:r>
          </a:p>
          <a:p>
            <a:endParaRPr lang="it-IT" sz="2000"/>
          </a:p>
          <a:p>
            <a:r>
              <a:rPr lang="it-IT" sz="2000"/>
              <a:t>Golden modes for NP: </a:t>
            </a:r>
            <a:r>
              <a:rPr lang="it-IT" sz="2000" u="sng"/>
              <a:t>helicity suppressed</a:t>
            </a:r>
            <a:r>
              <a:rPr lang="it-IT" sz="2000"/>
              <a:t> decays</a:t>
            </a:r>
          </a:p>
          <a:p>
            <a:endParaRPr lang="it-IT" sz="2000"/>
          </a:p>
          <a:p>
            <a:endParaRPr lang="it-IT" sz="2000"/>
          </a:p>
          <a:p>
            <a:endParaRPr lang="it-IT" sz="2500"/>
          </a:p>
        </p:txBody>
      </p:sp>
      <p:graphicFrame>
        <p:nvGraphicFramePr>
          <p:cNvPr id="58376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1187450" y="3500438"/>
          <a:ext cx="6678613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51" name="Equation" r:id="rId4" imgW="2361960" imgH="253800" progId="Equation.3">
                  <p:embed/>
                </p:oleObj>
              </mc:Choice>
              <mc:Fallback>
                <p:oleObj name="Equation" r:id="rId4" imgW="23619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500438"/>
                        <a:ext cx="6678613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720725" y="4581525"/>
            <a:ext cx="824388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sz="2000"/>
              <a:t>R</a:t>
            </a:r>
            <a:r>
              <a:rPr lang="it-IT" sz="2000" baseline="-25000">
                <a:latin typeface="Symbol" pitchFamily="18" charset="2"/>
              </a:rPr>
              <a:t>p </a:t>
            </a:r>
            <a:r>
              <a:rPr lang="it-IT" sz="2000">
                <a:latin typeface="Symbol" pitchFamily="18" charset="2"/>
              </a:rPr>
              <a:t>(</a:t>
            </a:r>
            <a:r>
              <a:rPr lang="it-IT" sz="2000"/>
              <a:t>SM) = 1.2352(1) x 10</a:t>
            </a:r>
            <a:r>
              <a:rPr lang="it-IT" sz="2000" baseline="30000"/>
              <a:t>-4</a:t>
            </a:r>
          </a:p>
          <a:p>
            <a:r>
              <a:rPr lang="it-IT" sz="2000"/>
              <a:t>R</a:t>
            </a:r>
            <a:r>
              <a:rPr lang="it-IT" sz="2000" baseline="-25000">
                <a:latin typeface="Symbol" pitchFamily="18" charset="2"/>
              </a:rPr>
              <a:t>K </a:t>
            </a:r>
            <a:r>
              <a:rPr lang="it-IT" sz="2000">
                <a:latin typeface="Symbol" pitchFamily="18" charset="2"/>
              </a:rPr>
              <a:t>(</a:t>
            </a:r>
            <a:r>
              <a:rPr lang="it-IT" sz="2000"/>
              <a:t>SM) = 2.477(1) x 10</a:t>
            </a:r>
            <a:r>
              <a:rPr lang="it-IT" sz="2000" baseline="30000"/>
              <a:t>-5   </a:t>
            </a:r>
            <a:r>
              <a:rPr lang="it-IT" sz="2000"/>
              <a:t>    </a:t>
            </a:r>
            <a:r>
              <a:rPr lang="it-IT"/>
              <a:t>Cirigliano and Rosell</a:t>
            </a:r>
            <a:r>
              <a:rPr lang="it-IT" sz="2000"/>
              <a:t> </a:t>
            </a:r>
            <a:r>
              <a:rPr lang="it-IT" sz="1600"/>
              <a:t>[PRL 99 (07)]</a:t>
            </a:r>
            <a:r>
              <a:rPr lang="it-IT" sz="2000"/>
              <a:t>  </a:t>
            </a:r>
          </a:p>
          <a:p>
            <a:endParaRPr lang="it-IT" sz="2000"/>
          </a:p>
          <a:p>
            <a:endParaRPr lang="it-IT" sz="2000"/>
          </a:p>
          <a:p>
            <a:r>
              <a:rPr lang="it-IT" sz="2000"/>
              <a:t> A fantastic theoretical precision for an hadronic observable !!!</a:t>
            </a:r>
          </a:p>
        </p:txBody>
      </p:sp>
    </p:spTree>
    <p:extLst>
      <p:ext uri="{BB962C8B-B14F-4D97-AF65-F5344CB8AC3E}">
        <p14:creationId xmlns:p14="http://schemas.microsoft.com/office/powerpoint/2010/main" val="160155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R</a:t>
            </a:r>
            <a:r>
              <a:rPr lang="it-IT" baseline="-25000">
                <a:latin typeface="Symbol" pitchFamily="18" charset="2"/>
                <a:sym typeface="Symbol" pitchFamily="18" charset="2"/>
              </a:rPr>
              <a:t>p</a:t>
            </a:r>
            <a:r>
              <a:rPr lang="it-IT">
                <a:latin typeface="Symbol" pitchFamily="18" charset="2"/>
                <a:sym typeface="Symbol" pitchFamily="18" charset="2"/>
              </a:rPr>
              <a:t> </a:t>
            </a:r>
            <a:r>
              <a:rPr lang="it-IT">
                <a:latin typeface="Verdana" pitchFamily="34" charset="0"/>
                <a:sym typeface="Symbol" pitchFamily="18" charset="2"/>
              </a:rPr>
              <a:t>: experiments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93750" y="1125538"/>
            <a:ext cx="5794375" cy="5327650"/>
          </a:xfrm>
        </p:spPr>
        <p:txBody>
          <a:bodyPr/>
          <a:lstStyle/>
          <a:p>
            <a:r>
              <a:rPr lang="it-IT" sz="2000"/>
              <a:t>Best results to date:</a:t>
            </a:r>
          </a:p>
          <a:p>
            <a:pPr>
              <a:buFont typeface="Wingdings" pitchFamily="2" charset="2"/>
              <a:buNone/>
            </a:pPr>
            <a:r>
              <a:rPr lang="it-IT" sz="2000"/>
              <a:t>    1.2265(34)(44) </a:t>
            </a:r>
            <a:r>
              <a:rPr lang="it-IT" sz="1600"/>
              <a:t>[PRL 68 (92)]</a:t>
            </a:r>
            <a:r>
              <a:rPr lang="it-IT" sz="2000"/>
              <a:t> (@TRIUMF)</a:t>
            </a:r>
          </a:p>
          <a:p>
            <a:pPr>
              <a:buFont typeface="Wingdings" pitchFamily="2" charset="2"/>
              <a:buNone/>
            </a:pPr>
            <a:r>
              <a:rPr lang="it-IT" sz="2000"/>
              <a:t>    1.2346(35)(36) </a:t>
            </a:r>
            <a:r>
              <a:rPr lang="it-IT" sz="1600"/>
              <a:t>[PRL 70 (93)]</a:t>
            </a:r>
            <a:r>
              <a:rPr lang="it-IT" sz="2000"/>
              <a:t>  (@ PSI)</a:t>
            </a:r>
          </a:p>
          <a:p>
            <a:pPr>
              <a:buFont typeface="Wingdings" pitchFamily="2" charset="2"/>
              <a:buNone/>
            </a:pPr>
            <a:endParaRPr lang="it-IT" sz="2000"/>
          </a:p>
          <a:p>
            <a:r>
              <a:rPr lang="it-IT" sz="2000"/>
              <a:t>Set scale for pseudoscalar  NP at  600 TeV (Bryman, KAON 07)</a:t>
            </a:r>
          </a:p>
          <a:p>
            <a:endParaRPr lang="it-IT" sz="2000"/>
          </a:p>
          <a:p>
            <a:pPr>
              <a:buFont typeface="Wingdings" pitchFamily="2" charset="2"/>
              <a:buNone/>
            </a:pPr>
            <a:endParaRPr lang="it-IT" sz="2000"/>
          </a:p>
          <a:p>
            <a:endParaRPr lang="it-IT" sz="2000"/>
          </a:p>
          <a:p>
            <a:endParaRPr lang="it-IT" sz="2000"/>
          </a:p>
          <a:p>
            <a:endParaRPr lang="it-IT" sz="2000"/>
          </a:p>
          <a:p>
            <a:r>
              <a:rPr lang="it-IT" sz="2000"/>
              <a:t>New experiments aiming @ 0.1%</a:t>
            </a:r>
          </a:p>
          <a:p>
            <a:pPr lvl="1"/>
            <a:r>
              <a:rPr lang="it-IT" sz="1800"/>
              <a:t>PEN @ PSI</a:t>
            </a:r>
          </a:p>
          <a:p>
            <a:pPr lvl="1"/>
            <a:r>
              <a:rPr lang="it-IT" sz="1800"/>
              <a:t>PieNU @ TRIUMF</a:t>
            </a:r>
          </a:p>
          <a:p>
            <a:pPr lvl="1">
              <a:buFont typeface="Wingdings" pitchFamily="2" charset="2"/>
              <a:buNone/>
            </a:pPr>
            <a:endParaRPr lang="it-IT" sz="1800"/>
          </a:p>
        </p:txBody>
      </p:sp>
      <p:graphicFrame>
        <p:nvGraphicFramePr>
          <p:cNvPr id="62471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1692275" y="3573463"/>
          <a:ext cx="3382963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5" name="Equation" r:id="rId4" imgW="1600200" imgH="507960" progId="Equation.3">
                  <p:embed/>
                </p:oleObj>
              </mc:Choice>
              <mc:Fallback>
                <p:oleObj name="Equation" r:id="rId4" imgW="160020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573463"/>
                        <a:ext cx="3382963" cy="107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47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076700"/>
            <a:ext cx="365760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7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692150"/>
            <a:ext cx="2603500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174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R</a:t>
            </a:r>
            <a:r>
              <a:rPr lang="it-IT" baseline="-25000">
                <a:latin typeface="Symbol" pitchFamily="18" charset="2"/>
                <a:sym typeface="Symbol" pitchFamily="18" charset="2"/>
              </a:rPr>
              <a:t>K</a:t>
            </a:r>
            <a:r>
              <a:rPr lang="it-IT">
                <a:latin typeface="Symbol" pitchFamily="18" charset="2"/>
                <a:sym typeface="Symbol" pitchFamily="18" charset="2"/>
              </a:rPr>
              <a:t> </a:t>
            </a:r>
            <a:r>
              <a:rPr lang="it-IT">
                <a:latin typeface="Verdana" pitchFamily="34" charset="0"/>
                <a:sym typeface="Symbol" pitchFamily="18" charset="2"/>
              </a:rPr>
              <a:t>: experiments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58763" y="1196752"/>
            <a:ext cx="7705725" cy="5327650"/>
          </a:xfrm>
        </p:spPr>
        <p:txBody>
          <a:bodyPr/>
          <a:lstStyle/>
          <a:p>
            <a:r>
              <a:rPr lang="it-IT" sz="2000" dirty="0"/>
              <a:t>PDG 08 -&gt; </a:t>
            </a:r>
            <a:r>
              <a:rPr lang="it-IT" sz="2000" dirty="0" err="1"/>
              <a:t>very</a:t>
            </a:r>
            <a:r>
              <a:rPr lang="it-IT" sz="2000" dirty="0"/>
              <a:t> </a:t>
            </a:r>
            <a:r>
              <a:rPr lang="it-IT" sz="2000" dirty="0" err="1"/>
              <a:t>poor</a:t>
            </a:r>
            <a:r>
              <a:rPr lang="it-IT" sz="2000" dirty="0"/>
              <a:t> </a:t>
            </a:r>
            <a:r>
              <a:rPr lang="it-IT" sz="2000" dirty="0" err="1"/>
              <a:t>number</a:t>
            </a:r>
            <a:r>
              <a:rPr lang="it-IT" sz="2000" dirty="0"/>
              <a:t> </a:t>
            </a:r>
            <a:r>
              <a:rPr lang="it-IT" sz="2000" dirty="0" err="1"/>
              <a:t>based</a:t>
            </a:r>
            <a:r>
              <a:rPr lang="it-IT" sz="2000" dirty="0"/>
              <a:t> on </a:t>
            </a:r>
            <a:r>
              <a:rPr lang="it-IT" sz="2000" dirty="0" err="1"/>
              <a:t>published</a:t>
            </a:r>
            <a:r>
              <a:rPr lang="it-IT" sz="2000" dirty="0"/>
              <a:t> </a:t>
            </a:r>
            <a:r>
              <a:rPr lang="it-IT" sz="2000" dirty="0" err="1"/>
              <a:t>results</a:t>
            </a:r>
            <a:r>
              <a:rPr lang="it-IT" sz="2000" dirty="0"/>
              <a:t> </a:t>
            </a:r>
            <a:r>
              <a:rPr lang="it-IT" sz="2000" dirty="0" err="1"/>
              <a:t>dating</a:t>
            </a:r>
            <a:r>
              <a:rPr lang="it-IT" sz="2000" dirty="0"/>
              <a:t> to the 70’s: 2.45(11)X10</a:t>
            </a:r>
            <a:r>
              <a:rPr lang="it-IT" sz="2000" baseline="30000" dirty="0"/>
              <a:t>-5</a:t>
            </a:r>
            <a:endParaRPr lang="it-IT" sz="2000" dirty="0"/>
          </a:p>
          <a:p>
            <a:r>
              <a:rPr lang="it-IT" sz="2000" dirty="0"/>
              <a:t>N</a:t>
            </a:r>
            <a:r>
              <a:rPr lang="it-IT" sz="2000" dirty="0" smtClean="0"/>
              <a:t>ew </a:t>
            </a:r>
            <a:r>
              <a:rPr lang="it-IT" sz="2000" dirty="0" err="1" smtClean="0"/>
              <a:t>results</a:t>
            </a:r>
            <a:r>
              <a:rPr lang="it-IT" sz="2000" dirty="0" smtClean="0"/>
              <a:t> </a:t>
            </a:r>
            <a:r>
              <a:rPr lang="it-IT" sz="2000" dirty="0"/>
              <a:t>from  KLOE (@1.2</a:t>
            </a:r>
            <a:r>
              <a:rPr lang="it-IT" sz="2000" dirty="0" smtClean="0"/>
              <a:t>%) and NA62 </a:t>
            </a:r>
            <a:r>
              <a:rPr lang="it-IT" sz="2000" dirty="0" err="1" smtClean="0"/>
              <a:t>improved</a:t>
            </a:r>
            <a:r>
              <a:rPr lang="it-IT" sz="2000" dirty="0" smtClean="0"/>
              <a:t> </a:t>
            </a:r>
            <a:r>
              <a:rPr lang="it-IT" sz="2000" dirty="0" err="1" smtClean="0"/>
              <a:t>enormously</a:t>
            </a:r>
            <a:r>
              <a:rPr lang="it-IT" sz="2000" dirty="0" smtClean="0"/>
              <a:t> </a:t>
            </a:r>
            <a:r>
              <a:rPr lang="it-IT" sz="2000" dirty="0" err="1" smtClean="0"/>
              <a:t>our</a:t>
            </a:r>
            <a:r>
              <a:rPr lang="it-IT" sz="2000" dirty="0" smtClean="0"/>
              <a:t> </a:t>
            </a:r>
            <a:r>
              <a:rPr lang="it-IT" sz="2000" dirty="0" err="1" smtClean="0"/>
              <a:t>knowledge</a:t>
            </a:r>
            <a:endParaRPr lang="it-IT" sz="2000" dirty="0" smtClean="0"/>
          </a:p>
          <a:p>
            <a:r>
              <a:rPr lang="it-IT" sz="2000" dirty="0" err="1" smtClean="0"/>
              <a:t>Experimental</a:t>
            </a:r>
            <a:r>
              <a:rPr lang="it-IT" sz="2000" dirty="0" smtClean="0"/>
              <a:t> </a:t>
            </a:r>
            <a:r>
              <a:rPr lang="it-IT" sz="2000" dirty="0" err="1" smtClean="0"/>
              <a:t>error</a:t>
            </a:r>
            <a:r>
              <a:rPr lang="it-IT" sz="2000" dirty="0" smtClean="0"/>
              <a:t> </a:t>
            </a:r>
            <a:r>
              <a:rPr lang="it-IT" sz="2000" dirty="0" err="1" smtClean="0"/>
              <a:t>still</a:t>
            </a:r>
            <a:r>
              <a:rPr lang="it-IT" sz="2000" dirty="0" smtClean="0"/>
              <a:t> 10 X </a:t>
            </a:r>
            <a:r>
              <a:rPr lang="it-IT" sz="2000" dirty="0" err="1" smtClean="0"/>
              <a:t>theoretical</a:t>
            </a:r>
            <a:r>
              <a:rPr lang="it-IT" sz="2000" dirty="0" smtClean="0"/>
              <a:t> </a:t>
            </a:r>
            <a:r>
              <a:rPr lang="it-IT" sz="2000" dirty="0" err="1" smtClean="0"/>
              <a:t>uncertainty</a:t>
            </a:r>
            <a:endParaRPr lang="it-IT" sz="2000" dirty="0"/>
          </a:p>
          <a:p>
            <a:pPr>
              <a:buFont typeface="Wingdings" pitchFamily="2" charset="2"/>
              <a:buNone/>
            </a:pPr>
            <a:endParaRPr lang="it-IT" sz="2000" dirty="0"/>
          </a:p>
        </p:txBody>
      </p:sp>
      <p:sp>
        <p:nvSpPr>
          <p:cNvPr id="64524" name="Text Box 12"/>
          <p:cNvSpPr txBox="1">
            <a:spLocks noChangeArrowheads="1"/>
          </p:cNvSpPr>
          <p:nvPr/>
        </p:nvSpPr>
        <p:spPr bwMode="auto">
          <a:xfrm>
            <a:off x="5580112" y="3668831"/>
            <a:ext cx="2792752" cy="1200329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 dirty="0">
                <a:solidFill>
                  <a:srgbClr val="FFFFCC"/>
                </a:solidFill>
              </a:rPr>
              <a:t>New W.A.:</a:t>
            </a:r>
          </a:p>
          <a:p>
            <a:endParaRPr lang="it-IT" sz="2400" dirty="0">
              <a:solidFill>
                <a:srgbClr val="FFFFCC"/>
              </a:solidFill>
            </a:endParaRPr>
          </a:p>
          <a:p>
            <a:r>
              <a:rPr lang="it-IT" sz="2400" dirty="0" smtClean="0">
                <a:solidFill>
                  <a:srgbClr val="FFFFCC"/>
                </a:solidFill>
              </a:rPr>
              <a:t>2.488(10) </a:t>
            </a:r>
            <a:r>
              <a:rPr lang="it-IT" sz="2400" dirty="0">
                <a:solidFill>
                  <a:srgbClr val="FFFFCC"/>
                </a:solidFill>
              </a:rPr>
              <a:t>X 10</a:t>
            </a:r>
            <a:r>
              <a:rPr lang="it-IT" sz="2400" baseline="30000" dirty="0">
                <a:solidFill>
                  <a:srgbClr val="FFFFCC"/>
                </a:solidFill>
              </a:rPr>
              <a:t>-5</a:t>
            </a:r>
            <a:endParaRPr lang="it-IT" sz="2400" dirty="0">
              <a:solidFill>
                <a:srgbClr val="FFFFCC"/>
              </a:solidFill>
            </a:endParaRPr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040642"/>
            <a:ext cx="3888432" cy="384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02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When the going gets tough…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624" y="1341710"/>
            <a:ext cx="7705725" cy="5327650"/>
          </a:xfrm>
        </p:spPr>
        <p:txBody>
          <a:bodyPr/>
          <a:lstStyle/>
          <a:p>
            <a:endParaRPr lang="it-IT" sz="2000" dirty="0"/>
          </a:p>
          <a:p>
            <a:r>
              <a:rPr lang="it-IT" sz="2000" dirty="0" err="1"/>
              <a:t>Current</a:t>
            </a:r>
            <a:r>
              <a:rPr lang="it-IT" sz="2000" dirty="0"/>
              <a:t> </a:t>
            </a:r>
            <a:r>
              <a:rPr lang="it-IT" sz="2000" dirty="0" err="1"/>
              <a:t>flavor</a:t>
            </a:r>
            <a:r>
              <a:rPr lang="it-IT" sz="2000" dirty="0"/>
              <a:t> </a:t>
            </a:r>
            <a:r>
              <a:rPr lang="it-IT" sz="2000" dirty="0" err="1"/>
              <a:t>physics</a:t>
            </a:r>
            <a:r>
              <a:rPr lang="it-IT" sz="2000" dirty="0"/>
              <a:t> (</a:t>
            </a:r>
            <a:r>
              <a:rPr lang="it-IT" sz="2000" dirty="0" err="1"/>
              <a:t>not</a:t>
            </a:r>
            <a:r>
              <a:rPr lang="it-IT" sz="2000" dirty="0"/>
              <a:t> </a:t>
            </a:r>
            <a:r>
              <a:rPr lang="it-IT" sz="2000" dirty="0" err="1"/>
              <a:t>only</a:t>
            </a:r>
            <a:r>
              <a:rPr lang="it-IT" sz="2000" dirty="0"/>
              <a:t> </a:t>
            </a:r>
            <a:r>
              <a:rPr lang="it-IT" sz="2000" dirty="0" err="1"/>
              <a:t>at</a:t>
            </a:r>
            <a:r>
              <a:rPr lang="it-IT" sz="2000" dirty="0"/>
              <a:t> 1 </a:t>
            </a:r>
            <a:r>
              <a:rPr lang="it-IT" sz="2000" dirty="0" err="1"/>
              <a:t>GeV</a:t>
            </a:r>
            <a:r>
              <a:rPr lang="it-IT" sz="2000" dirty="0"/>
              <a:t> scale…) </a:t>
            </a:r>
            <a:r>
              <a:rPr lang="it-IT" sz="2000" dirty="0" err="1"/>
              <a:t>too</a:t>
            </a:r>
            <a:r>
              <a:rPr lang="it-IT" sz="2000" dirty="0"/>
              <a:t> </a:t>
            </a:r>
            <a:r>
              <a:rPr lang="it-IT" sz="2000" dirty="0" err="1"/>
              <a:t>much</a:t>
            </a:r>
            <a:r>
              <a:rPr lang="it-IT" sz="2000" dirty="0"/>
              <a:t> of a </a:t>
            </a:r>
            <a:r>
              <a:rPr lang="it-IT" sz="2000" dirty="0" smtClean="0"/>
              <a:t>success for the SM and CKM…</a:t>
            </a:r>
            <a:endParaRPr lang="it-IT" sz="2000" dirty="0"/>
          </a:p>
          <a:p>
            <a:r>
              <a:rPr lang="it-IT" sz="2000" dirty="0" err="1"/>
              <a:t>Need</a:t>
            </a:r>
            <a:r>
              <a:rPr lang="it-IT" sz="2000" dirty="0"/>
              <a:t> to investigate </a:t>
            </a:r>
            <a:r>
              <a:rPr lang="it-IT" sz="2000" dirty="0" err="1"/>
              <a:t>processes</a:t>
            </a:r>
            <a:r>
              <a:rPr lang="it-IT" sz="2000" dirty="0"/>
              <a:t> </a:t>
            </a:r>
            <a:r>
              <a:rPr lang="it-IT" sz="2000" dirty="0" err="1"/>
              <a:t>further</a:t>
            </a:r>
            <a:r>
              <a:rPr lang="it-IT" sz="2000" dirty="0"/>
              <a:t> </a:t>
            </a:r>
            <a:r>
              <a:rPr lang="it-IT" sz="2000" dirty="0" err="1"/>
              <a:t>suppressed</a:t>
            </a:r>
            <a:r>
              <a:rPr lang="it-IT" sz="2000" dirty="0"/>
              <a:t> in the SM… </a:t>
            </a:r>
            <a:r>
              <a:rPr lang="it-IT" sz="2000" dirty="0" err="1"/>
              <a:t>let’s</a:t>
            </a:r>
            <a:r>
              <a:rPr lang="it-IT" sz="2000" dirty="0"/>
              <a:t> </a:t>
            </a:r>
            <a:r>
              <a:rPr lang="it-IT" sz="2000" dirty="0" err="1"/>
              <a:t>try</a:t>
            </a:r>
            <a:r>
              <a:rPr lang="it-IT" sz="2000" dirty="0"/>
              <a:t> FCNC  </a:t>
            </a:r>
            <a:r>
              <a:rPr lang="it-IT" sz="2000" dirty="0" err="1"/>
              <a:t>proprotional</a:t>
            </a:r>
            <a:r>
              <a:rPr lang="it-IT" sz="2000" dirty="0"/>
              <a:t> to </a:t>
            </a:r>
            <a:r>
              <a:rPr lang="it-IT" sz="2000" b="1" dirty="0">
                <a:solidFill>
                  <a:srgbClr val="0000FF"/>
                </a:solidFill>
                <a:latin typeface="Symbol" pitchFamily="18" charset="2"/>
              </a:rPr>
              <a:t>l</a:t>
            </a:r>
            <a:r>
              <a:rPr lang="it-IT" sz="2000" b="1" baseline="30000" dirty="0">
                <a:solidFill>
                  <a:srgbClr val="0000FF"/>
                </a:solidFill>
                <a:latin typeface="Symbol" pitchFamily="18" charset="2"/>
              </a:rPr>
              <a:t>5</a:t>
            </a:r>
            <a:r>
              <a:rPr lang="it-IT" sz="2000" b="1" dirty="0">
                <a:solidFill>
                  <a:srgbClr val="0000FF"/>
                </a:solidFill>
                <a:latin typeface="Symbol" pitchFamily="18" charset="2"/>
              </a:rPr>
              <a:t> ...</a:t>
            </a:r>
            <a:endParaRPr lang="it-IT" sz="2000" b="1" dirty="0">
              <a:solidFill>
                <a:srgbClr val="0000FF"/>
              </a:solidFill>
            </a:endParaRPr>
          </a:p>
          <a:p>
            <a:r>
              <a:rPr lang="it-IT" sz="2000" dirty="0"/>
              <a:t>…</a:t>
            </a:r>
            <a:r>
              <a:rPr lang="it-IT" sz="2000" dirty="0" err="1"/>
              <a:t>better</a:t>
            </a:r>
            <a:r>
              <a:rPr lang="it-IT" sz="2000" dirty="0"/>
              <a:t> </a:t>
            </a:r>
            <a:r>
              <a:rPr lang="it-IT" sz="2000" dirty="0" err="1"/>
              <a:t>if</a:t>
            </a:r>
            <a:r>
              <a:rPr lang="it-IT" sz="2000" dirty="0"/>
              <a:t> </a:t>
            </a:r>
            <a:r>
              <a:rPr lang="it-IT" sz="2000" dirty="0" err="1"/>
              <a:t>also</a:t>
            </a:r>
            <a:r>
              <a:rPr lang="it-IT" sz="2000" dirty="0"/>
              <a:t> </a:t>
            </a:r>
            <a:r>
              <a:rPr lang="it-IT" sz="2000" dirty="0" err="1"/>
              <a:t>theoretically</a:t>
            </a:r>
            <a:r>
              <a:rPr lang="it-IT" sz="2000" dirty="0"/>
              <a:t> </a:t>
            </a:r>
            <a:r>
              <a:rPr lang="it-IT" sz="2000" dirty="0" err="1"/>
              <a:t>clean</a:t>
            </a:r>
            <a:r>
              <a:rPr lang="it-IT" sz="2000" dirty="0"/>
              <a:t> !</a:t>
            </a:r>
          </a:p>
          <a:p>
            <a:pPr>
              <a:buFont typeface="Wingdings" pitchFamily="2" charset="2"/>
              <a:buNone/>
            </a:pPr>
            <a:endParaRPr lang="it-IT" sz="2000" dirty="0"/>
          </a:p>
          <a:p>
            <a:pPr>
              <a:buFont typeface="Wingdings" pitchFamily="2" charset="2"/>
              <a:buNone/>
            </a:pPr>
            <a:endParaRPr lang="it-IT" sz="2000" dirty="0"/>
          </a:p>
          <a:p>
            <a:pPr>
              <a:buFont typeface="Wingdings" pitchFamily="2" charset="2"/>
              <a:buNone/>
            </a:pPr>
            <a:r>
              <a:rPr lang="it-IT" sz="2000" dirty="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When the going gets tough…</a:t>
            </a:r>
          </a:p>
        </p:txBody>
      </p:sp>
      <p:graphicFrame>
        <p:nvGraphicFramePr>
          <p:cNvPr id="11981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684213" y="3716338"/>
          <a:ext cx="3581400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43" name="Equation" r:id="rId4" imgW="799920" imgH="203040" progId="Equation.3">
                  <p:embed/>
                </p:oleObj>
              </mc:Choice>
              <mc:Fallback>
                <p:oleObj name="Equation" r:id="rId4" imgW="79992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716338"/>
                        <a:ext cx="3581400" cy="909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13" name="Text Box 5"/>
          <p:cNvSpPr txBox="1">
            <a:spLocks noChangeArrowheads="1"/>
          </p:cNvSpPr>
          <p:nvPr/>
        </p:nvSpPr>
        <p:spPr bwMode="auto">
          <a:xfrm>
            <a:off x="4643438" y="4149725"/>
            <a:ext cx="4278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“looking for a needle in a haystack”</a:t>
            </a:r>
          </a:p>
        </p:txBody>
      </p:sp>
      <p:sp>
        <p:nvSpPr>
          <p:cNvPr id="2" name="Segnaposto testo 1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187624" y="1341710"/>
            <a:ext cx="7705725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endParaRPr lang="it-IT" sz="2000" smtClean="0"/>
          </a:p>
          <a:p>
            <a:r>
              <a:rPr lang="it-IT" sz="2000" smtClean="0"/>
              <a:t>Current flavor physics (not only at 1 GeV scale…) too much of a success for the SM and CKM…</a:t>
            </a:r>
          </a:p>
          <a:p>
            <a:r>
              <a:rPr lang="it-IT" sz="2000" smtClean="0"/>
              <a:t>Need to investigate processes further suppressed in the SM… let’s try FCNC  proprotional to </a:t>
            </a:r>
            <a:r>
              <a:rPr lang="it-IT" sz="2000" b="1" smtClean="0">
                <a:solidFill>
                  <a:srgbClr val="0000FF"/>
                </a:solidFill>
                <a:latin typeface="Symbol" pitchFamily="18" charset="2"/>
              </a:rPr>
              <a:t>l</a:t>
            </a:r>
            <a:r>
              <a:rPr lang="it-IT" sz="2000" b="1" baseline="30000" smtClean="0">
                <a:solidFill>
                  <a:srgbClr val="0000FF"/>
                </a:solidFill>
                <a:latin typeface="Symbol" pitchFamily="18" charset="2"/>
              </a:rPr>
              <a:t>5</a:t>
            </a:r>
            <a:r>
              <a:rPr lang="it-IT" sz="2000" b="1" smtClean="0">
                <a:solidFill>
                  <a:srgbClr val="0000FF"/>
                </a:solidFill>
                <a:latin typeface="Symbol" pitchFamily="18" charset="2"/>
              </a:rPr>
              <a:t> ...</a:t>
            </a:r>
            <a:endParaRPr lang="it-IT" sz="2000" b="1" smtClean="0">
              <a:solidFill>
                <a:srgbClr val="0000FF"/>
              </a:solidFill>
            </a:endParaRPr>
          </a:p>
          <a:p>
            <a:r>
              <a:rPr lang="it-IT" sz="2000" smtClean="0"/>
              <a:t>…better if also theoretically clean !</a:t>
            </a:r>
          </a:p>
          <a:p>
            <a:pPr>
              <a:buFont typeface="Wingdings" pitchFamily="2" charset="2"/>
              <a:buNone/>
            </a:pPr>
            <a:endParaRPr lang="it-IT" sz="2000" smtClean="0"/>
          </a:p>
          <a:p>
            <a:pPr>
              <a:buFont typeface="Wingdings" pitchFamily="2" charset="2"/>
              <a:buNone/>
            </a:pPr>
            <a:endParaRPr lang="it-IT" sz="2000" smtClean="0"/>
          </a:p>
          <a:p>
            <a:pPr>
              <a:buFont typeface="Wingdings" pitchFamily="2" charset="2"/>
              <a:buNone/>
            </a:pPr>
            <a:r>
              <a:rPr lang="it-IT" sz="2000" smtClean="0"/>
              <a:t>    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When the going gets tough…</a:t>
            </a:r>
          </a:p>
        </p:txBody>
      </p:sp>
      <p:graphicFrame>
        <p:nvGraphicFramePr>
          <p:cNvPr id="70663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684213" y="3716338"/>
          <a:ext cx="3581400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26" name="Equation" r:id="rId4" imgW="799920" imgH="203040" progId="Equation.3">
                  <p:embed/>
                </p:oleObj>
              </mc:Choice>
              <mc:Fallback>
                <p:oleObj name="Equation" r:id="rId4" imgW="799920" imgH="203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716338"/>
                        <a:ext cx="3581400" cy="909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5" name="Text Box 9"/>
          <p:cNvSpPr txBox="1">
            <a:spLocks noChangeArrowheads="1"/>
          </p:cNvSpPr>
          <p:nvPr/>
        </p:nvSpPr>
        <p:spPr bwMode="auto">
          <a:xfrm>
            <a:off x="4643438" y="4149725"/>
            <a:ext cx="4278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“looking for a needle in a haystack”</a:t>
            </a:r>
          </a:p>
        </p:txBody>
      </p:sp>
      <p:graphicFrame>
        <p:nvGraphicFramePr>
          <p:cNvPr id="70666" name="Object 10"/>
          <p:cNvGraphicFramePr>
            <a:graphicFrameLocks noChangeAspect="1"/>
          </p:cNvGraphicFramePr>
          <p:nvPr/>
        </p:nvGraphicFramePr>
        <p:xfrm>
          <a:off x="782638" y="5100638"/>
          <a:ext cx="3525837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27" name="Equation" r:id="rId6" imgW="787320" imgH="228600" progId="Equation.3">
                  <p:embed/>
                </p:oleObj>
              </mc:Choice>
              <mc:Fallback>
                <p:oleObj name="Equation" r:id="rId6" imgW="78732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638" y="5100638"/>
                        <a:ext cx="3525837" cy="1023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4572000" y="5445125"/>
            <a:ext cx="4314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“looking for an </a:t>
            </a:r>
            <a:r>
              <a:rPr lang="it-IT" i="1"/>
              <a:t>invisible</a:t>
            </a:r>
            <a:r>
              <a:rPr lang="it-IT"/>
              <a:t> needle in a </a:t>
            </a:r>
          </a:p>
          <a:p>
            <a:r>
              <a:rPr lang="it-IT"/>
              <a:t>  haystack”</a:t>
            </a:r>
          </a:p>
        </p:txBody>
      </p:sp>
      <p:sp>
        <p:nvSpPr>
          <p:cNvPr id="2" name="Segnaposto testo 1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87624" y="1341710"/>
            <a:ext cx="7705725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endParaRPr lang="it-IT" sz="2000" smtClean="0"/>
          </a:p>
          <a:p>
            <a:r>
              <a:rPr lang="it-IT" sz="2000" smtClean="0"/>
              <a:t>Current flavor physics (not only at 1 GeV scale…) too much of a success for the SM and CKM…</a:t>
            </a:r>
          </a:p>
          <a:p>
            <a:r>
              <a:rPr lang="it-IT" sz="2000" smtClean="0"/>
              <a:t>Need to investigate processes further suppressed in the SM… let’s try FCNC  proprotional to </a:t>
            </a:r>
            <a:r>
              <a:rPr lang="it-IT" sz="2000" b="1" smtClean="0">
                <a:solidFill>
                  <a:srgbClr val="0000FF"/>
                </a:solidFill>
                <a:latin typeface="Symbol" pitchFamily="18" charset="2"/>
              </a:rPr>
              <a:t>l</a:t>
            </a:r>
            <a:r>
              <a:rPr lang="it-IT" sz="2000" b="1" baseline="30000" smtClean="0">
                <a:solidFill>
                  <a:srgbClr val="0000FF"/>
                </a:solidFill>
                <a:latin typeface="Symbol" pitchFamily="18" charset="2"/>
              </a:rPr>
              <a:t>5</a:t>
            </a:r>
            <a:r>
              <a:rPr lang="it-IT" sz="2000" b="1" smtClean="0">
                <a:solidFill>
                  <a:srgbClr val="0000FF"/>
                </a:solidFill>
                <a:latin typeface="Symbol" pitchFamily="18" charset="2"/>
              </a:rPr>
              <a:t> ...</a:t>
            </a:r>
            <a:endParaRPr lang="it-IT" sz="2000" b="1" smtClean="0">
              <a:solidFill>
                <a:srgbClr val="0000FF"/>
              </a:solidFill>
            </a:endParaRPr>
          </a:p>
          <a:p>
            <a:r>
              <a:rPr lang="it-IT" sz="2000" smtClean="0"/>
              <a:t>…better if also theoretically clean !</a:t>
            </a:r>
          </a:p>
          <a:p>
            <a:pPr>
              <a:buFont typeface="Wingdings" pitchFamily="2" charset="2"/>
              <a:buNone/>
            </a:pPr>
            <a:endParaRPr lang="it-IT" sz="2000" smtClean="0"/>
          </a:p>
          <a:p>
            <a:pPr>
              <a:buFont typeface="Wingdings" pitchFamily="2" charset="2"/>
              <a:buNone/>
            </a:pPr>
            <a:endParaRPr lang="it-IT" sz="2000" smtClean="0"/>
          </a:p>
          <a:p>
            <a:pPr>
              <a:buFont typeface="Wingdings" pitchFamily="2" charset="2"/>
              <a:buNone/>
            </a:pPr>
            <a:r>
              <a:rPr lang="it-IT" sz="2000" smtClean="0"/>
              <a:t>    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K</a:t>
            </a:r>
            <a:r>
              <a:rPr lang="it-IT">
                <a:latin typeface="Symbol" pitchFamily="18" charset="2"/>
                <a:sym typeface="Symbol" pitchFamily="18" charset="2"/>
              </a:rPr>
              <a:t>pnn</a:t>
            </a:r>
            <a:r>
              <a:rPr lang="it-IT">
                <a:latin typeface="Verdana" pitchFamily="34" charset="0"/>
                <a:sym typeface="Symbol" pitchFamily="18" charset="2"/>
              </a:rPr>
              <a:t> : theory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1039986" y="4935885"/>
            <a:ext cx="4756150" cy="941387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en-US" b="1">
                <a:solidFill>
                  <a:srgbClr val="FF3300"/>
                </a:solidFill>
                <a:latin typeface="Arial" charset="0"/>
              </a:rPr>
              <a:t>The SM Prediction error is dominated</a:t>
            </a:r>
          </a:p>
          <a:p>
            <a:pPr eaLnBrk="0" hangingPunct="0"/>
            <a:r>
              <a:rPr lang="en-US" b="1">
                <a:solidFill>
                  <a:srgbClr val="FF3300"/>
                </a:solidFill>
                <a:latin typeface="Arial" charset="0"/>
              </a:rPr>
              <a:t>  by the uncertainty on  the CKM elements</a:t>
            </a:r>
          </a:p>
          <a:p>
            <a:pPr eaLnBrk="0" hangingPunct="0">
              <a:buFontTx/>
              <a:buChar char="•"/>
            </a:pPr>
            <a:r>
              <a:rPr lang="en-US" b="1">
                <a:solidFill>
                  <a:srgbClr val="FF3300"/>
                </a:solidFill>
                <a:latin typeface="Arial" charset="0"/>
              </a:rPr>
              <a:t>The theory error can still be reduced</a:t>
            </a:r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72732" name="Picture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78867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33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666" y="3990975"/>
            <a:ext cx="3324225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latin typeface="Verdana" pitchFamily="34" charset="0"/>
                <a:sym typeface="Symbol" pitchFamily="18" charset="2"/>
              </a:rPr>
              <a:t>K</a:t>
            </a:r>
            <a:r>
              <a:rPr lang="it-IT" dirty="0" err="1">
                <a:latin typeface="Symbol" pitchFamily="18" charset="2"/>
                <a:sym typeface="Symbol" pitchFamily="18" charset="2"/>
              </a:rPr>
              <a:t>pnn</a:t>
            </a:r>
            <a:r>
              <a:rPr lang="it-IT" dirty="0">
                <a:latin typeface="Verdana" pitchFamily="34" charset="0"/>
                <a:sym typeface="Symbol" pitchFamily="18" charset="2"/>
              </a:rPr>
              <a:t> : </a:t>
            </a:r>
            <a:r>
              <a:rPr lang="it-IT" dirty="0" smtClean="0">
                <a:latin typeface="Verdana" pitchFamily="34" charset="0"/>
                <a:sym typeface="Symbol" pitchFamily="18" charset="2"/>
              </a:rPr>
              <a:t>NP </a:t>
            </a:r>
            <a:r>
              <a:rPr lang="it-IT" dirty="0" err="1" smtClean="0">
                <a:latin typeface="Verdana" pitchFamily="34" charset="0"/>
                <a:sym typeface="Symbol" pitchFamily="18" charset="2"/>
              </a:rPr>
              <a:t>scenarios</a:t>
            </a:r>
            <a:endParaRPr lang="it-IT" dirty="0">
              <a:latin typeface="Verdana" pitchFamily="34" charset="0"/>
              <a:sym typeface="Symbol" pitchFamily="18" charset="2"/>
            </a:endParaRP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6418263" y="6491288"/>
            <a:ext cx="19148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dirty="0" smtClean="0"/>
              <a:t>(</a:t>
            </a:r>
            <a:r>
              <a:rPr lang="it-IT" dirty="0" err="1" smtClean="0"/>
              <a:t>Straub</a:t>
            </a:r>
            <a:r>
              <a:rPr lang="it-IT" dirty="0" smtClean="0"/>
              <a:t>, 2010</a:t>
            </a:r>
            <a:r>
              <a:rPr lang="it-IT" dirty="0" smtClean="0"/>
              <a:t>)</a:t>
            </a:r>
            <a:endParaRPr lang="it-IT" dirty="0"/>
          </a:p>
        </p:txBody>
      </p:sp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109663"/>
            <a:ext cx="708660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latin typeface="Verdana" pitchFamily="34" charset="0"/>
                <a:sym typeface="Symbol" pitchFamily="18" charset="2"/>
              </a:rPr>
              <a:t>K</a:t>
            </a:r>
            <a:r>
              <a:rPr lang="it-IT" dirty="0" err="1">
                <a:latin typeface="Symbol" pitchFamily="18" charset="2"/>
                <a:sym typeface="Symbol" pitchFamily="18" charset="2"/>
              </a:rPr>
              <a:t>pnn</a:t>
            </a:r>
            <a:r>
              <a:rPr lang="it-IT" dirty="0">
                <a:latin typeface="Verdana" pitchFamily="34" charset="0"/>
                <a:sym typeface="Symbol" pitchFamily="18" charset="2"/>
              </a:rPr>
              <a:t> </a:t>
            </a:r>
            <a:r>
              <a:rPr lang="it-IT" dirty="0" smtClean="0">
                <a:latin typeface="Verdana" pitchFamily="34" charset="0"/>
                <a:sym typeface="Symbol" pitchFamily="18" charset="2"/>
              </a:rPr>
              <a:t>: </a:t>
            </a:r>
            <a:r>
              <a:rPr lang="it-IT" dirty="0" err="1" smtClean="0">
                <a:latin typeface="Verdana" pitchFamily="34" charset="0"/>
                <a:sym typeface="Symbol" pitchFamily="18" charset="2"/>
              </a:rPr>
              <a:t>history</a:t>
            </a:r>
            <a:endParaRPr lang="it-IT" dirty="0"/>
          </a:p>
        </p:txBody>
      </p:sp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56305"/>
            <a:ext cx="6758930" cy="5341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038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K</a:t>
            </a:r>
            <a:r>
              <a:rPr lang="it-IT">
                <a:latin typeface="Symbol" pitchFamily="18" charset="2"/>
                <a:sym typeface="Symbol" pitchFamily="18" charset="2"/>
              </a:rPr>
              <a:t>pnn</a:t>
            </a:r>
            <a:r>
              <a:rPr lang="it-IT">
                <a:latin typeface="Verdana" pitchFamily="34" charset="0"/>
                <a:sym typeface="Symbol" pitchFamily="18" charset="2"/>
              </a:rPr>
              <a:t> : state of the art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924300" y="1268413"/>
            <a:ext cx="4759325" cy="4122737"/>
          </a:xfrm>
        </p:spPr>
        <p:txBody>
          <a:bodyPr/>
          <a:lstStyle/>
          <a:p>
            <a:r>
              <a:rPr lang="it-IT" sz="2000"/>
              <a:t>BNL E787, E949 published in 2008 a result with 7 events observed in total </a:t>
            </a:r>
            <a:r>
              <a:rPr lang="it-IT" sz="1600"/>
              <a:t>[PRL 101 (08)]</a:t>
            </a:r>
            <a:r>
              <a:rPr lang="it-IT" sz="2000"/>
              <a:t>:</a:t>
            </a:r>
          </a:p>
          <a:p>
            <a:endParaRPr lang="it-IT" sz="2000"/>
          </a:p>
          <a:p>
            <a:endParaRPr lang="it-IT" sz="2000"/>
          </a:p>
          <a:p>
            <a:endParaRPr lang="it-IT" sz="2000"/>
          </a:p>
          <a:p>
            <a:endParaRPr lang="it-IT" sz="2000"/>
          </a:p>
          <a:p>
            <a:endParaRPr lang="it-IT" sz="2000"/>
          </a:p>
          <a:p>
            <a:endParaRPr lang="it-IT" sz="2000"/>
          </a:p>
          <a:p>
            <a:r>
              <a:rPr lang="it-IT" sz="2000"/>
              <a:t>E391A Collaboration at KEK </a:t>
            </a:r>
            <a:r>
              <a:rPr lang="it-IT" sz="1600"/>
              <a:t>[PRL 100 (08)]</a:t>
            </a:r>
          </a:p>
          <a:p>
            <a:pPr>
              <a:buFont typeface="Wingdings" pitchFamily="2" charset="2"/>
              <a:buNone/>
            </a:pPr>
            <a:endParaRPr lang="it-IT" sz="2000"/>
          </a:p>
          <a:p>
            <a:pPr>
              <a:buFont typeface="Wingdings" pitchFamily="2" charset="2"/>
              <a:buNone/>
            </a:pPr>
            <a:endParaRPr lang="it-IT" sz="2000"/>
          </a:p>
        </p:txBody>
      </p:sp>
      <p:graphicFrame>
        <p:nvGraphicFramePr>
          <p:cNvPr id="77835" name="Object 11"/>
          <p:cNvGraphicFramePr>
            <a:graphicFrameLocks noGrp="1" noChangeAspect="1"/>
          </p:cNvGraphicFramePr>
          <p:nvPr>
            <p:ph sz="half" idx="2"/>
          </p:nvPr>
        </p:nvGraphicFramePr>
        <p:xfrm>
          <a:off x="3995738" y="2519363"/>
          <a:ext cx="5040312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0" name="Equation" r:id="rId4" imgW="2514600" imgH="241200" progId="Equation.3">
                  <p:embed/>
                </p:oleObj>
              </mc:Choice>
              <mc:Fallback>
                <p:oleObj name="Equation" r:id="rId4" imgW="2514600" imgH="241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2519363"/>
                        <a:ext cx="5040312" cy="484187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7" name="Object 13"/>
          <p:cNvGraphicFramePr>
            <a:graphicFrameLocks noChangeAspect="1"/>
          </p:cNvGraphicFramePr>
          <p:nvPr/>
        </p:nvGraphicFramePr>
        <p:xfrm>
          <a:off x="3995738" y="5059363"/>
          <a:ext cx="4752975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1" name="Equation" r:id="rId6" imgW="1930320" imgH="241200" progId="Equation.3">
                  <p:embed/>
                </p:oleObj>
              </mc:Choice>
              <mc:Fallback>
                <p:oleObj name="Equation" r:id="rId6" imgW="1930320" imgH="241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5059363"/>
                        <a:ext cx="4752975" cy="595312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838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3879850"/>
            <a:ext cx="3168650" cy="300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839" name="Text Box 15"/>
          <p:cNvSpPr txBox="1">
            <a:spLocks noChangeArrowheads="1"/>
          </p:cNvSpPr>
          <p:nvPr/>
        </p:nvSpPr>
        <p:spPr bwMode="auto">
          <a:xfrm>
            <a:off x="5722938" y="5726113"/>
            <a:ext cx="3114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Cfr. SM = 2.76(40)X10</a:t>
            </a:r>
            <a:r>
              <a:rPr lang="it-IT" baseline="30000"/>
              <a:t>-11</a:t>
            </a:r>
            <a:endParaRPr lang="it-IT"/>
          </a:p>
        </p:txBody>
      </p:sp>
      <p:sp>
        <p:nvSpPr>
          <p:cNvPr id="77840" name="Text Box 16"/>
          <p:cNvSpPr txBox="1">
            <a:spLocks noChangeArrowheads="1"/>
          </p:cNvSpPr>
          <p:nvPr/>
        </p:nvSpPr>
        <p:spPr bwMode="auto">
          <a:xfrm>
            <a:off x="5853113" y="3062288"/>
            <a:ext cx="28161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dirty="0"/>
              <a:t>Cfr. SM = </a:t>
            </a:r>
            <a:r>
              <a:rPr lang="it-IT" dirty="0" smtClean="0"/>
              <a:t>7.8(8)X10</a:t>
            </a:r>
            <a:r>
              <a:rPr lang="it-IT" baseline="30000" dirty="0" smtClean="0"/>
              <a:t>-11</a:t>
            </a:r>
            <a:endParaRPr lang="it-IT" dirty="0"/>
          </a:p>
        </p:txBody>
      </p:sp>
      <p:pic>
        <p:nvPicPr>
          <p:cNvPr id="77841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25538"/>
            <a:ext cx="3313112" cy="311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K</a:t>
            </a:r>
            <a:r>
              <a:rPr lang="it-IT" baseline="30000">
                <a:latin typeface="Verdana" pitchFamily="34" charset="0"/>
                <a:sym typeface="Symbol" pitchFamily="18" charset="2"/>
              </a:rPr>
              <a:t>+</a:t>
            </a:r>
            <a:r>
              <a:rPr lang="it-IT">
                <a:latin typeface="Verdana" pitchFamily="34" charset="0"/>
                <a:sym typeface="Symbol" pitchFamily="18" charset="2"/>
              </a:rPr>
              <a:t></a:t>
            </a:r>
            <a:r>
              <a:rPr lang="it-IT">
                <a:latin typeface="Symbol" pitchFamily="18" charset="2"/>
                <a:sym typeface="Symbol" pitchFamily="18" charset="2"/>
              </a:rPr>
              <a:t>p</a:t>
            </a:r>
            <a:r>
              <a:rPr lang="it-IT" baseline="30000">
                <a:latin typeface="Symbol" pitchFamily="18" charset="2"/>
                <a:sym typeface="Symbol" pitchFamily="18" charset="2"/>
              </a:rPr>
              <a:t>+</a:t>
            </a:r>
            <a:r>
              <a:rPr lang="it-IT">
                <a:latin typeface="Symbol" pitchFamily="18" charset="2"/>
                <a:sym typeface="Symbol" pitchFamily="18" charset="2"/>
              </a:rPr>
              <a:t>nn</a:t>
            </a:r>
            <a:r>
              <a:rPr lang="it-IT">
                <a:latin typeface="Verdana" pitchFamily="34" charset="0"/>
                <a:sym typeface="Symbol" pitchFamily="18" charset="2"/>
              </a:rPr>
              <a:t> : the future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1268413"/>
            <a:ext cx="7313612" cy="1584325"/>
          </a:xfrm>
        </p:spPr>
        <p:txBody>
          <a:bodyPr/>
          <a:lstStyle/>
          <a:p>
            <a:r>
              <a:rPr lang="it-IT" sz="1800" dirty="0"/>
              <a:t>NA62 </a:t>
            </a:r>
            <a:r>
              <a:rPr lang="it-IT" sz="1800" dirty="0" err="1"/>
              <a:t>approved</a:t>
            </a:r>
            <a:r>
              <a:rPr lang="it-IT" sz="1800" dirty="0"/>
              <a:t> by CERN </a:t>
            </a:r>
            <a:r>
              <a:rPr lang="it-IT" sz="1800" dirty="0" err="1"/>
              <a:t>council</a:t>
            </a:r>
            <a:r>
              <a:rPr lang="it-IT" sz="1800" dirty="0"/>
              <a:t> </a:t>
            </a:r>
            <a:r>
              <a:rPr lang="it-IT" sz="1800" dirty="0" smtClean="0"/>
              <a:t> </a:t>
            </a:r>
            <a:r>
              <a:rPr lang="it-IT" sz="1800" dirty="0"/>
              <a:t>-&gt; </a:t>
            </a:r>
            <a:r>
              <a:rPr lang="it-IT" sz="1800" dirty="0" err="1"/>
              <a:t>construction</a:t>
            </a:r>
            <a:r>
              <a:rPr lang="it-IT" sz="1800" dirty="0"/>
              <a:t> </a:t>
            </a:r>
            <a:r>
              <a:rPr lang="it-IT" sz="1800" dirty="0" err="1" smtClean="0"/>
              <a:t>started</a:t>
            </a:r>
            <a:r>
              <a:rPr lang="it-IT" sz="1800" dirty="0" smtClean="0"/>
              <a:t> </a:t>
            </a:r>
          </a:p>
          <a:p>
            <a:r>
              <a:rPr lang="it-IT" sz="1800" dirty="0" smtClean="0"/>
              <a:t>Technical </a:t>
            </a:r>
            <a:r>
              <a:rPr lang="it-IT" sz="1800" dirty="0" err="1" smtClean="0"/>
              <a:t>run</a:t>
            </a:r>
            <a:r>
              <a:rPr lang="it-IT" sz="1800" dirty="0" smtClean="0"/>
              <a:t> 2012, </a:t>
            </a:r>
            <a:r>
              <a:rPr lang="it-IT" sz="1800" dirty="0" err="1" smtClean="0"/>
              <a:t>Physics</a:t>
            </a:r>
            <a:r>
              <a:rPr lang="it-IT" sz="1800" dirty="0" smtClean="0"/>
              <a:t> </a:t>
            </a:r>
            <a:r>
              <a:rPr lang="it-IT" sz="1800" dirty="0" err="1" smtClean="0"/>
              <a:t>run</a:t>
            </a:r>
            <a:r>
              <a:rPr lang="it-IT" sz="1800" dirty="0" smtClean="0"/>
              <a:t> 2014</a:t>
            </a:r>
            <a:endParaRPr lang="it-IT" sz="1800" dirty="0"/>
          </a:p>
          <a:p>
            <a:r>
              <a:rPr lang="it-IT" sz="1800" dirty="0" err="1"/>
              <a:t>Aims</a:t>
            </a:r>
            <a:r>
              <a:rPr lang="it-IT" sz="1800" dirty="0"/>
              <a:t> </a:t>
            </a:r>
            <a:r>
              <a:rPr lang="it-IT" sz="1800" dirty="0" err="1"/>
              <a:t>at</a:t>
            </a:r>
            <a:r>
              <a:rPr lang="it-IT" sz="1800" dirty="0"/>
              <a:t> O(100) </a:t>
            </a:r>
            <a:r>
              <a:rPr lang="it-IT" sz="1800" dirty="0" err="1"/>
              <a:t>events</a:t>
            </a:r>
            <a:r>
              <a:rPr lang="it-IT" sz="1800" dirty="0"/>
              <a:t>, 10% S/B in 2 </a:t>
            </a:r>
            <a:r>
              <a:rPr lang="it-IT" sz="1800" dirty="0" err="1"/>
              <a:t>years</a:t>
            </a:r>
            <a:r>
              <a:rPr lang="it-IT" sz="1800" dirty="0"/>
              <a:t> data </a:t>
            </a:r>
            <a:r>
              <a:rPr lang="it-IT" sz="1800" dirty="0" err="1"/>
              <a:t>taking</a:t>
            </a:r>
            <a:endParaRPr lang="it-IT" sz="1800" dirty="0"/>
          </a:p>
          <a:p>
            <a:r>
              <a:rPr lang="it-IT" sz="1800" dirty="0" err="1"/>
              <a:t>Kinematical</a:t>
            </a:r>
            <a:r>
              <a:rPr lang="it-IT" sz="1800" dirty="0"/>
              <a:t> </a:t>
            </a:r>
            <a:r>
              <a:rPr lang="it-IT" sz="1800" dirty="0" err="1"/>
              <a:t>rejection</a:t>
            </a:r>
            <a:r>
              <a:rPr lang="it-IT" sz="1800" dirty="0"/>
              <a:t> + </a:t>
            </a:r>
            <a:r>
              <a:rPr lang="it-IT" sz="1800" dirty="0" err="1"/>
              <a:t>redundant</a:t>
            </a:r>
            <a:r>
              <a:rPr lang="it-IT" sz="1800" dirty="0"/>
              <a:t> PID </a:t>
            </a:r>
            <a:r>
              <a:rPr lang="it-IT" sz="1800" dirty="0" err="1"/>
              <a:t>as</a:t>
            </a:r>
            <a:r>
              <a:rPr lang="it-IT" sz="1800" dirty="0"/>
              <a:t> veto</a:t>
            </a:r>
          </a:p>
          <a:p>
            <a:pPr>
              <a:buFont typeface="Wingdings" pitchFamily="2" charset="2"/>
              <a:buNone/>
            </a:pPr>
            <a:endParaRPr lang="it-IT" sz="1800" dirty="0"/>
          </a:p>
        </p:txBody>
      </p:sp>
      <p:pic>
        <p:nvPicPr>
          <p:cNvPr id="8090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2708275"/>
            <a:ext cx="6543675" cy="3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K</a:t>
            </a:r>
            <a:r>
              <a:rPr lang="it-IT" baseline="-25000">
                <a:latin typeface="Verdana" pitchFamily="34" charset="0"/>
                <a:sym typeface="Symbol" pitchFamily="18" charset="2"/>
              </a:rPr>
              <a:t>L</a:t>
            </a:r>
            <a:r>
              <a:rPr lang="it-IT">
                <a:latin typeface="Verdana" pitchFamily="34" charset="0"/>
                <a:sym typeface="Symbol" pitchFamily="18" charset="2"/>
              </a:rPr>
              <a:t></a:t>
            </a:r>
            <a:r>
              <a:rPr lang="it-IT">
                <a:latin typeface="Symbol" pitchFamily="18" charset="2"/>
                <a:sym typeface="Symbol" pitchFamily="18" charset="2"/>
              </a:rPr>
              <a:t>p</a:t>
            </a:r>
            <a:r>
              <a:rPr lang="it-IT" baseline="30000">
                <a:latin typeface="Symbol" pitchFamily="18" charset="2"/>
                <a:sym typeface="Symbol" pitchFamily="18" charset="2"/>
              </a:rPr>
              <a:t>0</a:t>
            </a:r>
            <a:r>
              <a:rPr lang="it-IT">
                <a:latin typeface="Symbol" pitchFamily="18" charset="2"/>
                <a:sym typeface="Symbol" pitchFamily="18" charset="2"/>
              </a:rPr>
              <a:t>nn</a:t>
            </a:r>
            <a:r>
              <a:rPr lang="it-IT">
                <a:latin typeface="Verdana" pitchFamily="34" charset="0"/>
                <a:sym typeface="Symbol" pitchFamily="18" charset="2"/>
              </a:rPr>
              <a:t> : the future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1268413"/>
            <a:ext cx="7313612" cy="1584325"/>
          </a:xfrm>
        </p:spPr>
        <p:txBody>
          <a:bodyPr/>
          <a:lstStyle/>
          <a:p>
            <a:r>
              <a:rPr lang="it-IT" sz="2000" dirty="0"/>
              <a:t>E14 </a:t>
            </a:r>
            <a:r>
              <a:rPr lang="it-IT" sz="2000" dirty="0" err="1"/>
              <a:t>project</a:t>
            </a:r>
            <a:r>
              <a:rPr lang="it-IT" sz="2000" dirty="0"/>
              <a:t> </a:t>
            </a:r>
            <a:r>
              <a:rPr lang="it-IT" sz="2000" dirty="0" smtClean="0"/>
              <a:t>(KOTO) </a:t>
            </a:r>
            <a:r>
              <a:rPr lang="it-IT" sz="2000" dirty="0" err="1" smtClean="0"/>
              <a:t>as</a:t>
            </a:r>
            <a:r>
              <a:rPr lang="it-IT" sz="2000" dirty="0" smtClean="0"/>
              <a:t> </a:t>
            </a:r>
            <a:r>
              <a:rPr lang="it-IT" sz="2000" dirty="0"/>
              <a:t>upgrade of E391a </a:t>
            </a:r>
            <a:r>
              <a:rPr lang="it-IT" sz="2000" dirty="0" err="1"/>
              <a:t>at</a:t>
            </a:r>
            <a:r>
              <a:rPr lang="it-IT" sz="2000" dirty="0"/>
              <a:t> J-PARC</a:t>
            </a:r>
          </a:p>
          <a:p>
            <a:r>
              <a:rPr lang="it-IT" sz="2000" dirty="0" err="1"/>
              <a:t>Increased</a:t>
            </a:r>
            <a:r>
              <a:rPr lang="it-IT" sz="2000" dirty="0"/>
              <a:t> </a:t>
            </a:r>
            <a:r>
              <a:rPr lang="it-IT" sz="2000" dirty="0" err="1"/>
              <a:t>flux</a:t>
            </a:r>
            <a:r>
              <a:rPr lang="it-IT" sz="2000" dirty="0"/>
              <a:t> (X40) </a:t>
            </a:r>
            <a:r>
              <a:rPr lang="it-IT" sz="2000" dirty="0" err="1"/>
              <a:t>runtime</a:t>
            </a:r>
            <a:r>
              <a:rPr lang="it-IT" sz="2000" dirty="0"/>
              <a:t> (X10) </a:t>
            </a:r>
            <a:r>
              <a:rPr lang="it-IT" sz="2000" dirty="0" err="1"/>
              <a:t>acceptance</a:t>
            </a:r>
            <a:r>
              <a:rPr lang="it-IT" sz="2000" dirty="0"/>
              <a:t> (X3) </a:t>
            </a:r>
            <a:r>
              <a:rPr lang="it-IT" sz="2000" dirty="0" err="1"/>
              <a:t>wrt</a:t>
            </a:r>
            <a:r>
              <a:rPr lang="it-IT" sz="2000" dirty="0"/>
              <a:t> E391a </a:t>
            </a:r>
            <a:r>
              <a:rPr lang="it-IT" sz="2000" dirty="0">
                <a:sym typeface="Symbol" pitchFamily="18" charset="2"/>
              </a:rPr>
              <a:t> SM </a:t>
            </a:r>
            <a:r>
              <a:rPr lang="it-IT" sz="2000" dirty="0" err="1">
                <a:sym typeface="Symbol" pitchFamily="18" charset="2"/>
              </a:rPr>
              <a:t>sensitiviy</a:t>
            </a:r>
            <a:r>
              <a:rPr lang="it-IT" sz="2000" dirty="0">
                <a:sym typeface="Symbol" pitchFamily="18" charset="2"/>
              </a:rPr>
              <a:t> (</a:t>
            </a:r>
            <a:r>
              <a:rPr lang="it-IT" sz="2000" dirty="0" err="1">
                <a:sym typeface="Symbol" pitchFamily="18" charset="2"/>
              </a:rPr>
              <a:t>aim</a:t>
            </a:r>
            <a:r>
              <a:rPr lang="it-IT" sz="2000" dirty="0">
                <a:sym typeface="Symbol" pitchFamily="18" charset="2"/>
              </a:rPr>
              <a:t> </a:t>
            </a:r>
            <a:r>
              <a:rPr lang="it-IT" sz="2000" dirty="0" err="1">
                <a:sym typeface="Symbol" pitchFamily="18" charset="2"/>
              </a:rPr>
              <a:t>at</a:t>
            </a:r>
            <a:r>
              <a:rPr lang="it-IT" sz="2000" dirty="0">
                <a:sym typeface="Symbol" pitchFamily="18" charset="2"/>
              </a:rPr>
              <a:t> 3 </a:t>
            </a:r>
            <a:r>
              <a:rPr lang="it-IT" sz="2000" dirty="0" err="1">
                <a:sym typeface="Symbol" pitchFamily="18" charset="2"/>
              </a:rPr>
              <a:t>evts</a:t>
            </a:r>
            <a:r>
              <a:rPr lang="it-IT" sz="2000" dirty="0">
                <a:sym typeface="Symbol" pitchFamily="18" charset="2"/>
              </a:rPr>
              <a:t>, 1.5 S/B)</a:t>
            </a:r>
          </a:p>
          <a:p>
            <a:r>
              <a:rPr lang="it-IT" sz="2000" dirty="0" err="1"/>
              <a:t>Improved</a:t>
            </a:r>
            <a:r>
              <a:rPr lang="it-IT" sz="2000" dirty="0"/>
              <a:t> detector </a:t>
            </a:r>
            <a:r>
              <a:rPr lang="it-IT" sz="2000" dirty="0" err="1"/>
              <a:t>profiting</a:t>
            </a:r>
            <a:r>
              <a:rPr lang="it-IT" sz="2000" dirty="0"/>
              <a:t> of beautiful </a:t>
            </a:r>
            <a:r>
              <a:rPr lang="it-IT" sz="2000" dirty="0" err="1"/>
              <a:t>KTeV</a:t>
            </a:r>
            <a:r>
              <a:rPr lang="it-IT" sz="2000" dirty="0"/>
              <a:t> </a:t>
            </a:r>
            <a:r>
              <a:rPr lang="it-IT" sz="2000" dirty="0" err="1"/>
              <a:t>CsI</a:t>
            </a:r>
            <a:endParaRPr lang="it-IT" sz="2000" dirty="0"/>
          </a:p>
          <a:p>
            <a:pPr>
              <a:buFont typeface="Wingdings" pitchFamily="2" charset="2"/>
              <a:buNone/>
            </a:pPr>
            <a:endParaRPr lang="it-IT" sz="2000" dirty="0"/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4984750" y="6381750"/>
            <a:ext cx="2709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(T. Nomura, FPCP 08)</a:t>
            </a:r>
          </a:p>
        </p:txBody>
      </p:sp>
      <p:pic>
        <p:nvPicPr>
          <p:cNvPr id="829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922588"/>
            <a:ext cx="7210425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latin typeface="Verdana" pitchFamily="34" charset="0"/>
                <a:sym typeface="Symbol" pitchFamily="18" charset="2"/>
              </a:rPr>
              <a:t>K</a:t>
            </a:r>
            <a:r>
              <a:rPr lang="it-IT" dirty="0" err="1">
                <a:latin typeface="Symbol" pitchFamily="18" charset="2"/>
                <a:sym typeface="Symbol" pitchFamily="18" charset="2"/>
              </a:rPr>
              <a:t>pnn</a:t>
            </a:r>
            <a:r>
              <a:rPr lang="it-IT" dirty="0">
                <a:latin typeface="Verdana" pitchFamily="34" charset="0"/>
                <a:sym typeface="Symbol" pitchFamily="18" charset="2"/>
              </a:rPr>
              <a:t> : A.D. </a:t>
            </a:r>
            <a:r>
              <a:rPr lang="it-IT" dirty="0" smtClean="0">
                <a:latin typeface="Verdana" pitchFamily="34" charset="0"/>
                <a:sym typeface="Symbol" pitchFamily="18" charset="2"/>
              </a:rPr>
              <a:t>2016 </a:t>
            </a:r>
            <a:r>
              <a:rPr lang="it-IT" dirty="0">
                <a:latin typeface="Verdana" pitchFamily="34" charset="0"/>
                <a:sym typeface="Symbol" pitchFamily="18" charset="2"/>
              </a:rPr>
              <a:t>?</a:t>
            </a:r>
          </a:p>
        </p:txBody>
      </p:sp>
      <p:pic>
        <p:nvPicPr>
          <p:cNvPr id="8499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488" y="1493838"/>
            <a:ext cx="482600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Conclusions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115616" y="1186408"/>
            <a:ext cx="7704856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1900" dirty="0" err="1"/>
              <a:t>Flavor</a:t>
            </a:r>
            <a:r>
              <a:rPr lang="it-IT" sz="1900" dirty="0"/>
              <a:t> </a:t>
            </a:r>
            <a:r>
              <a:rPr lang="it-IT" sz="1900" dirty="0" err="1"/>
              <a:t>physics</a:t>
            </a:r>
            <a:r>
              <a:rPr lang="it-IT" sz="1900" dirty="0"/>
              <a:t> </a:t>
            </a:r>
            <a:r>
              <a:rPr lang="it-IT" sz="1900" dirty="0" err="1"/>
              <a:t>at</a:t>
            </a:r>
            <a:r>
              <a:rPr lang="it-IT" sz="1900" dirty="0"/>
              <a:t> 1 </a:t>
            </a:r>
            <a:r>
              <a:rPr lang="it-IT" sz="1900" dirty="0" err="1"/>
              <a:t>GeV</a:t>
            </a:r>
            <a:r>
              <a:rPr lang="it-IT" sz="1900" dirty="0"/>
              <a:t> scale </a:t>
            </a:r>
            <a:r>
              <a:rPr lang="it-IT" sz="1900" dirty="0" err="1"/>
              <a:t>has</a:t>
            </a:r>
            <a:r>
              <a:rPr lang="it-IT" sz="1900" dirty="0"/>
              <a:t> </a:t>
            </a:r>
            <a:r>
              <a:rPr lang="it-IT" sz="1900" dirty="0" err="1"/>
              <a:t>become</a:t>
            </a:r>
            <a:r>
              <a:rPr lang="it-IT" sz="1900" dirty="0"/>
              <a:t> </a:t>
            </a:r>
            <a:r>
              <a:rPr lang="it-IT" sz="1900" dirty="0" err="1"/>
              <a:t>extremely</a:t>
            </a:r>
            <a:r>
              <a:rPr lang="it-IT" sz="1900" dirty="0"/>
              <a:t> precise and </a:t>
            </a:r>
            <a:r>
              <a:rPr lang="it-IT" sz="1900" dirty="0" err="1"/>
              <a:t>tests</a:t>
            </a:r>
            <a:r>
              <a:rPr lang="it-IT" sz="1900" dirty="0"/>
              <a:t> </a:t>
            </a:r>
            <a:r>
              <a:rPr lang="it-IT" sz="1900" dirty="0" err="1"/>
              <a:t>thoroughly</a:t>
            </a:r>
            <a:r>
              <a:rPr lang="it-IT" sz="1900" dirty="0"/>
              <a:t> the SM (…</a:t>
            </a:r>
            <a:r>
              <a:rPr lang="it-IT" sz="1900" dirty="0" err="1"/>
              <a:t>which</a:t>
            </a:r>
            <a:r>
              <a:rPr lang="it-IT" sz="1900" dirty="0"/>
              <a:t> </a:t>
            </a:r>
            <a:r>
              <a:rPr lang="it-IT" sz="1900" dirty="0" err="1"/>
              <a:t>unfortunatley</a:t>
            </a:r>
            <a:r>
              <a:rPr lang="it-IT" sz="1900" dirty="0"/>
              <a:t> </a:t>
            </a:r>
            <a:r>
              <a:rPr lang="it-IT" sz="1900" dirty="0" err="1"/>
              <a:t>passes</a:t>
            </a:r>
            <a:r>
              <a:rPr lang="it-IT" sz="1900" dirty="0"/>
              <a:t> the test with A+ grade </a:t>
            </a:r>
            <a:r>
              <a:rPr lang="it-IT" sz="1900" dirty="0" smtClean="0"/>
              <a:t>!)</a:t>
            </a:r>
          </a:p>
          <a:p>
            <a:pPr>
              <a:lnSpc>
                <a:spcPct val="80000"/>
              </a:lnSpc>
            </a:pPr>
            <a:endParaRPr lang="it-IT" sz="1900" dirty="0" smtClean="0"/>
          </a:p>
          <a:p>
            <a:pPr>
              <a:lnSpc>
                <a:spcPct val="80000"/>
              </a:lnSpc>
            </a:pPr>
            <a:r>
              <a:rPr lang="it-IT" sz="1900" dirty="0" err="1"/>
              <a:t>Continuous</a:t>
            </a:r>
            <a:r>
              <a:rPr lang="it-IT" sz="1900" dirty="0"/>
              <a:t> </a:t>
            </a:r>
            <a:r>
              <a:rPr lang="it-IT" sz="1900" dirty="0" err="1"/>
              <a:t>improvements</a:t>
            </a:r>
            <a:r>
              <a:rPr lang="it-IT" sz="1900" dirty="0"/>
              <a:t> in lattice </a:t>
            </a:r>
            <a:r>
              <a:rPr lang="it-IT" sz="1900" dirty="0" err="1"/>
              <a:t>calculations</a:t>
            </a:r>
            <a:r>
              <a:rPr lang="it-IT" sz="1900" dirty="0"/>
              <a:t>, </a:t>
            </a:r>
            <a:r>
              <a:rPr lang="it-IT" sz="1900" dirty="0" err="1"/>
              <a:t>ChPT</a:t>
            </a:r>
            <a:r>
              <a:rPr lang="it-IT" sz="1900" dirty="0"/>
              <a:t> </a:t>
            </a:r>
            <a:r>
              <a:rPr lang="it-IT" sz="1900" dirty="0" err="1"/>
              <a:t>evaluation</a:t>
            </a:r>
            <a:r>
              <a:rPr lang="it-IT" sz="1900" dirty="0"/>
              <a:t> of SU(2) and SU(3) breaking </a:t>
            </a:r>
            <a:r>
              <a:rPr lang="it-IT" sz="1900" dirty="0" err="1"/>
              <a:t>corrections</a:t>
            </a:r>
            <a:r>
              <a:rPr lang="it-IT" sz="1900" dirty="0"/>
              <a:t> etc. etc. of </a:t>
            </a:r>
            <a:r>
              <a:rPr lang="it-IT" sz="1900" u="sng" dirty="0" err="1"/>
              <a:t>fundamental</a:t>
            </a:r>
            <a:r>
              <a:rPr lang="it-IT" sz="1900" u="sng" dirty="0"/>
              <a:t> </a:t>
            </a:r>
            <a:r>
              <a:rPr lang="it-IT" sz="1900" u="sng" dirty="0" err="1"/>
              <a:t>importance</a:t>
            </a:r>
            <a:r>
              <a:rPr lang="it-IT" sz="1900" dirty="0"/>
              <a:t> . Progress in </a:t>
            </a:r>
            <a:r>
              <a:rPr lang="it-IT" sz="1900" dirty="0" err="1"/>
              <a:t>hadronic</a:t>
            </a:r>
            <a:r>
              <a:rPr lang="it-IT" sz="1900" dirty="0"/>
              <a:t> </a:t>
            </a:r>
            <a:r>
              <a:rPr lang="it-IT" sz="1900" dirty="0" err="1"/>
              <a:t>physics</a:t>
            </a:r>
            <a:r>
              <a:rPr lang="it-IT" sz="1900" dirty="0"/>
              <a:t> and </a:t>
            </a:r>
            <a:r>
              <a:rPr lang="it-IT" sz="1900" dirty="0" err="1"/>
              <a:t>tests</a:t>
            </a:r>
            <a:r>
              <a:rPr lang="it-IT" sz="1900" dirty="0"/>
              <a:t>/</a:t>
            </a:r>
            <a:r>
              <a:rPr lang="it-IT" sz="1900" dirty="0" err="1"/>
              <a:t>refinements</a:t>
            </a:r>
            <a:r>
              <a:rPr lang="it-IT" sz="1900" dirty="0"/>
              <a:t> of </a:t>
            </a:r>
            <a:r>
              <a:rPr lang="it-IT" sz="1900" dirty="0" err="1"/>
              <a:t>these</a:t>
            </a:r>
            <a:r>
              <a:rPr lang="it-IT" sz="1900" dirty="0"/>
              <a:t> </a:t>
            </a:r>
            <a:r>
              <a:rPr lang="it-IT" sz="1900" dirty="0" err="1"/>
              <a:t>theories</a:t>
            </a:r>
            <a:r>
              <a:rPr lang="it-IT" sz="1900" dirty="0"/>
              <a:t> are </a:t>
            </a:r>
            <a:r>
              <a:rPr lang="it-IT" sz="1900" u="sng" dirty="0" err="1"/>
              <a:t>crucial</a:t>
            </a:r>
            <a:r>
              <a:rPr lang="it-IT" sz="1900" dirty="0"/>
              <a:t> for </a:t>
            </a:r>
            <a:r>
              <a:rPr lang="it-IT" sz="1900" dirty="0" err="1"/>
              <a:t>developing</a:t>
            </a:r>
            <a:r>
              <a:rPr lang="it-IT" sz="1900" dirty="0"/>
              <a:t> future </a:t>
            </a:r>
            <a:r>
              <a:rPr lang="it-IT" sz="1900" dirty="0" err="1"/>
              <a:t>even</a:t>
            </a:r>
            <a:r>
              <a:rPr lang="it-IT" sz="1900" dirty="0"/>
              <a:t> </a:t>
            </a:r>
            <a:r>
              <a:rPr lang="it-IT" sz="1900" dirty="0" err="1"/>
              <a:t>better</a:t>
            </a:r>
            <a:r>
              <a:rPr lang="it-IT" sz="1900" dirty="0"/>
              <a:t> </a:t>
            </a:r>
            <a:r>
              <a:rPr lang="it-IT" sz="1900" dirty="0" err="1"/>
              <a:t>precision</a:t>
            </a:r>
            <a:r>
              <a:rPr lang="it-IT" sz="1900" dirty="0"/>
              <a:t> </a:t>
            </a:r>
            <a:r>
              <a:rPr lang="it-IT" sz="1900" dirty="0" err="1"/>
              <a:t>tests</a:t>
            </a:r>
            <a:r>
              <a:rPr lang="it-IT" sz="1900" dirty="0"/>
              <a:t>.</a:t>
            </a:r>
          </a:p>
          <a:p>
            <a:pPr marL="0" indent="0">
              <a:lnSpc>
                <a:spcPct val="80000"/>
              </a:lnSpc>
              <a:buNone/>
            </a:pPr>
            <a:endParaRPr lang="it-IT" sz="1900" dirty="0"/>
          </a:p>
          <a:p>
            <a:pPr>
              <a:lnSpc>
                <a:spcPct val="80000"/>
              </a:lnSpc>
            </a:pPr>
            <a:r>
              <a:rPr lang="it-IT" sz="1900" dirty="0" err="1" smtClean="0"/>
              <a:t>Scales</a:t>
            </a:r>
            <a:r>
              <a:rPr lang="it-IT" sz="1900" dirty="0" smtClean="0"/>
              <a:t> in the </a:t>
            </a:r>
            <a:r>
              <a:rPr lang="it-IT" sz="1900" dirty="0" err="1" smtClean="0"/>
              <a:t>range</a:t>
            </a:r>
            <a:r>
              <a:rPr lang="it-IT" sz="1900" dirty="0" smtClean="0"/>
              <a:t> 10-100 </a:t>
            </a:r>
            <a:r>
              <a:rPr lang="it-IT" sz="1900" dirty="0" err="1" smtClean="0"/>
              <a:t>TeV</a:t>
            </a:r>
            <a:r>
              <a:rPr lang="it-IT" sz="1900" dirty="0" smtClean="0"/>
              <a:t> </a:t>
            </a:r>
            <a:r>
              <a:rPr lang="it-IT" sz="1900" dirty="0" err="1" smtClean="0"/>
              <a:t>already</a:t>
            </a:r>
            <a:r>
              <a:rPr lang="it-IT" sz="1900" dirty="0" smtClean="0"/>
              <a:t> </a:t>
            </a:r>
            <a:r>
              <a:rPr lang="it-IT" sz="1900" dirty="0" err="1" smtClean="0"/>
              <a:t>tested</a:t>
            </a:r>
            <a:r>
              <a:rPr lang="it-IT" sz="1900" dirty="0" smtClean="0"/>
              <a:t>: </a:t>
            </a:r>
            <a:r>
              <a:rPr lang="it-IT" sz="1900" dirty="0" err="1" smtClean="0"/>
              <a:t>if</a:t>
            </a:r>
            <a:r>
              <a:rPr lang="it-IT" sz="1900" dirty="0" smtClean="0"/>
              <a:t> NP </a:t>
            </a:r>
            <a:r>
              <a:rPr lang="it-IT" sz="1900" dirty="0" err="1" smtClean="0"/>
              <a:t>is</a:t>
            </a:r>
            <a:r>
              <a:rPr lang="it-IT" sz="1900" dirty="0" smtClean="0"/>
              <a:t> </a:t>
            </a:r>
            <a:r>
              <a:rPr lang="it-IT" sz="1900" dirty="0" err="1" smtClean="0"/>
              <a:t>at</a:t>
            </a:r>
            <a:r>
              <a:rPr lang="it-IT" sz="1900" dirty="0" smtClean="0"/>
              <a:t> the </a:t>
            </a:r>
            <a:r>
              <a:rPr lang="it-IT" sz="1900" dirty="0" err="1" smtClean="0"/>
              <a:t>TeV</a:t>
            </a:r>
            <a:r>
              <a:rPr lang="it-IT" sz="1900" dirty="0" smtClean="0"/>
              <a:t> scale </a:t>
            </a:r>
            <a:r>
              <a:rPr lang="it-IT" sz="1900" dirty="0" err="1" smtClean="0"/>
              <a:t>it</a:t>
            </a:r>
            <a:r>
              <a:rPr lang="it-IT" sz="1900" dirty="0" smtClean="0"/>
              <a:t> must </a:t>
            </a:r>
            <a:r>
              <a:rPr lang="it-IT" sz="1900" dirty="0" err="1" smtClean="0"/>
              <a:t>have</a:t>
            </a:r>
            <a:r>
              <a:rPr lang="it-IT" sz="1900" dirty="0" smtClean="0"/>
              <a:t> </a:t>
            </a:r>
            <a:r>
              <a:rPr lang="it-IT" sz="1900" dirty="0" err="1" smtClean="0"/>
              <a:t>very</a:t>
            </a:r>
            <a:r>
              <a:rPr lang="it-IT" sz="1900" dirty="0" smtClean="0"/>
              <a:t> non-</a:t>
            </a:r>
            <a:r>
              <a:rPr lang="it-IT" sz="1900" dirty="0" err="1" smtClean="0"/>
              <a:t>generic</a:t>
            </a:r>
            <a:r>
              <a:rPr lang="it-IT" sz="1900" dirty="0" smtClean="0"/>
              <a:t> </a:t>
            </a:r>
            <a:r>
              <a:rPr lang="it-IT" sz="1900" dirty="0" err="1" smtClean="0"/>
              <a:t>flavor</a:t>
            </a:r>
            <a:r>
              <a:rPr lang="it-IT" sz="1900" dirty="0" smtClean="0"/>
              <a:t> </a:t>
            </a:r>
            <a:r>
              <a:rPr lang="it-IT" sz="1900" dirty="0" err="1" smtClean="0"/>
              <a:t>structure</a:t>
            </a:r>
            <a:endParaRPr lang="it-IT" sz="1900" dirty="0" smtClean="0"/>
          </a:p>
          <a:p>
            <a:pPr>
              <a:lnSpc>
                <a:spcPct val="80000"/>
              </a:lnSpc>
            </a:pPr>
            <a:endParaRPr lang="it-IT" sz="1900" dirty="0"/>
          </a:p>
          <a:p>
            <a:pPr>
              <a:lnSpc>
                <a:spcPct val="80000"/>
              </a:lnSpc>
            </a:pPr>
            <a:r>
              <a:rPr lang="it-IT" sz="1900" dirty="0" err="1" smtClean="0"/>
              <a:t>While</a:t>
            </a:r>
            <a:r>
              <a:rPr lang="it-IT" sz="1900" dirty="0" smtClean="0"/>
              <a:t> </a:t>
            </a:r>
            <a:r>
              <a:rPr lang="it-IT" sz="1900" dirty="0" err="1" smtClean="0"/>
              <a:t>measured</a:t>
            </a:r>
            <a:r>
              <a:rPr lang="it-IT" sz="1900" dirty="0" smtClean="0"/>
              <a:t> CPV </a:t>
            </a:r>
            <a:r>
              <a:rPr lang="it-IT" sz="1900" dirty="0" err="1" smtClean="0"/>
              <a:t>effects</a:t>
            </a:r>
            <a:r>
              <a:rPr lang="it-IT" sz="1900" dirty="0" smtClean="0"/>
              <a:t> are </a:t>
            </a:r>
            <a:r>
              <a:rPr lang="it-IT" sz="1900" dirty="0" err="1" smtClean="0"/>
              <a:t>well</a:t>
            </a:r>
            <a:r>
              <a:rPr lang="it-IT" sz="1900" dirty="0" smtClean="0"/>
              <a:t> </a:t>
            </a:r>
            <a:r>
              <a:rPr lang="it-IT" sz="1900" dirty="0" err="1" smtClean="0"/>
              <a:t>described</a:t>
            </a:r>
            <a:r>
              <a:rPr lang="it-IT" sz="1900" dirty="0" smtClean="0"/>
              <a:t> by the CKM </a:t>
            </a:r>
            <a:r>
              <a:rPr lang="it-IT" sz="1900" dirty="0" err="1" smtClean="0"/>
              <a:t>there</a:t>
            </a:r>
            <a:r>
              <a:rPr lang="it-IT" sz="1900" dirty="0" smtClean="0"/>
              <a:t> </a:t>
            </a:r>
            <a:r>
              <a:rPr lang="it-IT" sz="1900" dirty="0" err="1" smtClean="0"/>
              <a:t>is</a:t>
            </a:r>
            <a:r>
              <a:rPr lang="it-IT" sz="1900" dirty="0" smtClean="0"/>
              <a:t> </a:t>
            </a:r>
            <a:r>
              <a:rPr lang="it-IT" sz="1900" dirty="0" err="1" smtClean="0"/>
              <a:t>need</a:t>
            </a:r>
            <a:r>
              <a:rPr lang="it-IT" sz="1900" dirty="0" smtClean="0"/>
              <a:t> for </a:t>
            </a:r>
            <a:r>
              <a:rPr lang="it-IT" sz="1900" dirty="0" err="1" smtClean="0"/>
              <a:t>other</a:t>
            </a:r>
            <a:r>
              <a:rPr lang="it-IT" sz="1900" dirty="0" smtClean="0"/>
              <a:t> CPV </a:t>
            </a:r>
            <a:r>
              <a:rPr lang="it-IT" sz="1900" dirty="0" err="1" smtClean="0"/>
              <a:t>sources</a:t>
            </a:r>
            <a:r>
              <a:rPr lang="it-IT" sz="1900" dirty="0" smtClean="0"/>
              <a:t> to </a:t>
            </a:r>
            <a:r>
              <a:rPr lang="it-IT" sz="1900" dirty="0" err="1" smtClean="0"/>
              <a:t>cope</a:t>
            </a:r>
            <a:r>
              <a:rPr lang="it-IT" sz="1900" dirty="0" smtClean="0"/>
              <a:t> with </a:t>
            </a:r>
            <a:r>
              <a:rPr lang="it-IT" sz="1900" dirty="0" err="1" smtClean="0"/>
              <a:t>cosmological</a:t>
            </a:r>
            <a:r>
              <a:rPr lang="it-IT" sz="1900" dirty="0" smtClean="0"/>
              <a:t> </a:t>
            </a:r>
            <a:r>
              <a:rPr lang="it-IT" sz="1900" dirty="0" err="1" smtClean="0"/>
              <a:t>models</a:t>
            </a:r>
            <a:endParaRPr lang="it-IT" sz="19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it-IT" sz="1900" dirty="0"/>
          </a:p>
          <a:p>
            <a:pPr>
              <a:lnSpc>
                <a:spcPct val="80000"/>
              </a:lnSpc>
            </a:pPr>
            <a:r>
              <a:rPr lang="it-IT" sz="1900" dirty="0"/>
              <a:t>A new generation of </a:t>
            </a:r>
            <a:r>
              <a:rPr lang="it-IT" sz="1900" dirty="0" err="1"/>
              <a:t>experiments</a:t>
            </a:r>
            <a:r>
              <a:rPr lang="it-IT" sz="1900" dirty="0"/>
              <a:t> </a:t>
            </a:r>
            <a:r>
              <a:rPr lang="it-IT" sz="1900" dirty="0" err="1"/>
              <a:t>will</a:t>
            </a:r>
            <a:r>
              <a:rPr lang="it-IT" sz="1900" dirty="0"/>
              <a:t> </a:t>
            </a:r>
            <a:r>
              <a:rPr lang="it-IT" sz="1900" dirty="0" err="1"/>
              <a:t>study</a:t>
            </a:r>
            <a:r>
              <a:rPr lang="it-IT" sz="1900" dirty="0"/>
              <a:t> in </a:t>
            </a:r>
            <a:r>
              <a:rPr lang="it-IT" sz="1900" dirty="0" err="1"/>
              <a:t>detail</a:t>
            </a:r>
            <a:r>
              <a:rPr lang="it-IT" sz="1900" dirty="0"/>
              <a:t> </a:t>
            </a:r>
            <a:r>
              <a:rPr lang="it-IT" sz="1900" dirty="0" err="1"/>
              <a:t>extremely</a:t>
            </a:r>
            <a:r>
              <a:rPr lang="it-IT" sz="1900" dirty="0"/>
              <a:t> </a:t>
            </a:r>
            <a:r>
              <a:rPr lang="it-IT" sz="1900" dirty="0" err="1"/>
              <a:t>suppressed</a:t>
            </a:r>
            <a:r>
              <a:rPr lang="it-IT" sz="1900" dirty="0"/>
              <a:t> </a:t>
            </a:r>
            <a:r>
              <a:rPr lang="it-IT" sz="1900" dirty="0" err="1"/>
              <a:t>decays</a:t>
            </a:r>
            <a:r>
              <a:rPr lang="it-IT" sz="1900" dirty="0"/>
              <a:t> and </a:t>
            </a:r>
            <a:r>
              <a:rPr lang="it-IT" sz="1900" dirty="0" err="1"/>
              <a:t>is</a:t>
            </a:r>
            <a:r>
              <a:rPr lang="it-IT" sz="1900" dirty="0"/>
              <a:t> </a:t>
            </a:r>
            <a:r>
              <a:rPr lang="it-IT" sz="1900" dirty="0" err="1"/>
              <a:t>fully</a:t>
            </a:r>
            <a:r>
              <a:rPr lang="it-IT" sz="1900" dirty="0"/>
              <a:t> </a:t>
            </a:r>
            <a:r>
              <a:rPr lang="it-IT" sz="1900" dirty="0" err="1"/>
              <a:t>complementary</a:t>
            </a:r>
            <a:r>
              <a:rPr lang="it-IT" sz="1900" dirty="0"/>
              <a:t> to the high </a:t>
            </a:r>
            <a:r>
              <a:rPr lang="it-IT" sz="1900" dirty="0" err="1"/>
              <a:t>energy</a:t>
            </a:r>
            <a:r>
              <a:rPr lang="it-IT" sz="1900" dirty="0"/>
              <a:t> </a:t>
            </a:r>
            <a:r>
              <a:rPr lang="it-IT" sz="1900" dirty="0" err="1"/>
              <a:t>frontier</a:t>
            </a:r>
            <a:r>
              <a:rPr lang="it-IT" sz="1900" dirty="0"/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it-IT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SPARE SLIDES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Standard Model in a </a:t>
            </a:r>
            <a:r>
              <a:rPr lang="it-IT" dirty="0" err="1" smtClean="0"/>
              <a:t>nutshell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196752"/>
            <a:ext cx="8496944" cy="4114800"/>
          </a:xfrm>
        </p:spPr>
        <p:txBody>
          <a:bodyPr/>
          <a:lstStyle/>
          <a:p>
            <a:r>
              <a:rPr lang="it-IT" dirty="0" err="1" smtClean="0"/>
              <a:t>Gauge</a:t>
            </a:r>
            <a:r>
              <a:rPr lang="it-IT" dirty="0" smtClean="0"/>
              <a:t> </a:t>
            </a:r>
            <a:r>
              <a:rPr lang="it-IT" dirty="0" err="1" smtClean="0"/>
              <a:t>symmetry</a:t>
            </a:r>
            <a:r>
              <a:rPr lang="it-IT" dirty="0" smtClean="0"/>
              <a:t> SU(3)</a:t>
            </a:r>
            <a:r>
              <a:rPr lang="it-IT" baseline="-25000" dirty="0" smtClean="0"/>
              <a:t>c</a:t>
            </a:r>
            <a:r>
              <a:rPr lang="it-IT" dirty="0" smtClean="0"/>
              <a:t> X SU(2)</a:t>
            </a:r>
            <a:r>
              <a:rPr lang="it-IT" baseline="-25000" dirty="0" smtClean="0"/>
              <a:t>L</a:t>
            </a:r>
            <a:r>
              <a:rPr lang="it-IT" dirty="0" smtClean="0"/>
              <a:t> X U(1)</a:t>
            </a:r>
            <a:r>
              <a:rPr lang="it-IT" baseline="-25000" dirty="0" smtClean="0"/>
              <a:t>Y</a:t>
            </a:r>
            <a:endParaRPr lang="it-IT" dirty="0" smtClean="0"/>
          </a:p>
          <a:p>
            <a:r>
              <a:rPr lang="it-IT" dirty="0" err="1" smtClean="0"/>
              <a:t>Spontanoeusly</a:t>
            </a:r>
            <a:r>
              <a:rPr lang="it-IT" dirty="0" smtClean="0"/>
              <a:t> </a:t>
            </a:r>
            <a:r>
              <a:rPr lang="it-IT" dirty="0" err="1" smtClean="0"/>
              <a:t>broken</a:t>
            </a:r>
            <a:r>
              <a:rPr lang="it-IT" dirty="0" smtClean="0"/>
              <a:t> to SU(3)</a:t>
            </a:r>
            <a:r>
              <a:rPr lang="it-IT" baseline="-25000" dirty="0" smtClean="0"/>
              <a:t>c</a:t>
            </a:r>
            <a:r>
              <a:rPr lang="it-IT" dirty="0" smtClean="0"/>
              <a:t> X U(1)</a:t>
            </a:r>
            <a:r>
              <a:rPr lang="it-IT" baseline="-25000" dirty="0" err="1" smtClean="0"/>
              <a:t>e.m</a:t>
            </a:r>
            <a:r>
              <a:rPr lang="it-IT" baseline="-25000" dirty="0" smtClean="0"/>
              <a:t>.</a:t>
            </a:r>
          </a:p>
          <a:p>
            <a:r>
              <a:rPr lang="it-IT" smtClean="0"/>
              <a:t>Fermions</a:t>
            </a:r>
            <a:r>
              <a:rPr lang="it-IT" dirty="0" smtClean="0"/>
              <a:t> </a:t>
            </a:r>
            <a:r>
              <a:rPr lang="it-IT" dirty="0" smtClean="0"/>
              <a:t>in 5 </a:t>
            </a:r>
            <a:r>
              <a:rPr lang="it-IT" dirty="0" err="1" smtClean="0"/>
              <a:t>mutiplets</a:t>
            </a:r>
            <a:r>
              <a:rPr lang="it-IT" dirty="0" smtClean="0"/>
              <a:t> (in the </a:t>
            </a:r>
            <a:r>
              <a:rPr lang="it-IT" dirty="0" err="1"/>
              <a:t>i</a:t>
            </a:r>
            <a:r>
              <a:rPr lang="it-IT" dirty="0" err="1" smtClean="0"/>
              <a:t>nteraction</a:t>
            </a:r>
            <a:r>
              <a:rPr lang="it-IT" dirty="0" smtClean="0"/>
              <a:t> </a:t>
            </a:r>
            <a:r>
              <a:rPr lang="it-IT" dirty="0" err="1" smtClean="0"/>
              <a:t>basis</a:t>
            </a:r>
            <a:r>
              <a:rPr lang="it-IT" dirty="0" smtClean="0"/>
              <a:t>): (Y = Q</a:t>
            </a:r>
            <a:r>
              <a:rPr lang="it-IT" baseline="-25000" dirty="0" smtClean="0"/>
              <a:t>e.m.</a:t>
            </a:r>
            <a:r>
              <a:rPr lang="it-IT" dirty="0" smtClean="0"/>
              <a:t>-T</a:t>
            </a:r>
            <a:r>
              <a:rPr lang="it-IT" baseline="-25000" dirty="0" smtClean="0"/>
              <a:t>3</a:t>
            </a:r>
            <a:r>
              <a:rPr lang="it-IT" dirty="0" smtClean="0"/>
              <a:t>)</a:t>
            </a:r>
          </a:p>
          <a:p>
            <a:pPr marL="0" indent="0">
              <a:buNone/>
            </a:pPr>
            <a:r>
              <a:rPr lang="it-IT" dirty="0"/>
              <a:t>	</a:t>
            </a:r>
            <a:r>
              <a:rPr lang="it-IT" dirty="0" smtClean="0"/>
              <a:t>Q</a:t>
            </a:r>
            <a:r>
              <a:rPr lang="it-IT" baseline="-25000" dirty="0" smtClean="0"/>
              <a:t>L</a:t>
            </a:r>
            <a:r>
              <a:rPr lang="it-IT" dirty="0" smtClean="0"/>
              <a:t> (3,2;1/6)   </a:t>
            </a:r>
            <a:r>
              <a:rPr lang="it-IT" sz="1800" dirty="0" smtClean="0"/>
              <a:t>(</a:t>
            </a:r>
            <a:r>
              <a:rPr lang="it-IT" sz="1800" dirty="0" err="1" smtClean="0"/>
              <a:t>left</a:t>
            </a:r>
            <a:r>
              <a:rPr lang="it-IT" sz="1800" dirty="0" smtClean="0"/>
              <a:t> </a:t>
            </a:r>
            <a:r>
              <a:rPr lang="it-IT" sz="1800" dirty="0" err="1" smtClean="0"/>
              <a:t>handed</a:t>
            </a:r>
            <a:r>
              <a:rPr lang="it-IT" sz="1800" dirty="0" smtClean="0"/>
              <a:t> up and down </a:t>
            </a:r>
            <a:r>
              <a:rPr lang="it-IT" sz="1800" dirty="0" err="1" smtClean="0"/>
              <a:t>type</a:t>
            </a:r>
            <a:r>
              <a:rPr lang="it-IT" sz="1800" dirty="0" smtClean="0"/>
              <a:t> </a:t>
            </a:r>
            <a:r>
              <a:rPr lang="it-IT" sz="1800" dirty="0" err="1" smtClean="0"/>
              <a:t>quarks</a:t>
            </a:r>
            <a:r>
              <a:rPr lang="it-IT" sz="1800" dirty="0" smtClean="0"/>
              <a:t>)</a:t>
            </a:r>
          </a:p>
          <a:p>
            <a:pPr marL="0" indent="0">
              <a:buNone/>
            </a:pPr>
            <a:r>
              <a:rPr lang="it-IT" dirty="0"/>
              <a:t>	U</a:t>
            </a:r>
            <a:r>
              <a:rPr lang="it-IT" baseline="-25000" dirty="0" smtClean="0"/>
              <a:t>R </a:t>
            </a:r>
            <a:r>
              <a:rPr lang="it-IT" dirty="0" smtClean="0"/>
              <a:t>(3,1;2/3) </a:t>
            </a:r>
            <a:r>
              <a:rPr lang="it-IT" sz="1800" dirty="0" smtClean="0"/>
              <a:t>(right </a:t>
            </a:r>
            <a:r>
              <a:rPr lang="it-IT" sz="1800" dirty="0" err="1" smtClean="0"/>
              <a:t>handed</a:t>
            </a:r>
            <a:r>
              <a:rPr lang="it-IT" sz="1800" dirty="0" smtClean="0"/>
              <a:t> up </a:t>
            </a:r>
            <a:r>
              <a:rPr lang="it-IT" sz="1800" dirty="0" err="1" smtClean="0"/>
              <a:t>type</a:t>
            </a:r>
            <a:r>
              <a:rPr lang="it-IT" sz="1800" dirty="0" smtClean="0"/>
              <a:t> </a:t>
            </a:r>
            <a:r>
              <a:rPr lang="it-IT" sz="1800" dirty="0" err="1" smtClean="0"/>
              <a:t>quarks</a:t>
            </a:r>
            <a:r>
              <a:rPr lang="it-IT" sz="1800" dirty="0" smtClean="0"/>
              <a:t>)</a:t>
            </a:r>
          </a:p>
          <a:p>
            <a:pPr marL="0" indent="0">
              <a:buNone/>
            </a:pPr>
            <a:r>
              <a:rPr lang="it-IT" dirty="0"/>
              <a:t>	D</a:t>
            </a:r>
            <a:r>
              <a:rPr lang="it-IT" baseline="-25000" dirty="0" smtClean="0"/>
              <a:t>R</a:t>
            </a:r>
            <a:r>
              <a:rPr lang="it-IT" dirty="0" smtClean="0"/>
              <a:t> (3,1;-1/3) </a:t>
            </a:r>
            <a:r>
              <a:rPr lang="it-IT" sz="1800" dirty="0" smtClean="0"/>
              <a:t>(right </a:t>
            </a:r>
            <a:r>
              <a:rPr lang="it-IT" sz="1800" dirty="0" err="1" smtClean="0"/>
              <a:t>handed</a:t>
            </a:r>
            <a:r>
              <a:rPr lang="it-IT" sz="1800" dirty="0" smtClean="0"/>
              <a:t> down </a:t>
            </a:r>
            <a:r>
              <a:rPr lang="it-IT" sz="1800" dirty="0" err="1" smtClean="0"/>
              <a:t>type</a:t>
            </a:r>
            <a:r>
              <a:rPr lang="it-IT" sz="1800" dirty="0" smtClean="0"/>
              <a:t> </a:t>
            </a:r>
            <a:r>
              <a:rPr lang="it-IT" sz="1800" dirty="0" err="1" smtClean="0"/>
              <a:t>quarks</a:t>
            </a:r>
            <a:r>
              <a:rPr lang="it-IT" sz="1800" dirty="0" smtClean="0"/>
              <a:t>)</a:t>
            </a:r>
          </a:p>
          <a:p>
            <a:pPr marL="0" indent="0">
              <a:buNone/>
            </a:pPr>
            <a:r>
              <a:rPr lang="it-IT" dirty="0"/>
              <a:t>	</a:t>
            </a:r>
            <a:r>
              <a:rPr lang="it-IT" dirty="0" smtClean="0"/>
              <a:t>L</a:t>
            </a:r>
            <a:r>
              <a:rPr lang="it-IT" baseline="-25000" dirty="0" smtClean="0"/>
              <a:t>L</a:t>
            </a:r>
            <a:r>
              <a:rPr lang="it-IT" dirty="0" smtClean="0"/>
              <a:t> (1,2;-1/2) </a:t>
            </a:r>
            <a:r>
              <a:rPr lang="it-IT" sz="1800" dirty="0" smtClean="0"/>
              <a:t>(</a:t>
            </a:r>
            <a:r>
              <a:rPr lang="it-IT" sz="1800" dirty="0" err="1" smtClean="0"/>
              <a:t>left</a:t>
            </a:r>
            <a:r>
              <a:rPr lang="it-IT" sz="1800" dirty="0" smtClean="0"/>
              <a:t> </a:t>
            </a:r>
            <a:r>
              <a:rPr lang="it-IT" sz="1800" dirty="0" err="1" smtClean="0"/>
              <a:t>handed</a:t>
            </a:r>
            <a:r>
              <a:rPr lang="it-IT" sz="1800" dirty="0" smtClean="0"/>
              <a:t> </a:t>
            </a:r>
            <a:r>
              <a:rPr lang="it-IT" sz="1800" dirty="0" err="1" smtClean="0"/>
              <a:t>leptons</a:t>
            </a:r>
            <a:r>
              <a:rPr lang="it-IT" sz="1800" dirty="0" smtClean="0"/>
              <a:t>)</a:t>
            </a:r>
          </a:p>
          <a:p>
            <a:pPr marL="0" indent="0">
              <a:buNone/>
            </a:pPr>
            <a:r>
              <a:rPr lang="it-IT" dirty="0" smtClean="0"/>
              <a:t>	E</a:t>
            </a:r>
            <a:r>
              <a:rPr lang="it-IT" baseline="-25000" dirty="0" smtClean="0"/>
              <a:t>R</a:t>
            </a:r>
            <a:r>
              <a:rPr lang="it-IT" dirty="0" smtClean="0"/>
              <a:t> (1,1;-1) </a:t>
            </a:r>
            <a:r>
              <a:rPr lang="it-IT" sz="1800" dirty="0" smtClean="0"/>
              <a:t>(right </a:t>
            </a:r>
            <a:r>
              <a:rPr lang="it-IT" sz="1800" dirty="0" err="1" smtClean="0"/>
              <a:t>handed</a:t>
            </a:r>
            <a:r>
              <a:rPr lang="it-IT" sz="1800" dirty="0" smtClean="0"/>
              <a:t> </a:t>
            </a:r>
            <a:r>
              <a:rPr lang="it-IT" sz="1800" dirty="0" err="1" smtClean="0"/>
              <a:t>charged</a:t>
            </a:r>
            <a:r>
              <a:rPr lang="it-IT" sz="1800" dirty="0" smtClean="0"/>
              <a:t> </a:t>
            </a:r>
            <a:r>
              <a:rPr lang="it-IT" sz="1800" dirty="0" err="1" smtClean="0"/>
              <a:t>leptons</a:t>
            </a:r>
            <a:r>
              <a:rPr lang="it-IT" sz="1800" dirty="0" smtClean="0"/>
              <a:t>)</a:t>
            </a:r>
            <a:r>
              <a:rPr lang="it-IT" dirty="0" smtClean="0"/>
              <a:t>	</a:t>
            </a:r>
          </a:p>
          <a:p>
            <a:r>
              <a:rPr lang="it-IT" dirty="0" smtClean="0"/>
              <a:t>Three </a:t>
            </a:r>
            <a:r>
              <a:rPr lang="it-IT" dirty="0" err="1" smtClean="0"/>
              <a:t>generations</a:t>
            </a:r>
            <a:r>
              <a:rPr lang="it-IT" dirty="0" smtClean="0"/>
              <a:t> (</a:t>
            </a:r>
            <a:r>
              <a:rPr lang="it-IT" dirty="0" err="1" smtClean="0">
                <a:solidFill>
                  <a:srgbClr val="FF0000"/>
                </a:solidFill>
              </a:rPr>
              <a:t>flavors</a:t>
            </a:r>
            <a:r>
              <a:rPr lang="it-IT" dirty="0" smtClean="0"/>
              <a:t>)  for </a:t>
            </a:r>
            <a:r>
              <a:rPr lang="it-IT" dirty="0" err="1" smtClean="0"/>
              <a:t>each</a:t>
            </a:r>
            <a:r>
              <a:rPr lang="it-IT" dirty="0" smtClean="0"/>
              <a:t> </a:t>
            </a:r>
            <a:r>
              <a:rPr lang="it-IT" dirty="0" err="1" smtClean="0"/>
              <a:t>multiplet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666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Interaction</a:t>
            </a:r>
            <a:r>
              <a:rPr lang="it-IT" dirty="0" smtClean="0"/>
              <a:t> vs Mass </a:t>
            </a:r>
            <a:r>
              <a:rPr lang="it-IT" dirty="0" err="1" smtClean="0"/>
              <a:t>basis</a:t>
            </a:r>
            <a:r>
              <a:rPr lang="it-IT" dirty="0" smtClean="0"/>
              <a:t> (1)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12776"/>
            <a:ext cx="8496944" cy="4114800"/>
          </a:xfrm>
        </p:spPr>
        <p:txBody>
          <a:bodyPr/>
          <a:lstStyle/>
          <a:p>
            <a:r>
              <a:rPr lang="it-IT" dirty="0" err="1" smtClean="0"/>
              <a:t>Interactions</a:t>
            </a:r>
            <a:r>
              <a:rPr lang="it-IT" dirty="0" smtClean="0"/>
              <a:t> «</a:t>
            </a:r>
            <a:r>
              <a:rPr lang="it-IT" dirty="0" err="1" smtClean="0"/>
              <a:t>flavor</a:t>
            </a:r>
            <a:r>
              <a:rPr lang="it-IT" dirty="0" smtClean="0"/>
              <a:t> </a:t>
            </a:r>
            <a:r>
              <a:rPr lang="it-IT" dirty="0" err="1" smtClean="0"/>
              <a:t>blind</a:t>
            </a:r>
            <a:r>
              <a:rPr lang="it-IT" dirty="0" smtClean="0"/>
              <a:t>» : in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basis</a:t>
            </a:r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r>
              <a:rPr lang="it-IT" dirty="0" err="1" smtClean="0"/>
              <a:t>Fermion</a:t>
            </a:r>
            <a:r>
              <a:rPr lang="it-IT" dirty="0" smtClean="0"/>
              <a:t> </a:t>
            </a:r>
            <a:r>
              <a:rPr lang="it-IT" dirty="0" err="1" smtClean="0"/>
              <a:t>masses</a:t>
            </a:r>
            <a:r>
              <a:rPr lang="it-IT" dirty="0" smtClean="0"/>
              <a:t> </a:t>
            </a:r>
            <a:r>
              <a:rPr lang="it-IT" dirty="0" err="1" smtClean="0"/>
              <a:t>dynamically</a:t>
            </a:r>
            <a:r>
              <a:rPr lang="it-IT" dirty="0" smtClean="0"/>
              <a:t> </a:t>
            </a:r>
            <a:r>
              <a:rPr lang="it-IT" dirty="0" err="1" smtClean="0"/>
              <a:t>generated</a:t>
            </a:r>
            <a:r>
              <a:rPr lang="it-IT" dirty="0" smtClean="0"/>
              <a:t> </a:t>
            </a:r>
            <a:r>
              <a:rPr lang="it-IT" dirty="0" err="1" smtClean="0"/>
              <a:t>through</a:t>
            </a:r>
            <a:r>
              <a:rPr lang="it-IT" dirty="0" smtClean="0"/>
              <a:t> «</a:t>
            </a:r>
            <a:r>
              <a:rPr lang="it-IT" dirty="0" err="1" smtClean="0"/>
              <a:t>Yukawa</a:t>
            </a:r>
            <a:r>
              <a:rPr lang="it-IT" dirty="0" smtClean="0"/>
              <a:t>» </a:t>
            </a:r>
            <a:r>
              <a:rPr lang="it-IT" dirty="0" err="1" smtClean="0"/>
              <a:t>couplings</a:t>
            </a:r>
            <a:r>
              <a:rPr lang="it-IT" dirty="0" smtClean="0"/>
              <a:t> with </a:t>
            </a:r>
            <a:r>
              <a:rPr lang="it-IT" dirty="0" err="1" smtClean="0"/>
              <a:t>Higgs</a:t>
            </a:r>
            <a:r>
              <a:rPr lang="it-IT" dirty="0" smtClean="0"/>
              <a:t> </a:t>
            </a:r>
            <a:r>
              <a:rPr lang="it-IT" dirty="0" err="1" smtClean="0"/>
              <a:t>field</a:t>
            </a:r>
            <a:r>
              <a:rPr lang="it-IT" dirty="0" smtClean="0"/>
              <a:t>. </a:t>
            </a:r>
            <a:r>
              <a:rPr lang="it-IT" dirty="0" err="1" smtClean="0"/>
              <a:t>Rather</a:t>
            </a:r>
            <a:r>
              <a:rPr lang="it-IT" dirty="0" smtClean="0"/>
              <a:t> </a:t>
            </a:r>
            <a:r>
              <a:rPr lang="it-IT" dirty="0" err="1" smtClean="0"/>
              <a:t>complicated</a:t>
            </a:r>
            <a:r>
              <a:rPr lang="it-IT" dirty="0" smtClean="0"/>
              <a:t> </a:t>
            </a:r>
            <a:r>
              <a:rPr lang="it-IT" dirty="0" err="1" smtClean="0"/>
              <a:t>form</a:t>
            </a:r>
            <a:r>
              <a:rPr lang="it-IT" dirty="0" smtClean="0"/>
              <a:t> in </a:t>
            </a:r>
            <a:r>
              <a:rPr lang="it-IT" dirty="0" err="1" smtClean="0"/>
              <a:t>interaction</a:t>
            </a:r>
            <a:r>
              <a:rPr lang="it-IT" dirty="0" smtClean="0"/>
              <a:t> </a:t>
            </a:r>
            <a:r>
              <a:rPr lang="it-IT" dirty="0" err="1" smtClean="0"/>
              <a:t>basis</a:t>
            </a:r>
            <a:r>
              <a:rPr lang="it-IT" dirty="0" smtClean="0"/>
              <a:t>:</a:t>
            </a:r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1280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060848"/>
            <a:ext cx="40005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80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7192"/>
            <a:ext cx="928687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831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Interaction</a:t>
            </a:r>
            <a:r>
              <a:rPr lang="it-IT" dirty="0" smtClean="0"/>
              <a:t> vs Mass </a:t>
            </a:r>
            <a:r>
              <a:rPr lang="it-IT" dirty="0" err="1" smtClean="0"/>
              <a:t>basis</a:t>
            </a:r>
            <a:r>
              <a:rPr lang="it-IT" dirty="0" smtClean="0"/>
              <a:t> (2)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03718" y="1565101"/>
            <a:ext cx="7988762" cy="4114800"/>
          </a:xfrm>
        </p:spPr>
        <p:txBody>
          <a:bodyPr/>
          <a:lstStyle/>
          <a:p>
            <a:r>
              <a:rPr lang="it-IT" dirty="0" smtClean="0"/>
              <a:t>The Y are </a:t>
            </a:r>
            <a:r>
              <a:rPr lang="it-IT" dirty="0" err="1" smtClean="0"/>
              <a:t>generic</a:t>
            </a:r>
            <a:r>
              <a:rPr lang="it-IT" dirty="0" smtClean="0"/>
              <a:t> </a:t>
            </a:r>
            <a:r>
              <a:rPr lang="it-IT" dirty="0" err="1" smtClean="0"/>
              <a:t>complex</a:t>
            </a:r>
            <a:r>
              <a:rPr lang="it-IT" dirty="0" smtClean="0"/>
              <a:t> 3X3 </a:t>
            </a:r>
            <a:r>
              <a:rPr lang="it-IT" dirty="0" err="1" smtClean="0"/>
              <a:t>matrices</a:t>
            </a:r>
            <a:r>
              <a:rPr lang="it-IT" dirty="0" smtClean="0"/>
              <a:t>. A </a:t>
            </a:r>
            <a:r>
              <a:rPr lang="it-IT" dirty="0" err="1" smtClean="0"/>
              <a:t>proper</a:t>
            </a:r>
            <a:r>
              <a:rPr lang="it-IT" dirty="0" smtClean="0"/>
              <a:t> </a:t>
            </a:r>
            <a:r>
              <a:rPr lang="it-IT" dirty="0" err="1" smtClean="0"/>
              <a:t>rotation</a:t>
            </a:r>
            <a:r>
              <a:rPr lang="it-IT" dirty="0" smtClean="0"/>
              <a:t> of the </a:t>
            </a:r>
            <a:r>
              <a:rPr lang="it-IT" dirty="0" err="1" smtClean="0"/>
              <a:t>field</a:t>
            </a:r>
            <a:r>
              <a:rPr lang="it-IT" dirty="0" smtClean="0"/>
              <a:t> </a:t>
            </a:r>
            <a:r>
              <a:rPr lang="it-IT" dirty="0" err="1" smtClean="0"/>
              <a:t>basis</a:t>
            </a:r>
            <a:r>
              <a:rPr lang="it-IT" dirty="0" smtClean="0"/>
              <a:t> can be </a:t>
            </a:r>
            <a:r>
              <a:rPr lang="it-IT" dirty="0" err="1" smtClean="0"/>
              <a:t>used</a:t>
            </a:r>
            <a:r>
              <a:rPr lang="it-IT" dirty="0" smtClean="0"/>
              <a:t> to </a:t>
            </a:r>
            <a:r>
              <a:rPr lang="it-IT" dirty="0" err="1" smtClean="0"/>
              <a:t>diagonalize</a:t>
            </a:r>
            <a:r>
              <a:rPr lang="it-IT" dirty="0" smtClean="0"/>
              <a:t> </a:t>
            </a:r>
            <a:r>
              <a:rPr lang="it-IT" dirty="0" err="1" smtClean="0"/>
              <a:t>them</a:t>
            </a:r>
            <a:r>
              <a:rPr lang="it-IT" dirty="0" smtClean="0"/>
              <a:t> («mass </a:t>
            </a:r>
            <a:r>
              <a:rPr lang="it-IT" dirty="0" err="1" smtClean="0"/>
              <a:t>basis</a:t>
            </a:r>
            <a:r>
              <a:rPr lang="it-IT" dirty="0" smtClean="0"/>
              <a:t>») </a:t>
            </a:r>
            <a:r>
              <a:rPr lang="it-IT" dirty="0" err="1" smtClean="0"/>
              <a:t>But</a:t>
            </a:r>
            <a:r>
              <a:rPr lang="it-IT" dirty="0" smtClean="0"/>
              <a:t> of </a:t>
            </a:r>
            <a:r>
              <a:rPr lang="it-IT" dirty="0" err="1" smtClean="0"/>
              <a:t>course</a:t>
            </a:r>
            <a:r>
              <a:rPr lang="it-IT" dirty="0" smtClean="0"/>
              <a:t> in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basis</a:t>
            </a:r>
            <a:r>
              <a:rPr lang="it-IT" dirty="0" smtClean="0"/>
              <a:t> </a:t>
            </a:r>
            <a:r>
              <a:rPr lang="it-IT" dirty="0" err="1" smtClean="0"/>
              <a:t>interaction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«</a:t>
            </a:r>
            <a:r>
              <a:rPr lang="it-IT" dirty="0" err="1" smtClean="0"/>
              <a:t>flavor</a:t>
            </a:r>
            <a:r>
              <a:rPr lang="it-IT" dirty="0" smtClean="0"/>
              <a:t> </a:t>
            </a:r>
            <a:r>
              <a:rPr lang="it-IT" dirty="0" err="1" smtClean="0"/>
              <a:t>blind</a:t>
            </a:r>
            <a:r>
              <a:rPr lang="it-IT" dirty="0" smtClean="0"/>
              <a:t>» !</a:t>
            </a:r>
            <a:endParaRPr lang="it-IT" dirty="0"/>
          </a:p>
        </p:txBody>
      </p:sp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4509120"/>
            <a:ext cx="671512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4283968" y="5817458"/>
            <a:ext cx="1300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 smtClean="0"/>
              <a:t>V</a:t>
            </a:r>
            <a:r>
              <a:rPr lang="it-IT" sz="4000" baseline="-25000" dirty="0" smtClean="0"/>
              <a:t>CKM</a:t>
            </a:r>
            <a:endParaRPr lang="it-IT" sz="4000" dirty="0"/>
          </a:p>
        </p:txBody>
      </p:sp>
      <p:sp>
        <p:nvSpPr>
          <p:cNvPr id="5" name="Fumetto 2 4"/>
          <p:cNvSpPr/>
          <p:nvPr/>
        </p:nvSpPr>
        <p:spPr bwMode="auto">
          <a:xfrm>
            <a:off x="4279756" y="4437112"/>
            <a:ext cx="1444372" cy="1224136"/>
          </a:xfrm>
          <a:prstGeom prst="wedgeRoundRectCallou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09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-17463"/>
            <a:ext cx="7313612" cy="1143001"/>
          </a:xfrm>
        </p:spPr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Vud : error budget</a:t>
            </a:r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3" y="1196975"/>
            <a:ext cx="7615237" cy="568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-17463"/>
            <a:ext cx="7313612" cy="1143001"/>
          </a:xfrm>
        </p:spPr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Vud : data</a:t>
            </a:r>
          </a:p>
        </p:txBody>
      </p:sp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222375"/>
            <a:ext cx="7150100" cy="544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-17463"/>
            <a:ext cx="7313612" cy="1143001"/>
          </a:xfrm>
        </p:spPr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f</a:t>
            </a:r>
            <a:r>
              <a:rPr lang="it-IT" baseline="-25000">
                <a:latin typeface="Verdana" pitchFamily="34" charset="0"/>
                <a:sym typeface="Symbol" pitchFamily="18" charset="2"/>
              </a:rPr>
              <a:t>K</a:t>
            </a:r>
            <a:r>
              <a:rPr lang="it-IT">
                <a:latin typeface="Verdana" pitchFamily="34" charset="0"/>
                <a:sym typeface="Symbol" pitchFamily="18" charset="2"/>
              </a:rPr>
              <a:t>/f</a:t>
            </a:r>
            <a:r>
              <a:rPr lang="it-IT" baseline="-25000">
                <a:latin typeface="Symbol" pitchFamily="18" charset="2"/>
                <a:sym typeface="Symbol" pitchFamily="18" charset="2"/>
              </a:rPr>
              <a:t>p</a:t>
            </a:r>
            <a:endParaRPr lang="it-IT">
              <a:latin typeface="Verdana" pitchFamily="34" charset="0"/>
              <a:sym typeface="Symbol" pitchFamily="18" charset="2"/>
            </a:endParaRPr>
          </a:p>
        </p:txBody>
      </p:sp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504950"/>
            <a:ext cx="5689600" cy="185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412875"/>
            <a:ext cx="234315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6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979738"/>
            <a:ext cx="5229225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6351588" y="6108700"/>
            <a:ext cx="2393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(F. Mescia FPCP08)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>
                <a:latin typeface="Verdana" pitchFamily="34" charset="0"/>
                <a:sym typeface="Symbol" pitchFamily="18" charset="2"/>
              </a:rPr>
              <a:t>f</a:t>
            </a:r>
            <a:r>
              <a:rPr lang="it-IT" sz="3200" baseline="-25000">
                <a:latin typeface="Verdana" pitchFamily="34" charset="0"/>
                <a:sym typeface="Symbol" pitchFamily="18" charset="2"/>
              </a:rPr>
              <a:t>+</a:t>
            </a:r>
            <a:r>
              <a:rPr lang="it-IT" sz="3200">
                <a:latin typeface="Verdana" pitchFamily="34" charset="0"/>
                <a:sym typeface="Symbol" pitchFamily="18" charset="2"/>
              </a:rPr>
              <a:t>(0) and Callan-Treiman relation</a:t>
            </a: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5056188" y="6180138"/>
            <a:ext cx="32654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Flavianet arXiV 0801:1817</a:t>
            </a:r>
          </a:p>
        </p:txBody>
      </p:sp>
      <p:pic>
        <p:nvPicPr>
          <p:cNvPr id="10035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341438"/>
            <a:ext cx="370522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0359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571625" y="4797425"/>
          <a:ext cx="6096000" cy="113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7" name="Equation" r:id="rId5" imgW="2323800" imgH="431640" progId="Equation.3">
                  <p:embed/>
                </p:oleObj>
              </mc:Choice>
              <mc:Fallback>
                <p:oleObj name="Equation" r:id="rId5" imgW="2323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4797425"/>
                        <a:ext cx="6096000" cy="1131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4851400" y="2205038"/>
            <a:ext cx="4292600" cy="170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/>
              <a:t>Using a dispersive parametrization of the scalar F.F. </a:t>
            </a:r>
            <a:r>
              <a:rPr lang="it-IT" sz="1600"/>
              <a:t>[Bernard et al PLB 638 (06)]</a:t>
            </a:r>
          </a:p>
          <a:p>
            <a:r>
              <a:rPr lang="it-IT"/>
              <a:t>and the CT relation, one can check validity of lattice calculation for f</a:t>
            </a:r>
            <a:r>
              <a:rPr lang="it-IT" baseline="-25000"/>
              <a:t>+</a:t>
            </a:r>
            <a:r>
              <a:rPr lang="it-IT"/>
              <a:t>(0) given the result on f</a:t>
            </a:r>
            <a:r>
              <a:rPr lang="it-IT" baseline="-25000"/>
              <a:t>K</a:t>
            </a:r>
            <a:r>
              <a:rPr lang="it-IT"/>
              <a:t>/f</a:t>
            </a:r>
            <a:r>
              <a:rPr lang="it-IT" baseline="-25000">
                <a:latin typeface="Symbol" pitchFamily="18" charset="2"/>
              </a:rPr>
              <a:t>p</a:t>
            </a:r>
            <a:r>
              <a:rPr lang="it-IT">
                <a:latin typeface="Symbol" pitchFamily="18" charset="2"/>
              </a:rPr>
              <a:t> .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555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-17463"/>
            <a:ext cx="7313612" cy="1143001"/>
          </a:xfrm>
        </p:spPr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Form factors</a:t>
            </a: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5056188" y="6180138"/>
            <a:ext cx="32654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Flavianet arXiV 0801:1817</a:t>
            </a:r>
          </a:p>
        </p:txBody>
      </p:sp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1196975"/>
            <a:ext cx="7705725" cy="493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Bounds on NP (2)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15260" y="6446663"/>
            <a:ext cx="23891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dirty="0"/>
              <a:t>R. </a:t>
            </a:r>
            <a:r>
              <a:rPr lang="it-IT" dirty="0" err="1"/>
              <a:t>Wanke</a:t>
            </a:r>
            <a:r>
              <a:rPr lang="it-IT" dirty="0"/>
              <a:t>, FPCP 08</a:t>
            </a:r>
          </a:p>
        </p:txBody>
      </p:sp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80029"/>
            <a:ext cx="8064896" cy="524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806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R</a:t>
            </a:r>
            <a:r>
              <a:rPr lang="it-IT" baseline="-25000">
                <a:latin typeface="Symbol" pitchFamily="18" charset="2"/>
                <a:sym typeface="Symbol" pitchFamily="18" charset="2"/>
              </a:rPr>
              <a:t>K</a:t>
            </a:r>
            <a:r>
              <a:rPr lang="it-IT">
                <a:latin typeface="Symbol" pitchFamily="18" charset="2"/>
                <a:sym typeface="Symbol" pitchFamily="18" charset="2"/>
              </a:rPr>
              <a:t> </a:t>
            </a:r>
            <a:r>
              <a:rPr lang="it-IT">
                <a:latin typeface="Verdana" pitchFamily="34" charset="0"/>
                <a:sym typeface="Symbol" pitchFamily="18" charset="2"/>
              </a:rPr>
              <a:t>: NP constraints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1268413"/>
            <a:ext cx="3600450" cy="5327650"/>
          </a:xfrm>
        </p:spPr>
        <p:txBody>
          <a:bodyPr/>
          <a:lstStyle/>
          <a:p>
            <a:r>
              <a:rPr lang="it-IT" sz="2000"/>
              <a:t>R</a:t>
            </a:r>
            <a:r>
              <a:rPr lang="it-IT" sz="2000" baseline="-25000"/>
              <a:t>K</a:t>
            </a:r>
            <a:r>
              <a:rPr lang="it-IT" sz="2000"/>
              <a:t> is a favoured process to study some specific models (MSSM with R parity) </a:t>
            </a:r>
          </a:p>
          <a:p>
            <a:pPr>
              <a:buFont typeface="Wingdings" pitchFamily="2" charset="2"/>
              <a:buNone/>
            </a:pPr>
            <a:r>
              <a:rPr lang="it-IT" sz="2000"/>
              <a:t>    </a:t>
            </a:r>
            <a:r>
              <a:rPr lang="it-IT" sz="1600"/>
              <a:t>Masiero, Paradisi Petronzio [PRD 74 (06)]</a:t>
            </a:r>
          </a:p>
          <a:p>
            <a:pPr>
              <a:buFont typeface="Wingdings" pitchFamily="2" charset="2"/>
              <a:buNone/>
            </a:pPr>
            <a:endParaRPr lang="it-IT" sz="2000"/>
          </a:p>
          <a:p>
            <a:r>
              <a:rPr lang="it-IT" sz="2000"/>
              <a:t>In this model effects on R</a:t>
            </a:r>
            <a:r>
              <a:rPr lang="it-IT" sz="2000" baseline="-25000">
                <a:latin typeface="Symbol" pitchFamily="18" charset="2"/>
              </a:rPr>
              <a:t>p</a:t>
            </a:r>
            <a:r>
              <a:rPr lang="it-IT" sz="2000">
                <a:latin typeface="Symbol" pitchFamily="18" charset="2"/>
              </a:rPr>
              <a:t> </a:t>
            </a:r>
            <a:r>
              <a:rPr lang="it-IT" sz="2000"/>
              <a:t>are suppressed by a factor (m</a:t>
            </a:r>
            <a:r>
              <a:rPr lang="it-IT" sz="2000" baseline="-25000">
                <a:latin typeface="Symbol" pitchFamily="18" charset="2"/>
              </a:rPr>
              <a:t>p</a:t>
            </a:r>
            <a:r>
              <a:rPr lang="it-IT" sz="2000">
                <a:latin typeface="Symbol" pitchFamily="18" charset="2"/>
              </a:rPr>
              <a:t> </a:t>
            </a:r>
            <a:r>
              <a:rPr lang="it-IT" sz="2000"/>
              <a:t>/m</a:t>
            </a:r>
            <a:r>
              <a:rPr lang="it-IT" sz="2000" baseline="-25000"/>
              <a:t>K</a:t>
            </a:r>
            <a:r>
              <a:rPr lang="it-IT" sz="2000"/>
              <a:t>)</a:t>
            </a:r>
            <a:r>
              <a:rPr lang="it-IT" sz="2000" baseline="30000"/>
              <a:t>4</a:t>
            </a:r>
            <a:r>
              <a:rPr lang="it-IT" sz="2000"/>
              <a:t>=6x10</a:t>
            </a:r>
            <a:r>
              <a:rPr lang="it-IT" sz="2000" baseline="30000"/>
              <a:t>-3</a:t>
            </a:r>
            <a:endParaRPr lang="it-IT" sz="2000"/>
          </a:p>
          <a:p>
            <a:pPr>
              <a:buFont typeface="Wingdings" pitchFamily="2" charset="2"/>
              <a:buNone/>
            </a:pPr>
            <a:r>
              <a:rPr lang="it-IT" sz="2000"/>
              <a:t>    </a:t>
            </a:r>
          </a:p>
          <a:p>
            <a:pPr>
              <a:buFont typeface="Wingdings" pitchFamily="2" charset="2"/>
              <a:buNone/>
            </a:pPr>
            <a:endParaRPr lang="it-IT" sz="2000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5292725" y="6308725"/>
            <a:ext cx="3321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(M. Antonelli, La Thuile 09)</a:t>
            </a:r>
          </a:p>
        </p:txBody>
      </p:sp>
      <p:pic>
        <p:nvPicPr>
          <p:cNvPr id="6656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1700213"/>
            <a:ext cx="407670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63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Verdana" pitchFamily="34" charset="0"/>
                <a:sym typeface="Symbol" pitchFamily="18" charset="2"/>
              </a:rPr>
              <a:t>R</a:t>
            </a:r>
            <a:r>
              <a:rPr lang="it-IT" baseline="-25000" dirty="0">
                <a:latin typeface="Symbol" pitchFamily="18" charset="2"/>
                <a:sym typeface="Symbol" pitchFamily="18" charset="2"/>
              </a:rPr>
              <a:t>K</a:t>
            </a:r>
            <a:r>
              <a:rPr lang="it-IT" dirty="0">
                <a:latin typeface="Symbol" pitchFamily="18" charset="2"/>
                <a:sym typeface="Symbol" pitchFamily="18" charset="2"/>
              </a:rPr>
              <a:t> </a:t>
            </a:r>
            <a:r>
              <a:rPr lang="it-IT" dirty="0">
                <a:latin typeface="Verdana" pitchFamily="34" charset="0"/>
                <a:sym typeface="Symbol" pitchFamily="18" charset="2"/>
              </a:rPr>
              <a:t>: </a:t>
            </a:r>
            <a:r>
              <a:rPr lang="it-IT" dirty="0" smtClean="0">
                <a:latin typeface="Verdana" pitchFamily="34" charset="0"/>
                <a:sym typeface="Symbol" pitchFamily="18" charset="2"/>
              </a:rPr>
              <a:t>the NA62 data</a:t>
            </a:r>
            <a:endParaRPr lang="it-IT" dirty="0">
              <a:latin typeface="Verdana" pitchFamily="34" charset="0"/>
              <a:sym typeface="Symbol" pitchFamily="18" charset="2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1268413"/>
            <a:ext cx="7705725" cy="5327650"/>
          </a:xfrm>
        </p:spPr>
        <p:txBody>
          <a:bodyPr/>
          <a:lstStyle/>
          <a:p>
            <a:pPr marL="0" indent="0">
              <a:buNone/>
            </a:pPr>
            <a:r>
              <a:rPr lang="it-IT" sz="2000" dirty="0" smtClean="0"/>
              <a:t> </a:t>
            </a:r>
            <a:endParaRPr lang="it-IT" sz="2000" dirty="0"/>
          </a:p>
          <a:p>
            <a:pPr>
              <a:buFont typeface="Wingdings" pitchFamily="2" charset="2"/>
              <a:buNone/>
            </a:pPr>
            <a:r>
              <a:rPr lang="it-IT" sz="2000" dirty="0"/>
              <a:t>    </a:t>
            </a:r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06082"/>
            <a:ext cx="7896226" cy="5147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581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R</a:t>
            </a:r>
            <a:r>
              <a:rPr lang="it-IT" baseline="-25000">
                <a:latin typeface="Verdana" pitchFamily="34" charset="0"/>
                <a:sym typeface="Symbol" pitchFamily="18" charset="2"/>
              </a:rPr>
              <a:t>K</a:t>
            </a:r>
            <a:r>
              <a:rPr lang="it-IT">
                <a:latin typeface="Verdana" pitchFamily="34" charset="0"/>
                <a:sym typeface="Symbol" pitchFamily="18" charset="2"/>
              </a:rPr>
              <a:t> and SUSY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7019925" y="6491288"/>
            <a:ext cx="19383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F.A. @ SUSY08</a:t>
            </a:r>
          </a:p>
        </p:txBody>
      </p:sp>
      <p:pic>
        <p:nvPicPr>
          <p:cNvPr id="1054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12875"/>
            <a:ext cx="8137525" cy="491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K</a:t>
            </a:r>
            <a:r>
              <a:rPr lang="it-IT" baseline="30000">
                <a:latin typeface="Verdana" pitchFamily="34" charset="0"/>
                <a:sym typeface="Symbol" pitchFamily="18" charset="2"/>
              </a:rPr>
              <a:t>+</a:t>
            </a:r>
            <a:r>
              <a:rPr lang="it-IT">
                <a:latin typeface="Verdana" pitchFamily="34" charset="0"/>
                <a:sym typeface="Symbol" pitchFamily="18" charset="2"/>
              </a:rPr>
              <a:t></a:t>
            </a:r>
            <a:r>
              <a:rPr lang="it-IT">
                <a:latin typeface="Symbol" pitchFamily="18" charset="2"/>
                <a:sym typeface="Symbol" pitchFamily="18" charset="2"/>
              </a:rPr>
              <a:t>p</a:t>
            </a:r>
            <a:r>
              <a:rPr lang="it-IT" baseline="30000">
                <a:latin typeface="Symbol" pitchFamily="18" charset="2"/>
                <a:sym typeface="Symbol" pitchFamily="18" charset="2"/>
              </a:rPr>
              <a:t>+</a:t>
            </a:r>
            <a:r>
              <a:rPr lang="it-IT">
                <a:latin typeface="Symbol" pitchFamily="18" charset="2"/>
                <a:sym typeface="Symbol" pitchFamily="18" charset="2"/>
              </a:rPr>
              <a:t>nn</a:t>
            </a:r>
            <a:r>
              <a:rPr lang="it-IT">
                <a:latin typeface="Verdana" pitchFamily="34" charset="0"/>
                <a:sym typeface="Symbol" pitchFamily="18" charset="2"/>
              </a:rPr>
              <a:t> and SUSY</a:t>
            </a:r>
          </a:p>
        </p:txBody>
      </p:sp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916113"/>
            <a:ext cx="8955088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Verdana" pitchFamily="34" charset="0"/>
                <a:sym typeface="Symbol" pitchFamily="18" charset="2"/>
              </a:rPr>
              <a:t>What about </a:t>
            </a:r>
            <a:r>
              <a:rPr lang="it-IT">
                <a:latin typeface="Symbol" pitchFamily="18" charset="2"/>
                <a:sym typeface="Symbol" pitchFamily="18" charset="2"/>
              </a:rPr>
              <a:t>e</a:t>
            </a:r>
            <a:r>
              <a:rPr lang="it-IT">
                <a:latin typeface="Verdana" pitchFamily="34" charset="0"/>
                <a:sym typeface="Symbol" pitchFamily="18" charset="2"/>
              </a:rPr>
              <a:t>’/</a:t>
            </a:r>
            <a:r>
              <a:rPr lang="it-IT">
                <a:latin typeface="Symbol" pitchFamily="18" charset="2"/>
                <a:sym typeface="Symbol" pitchFamily="18" charset="2"/>
              </a:rPr>
              <a:t>e</a:t>
            </a:r>
            <a:r>
              <a:rPr lang="it-IT">
                <a:latin typeface="Verdana" pitchFamily="34" charset="0"/>
                <a:sym typeface="Symbol" pitchFamily="18" charset="2"/>
              </a:rPr>
              <a:t> ?</a:t>
            </a:r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219200" y="1268413"/>
            <a:ext cx="7313613" cy="10810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100"/>
              <a:t>A beautiful piece of experimental work, has come to an end. For constraints on new physics scale, see Erler talk, this conf.</a:t>
            </a:r>
          </a:p>
        </p:txBody>
      </p:sp>
      <p:pic>
        <p:nvPicPr>
          <p:cNvPr id="1126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505075"/>
            <a:ext cx="3848100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4787900" y="3011488"/>
            <a:ext cx="4176713" cy="128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/>
              <a:t>New W.A. after 2007 final NA48 and KTeV results:</a:t>
            </a:r>
          </a:p>
          <a:p>
            <a:endParaRPr lang="it-IT"/>
          </a:p>
          <a:p>
            <a:r>
              <a:rPr lang="it-IT" sz="2400"/>
              <a:t>Re(</a:t>
            </a:r>
            <a:r>
              <a:rPr lang="it-IT" sz="2400">
                <a:latin typeface="Symbol" pitchFamily="18" charset="2"/>
              </a:rPr>
              <a:t>e</a:t>
            </a:r>
            <a:r>
              <a:rPr lang="it-IT" sz="2400"/>
              <a:t>’/</a:t>
            </a:r>
            <a:r>
              <a:rPr lang="it-IT" sz="2400">
                <a:latin typeface="Symbol" pitchFamily="18" charset="2"/>
              </a:rPr>
              <a:t>e) </a:t>
            </a:r>
            <a:r>
              <a:rPr lang="it-IT" sz="2400"/>
              <a:t>= 16.8(1.4)X10</a:t>
            </a:r>
            <a:r>
              <a:rPr lang="it-IT" sz="2400" baseline="30000"/>
              <a:t>-4</a:t>
            </a:r>
            <a:endParaRPr lang="it-IT" sz="2400">
              <a:latin typeface="Symbol" pitchFamily="18" charset="2"/>
            </a:endParaRPr>
          </a:p>
        </p:txBody>
      </p:sp>
      <p:sp>
        <p:nvSpPr>
          <p:cNvPr id="112649" name="Text Box 9"/>
          <p:cNvSpPr txBox="1">
            <a:spLocks noChangeArrowheads="1"/>
          </p:cNvSpPr>
          <p:nvPr/>
        </p:nvSpPr>
        <p:spPr bwMode="auto">
          <a:xfrm>
            <a:off x="4840288" y="4956175"/>
            <a:ext cx="43037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/>
              <a:t>Also, no evidence for CP violation in K</a:t>
            </a:r>
            <a:r>
              <a:rPr lang="it-IT" baseline="30000"/>
              <a:t>+</a:t>
            </a:r>
            <a:r>
              <a:rPr lang="it-IT">
                <a:sym typeface="Symbol" pitchFamily="18" charset="2"/>
              </a:rPr>
              <a:t>3</a:t>
            </a:r>
            <a:r>
              <a:rPr lang="it-IT">
                <a:latin typeface="Symbol" pitchFamily="18" charset="2"/>
                <a:sym typeface="Symbol" pitchFamily="18" charset="2"/>
              </a:rPr>
              <a:t>p </a:t>
            </a:r>
            <a:r>
              <a:rPr lang="it-IT">
                <a:sym typeface="Symbol" pitchFamily="18" charset="2"/>
              </a:rPr>
              <a:t>analyses from NA48/2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ssi">
  <a:themeElements>
    <a:clrScheme name="Eclissi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ssi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ssi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ssi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ssi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ssi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ssi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ssi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ssi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ssi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ssi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ssi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4564</TotalTime>
  <Words>2175</Words>
  <Application>Microsoft Office PowerPoint</Application>
  <PresentationFormat>Presentazione su schermo (4:3)</PresentationFormat>
  <Paragraphs>361</Paragraphs>
  <Slides>57</Slides>
  <Notes>46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57</vt:i4>
      </vt:variant>
    </vt:vector>
  </HeadingPairs>
  <TitlesOfParts>
    <vt:vector size="60" baseType="lpstr">
      <vt:lpstr>Eclissi</vt:lpstr>
      <vt:lpstr>Equation</vt:lpstr>
      <vt:lpstr>Equazione</vt:lpstr>
      <vt:lpstr>Flavor physics at 1 GeV scale</vt:lpstr>
      <vt:lpstr>Outline</vt:lpstr>
      <vt:lpstr>Flavor physics</vt:lpstr>
      <vt:lpstr>The CKM matrix</vt:lpstr>
      <vt:lpstr>Unitarity triangle(s)</vt:lpstr>
      <vt:lpstr>Unitarity triangle</vt:lpstr>
      <vt:lpstr>Is the intensity frontier…</vt:lpstr>
      <vt:lpstr>…the «true» energy frontier ?</vt:lpstr>
      <vt:lpstr>Flavor physics…</vt:lpstr>
      <vt:lpstr>…at 1 GeV scale</vt:lpstr>
      <vt:lpstr>GF|Vud|</vt:lpstr>
      <vt:lpstr>Vud</vt:lpstr>
      <vt:lpstr>Vus</vt:lpstr>
      <vt:lpstr>Vus : Kn / pn</vt:lpstr>
      <vt:lpstr>Vus : Kn / pn</vt:lpstr>
      <vt:lpstr>Vus : Kn / pn</vt:lpstr>
      <vt:lpstr>Vus : Kn / pn</vt:lpstr>
      <vt:lpstr>Vus : Kn / pn</vt:lpstr>
      <vt:lpstr>Vus : Kl3</vt:lpstr>
      <vt:lpstr>Vus : Kl3</vt:lpstr>
      <vt:lpstr>Vus : Kl3</vt:lpstr>
      <vt:lpstr>Effect of  K+p+p0</vt:lpstr>
      <vt:lpstr>Vus : Kl3</vt:lpstr>
      <vt:lpstr>Vus : Kl3</vt:lpstr>
      <vt:lpstr>Puttings things together…</vt:lpstr>
      <vt:lpstr>…and seeing it the other way around</vt:lpstr>
      <vt:lpstr>Bounds on NP</vt:lpstr>
      <vt:lpstr>Neutral kaon mixing and NP</vt:lpstr>
      <vt:lpstr>NP and Lepton Universality</vt:lpstr>
      <vt:lpstr>Rp : experiments</vt:lpstr>
      <vt:lpstr>RK : experiments</vt:lpstr>
      <vt:lpstr>When the going gets tough…</vt:lpstr>
      <vt:lpstr>When the going gets tough…</vt:lpstr>
      <vt:lpstr>When the going gets tough…</vt:lpstr>
      <vt:lpstr>Kpnn : theory</vt:lpstr>
      <vt:lpstr>Kpnn : NP scenarios</vt:lpstr>
      <vt:lpstr>Kpnn : history</vt:lpstr>
      <vt:lpstr>Kpnn : state of the art</vt:lpstr>
      <vt:lpstr>K+p+nn : the future</vt:lpstr>
      <vt:lpstr>KLp0nn : the future</vt:lpstr>
      <vt:lpstr>Kpnn : A.D. 2016 ?</vt:lpstr>
      <vt:lpstr>Conclusions</vt:lpstr>
      <vt:lpstr>SPARE SLIDES</vt:lpstr>
      <vt:lpstr>Standard Model in a nutshell</vt:lpstr>
      <vt:lpstr>Interaction vs Mass basis (1)</vt:lpstr>
      <vt:lpstr>Interaction vs Mass basis (2)</vt:lpstr>
      <vt:lpstr>Vud : error budget</vt:lpstr>
      <vt:lpstr>Vud : data</vt:lpstr>
      <vt:lpstr>fK/fp</vt:lpstr>
      <vt:lpstr>f+(0) and Callan-Treiman relation</vt:lpstr>
      <vt:lpstr>Form factors</vt:lpstr>
      <vt:lpstr>Bounds on NP (2)</vt:lpstr>
      <vt:lpstr>RK : NP constraints</vt:lpstr>
      <vt:lpstr>RK : the NA62 data</vt:lpstr>
      <vt:lpstr>RK and SUSY</vt:lpstr>
      <vt:lpstr>K+p+nn and SUSY</vt:lpstr>
      <vt:lpstr>What about e’/e ?</vt:lpstr>
    </vt:vector>
  </TitlesOfParts>
  <Company>INFN Napoli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Flavor physics at 1 GeV scale</dc:title>
  <dc:creator>Fabio Ambrosino</dc:creator>
  <cp:lastModifiedBy>ambrosin</cp:lastModifiedBy>
  <cp:revision>194</cp:revision>
  <dcterms:created xsi:type="dcterms:W3CDTF">2009-03-30T07:50:05Z</dcterms:created>
  <dcterms:modified xsi:type="dcterms:W3CDTF">2012-01-11T18:07:32Z</dcterms:modified>
</cp:coreProperties>
</file>