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2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9873-8551-D849-97AB-FF0C0816378C}" type="datetimeFigureOut">
              <a:rPr lang="en-US" smtClean="0"/>
              <a:t>22/05/15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D79F7-E11B-DC43-8841-0A364B3FD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37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FF0000"/>
              </a:buClr>
              <a:buFont typeface="Wingdings" charset="0"/>
              <a:buNone/>
            </a:pPr>
            <a:r>
              <a:rPr lang="en-US">
                <a:latin typeface="Tahoma" charset="0"/>
              </a:rPr>
              <a:t>ATLAS è un progetto nato nel 1989 e che durerà fino al 2020-2030 fino a quando si raccoglieranno dati, Una sfida scientifica e tecnica ben più complessa di qualunque cosa mai fatta in Fisica delle Alte Energie</a:t>
            </a:r>
            <a:r>
              <a:rPr lang="fr-FR">
                <a:latin typeface="Arial" charset="0"/>
              </a:rPr>
              <a:t>, </a:t>
            </a:r>
            <a:r>
              <a:rPr lang="en-US">
                <a:latin typeface="Calibri" charset="0"/>
              </a:rPr>
              <a:t>U</a:t>
            </a:r>
            <a:r>
              <a:rPr lang="it-IT">
                <a:latin typeface="Calibri" charset="0"/>
              </a:rPr>
              <a:t>no sforzo scientifico collaborativo enorme (40 paesi, 200 istituti, 3000 fisici) </a:t>
            </a:r>
            <a:r>
              <a:rPr lang="en-US">
                <a:latin typeface="Calibri" charset="0"/>
              </a:rPr>
              <a:t>… e Lecce siamo presenti dal 1994 circa</a:t>
            </a:r>
          </a:p>
          <a:p>
            <a:pPr eaLnBrk="1" hangingPunct="1">
              <a:spcBef>
                <a:spcPct val="0"/>
              </a:spcBef>
            </a:pPr>
            <a:endParaRPr lang="en-GB">
              <a:latin typeface="Calibri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CC0AE840-96B6-764D-A90D-B654D97B4573}" type="slidenum">
              <a:rPr lang="en-US" sz="1200">
                <a:solidFill>
                  <a:prstClr val="black"/>
                </a:solidFill>
              </a:rPr>
              <a:pPr eaLnBrk="1" hangingPunct="1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2F34F7F4-B4D5-5E49-890F-BFA722C0E9B2}" type="slidenum">
              <a:rPr lang="it-IT" sz="1200">
                <a:solidFill>
                  <a:prstClr val="black"/>
                </a:solidFill>
              </a:rPr>
              <a:pPr eaLnBrk="1" hangingPunct="1"/>
              <a:t>8</a:t>
            </a:fld>
            <a:endParaRPr lang="it-IT" sz="1200">
              <a:solidFill>
                <a:prstClr val="black"/>
              </a:solidFill>
            </a:endParaRPr>
          </a:p>
        </p:txBody>
      </p:sp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>
              <a:latin typeface="Calibri" charset="0"/>
            </a:endParaRPr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</a:pPr>
            <a:fld id="{0AB30990-6A13-E949-8DF0-4409ACD2FC8C}" type="slidenum">
              <a:rPr lang="en-US" sz="1200">
                <a:solidFill>
                  <a:prstClr val="black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e al </a:t>
            </a:r>
            <a:r>
              <a:rPr lang="en-US" dirty="0" err="1" smtClean="0">
                <a:ea typeface="+mn-ea"/>
                <a:cs typeface="+mn-cs"/>
              </a:rPr>
              <a:t>momento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fatto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queste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cose</a:t>
            </a:r>
            <a:r>
              <a:rPr lang="en-US" dirty="0" smtClean="0">
                <a:ea typeface="+mn-ea"/>
                <a:cs typeface="+mn-cs"/>
              </a:rPr>
              <a:t>, giusto 12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materia</a:t>
            </a:r>
            <a:r>
              <a:rPr lang="en-US" dirty="0" smtClean="0">
                <a:ea typeface="+mn-ea"/>
                <a:cs typeface="+mn-cs"/>
              </a:rPr>
              <a:t>,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legate </a:t>
            </a:r>
            <a:r>
              <a:rPr lang="en-US" dirty="0" err="1" smtClean="0">
                <a:ea typeface="+mn-ea"/>
                <a:cs typeface="+mn-cs"/>
              </a:rPr>
              <a:t>dalle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quattro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forze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natura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quarks, (ROSSI) </a:t>
            </a:r>
            <a:r>
              <a:rPr lang="en-US" dirty="0" err="1" smtClean="0">
                <a:ea typeface="+mn-ea"/>
                <a:cs typeface="+mn-cs"/>
              </a:rPr>
              <a:t>cioè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costituiscono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protoni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ed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neutroni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costituiscono</a:t>
            </a:r>
            <a:r>
              <a:rPr lang="en-US" dirty="0" smtClean="0">
                <a:ea typeface="+mn-ea"/>
                <a:cs typeface="+mn-cs"/>
              </a:rPr>
              <a:t> a </a:t>
            </a:r>
            <a:r>
              <a:rPr lang="en-US" dirty="0" err="1" smtClean="0">
                <a:ea typeface="+mn-ea"/>
                <a:cs typeface="+mn-cs"/>
              </a:rPr>
              <a:t>loro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volta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nuclei di </a:t>
            </a:r>
            <a:r>
              <a:rPr lang="en-US" dirty="0" err="1" smtClean="0">
                <a:ea typeface="+mn-ea"/>
                <a:cs typeface="+mn-cs"/>
              </a:rPr>
              <a:t>tutti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elementi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atomici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compongono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anche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vostro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corpo</a:t>
            </a:r>
            <a:r>
              <a:rPr lang="en-US" dirty="0" smtClean="0">
                <a:ea typeface="+mn-ea"/>
                <a:cs typeface="+mn-cs"/>
              </a:rPr>
              <a:t>...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elettroni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girano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attorno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ai</a:t>
            </a:r>
            <a:r>
              <a:rPr lang="en-US" dirty="0" smtClean="0">
                <a:ea typeface="+mn-ea"/>
                <a:cs typeface="+mn-cs"/>
              </a:rPr>
              <a:t> nuclei e </a:t>
            </a:r>
            <a:r>
              <a:rPr lang="en-US" dirty="0" err="1" smtClean="0">
                <a:ea typeface="+mn-ea"/>
                <a:cs typeface="+mn-cs"/>
              </a:rPr>
              <a:t>formano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atomi</a:t>
            </a:r>
            <a:r>
              <a:rPr lang="en-US" dirty="0" smtClean="0">
                <a:ea typeface="+mn-ea"/>
                <a:cs typeface="+mn-cs"/>
              </a:rPr>
              <a:t> e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tenuti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insieme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dalla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elettromagnetica</a:t>
            </a:r>
            <a:r>
              <a:rPr lang="en-US" dirty="0" smtClean="0">
                <a:ea typeface="+mn-ea"/>
                <a:cs typeface="+mn-cs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di cui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fotone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mediatore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quello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trasporta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l’interazione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quarks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tenuti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insieme</a:t>
            </a:r>
            <a:r>
              <a:rPr lang="en-US" dirty="0" smtClean="0">
                <a:ea typeface="+mn-ea"/>
                <a:cs typeface="+mn-cs"/>
              </a:rPr>
              <a:t> da </a:t>
            </a:r>
            <a:r>
              <a:rPr lang="en-US" dirty="0" err="1" smtClean="0">
                <a:ea typeface="+mn-ea"/>
                <a:cs typeface="+mn-cs"/>
              </a:rPr>
              <a:t>altri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mediatori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forte,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gluoni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e </a:t>
            </a:r>
            <a:r>
              <a:rPr lang="en-US" dirty="0" err="1" smtClean="0">
                <a:ea typeface="+mn-ea"/>
                <a:cs typeface="+mn-cs"/>
              </a:rPr>
              <a:t>infine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ultimi</a:t>
            </a:r>
            <a:r>
              <a:rPr lang="en-US" dirty="0" smtClean="0">
                <a:ea typeface="+mn-ea"/>
                <a:cs typeface="+mn-cs"/>
              </a:rPr>
              <a:t> due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bosoni</a:t>
            </a:r>
            <a:r>
              <a:rPr lang="en-US" dirty="0" smtClean="0">
                <a:ea typeface="+mn-ea"/>
                <a:cs typeface="+mn-cs"/>
              </a:rPr>
              <a:t> W e Z,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mediatori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debole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meno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familiari</a:t>
            </a:r>
            <a:r>
              <a:rPr lang="en-US" dirty="0" smtClean="0">
                <a:ea typeface="+mn-ea"/>
                <a:cs typeface="+mn-cs"/>
              </a:rPr>
              <a:t> 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ma </a:t>
            </a:r>
            <a:r>
              <a:rPr lang="en-US" dirty="0" err="1" smtClean="0">
                <a:ea typeface="+mn-ea"/>
                <a:cs typeface="+mn-cs"/>
              </a:rPr>
              <a:t>senza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questi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sole non </a:t>
            </a:r>
            <a:r>
              <a:rPr lang="en-US" dirty="0" err="1" smtClean="0">
                <a:ea typeface="+mn-ea"/>
                <a:cs typeface="+mn-cs"/>
              </a:rPr>
              <a:t>potrebbe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brillare</a:t>
            </a:r>
            <a:r>
              <a:rPr lang="en-US" dirty="0" smtClean="0">
                <a:ea typeface="+mn-ea"/>
                <a:cs typeface="+mn-cs"/>
              </a:rPr>
              <a:t> (</a:t>
            </a:r>
            <a:r>
              <a:rPr lang="en-US" dirty="0" err="1" smtClean="0">
                <a:ea typeface="+mn-ea"/>
                <a:cs typeface="+mn-cs"/>
              </a:rPr>
              <a:t>bruciare</a:t>
            </a:r>
            <a:r>
              <a:rPr lang="en-US" dirty="0" smtClean="0">
                <a:ea typeface="+mn-ea"/>
                <a:cs typeface="+mn-cs"/>
              </a:rPr>
              <a:t>),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e </a:t>
            </a:r>
            <a:r>
              <a:rPr lang="en-US" dirty="0" err="1" smtClean="0">
                <a:ea typeface="+mn-ea"/>
                <a:cs typeface="+mn-cs"/>
              </a:rPr>
              <a:t>quando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sole </a:t>
            </a:r>
            <a:r>
              <a:rPr lang="en-US" dirty="0" err="1" smtClean="0">
                <a:ea typeface="+mn-ea"/>
                <a:cs typeface="+mn-cs"/>
              </a:rPr>
              <a:t>brilla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otteniamo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anche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grandissima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quantità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queste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neutrini</a:t>
            </a:r>
            <a:r>
              <a:rPr lang="en-US" dirty="0" smtClean="0">
                <a:ea typeface="+mn-ea"/>
                <a:cs typeface="+mn-cs"/>
              </a:rPr>
              <a:t> per </a:t>
            </a:r>
            <a:r>
              <a:rPr lang="en-US" dirty="0" err="1" smtClean="0">
                <a:ea typeface="+mn-ea"/>
                <a:cs typeface="+mn-cs"/>
              </a:rPr>
              <a:t>inciso</a:t>
            </a:r>
            <a:r>
              <a:rPr lang="en-US" dirty="0" smtClean="0">
                <a:ea typeface="+mn-ea"/>
                <a:cs typeface="+mn-cs"/>
              </a:rPr>
              <a:t> se </a:t>
            </a:r>
            <a:r>
              <a:rPr lang="en-US" dirty="0" err="1" smtClean="0">
                <a:ea typeface="+mn-ea"/>
                <a:cs typeface="+mn-cs"/>
              </a:rPr>
              <a:t>osservato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vostro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pollice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dall'alto</a:t>
            </a:r>
            <a:r>
              <a:rPr lang="en-US" dirty="0" smtClean="0">
                <a:ea typeface="+mn-ea"/>
                <a:cs typeface="+mn-cs"/>
              </a:rPr>
              <a:t> (circa un </a:t>
            </a:r>
            <a:r>
              <a:rPr lang="en-US" dirty="0" err="1" smtClean="0">
                <a:ea typeface="+mn-ea"/>
                <a:cs typeface="+mn-cs"/>
              </a:rPr>
              <a:t>centimetro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quadrato</a:t>
            </a:r>
            <a:r>
              <a:rPr lang="en-US" dirty="0" smtClean="0">
                <a:ea typeface="+mn-ea"/>
                <a:cs typeface="+mn-cs"/>
              </a:rPr>
              <a:t>) ci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circa 60 </a:t>
            </a:r>
            <a:r>
              <a:rPr lang="en-US" dirty="0" err="1" smtClean="0">
                <a:ea typeface="+mn-ea"/>
                <a:cs typeface="+mn-cs"/>
              </a:rPr>
              <a:t>miliardi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neutrini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l'attraversano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ogni</a:t>
            </a:r>
            <a:r>
              <a:rPr lang="en-US" dirty="0" smtClean="0">
                <a:ea typeface="+mn-ea"/>
                <a:cs typeface="+mn-cs"/>
              </a:rPr>
              <a:t> secondo, e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provengono</a:t>
            </a:r>
            <a:r>
              <a:rPr lang="en-US" dirty="0" smtClean="0">
                <a:ea typeface="+mn-ea"/>
                <a:cs typeface="+mn-cs"/>
              </a:rPr>
              <a:t> dal sole, e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passano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ogni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centimetro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quadro</a:t>
            </a:r>
            <a:r>
              <a:rPr lang="en-US" dirty="0" smtClean="0">
                <a:ea typeface="+mn-ea"/>
                <a:cs typeface="+mn-cs"/>
              </a:rPr>
              <a:t> del </a:t>
            </a:r>
            <a:r>
              <a:rPr lang="en-US" dirty="0" err="1" smtClean="0">
                <a:ea typeface="+mn-ea"/>
                <a:cs typeface="+mn-cs"/>
              </a:rPr>
              <a:t>vostro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corpo</a:t>
            </a:r>
            <a:r>
              <a:rPr lang="en-US" dirty="0" smtClean="0">
                <a:ea typeface="+mn-ea"/>
                <a:cs typeface="+mn-cs"/>
              </a:rPr>
              <a:t> ma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voi</a:t>
            </a:r>
            <a:r>
              <a:rPr lang="en-US" dirty="0" smtClean="0">
                <a:ea typeface="+mn-ea"/>
                <a:cs typeface="+mn-cs"/>
              </a:rPr>
              <a:t> non li </a:t>
            </a:r>
            <a:r>
              <a:rPr lang="en-US" dirty="0" err="1" smtClean="0">
                <a:ea typeface="+mn-ea"/>
                <a:cs typeface="+mn-cs"/>
              </a:rPr>
              <a:t>sentite</a:t>
            </a:r>
            <a:r>
              <a:rPr lang="en-US" dirty="0" smtClean="0">
                <a:ea typeface="+mn-ea"/>
                <a:cs typeface="+mn-cs"/>
              </a:rPr>
              <a:t> e non </a:t>
            </a:r>
            <a:r>
              <a:rPr lang="en-US" dirty="0" err="1" smtClean="0">
                <a:ea typeface="+mn-ea"/>
                <a:cs typeface="+mn-cs"/>
              </a:rPr>
              <a:t>fanno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niente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ed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questo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motivo</a:t>
            </a:r>
            <a:r>
              <a:rPr lang="en-US" dirty="0" smtClean="0">
                <a:ea typeface="+mn-ea"/>
                <a:cs typeface="+mn-cs"/>
              </a:rPr>
              <a:t> per cui la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chiama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debole</a:t>
            </a:r>
            <a:r>
              <a:rPr lang="en-US" dirty="0" smtClean="0">
                <a:ea typeface="+mn-ea"/>
                <a:cs typeface="+mn-cs"/>
              </a:rPr>
              <a:t>.....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molto </a:t>
            </a:r>
            <a:r>
              <a:rPr lang="it-IT" dirty="0" smtClean="0">
                <a:ea typeface="+mn-ea"/>
                <a:cs typeface="+mn-cs"/>
              </a:rPr>
              <a:t>debole</a:t>
            </a:r>
            <a:r>
              <a:rPr lang="en-US" dirty="0" smtClean="0">
                <a:ea typeface="+mn-ea"/>
                <a:cs typeface="+mn-cs"/>
              </a:rPr>
              <a:t> per cui vi </a:t>
            </a:r>
            <a:r>
              <a:rPr lang="en-US" dirty="0" err="1" smtClean="0">
                <a:ea typeface="+mn-ea"/>
                <a:cs typeface="+mn-cs"/>
              </a:rPr>
              <a:t>attraversano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senza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neanche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accorgersi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voi</a:t>
            </a:r>
            <a:r>
              <a:rPr lang="en-US" dirty="0" smtClean="0">
                <a:ea typeface="+mn-ea"/>
                <a:cs typeface="+mn-cs"/>
              </a:rPr>
              <a:t>....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Allora</a:t>
            </a:r>
            <a:r>
              <a:rPr lang="en-US" dirty="0" smtClean="0">
                <a:ea typeface="+mn-ea"/>
                <a:cs typeface="+mn-cs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noi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scopriamo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, ma </a:t>
            </a:r>
            <a:r>
              <a:rPr lang="en-US" dirty="0" err="1" smtClean="0">
                <a:ea typeface="+mn-ea"/>
                <a:cs typeface="+mn-cs"/>
              </a:rPr>
              <a:t>devi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capire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perché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ce</a:t>
            </a:r>
            <a:r>
              <a:rPr lang="en-US" dirty="0" smtClean="0">
                <a:ea typeface="+mn-ea"/>
                <a:cs typeface="+mn-cs"/>
              </a:rPr>
              <a:t> ne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numero</a:t>
            </a:r>
            <a:r>
              <a:rPr lang="en-US" dirty="0" smtClean="0">
                <a:ea typeface="+mn-ea"/>
                <a:cs typeface="+mn-cs"/>
              </a:rPr>
              <a:t> e come </a:t>
            </a:r>
            <a:r>
              <a:rPr lang="en-US" dirty="0" err="1" smtClean="0">
                <a:ea typeface="+mn-ea"/>
                <a:cs typeface="+mn-cs"/>
              </a:rPr>
              <a:t>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correlano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fra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loro</a:t>
            </a:r>
            <a:r>
              <a:rPr lang="en-US" dirty="0" smtClean="0">
                <a:ea typeface="+mn-ea"/>
                <a:cs typeface="+mn-cs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perché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proprio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ed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hanno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caratteristiche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fortunatamente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abbiamo</a:t>
            </a:r>
            <a:r>
              <a:rPr lang="en-US" dirty="0" smtClean="0">
                <a:ea typeface="+mn-ea"/>
                <a:cs typeface="+mn-cs"/>
              </a:rPr>
              <a:t> a </a:t>
            </a:r>
            <a:r>
              <a:rPr lang="en-US" dirty="0" err="1" smtClean="0">
                <a:ea typeface="+mn-ea"/>
                <a:cs typeface="+mn-cs"/>
              </a:rPr>
              <a:t>disposizione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uno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maggiori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successi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scientifici</a:t>
            </a:r>
            <a:r>
              <a:rPr lang="en-US" dirty="0" smtClean="0">
                <a:ea typeface="+mn-ea"/>
                <a:cs typeface="+mn-cs"/>
              </a:rPr>
              <a:t> del </a:t>
            </a:r>
            <a:r>
              <a:rPr lang="en-US" dirty="0" err="1" smtClean="0">
                <a:ea typeface="+mn-ea"/>
                <a:cs typeface="+mn-cs"/>
              </a:rPr>
              <a:t>ventesimo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secolo</a:t>
            </a:r>
            <a:r>
              <a:rPr lang="en-US" dirty="0" smtClean="0">
                <a:ea typeface="+mn-ea"/>
                <a:cs typeface="+mn-cs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teoria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ci </a:t>
            </a:r>
            <a:r>
              <a:rPr lang="en-US" dirty="0" err="1" smtClean="0">
                <a:ea typeface="+mn-ea"/>
                <a:cs typeface="+mn-cs"/>
              </a:rPr>
              <a:t>permette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capire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questa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struttura</a:t>
            </a:r>
            <a:r>
              <a:rPr lang="en-US" dirty="0" smtClean="0">
                <a:ea typeface="+mn-ea"/>
                <a:cs typeface="+mn-cs"/>
              </a:rPr>
              <a:t>, la </a:t>
            </a:r>
            <a:r>
              <a:rPr lang="en-US" dirty="0" err="1" smtClean="0">
                <a:ea typeface="+mn-ea"/>
                <a:cs typeface="+mn-cs"/>
              </a:rPr>
              <a:t>legge</a:t>
            </a:r>
            <a:r>
              <a:rPr lang="en-US" dirty="0" smtClean="0">
                <a:ea typeface="+mn-ea"/>
                <a:cs typeface="+mn-cs"/>
              </a:rPr>
              <a:t> di newton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fisica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ed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chiamato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modello</a:t>
            </a:r>
            <a:r>
              <a:rPr lang="en-US" dirty="0" smtClean="0">
                <a:ea typeface="+mn-ea"/>
                <a:cs typeface="+mn-cs"/>
              </a:rPr>
              <a:t> standard,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può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essere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rappresentato</a:t>
            </a:r>
            <a:r>
              <a:rPr lang="en-US" dirty="0" smtClean="0">
                <a:ea typeface="+mn-ea"/>
                <a:cs typeface="+mn-cs"/>
              </a:rPr>
              <a:t> da </a:t>
            </a:r>
            <a:r>
              <a:rPr lang="en-US" dirty="0" err="1" smtClean="0">
                <a:ea typeface="+mn-ea"/>
                <a:cs typeface="+mn-cs"/>
              </a:rPr>
              <a:t>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bella</a:t>
            </a:r>
            <a:r>
              <a:rPr lang="en-US" dirty="0" smtClean="0">
                <a:ea typeface="+mn-ea"/>
                <a:cs typeface="+mn-cs"/>
              </a:rPr>
              <a:t> e </a:t>
            </a:r>
            <a:r>
              <a:rPr lang="en-US" dirty="0" err="1" smtClean="0">
                <a:ea typeface="+mn-ea"/>
                <a:cs typeface="+mn-cs"/>
              </a:rPr>
              <a:t>semplice</a:t>
            </a:r>
            <a:r>
              <a:rPr lang="en-US" dirty="0" smtClean="0">
                <a:ea typeface="+mn-ea"/>
                <a:cs typeface="+mn-cs"/>
              </a:rPr>
              <a:t>...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equazione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Bene</a:t>
            </a:r>
            <a:r>
              <a:rPr lang="en-US" dirty="0" smtClean="0">
                <a:ea typeface="+mn-ea"/>
                <a:cs typeface="+mn-cs"/>
              </a:rPr>
              <a:t>, per </a:t>
            </a:r>
            <a:r>
              <a:rPr lang="en-US" dirty="0" err="1" smtClean="0">
                <a:ea typeface="+mn-ea"/>
                <a:cs typeface="+mn-cs"/>
              </a:rPr>
              <a:t>farla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breve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oggi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scienziati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pensano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tutte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cose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siano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fatte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dalle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vedi</a:t>
            </a:r>
            <a:r>
              <a:rPr lang="en-US" dirty="0" smtClean="0">
                <a:ea typeface="+mn-ea"/>
                <a:cs typeface="+mn-cs"/>
              </a:rPr>
              <a:t> in </a:t>
            </a:r>
            <a:r>
              <a:rPr lang="en-US" dirty="0" err="1" smtClean="0">
                <a:ea typeface="+mn-ea"/>
                <a:cs typeface="+mn-cs"/>
              </a:rPr>
              <a:t>questo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disegnino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quark e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leptoni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combinano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tra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loro</a:t>
            </a:r>
            <a:r>
              <a:rPr lang="en-US" dirty="0" smtClean="0">
                <a:ea typeface="+mn-ea"/>
                <a:cs typeface="+mn-cs"/>
              </a:rPr>
              <a:t> come in un </a:t>
            </a:r>
            <a:r>
              <a:rPr lang="en-US" dirty="0" err="1" smtClean="0">
                <a:ea typeface="+mn-ea"/>
                <a:cs typeface="+mn-cs"/>
              </a:rPr>
              <a:t>gioco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costruzioni</a:t>
            </a:r>
            <a:r>
              <a:rPr lang="en-US" dirty="0" smtClean="0">
                <a:ea typeface="+mn-ea"/>
                <a:cs typeface="+mn-cs"/>
              </a:rPr>
              <a:t> (un </a:t>
            </a:r>
            <a:r>
              <a:rPr lang="en-US" dirty="0" err="1" smtClean="0">
                <a:ea typeface="+mn-ea"/>
                <a:cs typeface="+mn-cs"/>
              </a:rPr>
              <a:t>protone</a:t>
            </a:r>
            <a:r>
              <a:rPr lang="en-US" dirty="0" smtClean="0">
                <a:ea typeface="+mn-ea"/>
                <a:cs typeface="+mn-cs"/>
              </a:rPr>
              <a:t> per </a:t>
            </a:r>
            <a:r>
              <a:rPr lang="en-US" dirty="0" err="1" smtClean="0">
                <a:ea typeface="+mn-ea"/>
                <a:cs typeface="+mn-cs"/>
              </a:rPr>
              <a:t>esempio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costituito</a:t>
            </a:r>
            <a:r>
              <a:rPr lang="en-US" dirty="0" smtClean="0">
                <a:ea typeface="+mn-ea"/>
                <a:cs typeface="+mn-cs"/>
              </a:rPr>
              <a:t> da due quark up e un quark down, un </a:t>
            </a:r>
            <a:r>
              <a:rPr lang="en-US" dirty="0" err="1" smtClean="0">
                <a:ea typeface="+mn-ea"/>
                <a:cs typeface="+mn-cs"/>
              </a:rPr>
              <a:t>neutrone</a:t>
            </a:r>
            <a:r>
              <a:rPr lang="en-US" dirty="0" smtClean="0">
                <a:ea typeface="+mn-ea"/>
                <a:cs typeface="+mn-cs"/>
              </a:rPr>
              <a:t> da due quark down e un quark up). </a:t>
            </a:r>
            <a:r>
              <a:rPr lang="en-US" dirty="0" err="1" smtClean="0">
                <a:ea typeface="+mn-ea"/>
                <a:cs typeface="+mn-cs"/>
              </a:rPr>
              <a:t>Questi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costituenti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elementari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parlano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scambiandosi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altre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"</a:t>
            </a:r>
            <a:r>
              <a:rPr lang="en-US" dirty="0" err="1" smtClean="0">
                <a:ea typeface="+mn-ea"/>
                <a:cs typeface="+mn-cs"/>
              </a:rPr>
              <a:t>messaggere</a:t>
            </a:r>
            <a:r>
              <a:rPr lang="en-US" dirty="0" smtClean="0">
                <a:ea typeface="+mn-ea"/>
                <a:cs typeface="+mn-cs"/>
              </a:rPr>
              <a:t>",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fattorini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forze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fondamentali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natura</a:t>
            </a:r>
            <a:r>
              <a:rPr lang="en-US" dirty="0" smtClean="0">
                <a:ea typeface="+mn-ea"/>
                <a:cs typeface="+mn-cs"/>
              </a:rPr>
              <a:t>: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fotone</a:t>
            </a:r>
            <a:r>
              <a:rPr lang="en-US" dirty="0" smtClean="0">
                <a:ea typeface="+mn-ea"/>
                <a:cs typeface="+mn-cs"/>
              </a:rPr>
              <a:t> (la </a:t>
            </a:r>
            <a:r>
              <a:rPr lang="en-US" dirty="0" err="1" smtClean="0">
                <a:ea typeface="+mn-ea"/>
                <a:cs typeface="+mn-cs"/>
              </a:rPr>
              <a:t>luce</a:t>
            </a:r>
            <a:r>
              <a:rPr lang="en-US" dirty="0" smtClean="0">
                <a:ea typeface="+mn-ea"/>
                <a:cs typeface="+mn-cs"/>
              </a:rPr>
              <a:t> in </a:t>
            </a:r>
            <a:r>
              <a:rPr lang="en-US" dirty="0" err="1" smtClean="0">
                <a:ea typeface="+mn-ea"/>
                <a:cs typeface="+mn-cs"/>
              </a:rPr>
              <a:t>tutte</a:t>
            </a:r>
            <a:r>
              <a:rPr lang="en-US" dirty="0" smtClean="0">
                <a:ea typeface="+mn-ea"/>
                <a:cs typeface="+mn-cs"/>
              </a:rPr>
              <a:t> le sue </a:t>
            </a:r>
            <a:r>
              <a:rPr lang="en-US" dirty="0" err="1" smtClean="0">
                <a:ea typeface="+mn-ea"/>
                <a:cs typeface="+mn-cs"/>
              </a:rPr>
              <a:t>forme</a:t>
            </a:r>
            <a:r>
              <a:rPr lang="en-US" dirty="0" smtClean="0">
                <a:ea typeface="+mn-ea"/>
                <a:cs typeface="+mn-cs"/>
              </a:rPr>
              <a:t>) </a:t>
            </a:r>
            <a:r>
              <a:rPr lang="en-US" dirty="0" err="1" smtClean="0">
                <a:ea typeface="+mn-ea"/>
                <a:cs typeface="+mn-cs"/>
              </a:rPr>
              <a:t>trasporta</a:t>
            </a:r>
            <a:r>
              <a:rPr lang="en-US" dirty="0" smtClean="0">
                <a:ea typeface="+mn-ea"/>
                <a:cs typeface="+mn-cs"/>
              </a:rPr>
              <a:t> la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elettromagnetica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responsabile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tutta</a:t>
            </a:r>
            <a:r>
              <a:rPr lang="en-US" dirty="0" smtClean="0">
                <a:ea typeface="+mn-ea"/>
                <a:cs typeface="+mn-cs"/>
              </a:rPr>
              <a:t> la </a:t>
            </a:r>
            <a:r>
              <a:rPr lang="en-US" dirty="0" err="1" smtClean="0">
                <a:ea typeface="+mn-ea"/>
                <a:cs typeface="+mn-cs"/>
              </a:rPr>
              <a:t>chimica</a:t>
            </a:r>
            <a:r>
              <a:rPr lang="en-US" dirty="0" smtClean="0">
                <a:ea typeface="+mn-ea"/>
                <a:cs typeface="+mn-cs"/>
              </a:rPr>
              <a:t> e le </a:t>
            </a:r>
            <a:r>
              <a:rPr lang="en-US" dirty="0" err="1" smtClean="0">
                <a:ea typeface="+mn-ea"/>
                <a:cs typeface="+mn-cs"/>
              </a:rPr>
              <a:t>interazioni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tutti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giorni</a:t>
            </a:r>
            <a:r>
              <a:rPr lang="en-US" dirty="0" smtClean="0">
                <a:ea typeface="+mn-ea"/>
                <a:cs typeface="+mn-cs"/>
              </a:rPr>
              <a:t>;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gluoni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scambiano</a:t>
            </a:r>
            <a:r>
              <a:rPr lang="en-US" dirty="0" smtClean="0">
                <a:ea typeface="+mn-ea"/>
                <a:cs typeface="+mn-cs"/>
              </a:rPr>
              <a:t> la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"forte",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tiene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insieme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quark e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nuclei </a:t>
            </a:r>
            <a:r>
              <a:rPr lang="en-US" dirty="0" err="1" smtClean="0">
                <a:ea typeface="+mn-ea"/>
                <a:cs typeface="+mn-cs"/>
              </a:rPr>
              <a:t>degli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atomi</a:t>
            </a:r>
            <a:r>
              <a:rPr lang="en-US" dirty="0" smtClean="0">
                <a:ea typeface="+mn-ea"/>
                <a:cs typeface="+mn-cs"/>
              </a:rPr>
              <a:t>;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W e Z </a:t>
            </a:r>
            <a:r>
              <a:rPr lang="en-US" dirty="0" err="1" smtClean="0">
                <a:ea typeface="+mn-ea"/>
                <a:cs typeface="+mn-cs"/>
              </a:rPr>
              <a:t>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occupano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scambiare</a:t>
            </a:r>
            <a:r>
              <a:rPr lang="en-US" dirty="0" smtClean="0">
                <a:ea typeface="+mn-ea"/>
                <a:cs typeface="+mn-cs"/>
              </a:rPr>
              <a:t> la </a:t>
            </a:r>
            <a:r>
              <a:rPr lang="en-US" dirty="0" err="1" smtClean="0">
                <a:ea typeface="+mn-ea"/>
                <a:cs typeface="+mn-cs"/>
              </a:rPr>
              <a:t>forza</a:t>
            </a:r>
            <a:r>
              <a:rPr lang="en-US" dirty="0" smtClean="0">
                <a:ea typeface="+mn-ea"/>
                <a:cs typeface="+mn-cs"/>
              </a:rPr>
              <a:t> "</a:t>
            </a:r>
            <a:r>
              <a:rPr lang="en-US" dirty="0" err="1" smtClean="0">
                <a:ea typeface="+mn-ea"/>
                <a:cs typeface="+mn-cs"/>
              </a:rPr>
              <a:t>debole</a:t>
            </a:r>
            <a:r>
              <a:rPr lang="en-US" dirty="0" smtClean="0">
                <a:ea typeface="+mn-ea"/>
                <a:cs typeface="+mn-cs"/>
              </a:rPr>
              <a:t>",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responsabile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radioattività</a:t>
            </a:r>
            <a:r>
              <a:rPr lang="en-US" dirty="0" smtClean="0">
                <a:ea typeface="+mn-ea"/>
                <a:cs typeface="+mn-cs"/>
              </a:rPr>
              <a:t>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Vedi</a:t>
            </a:r>
            <a:r>
              <a:rPr lang="en-US" dirty="0" smtClean="0">
                <a:ea typeface="+mn-ea"/>
                <a:cs typeface="+mn-cs"/>
              </a:rPr>
              <a:t>, la </a:t>
            </a:r>
            <a:r>
              <a:rPr lang="en-US" dirty="0" err="1" smtClean="0">
                <a:ea typeface="+mn-ea"/>
                <a:cs typeface="+mn-cs"/>
              </a:rPr>
              <a:t>teoria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descrive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componenti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fondamentali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tutte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cose</a:t>
            </a:r>
            <a:r>
              <a:rPr lang="en-US" dirty="0" smtClean="0">
                <a:ea typeface="+mn-ea"/>
                <a:cs typeface="+mn-cs"/>
              </a:rPr>
              <a:t> (la </a:t>
            </a:r>
            <a:r>
              <a:rPr lang="en-US" dirty="0" err="1" smtClean="0">
                <a:ea typeface="+mn-ea"/>
                <a:cs typeface="+mn-cs"/>
              </a:rPr>
              <a:t>chiamiamo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Modello</a:t>
            </a:r>
            <a:r>
              <a:rPr lang="en-US" dirty="0" smtClean="0">
                <a:ea typeface="+mn-ea"/>
                <a:cs typeface="+mn-cs"/>
              </a:rPr>
              <a:t> Standard, </a:t>
            </a:r>
            <a:r>
              <a:rPr lang="en-US" dirty="0" err="1" smtClean="0">
                <a:ea typeface="+mn-ea"/>
                <a:cs typeface="+mn-cs"/>
              </a:rPr>
              <a:t>ed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stato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formalizzato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negli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anni</a:t>
            </a:r>
            <a:r>
              <a:rPr lang="en-US" dirty="0" smtClean="0">
                <a:ea typeface="+mn-ea"/>
                <a:cs typeface="+mn-cs"/>
              </a:rPr>
              <a:t> '70 del </a:t>
            </a:r>
            <a:r>
              <a:rPr lang="en-US" dirty="0" err="1" smtClean="0">
                <a:ea typeface="+mn-ea"/>
                <a:cs typeface="+mn-cs"/>
              </a:rPr>
              <a:t>secolo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scorso</a:t>
            </a:r>
            <a:r>
              <a:rPr lang="en-US" dirty="0" smtClean="0">
                <a:ea typeface="+mn-ea"/>
                <a:cs typeface="+mn-cs"/>
              </a:rPr>
              <a:t>) </a:t>
            </a:r>
            <a:r>
              <a:rPr lang="en-US" dirty="0" err="1" smtClean="0">
                <a:ea typeface="+mn-ea"/>
                <a:cs typeface="+mn-cs"/>
              </a:rPr>
              <a:t>funziona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veramente</a:t>
            </a:r>
            <a:r>
              <a:rPr lang="en-US" dirty="0" smtClean="0">
                <a:ea typeface="+mn-ea"/>
                <a:cs typeface="+mn-cs"/>
              </a:rPr>
              <a:t> molto </a:t>
            </a:r>
            <a:r>
              <a:rPr lang="en-US" dirty="0" err="1" smtClean="0">
                <a:ea typeface="+mn-ea"/>
                <a:cs typeface="+mn-cs"/>
              </a:rPr>
              <a:t>bene</a:t>
            </a:r>
            <a:r>
              <a:rPr lang="en-US" dirty="0" smtClean="0">
                <a:ea typeface="+mn-ea"/>
                <a:cs typeface="+mn-cs"/>
              </a:rPr>
              <a:t>, ma ha un piccolo </a:t>
            </a:r>
            <a:r>
              <a:rPr lang="en-US" dirty="0" err="1" smtClean="0">
                <a:ea typeface="+mn-ea"/>
                <a:cs typeface="+mn-cs"/>
              </a:rPr>
              <a:t>difetto</a:t>
            </a:r>
            <a:r>
              <a:rPr lang="en-US" dirty="0" smtClean="0">
                <a:ea typeface="+mn-ea"/>
                <a:cs typeface="+mn-cs"/>
              </a:rPr>
              <a:t>: </a:t>
            </a:r>
            <a:r>
              <a:rPr lang="en-US" dirty="0" err="1" smtClean="0">
                <a:ea typeface="+mn-ea"/>
                <a:cs typeface="+mn-cs"/>
              </a:rPr>
              <a:t>sostiene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non </a:t>
            </a:r>
            <a:r>
              <a:rPr lang="en-US" dirty="0" err="1" smtClean="0">
                <a:ea typeface="+mn-ea"/>
                <a:cs typeface="+mn-cs"/>
              </a:rPr>
              <a:t>dovrebbero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avere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. </a:t>
            </a:r>
            <a:r>
              <a:rPr lang="en-US" dirty="0" err="1" smtClean="0">
                <a:ea typeface="+mn-ea"/>
                <a:cs typeface="+mn-cs"/>
              </a:rPr>
              <a:t>Capisci</a:t>
            </a:r>
            <a:r>
              <a:rPr lang="en-US" dirty="0" smtClean="0">
                <a:ea typeface="+mn-ea"/>
                <a:cs typeface="+mn-cs"/>
              </a:rPr>
              <a:t>? </a:t>
            </a:r>
            <a:r>
              <a:rPr lang="en-US" dirty="0" err="1" smtClean="0">
                <a:ea typeface="+mn-ea"/>
                <a:cs typeface="+mn-cs"/>
              </a:rPr>
              <a:t>Nessuna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senza</a:t>
            </a:r>
            <a:r>
              <a:rPr lang="en-US" dirty="0" smtClean="0">
                <a:ea typeface="+mn-ea"/>
                <a:cs typeface="+mn-cs"/>
              </a:rPr>
              <a:t> peso! E' un </a:t>
            </a:r>
            <a:r>
              <a:rPr lang="en-US" dirty="0" err="1" smtClean="0">
                <a:ea typeface="+mn-ea"/>
                <a:cs typeface="+mn-cs"/>
              </a:rPr>
              <a:t>bel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controsenso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perché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noi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sappiamo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benissimo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cose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hanno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, e </a:t>
            </a:r>
            <a:r>
              <a:rPr lang="en-US" dirty="0" err="1" smtClean="0">
                <a:ea typeface="+mn-ea"/>
                <a:cs typeface="+mn-cs"/>
              </a:rPr>
              <a:t>dunque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l'hanno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compongono</a:t>
            </a:r>
            <a:r>
              <a:rPr lang="en-US" dirty="0" smtClean="0">
                <a:ea typeface="+mn-ea"/>
                <a:cs typeface="+mn-cs"/>
              </a:rPr>
              <a:t>. Il </a:t>
            </a:r>
            <a:r>
              <a:rPr lang="en-US" dirty="0" err="1" smtClean="0">
                <a:ea typeface="+mn-ea"/>
                <a:cs typeface="+mn-cs"/>
              </a:rPr>
              <a:t>problema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se </a:t>
            </a:r>
            <a:r>
              <a:rPr lang="en-US" dirty="0" err="1" smtClean="0">
                <a:ea typeface="+mn-ea"/>
                <a:cs typeface="+mn-cs"/>
              </a:rPr>
              <a:t>aggiungiamo</a:t>
            </a:r>
            <a:r>
              <a:rPr lang="en-US" dirty="0" smtClean="0">
                <a:ea typeface="+mn-ea"/>
                <a:cs typeface="+mn-cs"/>
              </a:rPr>
              <a:t> "a </a:t>
            </a:r>
            <a:r>
              <a:rPr lang="en-US" dirty="0" err="1" smtClean="0">
                <a:ea typeface="+mn-ea"/>
                <a:cs typeface="+mn-cs"/>
              </a:rPr>
              <a:t>mano</a:t>
            </a:r>
            <a:r>
              <a:rPr lang="en-US" dirty="0" smtClean="0">
                <a:ea typeface="+mn-ea"/>
                <a:cs typeface="+mn-cs"/>
              </a:rPr>
              <a:t>" </a:t>
            </a:r>
            <a:r>
              <a:rPr lang="en-US" dirty="0" err="1" smtClean="0">
                <a:ea typeface="+mn-ea"/>
                <a:cs typeface="+mn-cs"/>
              </a:rPr>
              <a:t>nella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teoria</a:t>
            </a:r>
            <a:r>
              <a:rPr lang="en-US" dirty="0" smtClean="0">
                <a:ea typeface="+mn-ea"/>
                <a:cs typeface="+mn-cs"/>
              </a:rPr>
              <a:t> la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, le </a:t>
            </a:r>
            <a:r>
              <a:rPr lang="en-US" dirty="0" err="1" smtClean="0">
                <a:ea typeface="+mn-ea"/>
                <a:cs typeface="+mn-cs"/>
              </a:rPr>
              <a:t>equazioni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vengono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distrutte</a:t>
            </a:r>
            <a:r>
              <a:rPr lang="en-US" dirty="0" smtClean="0">
                <a:ea typeface="+mn-ea"/>
                <a:cs typeface="+mn-cs"/>
              </a:rPr>
              <a:t> e non </a:t>
            </a:r>
            <a:r>
              <a:rPr lang="en-US" dirty="0" err="1" smtClean="0">
                <a:ea typeface="+mn-ea"/>
                <a:cs typeface="+mn-cs"/>
              </a:rPr>
              <a:t>funzionano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più</a:t>
            </a:r>
            <a:r>
              <a:rPr lang="en-US" dirty="0" smtClean="0">
                <a:ea typeface="+mn-ea"/>
                <a:cs typeface="+mn-cs"/>
              </a:rPr>
              <a:t> (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fisici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teorici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dicono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l'</a:t>
            </a:r>
            <a:r>
              <a:rPr lang="en-US" i="1" dirty="0" err="1" smtClean="0">
                <a:ea typeface="+mn-ea"/>
                <a:cs typeface="+mn-cs"/>
              </a:rPr>
              <a:t>invarianza</a:t>
            </a:r>
            <a:r>
              <a:rPr lang="en-US" i="1" dirty="0" smtClean="0">
                <a:ea typeface="+mn-ea"/>
                <a:cs typeface="+mn-cs"/>
              </a:rPr>
              <a:t> di gauge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teoria</a:t>
            </a:r>
            <a:r>
              <a:rPr lang="en-US" dirty="0" smtClean="0">
                <a:ea typeface="+mn-ea"/>
                <a:cs typeface="+mn-cs"/>
              </a:rPr>
              <a:t> non era </a:t>
            </a:r>
            <a:r>
              <a:rPr lang="en-US" dirty="0" err="1" smtClean="0">
                <a:ea typeface="+mn-ea"/>
                <a:cs typeface="+mn-cs"/>
              </a:rPr>
              <a:t>rispettata</a:t>
            </a:r>
            <a:r>
              <a:rPr lang="en-US" dirty="0" smtClean="0">
                <a:ea typeface="+mn-ea"/>
                <a:cs typeface="+mn-cs"/>
              </a:rPr>
              <a:t>). Un </a:t>
            </a:r>
            <a:r>
              <a:rPr lang="en-US" dirty="0" err="1" smtClean="0">
                <a:ea typeface="+mn-ea"/>
                <a:cs typeface="+mn-cs"/>
              </a:rPr>
              <a:t>bel</a:t>
            </a:r>
            <a:r>
              <a:rPr lang="en-US" dirty="0" smtClean="0">
                <a:ea typeface="+mn-ea"/>
                <a:cs typeface="+mn-cs"/>
              </a:rPr>
              <a:t> dilemma, no?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Poi </a:t>
            </a:r>
            <a:r>
              <a:rPr lang="en-US" dirty="0" err="1" smtClean="0">
                <a:ea typeface="+mn-ea"/>
                <a:cs typeface="+mn-cs"/>
              </a:rPr>
              <a:t>negli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anni</a:t>
            </a:r>
            <a:r>
              <a:rPr lang="en-US" dirty="0" smtClean="0">
                <a:ea typeface="+mn-ea"/>
                <a:cs typeface="+mn-cs"/>
              </a:rPr>
              <a:t> 60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signor Peter Higgs </a:t>
            </a:r>
            <a:r>
              <a:rPr lang="en-US" dirty="0" err="1" smtClean="0">
                <a:ea typeface="+mn-ea"/>
                <a:cs typeface="+mn-cs"/>
              </a:rPr>
              <a:t>saltò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su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dicendo</a:t>
            </a:r>
            <a:r>
              <a:rPr lang="en-US" dirty="0" smtClean="0">
                <a:ea typeface="+mn-ea"/>
                <a:cs typeface="+mn-cs"/>
              </a:rPr>
              <a:t>: "</a:t>
            </a:r>
            <a:r>
              <a:rPr lang="en-US" dirty="0" err="1" smtClean="0">
                <a:ea typeface="+mn-ea"/>
                <a:cs typeface="+mn-cs"/>
              </a:rPr>
              <a:t>io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avrei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possibile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soluzione</a:t>
            </a:r>
            <a:r>
              <a:rPr lang="en-US" dirty="0" smtClean="0">
                <a:ea typeface="+mn-ea"/>
                <a:cs typeface="+mn-cs"/>
              </a:rPr>
              <a:t>!". </a:t>
            </a:r>
            <a:r>
              <a:rPr lang="en-US" dirty="0" err="1" smtClean="0">
                <a:ea typeface="+mn-ea"/>
                <a:cs typeface="+mn-cs"/>
              </a:rPr>
              <a:t>Supponiamo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in </a:t>
            </a:r>
            <a:r>
              <a:rPr lang="en-US" dirty="0" err="1" smtClean="0">
                <a:ea typeface="+mn-ea"/>
                <a:cs typeface="+mn-cs"/>
              </a:rPr>
              <a:t>effetti</a:t>
            </a:r>
            <a:r>
              <a:rPr lang="en-US" dirty="0" smtClean="0">
                <a:ea typeface="+mn-ea"/>
                <a:cs typeface="+mn-cs"/>
              </a:rPr>
              <a:t> non </a:t>
            </a:r>
            <a:r>
              <a:rPr lang="en-US" dirty="0" err="1" smtClean="0">
                <a:ea typeface="+mn-ea"/>
                <a:cs typeface="+mn-cs"/>
              </a:rPr>
              <a:t>abbiamo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 di per </a:t>
            </a:r>
            <a:r>
              <a:rPr lang="en-US" dirty="0" err="1" smtClean="0">
                <a:ea typeface="+mn-ea"/>
                <a:cs typeface="+mn-cs"/>
              </a:rPr>
              <a:t>sé</a:t>
            </a:r>
            <a:r>
              <a:rPr lang="en-US" dirty="0" smtClean="0">
                <a:ea typeface="+mn-ea"/>
                <a:cs typeface="+mn-cs"/>
              </a:rPr>
              <a:t>, ma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nell'universo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esista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però</a:t>
            </a:r>
            <a:r>
              <a:rPr lang="en-US" dirty="0" smtClean="0">
                <a:ea typeface="+mn-ea"/>
                <a:cs typeface="+mn-cs"/>
              </a:rPr>
              <a:t> un campo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pervade </a:t>
            </a:r>
            <a:r>
              <a:rPr lang="en-US" dirty="0" err="1" smtClean="0">
                <a:ea typeface="+mn-ea"/>
                <a:cs typeface="+mn-cs"/>
              </a:rPr>
              <a:t>tutto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sorta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melassa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cosmica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devono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attraversare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quando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muovono</a:t>
            </a:r>
            <a:r>
              <a:rPr lang="en-US" dirty="0" smtClean="0">
                <a:ea typeface="+mn-ea"/>
                <a:cs typeface="+mn-cs"/>
              </a:rPr>
              <a:t>. Questa </a:t>
            </a:r>
            <a:r>
              <a:rPr lang="en-US" dirty="0" err="1" smtClean="0">
                <a:ea typeface="+mn-ea"/>
                <a:cs typeface="+mn-cs"/>
              </a:rPr>
              <a:t>melassa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frenerebbe</a:t>
            </a:r>
            <a:r>
              <a:rPr lang="en-US" dirty="0" smtClean="0">
                <a:ea typeface="+mn-ea"/>
                <a:cs typeface="+mn-cs"/>
              </a:rPr>
              <a:t> in </a:t>
            </a:r>
            <a:r>
              <a:rPr lang="en-US" dirty="0" err="1" smtClean="0">
                <a:ea typeface="+mn-ea"/>
                <a:cs typeface="+mn-cs"/>
              </a:rPr>
              <a:t>modo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diverso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ogni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particella</a:t>
            </a:r>
            <a:r>
              <a:rPr lang="en-US" dirty="0" smtClean="0">
                <a:ea typeface="+mn-ea"/>
                <a:cs typeface="+mn-cs"/>
              </a:rPr>
              <a:t> (e </a:t>
            </a:r>
            <a:r>
              <a:rPr lang="en-US" dirty="0" err="1" smtClean="0">
                <a:ea typeface="+mn-ea"/>
                <a:cs typeface="+mn-cs"/>
              </a:rPr>
              <a:t>ogni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composto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anche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gli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uomini</a:t>
            </a:r>
            <a:r>
              <a:rPr lang="en-US" dirty="0" smtClean="0">
                <a:ea typeface="+mn-ea"/>
                <a:cs typeface="+mn-cs"/>
              </a:rPr>
              <a:t> e </a:t>
            </a:r>
            <a:r>
              <a:rPr lang="en-US" dirty="0" err="1" smtClean="0">
                <a:ea typeface="+mn-ea"/>
                <a:cs typeface="+mn-cs"/>
              </a:rPr>
              <a:t>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cani</a:t>
            </a:r>
            <a:r>
              <a:rPr lang="en-US" dirty="0" smtClean="0">
                <a:ea typeface="+mn-ea"/>
                <a:cs typeface="+mn-cs"/>
              </a:rPr>
              <a:t>) </a:t>
            </a:r>
            <a:r>
              <a:rPr lang="en-US" dirty="0" err="1" smtClean="0">
                <a:ea typeface="+mn-ea"/>
                <a:cs typeface="+mn-cs"/>
              </a:rPr>
              <a:t>rendendola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più</a:t>
            </a:r>
            <a:r>
              <a:rPr lang="en-US" dirty="0" smtClean="0">
                <a:ea typeface="+mn-ea"/>
                <a:cs typeface="+mn-cs"/>
              </a:rPr>
              <a:t> o </a:t>
            </a:r>
            <a:r>
              <a:rPr lang="en-US" dirty="0" err="1" smtClean="0">
                <a:ea typeface="+mn-ea"/>
                <a:cs typeface="+mn-cs"/>
              </a:rPr>
              <a:t>meno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pesante</a:t>
            </a:r>
            <a:r>
              <a:rPr lang="en-US" dirty="0" smtClean="0">
                <a:ea typeface="+mn-ea"/>
                <a:cs typeface="+mn-cs"/>
              </a:rPr>
              <a:t>. Wow! </a:t>
            </a:r>
            <a:r>
              <a:rPr lang="en-US" dirty="0" err="1" smtClean="0">
                <a:ea typeface="+mn-ea"/>
                <a:cs typeface="+mn-cs"/>
              </a:rPr>
              <a:t>Tradotta</a:t>
            </a:r>
            <a:r>
              <a:rPr lang="en-US" dirty="0" smtClean="0">
                <a:ea typeface="+mn-ea"/>
                <a:cs typeface="+mn-cs"/>
              </a:rPr>
              <a:t> in </a:t>
            </a:r>
            <a:r>
              <a:rPr lang="en-US" dirty="0" err="1" smtClean="0">
                <a:ea typeface="+mn-ea"/>
                <a:cs typeface="+mn-cs"/>
              </a:rPr>
              <a:t>equazioni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l'idea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funzionava</a:t>
            </a:r>
            <a:r>
              <a:rPr lang="en-US" dirty="0" smtClean="0">
                <a:ea typeface="+mn-ea"/>
                <a:cs typeface="+mn-cs"/>
              </a:rPr>
              <a:t>: le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acquisivano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 e le </a:t>
            </a:r>
            <a:r>
              <a:rPr lang="en-US" dirty="0" err="1" smtClean="0">
                <a:ea typeface="+mn-ea"/>
                <a:cs typeface="+mn-cs"/>
              </a:rPr>
              <a:t>equazioni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teoria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rimanevano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valide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senza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spappolarsi</a:t>
            </a:r>
            <a:r>
              <a:rPr lang="en-US" dirty="0" smtClean="0">
                <a:ea typeface="+mn-ea"/>
                <a:cs typeface="+mn-cs"/>
              </a:rPr>
              <a:t>. Eureka!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+mn-ea"/>
                <a:cs typeface="+mn-cs"/>
              </a:rPr>
              <a:t>Già</a:t>
            </a:r>
            <a:r>
              <a:rPr lang="en-US" dirty="0" smtClean="0">
                <a:ea typeface="+mn-ea"/>
                <a:cs typeface="+mn-cs"/>
              </a:rPr>
              <a:t>, ma come fare a </a:t>
            </a:r>
            <a:r>
              <a:rPr lang="en-US" dirty="0" err="1" smtClean="0">
                <a:ea typeface="+mn-ea"/>
                <a:cs typeface="+mn-cs"/>
              </a:rPr>
              <a:t>provarlo</a:t>
            </a:r>
            <a:r>
              <a:rPr lang="en-US" dirty="0" smtClean="0">
                <a:ea typeface="+mn-ea"/>
                <a:cs typeface="+mn-cs"/>
              </a:rPr>
              <a:t>? Il signor Higgs </a:t>
            </a:r>
            <a:r>
              <a:rPr lang="en-US" dirty="0" err="1" smtClean="0">
                <a:ea typeface="+mn-ea"/>
                <a:cs typeface="+mn-cs"/>
              </a:rPr>
              <a:t>andò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oltre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nei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suoi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calcoli</a:t>
            </a:r>
            <a:r>
              <a:rPr lang="en-US" dirty="0" smtClean="0">
                <a:ea typeface="+mn-ea"/>
                <a:cs typeface="+mn-cs"/>
              </a:rPr>
              <a:t> e </a:t>
            </a:r>
            <a:r>
              <a:rPr lang="en-US" dirty="0" err="1" smtClean="0">
                <a:ea typeface="+mn-ea"/>
                <a:cs typeface="+mn-cs"/>
              </a:rPr>
              <a:t>notò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se la </a:t>
            </a:r>
            <a:r>
              <a:rPr lang="en-US" dirty="0" err="1" smtClean="0">
                <a:ea typeface="+mn-ea"/>
                <a:cs typeface="+mn-cs"/>
              </a:rPr>
              <a:t>sua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ipotesi</a:t>
            </a:r>
            <a:r>
              <a:rPr lang="en-US" dirty="0" smtClean="0">
                <a:ea typeface="+mn-ea"/>
                <a:cs typeface="+mn-cs"/>
              </a:rPr>
              <a:t> era </a:t>
            </a:r>
            <a:r>
              <a:rPr lang="en-US" dirty="0" err="1" smtClean="0">
                <a:ea typeface="+mn-ea"/>
                <a:cs typeface="+mn-cs"/>
              </a:rPr>
              <a:t>vera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allora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questa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sorta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melassa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cosmica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oltre</a:t>
            </a:r>
            <a:r>
              <a:rPr lang="en-US" dirty="0" smtClean="0">
                <a:ea typeface="+mn-ea"/>
                <a:cs typeface="+mn-cs"/>
              </a:rPr>
              <a:t> a dare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alle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ogni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tanto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doveva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anche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raggrumarsi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su</a:t>
            </a:r>
            <a:r>
              <a:rPr lang="en-US" dirty="0" smtClean="0">
                <a:ea typeface="+mn-ea"/>
                <a:cs typeface="+mn-cs"/>
              </a:rPr>
              <a:t> se </a:t>
            </a:r>
            <a:r>
              <a:rPr lang="en-US" dirty="0" err="1" smtClean="0">
                <a:ea typeface="+mn-ea"/>
                <a:cs typeface="+mn-cs"/>
              </a:rPr>
              <a:t>stessa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dando</a:t>
            </a:r>
            <a:r>
              <a:rPr lang="en-US" dirty="0" smtClean="0">
                <a:ea typeface="+mn-ea"/>
                <a:cs typeface="+mn-cs"/>
              </a:rPr>
              <a:t> vita </a:t>
            </a:r>
            <a:r>
              <a:rPr lang="en-US" dirty="0" err="1" smtClean="0">
                <a:ea typeface="+mn-ea"/>
                <a:cs typeface="+mn-cs"/>
              </a:rPr>
              <a:t>una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nuova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venne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battezzata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bosone</a:t>
            </a:r>
            <a:r>
              <a:rPr lang="en-US" dirty="0" smtClean="0">
                <a:ea typeface="+mn-ea"/>
                <a:cs typeface="+mn-cs"/>
              </a:rPr>
              <a:t> di Higgs. </a:t>
            </a:r>
            <a:r>
              <a:rPr lang="en-US" dirty="0" err="1" smtClean="0">
                <a:ea typeface="+mn-ea"/>
                <a:cs typeface="+mn-cs"/>
              </a:rPr>
              <a:t>Ecco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bosone</a:t>
            </a:r>
            <a:r>
              <a:rPr lang="en-US" dirty="0" smtClean="0">
                <a:ea typeface="+mn-ea"/>
                <a:cs typeface="+mn-cs"/>
              </a:rPr>
              <a:t> di Higgs, se </a:t>
            </a:r>
            <a:r>
              <a:rPr lang="en-US" dirty="0" err="1" smtClean="0">
                <a:ea typeface="+mn-ea"/>
                <a:cs typeface="+mn-cs"/>
              </a:rPr>
              <a:t>esiste</a:t>
            </a:r>
            <a:r>
              <a:rPr lang="en-US" dirty="0" smtClean="0">
                <a:ea typeface="+mn-ea"/>
                <a:cs typeface="+mn-cs"/>
              </a:rPr>
              <a:t>, </a:t>
            </a:r>
            <a:r>
              <a:rPr lang="en-US" dirty="0" err="1" smtClean="0">
                <a:ea typeface="+mn-ea"/>
                <a:cs typeface="+mn-cs"/>
              </a:rPr>
              <a:t>è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condensato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questo</a:t>
            </a:r>
            <a:r>
              <a:rPr lang="en-US" dirty="0" smtClean="0">
                <a:ea typeface="+mn-ea"/>
                <a:cs typeface="+mn-cs"/>
              </a:rPr>
              <a:t> campo </a:t>
            </a:r>
            <a:r>
              <a:rPr lang="en-US" dirty="0" err="1" smtClean="0">
                <a:ea typeface="+mn-ea"/>
                <a:cs typeface="+mn-cs"/>
              </a:rPr>
              <a:t>che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pervaderebbe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tutto</a:t>
            </a:r>
            <a:r>
              <a:rPr lang="en-US" dirty="0" smtClean="0">
                <a:ea typeface="+mn-ea"/>
                <a:cs typeface="+mn-cs"/>
              </a:rPr>
              <a:t> e </a:t>
            </a:r>
            <a:r>
              <a:rPr lang="en-US" dirty="0" err="1" smtClean="0">
                <a:ea typeface="+mn-ea"/>
                <a:cs typeface="+mn-cs"/>
              </a:rPr>
              <a:t>sarebbe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il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responsabile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della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massa</a:t>
            </a:r>
            <a:r>
              <a:rPr lang="en-US" dirty="0" smtClean="0">
                <a:ea typeface="+mn-ea"/>
                <a:cs typeface="+mn-cs"/>
              </a:rPr>
              <a:t> di </a:t>
            </a:r>
            <a:r>
              <a:rPr lang="en-US" dirty="0" err="1" smtClean="0">
                <a:ea typeface="+mn-ea"/>
                <a:cs typeface="+mn-cs"/>
              </a:rPr>
              <a:t>tutte</a:t>
            </a:r>
            <a:r>
              <a:rPr lang="en-US" dirty="0" smtClean="0">
                <a:ea typeface="+mn-ea"/>
                <a:cs typeface="+mn-cs"/>
              </a:rPr>
              <a:t> le </a:t>
            </a:r>
            <a:r>
              <a:rPr lang="en-US" dirty="0" err="1" smtClean="0">
                <a:ea typeface="+mn-ea"/>
                <a:cs typeface="+mn-cs"/>
              </a:rPr>
              <a:t>altre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particelle</a:t>
            </a:r>
            <a:r>
              <a:rPr lang="en-US" dirty="0" smtClean="0">
                <a:ea typeface="+mn-ea"/>
                <a:cs typeface="+mn-cs"/>
              </a:rPr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59554E18-EA0A-0E4F-9170-99C308EBF98B}" type="slidenum">
              <a:rPr lang="it-IT" sz="1200">
                <a:solidFill>
                  <a:prstClr val="black"/>
                </a:solidFill>
              </a:rPr>
              <a:pPr eaLnBrk="1" hangingPunct="1"/>
              <a:t>10</a:t>
            </a:fld>
            <a:endParaRPr lang="it-IT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0EEB2466-3511-9F42-8949-5874115A60C2}" type="slidenum">
              <a:rPr lang="it-IT" sz="1200">
                <a:solidFill>
                  <a:prstClr val="black"/>
                </a:solidFill>
              </a:rPr>
              <a:pPr eaLnBrk="1" hangingPunct="1"/>
              <a:t>11</a:t>
            </a:fld>
            <a:endParaRPr lang="it-IT" sz="1200">
              <a:solidFill>
                <a:prstClr val="black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49C29-D79D-CA40-B8FA-5A9D1162E929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96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85570-1576-D049-B70F-C8A91E6F9112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AA5E8-AA06-2842-9A6F-9DD74281BEF8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335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31A57-47B9-844C-A649-466DF263055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14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4FF60-1816-FB45-A543-BFACCB05AF4B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72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ABA7B-4E4D-DA45-A339-CBB09F8420D2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421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EBBFA-A7A0-714E-BAEA-B06481DE4D91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66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F21CE-3CE4-AE42-B2D1-6902F83CE32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018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72102-BB00-454C-A8ED-CD3DF17B5568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8374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2D0F6-CB46-A14C-88A7-3F85F6CB2B4C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48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E0DC8-044E-F94C-AE16-AC27D3F42DD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264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CERN 3 settembre 2009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M.Alviggi</a:t>
            </a: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fld id="{A9B6B1A3-FF8B-5743-83E0-31EEAB07236B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744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>
                <a:solidFill>
                  <a:srgbClr val="FF0000"/>
                </a:solidFill>
                <a:latin typeface="Calibri" charset="0"/>
              </a:rPr>
              <a:t>Il CERN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50EF2-4EDA-D24C-9B45-6FEFBD30409F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0723" name="Picture 2" descr="ce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87575"/>
            <a:ext cx="620395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 descr="Organizzazione-Europea-per-la-Ricerca-Nucleare-Cern-di-Ginevra-a225875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0" y="188913"/>
            <a:ext cx="3871913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331913" y="2997200"/>
            <a:ext cx="4824412" cy="36449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109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Immagine 1" descr="9906026_01_layout_s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0"/>
            <a:ext cx="8493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643438" y="522288"/>
            <a:ext cx="4500562" cy="1385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buFont typeface="Arial" pitchFamily="34" charset="0"/>
              <a:buChar char="•"/>
              <a:defRPr/>
            </a:pPr>
            <a:r>
              <a:rPr lang="it-IT" sz="2200" b="1" dirty="0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27 Km di circonferenza </a:t>
            </a:r>
          </a:p>
          <a:p>
            <a:pPr defTabSz="914400">
              <a:buFont typeface="Arial" pitchFamily="34" charset="0"/>
              <a:buChar char="•"/>
              <a:defRPr/>
            </a:pPr>
            <a:r>
              <a:rPr lang="it-IT" sz="2200" b="1" dirty="0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90m di profondità</a:t>
            </a:r>
          </a:p>
          <a:p>
            <a:pPr defTabSz="914400">
              <a:buFont typeface="Arial" pitchFamily="34" charset="0"/>
              <a:buChar char="•"/>
              <a:defRPr/>
            </a:pPr>
            <a:r>
              <a:rPr lang="it-IT" sz="2200" b="1" dirty="0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Collisioni </a:t>
            </a:r>
            <a:r>
              <a:rPr lang="it-IT" sz="2200" b="1" dirty="0" err="1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p+p</a:t>
            </a:r>
            <a:r>
              <a:rPr lang="it-IT" sz="2200" b="1" dirty="0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 a 7+7 </a:t>
            </a:r>
            <a:r>
              <a:rPr lang="it-IT" sz="2200" b="1" dirty="0" err="1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TeV</a:t>
            </a:r>
            <a:r>
              <a:rPr lang="it-IT" sz="2200" b="1" dirty="0">
                <a:solidFill>
                  <a:srgbClr val="2397E2">
                    <a:lumMod val="50000"/>
                  </a:srgbClr>
                </a:solidFill>
                <a:latin typeface="Comic Sans MS" pitchFamily="66" charset="0"/>
                <a:ea typeface="ＭＳ Ｐゴシック" charset="0"/>
                <a:cs typeface="ＭＳ Ｐゴシック" charset="0"/>
              </a:rPr>
              <a:t> </a:t>
            </a:r>
          </a:p>
          <a:p>
            <a:pPr defTabSz="914400">
              <a:defRPr/>
            </a:pPr>
            <a:endParaRPr lang="it-IT" dirty="0">
              <a:solidFill>
                <a:srgbClr val="FF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1026" name="Picture 2" descr="C:\Users\mg\Desktop\da copiare\visita_cern_2009\foto\gen-2002-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200400"/>
            <a:ext cx="1485912" cy="111443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B001CA-85C7-7543-98A9-FEB5506CE224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334000"/>
            <a:ext cx="16017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507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ea typeface="+mj-ea"/>
                <a:cs typeface="+mj-cs"/>
              </a:rPr>
              <a:t>LHC è una meraviglia della tecnologia</a:t>
            </a:r>
            <a:endParaRPr lang="it-IT" dirty="0"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14948"/>
          <a:stretch>
            <a:fillRect/>
          </a:stretch>
        </p:blipFill>
        <p:spPr>
          <a:xfrm>
            <a:off x="250825" y="1268413"/>
            <a:ext cx="8642350" cy="5213350"/>
          </a:xfrm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</p:pic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01824" y="4347782"/>
            <a:ext cx="2234671" cy="307777"/>
          </a:xfrm>
          <a:prstGeom prst="rect">
            <a:avLst/>
          </a:prstGeom>
          <a:blipFill rotWithShape="1">
            <a:blip r:embed="rId3" cstate="print"/>
            <a:stretch>
              <a:fillRect l="-820" t="-3922" b="-17647"/>
            </a:stretch>
          </a:blipFill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u="sng">
                <a:noFill/>
                <a:latin typeface="Comic Sans MS" pitchFamily="66" charset="0"/>
                <a:ea typeface="ＭＳ Ｐゴシック" charset="0"/>
                <a:cs typeface="Arial" pitchFamily="34" charset="0"/>
              </a:rPr>
              <a:t> </a:t>
            </a:r>
          </a:p>
        </p:txBody>
      </p:sp>
      <p:sp>
        <p:nvSpPr>
          <p:cNvPr id="32772" name="CasellaDiTesto 7"/>
          <p:cNvSpPr txBox="1">
            <a:spLocks noChangeArrowheads="1"/>
          </p:cNvSpPr>
          <p:nvPr/>
        </p:nvSpPr>
        <p:spPr bwMode="auto">
          <a:xfrm>
            <a:off x="5795963" y="1052513"/>
            <a:ext cx="3203575" cy="93027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>
                <a:solidFill>
                  <a:prstClr val="white"/>
                </a:solidFill>
              </a:rPr>
              <a:t>40 milioni di incroci dei fasci/sec</a:t>
            </a:r>
          </a:p>
          <a:p>
            <a:pPr defTabSz="9144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>
                <a:solidFill>
                  <a:prstClr val="white"/>
                </a:solidFill>
              </a:rPr>
              <a:t>25 interazioni/ incrocio</a:t>
            </a:r>
          </a:p>
          <a:p>
            <a:pPr defTabSz="9144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de-DE" sz="1600">
                <a:solidFill>
                  <a:prstClr val="white"/>
                </a:solidFill>
                <a:sym typeface="Wingdings" charset="0"/>
              </a:rPr>
              <a:t> 1 miliardo di interazioni/sec</a:t>
            </a:r>
            <a:endParaRPr lang="de-DE" sz="1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505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36612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parentesi ‘</a:t>
            </a:r>
            <a:r>
              <a:rPr lang="en-US" altLang="ja-JP">
                <a:latin typeface="Calibri" charset="0"/>
              </a:rPr>
              <a:t>sociologica…</a:t>
            </a:r>
            <a:r>
              <a:rPr lang="en-US">
                <a:latin typeface="Calibri" charset="0"/>
              </a:rPr>
              <a:t>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4656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rgbClr val="1503E8"/>
                </a:solidFill>
                <a:ea typeface="+mn-ea"/>
                <a:cs typeface="+mn-cs"/>
              </a:rPr>
              <a:t>Lavorano</a:t>
            </a:r>
            <a:r>
              <a:rPr lang="en-US" b="1" dirty="0" smtClean="0">
                <a:solidFill>
                  <a:srgbClr val="1503E8"/>
                </a:solidFill>
                <a:ea typeface="+mn-ea"/>
                <a:cs typeface="+mn-cs"/>
              </a:rPr>
              <a:t> al CERN: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ea typeface="+mn-ea"/>
              </a:rPr>
              <a:t>15000 </a:t>
            </a:r>
            <a:r>
              <a:rPr lang="en-US" sz="2400" dirty="0" err="1" smtClean="0">
                <a:ea typeface="+mn-ea"/>
              </a:rPr>
              <a:t>persone</a:t>
            </a:r>
            <a:r>
              <a:rPr lang="en-US" sz="2400" dirty="0" smtClean="0">
                <a:ea typeface="+mn-ea"/>
              </a:rPr>
              <a:t> in </a:t>
            </a:r>
            <a:r>
              <a:rPr lang="en-US" sz="2400" dirty="0" err="1" smtClean="0">
                <a:ea typeface="+mn-ea"/>
              </a:rPr>
              <a:t>totale</a:t>
            </a:r>
            <a:r>
              <a:rPr lang="en-US" sz="2400" dirty="0" smtClean="0">
                <a:ea typeface="+mn-ea"/>
              </a:rPr>
              <a:t> (</a:t>
            </a:r>
            <a:r>
              <a:rPr lang="en-US" sz="2400" dirty="0" err="1" smtClean="0">
                <a:ea typeface="+mn-ea"/>
              </a:rPr>
              <a:t>scienziati</a:t>
            </a:r>
            <a:r>
              <a:rPr lang="en-US" sz="2400" dirty="0" smtClean="0">
                <a:ea typeface="+mn-ea"/>
              </a:rPr>
              <a:t>, </a:t>
            </a:r>
            <a:r>
              <a:rPr lang="en-US" sz="2400" dirty="0" err="1" smtClean="0">
                <a:ea typeface="+mn-ea"/>
              </a:rPr>
              <a:t>tecnici</a:t>
            </a:r>
            <a:r>
              <a:rPr lang="en-US" sz="2400" dirty="0" smtClean="0">
                <a:ea typeface="+mn-ea"/>
              </a:rPr>
              <a:t>, </a:t>
            </a:r>
            <a:r>
              <a:rPr lang="en-US" sz="2400" dirty="0" err="1" smtClean="0">
                <a:ea typeface="+mn-ea"/>
              </a:rPr>
              <a:t>amministrativi</a:t>
            </a:r>
            <a:r>
              <a:rPr lang="en-US" sz="2400" dirty="0" smtClean="0">
                <a:ea typeface="+mn-ea"/>
              </a:rPr>
              <a:t>, etc…)</a:t>
            </a:r>
            <a:endParaRPr lang="en-US" sz="2400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ea typeface="+mn-ea"/>
              </a:rPr>
              <a:t>11200 </a:t>
            </a:r>
            <a:r>
              <a:rPr lang="en-US" sz="2400" dirty="0" err="1" smtClean="0">
                <a:ea typeface="+mn-ea"/>
              </a:rPr>
              <a:t>scienziati</a:t>
            </a:r>
            <a:r>
              <a:rPr lang="en-US" sz="2400" dirty="0" smtClean="0">
                <a:ea typeface="+mn-ea"/>
              </a:rPr>
              <a:t> </a:t>
            </a:r>
            <a:r>
              <a:rPr lang="en-US" sz="2400" dirty="0" err="1" smtClean="0">
                <a:ea typeface="+mn-ea"/>
              </a:rPr>
              <a:t>provenienti</a:t>
            </a:r>
            <a:r>
              <a:rPr lang="en-US" sz="2400" dirty="0" smtClean="0">
                <a:ea typeface="+mn-ea"/>
              </a:rPr>
              <a:t> da 69 </a:t>
            </a:r>
            <a:r>
              <a:rPr lang="en-US" sz="2400" dirty="0" err="1" smtClean="0">
                <a:ea typeface="+mn-ea"/>
              </a:rPr>
              <a:t>nazioni</a:t>
            </a:r>
            <a:endParaRPr lang="en-US" sz="2400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8000"/>
                </a:solidFill>
                <a:ea typeface="+mn-ea"/>
                <a:cs typeface="+mn-cs"/>
              </a:rPr>
              <a:t>c</a:t>
            </a:r>
            <a:r>
              <a:rPr lang="en-US" b="1" dirty="0" smtClean="0">
                <a:solidFill>
                  <a:srgbClr val="008000"/>
                </a:solidFill>
                <a:ea typeface="+mn-ea"/>
                <a:cs typeface="+mn-cs"/>
              </a:rPr>
              <a:t>irca </a:t>
            </a:r>
            <a:r>
              <a:rPr lang="en-US" b="1" dirty="0" err="1" smtClean="0">
                <a:solidFill>
                  <a:srgbClr val="008000"/>
                </a:solidFill>
                <a:ea typeface="+mn-ea"/>
                <a:cs typeface="+mn-cs"/>
              </a:rPr>
              <a:t>il</a:t>
            </a:r>
            <a:r>
              <a:rPr lang="en-US" b="1" dirty="0" smtClean="0">
                <a:solidFill>
                  <a:srgbClr val="008000"/>
                </a:solidFill>
                <a:ea typeface="+mn-ea"/>
                <a:cs typeface="+mn-cs"/>
              </a:rPr>
              <a:t> 18% </a:t>
            </a:r>
            <a:r>
              <a:rPr lang="en-US" b="1" dirty="0" err="1" smtClean="0">
                <a:solidFill>
                  <a:srgbClr val="008000"/>
                </a:solidFill>
                <a:ea typeface="+mn-ea"/>
                <a:cs typeface="+mn-cs"/>
              </a:rPr>
              <a:t>sono</a:t>
            </a:r>
            <a:r>
              <a:rPr lang="en-US" b="1" dirty="0" smtClean="0">
                <a:solidFill>
                  <a:srgbClr val="008000"/>
                </a:solidFill>
                <a:ea typeface="+mn-ea"/>
                <a:cs typeface="+mn-cs"/>
              </a:rPr>
              <a:t> in ATLAS: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ea typeface="+mn-ea"/>
              </a:rPr>
              <a:t>2000 </a:t>
            </a:r>
            <a:r>
              <a:rPr lang="en-US" sz="2400" dirty="0" err="1" smtClean="0">
                <a:ea typeface="+mn-ea"/>
              </a:rPr>
              <a:t>scienzati</a:t>
            </a:r>
            <a:r>
              <a:rPr lang="en-US" sz="2400" dirty="0" smtClean="0">
                <a:ea typeface="+mn-ea"/>
              </a:rPr>
              <a:t> </a:t>
            </a:r>
            <a:r>
              <a:rPr lang="en-US" sz="2400" dirty="0" err="1" smtClean="0">
                <a:ea typeface="+mn-ea"/>
              </a:rPr>
              <a:t>provenienti</a:t>
            </a:r>
            <a:r>
              <a:rPr lang="en-US" sz="2400" dirty="0" smtClean="0">
                <a:ea typeface="+mn-ea"/>
              </a:rPr>
              <a:t> da 176 </a:t>
            </a:r>
            <a:r>
              <a:rPr lang="en-US" sz="2400" dirty="0" err="1" smtClean="0">
                <a:ea typeface="+mn-ea"/>
              </a:rPr>
              <a:t>istituti</a:t>
            </a:r>
            <a:r>
              <a:rPr lang="en-US" sz="2400" dirty="0" smtClean="0">
                <a:ea typeface="+mn-ea"/>
              </a:rPr>
              <a:t> di 38 </a:t>
            </a:r>
            <a:r>
              <a:rPr lang="en-US" sz="2400" dirty="0" err="1" smtClean="0">
                <a:ea typeface="+mn-ea"/>
              </a:rPr>
              <a:t>nazioni</a:t>
            </a:r>
            <a:endParaRPr lang="en-US" sz="2400" dirty="0" smtClean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2400" dirty="0">
              <a:ea typeface="+mn-ea"/>
            </a:endParaRPr>
          </a:p>
          <a:p>
            <a:pPr marL="34925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ea typeface="+mn-ea"/>
                <a:sym typeface="Wingdings"/>
              </a:rPr>
              <a:t> ATLAS </a:t>
            </a:r>
            <a:r>
              <a:rPr lang="en-US" sz="2400" dirty="0" err="1" smtClean="0">
                <a:ea typeface="+mn-ea"/>
                <a:sym typeface="Wingdings"/>
              </a:rPr>
              <a:t>buon</a:t>
            </a:r>
            <a:r>
              <a:rPr lang="en-US" sz="2400" dirty="0" smtClean="0">
                <a:ea typeface="+mn-ea"/>
                <a:sym typeface="Wingdings"/>
              </a:rPr>
              <a:t> </a:t>
            </a:r>
            <a:r>
              <a:rPr lang="en-US" sz="2400" dirty="0" err="1" smtClean="0">
                <a:ea typeface="+mn-ea"/>
                <a:sym typeface="Wingdings"/>
              </a:rPr>
              <a:t>campione</a:t>
            </a:r>
            <a:r>
              <a:rPr lang="en-US" sz="2400" dirty="0" smtClean="0">
                <a:ea typeface="+mn-ea"/>
                <a:sym typeface="Wingdings"/>
              </a:rPr>
              <a:t> per </a:t>
            </a:r>
            <a:r>
              <a:rPr lang="en-US" sz="2400" dirty="0" err="1" smtClean="0">
                <a:ea typeface="+mn-ea"/>
                <a:sym typeface="Wingdings"/>
              </a:rPr>
              <a:t>studiare</a:t>
            </a:r>
            <a:r>
              <a:rPr lang="en-US" sz="2400" dirty="0" smtClean="0">
                <a:ea typeface="+mn-ea"/>
                <a:sym typeface="Wingdings"/>
              </a:rPr>
              <a:t> la </a:t>
            </a:r>
            <a:r>
              <a:rPr lang="en-US" sz="2400" b="1" dirty="0" smtClean="0">
                <a:solidFill>
                  <a:srgbClr val="FF30E5"/>
                </a:solidFill>
                <a:ea typeface="+mn-ea"/>
                <a:sym typeface="Wingdings"/>
              </a:rPr>
              <a:t>‘</a:t>
            </a:r>
            <a:r>
              <a:rPr lang="en-US" sz="2400" b="1" dirty="0" err="1" smtClean="0">
                <a:solidFill>
                  <a:srgbClr val="FF30E5"/>
                </a:solidFill>
                <a:ea typeface="+mn-ea"/>
                <a:sym typeface="Wingdings"/>
              </a:rPr>
              <a:t>rappresentanza</a:t>
            </a:r>
            <a:r>
              <a:rPr lang="en-US" sz="2400" b="1" dirty="0" smtClean="0">
                <a:solidFill>
                  <a:srgbClr val="FF30E5"/>
                </a:solidFill>
                <a:ea typeface="+mn-ea"/>
                <a:sym typeface="Wingdings"/>
              </a:rPr>
              <a:t> </a:t>
            </a:r>
            <a:r>
              <a:rPr lang="en-US" sz="2400" b="1" dirty="0" err="1" smtClean="0">
                <a:solidFill>
                  <a:srgbClr val="FF30E5"/>
                </a:solidFill>
                <a:ea typeface="+mn-ea"/>
                <a:sym typeface="Wingdings"/>
              </a:rPr>
              <a:t>femminile</a:t>
            </a:r>
            <a:r>
              <a:rPr lang="en-US" sz="2400" b="1" dirty="0" smtClean="0">
                <a:solidFill>
                  <a:srgbClr val="FF30E5"/>
                </a:solidFill>
                <a:ea typeface="+mn-ea"/>
                <a:sym typeface="Wingdings"/>
              </a:rPr>
              <a:t>’</a:t>
            </a:r>
            <a:r>
              <a:rPr lang="en-US" sz="2400" dirty="0" smtClean="0">
                <a:ea typeface="+mn-ea"/>
                <a:sym typeface="Wingdings"/>
              </a:rPr>
              <a:t>…</a:t>
            </a:r>
            <a:endParaRPr lang="en-US" sz="2400" dirty="0" smtClean="0"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56815-8FFE-4D41-9E7C-4239E2A67E6E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3246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323850" y="2349500"/>
            <a:ext cx="23749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Comic Sans MS" charset="0"/>
                <a:cs typeface="Comic Sans MS" charset="0"/>
              </a:rPr>
              <a:t>ATLAS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Comic Sans MS" charset="0"/>
                <a:cs typeface="Comic Sans MS" charset="0"/>
              </a:rPr>
              <a:t>collaboration</a:t>
            </a:r>
            <a:endParaRPr lang="en-US" sz="2800" b="1">
              <a:solidFill>
                <a:prstClr val="black"/>
              </a:solidFill>
              <a:latin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89054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31"/>
          <p:cNvSpPr txBox="1">
            <a:spLocks noChangeArrowheads="1"/>
          </p:cNvSpPr>
          <p:nvPr/>
        </p:nvSpPr>
        <p:spPr bwMode="auto">
          <a:xfrm>
            <a:off x="7000875" y="1285875"/>
            <a:ext cx="1728788" cy="392113"/>
          </a:xfrm>
          <a:prstGeom prst="rect">
            <a:avLst/>
          </a:prstGeom>
          <a:solidFill>
            <a:srgbClr val="FFFF99"/>
          </a:solidFill>
          <a:ln w="25400">
            <a:solidFill>
              <a:srgbClr val="FFCC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  <a:latin typeface="Arial" charset="0"/>
              </a:rPr>
              <a:t>Inner Detector</a:t>
            </a:r>
          </a:p>
        </p:txBody>
      </p:sp>
      <p:sp>
        <p:nvSpPr>
          <p:cNvPr id="36866" name="Text Box 32"/>
          <p:cNvSpPr txBox="1">
            <a:spLocks noChangeArrowheads="1"/>
          </p:cNvSpPr>
          <p:nvPr/>
        </p:nvSpPr>
        <p:spPr bwMode="auto">
          <a:xfrm>
            <a:off x="4108450" y="750888"/>
            <a:ext cx="2520950" cy="392112"/>
          </a:xfrm>
          <a:prstGeom prst="rect">
            <a:avLst/>
          </a:prstGeom>
          <a:solidFill>
            <a:srgbClr val="FF9900">
              <a:alpha val="61960"/>
            </a:srgbClr>
          </a:solidFill>
          <a:ln w="25400">
            <a:solidFill>
              <a:srgbClr val="C8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  <a:latin typeface="Arial" charset="0"/>
              </a:rPr>
              <a:t>Hadronic calorimeter</a:t>
            </a:r>
          </a:p>
        </p:txBody>
      </p:sp>
      <p:sp>
        <p:nvSpPr>
          <p:cNvPr id="36867" name="Text Box 33"/>
          <p:cNvSpPr txBox="1">
            <a:spLocks noChangeArrowheads="1"/>
          </p:cNvSpPr>
          <p:nvPr/>
        </p:nvSpPr>
        <p:spPr bwMode="auto">
          <a:xfrm>
            <a:off x="6929438" y="642938"/>
            <a:ext cx="1800225" cy="392112"/>
          </a:xfrm>
          <a:prstGeom prst="rect">
            <a:avLst/>
          </a:prstGeom>
          <a:solidFill>
            <a:srgbClr val="99CC00">
              <a:alpha val="45882"/>
            </a:srgbClr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  <a:latin typeface="Arial" charset="0"/>
              </a:rPr>
              <a:t>EM calorimeter</a:t>
            </a:r>
          </a:p>
        </p:txBody>
      </p:sp>
      <p:sp>
        <p:nvSpPr>
          <p:cNvPr id="36868" name="Text Box 34"/>
          <p:cNvSpPr txBox="1">
            <a:spLocks noChangeArrowheads="1"/>
          </p:cNvSpPr>
          <p:nvPr/>
        </p:nvSpPr>
        <p:spPr bwMode="auto">
          <a:xfrm>
            <a:off x="857250" y="750888"/>
            <a:ext cx="2376488" cy="392112"/>
          </a:xfrm>
          <a:prstGeom prst="rect">
            <a:avLst/>
          </a:prstGeom>
          <a:solidFill>
            <a:srgbClr val="99CCFF">
              <a:alpha val="47842"/>
            </a:srgbClr>
          </a:solidFill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  <a:latin typeface="Arial" charset="0"/>
              </a:rPr>
              <a:t>Muon Spectrometer</a:t>
            </a:r>
          </a:p>
        </p:txBody>
      </p:sp>
      <p:pic>
        <p:nvPicPr>
          <p:cNvPr id="36869" name="Immagine 14" descr="atlasdetector9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Line 35"/>
          <p:cNvSpPr>
            <a:spLocks noChangeShapeType="1"/>
          </p:cNvSpPr>
          <p:nvPr/>
        </p:nvSpPr>
        <p:spPr bwMode="auto">
          <a:xfrm flipH="1">
            <a:off x="4929188" y="1643063"/>
            <a:ext cx="2071687" cy="2500312"/>
          </a:xfrm>
          <a:prstGeom prst="line">
            <a:avLst/>
          </a:prstGeom>
          <a:noFill/>
          <a:ln w="3175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71" name="Line 36"/>
          <p:cNvSpPr>
            <a:spLocks noChangeShapeType="1"/>
          </p:cNvSpPr>
          <p:nvPr/>
        </p:nvSpPr>
        <p:spPr bwMode="auto">
          <a:xfrm flipH="1">
            <a:off x="4429125" y="1000125"/>
            <a:ext cx="2500313" cy="3071813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72" name="Line 37"/>
          <p:cNvSpPr>
            <a:spLocks noChangeShapeType="1"/>
          </p:cNvSpPr>
          <p:nvPr/>
        </p:nvSpPr>
        <p:spPr bwMode="auto">
          <a:xfrm flipH="1">
            <a:off x="3857625" y="1214438"/>
            <a:ext cx="2071688" cy="2643187"/>
          </a:xfrm>
          <a:prstGeom prst="line">
            <a:avLst/>
          </a:prstGeom>
          <a:noFill/>
          <a:ln w="31750">
            <a:solidFill>
              <a:srgbClr val="B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73" name="Line 38"/>
          <p:cNvSpPr>
            <a:spLocks noChangeShapeType="1"/>
          </p:cNvSpPr>
          <p:nvPr/>
        </p:nvSpPr>
        <p:spPr bwMode="auto">
          <a:xfrm>
            <a:off x="1985963" y="1143000"/>
            <a:ext cx="1443037" cy="1285875"/>
          </a:xfrm>
          <a:prstGeom prst="line">
            <a:avLst/>
          </a:prstGeom>
          <a:noFill/>
          <a:ln w="3175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74" name="Line 38"/>
          <p:cNvSpPr>
            <a:spLocks noChangeShapeType="1"/>
          </p:cNvSpPr>
          <p:nvPr/>
        </p:nvSpPr>
        <p:spPr bwMode="auto">
          <a:xfrm flipH="1">
            <a:off x="1500188" y="1143000"/>
            <a:ext cx="500062" cy="1357313"/>
          </a:xfrm>
          <a:prstGeom prst="line">
            <a:avLst/>
          </a:prstGeom>
          <a:noFill/>
          <a:ln w="3175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75" name="CasellaDiTesto 16"/>
          <p:cNvSpPr txBox="1">
            <a:spLocks noChangeArrowheads="1"/>
          </p:cNvSpPr>
          <p:nvPr/>
        </p:nvSpPr>
        <p:spPr bwMode="auto">
          <a:xfrm>
            <a:off x="1428750" y="142875"/>
            <a:ext cx="5446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0000"/>
                </a:solidFill>
              </a:rPr>
              <a:t>Rivediamo adesso la struttura di ATLAS….</a:t>
            </a:r>
          </a:p>
        </p:txBody>
      </p:sp>
      <p:sp>
        <p:nvSpPr>
          <p:cNvPr id="19" name="Segnaposto numero diapositiva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6D6108-3AD0-AC40-B929-D5C14CBE075E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6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6877" name="Line 37"/>
          <p:cNvSpPr>
            <a:spLocks noChangeShapeType="1"/>
          </p:cNvSpPr>
          <p:nvPr/>
        </p:nvSpPr>
        <p:spPr bwMode="auto">
          <a:xfrm flipH="1">
            <a:off x="2428875" y="1785938"/>
            <a:ext cx="1357313" cy="32861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78" name="Line 37"/>
          <p:cNvSpPr>
            <a:spLocks noChangeShapeType="1"/>
          </p:cNvSpPr>
          <p:nvPr/>
        </p:nvSpPr>
        <p:spPr bwMode="auto">
          <a:xfrm>
            <a:off x="3786188" y="1785938"/>
            <a:ext cx="928687" cy="2286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CasellaDiTesto 23"/>
          <p:cNvSpPr txBox="1">
            <a:spLocks noChangeArrowheads="1"/>
          </p:cNvSpPr>
          <p:nvPr/>
        </p:nvSpPr>
        <p:spPr bwMode="auto">
          <a:xfrm>
            <a:off x="6929438" y="1714500"/>
            <a:ext cx="2214562" cy="2032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</a:rPr>
              <a:t>Per tracciare le particelle cariche molto vicino al punto d’interazione curvate dal campo magnetico e trovare i vertici di decadimento</a:t>
            </a:r>
          </a:p>
        </p:txBody>
      </p:sp>
      <p:sp>
        <p:nvSpPr>
          <p:cNvPr id="25" name="CasellaDiTesto 24"/>
          <p:cNvSpPr txBox="1">
            <a:spLocks noChangeArrowheads="1"/>
          </p:cNvSpPr>
          <p:nvPr/>
        </p:nvSpPr>
        <p:spPr bwMode="auto">
          <a:xfrm>
            <a:off x="6732588" y="1071563"/>
            <a:ext cx="2411412" cy="646112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</a:rPr>
              <a:t>Per misurare l’energia  di elettroni e fotoni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1000125" y="1143000"/>
            <a:ext cx="2214563" cy="12001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defTabSz="914400">
              <a:defRPr/>
            </a:pPr>
            <a:r>
              <a:rPr lang="it-IT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Per misurare  posizione e impulso dei muoni curvati dal campo magnetico</a:t>
            </a:r>
          </a:p>
        </p:txBody>
      </p:sp>
      <p:sp>
        <p:nvSpPr>
          <p:cNvPr id="28" name="CasellaDiTesto 24"/>
          <p:cNvSpPr txBox="1"/>
          <p:nvPr/>
        </p:nvSpPr>
        <p:spPr>
          <a:xfrm>
            <a:off x="3124200" y="1828800"/>
            <a:ext cx="1524000" cy="14779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spAutoFit/>
          </a:bodyPr>
          <a:lstStyle/>
          <a:p>
            <a:pPr defTabSz="914400">
              <a:defRPr/>
            </a:pPr>
            <a:r>
              <a:rPr lang="it-IT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Per curvare le particelle consentendo la misura dell’impulso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124200" y="1274763"/>
            <a:ext cx="1985963" cy="5540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defTabSz="914400">
              <a:defRPr/>
            </a:pPr>
            <a:r>
              <a:rPr lang="it-IT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Magneti: </a:t>
            </a:r>
          </a:p>
          <a:p>
            <a:pPr defTabSz="914400">
              <a:defRPr/>
            </a:pPr>
            <a:r>
              <a:rPr lang="it-IT" sz="1200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toroide, solenoide</a:t>
            </a:r>
            <a:endParaRPr lang="it-IT" dirty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26" name="CasellaDiTesto 25"/>
          <p:cNvSpPr txBox="1">
            <a:spLocks noChangeArrowheads="1"/>
          </p:cNvSpPr>
          <p:nvPr/>
        </p:nvSpPr>
        <p:spPr bwMode="auto">
          <a:xfrm>
            <a:off x="4143375" y="1143000"/>
            <a:ext cx="2214563" cy="9239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black"/>
                </a:solidFill>
              </a:rPr>
              <a:t>Per misurare l’energia delle particelle adroniche</a:t>
            </a:r>
          </a:p>
        </p:txBody>
      </p:sp>
    </p:spTree>
    <p:extLst>
      <p:ext uri="{BB962C8B-B14F-4D97-AF65-F5344CB8AC3E}">
        <p14:creationId xmlns:p14="http://schemas.microsoft.com/office/powerpoint/2010/main" val="3422799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6" grpId="0" animBg="1"/>
      <p:bldP spid="2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A8CE1-85AB-2642-9172-16A0FB17669C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7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7890" name="Immagine 1" descr="0511013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"/>
            <a:ext cx="914400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565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defTabSz="914400"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7-April-2008</a:t>
            </a:r>
          </a:p>
        </p:txBody>
      </p:sp>
      <p:sp>
        <p:nvSpPr>
          <p:cNvPr id="3" name="Footer Placeholder 2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defTabSz="914400"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ATLAS Week Welcome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defTabSz="914400">
              <a:defRPr/>
            </a:pPr>
            <a:fld id="{1C5B59DC-67BC-D243-A168-61336661418E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algn="r" defTabSz="914400">
                <a:defRPr/>
              </a:pPr>
              <a:t>8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38916" name="Picture 4" descr="Higg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6138"/>
            <a:ext cx="9144000" cy="608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95151-F07E-2443-9CEE-9B6D9E76ECD0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8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8918" name="CasellaDiTesto 10"/>
          <p:cNvSpPr txBox="1">
            <a:spLocks noChangeArrowheads="1"/>
          </p:cNvSpPr>
          <p:nvPr/>
        </p:nvSpPr>
        <p:spPr bwMode="auto">
          <a:xfrm>
            <a:off x="500063" y="6429375"/>
            <a:ext cx="1174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1800">
                <a:solidFill>
                  <a:prstClr val="white"/>
                </a:solidFill>
              </a:rPr>
              <a:t>Prof. Higgs</a:t>
            </a:r>
          </a:p>
        </p:txBody>
      </p:sp>
    </p:spTree>
    <p:extLst>
      <p:ext uri="{BB962C8B-B14F-4D97-AF65-F5344CB8AC3E}">
        <p14:creationId xmlns:p14="http://schemas.microsoft.com/office/powerpoint/2010/main" val="1248435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651694-1997-294B-B8C5-16D705E32E42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9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40962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4813"/>
            <a:ext cx="6611938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5" descr="Picture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068638"/>
            <a:ext cx="5324475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17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2"/>
          <p:cNvSpPr>
            <a:spLocks noGrp="1"/>
          </p:cNvSpPr>
          <p:nvPr>
            <p:ph type="title"/>
          </p:nvPr>
        </p:nvSpPr>
        <p:spPr>
          <a:xfrm>
            <a:off x="468313" y="28575"/>
            <a:ext cx="8229600" cy="99536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 costituenti della materia…</a:t>
            </a:r>
          </a:p>
        </p:txBody>
      </p:sp>
      <p:pic>
        <p:nvPicPr>
          <p:cNvPr id="41986" name="Content Placeholder 4" descr="Schermata 2013-03-07 a 22.02.45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3" b="-19263"/>
          <a:stretch>
            <a:fillRect/>
          </a:stretch>
        </p:blipFill>
        <p:spPr>
          <a:xfrm>
            <a:off x="0" y="1497013"/>
            <a:ext cx="9144000" cy="5027612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F7427D-2356-E94A-ABD1-C84C8C3BBF3F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292725" y="2492375"/>
            <a:ext cx="1871663" cy="2808288"/>
          </a:xfrm>
          <a:prstGeom prst="round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4438" y="5837238"/>
            <a:ext cx="2374900" cy="830262"/>
          </a:xfrm>
          <a:prstGeom prst="rect">
            <a:avLst/>
          </a:prstGeom>
          <a:solidFill>
            <a:srgbClr val="FF66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914400">
              <a:defRPr/>
            </a:pPr>
            <a:r>
              <a:rPr lang="en-US" sz="2400" dirty="0" err="1">
                <a:solidFill>
                  <a:prstClr val="white"/>
                </a:solidFill>
                <a:latin typeface="Calibri"/>
              </a:rPr>
              <a:t>particelle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:</a:t>
            </a:r>
          </a:p>
          <a:p>
            <a:pPr algn="ctr" defTabSz="914400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quark e </a:t>
            </a:r>
            <a:r>
              <a:rPr lang="en-US" sz="2400" dirty="0" err="1">
                <a:solidFill>
                  <a:prstClr val="white"/>
                </a:solidFill>
                <a:latin typeface="Calibri"/>
              </a:rPr>
              <a:t>leptoni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" name="Elbow Connector 22"/>
          <p:cNvCxnSpPr>
            <a:stCxn id="6" idx="3"/>
            <a:endCxn id="4" idx="2"/>
          </p:cNvCxnSpPr>
          <p:nvPr/>
        </p:nvCxnSpPr>
        <p:spPr>
          <a:xfrm flipV="1">
            <a:off x="4859338" y="5300663"/>
            <a:ext cx="1368425" cy="950912"/>
          </a:xfrm>
          <a:prstGeom prst="bentConnector2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092950" y="2492375"/>
            <a:ext cx="719138" cy="2808288"/>
          </a:xfrm>
          <a:prstGeom prst="roundRect">
            <a:avLst>
              <a:gd name="adj" fmla="val 29830"/>
            </a:avLst>
          </a:prstGeom>
          <a:noFill/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72225" y="5876925"/>
            <a:ext cx="1512888" cy="831850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914400">
              <a:defRPr/>
            </a:pPr>
            <a:r>
              <a:rPr lang="en-US" sz="2400" dirty="0" err="1">
                <a:solidFill>
                  <a:prstClr val="white"/>
                </a:solidFill>
                <a:latin typeface="Calibri"/>
              </a:rPr>
              <a:t>mediatori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Calibri"/>
              </a:rPr>
              <a:t>delle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Calibri"/>
              </a:rPr>
              <a:t>forze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7" name="Elbow Connector 26"/>
          <p:cNvCxnSpPr>
            <a:stCxn id="26" idx="3"/>
            <a:endCxn id="25" idx="2"/>
          </p:cNvCxnSpPr>
          <p:nvPr/>
        </p:nvCxnSpPr>
        <p:spPr>
          <a:xfrm flipH="1" flipV="1">
            <a:off x="7451725" y="5300663"/>
            <a:ext cx="433388" cy="992187"/>
          </a:xfrm>
          <a:prstGeom prst="bentConnector4">
            <a:avLst>
              <a:gd name="adj1" fmla="val -52911"/>
              <a:gd name="adj2" fmla="val 70952"/>
            </a:avLst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885113" y="2492375"/>
            <a:ext cx="719137" cy="1368425"/>
          </a:xfrm>
          <a:prstGeom prst="roundRect">
            <a:avLst>
              <a:gd name="adj" fmla="val 29830"/>
            </a:avLst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48488" y="1196975"/>
            <a:ext cx="1800225" cy="830263"/>
          </a:xfrm>
          <a:prstGeom prst="rect">
            <a:avLst/>
          </a:prstGeom>
          <a:solidFill>
            <a:srgbClr val="000090"/>
          </a:solidFill>
          <a:ln>
            <a:solidFill>
              <a:srgbClr val="0000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914400">
              <a:defRPr/>
            </a:pPr>
            <a:r>
              <a:rPr lang="en-US" sz="2400" dirty="0" err="1">
                <a:solidFill>
                  <a:prstClr val="white"/>
                </a:solidFill>
                <a:latin typeface="Calibri"/>
              </a:rPr>
              <a:t>Bosone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 di Higgs</a:t>
            </a:r>
          </a:p>
        </p:txBody>
      </p:sp>
      <p:cxnSp>
        <p:nvCxnSpPr>
          <p:cNvPr id="38" name="Elbow Connector 37"/>
          <p:cNvCxnSpPr>
            <a:stCxn id="37" idx="2"/>
            <a:endCxn id="36" idx="0"/>
          </p:cNvCxnSpPr>
          <p:nvPr/>
        </p:nvCxnSpPr>
        <p:spPr>
          <a:xfrm rot="16200000" flipH="1">
            <a:off x="7813675" y="2062163"/>
            <a:ext cx="465137" cy="395288"/>
          </a:xfrm>
          <a:prstGeom prst="bentConnector3">
            <a:avLst>
              <a:gd name="adj1" fmla="val 50000"/>
            </a:avLst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42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1463"/>
            <a:ext cx="8748712" cy="7191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b="1" dirty="0">
                <a:solidFill>
                  <a:srgbClr val="FF0000"/>
                </a:solidFill>
                <a:latin typeface="Comic Sans MS"/>
                <a:ea typeface="+mj-ea"/>
                <a:cs typeface="Comic Sans MS"/>
              </a:rPr>
              <a:t>Come vediamo</a:t>
            </a:r>
            <a:r>
              <a:rPr lang="it-IT" sz="3200" b="1" dirty="0" smtClean="0">
                <a:solidFill>
                  <a:srgbClr val="FF0000"/>
                </a:solidFill>
                <a:latin typeface="Comic Sans MS"/>
                <a:ea typeface="+mj-ea"/>
                <a:cs typeface="Comic Sans MS"/>
              </a:rPr>
              <a:t> oggetti di dimensioni diverse:</a:t>
            </a:r>
            <a:endParaRPr lang="it-IT" sz="3200" b="1" dirty="0">
              <a:solidFill>
                <a:srgbClr val="FF0000"/>
              </a:solidFill>
              <a:latin typeface="Comic Sans MS"/>
              <a:ea typeface="+mj-ea"/>
              <a:cs typeface="Comic Sans MS"/>
            </a:endParaRPr>
          </a:p>
        </p:txBody>
      </p:sp>
      <p:pic>
        <p:nvPicPr>
          <p:cNvPr id="44034" name="Picture 4" descr="meter_sti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121400" cy="414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323850" y="5516563"/>
            <a:ext cx="86106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prstClr val="black"/>
                </a:solidFill>
                <a:latin typeface="Comic Sans MS" charset="0"/>
                <a:cs typeface="Comic Sans MS" charset="0"/>
              </a:rPr>
              <a:t>al di sotto delle dimensioni atomiche utilizziamo gli urti tra particelle e studiamo come queste vengono ‘deviate’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>
                <a:solidFill>
                  <a:prstClr val="black"/>
                </a:solidFill>
                <a:latin typeface="Comic Sans MS" charset="0"/>
                <a:cs typeface="Comic Sans MS" charset="0"/>
              </a:rPr>
              <a:t>(e se ne vengono prodotte di nuove….)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6F6C4-9791-2945-B824-F7CDED2FF619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11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536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Segnaposto contenuto 3" descr="Detector_Cut_Sectio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938" y="260350"/>
            <a:ext cx="8147051" cy="6608763"/>
          </a:xfrm>
        </p:spPr>
      </p:pic>
      <p:sp>
        <p:nvSpPr>
          <p:cNvPr id="7" name="Rettangolo arrotondato 6"/>
          <p:cNvSpPr/>
          <p:nvPr/>
        </p:nvSpPr>
        <p:spPr>
          <a:xfrm>
            <a:off x="6400800" y="3068638"/>
            <a:ext cx="2743200" cy="990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en-US" sz="3200" dirty="0" err="1">
                <a:solidFill>
                  <a:prstClr val="white"/>
                </a:solidFill>
                <a:latin typeface="Comic Sans MS" pitchFamily="66" charset="0"/>
                <a:sym typeface="Wingdings"/>
              </a:rPr>
              <a:t></a:t>
            </a:r>
            <a:r>
              <a:rPr lang="en-US" sz="3200" dirty="0">
                <a:solidFill>
                  <a:prstClr val="white"/>
                </a:solidFill>
                <a:latin typeface="Comic Sans MS" pitchFamily="66" charset="0"/>
                <a:sym typeface="Wingdings"/>
              </a:rPr>
              <a:t> </a:t>
            </a:r>
            <a:r>
              <a:rPr lang="it-IT" sz="3200" dirty="0" err="1">
                <a:solidFill>
                  <a:prstClr val="white"/>
                </a:solidFill>
                <a:latin typeface="Comic Sans MS" pitchFamily="66" charset="0"/>
              </a:rPr>
              <a:t>slice</a:t>
            </a:r>
            <a:r>
              <a:rPr lang="it-IT" sz="3200" dirty="0">
                <a:solidFill>
                  <a:prstClr val="white"/>
                </a:solidFill>
                <a:latin typeface="Comic Sans MS" pitchFamily="66" charset="0"/>
              </a:rPr>
              <a:t> di ATLAS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02A760-1E95-5A45-B592-725995A61A39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6084" name="CasellaDiTesto 7"/>
          <p:cNvSpPr txBox="1">
            <a:spLocks noChangeArrowheads="1"/>
          </p:cNvSpPr>
          <p:nvPr/>
        </p:nvSpPr>
        <p:spPr bwMode="auto">
          <a:xfrm>
            <a:off x="8215313" y="60721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580063" y="5157788"/>
            <a:ext cx="3563937" cy="16954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342900" indent="-342900" defTabSz="914400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dirty="0" err="1">
                <a:solidFill>
                  <a:prstClr val="black"/>
                </a:solidFill>
                <a:latin typeface="Comic Sans MS"/>
                <a:cs typeface="Comic Sans MS"/>
              </a:rPr>
              <a:t>Dimensioni</a:t>
            </a:r>
            <a:r>
              <a:rPr lang="en-US" dirty="0">
                <a:solidFill>
                  <a:prstClr val="black"/>
                </a:solidFill>
                <a:latin typeface="Comic Sans MS"/>
                <a:cs typeface="Comic Sans MS"/>
              </a:rPr>
              <a:t> legate </a:t>
            </a:r>
            <a:r>
              <a:rPr lang="en-US" dirty="0" err="1">
                <a:solidFill>
                  <a:prstClr val="black"/>
                </a:solidFill>
                <a:latin typeface="Comic Sans MS"/>
                <a:cs typeface="Comic Sans MS"/>
              </a:rPr>
              <a:t>all’energia</a:t>
            </a:r>
            <a:r>
              <a:rPr lang="en-US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/>
                <a:cs typeface="Comic Sans MS"/>
              </a:rPr>
              <a:t>delle</a:t>
            </a:r>
            <a:r>
              <a:rPr lang="en-US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mic Sans MS"/>
                <a:cs typeface="Comic Sans MS"/>
              </a:rPr>
              <a:t>particelle</a:t>
            </a:r>
            <a:r>
              <a:rPr lang="en-US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mic Sans MS"/>
                <a:cs typeface="Comic Sans MS"/>
              </a:rPr>
              <a:t>prodotte</a:t>
            </a:r>
            <a:r>
              <a:rPr lang="en-US" dirty="0">
                <a:solidFill>
                  <a:prstClr val="black"/>
                </a:solidFill>
                <a:latin typeface="Comic Sans MS"/>
                <a:cs typeface="Comic Sans MS"/>
              </a:rPr>
              <a:t>:</a:t>
            </a:r>
          </a:p>
          <a:p>
            <a:pPr marL="342900" indent="-342900" defTabSz="914400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per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assorbire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un’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e</a:t>
            </a:r>
            <a:r>
              <a:rPr lang="en-US" sz="1200" baseline="30000" dirty="0">
                <a:solidFill>
                  <a:prstClr val="black"/>
                </a:solidFill>
                <a:latin typeface="Comic Sans MS"/>
                <a:cs typeface="Comic Sans MS"/>
              </a:rPr>
              <a:t>±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da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1TeV ⇒ 18 cm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di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Pb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</a:p>
          <a:p>
            <a:pPr marL="342900" indent="-342900" defTabSz="914400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per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assorbire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un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adrone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da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1TeV⇒ 2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m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di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Fe</a:t>
            </a:r>
          </a:p>
          <a:p>
            <a:pPr marL="342900" indent="-342900" defTabSz="914400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per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misurare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l’impulso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di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Symbol" charset="2"/>
                <a:cs typeface="Symbol" charset="2"/>
              </a:rPr>
              <a:t>m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da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1TeV ⇒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grandi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valori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di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 BL</a:t>
            </a:r>
            <a:r>
              <a:rPr lang="en-US" sz="1200" baseline="30000" dirty="0">
                <a:solidFill>
                  <a:prstClr val="black"/>
                </a:solidFill>
                <a:latin typeface="Comic Sans MS"/>
                <a:cs typeface="Comic Sans MS"/>
              </a:rPr>
              <a:t>2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poichè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∆</a:t>
            </a:r>
            <a:r>
              <a:rPr lang="en-US" sz="1200" dirty="0" err="1">
                <a:solidFill>
                  <a:prstClr val="black"/>
                </a:solidFill>
                <a:latin typeface="Comic Sans MS"/>
                <a:cs typeface="Comic Sans MS"/>
              </a:rPr>
              <a:t>p/p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 ≈ 1/(BL</a:t>
            </a:r>
            <a:r>
              <a:rPr lang="en-US" sz="1200" baseline="30000" dirty="0">
                <a:solidFill>
                  <a:prstClr val="black"/>
                </a:solidFill>
                <a:latin typeface="Comic Sans MS"/>
                <a:cs typeface="Comic Sans MS"/>
              </a:rPr>
              <a:t>2</a:t>
            </a:r>
            <a:r>
              <a:rPr lang="en-US" sz="1200" dirty="0">
                <a:solidFill>
                  <a:prstClr val="black"/>
                </a:solidFill>
                <a:latin typeface="Comic Sans MS"/>
                <a:cs typeface="Comic Sans M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08502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3773"/>
          </a:xfrm>
        </p:spPr>
        <p:txBody>
          <a:bodyPr/>
          <a:lstStyle/>
          <a:p>
            <a:r>
              <a:rPr lang="en-US" dirty="0" err="1" smtClean="0"/>
              <a:t>Primi</a:t>
            </a:r>
            <a:r>
              <a:rPr lang="en-US" dirty="0" smtClean="0"/>
              <a:t> </a:t>
            </a:r>
            <a:r>
              <a:rPr lang="en-US" dirty="0" err="1" smtClean="0"/>
              <a:t>eventi</a:t>
            </a:r>
            <a:r>
              <a:rPr lang="en-US" dirty="0" smtClean="0"/>
              <a:t> a 13TeV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85570-1576-D049-B70F-C8A91E6F911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" name="Content Placeholder 9" descr="JiveXML_265545_5720351_fromRAW-YX-RZ-EventInfo-2015-05-21-12-43-53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" b="580"/>
          <a:stretch/>
        </p:blipFill>
        <p:spPr>
          <a:xfrm>
            <a:off x="457200" y="1128723"/>
            <a:ext cx="8229600" cy="5442057"/>
          </a:xfrm>
        </p:spPr>
      </p:pic>
    </p:spTree>
    <p:extLst>
      <p:ext uri="{BB962C8B-B14F-4D97-AF65-F5344CB8AC3E}">
        <p14:creationId xmlns:p14="http://schemas.microsoft.com/office/powerpoint/2010/main" val="381901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Primi</a:t>
            </a:r>
            <a:r>
              <a:rPr lang="en-US" dirty="0" smtClean="0"/>
              <a:t> </a:t>
            </a:r>
            <a:r>
              <a:rPr lang="en-US" dirty="0" err="1" smtClean="0"/>
              <a:t>eventi</a:t>
            </a:r>
            <a:r>
              <a:rPr lang="en-US" dirty="0" smtClean="0"/>
              <a:t> a 13TeV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85570-1576-D049-B70F-C8A91E6F911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14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 descr="JiveXML_265532_3280065-YX-RZ-EventInfo-2015-05-21-08-48-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65" y="1259734"/>
            <a:ext cx="8204151" cy="546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83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p1_3dcocktail_run264034_evt11526514_2015-05-06T22-54-50_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136" y="3581255"/>
            <a:ext cx="4868864" cy="32767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3462"/>
          </a:xfrm>
        </p:spPr>
        <p:txBody>
          <a:bodyPr/>
          <a:lstStyle/>
          <a:p>
            <a:r>
              <a:rPr lang="en-US" dirty="0" err="1" smtClean="0"/>
              <a:t>Primi</a:t>
            </a:r>
            <a:r>
              <a:rPr lang="en-US" dirty="0" smtClean="0"/>
              <a:t> </a:t>
            </a:r>
            <a:r>
              <a:rPr lang="en-US" dirty="0" err="1" smtClean="0"/>
              <a:t>eventi</a:t>
            </a:r>
            <a:r>
              <a:rPr lang="en-US" dirty="0" smtClean="0"/>
              <a:t> RUN2 a 9GeV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85570-1576-D049-B70F-C8A91E6F911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15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JiveXML_264034_1147527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" y="749841"/>
            <a:ext cx="4829611" cy="321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10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1224</Words>
  <Application>Microsoft Macintosh PowerPoint</Application>
  <PresentationFormat>On-screen Show (4:3)</PresentationFormat>
  <Paragraphs>92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di Office</vt:lpstr>
      <vt:lpstr>Il CERN</vt:lpstr>
      <vt:lpstr>PowerPoint Presentation</vt:lpstr>
      <vt:lpstr>LHC è una meraviglia della tecnologia</vt:lpstr>
      <vt:lpstr>parentesi ‘sociologica…’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costituenti della materia…</vt:lpstr>
      <vt:lpstr>Come vediamo oggetti di dimensioni diverse:</vt:lpstr>
      <vt:lpstr>PowerPoint Presentation</vt:lpstr>
      <vt:lpstr>Primi eventi a 13TeV</vt:lpstr>
      <vt:lpstr>Primi eventi a 13TeV</vt:lpstr>
      <vt:lpstr>Primi eventi RUN2 a 9GeV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Elvira Rossi</dc:creator>
  <cp:lastModifiedBy>Elvira Rossi</cp:lastModifiedBy>
  <cp:revision>4</cp:revision>
  <dcterms:created xsi:type="dcterms:W3CDTF">2015-05-22T08:13:57Z</dcterms:created>
  <dcterms:modified xsi:type="dcterms:W3CDTF">2015-05-22T08:40:21Z</dcterms:modified>
</cp:coreProperties>
</file>