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tmp" ContentType="image/png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9" r:id="rId1"/>
  </p:sldMasterIdLst>
  <p:notesMasterIdLst>
    <p:notesMasterId r:id="rId36"/>
  </p:notesMasterIdLst>
  <p:handoutMasterIdLst>
    <p:handoutMasterId r:id="rId37"/>
  </p:handoutMasterIdLst>
  <p:sldIdLst>
    <p:sldId id="256" r:id="rId2"/>
    <p:sldId id="295" r:id="rId3"/>
    <p:sldId id="302" r:id="rId4"/>
    <p:sldId id="299" r:id="rId5"/>
    <p:sldId id="300" r:id="rId6"/>
    <p:sldId id="304" r:id="rId7"/>
    <p:sldId id="324" r:id="rId8"/>
    <p:sldId id="310" r:id="rId9"/>
    <p:sldId id="325" r:id="rId10"/>
    <p:sldId id="326" r:id="rId11"/>
    <p:sldId id="313" r:id="rId12"/>
    <p:sldId id="328" r:id="rId13"/>
    <p:sldId id="296" r:id="rId14"/>
    <p:sldId id="294" r:id="rId15"/>
    <p:sldId id="312" r:id="rId16"/>
    <p:sldId id="330" r:id="rId17"/>
    <p:sldId id="333" r:id="rId18"/>
    <p:sldId id="334" r:id="rId19"/>
    <p:sldId id="331" r:id="rId20"/>
    <p:sldId id="335" r:id="rId21"/>
    <p:sldId id="336" r:id="rId22"/>
    <p:sldId id="283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CFF"/>
    <a:srgbClr val="CDB5CD"/>
    <a:srgbClr val="FFCC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7765" autoAdjust="0"/>
  </p:normalViewPr>
  <p:slideViewPr>
    <p:cSldViewPr snapToGrid="0" snapToObjects="1">
      <p:cViewPr varScale="1">
        <p:scale>
          <a:sx n="88" d="100"/>
          <a:sy n="88" d="100"/>
        </p:scale>
        <p:origin x="-15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9C6A8-373E-1A49-95AC-6615B5D3601A}" type="datetimeFigureOut">
              <a:rPr lang="en-US" smtClean="0"/>
              <a:t>8/7/13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61FF6B-A43B-5446-9227-65343AC7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345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BC6CD-A886-3844-A195-D563B4B722A9}" type="datetimeFigureOut">
              <a:rPr lang="en-US" smtClean="0"/>
              <a:t>8/7/13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4B50E-E1FC-A545-A17E-C49BF2DA9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62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95628-D662-4144-BB70-1041A2911498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305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95628-D662-4144-BB70-1041A2911498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1061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95628-D662-4144-BB70-1041A2911498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9845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95628-D662-4144-BB70-1041A2911498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726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95628-D662-4144-BB70-1041A2911498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1846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95628-D662-4144-BB70-1041A2911498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1535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95628-D662-4144-BB70-1041A2911498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8162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95628-D662-4144-BB70-1041A2911498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4110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95628-D662-4144-BB70-1041A2911498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9227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E. Rossi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024551"/>
            <a:ext cx="8686800" cy="5591401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41005"/>
            <a:ext cx="8686800" cy="781526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8243"/>
            <a:ext cx="8686800" cy="642138"/>
          </a:xfrm>
        </p:spPr>
        <p:txBody>
          <a:bodyPr>
            <a:normAutofit/>
          </a:bodyPr>
          <a:lstStyle>
            <a:lvl1pPr algn="ctr">
              <a:defRPr sz="3400"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529612"/>
            <a:ext cx="7583488" cy="480529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351" y="6515622"/>
            <a:ext cx="2133600" cy="353687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6538490"/>
            <a:ext cx="28956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5300" y="6541540"/>
            <a:ext cx="5334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784A0EF2-A31E-1D43-A6A7-E3D9331EA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9/8/13 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784A0EF2-A31E-1D43-A6A7-E3D9331EAE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784A0EF2-A31E-1D43-A6A7-E3D9331EAE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724" y="65130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33969" y="656083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E. Rossi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90869" y="655143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fld id="{784A0EF2-A31E-1D43-A6A7-E3D9331EA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oleObject" Target="../embeddings/oleObject2.bin"/><Relationship Id="rId9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10.png"/><Relationship Id="rId5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0.png"/><Relationship Id="rId1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png"/><Relationship Id="rId4" Type="http://schemas.openxmlformats.org/officeDocument/2006/relationships/image" Target="../media/image90.png"/><Relationship Id="rId5" Type="http://schemas.openxmlformats.org/officeDocument/2006/relationships/image" Target="../media/image100.png"/><Relationship Id="rId6" Type="http://schemas.openxmlformats.org/officeDocument/2006/relationships/image" Target="../media/image110.png"/><Relationship Id="rId7" Type="http://schemas.openxmlformats.org/officeDocument/2006/relationships/image" Target="../media/image120.png"/><Relationship Id="rId8" Type="http://schemas.openxmlformats.org/officeDocument/2006/relationships/image" Target="../media/image130.png"/><Relationship Id="rId9" Type="http://schemas.openxmlformats.org/officeDocument/2006/relationships/image" Target="../media/image140.png"/><Relationship Id="rId10" Type="http://schemas.openxmlformats.org/officeDocument/2006/relationships/image" Target="../media/image1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90.png"/><Relationship Id="rId5" Type="http://schemas.openxmlformats.org/officeDocument/2006/relationships/image" Target="../media/image100.png"/><Relationship Id="rId6" Type="http://schemas.openxmlformats.org/officeDocument/2006/relationships/image" Target="../media/image110.png"/><Relationship Id="rId7" Type="http://schemas.openxmlformats.org/officeDocument/2006/relationships/image" Target="../media/image120.png"/><Relationship Id="rId8" Type="http://schemas.openxmlformats.org/officeDocument/2006/relationships/image" Target="../media/image130.png"/><Relationship Id="rId9" Type="http://schemas.openxmlformats.org/officeDocument/2006/relationships/image" Target="../media/image140.png"/><Relationship Id="rId10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60.png"/><Relationship Id="rId1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tmp"/><Relationship Id="rId4" Type="http://schemas.openxmlformats.org/officeDocument/2006/relationships/image" Target="../media/image190.png"/><Relationship Id="rId5" Type="http://schemas.openxmlformats.org/officeDocument/2006/relationships/image" Target="../media/image200.png"/><Relationship Id="rId6" Type="http://schemas.openxmlformats.org/officeDocument/2006/relationships/image" Target="../media/image210.png"/><Relationship Id="rId7" Type="http://schemas.openxmlformats.org/officeDocument/2006/relationships/image" Target="../media/image220.png"/><Relationship Id="rId8" Type="http://schemas.openxmlformats.org/officeDocument/2006/relationships/image" Target="../media/image29.tmp"/><Relationship Id="rId9" Type="http://schemas.openxmlformats.org/officeDocument/2006/relationships/image" Target="../media/image240.png"/><Relationship Id="rId10" Type="http://schemas.openxmlformats.org/officeDocument/2006/relationships/image" Target="../media/image2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29.png"/><Relationship Id="rId5" Type="http://schemas.openxmlformats.org/officeDocument/2006/relationships/image" Target="../media/image100.png"/><Relationship Id="rId6" Type="http://schemas.openxmlformats.org/officeDocument/2006/relationships/image" Target="../media/image110.png"/><Relationship Id="rId7" Type="http://schemas.openxmlformats.org/officeDocument/2006/relationships/image" Target="../media/image300.png"/><Relationship Id="rId8" Type="http://schemas.openxmlformats.org/officeDocument/2006/relationships/image" Target="../media/image130.png"/><Relationship Id="rId9" Type="http://schemas.openxmlformats.org/officeDocument/2006/relationships/image" Target="../media/image140.png"/><Relationship Id="rId10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4" Type="http://schemas.openxmlformats.org/officeDocument/2006/relationships/image" Target="../media/image32.tm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309" y="3488277"/>
            <a:ext cx="6704262" cy="2073676"/>
          </a:xfrm>
          <a:effectLst/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>
                <a:effectLst/>
              </a:rPr>
              <a:t>Status of the Spin/CP analyses of the MELA group</a:t>
            </a:r>
            <a:br>
              <a:rPr lang="en-US" sz="4400" dirty="0" smtClean="0">
                <a:effectLst/>
              </a:rPr>
            </a:br>
            <a:r>
              <a:rPr lang="en-US" sz="4400" dirty="0" err="1" smtClean="0">
                <a:effectLst/>
              </a:rPr>
              <a:t>E.Rossi</a:t>
            </a:r>
            <a:r>
              <a:rPr lang="en-US" sz="4400" dirty="0" smtClean="0">
                <a:effectLst/>
              </a:rPr>
              <a:t> </a:t>
            </a:r>
            <a:endParaRPr lang="en-US" sz="4400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308" y="5674478"/>
            <a:ext cx="6704263" cy="408541"/>
          </a:xfrm>
        </p:spPr>
        <p:txBody>
          <a:bodyPr/>
          <a:lstStyle/>
          <a:p>
            <a:pPr algn="ctr"/>
            <a:r>
              <a:rPr lang="en-US" dirty="0" smtClean="0"/>
              <a:t>NoteZZ4linternal_Autumn2013:Spin/CP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036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1D </a:t>
            </a:r>
            <a:r>
              <a:rPr lang="en-US" dirty="0"/>
              <a:t>Hypothesis testing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cosθ</a:t>
            </a:r>
            <a:r>
              <a:rPr lang="en-US" dirty="0"/>
              <a:t>* definition consistent with </a:t>
            </a:r>
            <a:r>
              <a:rPr lang="en-US" dirty="0" smtClean="0"/>
              <a:t>the JHU </a:t>
            </a:r>
            <a:r>
              <a:rPr lang="en-US" dirty="0"/>
              <a:t>paper </a:t>
            </a:r>
            <a:r>
              <a:rPr lang="en-US" dirty="0" smtClean="0"/>
              <a:t>adopted</a:t>
            </a:r>
            <a:endParaRPr lang="en-US" dirty="0" smtClean="0"/>
          </a:p>
          <a:p>
            <a:pPr lvl="1"/>
            <a:r>
              <a:rPr lang="en-US" dirty="0" smtClean="0"/>
              <a:t>acceptances </a:t>
            </a:r>
            <a:r>
              <a:rPr lang="en-US" dirty="0" smtClean="0"/>
              <a:t>and new description of the Wrong Pair distributions</a:t>
            </a:r>
          </a:p>
          <a:p>
            <a:pPr lvl="1"/>
            <a:r>
              <a:rPr lang="en-US" dirty="0" smtClean="0"/>
              <a:t>closure tests</a:t>
            </a:r>
          </a:p>
          <a:p>
            <a:pPr lvl="1"/>
            <a:r>
              <a:rPr lang="en-US" dirty="0"/>
              <a:t>Hypothesis </a:t>
            </a:r>
            <a:r>
              <a:rPr lang="en-US" dirty="0" smtClean="0"/>
              <a:t>tests: 	</a:t>
            </a:r>
          </a:p>
          <a:p>
            <a:pPr lvl="2"/>
            <a:r>
              <a:rPr lang="en-US" dirty="0" err="1" smtClean="0"/>
              <a:t>Asyntothic</a:t>
            </a:r>
            <a:r>
              <a:rPr lang="en-US" dirty="0" smtClean="0"/>
              <a:t>: 2011/2012/Combined expected/observed</a:t>
            </a:r>
          </a:p>
          <a:p>
            <a:r>
              <a:rPr lang="en-US" dirty="0" smtClean="0"/>
              <a:t>2D</a:t>
            </a:r>
            <a:r>
              <a:rPr lang="en-US" dirty="0" smtClean="0"/>
              <a:t>:</a:t>
            </a:r>
          </a:p>
          <a:p>
            <a:r>
              <a:rPr lang="en-US" dirty="0" smtClean="0"/>
              <a:t>8D:</a:t>
            </a:r>
          </a:p>
          <a:p>
            <a:r>
              <a:rPr lang="en-US" dirty="0" smtClean="0"/>
              <a:t>Status of the Spin/CP note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67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new respect to </a:t>
            </a:r>
            <a:r>
              <a:rPr lang="en-US" dirty="0" err="1" smtClean="0"/>
              <a:t>Moriond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What has been done: </a:t>
            </a:r>
          </a:p>
          <a:p>
            <a:pPr lvl="1"/>
            <a:r>
              <a:rPr lang="en-US" b="1" dirty="0" smtClean="0"/>
              <a:t>1 dimensional Hypothesis test</a:t>
            </a:r>
          </a:p>
          <a:p>
            <a:pPr lvl="2"/>
            <a:r>
              <a:rPr lang="en-US" dirty="0" err="1" smtClean="0"/>
              <a:t>cosθ</a:t>
            </a:r>
            <a:r>
              <a:rPr lang="en-US" dirty="0"/>
              <a:t>* definition consistent with JHU paper </a:t>
            </a:r>
            <a:r>
              <a:rPr lang="en-US" dirty="0" smtClean="0"/>
              <a:t>adopted [http</a:t>
            </a:r>
            <a:r>
              <a:rPr lang="en-US" dirty="0"/>
              <a:t>://</a:t>
            </a:r>
            <a:r>
              <a:rPr lang="en-US" dirty="0" err="1"/>
              <a:t>arxiv.org</a:t>
            </a:r>
            <a:r>
              <a:rPr lang="en-US" dirty="0"/>
              <a:t>/abs/</a:t>
            </a:r>
            <a:r>
              <a:rPr lang="en-US" dirty="0" smtClean="0"/>
              <a:t>1208.4018]</a:t>
            </a:r>
            <a:endParaRPr lang="en-US" dirty="0"/>
          </a:p>
          <a:p>
            <a:pPr lvl="2"/>
            <a:r>
              <a:rPr lang="en-US" dirty="0"/>
              <a:t>new acceptances </a:t>
            </a:r>
            <a:r>
              <a:rPr lang="en-US" dirty="0" smtClean="0"/>
              <a:t>definition for Good Paired events</a:t>
            </a:r>
          </a:p>
          <a:p>
            <a:pPr lvl="2"/>
            <a:r>
              <a:rPr lang="en-US" dirty="0" smtClean="0"/>
              <a:t>2</a:t>
            </a:r>
            <a:r>
              <a:rPr lang="en-US" baseline="30000" dirty="0" smtClean="0"/>
              <a:t>-</a:t>
            </a:r>
            <a:r>
              <a:rPr lang="en-US" baseline="-25000" dirty="0" smtClean="0"/>
              <a:t>h</a:t>
            </a:r>
            <a:r>
              <a:rPr lang="en-US" dirty="0" smtClean="0"/>
              <a:t>  spin samples (both </a:t>
            </a:r>
            <a:r>
              <a:rPr lang="en-US" dirty="0" err="1" smtClean="0"/>
              <a:t>qq</a:t>
            </a:r>
            <a:r>
              <a:rPr lang="en-US" dirty="0" smtClean="0"/>
              <a:t> and </a:t>
            </a:r>
            <a:r>
              <a:rPr lang="en-US" dirty="0" err="1" smtClean="0"/>
              <a:t>gg</a:t>
            </a:r>
            <a:r>
              <a:rPr lang="en-US" dirty="0" smtClean="0"/>
              <a:t>) added and studied</a:t>
            </a:r>
          </a:p>
          <a:p>
            <a:pPr lvl="2"/>
            <a:endParaRPr lang="en-US" dirty="0" smtClean="0"/>
          </a:p>
          <a:p>
            <a:pPr lvl="1"/>
            <a:r>
              <a:rPr lang="en-US" b="1" dirty="0" smtClean="0"/>
              <a:t>2 </a:t>
            </a:r>
            <a:r>
              <a:rPr lang="en-US" b="1" dirty="0"/>
              <a:t>dimensional Hypothesis </a:t>
            </a:r>
            <a:r>
              <a:rPr lang="en-US" b="1" dirty="0" smtClean="0"/>
              <a:t>test</a:t>
            </a:r>
          </a:p>
          <a:p>
            <a:pPr lvl="1"/>
            <a:r>
              <a:rPr lang="en-US" b="1" dirty="0" smtClean="0"/>
              <a:t>8 </a:t>
            </a:r>
            <a:r>
              <a:rPr lang="en-US" b="1" dirty="0"/>
              <a:t>dimensional Hypothesis </a:t>
            </a:r>
            <a:r>
              <a:rPr lang="en-US" b="1" dirty="0" smtClean="0"/>
              <a:t>test</a:t>
            </a:r>
          </a:p>
          <a:p>
            <a:pPr lvl="1"/>
            <a:endParaRPr lang="en-US" b="1" dirty="0" smtClean="0"/>
          </a:p>
          <a:p>
            <a:r>
              <a:rPr lang="en-US" b="1" dirty="0" smtClean="0"/>
              <a:t>Major improvements on going:</a:t>
            </a:r>
          </a:p>
          <a:p>
            <a:pPr lvl="1"/>
            <a:r>
              <a:rPr lang="en-US" dirty="0" smtClean="0"/>
              <a:t>new </a:t>
            </a:r>
            <a:r>
              <a:rPr lang="en-US" dirty="0"/>
              <a:t>approach to treat Wrong </a:t>
            </a:r>
            <a:r>
              <a:rPr lang="en-US" dirty="0" smtClean="0"/>
              <a:t>Paired events (see F. </a:t>
            </a:r>
            <a:r>
              <a:rPr lang="en-US" dirty="0" err="1" smtClean="0"/>
              <a:t>Cirotto’s</a:t>
            </a:r>
            <a:r>
              <a:rPr lang="en-US" dirty="0"/>
              <a:t> talk: https://</a:t>
            </a:r>
            <a:r>
              <a:rPr lang="en-US" dirty="0" err="1"/>
              <a:t>indico.cern.ch</a:t>
            </a:r>
            <a:r>
              <a:rPr lang="en-US" dirty="0"/>
              <a:t>/</a:t>
            </a:r>
            <a:r>
              <a:rPr lang="en-US" dirty="0" err="1"/>
              <a:t>conferenceDisplay.py?confId</a:t>
            </a:r>
            <a:r>
              <a:rPr lang="en-US" dirty="0"/>
              <a:t>=</a:t>
            </a:r>
            <a:r>
              <a:rPr lang="en-US" dirty="0" smtClean="0"/>
              <a:t>266091)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71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/>
          <p:nvPr/>
        </p:nvPicPr>
        <p:blipFill rotWithShape="1">
          <a:blip r:embed="rId2"/>
          <a:srcRect l="3306" t="8944"/>
          <a:stretch/>
        </p:blipFill>
        <p:spPr>
          <a:xfrm>
            <a:off x="433476" y="1909872"/>
            <a:ext cx="3752478" cy="2818434"/>
          </a:xfrm>
          <a:prstGeom prst="rect">
            <a:avLst/>
          </a:prstGeom>
        </p:spPr>
      </p:pic>
      <p:pic>
        <p:nvPicPr>
          <p:cNvPr id="54" name="Picture 53"/>
          <p:cNvPicPr/>
          <p:nvPr/>
        </p:nvPicPr>
        <p:blipFill rotWithShape="1">
          <a:blip r:embed="rId3"/>
          <a:srcRect t="7531" r="5602"/>
          <a:stretch/>
        </p:blipFill>
        <p:spPr>
          <a:xfrm>
            <a:off x="4958410" y="1869365"/>
            <a:ext cx="3925051" cy="2844000"/>
          </a:xfrm>
          <a:prstGeom prst="rect">
            <a:avLst/>
          </a:prstGeom>
        </p:spPr>
      </p:pic>
      <p:sp>
        <p:nvSpPr>
          <p:cNvPr id="57" name="TextShape 7"/>
          <p:cNvSpPr txBox="1"/>
          <p:nvPr/>
        </p:nvSpPr>
        <p:spPr>
          <a:xfrm>
            <a:off x="709904" y="5719079"/>
            <a:ext cx="7501477" cy="796543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algn="ctr">
              <a:lnSpc>
                <a:spcPct val="100000"/>
              </a:lnSpc>
            </a:pPr>
            <a:r>
              <a:rPr lang="it-IT" sz="20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Better</a:t>
            </a:r>
            <a:r>
              <a:rPr lang="it-IT" sz="20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agreement</a:t>
            </a:r>
            <a:r>
              <a:rPr lang="it-IT" sz="20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between</a:t>
            </a:r>
            <a:r>
              <a:rPr lang="it-IT" sz="20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MC and MELA pdf for spin </a:t>
            </a:r>
            <a:r>
              <a:rPr lang="it-IT" sz="2000" b="1" dirty="0">
                <a:solidFill>
                  <a:schemeClr val="tx1">
                    <a:lumMod val="90000"/>
                    <a:lumOff val="10000"/>
                  </a:schemeClr>
                </a:solidFill>
                <a:ea typeface="DejaVu Sans"/>
              </a:rPr>
              <a:t>2</a:t>
            </a:r>
            <a:r>
              <a:rPr lang="it-IT" sz="2000" b="1" baseline="30000" dirty="0">
                <a:solidFill>
                  <a:schemeClr val="tx1">
                    <a:lumMod val="90000"/>
                    <a:lumOff val="10000"/>
                  </a:schemeClr>
                </a:solidFill>
                <a:ea typeface="DejaVu Sans"/>
              </a:rPr>
              <a:t>-</a:t>
            </a:r>
            <a:r>
              <a:rPr lang="it-IT" sz="2000" b="1" baseline="-25000" dirty="0">
                <a:solidFill>
                  <a:schemeClr val="tx1">
                    <a:lumMod val="90000"/>
                    <a:lumOff val="10000"/>
                  </a:schemeClr>
                </a:solidFill>
                <a:ea typeface="DejaVu Sans"/>
              </a:rPr>
              <a:t>h</a:t>
            </a:r>
            <a:r>
              <a:rPr lang="it-IT" sz="2000" b="1" dirty="0">
                <a:solidFill>
                  <a:schemeClr val="tx1">
                    <a:lumMod val="90000"/>
                    <a:lumOff val="10000"/>
                  </a:schemeClr>
                </a:solidFill>
                <a:ea typeface="DejaVu Sans"/>
              </a:rPr>
              <a:t> </a:t>
            </a:r>
            <a:r>
              <a:rPr lang="it-IT" sz="20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ea typeface="DejaVu Sans"/>
              </a:rPr>
              <a:t>samples</a:t>
            </a:r>
            <a:endParaRPr lang="it-IT" sz="2000" b="1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algn="ctr">
              <a:lnSpc>
                <a:spcPct val="100000"/>
              </a:lnSpc>
            </a:pPr>
            <a:r>
              <a:rPr lang="it-IT" sz="2000" b="1" dirty="0" err="1" smtClean="0">
                <a:solidFill>
                  <a:schemeClr val="accent1">
                    <a:lumMod val="75000"/>
                  </a:schemeClr>
                </a:solidFill>
              </a:rPr>
              <a:t>Other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000" b="1" dirty="0">
                <a:solidFill>
                  <a:schemeClr val="accent1">
                    <a:lumMod val="75000"/>
                  </a:schemeClr>
                </a:solidFill>
              </a:rPr>
              <a:t>spin </a:t>
            </a:r>
            <a:r>
              <a:rPr lang="it-IT" sz="2000" b="1" dirty="0" err="1">
                <a:solidFill>
                  <a:schemeClr val="accent1">
                    <a:lumMod val="75000"/>
                  </a:schemeClr>
                </a:solidFill>
              </a:rPr>
              <a:t>cases</a:t>
            </a:r>
            <a:r>
              <a:rPr lang="it-IT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000" b="1" dirty="0" err="1">
                <a:solidFill>
                  <a:schemeClr val="accent1">
                    <a:lumMod val="75000"/>
                  </a:schemeClr>
                </a:solidFill>
              </a:rPr>
              <a:t>have</a:t>
            </a:r>
            <a:r>
              <a:rPr lang="it-IT" sz="2000" b="1" dirty="0">
                <a:solidFill>
                  <a:schemeClr val="accent1">
                    <a:lumMod val="75000"/>
                  </a:schemeClr>
                </a:solidFill>
              </a:rPr>
              <a:t> NO </a:t>
            </a:r>
            <a:r>
              <a:rPr lang="it-IT" sz="2000" b="1" dirty="0" err="1">
                <a:solidFill>
                  <a:schemeClr val="accent1">
                    <a:lumMod val="75000"/>
                  </a:schemeClr>
                </a:solidFill>
              </a:rPr>
              <a:t>significant</a:t>
            </a:r>
            <a:r>
              <a:rPr lang="it-IT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000" b="1" dirty="0" err="1">
                <a:solidFill>
                  <a:schemeClr val="accent1">
                    <a:lumMod val="75000"/>
                  </a:schemeClr>
                </a:solidFill>
              </a:rPr>
              <a:t>changes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939" y="56777"/>
            <a:ext cx="9054353" cy="974165"/>
          </a:xfrm>
        </p:spPr>
        <p:txBody>
          <a:bodyPr>
            <a:normAutofit/>
          </a:bodyPr>
          <a:lstStyle/>
          <a:p>
            <a:pPr algn="ctr"/>
            <a:r>
              <a:rPr lang="it-IT" sz="3000" dirty="0">
                <a:latin typeface="Bitstream Charter"/>
              </a:rPr>
              <a:t>Definition of </a:t>
            </a:r>
            <a:r>
              <a:rPr lang="it-IT" sz="3000" dirty="0" err="1">
                <a:latin typeface="Bitstream Charter"/>
              </a:rPr>
              <a:t>cosθ</a:t>
            </a:r>
            <a:r>
              <a:rPr lang="it-IT" sz="3000" dirty="0">
                <a:latin typeface="Bitstream Charter"/>
                <a:ea typeface="DejaVu Sans"/>
              </a:rPr>
              <a:t>*</a:t>
            </a:r>
            <a:r>
              <a:rPr lang="it-IT" sz="3000" dirty="0">
                <a:latin typeface="Bitstream Charter"/>
              </a:rPr>
              <a:t> </a:t>
            </a:r>
            <a:r>
              <a:rPr lang="it-IT" sz="3000" dirty="0" err="1">
                <a:latin typeface="Bitstream Charter"/>
              </a:rPr>
              <a:t>consistent</a:t>
            </a:r>
            <a:r>
              <a:rPr lang="it-IT" sz="3000" dirty="0">
                <a:latin typeface="Bitstream Charter"/>
              </a:rPr>
              <a:t> with JHU </a:t>
            </a:r>
            <a:r>
              <a:rPr lang="it-IT" sz="3000" dirty="0" err="1">
                <a:latin typeface="Bitstream Charter"/>
              </a:rPr>
              <a:t>Paper</a:t>
            </a:r>
            <a:r>
              <a:rPr lang="it-IT" sz="3000" dirty="0">
                <a:latin typeface="Bitstream Charter"/>
              </a:rPr>
              <a:t> </a:t>
            </a:r>
            <a:r>
              <a:rPr lang="it-IT" sz="3000" dirty="0" smtClean="0">
                <a:latin typeface="Bitstream Charter"/>
              </a:rPr>
              <a:t/>
            </a:r>
            <a:br>
              <a:rPr lang="it-IT" sz="3000" dirty="0" smtClean="0">
                <a:latin typeface="Bitstream Charter"/>
              </a:rPr>
            </a:br>
            <a:endParaRPr lang="en-US" sz="18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91230" y="1978709"/>
            <a:ext cx="2012637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MELA PDF </a:t>
            </a:r>
          </a:p>
          <a:p>
            <a:r>
              <a:rPr 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old definition of </a:t>
            </a:r>
            <a:r>
              <a:rPr lang="it-IT" sz="14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cosθ</a:t>
            </a:r>
            <a:r>
              <a:rPr lang="it-IT" sz="1400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DejaVu Sans"/>
              </a:rPr>
              <a:t>*</a:t>
            </a:r>
          </a:p>
          <a:p>
            <a:r>
              <a:rPr lang="it-IT" sz="1400" dirty="0" smtClean="0">
                <a:solidFill>
                  <a:srgbClr val="000000"/>
                </a:solidFill>
                <a:ea typeface="DejaVu Sans"/>
              </a:rPr>
              <a:t>new </a:t>
            </a:r>
            <a:r>
              <a:rPr lang="it-IT" sz="1400" dirty="0" err="1" smtClean="0">
                <a:solidFill>
                  <a:srgbClr val="000000"/>
                </a:solidFill>
                <a:ea typeface="DejaVu Sans"/>
              </a:rPr>
              <a:t>definition</a:t>
            </a:r>
            <a:r>
              <a:rPr lang="it-IT" sz="1400" dirty="0" smtClean="0">
                <a:solidFill>
                  <a:srgbClr val="000000"/>
                </a:solidFill>
                <a:ea typeface="DejaVu Sans"/>
              </a:rPr>
              <a:t> of </a:t>
            </a:r>
            <a:r>
              <a:rPr lang="it-IT" sz="1400" dirty="0" err="1">
                <a:solidFill>
                  <a:srgbClr val="000000"/>
                </a:solidFill>
              </a:rPr>
              <a:t>cosθ</a:t>
            </a:r>
            <a:r>
              <a:rPr lang="it-IT" sz="1400" dirty="0">
                <a:solidFill>
                  <a:srgbClr val="000000"/>
                </a:solidFill>
                <a:ea typeface="DejaVu Sans"/>
              </a:rPr>
              <a:t>*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5632" y="1961461"/>
            <a:ext cx="2012637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MELA PDF</a:t>
            </a:r>
          </a:p>
          <a:p>
            <a:r>
              <a:rPr 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old definition of </a:t>
            </a:r>
            <a:r>
              <a:rPr lang="it-IT" sz="14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cosθ</a:t>
            </a:r>
            <a:r>
              <a:rPr lang="it-IT" sz="1400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DejaVu Sans"/>
              </a:rPr>
              <a:t>*</a:t>
            </a:r>
          </a:p>
          <a:p>
            <a:r>
              <a:rPr lang="it-IT" sz="1400" dirty="0" smtClean="0">
                <a:solidFill>
                  <a:srgbClr val="000000"/>
                </a:solidFill>
                <a:ea typeface="DejaVu Sans"/>
              </a:rPr>
              <a:t>new </a:t>
            </a:r>
            <a:r>
              <a:rPr lang="it-IT" sz="1400" dirty="0" err="1" smtClean="0">
                <a:solidFill>
                  <a:srgbClr val="000000"/>
                </a:solidFill>
                <a:ea typeface="DejaVu Sans"/>
              </a:rPr>
              <a:t>definition</a:t>
            </a:r>
            <a:r>
              <a:rPr lang="it-IT" sz="1400" dirty="0" smtClean="0">
                <a:solidFill>
                  <a:srgbClr val="000000"/>
                </a:solidFill>
                <a:ea typeface="DejaVu Sans"/>
              </a:rPr>
              <a:t> of </a:t>
            </a:r>
            <a:r>
              <a:rPr lang="it-IT" sz="1400" dirty="0" err="1">
                <a:solidFill>
                  <a:srgbClr val="000000"/>
                </a:solidFill>
              </a:rPr>
              <a:t>cosθ</a:t>
            </a:r>
            <a:r>
              <a:rPr lang="it-IT" sz="1400" dirty="0">
                <a:solidFill>
                  <a:srgbClr val="000000"/>
                </a:solidFill>
                <a:ea typeface="DejaVu Sans"/>
              </a:rPr>
              <a:t>*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56" name="CustomShape 6"/>
          <p:cNvSpPr/>
          <p:nvPr/>
        </p:nvSpPr>
        <p:spPr>
          <a:xfrm>
            <a:off x="2390770" y="1879990"/>
            <a:ext cx="1538942" cy="35053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7967" tIns="57147" rIns="97967" bIns="57147" anchor="ctr"/>
          <a:lstStyle/>
          <a:p>
            <a:pPr algn="ctr"/>
            <a:r>
              <a:rPr lang="it-IT" b="1" dirty="0" smtClean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2</a:t>
            </a:r>
            <a:r>
              <a:rPr lang="it-IT" b="1" baseline="30000" dirty="0" smtClean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-</a:t>
            </a:r>
            <a:r>
              <a:rPr lang="it-IT" b="1" baseline="-25000" dirty="0" smtClean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h</a:t>
            </a:r>
            <a:r>
              <a:rPr lang="it-IT" b="1" dirty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 </a:t>
            </a:r>
            <a:r>
              <a:rPr lang="it-IT" b="1" dirty="0" smtClean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(gg) </a:t>
            </a:r>
            <a:r>
              <a:rPr lang="it-IT" dirty="0" err="1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cosθ</a:t>
            </a:r>
            <a:r>
              <a:rPr lang="it-IT" dirty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*</a:t>
            </a:r>
            <a:endParaRPr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9" name="CustomShape 6"/>
          <p:cNvSpPr/>
          <p:nvPr/>
        </p:nvSpPr>
        <p:spPr>
          <a:xfrm>
            <a:off x="7336300" y="1879990"/>
            <a:ext cx="1547999" cy="35053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7967" tIns="57147" rIns="97967" bIns="57147" anchor="ctr"/>
          <a:lstStyle/>
          <a:p>
            <a:pPr algn="ctr"/>
            <a:r>
              <a:rPr lang="it-IT" b="1" dirty="0" smtClean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2</a:t>
            </a:r>
            <a:r>
              <a:rPr lang="it-IT" b="1" baseline="30000" dirty="0" smtClean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-</a:t>
            </a:r>
            <a:r>
              <a:rPr lang="it-IT" b="1" baseline="-25000" dirty="0" smtClean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h</a:t>
            </a:r>
            <a:r>
              <a:rPr lang="it-IT" b="1" dirty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 </a:t>
            </a:r>
            <a:r>
              <a:rPr lang="it-IT" b="1" dirty="0" smtClean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(</a:t>
            </a:r>
            <a:r>
              <a:rPr lang="it-IT" b="1" dirty="0" err="1" smtClean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qq</a:t>
            </a:r>
            <a:r>
              <a:rPr lang="it-IT" b="1" dirty="0" smtClean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) </a:t>
            </a:r>
            <a:r>
              <a:rPr lang="it-IT" dirty="0" err="1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cosθ</a:t>
            </a:r>
            <a:r>
              <a:rPr lang="it-IT" dirty="0">
                <a:solidFill>
                  <a:schemeClr val="accent4">
                    <a:lumMod val="10000"/>
                  </a:schemeClr>
                </a:solidFill>
                <a:latin typeface="DejaVu Sans"/>
                <a:ea typeface="DejaVu Sans"/>
              </a:rPr>
              <a:t>*</a:t>
            </a:r>
            <a:endParaRPr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69178" y="1465300"/>
            <a:ext cx="2161169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it-IT" sz="1600" b="1" dirty="0" err="1" smtClean="0"/>
              <a:t>Truth</a:t>
            </a:r>
            <a:r>
              <a:rPr lang="it-IT" sz="1600" b="1" dirty="0" smtClean="0"/>
              <a:t> </a:t>
            </a:r>
            <a:r>
              <a:rPr lang="it-IT" sz="1600" b="1" dirty="0"/>
              <a:t>MC </a:t>
            </a:r>
            <a:r>
              <a:rPr lang="it-IT" sz="1600" b="1" dirty="0" err="1"/>
              <a:t>distributions</a:t>
            </a:r>
            <a:r>
              <a:rPr lang="it-IT" sz="1600" b="1" dirty="0"/>
              <a:t> </a:t>
            </a:r>
            <a:endParaRPr lang="en-US" sz="1600" b="1" dirty="0"/>
          </a:p>
        </p:txBody>
      </p:sp>
      <p:sp>
        <p:nvSpPr>
          <p:cNvPr id="52" name="TextShape 4"/>
          <p:cNvSpPr txBox="1"/>
          <p:nvPr/>
        </p:nvSpPr>
        <p:spPr>
          <a:xfrm>
            <a:off x="2803866" y="4578666"/>
            <a:ext cx="3993251" cy="871983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marL="285750" indent="-285750">
              <a:buFont typeface="Lucida Grande"/>
              <a:buChar char="-"/>
            </a:pPr>
            <a:r>
              <a:rPr lang="it-IT" sz="1600" dirty="0" smtClean="0">
                <a:solidFill>
                  <a:srgbClr val="FF0000"/>
                </a:solidFill>
              </a:rPr>
              <a:t>MELA pdf: 100k </a:t>
            </a:r>
            <a:r>
              <a:rPr lang="it-IT" sz="1600" dirty="0" err="1" smtClean="0">
                <a:solidFill>
                  <a:srgbClr val="FF0000"/>
                </a:solidFill>
              </a:rPr>
              <a:t>toys</a:t>
            </a:r>
            <a:endParaRPr lang="it-IT" sz="1600" dirty="0" smtClean="0">
              <a:solidFill>
                <a:srgbClr val="FF0000"/>
              </a:solidFill>
            </a:endParaRPr>
          </a:p>
          <a:p>
            <a:pPr marL="285750" indent="-285750">
              <a:buFont typeface="Lucida Grande"/>
              <a:buChar char="-"/>
            </a:pPr>
            <a:r>
              <a:rPr lang="it-IT" sz="1600" dirty="0" err="1">
                <a:solidFill>
                  <a:srgbClr val="0000FF"/>
                </a:solidFill>
              </a:rPr>
              <a:t>truth</a:t>
            </a:r>
            <a:r>
              <a:rPr lang="it-IT" sz="1600" dirty="0">
                <a:solidFill>
                  <a:srgbClr val="0000FF"/>
                </a:solidFill>
              </a:rPr>
              <a:t> MC </a:t>
            </a:r>
            <a:r>
              <a:rPr lang="it-IT" sz="1600" dirty="0" err="1">
                <a:solidFill>
                  <a:srgbClr val="0000FF"/>
                </a:solidFill>
              </a:rPr>
              <a:t>distributions</a:t>
            </a:r>
            <a:r>
              <a:rPr lang="it-IT" sz="1600" dirty="0">
                <a:solidFill>
                  <a:srgbClr val="0000FF"/>
                </a:solidFill>
              </a:rPr>
              <a:t> with </a:t>
            </a:r>
            <a:r>
              <a:rPr lang="it-IT" sz="1600" dirty="0" err="1">
                <a:solidFill>
                  <a:srgbClr val="0000FF"/>
                </a:solidFill>
              </a:rPr>
              <a:t>old</a:t>
            </a:r>
            <a:r>
              <a:rPr lang="it-IT" sz="1600" dirty="0">
                <a:solidFill>
                  <a:srgbClr val="0000FF"/>
                </a:solidFill>
              </a:rPr>
              <a:t> </a:t>
            </a:r>
            <a:r>
              <a:rPr lang="it-IT" sz="1600" dirty="0" err="1" smtClean="0">
                <a:solidFill>
                  <a:srgbClr val="0000FF"/>
                </a:solidFill>
              </a:rPr>
              <a:t>definition</a:t>
            </a:r>
            <a:endParaRPr lang="it-IT" sz="1600" dirty="0"/>
          </a:p>
          <a:p>
            <a:pPr marL="285750" indent="-285750">
              <a:buFont typeface="Lucida Grande"/>
              <a:buChar char="-"/>
            </a:pPr>
            <a:r>
              <a:rPr lang="it-IT" sz="1600" dirty="0" err="1" smtClean="0">
                <a:solidFill>
                  <a:srgbClr val="000000"/>
                </a:solidFill>
              </a:rPr>
              <a:t>truth</a:t>
            </a:r>
            <a:r>
              <a:rPr lang="it-IT" sz="1600" dirty="0" smtClean="0">
                <a:solidFill>
                  <a:srgbClr val="000000"/>
                </a:solidFill>
              </a:rPr>
              <a:t> </a:t>
            </a:r>
            <a:r>
              <a:rPr lang="it-IT" sz="1600" dirty="0">
                <a:solidFill>
                  <a:srgbClr val="000000"/>
                </a:solidFill>
              </a:rPr>
              <a:t>MC </a:t>
            </a:r>
            <a:r>
              <a:rPr lang="it-IT" sz="1600" dirty="0" err="1">
                <a:solidFill>
                  <a:srgbClr val="000000"/>
                </a:solidFill>
              </a:rPr>
              <a:t>distributions</a:t>
            </a:r>
            <a:r>
              <a:rPr lang="it-IT" sz="1600" dirty="0">
                <a:solidFill>
                  <a:srgbClr val="000000"/>
                </a:solidFill>
              </a:rPr>
              <a:t> with new </a:t>
            </a:r>
            <a:r>
              <a:rPr lang="it-IT" sz="1600" dirty="0" err="1" smtClean="0">
                <a:solidFill>
                  <a:srgbClr val="000000"/>
                </a:solidFill>
              </a:rPr>
              <a:t>definition</a:t>
            </a:r>
            <a:endParaRPr lang="it-IT" sz="16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3476" y="1052678"/>
            <a:ext cx="39789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dirty="0" smtClean="0">
                <a:latin typeface="Bitstream Charter"/>
              </a:rPr>
              <a:t>JHU </a:t>
            </a:r>
            <a:r>
              <a:rPr lang="it-IT" sz="1600" dirty="0" err="1" smtClean="0">
                <a:latin typeface="Bitstream Charter"/>
              </a:rPr>
              <a:t>paper</a:t>
            </a:r>
            <a:r>
              <a:rPr lang="it-IT" sz="1600" dirty="0" smtClean="0">
                <a:latin typeface="Bitstream Charter"/>
              </a:rPr>
              <a:t>: http</a:t>
            </a:r>
            <a:r>
              <a:rPr lang="it-IT" sz="1600" dirty="0">
                <a:latin typeface="Bitstream Charter"/>
              </a:rPr>
              <a:t>://</a:t>
            </a:r>
            <a:r>
              <a:rPr lang="it-IT" sz="1600" dirty="0" err="1">
                <a:latin typeface="Bitstream Charter"/>
              </a:rPr>
              <a:t>arxiv.org</a:t>
            </a:r>
            <a:r>
              <a:rPr lang="it-IT" sz="1600" dirty="0">
                <a:latin typeface="Bitstream Charter"/>
              </a:rPr>
              <a:t>/</a:t>
            </a:r>
            <a:r>
              <a:rPr lang="it-IT" sz="1600" dirty="0" err="1">
                <a:latin typeface="Bitstream Charter"/>
              </a:rPr>
              <a:t>abs</a:t>
            </a:r>
            <a:r>
              <a:rPr lang="it-IT" sz="1600" dirty="0">
                <a:latin typeface="Bitstream Charter"/>
              </a:rPr>
              <a:t>/</a:t>
            </a:r>
            <a:r>
              <a:rPr lang="it-IT" sz="1600" dirty="0" smtClean="0">
                <a:latin typeface="Bitstream Charter"/>
              </a:rPr>
              <a:t>1208.4018 </a:t>
            </a:r>
            <a:endParaRPr lang="en-US" sz="16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897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Acceptance definition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New 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approach improves the agreement 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between MELA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pdfs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 and JHU distributions</a:t>
            </a:r>
            <a:endParaRPr lang="en-US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89861" y="1009413"/>
            <a:ext cx="8315348" cy="1225329"/>
            <a:chOff x="389170" y="1359648"/>
            <a:chExt cx="6116068" cy="1006197"/>
          </a:xfrm>
        </p:grpSpPr>
        <p:sp>
          <p:nvSpPr>
            <p:cNvPr id="13" name="Rounded Rectangle 12"/>
            <p:cNvSpPr/>
            <p:nvPr/>
          </p:nvSpPr>
          <p:spPr>
            <a:xfrm>
              <a:off x="389170" y="1359648"/>
              <a:ext cx="6116068" cy="1006197"/>
            </a:xfrm>
            <a:prstGeom prst="roundRect">
              <a:avLst>
                <a:gd name="adj" fmla="val 24460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37972" y="1359648"/>
              <a:ext cx="3307972" cy="886850"/>
              <a:chOff x="437972" y="1359648"/>
              <a:chExt cx="3307972" cy="886850"/>
            </a:xfrm>
          </p:grpSpPr>
          <p:graphicFrame>
            <p:nvGraphicFramePr>
              <p:cNvPr id="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21555837"/>
                  </p:ext>
                </p:extLst>
              </p:nvPr>
            </p:nvGraphicFramePr>
            <p:xfrm>
              <a:off x="460676" y="1677028"/>
              <a:ext cx="2883233" cy="5694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44" name="Equation" r:id="rId3" imgW="2946400" imgH="444500" progId="Equation.3">
                      <p:embed/>
                    </p:oleObj>
                  </mc:Choice>
                  <mc:Fallback>
                    <p:oleObj name="Equation" r:id="rId3" imgW="2946400" imgH="4445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460676" y="1677028"/>
                            <a:ext cx="2883233" cy="569470"/>
                          </a:xfrm>
                          <a:prstGeom prst="rect">
                            <a:avLst/>
                          </a:prstGeom>
                          <a:ln w="57150" cmpd="sng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" name="TextBox 7"/>
              <p:cNvSpPr txBox="1"/>
              <p:nvPr/>
            </p:nvSpPr>
            <p:spPr>
              <a:xfrm>
                <a:off x="437972" y="1359648"/>
                <a:ext cx="3307972" cy="430887"/>
              </a:xfrm>
              <a:prstGeom prst="rect">
                <a:avLst/>
              </a:prstGeom>
              <a:noFill/>
              <a:ln w="571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103154"/>
                    </a:solidFill>
                  </a:rPr>
                  <a:t>New  Acceptance definition</a:t>
                </a:r>
                <a:endParaRPr lang="en-US" sz="2200" b="1" dirty="0">
                  <a:solidFill>
                    <a:srgbClr val="103154"/>
                  </a:solidFill>
                </a:endParaRPr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3445419" y="1414587"/>
              <a:ext cx="2976895" cy="8845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600" dirty="0" smtClean="0">
                  <a:solidFill>
                    <a:srgbClr val="000000"/>
                  </a:solidFill>
                  <a:latin typeface="Bitstream Charter"/>
                </a:rPr>
                <a:t>Acceptance </a:t>
              </a:r>
              <a:r>
                <a:rPr lang="en-US" sz="1600" dirty="0">
                  <a:solidFill>
                    <a:srgbClr val="000000"/>
                  </a:solidFill>
                  <a:latin typeface="Bitstream Charter"/>
                </a:rPr>
                <a:t>distribution of the x variable is defined as ratio between reconstructed </a:t>
              </a:r>
              <a:r>
                <a:rPr lang="en-US" sz="1600" dirty="0" smtClean="0">
                  <a:solidFill>
                    <a:srgbClr val="000000"/>
                  </a:solidFill>
                  <a:latin typeface="Bitstream Charter"/>
                </a:rPr>
                <a:t>JHU MC distribution and </a:t>
              </a:r>
              <a:r>
                <a:rPr lang="en-US" sz="1600" dirty="0">
                  <a:solidFill>
                    <a:srgbClr val="000000"/>
                  </a:solidFill>
                  <a:latin typeface="Bitstream Charter"/>
                </a:rPr>
                <a:t>MELA truth </a:t>
              </a:r>
              <a:r>
                <a:rPr lang="en-US" sz="1600" dirty="0" err="1">
                  <a:solidFill>
                    <a:srgbClr val="000000"/>
                  </a:solidFill>
                  <a:latin typeface="Bitstream Charter"/>
                </a:rPr>
                <a:t>pdf</a:t>
              </a:r>
              <a:r>
                <a:rPr lang="en-US" sz="1600" dirty="0">
                  <a:solidFill>
                    <a:srgbClr val="000000"/>
                  </a:solidFill>
                  <a:latin typeface="Bitstream Charter"/>
                </a:rPr>
                <a:t> (100k toys generated). 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27950" y="2876720"/>
            <a:ext cx="2938961" cy="2332961"/>
            <a:chOff x="228460" y="2624767"/>
            <a:chExt cx="2938961" cy="2332961"/>
          </a:xfrm>
        </p:grpSpPr>
        <p:grpSp>
          <p:nvGrpSpPr>
            <p:cNvPr id="9" name="Group 8"/>
            <p:cNvGrpSpPr/>
            <p:nvPr/>
          </p:nvGrpSpPr>
          <p:grpSpPr>
            <a:xfrm>
              <a:off x="228460" y="2844720"/>
              <a:ext cx="2938961" cy="2113008"/>
              <a:chOff x="333047" y="2504095"/>
              <a:chExt cx="2938961" cy="2113008"/>
            </a:xfrm>
          </p:grpSpPr>
          <p:pic>
            <p:nvPicPr>
              <p:cNvPr id="59" name="Picture 5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3047" y="2504095"/>
                <a:ext cx="2938961" cy="2113008"/>
              </a:xfrm>
              <a:prstGeom prst="rect">
                <a:avLst/>
              </a:prstGeom>
            </p:spPr>
          </p:pic>
          <p:sp>
            <p:nvSpPr>
              <p:cNvPr id="69" name="CustomShape 9"/>
              <p:cNvSpPr/>
              <p:nvPr/>
            </p:nvSpPr>
            <p:spPr>
              <a:xfrm>
                <a:off x="565912" y="3031057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4μ</a:t>
                </a:r>
                <a:endParaRPr dirty="0"/>
              </a:p>
            </p:txBody>
          </p:sp>
          <p:sp>
            <p:nvSpPr>
              <p:cNvPr id="70" name="CustomShape 10"/>
              <p:cNvSpPr/>
              <p:nvPr/>
            </p:nvSpPr>
            <p:spPr>
              <a:xfrm>
                <a:off x="2155951" y="3031057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2μ2e</a:t>
                </a:r>
                <a:endParaRPr dirty="0"/>
              </a:p>
            </p:txBody>
          </p:sp>
          <p:sp>
            <p:nvSpPr>
              <p:cNvPr id="71" name="CustomShape 11"/>
              <p:cNvSpPr/>
              <p:nvPr/>
            </p:nvSpPr>
            <p:spPr>
              <a:xfrm>
                <a:off x="2155951" y="4071268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4e</a:t>
                </a:r>
                <a:endParaRPr dirty="0"/>
              </a:p>
            </p:txBody>
          </p:sp>
          <p:sp>
            <p:nvSpPr>
              <p:cNvPr id="80" name="CustomShape 20"/>
              <p:cNvSpPr/>
              <p:nvPr/>
            </p:nvSpPr>
            <p:spPr>
              <a:xfrm>
                <a:off x="621376" y="4092578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2e2μ</a:t>
                </a:r>
                <a:endParaRPr dirty="0"/>
              </a:p>
            </p:txBody>
          </p:sp>
        </p:grpSp>
        <p:sp>
          <p:nvSpPr>
            <p:cNvPr id="66" name="CustomShape 6"/>
            <p:cNvSpPr/>
            <p:nvPr/>
          </p:nvSpPr>
          <p:spPr>
            <a:xfrm>
              <a:off x="898835" y="2624767"/>
              <a:ext cx="1850342" cy="287996"/>
            </a:xfrm>
            <a:prstGeom prst="rect">
              <a:avLst/>
            </a:prstGeom>
            <a:solidFill>
              <a:srgbClr val="FFFFFF"/>
            </a:solidFill>
            <a:ln w="36000">
              <a:noFill/>
              <a:round/>
            </a:ln>
          </p:spPr>
          <p:txBody>
            <a:bodyPr wrap="none" lIns="97967" tIns="57147" rIns="97967" bIns="57147" anchor="ctr"/>
            <a:lstStyle/>
            <a:p>
              <a:pPr algn="ctr"/>
              <a:r>
                <a:rPr lang="it-IT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tstream Charter"/>
                  <a:ea typeface="DejaVu Sans"/>
                </a:rPr>
                <a:t>0</a:t>
              </a:r>
              <a:r>
                <a:rPr lang="it-IT" baseline="30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tstream Charter"/>
                  <a:ea typeface="DejaVu Sans"/>
                </a:rPr>
                <a:t>-</a:t>
              </a:r>
              <a:r>
                <a:rPr lang="it-IT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tstream Charter"/>
                  <a:ea typeface="DejaVu Sans"/>
                </a:rPr>
                <a:t> cosθ</a:t>
              </a:r>
              <a:r>
                <a:rPr lang="it-IT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tstream Charter"/>
                  <a:ea typeface="DejaVu Sans"/>
                </a:rPr>
                <a:t>2</a:t>
              </a:r>
              <a:r>
                <a:rPr lang="it-IT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tstream Charter"/>
                  <a:ea typeface="DejaVu Sans"/>
                </a:rPr>
                <a:t> </a:t>
              </a:r>
              <a:r>
                <a:rPr lang="it-IT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tstream Charter"/>
                  <a:ea typeface="DejaVu Sans"/>
                </a:rPr>
                <a:t>- 8TeV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982251" y="2876721"/>
            <a:ext cx="2938961" cy="2346495"/>
            <a:chOff x="5832841" y="2639709"/>
            <a:chExt cx="2938961" cy="2346495"/>
          </a:xfrm>
        </p:grpSpPr>
        <p:grpSp>
          <p:nvGrpSpPr>
            <p:cNvPr id="15" name="Group 14"/>
            <p:cNvGrpSpPr/>
            <p:nvPr/>
          </p:nvGrpSpPr>
          <p:grpSpPr>
            <a:xfrm>
              <a:off x="5832841" y="2873196"/>
              <a:ext cx="2938961" cy="2113008"/>
              <a:chOff x="6757570" y="2149449"/>
              <a:chExt cx="2938961" cy="2113008"/>
            </a:xfrm>
          </p:grpSpPr>
          <p:pic>
            <p:nvPicPr>
              <p:cNvPr id="60" name="Picture 5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57570" y="2149449"/>
                <a:ext cx="2938961" cy="2113008"/>
              </a:xfrm>
              <a:prstGeom prst="rect">
                <a:avLst/>
              </a:prstGeom>
            </p:spPr>
          </p:pic>
          <p:sp>
            <p:nvSpPr>
              <p:cNvPr id="75" name="CustomShape 15"/>
              <p:cNvSpPr/>
              <p:nvPr/>
            </p:nvSpPr>
            <p:spPr>
              <a:xfrm>
                <a:off x="7038158" y="2684531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4μ</a:t>
                </a:r>
                <a:endParaRPr dirty="0"/>
              </a:p>
            </p:txBody>
          </p:sp>
          <p:sp>
            <p:nvSpPr>
              <p:cNvPr id="76" name="CustomShape 16"/>
              <p:cNvSpPr/>
              <p:nvPr/>
            </p:nvSpPr>
            <p:spPr>
              <a:xfrm>
                <a:off x="8502740" y="2639137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>
                    <a:solidFill>
                      <a:srgbClr val="FF0000"/>
                    </a:solidFill>
                    <a:latin typeface="DejaVu Sans"/>
                    <a:ea typeface="DejaVu Sans"/>
                  </a:rPr>
                  <a:t>2μ2e</a:t>
                </a:r>
                <a:endParaRPr/>
              </a:p>
            </p:txBody>
          </p:sp>
          <p:sp>
            <p:nvSpPr>
              <p:cNvPr id="77" name="CustomShape 17"/>
              <p:cNvSpPr/>
              <p:nvPr/>
            </p:nvSpPr>
            <p:spPr>
              <a:xfrm>
                <a:off x="8517108" y="3715563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>
                    <a:solidFill>
                      <a:srgbClr val="FF0000"/>
                    </a:solidFill>
                    <a:latin typeface="DejaVu Sans"/>
                    <a:ea typeface="DejaVu Sans"/>
                  </a:rPr>
                  <a:t>4e</a:t>
                </a:r>
                <a:endParaRPr/>
              </a:p>
            </p:txBody>
          </p:sp>
          <p:sp>
            <p:nvSpPr>
              <p:cNvPr id="78" name="CustomShape 18"/>
              <p:cNvSpPr/>
              <p:nvPr/>
            </p:nvSpPr>
            <p:spPr>
              <a:xfrm>
                <a:off x="6991134" y="3737444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>
                    <a:solidFill>
                      <a:srgbClr val="FF0000"/>
                    </a:solidFill>
                    <a:latin typeface="DejaVu Sans"/>
                    <a:ea typeface="DejaVu Sans"/>
                  </a:rPr>
                  <a:t>2e2μ</a:t>
                </a:r>
                <a:endParaRPr/>
              </a:p>
            </p:txBody>
          </p:sp>
        </p:grpSp>
        <p:sp>
          <p:nvSpPr>
            <p:cNvPr id="68" name="CustomShape 8"/>
            <p:cNvSpPr/>
            <p:nvPr/>
          </p:nvSpPr>
          <p:spPr>
            <a:xfrm>
              <a:off x="6559824" y="2639709"/>
              <a:ext cx="1624266" cy="287999"/>
            </a:xfrm>
            <a:prstGeom prst="rect">
              <a:avLst/>
            </a:prstGeom>
            <a:solidFill>
              <a:srgbClr val="FFFFFF"/>
            </a:solidFill>
            <a:ln w="36000">
              <a:noFill/>
              <a:round/>
            </a:ln>
          </p:spPr>
          <p:txBody>
            <a:bodyPr wrap="none" lIns="97967" tIns="57147" rIns="97967" bIns="57147" anchor="ctr"/>
            <a:lstStyle/>
            <a:p>
              <a:pPr algn="ctr"/>
              <a:r>
                <a:rPr lang="it-IT" dirty="0">
                  <a:solidFill>
                    <a:srgbClr val="2063AA"/>
                  </a:solidFill>
                  <a:latin typeface="Bitstream Charter"/>
                  <a:ea typeface="DejaVu Sans"/>
                </a:rPr>
                <a:t>2</a:t>
              </a:r>
              <a:r>
                <a:rPr lang="it-IT" baseline="30000" dirty="0">
                  <a:solidFill>
                    <a:srgbClr val="2063AA"/>
                  </a:solidFill>
                  <a:latin typeface="Bitstream Charter"/>
                  <a:ea typeface="DejaVu Sans"/>
                </a:rPr>
                <a:t>+</a:t>
              </a:r>
              <a:r>
                <a:rPr lang="it-IT" dirty="0">
                  <a:solidFill>
                    <a:srgbClr val="2063AA"/>
                  </a:solidFill>
                  <a:latin typeface="Bitstream Charter"/>
                  <a:ea typeface="DejaVu Sans"/>
                </a:rPr>
                <a:t> </a:t>
              </a:r>
              <a:r>
                <a:rPr lang="it-IT" dirty="0">
                  <a:solidFill>
                    <a:srgbClr val="2063AA"/>
                  </a:solidFill>
                  <a:latin typeface="DejaVu Sans"/>
                  <a:ea typeface="DejaVu Sans"/>
                </a:rPr>
                <a:t>φ</a:t>
              </a:r>
              <a:r>
                <a:rPr lang="it-IT" baseline="-25000" dirty="0">
                  <a:solidFill>
                    <a:srgbClr val="2063AA"/>
                  </a:solidFill>
                  <a:latin typeface="Bitstream Charter"/>
                  <a:ea typeface="DejaVu Sans"/>
                </a:rPr>
                <a:t>1</a:t>
              </a:r>
              <a:r>
                <a:rPr lang="it-IT" dirty="0">
                  <a:solidFill>
                    <a:srgbClr val="2063AA"/>
                  </a:solidFill>
                  <a:latin typeface="Bitstream Charter"/>
                  <a:ea typeface="DejaVu Sans"/>
                </a:rPr>
                <a:t> </a:t>
              </a:r>
              <a:r>
                <a:rPr lang="it-IT" dirty="0" smtClean="0">
                  <a:solidFill>
                    <a:srgbClr val="2063AA"/>
                  </a:solidFill>
                  <a:latin typeface="Bitstream Charter"/>
                  <a:ea typeface="DejaVu Sans"/>
                </a:rPr>
                <a:t>- 8TEV</a:t>
              </a:r>
              <a:endParaRPr dirty="0">
                <a:solidFill>
                  <a:srgbClr val="2063AA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112503" y="2907500"/>
            <a:ext cx="2938961" cy="2335681"/>
            <a:chOff x="3112503" y="2670488"/>
            <a:chExt cx="2938961" cy="2335681"/>
          </a:xfrm>
        </p:grpSpPr>
        <p:grpSp>
          <p:nvGrpSpPr>
            <p:cNvPr id="17" name="Group 16"/>
            <p:cNvGrpSpPr/>
            <p:nvPr/>
          </p:nvGrpSpPr>
          <p:grpSpPr>
            <a:xfrm>
              <a:off x="3112503" y="2893161"/>
              <a:ext cx="2938961" cy="2113008"/>
              <a:chOff x="3112503" y="2893161"/>
              <a:chExt cx="2938961" cy="2113008"/>
            </a:xfrm>
          </p:grpSpPr>
          <p:pic>
            <p:nvPicPr>
              <p:cNvPr id="58" name="Picture 5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12503" y="2893161"/>
                <a:ext cx="2938961" cy="2113008"/>
              </a:xfrm>
              <a:prstGeom prst="rect">
                <a:avLst/>
              </a:prstGeom>
            </p:spPr>
          </p:pic>
          <p:sp>
            <p:nvSpPr>
              <p:cNvPr id="72" name="CustomShape 12"/>
              <p:cNvSpPr/>
              <p:nvPr/>
            </p:nvSpPr>
            <p:spPr>
              <a:xfrm>
                <a:off x="3394902" y="3363004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>
                    <a:solidFill>
                      <a:srgbClr val="FF0000"/>
                    </a:solidFill>
                    <a:latin typeface="DejaVu Sans"/>
                    <a:ea typeface="DejaVu Sans"/>
                  </a:rPr>
                  <a:t>4μ</a:t>
                </a:r>
                <a:endParaRPr/>
              </a:p>
            </p:txBody>
          </p:sp>
          <p:sp>
            <p:nvSpPr>
              <p:cNvPr id="73" name="CustomShape 13"/>
              <p:cNvSpPr/>
              <p:nvPr/>
            </p:nvSpPr>
            <p:spPr>
              <a:xfrm>
                <a:off x="4859484" y="3377374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>
                    <a:solidFill>
                      <a:srgbClr val="FF0000"/>
                    </a:solidFill>
                    <a:latin typeface="DejaVu Sans"/>
                    <a:ea typeface="DejaVu Sans"/>
                  </a:rPr>
                  <a:t>2μ2e</a:t>
                </a:r>
                <a:endParaRPr/>
              </a:p>
            </p:txBody>
          </p:sp>
          <p:sp>
            <p:nvSpPr>
              <p:cNvPr id="74" name="CustomShape 14"/>
              <p:cNvSpPr/>
              <p:nvPr/>
            </p:nvSpPr>
            <p:spPr>
              <a:xfrm>
                <a:off x="4873853" y="4453800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>
                    <a:solidFill>
                      <a:srgbClr val="FF0000"/>
                    </a:solidFill>
                    <a:latin typeface="DejaVu Sans"/>
                    <a:ea typeface="DejaVu Sans"/>
                  </a:rPr>
                  <a:t>4e</a:t>
                </a:r>
                <a:endParaRPr/>
              </a:p>
            </p:txBody>
          </p:sp>
          <p:sp>
            <p:nvSpPr>
              <p:cNvPr id="79" name="CustomShape 19"/>
              <p:cNvSpPr/>
              <p:nvPr/>
            </p:nvSpPr>
            <p:spPr>
              <a:xfrm>
                <a:off x="3353430" y="4490051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>
                    <a:solidFill>
                      <a:srgbClr val="FF0000"/>
                    </a:solidFill>
                    <a:latin typeface="DejaVu Sans"/>
                    <a:ea typeface="DejaVu Sans"/>
                  </a:rPr>
                  <a:t>2e2μ</a:t>
                </a:r>
                <a:endParaRPr/>
              </a:p>
            </p:txBody>
          </p:sp>
        </p:grpSp>
        <p:sp>
          <p:nvSpPr>
            <p:cNvPr id="67" name="CustomShape 7"/>
            <p:cNvSpPr/>
            <p:nvPr/>
          </p:nvSpPr>
          <p:spPr>
            <a:xfrm>
              <a:off x="3812989" y="2670488"/>
              <a:ext cx="2006404" cy="287996"/>
            </a:xfrm>
            <a:prstGeom prst="rect">
              <a:avLst/>
            </a:prstGeom>
            <a:solidFill>
              <a:srgbClr val="FFFFFF"/>
            </a:solidFill>
            <a:ln w="36000">
              <a:noFill/>
              <a:round/>
            </a:ln>
          </p:spPr>
          <p:txBody>
            <a:bodyPr wrap="none" lIns="97967" tIns="57147" rIns="97967" bIns="57147" anchor="ctr"/>
            <a:lstStyle/>
            <a:p>
              <a:pPr algn="ctr"/>
              <a:r>
                <a:rPr lang="it-IT" dirty="0">
                  <a:solidFill>
                    <a:srgbClr val="2063AA"/>
                  </a:solidFill>
                  <a:latin typeface="Bitstream Charter"/>
                  <a:ea typeface="DejaVu Sans"/>
                </a:rPr>
                <a:t>1</a:t>
              </a:r>
              <a:r>
                <a:rPr lang="it-IT" baseline="30000" dirty="0">
                  <a:solidFill>
                    <a:srgbClr val="2063AA"/>
                  </a:solidFill>
                  <a:latin typeface="Bitstream Charter"/>
                  <a:ea typeface="DejaVu Sans"/>
                </a:rPr>
                <a:t>-</a:t>
              </a:r>
              <a:r>
                <a:rPr lang="it-IT" dirty="0">
                  <a:solidFill>
                    <a:srgbClr val="2063AA"/>
                  </a:solidFill>
                  <a:latin typeface="Bitstream Charter"/>
                  <a:ea typeface="DejaVu Sans"/>
                </a:rPr>
                <a:t> cosθ</a:t>
              </a:r>
              <a:r>
                <a:rPr lang="it-IT" baseline="-25000" dirty="0">
                  <a:solidFill>
                    <a:srgbClr val="2063AA"/>
                  </a:solidFill>
                  <a:latin typeface="Bitstream Charter"/>
                  <a:ea typeface="DejaVu Sans"/>
                </a:rPr>
                <a:t>2</a:t>
              </a:r>
              <a:r>
                <a:rPr lang="it-IT" dirty="0">
                  <a:solidFill>
                    <a:srgbClr val="2063AA"/>
                  </a:solidFill>
                  <a:latin typeface="Bitstream Charter"/>
                  <a:ea typeface="DejaVu Sans"/>
                </a:rPr>
                <a:t> </a:t>
              </a:r>
              <a:r>
                <a:rPr lang="it-IT" dirty="0" smtClean="0">
                  <a:solidFill>
                    <a:srgbClr val="2063AA"/>
                  </a:solidFill>
                  <a:latin typeface="Bitstream Charter"/>
                  <a:ea typeface="DejaVu Sans"/>
                </a:rPr>
                <a:t>– 7TeV</a:t>
              </a:r>
              <a:endParaRPr dirty="0">
                <a:solidFill>
                  <a:srgbClr val="2063AA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200874" y="1970604"/>
            <a:ext cx="2759030" cy="812779"/>
            <a:chOff x="5922393" y="5779409"/>
            <a:chExt cx="2892900" cy="812779"/>
          </a:xfrm>
        </p:grpSpPr>
        <p:sp>
          <p:nvSpPr>
            <p:cNvPr id="44" name="Rounded Rectangle 43"/>
            <p:cNvSpPr/>
            <p:nvPr/>
          </p:nvSpPr>
          <p:spPr>
            <a:xfrm>
              <a:off x="6067899" y="5779409"/>
              <a:ext cx="2747394" cy="812779"/>
            </a:xfrm>
            <a:prstGeom prst="roundRect">
              <a:avLst>
                <a:gd name="adj" fmla="val 31562"/>
              </a:avLst>
            </a:prstGeom>
            <a:solidFill>
              <a:srgbClr val="FFCC6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5922393" y="5779410"/>
              <a:ext cx="2892900" cy="747700"/>
              <a:chOff x="5545166" y="1468450"/>
              <a:chExt cx="3352008" cy="747700"/>
            </a:xfrm>
            <a:noFill/>
          </p:grpSpPr>
          <p:graphicFrame>
            <p:nvGraphicFramePr>
              <p:cNvPr id="31" name="Object 3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61710010"/>
                  </p:ext>
                </p:extLst>
              </p:nvPr>
            </p:nvGraphicFramePr>
            <p:xfrm>
              <a:off x="5768250" y="1758950"/>
              <a:ext cx="3106901" cy="457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45" name="Equation" r:id="rId8" imgW="2959100" imgH="457200" progId="Equation.3">
                      <p:embed/>
                    </p:oleObj>
                  </mc:Choice>
                  <mc:Fallback>
                    <p:oleObj name="Equation" r:id="rId8" imgW="2959100" imgH="4572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9"/>
                          <a:stretch>
                            <a:fillRect/>
                          </a:stretch>
                        </p:blipFill>
                        <p:spPr>
                          <a:xfrm>
                            <a:off x="5768250" y="1758950"/>
                            <a:ext cx="3106901" cy="457200"/>
                          </a:xfrm>
                          <a:prstGeom prst="rect">
                            <a:avLst/>
                          </a:prstGeom>
                          <a:noFill/>
                          <a:ln w="57150" cmpd="sng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3" name="TextBox 32"/>
              <p:cNvSpPr txBox="1"/>
              <p:nvPr/>
            </p:nvSpPr>
            <p:spPr>
              <a:xfrm>
                <a:off x="5545166" y="1468450"/>
                <a:ext cx="3352008" cy="338554"/>
              </a:xfrm>
              <a:prstGeom prst="rect">
                <a:avLst/>
              </a:prstGeom>
              <a:grpFill/>
              <a:ln w="571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/>
                  <a:t>OLD Acceptance definition</a:t>
                </a:r>
                <a:endParaRPr lang="en-US" sz="1600" b="1" dirty="0"/>
              </a:p>
            </p:txBody>
          </p:sp>
        </p:grpSp>
      </p:grpSp>
      <p:sp>
        <p:nvSpPr>
          <p:cNvPr id="21" name="Rectangle 20"/>
          <p:cNvSpPr/>
          <p:nvPr/>
        </p:nvSpPr>
        <p:spPr>
          <a:xfrm>
            <a:off x="970480" y="5863009"/>
            <a:ext cx="7188982" cy="646331"/>
          </a:xfrm>
          <a:prstGeom prst="rect">
            <a:avLst/>
          </a:prstGeom>
          <a:solidFill>
            <a:srgbClr val="FFFFFF"/>
          </a:solidFill>
          <a:ln w="38100" cmpd="sng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it-IT" b="1" dirty="0" err="1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Fits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 for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acceptances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distributions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 of the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angular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variables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 are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ready and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almost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optimized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both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 for 2011 and 2012 MC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samples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Bitstream Charter"/>
              </a:rPr>
              <a:t> 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921" y="5348674"/>
            <a:ext cx="9121648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700" b="1" dirty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New </a:t>
            </a:r>
            <a:r>
              <a:rPr lang="it-IT" sz="1700" b="1" dirty="0" err="1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approach</a:t>
            </a:r>
            <a:r>
              <a:rPr lang="it-IT" sz="1700" b="1" dirty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 </a:t>
            </a:r>
            <a:r>
              <a:rPr lang="it-IT" sz="1700" b="1" dirty="0" err="1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improves</a:t>
            </a:r>
            <a:r>
              <a:rPr lang="it-IT" sz="1700" b="1" dirty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 the </a:t>
            </a:r>
            <a:r>
              <a:rPr lang="it-IT" sz="1700" b="1" dirty="0" err="1" smtClean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agreement</a:t>
            </a:r>
            <a:r>
              <a:rPr lang="it-IT" sz="1700" b="1" dirty="0" smtClean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 </a:t>
            </a:r>
            <a:r>
              <a:rPr lang="it-IT" sz="1700" b="1" dirty="0" err="1" smtClean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between</a:t>
            </a:r>
            <a:r>
              <a:rPr lang="it-IT" sz="1700" b="1" dirty="0" smtClean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 MELA pdf and JHU </a:t>
            </a:r>
            <a:r>
              <a:rPr lang="it-IT" sz="1700" b="1" dirty="0" err="1" smtClean="0">
                <a:solidFill>
                  <a:schemeClr val="bg2">
                    <a:lumMod val="50000"/>
                  </a:schemeClr>
                </a:solidFill>
                <a:latin typeface="Bitstream Charter"/>
              </a:rPr>
              <a:t>distributions</a:t>
            </a:r>
            <a:endParaRPr lang="it-IT" sz="17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844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Spin 2</a:t>
            </a:r>
            <a:r>
              <a:rPr lang="en-US" sz="3000" baseline="30000" dirty="0">
                <a:solidFill>
                  <a:schemeClr val="bg2">
                    <a:lumMod val="50000"/>
                  </a:schemeClr>
                </a:solidFill>
              </a:rPr>
              <a:t>-</a:t>
            </a:r>
            <a:r>
              <a:rPr lang="en-US" sz="3000" baseline="-25000" dirty="0" smtClean="0">
                <a:solidFill>
                  <a:schemeClr val="bg2">
                    <a:lumMod val="50000"/>
                  </a:schemeClr>
                </a:solidFill>
              </a:rPr>
              <a:t>h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3000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US" sz="3000" dirty="0" err="1">
                <a:solidFill>
                  <a:schemeClr val="bg2">
                    <a:lumMod val="50000"/>
                  </a:schemeClr>
                </a:solidFill>
              </a:rPr>
              <a:t>fqq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=0%</a:t>
            </a:r>
            <a:r>
              <a:rPr lang="en-US" sz="3000" dirty="0">
                <a:solidFill>
                  <a:schemeClr val="bg2">
                    <a:lumMod val="50000"/>
                  </a:schemeClr>
                </a:solidFill>
              </a:rPr>
              <a:t>)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: Closure tests</a:t>
            </a:r>
            <a:endParaRPr lang="en-US" sz="3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66540" y="1015386"/>
            <a:ext cx="8604223" cy="2195145"/>
            <a:chOff x="266540" y="1364261"/>
            <a:chExt cx="8604223" cy="2195145"/>
          </a:xfrm>
        </p:grpSpPr>
        <p:grpSp>
          <p:nvGrpSpPr>
            <p:cNvPr id="9" name="Group 8"/>
            <p:cNvGrpSpPr/>
            <p:nvPr/>
          </p:nvGrpSpPr>
          <p:grpSpPr>
            <a:xfrm>
              <a:off x="266540" y="1560049"/>
              <a:ext cx="2938961" cy="1992171"/>
              <a:chOff x="75107" y="1209999"/>
              <a:chExt cx="2938961" cy="1992171"/>
            </a:xfrm>
          </p:grpSpPr>
          <p:pic>
            <p:nvPicPr>
              <p:cNvPr id="102" name="Picture 101"/>
              <p:cNvPicPr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5107" y="1209999"/>
                <a:ext cx="2938961" cy="1992171"/>
              </a:xfrm>
              <a:prstGeom prst="rect">
                <a:avLst/>
              </a:prstGeom>
            </p:spPr>
          </p:pic>
          <p:sp>
            <p:nvSpPr>
              <p:cNvPr id="113" name="CustomShape 10"/>
              <p:cNvSpPr/>
              <p:nvPr/>
            </p:nvSpPr>
            <p:spPr>
              <a:xfrm>
                <a:off x="2326804" y="2323900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4μ</a:t>
                </a:r>
                <a:endParaRPr dirty="0"/>
              </a:p>
            </p:txBody>
          </p:sp>
          <p:sp>
            <p:nvSpPr>
              <p:cNvPr id="114" name="CustomShape 11"/>
              <p:cNvSpPr/>
              <p:nvPr/>
            </p:nvSpPr>
            <p:spPr>
              <a:xfrm>
                <a:off x="266691" y="2212537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2e2μ</a:t>
                </a:r>
                <a:endParaRPr dirty="0"/>
              </a:p>
            </p:txBody>
          </p:sp>
          <p:sp>
            <p:nvSpPr>
              <p:cNvPr id="115" name="CustomShape 12"/>
              <p:cNvSpPr/>
              <p:nvPr/>
            </p:nvSpPr>
            <p:spPr>
              <a:xfrm>
                <a:off x="2363543" y="1317282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4e</a:t>
                </a:r>
                <a:endParaRPr dirty="0"/>
              </a:p>
            </p:txBody>
          </p:sp>
          <p:sp>
            <p:nvSpPr>
              <p:cNvPr id="116" name="CustomShape 13"/>
              <p:cNvSpPr/>
              <p:nvPr/>
            </p:nvSpPr>
            <p:spPr>
              <a:xfrm>
                <a:off x="282944" y="1217185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2μ2e</a:t>
                </a:r>
                <a:endParaRPr dirty="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5931802" y="1564439"/>
              <a:ext cx="2938961" cy="1992171"/>
              <a:chOff x="3007536" y="1186485"/>
              <a:chExt cx="2938961" cy="1992171"/>
            </a:xfrm>
          </p:grpSpPr>
          <p:pic>
            <p:nvPicPr>
              <p:cNvPr id="99" name="Picture 9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07536" y="1186485"/>
                <a:ext cx="2938961" cy="1992171"/>
              </a:xfrm>
              <a:prstGeom prst="rect">
                <a:avLst/>
              </a:prstGeom>
            </p:spPr>
          </p:pic>
          <p:sp>
            <p:nvSpPr>
              <p:cNvPr id="117" name="CustomShape 14"/>
              <p:cNvSpPr/>
              <p:nvPr/>
            </p:nvSpPr>
            <p:spPr>
              <a:xfrm>
                <a:off x="4590986" y="2684384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4μ</a:t>
                </a:r>
                <a:endParaRPr dirty="0"/>
              </a:p>
            </p:txBody>
          </p:sp>
          <p:sp>
            <p:nvSpPr>
              <p:cNvPr id="118" name="CustomShape 15"/>
              <p:cNvSpPr/>
              <p:nvPr/>
            </p:nvSpPr>
            <p:spPr>
              <a:xfrm>
                <a:off x="3259777" y="2668530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2e2μ</a:t>
                </a:r>
                <a:endParaRPr dirty="0"/>
              </a:p>
            </p:txBody>
          </p:sp>
          <p:sp>
            <p:nvSpPr>
              <p:cNvPr id="119" name="CustomShape 16"/>
              <p:cNvSpPr/>
              <p:nvPr/>
            </p:nvSpPr>
            <p:spPr>
              <a:xfrm>
                <a:off x="4595664" y="1714179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4e</a:t>
                </a:r>
                <a:endParaRPr dirty="0"/>
              </a:p>
            </p:txBody>
          </p:sp>
          <p:sp>
            <p:nvSpPr>
              <p:cNvPr id="120" name="CustomShape 17"/>
              <p:cNvSpPr/>
              <p:nvPr/>
            </p:nvSpPr>
            <p:spPr>
              <a:xfrm>
                <a:off x="3200013" y="1714179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2μ2e</a:t>
                </a:r>
                <a:endParaRPr dirty="0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3140075" y="1567235"/>
              <a:ext cx="2938961" cy="1992171"/>
              <a:chOff x="2992841" y="3379507"/>
              <a:chExt cx="2938961" cy="1992171"/>
            </a:xfrm>
          </p:grpSpPr>
          <p:pic>
            <p:nvPicPr>
              <p:cNvPr id="104" name="Picture 10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92841" y="3379507"/>
                <a:ext cx="2938961" cy="1992171"/>
              </a:xfrm>
              <a:prstGeom prst="rect">
                <a:avLst/>
              </a:prstGeom>
            </p:spPr>
          </p:pic>
          <p:sp>
            <p:nvSpPr>
              <p:cNvPr id="125" name="CustomShape 22"/>
              <p:cNvSpPr/>
              <p:nvPr/>
            </p:nvSpPr>
            <p:spPr>
              <a:xfrm>
                <a:off x="4609556" y="4906306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4μ</a:t>
                </a:r>
                <a:endParaRPr dirty="0"/>
              </a:p>
            </p:txBody>
          </p:sp>
          <p:sp>
            <p:nvSpPr>
              <p:cNvPr id="126" name="CustomShape 23"/>
              <p:cNvSpPr/>
              <p:nvPr/>
            </p:nvSpPr>
            <p:spPr>
              <a:xfrm>
                <a:off x="3195459" y="4892640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2e2μ</a:t>
                </a:r>
                <a:endParaRPr dirty="0"/>
              </a:p>
            </p:txBody>
          </p:sp>
          <p:sp>
            <p:nvSpPr>
              <p:cNvPr id="127" name="CustomShape 24"/>
              <p:cNvSpPr/>
              <p:nvPr/>
            </p:nvSpPr>
            <p:spPr>
              <a:xfrm>
                <a:off x="4586531" y="3923364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4e</a:t>
                </a:r>
                <a:endParaRPr dirty="0"/>
              </a:p>
            </p:txBody>
          </p:sp>
          <p:sp>
            <p:nvSpPr>
              <p:cNvPr id="128" name="CustomShape 25"/>
              <p:cNvSpPr/>
              <p:nvPr/>
            </p:nvSpPr>
            <p:spPr>
              <a:xfrm>
                <a:off x="3195459" y="3906548"/>
                <a:ext cx="606079" cy="351406"/>
              </a:xfrm>
              <a:prstGeom prst="rect">
                <a:avLst/>
              </a:prstGeom>
            </p:spPr>
            <p:txBody>
              <a:bodyPr wrap="none" lIns="97967" tIns="57147" rIns="97967" bIns="57147" anchor="ctr"/>
              <a:lstStyle/>
              <a:p>
                <a:pPr algn="ctr"/>
                <a:r>
                  <a:rPr lang="it-IT" sz="1500" i="1" dirty="0">
                    <a:solidFill>
                      <a:srgbClr val="FF0000"/>
                    </a:solidFill>
                    <a:latin typeface="DejaVu Sans"/>
                    <a:ea typeface="DejaVu Sans"/>
                  </a:rPr>
                  <a:t>2μ2e</a:t>
                </a:r>
                <a:endParaRPr dirty="0"/>
              </a:p>
            </p:txBody>
          </p:sp>
        </p:grpSp>
        <p:sp>
          <p:nvSpPr>
            <p:cNvPr id="108" name="CustomShape 5"/>
            <p:cNvSpPr/>
            <p:nvPr/>
          </p:nvSpPr>
          <p:spPr>
            <a:xfrm>
              <a:off x="1265712" y="1373976"/>
              <a:ext cx="1090028" cy="308297"/>
            </a:xfrm>
            <a:prstGeom prst="rect">
              <a:avLst/>
            </a:prstGeom>
            <a:noFill/>
            <a:ln w="36000">
              <a:noFill/>
              <a:round/>
            </a:ln>
          </p:spPr>
          <p:txBody>
            <a:bodyPr wrap="none" lIns="97967" tIns="57147" rIns="97967" bIns="57147" anchor="ctr"/>
            <a:lstStyle/>
            <a:p>
              <a:pPr algn="ctr"/>
              <a:r>
                <a:rPr lang="it-IT" b="1" dirty="0" err="1">
                  <a:solidFill>
                    <a:srgbClr val="004B7F"/>
                  </a:solidFill>
                  <a:latin typeface="DejaVu Sans"/>
                  <a:ea typeface="DejaVu Sans"/>
                </a:rPr>
                <a:t>cosθ</a:t>
              </a:r>
              <a:r>
                <a:rPr lang="it-IT" b="1" dirty="0">
                  <a:solidFill>
                    <a:srgbClr val="004B7F"/>
                  </a:solidFill>
                  <a:latin typeface="DejaVu Sans"/>
                  <a:ea typeface="DejaVu Sans"/>
                </a:rPr>
                <a:t>*</a:t>
              </a:r>
              <a:endParaRPr b="1" dirty="0">
                <a:solidFill>
                  <a:srgbClr val="004B7F"/>
                </a:solidFill>
              </a:endParaRPr>
            </a:p>
          </p:txBody>
        </p:sp>
        <p:sp>
          <p:nvSpPr>
            <p:cNvPr id="110" name="CustomShape 7"/>
            <p:cNvSpPr/>
            <p:nvPr/>
          </p:nvSpPr>
          <p:spPr>
            <a:xfrm>
              <a:off x="4305300" y="1364261"/>
              <a:ext cx="608691" cy="331811"/>
            </a:xfrm>
            <a:prstGeom prst="rect">
              <a:avLst/>
            </a:prstGeom>
            <a:noFill/>
            <a:ln w="36000">
              <a:noFill/>
              <a:round/>
            </a:ln>
          </p:spPr>
          <p:txBody>
            <a:bodyPr wrap="none" lIns="97967" tIns="57147" rIns="97967" bIns="57147" anchor="ctr"/>
            <a:lstStyle/>
            <a:p>
              <a:pPr algn="ctr"/>
              <a:r>
                <a:rPr lang="it-IT" b="1" dirty="0" err="1">
                  <a:solidFill>
                    <a:srgbClr val="004B7F"/>
                  </a:solidFill>
                  <a:latin typeface="DejaVu Sans"/>
                  <a:ea typeface="DejaVu Sans"/>
                </a:rPr>
                <a:t>φ</a:t>
              </a:r>
              <a:endParaRPr dirty="0">
                <a:solidFill>
                  <a:srgbClr val="004B7F"/>
                </a:solidFill>
              </a:endParaRPr>
            </a:p>
          </p:txBody>
        </p:sp>
        <p:sp>
          <p:nvSpPr>
            <p:cNvPr id="106" name="CustomShape 3"/>
            <p:cNvSpPr/>
            <p:nvPr/>
          </p:nvSpPr>
          <p:spPr>
            <a:xfrm>
              <a:off x="6902618" y="1379202"/>
              <a:ext cx="1006431" cy="299805"/>
            </a:xfrm>
            <a:prstGeom prst="rect">
              <a:avLst/>
            </a:prstGeom>
            <a:noFill/>
            <a:ln w="36000">
              <a:noFill/>
              <a:round/>
            </a:ln>
          </p:spPr>
          <p:txBody>
            <a:bodyPr wrap="none" lIns="97967" tIns="57147" rIns="97967" bIns="57147" anchor="ctr"/>
            <a:lstStyle/>
            <a:p>
              <a:pPr algn="ctr"/>
              <a:r>
                <a:rPr lang="it-IT" b="1" dirty="0">
                  <a:solidFill>
                    <a:srgbClr val="004B7F"/>
                  </a:solidFill>
                  <a:latin typeface="DejaVu Sans"/>
                  <a:ea typeface="DejaVu Sans"/>
                </a:rPr>
                <a:t>cosθ</a:t>
              </a:r>
              <a:r>
                <a:rPr lang="it-IT" b="1" baseline="-25000" dirty="0">
                  <a:solidFill>
                    <a:srgbClr val="004B7F"/>
                  </a:solidFill>
                  <a:latin typeface="DejaVu Sans"/>
                  <a:ea typeface="DejaVu Sans"/>
                </a:rPr>
                <a:t>1</a:t>
              </a:r>
              <a:endParaRPr b="1" baseline="-25000" dirty="0">
                <a:solidFill>
                  <a:srgbClr val="004B7F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982689" y="3141130"/>
            <a:ext cx="5919084" cy="2244715"/>
            <a:chOff x="1731389" y="3484701"/>
            <a:chExt cx="5919084" cy="2244715"/>
          </a:xfrm>
        </p:grpSpPr>
        <p:pic>
          <p:nvPicPr>
            <p:cNvPr id="50" name="Picture 4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698479" y="3668594"/>
              <a:ext cx="2951994" cy="2015999"/>
            </a:xfrm>
            <a:prstGeom prst="rect">
              <a:avLst/>
            </a:prstGeom>
          </p:spPr>
        </p:pic>
        <p:pic>
          <p:nvPicPr>
            <p:cNvPr id="51" name="Picture 5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731389" y="3713417"/>
              <a:ext cx="2951994" cy="2015999"/>
            </a:xfrm>
            <a:prstGeom prst="rect">
              <a:avLst/>
            </a:prstGeom>
          </p:spPr>
        </p:pic>
        <p:sp>
          <p:nvSpPr>
            <p:cNvPr id="52" name="CustomShape 2"/>
            <p:cNvSpPr/>
            <p:nvPr/>
          </p:nvSpPr>
          <p:spPr>
            <a:xfrm>
              <a:off x="2916096" y="3484701"/>
              <a:ext cx="608691" cy="331484"/>
            </a:xfrm>
            <a:prstGeom prst="rect">
              <a:avLst/>
            </a:prstGeom>
            <a:noFill/>
            <a:ln w="36000">
              <a:noFill/>
              <a:round/>
            </a:ln>
          </p:spPr>
          <p:txBody>
            <a:bodyPr wrap="none" lIns="97967" tIns="57147" rIns="97967" bIns="57147" anchor="ctr"/>
            <a:lstStyle/>
            <a:p>
              <a:pPr algn="ctr"/>
              <a:r>
                <a:rPr lang="it-IT" b="1" dirty="0">
                  <a:solidFill>
                    <a:srgbClr val="004B7F"/>
                  </a:solidFill>
                  <a:latin typeface="DejaVu Sans"/>
                  <a:ea typeface="DejaVu Sans"/>
                </a:rPr>
                <a:t>m</a:t>
              </a:r>
              <a:r>
                <a:rPr lang="it-IT" baseline="-25000" dirty="0">
                  <a:solidFill>
                    <a:srgbClr val="004B7F"/>
                  </a:solidFill>
                  <a:latin typeface="DejaVu Sans"/>
                  <a:ea typeface="DejaVu Sans"/>
                </a:rPr>
                <a:t>1</a:t>
              </a:r>
              <a:endParaRPr baseline="-25000" dirty="0">
                <a:solidFill>
                  <a:srgbClr val="004B7F"/>
                </a:solidFill>
              </a:endParaRPr>
            </a:p>
          </p:txBody>
        </p:sp>
        <p:sp>
          <p:nvSpPr>
            <p:cNvPr id="53" name="CustomShape 4"/>
            <p:cNvSpPr/>
            <p:nvPr/>
          </p:nvSpPr>
          <p:spPr>
            <a:xfrm>
              <a:off x="5907562" y="3487747"/>
              <a:ext cx="608691" cy="331811"/>
            </a:xfrm>
            <a:prstGeom prst="rect">
              <a:avLst/>
            </a:prstGeom>
            <a:noFill/>
            <a:ln w="36000">
              <a:noFill/>
              <a:round/>
            </a:ln>
          </p:spPr>
          <p:txBody>
            <a:bodyPr wrap="none" lIns="97967" tIns="57147" rIns="97967" bIns="57147" anchor="ctr"/>
            <a:lstStyle/>
            <a:p>
              <a:pPr algn="ctr"/>
              <a:r>
                <a:rPr lang="it-IT" b="1" dirty="0">
                  <a:solidFill>
                    <a:srgbClr val="004B7F"/>
                  </a:solidFill>
                  <a:latin typeface="DejaVu Sans"/>
                  <a:ea typeface="DejaVu Sans"/>
                </a:rPr>
                <a:t>m</a:t>
              </a:r>
              <a:r>
                <a:rPr lang="it-IT" baseline="-25000" dirty="0">
                  <a:solidFill>
                    <a:srgbClr val="004B7F"/>
                  </a:solidFill>
                  <a:latin typeface="DejaVu Sans"/>
                  <a:ea typeface="DejaVu Sans"/>
                </a:rPr>
                <a:t>2</a:t>
              </a:r>
              <a:endParaRPr baseline="-25000" dirty="0">
                <a:solidFill>
                  <a:srgbClr val="004B7F"/>
                </a:solidFill>
              </a:endParaRPr>
            </a:p>
          </p:txBody>
        </p:sp>
        <p:sp>
          <p:nvSpPr>
            <p:cNvPr id="54" name="CustomShape 10"/>
            <p:cNvSpPr/>
            <p:nvPr/>
          </p:nvSpPr>
          <p:spPr>
            <a:xfrm>
              <a:off x="3300988" y="4728483"/>
              <a:ext cx="606079" cy="351406"/>
            </a:xfrm>
            <a:prstGeom prst="rect">
              <a:avLst/>
            </a:prstGeom>
          </p:spPr>
          <p:txBody>
            <a:bodyPr wrap="none" lIns="97967" tIns="57147" rIns="97967" bIns="57147" anchor="ctr"/>
            <a:lstStyle/>
            <a:p>
              <a:pPr algn="ctr"/>
              <a:r>
                <a:rPr lang="it-IT" sz="1500" i="1">
                  <a:solidFill>
                    <a:srgbClr val="FF0000"/>
                  </a:solidFill>
                  <a:latin typeface="DejaVu Sans"/>
                  <a:ea typeface="DejaVu Sans"/>
                </a:rPr>
                <a:t>4μ</a:t>
              </a:r>
              <a:endParaRPr/>
            </a:p>
          </p:txBody>
        </p:sp>
        <p:sp>
          <p:nvSpPr>
            <p:cNvPr id="55" name="CustomShape 11"/>
            <p:cNvSpPr/>
            <p:nvPr/>
          </p:nvSpPr>
          <p:spPr>
            <a:xfrm>
              <a:off x="1987926" y="4736647"/>
              <a:ext cx="606079" cy="351406"/>
            </a:xfrm>
            <a:prstGeom prst="rect">
              <a:avLst/>
            </a:prstGeom>
          </p:spPr>
          <p:txBody>
            <a:bodyPr wrap="none" lIns="97967" tIns="57147" rIns="97967" bIns="57147" anchor="ctr"/>
            <a:lstStyle/>
            <a:p>
              <a:pPr algn="ctr"/>
              <a:r>
                <a:rPr lang="it-IT" sz="1500" i="1" dirty="0">
                  <a:solidFill>
                    <a:srgbClr val="FF0000"/>
                  </a:solidFill>
                  <a:latin typeface="DejaVu Sans"/>
                  <a:ea typeface="DejaVu Sans"/>
                </a:rPr>
                <a:t>2e2μ</a:t>
              </a:r>
              <a:endParaRPr dirty="0"/>
            </a:p>
          </p:txBody>
        </p:sp>
        <p:sp>
          <p:nvSpPr>
            <p:cNvPr id="56" name="CustomShape 12"/>
            <p:cNvSpPr/>
            <p:nvPr/>
          </p:nvSpPr>
          <p:spPr>
            <a:xfrm>
              <a:off x="3307846" y="3706923"/>
              <a:ext cx="606079" cy="351406"/>
            </a:xfrm>
            <a:prstGeom prst="rect">
              <a:avLst/>
            </a:prstGeom>
          </p:spPr>
          <p:txBody>
            <a:bodyPr wrap="none" lIns="97967" tIns="57147" rIns="97967" bIns="57147" anchor="ctr"/>
            <a:lstStyle/>
            <a:p>
              <a:pPr algn="ctr"/>
              <a:r>
                <a:rPr lang="it-IT" sz="1500" i="1">
                  <a:solidFill>
                    <a:srgbClr val="FF0000"/>
                  </a:solidFill>
                  <a:latin typeface="DejaVu Sans"/>
                  <a:ea typeface="DejaVu Sans"/>
                </a:rPr>
                <a:t>4e</a:t>
              </a:r>
              <a:endParaRPr/>
            </a:p>
          </p:txBody>
        </p:sp>
        <p:sp>
          <p:nvSpPr>
            <p:cNvPr id="57" name="CustomShape 13"/>
            <p:cNvSpPr/>
            <p:nvPr/>
          </p:nvSpPr>
          <p:spPr>
            <a:xfrm>
              <a:off x="1929473" y="3696473"/>
              <a:ext cx="606079" cy="351406"/>
            </a:xfrm>
            <a:prstGeom prst="rect">
              <a:avLst/>
            </a:prstGeom>
          </p:spPr>
          <p:txBody>
            <a:bodyPr wrap="none" lIns="97967" tIns="57147" rIns="97967" bIns="57147" anchor="ctr"/>
            <a:lstStyle/>
            <a:p>
              <a:pPr algn="ctr"/>
              <a:r>
                <a:rPr lang="it-IT" sz="1500" i="1">
                  <a:solidFill>
                    <a:srgbClr val="FF0000"/>
                  </a:solidFill>
                  <a:latin typeface="DejaVu Sans"/>
                  <a:ea typeface="DejaVu Sans"/>
                </a:rPr>
                <a:t>2μ2e</a:t>
              </a:r>
              <a:endParaRPr/>
            </a:p>
          </p:txBody>
        </p:sp>
        <p:sp>
          <p:nvSpPr>
            <p:cNvPr id="58" name="CustomShape 14"/>
            <p:cNvSpPr/>
            <p:nvPr/>
          </p:nvSpPr>
          <p:spPr>
            <a:xfrm>
              <a:off x="6838971" y="4939617"/>
              <a:ext cx="606079" cy="351406"/>
            </a:xfrm>
            <a:prstGeom prst="rect">
              <a:avLst/>
            </a:prstGeom>
          </p:spPr>
          <p:txBody>
            <a:bodyPr wrap="none" lIns="97967" tIns="57147" rIns="97967" bIns="57147" anchor="ctr"/>
            <a:lstStyle/>
            <a:p>
              <a:pPr algn="ctr"/>
              <a:r>
                <a:rPr lang="it-IT" sz="1500" i="1">
                  <a:solidFill>
                    <a:srgbClr val="FF0000"/>
                  </a:solidFill>
                  <a:latin typeface="DejaVu Sans"/>
                  <a:ea typeface="DejaVu Sans"/>
                </a:rPr>
                <a:t>4μ</a:t>
              </a:r>
              <a:endParaRPr/>
            </a:p>
          </p:txBody>
        </p:sp>
        <p:sp>
          <p:nvSpPr>
            <p:cNvPr id="59" name="CustomShape 15"/>
            <p:cNvSpPr/>
            <p:nvPr/>
          </p:nvSpPr>
          <p:spPr>
            <a:xfrm>
              <a:off x="5525909" y="4947781"/>
              <a:ext cx="606079" cy="351406"/>
            </a:xfrm>
            <a:prstGeom prst="rect">
              <a:avLst/>
            </a:prstGeom>
          </p:spPr>
          <p:txBody>
            <a:bodyPr wrap="none" lIns="97967" tIns="57147" rIns="97967" bIns="57147" anchor="ctr"/>
            <a:lstStyle/>
            <a:p>
              <a:pPr algn="ctr"/>
              <a:r>
                <a:rPr lang="it-IT" sz="1500" i="1">
                  <a:solidFill>
                    <a:srgbClr val="FF0000"/>
                  </a:solidFill>
                  <a:latin typeface="DejaVu Sans"/>
                  <a:ea typeface="DejaVu Sans"/>
                </a:rPr>
                <a:t>2e2μ</a:t>
              </a:r>
              <a:endParaRPr/>
            </a:p>
          </p:txBody>
        </p:sp>
        <p:sp>
          <p:nvSpPr>
            <p:cNvPr id="60" name="CustomShape 16"/>
            <p:cNvSpPr/>
            <p:nvPr/>
          </p:nvSpPr>
          <p:spPr>
            <a:xfrm>
              <a:off x="6845829" y="3918057"/>
              <a:ext cx="606079" cy="351406"/>
            </a:xfrm>
            <a:prstGeom prst="rect">
              <a:avLst/>
            </a:prstGeom>
          </p:spPr>
          <p:txBody>
            <a:bodyPr wrap="none" lIns="97967" tIns="57147" rIns="97967" bIns="57147" anchor="ctr"/>
            <a:lstStyle/>
            <a:p>
              <a:pPr algn="ctr"/>
              <a:r>
                <a:rPr lang="it-IT" sz="1500" i="1">
                  <a:solidFill>
                    <a:srgbClr val="FF0000"/>
                  </a:solidFill>
                  <a:latin typeface="DejaVu Sans"/>
                  <a:ea typeface="DejaVu Sans"/>
                </a:rPr>
                <a:t>4e</a:t>
              </a:r>
              <a:endParaRPr/>
            </a:p>
          </p:txBody>
        </p:sp>
        <p:sp>
          <p:nvSpPr>
            <p:cNvPr id="61" name="CustomShape 17"/>
            <p:cNvSpPr/>
            <p:nvPr/>
          </p:nvSpPr>
          <p:spPr>
            <a:xfrm>
              <a:off x="5467456" y="3907607"/>
              <a:ext cx="606079" cy="351406"/>
            </a:xfrm>
            <a:prstGeom prst="rect">
              <a:avLst/>
            </a:prstGeom>
          </p:spPr>
          <p:txBody>
            <a:bodyPr wrap="none" lIns="97967" tIns="57147" rIns="97967" bIns="57147" anchor="ctr"/>
            <a:lstStyle/>
            <a:p>
              <a:pPr algn="ctr"/>
              <a:r>
                <a:rPr lang="it-IT" sz="1500" i="1" dirty="0">
                  <a:solidFill>
                    <a:srgbClr val="FF0000"/>
                  </a:solidFill>
                  <a:latin typeface="DejaVu Sans"/>
                  <a:ea typeface="DejaVu Sans"/>
                </a:rPr>
                <a:t>2μ2e</a:t>
              </a:r>
              <a:endParaRPr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353126" y="3749319"/>
            <a:ext cx="26295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algn="just">
              <a:buFont typeface="Arial"/>
              <a:buChar char="•"/>
            </a:pPr>
            <a:r>
              <a:rPr lang="it-IT" sz="1600" b="1" dirty="0">
                <a:solidFill>
                  <a:srgbClr val="DC2300"/>
                </a:solidFill>
              </a:rPr>
              <a:t>RED:</a:t>
            </a:r>
            <a:r>
              <a:rPr lang="it-IT" sz="1600" b="1" dirty="0">
                <a:solidFill>
                  <a:srgbClr val="000000"/>
                </a:solidFill>
              </a:rPr>
              <a:t> 100k </a:t>
            </a:r>
            <a:r>
              <a:rPr lang="it-IT" sz="1600" b="1" dirty="0" err="1">
                <a:solidFill>
                  <a:srgbClr val="000000"/>
                </a:solidFill>
              </a:rPr>
              <a:t>toys</a:t>
            </a:r>
            <a:r>
              <a:rPr lang="it-IT" sz="1600" b="1" dirty="0">
                <a:solidFill>
                  <a:srgbClr val="000000"/>
                </a:solidFill>
              </a:rPr>
              <a:t> </a:t>
            </a:r>
            <a:r>
              <a:rPr lang="it-IT" sz="1600" b="1" dirty="0" err="1">
                <a:solidFill>
                  <a:srgbClr val="000000"/>
                </a:solidFill>
              </a:rPr>
              <a:t>generates</a:t>
            </a:r>
            <a:r>
              <a:rPr lang="it-IT" sz="1600" b="1" dirty="0">
                <a:solidFill>
                  <a:srgbClr val="000000"/>
                </a:solidFill>
              </a:rPr>
              <a:t> from MELA pdf</a:t>
            </a:r>
            <a:endParaRPr lang="it-IT" sz="1600" b="1" dirty="0"/>
          </a:p>
          <a:p>
            <a:pPr marL="173038" indent="-173038" algn="just">
              <a:buFont typeface="Arial"/>
              <a:buChar char="•"/>
            </a:pPr>
            <a:r>
              <a:rPr lang="it-IT" sz="1600" b="1" dirty="0">
                <a:solidFill>
                  <a:srgbClr val="000000"/>
                </a:solidFill>
              </a:rPr>
              <a:t>BLACK: JHU MC </a:t>
            </a:r>
            <a:r>
              <a:rPr lang="it-IT" sz="1600" b="1" dirty="0" err="1">
                <a:solidFill>
                  <a:srgbClr val="000000"/>
                </a:solidFill>
              </a:rPr>
              <a:t>events</a:t>
            </a:r>
            <a:endParaRPr lang="it-IT" sz="1600" b="1" dirty="0"/>
          </a:p>
        </p:txBody>
      </p:sp>
      <p:sp>
        <p:nvSpPr>
          <p:cNvPr id="20" name="Rectangle 19"/>
          <p:cNvSpPr/>
          <p:nvPr/>
        </p:nvSpPr>
        <p:spPr>
          <a:xfrm>
            <a:off x="243030" y="5545465"/>
            <a:ext cx="8712000" cy="799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 algn="just">
              <a:lnSpc>
                <a:spcPct val="110000"/>
              </a:lnSpc>
              <a:buFont typeface="Wingdings" charset="2"/>
              <a:buChar char="²"/>
            </a:pPr>
            <a:r>
              <a:rPr lang="it-IT" sz="1400" b="1" u="sng" dirty="0" err="1" smtClean="0">
                <a:solidFill>
                  <a:schemeClr val="tx2">
                    <a:lumMod val="50000"/>
                  </a:schemeClr>
                </a:solidFill>
                <a:latin typeface="Bitstream Charter"/>
              </a:rPr>
              <a:t>Reminder</a:t>
            </a:r>
            <a:r>
              <a:rPr lang="it-IT" sz="1400" b="1" dirty="0">
                <a:solidFill>
                  <a:schemeClr val="tx2">
                    <a:lumMod val="50000"/>
                  </a:schemeClr>
                </a:solidFill>
                <a:latin typeface="Bitstream Charter"/>
              </a:rPr>
              <a:t>: p.d.</a:t>
            </a:r>
            <a:r>
              <a:rPr lang="it-IT" sz="1400" b="1" dirty="0" err="1">
                <a:solidFill>
                  <a:schemeClr val="tx2">
                    <a:lumMod val="50000"/>
                  </a:schemeClr>
                </a:solidFill>
                <a:latin typeface="Bitstream Charter"/>
              </a:rPr>
              <a:t>f</a:t>
            </a:r>
            <a:r>
              <a:rPr lang="it-IT" sz="1400" b="1" dirty="0">
                <a:solidFill>
                  <a:schemeClr val="tx2">
                    <a:lumMod val="50000"/>
                  </a:schemeClr>
                </a:solidFill>
                <a:latin typeface="Bitstream Charter"/>
              </a:rPr>
              <a:t>.’</a:t>
            </a:r>
            <a:r>
              <a:rPr lang="it-IT" sz="1400" b="1" dirty="0" err="1">
                <a:solidFill>
                  <a:schemeClr val="tx2">
                    <a:lumMod val="50000"/>
                  </a:schemeClr>
                </a:solidFill>
                <a:latin typeface="Bitstream Charter"/>
              </a:rPr>
              <a:t>s</a:t>
            </a:r>
            <a:r>
              <a:rPr lang="it-IT" sz="1400" b="1" dirty="0">
                <a:solidFill>
                  <a:schemeClr val="tx2">
                    <a:lumMod val="50000"/>
                  </a:schemeClr>
                </a:solidFill>
                <a:latin typeface="Bitstream Charter"/>
              </a:rPr>
              <a:t> are </a:t>
            </a:r>
            <a:r>
              <a:rPr lang="it-IT" sz="1400" b="1" dirty="0" err="1">
                <a:solidFill>
                  <a:schemeClr val="tx2">
                    <a:lumMod val="50000"/>
                  </a:schemeClr>
                </a:solidFill>
                <a:latin typeface="Bitstream Charter"/>
              </a:rPr>
              <a:t>used</a:t>
            </a:r>
            <a:r>
              <a:rPr lang="it-IT" sz="1400" b="1" dirty="0">
                <a:solidFill>
                  <a:schemeClr val="tx2">
                    <a:lumMod val="50000"/>
                  </a:schemeClr>
                </a:solidFill>
                <a:latin typeface="Bitstream Charter"/>
              </a:rPr>
              <a:t> to </a:t>
            </a:r>
            <a:r>
              <a:rPr lang="it-IT" sz="1400" b="1" dirty="0" err="1">
                <a:solidFill>
                  <a:schemeClr val="tx2">
                    <a:lumMod val="50000"/>
                  </a:schemeClr>
                </a:solidFill>
                <a:latin typeface="Bitstream Charter"/>
              </a:rPr>
              <a:t>build</a:t>
            </a:r>
            <a:r>
              <a:rPr lang="it-IT" sz="1400" b="1" dirty="0">
                <a:solidFill>
                  <a:schemeClr val="tx2">
                    <a:lumMod val="50000"/>
                  </a:schemeClr>
                </a:solidFill>
                <a:latin typeface="Bitstream Charter"/>
              </a:rPr>
              <a:t> a multivariate </a:t>
            </a:r>
            <a:r>
              <a:rPr lang="it-IT" sz="1400" b="1" dirty="0" err="1" smtClean="0">
                <a:solidFill>
                  <a:schemeClr val="tx2">
                    <a:lumMod val="50000"/>
                  </a:schemeClr>
                </a:solidFill>
                <a:latin typeface="Bitstream Charter"/>
              </a:rPr>
              <a:t>discriminant</a:t>
            </a:r>
            <a:endParaRPr lang="it-IT" sz="1400" b="1" dirty="0" smtClean="0">
              <a:solidFill>
                <a:schemeClr val="tx2">
                  <a:lumMod val="50000"/>
                </a:schemeClr>
              </a:solidFill>
              <a:latin typeface="Bitstream Charter"/>
            </a:endParaRPr>
          </a:p>
          <a:p>
            <a:pPr marL="179388" indent="-179388" algn="just">
              <a:lnSpc>
                <a:spcPct val="110000"/>
              </a:lnSpc>
              <a:buFont typeface="Wingdings" charset="2"/>
              <a:buChar char="²"/>
            </a:pPr>
            <a:r>
              <a:rPr lang="it-IT" sz="1400" b="1" dirty="0" smtClean="0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The </a:t>
            </a:r>
            <a:r>
              <a:rPr lang="it-IT" sz="1400" b="1" dirty="0" err="1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better</a:t>
            </a:r>
            <a:r>
              <a:rPr lang="it-IT" sz="1400" b="1" dirty="0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these</a:t>
            </a:r>
            <a:r>
              <a:rPr lang="it-IT" sz="1400" b="1" dirty="0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comparisons</a:t>
            </a:r>
            <a:r>
              <a:rPr lang="it-IT" sz="1400" b="1" dirty="0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 look </a:t>
            </a:r>
            <a:r>
              <a:rPr lang="it-IT" sz="1400" b="1" dirty="0" err="1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like</a:t>
            </a:r>
            <a:r>
              <a:rPr lang="it-IT" sz="1400" b="1" dirty="0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, the more </a:t>
            </a:r>
            <a:r>
              <a:rPr lang="it-IT" sz="1400" b="1" dirty="0" err="1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optimal</a:t>
            </a:r>
            <a:r>
              <a:rPr lang="it-IT" sz="1400" b="1" dirty="0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is</a:t>
            </a:r>
            <a:r>
              <a:rPr lang="it-IT" sz="1400" b="1" dirty="0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 J</a:t>
            </a:r>
            <a:r>
              <a:rPr lang="it-IT" sz="1400" b="1" baseline="30000" dirty="0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P</a:t>
            </a:r>
            <a:r>
              <a:rPr lang="it-IT" sz="1400" b="1" dirty="0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-MELA </a:t>
            </a:r>
            <a:r>
              <a:rPr lang="it-IT" sz="1400" b="1" dirty="0" err="1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as</a:t>
            </a:r>
            <a:r>
              <a:rPr lang="it-IT" sz="1400" b="1" dirty="0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 a </a:t>
            </a:r>
            <a:r>
              <a:rPr lang="it-IT" sz="1400" b="1" dirty="0" err="1">
                <a:solidFill>
                  <a:schemeClr val="accent5">
                    <a:lumMod val="50000"/>
                  </a:schemeClr>
                </a:solidFill>
                <a:latin typeface="Bitstream Charter"/>
              </a:rPr>
              <a:t>discriminant</a:t>
            </a:r>
            <a:endParaRPr lang="it-IT" sz="1400" b="1" dirty="0">
              <a:solidFill>
                <a:schemeClr val="accent5">
                  <a:lumMod val="50000"/>
                </a:schemeClr>
              </a:solidFill>
              <a:latin typeface="Bitstream Charter"/>
            </a:endParaRPr>
          </a:p>
          <a:p>
            <a:pPr marL="179388" indent="-179388" algn="just">
              <a:lnSpc>
                <a:spcPct val="110000"/>
              </a:lnSpc>
              <a:buFont typeface="Wingdings" charset="2"/>
              <a:buChar char="²"/>
            </a:pPr>
            <a:r>
              <a:rPr lang="it-IT" sz="1400" b="1" dirty="0" err="1" smtClean="0">
                <a:solidFill>
                  <a:srgbClr val="174576"/>
                </a:solidFill>
                <a:latin typeface="Bitstream Charter"/>
              </a:rPr>
              <a:t>If</a:t>
            </a:r>
            <a:r>
              <a:rPr lang="it-IT" sz="1400" b="1" dirty="0" smtClean="0">
                <a:solidFill>
                  <a:srgbClr val="174576"/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something</a:t>
            </a:r>
            <a:r>
              <a:rPr lang="it-IT" sz="1400" b="1" dirty="0">
                <a:solidFill>
                  <a:srgbClr val="174576"/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is</a:t>
            </a:r>
            <a:r>
              <a:rPr lang="it-IT" sz="1400" b="1" dirty="0">
                <a:solidFill>
                  <a:srgbClr val="174576"/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suboptimal</a:t>
            </a:r>
            <a:r>
              <a:rPr lang="it-IT" sz="1400" b="1" dirty="0">
                <a:solidFill>
                  <a:srgbClr val="174576"/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this</a:t>
            </a:r>
            <a:r>
              <a:rPr lang="it-IT" sz="1400" b="1" dirty="0">
                <a:solidFill>
                  <a:srgbClr val="174576"/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will</a:t>
            </a:r>
            <a:r>
              <a:rPr lang="it-IT" sz="1400" b="1" dirty="0">
                <a:solidFill>
                  <a:srgbClr val="174576"/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give</a:t>
            </a:r>
            <a:r>
              <a:rPr lang="it-IT" sz="1400" b="1" dirty="0">
                <a:solidFill>
                  <a:srgbClr val="174576"/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lower</a:t>
            </a:r>
            <a:r>
              <a:rPr lang="it-IT" sz="1400" b="1" dirty="0">
                <a:solidFill>
                  <a:srgbClr val="174576"/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separation</a:t>
            </a:r>
            <a:r>
              <a:rPr lang="it-IT" sz="1400" b="1" dirty="0">
                <a:solidFill>
                  <a:srgbClr val="174576"/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between</a:t>
            </a:r>
            <a:r>
              <a:rPr lang="it-IT" sz="1400" b="1" dirty="0">
                <a:solidFill>
                  <a:srgbClr val="174576"/>
                </a:solidFill>
                <a:latin typeface="Bitstream Charter"/>
              </a:rPr>
              <a:t> spin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hypotheses</a:t>
            </a:r>
            <a:r>
              <a:rPr lang="it-IT" sz="1400" b="1" dirty="0">
                <a:solidFill>
                  <a:srgbClr val="174576"/>
                </a:solidFill>
                <a:latin typeface="Bitstream Charter"/>
              </a:rPr>
              <a:t>,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but</a:t>
            </a:r>
            <a:r>
              <a:rPr lang="it-IT" sz="1400" b="1" dirty="0">
                <a:solidFill>
                  <a:srgbClr val="174576"/>
                </a:solidFill>
                <a:latin typeface="Bitstream Charter"/>
              </a:rPr>
              <a:t>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not</a:t>
            </a:r>
            <a:r>
              <a:rPr lang="it-IT" sz="1400" b="1" dirty="0">
                <a:solidFill>
                  <a:srgbClr val="174576"/>
                </a:solidFill>
                <a:latin typeface="Bitstream Charter"/>
              </a:rPr>
              <a:t> a </a:t>
            </a:r>
            <a:r>
              <a:rPr lang="it-IT" sz="1400" b="1" dirty="0" err="1">
                <a:solidFill>
                  <a:srgbClr val="174576"/>
                </a:solidFill>
                <a:latin typeface="Bitstream Charter"/>
              </a:rPr>
              <a:t>bias</a:t>
            </a:r>
            <a:r>
              <a:rPr lang="it-IT" sz="1400" b="1" dirty="0" smtClean="0">
                <a:solidFill>
                  <a:srgbClr val="174576"/>
                </a:solidFill>
                <a:latin typeface="Bitstream Charter"/>
              </a:rPr>
              <a:t>!</a:t>
            </a:r>
            <a:endParaRPr lang="it-IT" sz="1400" b="1" dirty="0">
              <a:solidFill>
                <a:srgbClr val="174576"/>
              </a:solidFill>
              <a:latin typeface="Bitstream Charte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00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/>
          <p:cNvPicPr/>
          <p:nvPr/>
        </p:nvPicPr>
        <p:blipFill>
          <a:blip r:embed="rId2"/>
          <a:stretch>
            <a:fillRect/>
          </a:stretch>
        </p:blipFill>
        <p:spPr>
          <a:xfrm>
            <a:off x="5978538" y="3340912"/>
            <a:ext cx="2951994" cy="2088000"/>
          </a:xfrm>
          <a:prstGeom prst="rect">
            <a:avLst/>
          </a:prstGeom>
        </p:spPr>
      </p:pic>
      <p:pic>
        <p:nvPicPr>
          <p:cNvPr id="48" name="Picture 47"/>
          <p:cNvPicPr/>
          <p:nvPr/>
        </p:nvPicPr>
        <p:blipFill>
          <a:blip r:embed="rId3"/>
          <a:stretch>
            <a:fillRect/>
          </a:stretch>
        </p:blipFill>
        <p:spPr>
          <a:xfrm>
            <a:off x="2958649" y="3356192"/>
            <a:ext cx="2951994" cy="2088000"/>
          </a:xfrm>
          <a:prstGeom prst="rect">
            <a:avLst/>
          </a:prstGeom>
        </p:spPr>
      </p:pic>
      <p:pic>
        <p:nvPicPr>
          <p:cNvPr id="44" name="Picture 43"/>
          <p:cNvPicPr/>
          <p:nvPr/>
        </p:nvPicPr>
        <p:blipFill>
          <a:blip r:embed="rId4"/>
          <a:stretch>
            <a:fillRect/>
          </a:stretch>
        </p:blipFill>
        <p:spPr>
          <a:xfrm>
            <a:off x="5968368" y="1206382"/>
            <a:ext cx="2938961" cy="1992171"/>
          </a:xfrm>
          <a:prstGeom prst="rect">
            <a:avLst/>
          </a:prstGeom>
        </p:spPr>
      </p:pic>
      <p:pic>
        <p:nvPicPr>
          <p:cNvPr id="45" name="Picture 44"/>
          <p:cNvPicPr/>
          <p:nvPr/>
        </p:nvPicPr>
        <p:blipFill>
          <a:blip r:embed="rId5"/>
          <a:stretch>
            <a:fillRect/>
          </a:stretch>
        </p:blipFill>
        <p:spPr>
          <a:xfrm>
            <a:off x="214169" y="1198021"/>
            <a:ext cx="2938961" cy="1992171"/>
          </a:xfrm>
          <a:prstGeom prst="rect">
            <a:avLst/>
          </a:prstGeom>
        </p:spPr>
      </p:pic>
      <p:pic>
        <p:nvPicPr>
          <p:cNvPr id="46" name="Picture 45"/>
          <p:cNvPicPr/>
          <p:nvPr/>
        </p:nvPicPr>
        <p:blipFill>
          <a:blip r:embed="rId6"/>
          <a:stretch>
            <a:fillRect/>
          </a:stretch>
        </p:blipFill>
        <p:spPr>
          <a:xfrm>
            <a:off x="3098848" y="1211964"/>
            <a:ext cx="2938961" cy="1992171"/>
          </a:xfrm>
          <a:prstGeom prst="rect">
            <a:avLst/>
          </a:prstGeom>
        </p:spPr>
      </p:pic>
      <p:sp>
        <p:nvSpPr>
          <p:cNvPr id="112" name="TextShape 9"/>
          <p:cNvSpPr txBox="1">
            <a:spLocks/>
          </p:cNvSpPr>
          <p:nvPr/>
        </p:nvSpPr>
        <p:spPr>
          <a:xfrm>
            <a:off x="2140289" y="5665503"/>
            <a:ext cx="4823997" cy="39072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1639" tIns="40820" rIns="81639" bIns="40820"/>
          <a:lstStyle/>
          <a:p>
            <a:pPr algn="ctr"/>
            <a:r>
              <a:rPr lang="it-IT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Bitstream Charter"/>
              </a:rPr>
              <a:t>G</a:t>
            </a:r>
            <a:r>
              <a:rPr lang="it-IT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Bitstream Charter"/>
              </a:rPr>
              <a:t>ood</a:t>
            </a:r>
            <a:r>
              <a:rPr lang="it-IT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itstream Charter"/>
              </a:rPr>
              <a:t> </a:t>
            </a:r>
            <a:r>
              <a:rPr lang="it-IT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Bitstream Charter"/>
              </a:rPr>
              <a:t>agreement</a:t>
            </a:r>
            <a:r>
              <a:rPr lang="it-IT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itstream Charter"/>
              </a:rPr>
              <a:t> </a:t>
            </a:r>
            <a:r>
              <a:rPr lang="it-IT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Bitstream Charter"/>
              </a:rPr>
              <a:t>observed</a:t>
            </a:r>
            <a:r>
              <a:rPr lang="it-IT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itstream Charter"/>
              </a:rPr>
              <a:t> for </a:t>
            </a:r>
            <a:r>
              <a:rPr lang="it-IT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Bitstream Charter"/>
              </a:rPr>
              <a:t>all</a:t>
            </a:r>
            <a:r>
              <a:rPr lang="it-IT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itstream Charter"/>
              </a:rPr>
              <a:t> </a:t>
            </a:r>
            <a:r>
              <a:rPr lang="it-IT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Bitstream Charter"/>
              </a:rPr>
              <a:t>distributions</a:t>
            </a:r>
            <a:endParaRPr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Spin 2</a:t>
            </a:r>
            <a:r>
              <a:rPr lang="en-US" sz="3000" baseline="30000" dirty="0">
                <a:solidFill>
                  <a:schemeClr val="bg2">
                    <a:lumMod val="50000"/>
                  </a:schemeClr>
                </a:solidFill>
              </a:rPr>
              <a:t>-</a:t>
            </a:r>
            <a:r>
              <a:rPr lang="en-US" sz="3000" baseline="-25000" dirty="0" smtClean="0">
                <a:solidFill>
                  <a:schemeClr val="bg2">
                    <a:lumMod val="50000"/>
                  </a:schemeClr>
                </a:solidFill>
              </a:rPr>
              <a:t>h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3000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US" sz="3000" dirty="0" err="1">
                <a:solidFill>
                  <a:schemeClr val="bg2">
                    <a:lumMod val="50000"/>
                  </a:schemeClr>
                </a:solidFill>
              </a:rPr>
              <a:t>fqq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=100%</a:t>
            </a:r>
            <a:r>
              <a:rPr lang="en-US" sz="3000" dirty="0">
                <a:solidFill>
                  <a:schemeClr val="bg2">
                    <a:lumMod val="50000"/>
                  </a:schemeClr>
                </a:solidFill>
              </a:rPr>
              <a:t>)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: Closure tests</a:t>
            </a:r>
            <a:endParaRPr lang="en-US" sz="3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3126" y="6201738"/>
            <a:ext cx="8204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(See N. </a:t>
            </a:r>
            <a:r>
              <a:rPr lang="en-US" sz="1600" dirty="0" err="1" smtClean="0"/>
              <a:t>Bruscino’s</a:t>
            </a:r>
            <a:r>
              <a:rPr lang="en-US" sz="1600" dirty="0" smtClean="0"/>
              <a:t> talk for details: https</a:t>
            </a:r>
            <a:r>
              <a:rPr lang="en-US" sz="1600" dirty="0"/>
              <a:t>://</a:t>
            </a:r>
            <a:r>
              <a:rPr lang="en-US" sz="1600" dirty="0" err="1"/>
              <a:t>indico.cern.ch</a:t>
            </a:r>
            <a:r>
              <a:rPr lang="en-US" sz="1600" dirty="0"/>
              <a:t>/</a:t>
            </a:r>
            <a:r>
              <a:rPr lang="en-US" sz="1600" dirty="0" err="1"/>
              <a:t>conferenceDisplay.py?confId</a:t>
            </a:r>
            <a:r>
              <a:rPr lang="en-US" sz="1600" dirty="0"/>
              <a:t>=</a:t>
            </a:r>
            <a:r>
              <a:rPr lang="en-US" sz="1600" dirty="0" smtClean="0"/>
              <a:t>266091)</a:t>
            </a:r>
            <a:endParaRPr lang="en-US" sz="1600" dirty="0"/>
          </a:p>
        </p:txBody>
      </p:sp>
      <p:sp>
        <p:nvSpPr>
          <p:cNvPr id="113" name="CustomShape 10"/>
          <p:cNvSpPr/>
          <p:nvPr/>
        </p:nvSpPr>
        <p:spPr>
          <a:xfrm>
            <a:off x="2518237" y="2325075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4μ</a:t>
            </a:r>
            <a:endParaRPr dirty="0"/>
          </a:p>
        </p:txBody>
      </p:sp>
      <p:sp>
        <p:nvSpPr>
          <p:cNvPr id="114" name="CustomShape 11"/>
          <p:cNvSpPr/>
          <p:nvPr/>
        </p:nvSpPr>
        <p:spPr>
          <a:xfrm>
            <a:off x="458124" y="2213712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2e2μ</a:t>
            </a:r>
            <a:endParaRPr dirty="0"/>
          </a:p>
        </p:txBody>
      </p:sp>
      <p:sp>
        <p:nvSpPr>
          <p:cNvPr id="115" name="CustomShape 12"/>
          <p:cNvSpPr/>
          <p:nvPr/>
        </p:nvSpPr>
        <p:spPr>
          <a:xfrm>
            <a:off x="2554976" y="1318457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4e</a:t>
            </a:r>
            <a:endParaRPr dirty="0"/>
          </a:p>
        </p:txBody>
      </p:sp>
      <p:sp>
        <p:nvSpPr>
          <p:cNvPr id="116" name="CustomShape 13"/>
          <p:cNvSpPr/>
          <p:nvPr/>
        </p:nvSpPr>
        <p:spPr>
          <a:xfrm>
            <a:off x="474377" y="1218360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2μ2e</a:t>
            </a:r>
            <a:endParaRPr dirty="0"/>
          </a:p>
        </p:txBody>
      </p:sp>
      <p:sp>
        <p:nvSpPr>
          <p:cNvPr id="117" name="CustomShape 14"/>
          <p:cNvSpPr/>
          <p:nvPr/>
        </p:nvSpPr>
        <p:spPr>
          <a:xfrm>
            <a:off x="7515252" y="2713463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4μ</a:t>
            </a:r>
            <a:endParaRPr dirty="0"/>
          </a:p>
        </p:txBody>
      </p:sp>
      <p:sp>
        <p:nvSpPr>
          <p:cNvPr id="118" name="CustomShape 15"/>
          <p:cNvSpPr/>
          <p:nvPr/>
        </p:nvSpPr>
        <p:spPr>
          <a:xfrm>
            <a:off x="6184043" y="2697609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2e2μ</a:t>
            </a:r>
            <a:endParaRPr dirty="0"/>
          </a:p>
        </p:txBody>
      </p:sp>
      <p:sp>
        <p:nvSpPr>
          <p:cNvPr id="119" name="CustomShape 16"/>
          <p:cNvSpPr/>
          <p:nvPr/>
        </p:nvSpPr>
        <p:spPr>
          <a:xfrm>
            <a:off x="7519930" y="1743258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4e</a:t>
            </a:r>
            <a:endParaRPr dirty="0"/>
          </a:p>
        </p:txBody>
      </p:sp>
      <p:sp>
        <p:nvSpPr>
          <p:cNvPr id="120" name="CustomShape 17"/>
          <p:cNvSpPr/>
          <p:nvPr/>
        </p:nvSpPr>
        <p:spPr>
          <a:xfrm>
            <a:off x="6124279" y="1743258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2μ2e</a:t>
            </a:r>
            <a:endParaRPr dirty="0"/>
          </a:p>
        </p:txBody>
      </p:sp>
      <p:sp>
        <p:nvSpPr>
          <p:cNvPr id="125" name="CustomShape 22"/>
          <p:cNvSpPr/>
          <p:nvPr/>
        </p:nvSpPr>
        <p:spPr>
          <a:xfrm>
            <a:off x="4756790" y="2745159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4μ</a:t>
            </a:r>
            <a:endParaRPr dirty="0"/>
          </a:p>
        </p:txBody>
      </p:sp>
      <p:sp>
        <p:nvSpPr>
          <p:cNvPr id="126" name="CustomShape 23"/>
          <p:cNvSpPr/>
          <p:nvPr/>
        </p:nvSpPr>
        <p:spPr>
          <a:xfrm>
            <a:off x="3342693" y="2731493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2e2μ</a:t>
            </a:r>
            <a:endParaRPr dirty="0"/>
          </a:p>
        </p:txBody>
      </p:sp>
      <p:sp>
        <p:nvSpPr>
          <p:cNvPr id="127" name="CustomShape 24"/>
          <p:cNvSpPr/>
          <p:nvPr/>
        </p:nvSpPr>
        <p:spPr>
          <a:xfrm>
            <a:off x="4733765" y="1762217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4e</a:t>
            </a:r>
            <a:endParaRPr dirty="0"/>
          </a:p>
        </p:txBody>
      </p:sp>
      <p:sp>
        <p:nvSpPr>
          <p:cNvPr id="128" name="CustomShape 25"/>
          <p:cNvSpPr/>
          <p:nvPr/>
        </p:nvSpPr>
        <p:spPr>
          <a:xfrm>
            <a:off x="3342693" y="1745401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2μ2e</a:t>
            </a:r>
            <a:endParaRPr dirty="0"/>
          </a:p>
        </p:txBody>
      </p:sp>
      <p:sp>
        <p:nvSpPr>
          <p:cNvPr id="108" name="CustomShape 5"/>
          <p:cNvSpPr/>
          <p:nvPr/>
        </p:nvSpPr>
        <p:spPr>
          <a:xfrm>
            <a:off x="1265712" y="1025101"/>
            <a:ext cx="1090028" cy="308297"/>
          </a:xfrm>
          <a:prstGeom prst="rect">
            <a:avLst/>
          </a:prstGeom>
          <a:noFill/>
          <a:ln w="36000">
            <a:noFill/>
            <a:round/>
          </a:ln>
        </p:spPr>
        <p:txBody>
          <a:bodyPr wrap="none" lIns="97967" tIns="57147" rIns="97967" bIns="57147" anchor="ctr"/>
          <a:lstStyle/>
          <a:p>
            <a:pPr algn="ctr"/>
            <a:r>
              <a:rPr lang="it-IT" b="1" dirty="0" err="1">
                <a:solidFill>
                  <a:srgbClr val="004B7F"/>
                </a:solidFill>
                <a:latin typeface="DejaVu Sans"/>
                <a:ea typeface="DejaVu Sans"/>
              </a:rPr>
              <a:t>cosθ</a:t>
            </a:r>
            <a:r>
              <a:rPr lang="it-IT" b="1" dirty="0">
                <a:solidFill>
                  <a:srgbClr val="004B7F"/>
                </a:solidFill>
                <a:latin typeface="DejaVu Sans"/>
                <a:ea typeface="DejaVu Sans"/>
              </a:rPr>
              <a:t>*</a:t>
            </a:r>
            <a:endParaRPr b="1" dirty="0">
              <a:solidFill>
                <a:srgbClr val="004B7F"/>
              </a:solidFill>
            </a:endParaRPr>
          </a:p>
        </p:txBody>
      </p:sp>
      <p:sp>
        <p:nvSpPr>
          <p:cNvPr id="110" name="CustomShape 7"/>
          <p:cNvSpPr/>
          <p:nvPr/>
        </p:nvSpPr>
        <p:spPr>
          <a:xfrm>
            <a:off x="4305300" y="1015386"/>
            <a:ext cx="608691" cy="331811"/>
          </a:xfrm>
          <a:prstGeom prst="rect">
            <a:avLst/>
          </a:prstGeom>
          <a:noFill/>
          <a:ln w="36000">
            <a:noFill/>
            <a:round/>
          </a:ln>
        </p:spPr>
        <p:txBody>
          <a:bodyPr wrap="none" lIns="97967" tIns="57147" rIns="97967" bIns="57147" anchor="ctr"/>
          <a:lstStyle/>
          <a:p>
            <a:pPr algn="ctr"/>
            <a:r>
              <a:rPr lang="it-IT" b="1" dirty="0" err="1">
                <a:solidFill>
                  <a:srgbClr val="004B7F"/>
                </a:solidFill>
                <a:latin typeface="DejaVu Sans"/>
                <a:ea typeface="DejaVu Sans"/>
              </a:rPr>
              <a:t>φ</a:t>
            </a:r>
            <a:endParaRPr dirty="0">
              <a:solidFill>
                <a:srgbClr val="004B7F"/>
              </a:solidFill>
            </a:endParaRPr>
          </a:p>
        </p:txBody>
      </p:sp>
      <p:sp>
        <p:nvSpPr>
          <p:cNvPr id="106" name="CustomShape 3"/>
          <p:cNvSpPr/>
          <p:nvPr/>
        </p:nvSpPr>
        <p:spPr>
          <a:xfrm>
            <a:off x="6902618" y="1030327"/>
            <a:ext cx="1006431" cy="299805"/>
          </a:xfrm>
          <a:prstGeom prst="rect">
            <a:avLst/>
          </a:prstGeom>
          <a:noFill/>
          <a:ln w="36000">
            <a:noFill/>
            <a:round/>
          </a:ln>
        </p:spPr>
        <p:txBody>
          <a:bodyPr wrap="none" lIns="97967" tIns="57147" rIns="97967" bIns="57147" anchor="ctr"/>
          <a:lstStyle/>
          <a:p>
            <a:pPr algn="ctr"/>
            <a:r>
              <a:rPr lang="it-IT" b="1" dirty="0">
                <a:solidFill>
                  <a:srgbClr val="004B7F"/>
                </a:solidFill>
                <a:latin typeface="DejaVu Sans"/>
                <a:ea typeface="DejaVu Sans"/>
              </a:rPr>
              <a:t>cosθ</a:t>
            </a:r>
            <a:r>
              <a:rPr lang="it-IT" b="1" baseline="-25000" dirty="0">
                <a:solidFill>
                  <a:srgbClr val="004B7F"/>
                </a:solidFill>
                <a:latin typeface="DejaVu Sans"/>
                <a:ea typeface="DejaVu Sans"/>
              </a:rPr>
              <a:t>1</a:t>
            </a:r>
            <a:endParaRPr b="1" baseline="-25000" dirty="0">
              <a:solidFill>
                <a:srgbClr val="004B7F"/>
              </a:solidFill>
            </a:endParaRPr>
          </a:p>
        </p:txBody>
      </p:sp>
      <p:sp>
        <p:nvSpPr>
          <p:cNvPr id="52" name="CustomShape 2"/>
          <p:cNvSpPr/>
          <p:nvPr/>
        </p:nvSpPr>
        <p:spPr>
          <a:xfrm>
            <a:off x="4167396" y="3141130"/>
            <a:ext cx="608691" cy="331484"/>
          </a:xfrm>
          <a:prstGeom prst="rect">
            <a:avLst/>
          </a:prstGeom>
          <a:noFill/>
          <a:ln w="36000">
            <a:noFill/>
            <a:round/>
          </a:ln>
        </p:spPr>
        <p:txBody>
          <a:bodyPr wrap="none" lIns="97967" tIns="57147" rIns="97967" bIns="57147" anchor="ctr"/>
          <a:lstStyle/>
          <a:p>
            <a:pPr algn="ctr"/>
            <a:r>
              <a:rPr lang="it-IT" b="1" dirty="0">
                <a:solidFill>
                  <a:srgbClr val="004B7F"/>
                </a:solidFill>
                <a:latin typeface="DejaVu Sans"/>
                <a:ea typeface="DejaVu Sans"/>
              </a:rPr>
              <a:t>m</a:t>
            </a:r>
            <a:r>
              <a:rPr lang="it-IT" baseline="-25000" dirty="0">
                <a:solidFill>
                  <a:srgbClr val="004B7F"/>
                </a:solidFill>
                <a:latin typeface="DejaVu Sans"/>
                <a:ea typeface="DejaVu Sans"/>
              </a:rPr>
              <a:t>1</a:t>
            </a:r>
            <a:endParaRPr baseline="-25000" dirty="0">
              <a:solidFill>
                <a:srgbClr val="004B7F"/>
              </a:solidFill>
            </a:endParaRPr>
          </a:p>
        </p:txBody>
      </p:sp>
      <p:sp>
        <p:nvSpPr>
          <p:cNvPr id="53" name="CustomShape 4"/>
          <p:cNvSpPr/>
          <p:nvPr/>
        </p:nvSpPr>
        <p:spPr>
          <a:xfrm>
            <a:off x="7158862" y="3144176"/>
            <a:ext cx="608691" cy="331811"/>
          </a:xfrm>
          <a:prstGeom prst="rect">
            <a:avLst/>
          </a:prstGeom>
          <a:noFill/>
          <a:ln w="36000">
            <a:noFill/>
            <a:round/>
          </a:ln>
        </p:spPr>
        <p:txBody>
          <a:bodyPr wrap="none" lIns="97967" tIns="57147" rIns="97967" bIns="57147" anchor="ctr"/>
          <a:lstStyle/>
          <a:p>
            <a:pPr algn="ctr"/>
            <a:r>
              <a:rPr lang="it-IT" b="1" dirty="0">
                <a:solidFill>
                  <a:srgbClr val="004B7F"/>
                </a:solidFill>
                <a:latin typeface="DejaVu Sans"/>
                <a:ea typeface="DejaVu Sans"/>
              </a:rPr>
              <a:t>m</a:t>
            </a:r>
            <a:r>
              <a:rPr lang="it-IT" baseline="-25000" dirty="0">
                <a:solidFill>
                  <a:srgbClr val="004B7F"/>
                </a:solidFill>
                <a:latin typeface="DejaVu Sans"/>
                <a:ea typeface="DejaVu Sans"/>
              </a:rPr>
              <a:t>2</a:t>
            </a:r>
            <a:endParaRPr baseline="-25000" dirty="0">
              <a:solidFill>
                <a:srgbClr val="004B7F"/>
              </a:solidFill>
            </a:endParaRPr>
          </a:p>
        </p:txBody>
      </p:sp>
      <p:sp>
        <p:nvSpPr>
          <p:cNvPr id="54" name="CustomShape 10"/>
          <p:cNvSpPr/>
          <p:nvPr/>
        </p:nvSpPr>
        <p:spPr>
          <a:xfrm>
            <a:off x="4552288" y="4384912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>
                <a:solidFill>
                  <a:srgbClr val="FF0000"/>
                </a:solidFill>
                <a:latin typeface="DejaVu Sans"/>
                <a:ea typeface="DejaVu Sans"/>
              </a:rPr>
              <a:t>4μ</a:t>
            </a:r>
            <a:endParaRPr/>
          </a:p>
        </p:txBody>
      </p:sp>
      <p:sp>
        <p:nvSpPr>
          <p:cNvPr id="55" name="CustomShape 11"/>
          <p:cNvSpPr/>
          <p:nvPr/>
        </p:nvSpPr>
        <p:spPr>
          <a:xfrm>
            <a:off x="3239226" y="4393076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2e2μ</a:t>
            </a:r>
            <a:endParaRPr dirty="0"/>
          </a:p>
        </p:txBody>
      </p:sp>
      <p:sp>
        <p:nvSpPr>
          <p:cNvPr id="56" name="CustomShape 12"/>
          <p:cNvSpPr/>
          <p:nvPr/>
        </p:nvSpPr>
        <p:spPr>
          <a:xfrm>
            <a:off x="4559146" y="3363352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>
                <a:solidFill>
                  <a:srgbClr val="FF0000"/>
                </a:solidFill>
                <a:latin typeface="DejaVu Sans"/>
                <a:ea typeface="DejaVu Sans"/>
              </a:rPr>
              <a:t>4e</a:t>
            </a:r>
            <a:endParaRPr/>
          </a:p>
        </p:txBody>
      </p:sp>
      <p:sp>
        <p:nvSpPr>
          <p:cNvPr id="57" name="CustomShape 13"/>
          <p:cNvSpPr/>
          <p:nvPr/>
        </p:nvSpPr>
        <p:spPr>
          <a:xfrm>
            <a:off x="3180773" y="3352902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>
                <a:solidFill>
                  <a:srgbClr val="FF0000"/>
                </a:solidFill>
                <a:latin typeface="DejaVu Sans"/>
                <a:ea typeface="DejaVu Sans"/>
              </a:rPr>
              <a:t>2μ2e</a:t>
            </a:r>
            <a:endParaRPr/>
          </a:p>
        </p:txBody>
      </p:sp>
      <p:sp>
        <p:nvSpPr>
          <p:cNvPr id="58" name="CustomShape 14"/>
          <p:cNvSpPr/>
          <p:nvPr/>
        </p:nvSpPr>
        <p:spPr>
          <a:xfrm>
            <a:off x="8090271" y="4596046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>
                <a:solidFill>
                  <a:srgbClr val="FF0000"/>
                </a:solidFill>
                <a:latin typeface="DejaVu Sans"/>
                <a:ea typeface="DejaVu Sans"/>
              </a:rPr>
              <a:t>4μ</a:t>
            </a:r>
            <a:endParaRPr/>
          </a:p>
        </p:txBody>
      </p:sp>
      <p:sp>
        <p:nvSpPr>
          <p:cNvPr id="59" name="CustomShape 15"/>
          <p:cNvSpPr/>
          <p:nvPr/>
        </p:nvSpPr>
        <p:spPr>
          <a:xfrm>
            <a:off x="6777209" y="4604210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>
                <a:solidFill>
                  <a:srgbClr val="FF0000"/>
                </a:solidFill>
                <a:latin typeface="DejaVu Sans"/>
                <a:ea typeface="DejaVu Sans"/>
              </a:rPr>
              <a:t>2e2μ</a:t>
            </a:r>
            <a:endParaRPr/>
          </a:p>
        </p:txBody>
      </p:sp>
      <p:sp>
        <p:nvSpPr>
          <p:cNvPr id="60" name="CustomShape 16"/>
          <p:cNvSpPr/>
          <p:nvPr/>
        </p:nvSpPr>
        <p:spPr>
          <a:xfrm>
            <a:off x="8097129" y="3574486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>
                <a:solidFill>
                  <a:srgbClr val="FF0000"/>
                </a:solidFill>
                <a:latin typeface="DejaVu Sans"/>
                <a:ea typeface="DejaVu Sans"/>
              </a:rPr>
              <a:t>4e</a:t>
            </a:r>
            <a:endParaRPr/>
          </a:p>
        </p:txBody>
      </p:sp>
      <p:sp>
        <p:nvSpPr>
          <p:cNvPr id="61" name="CustomShape 17"/>
          <p:cNvSpPr/>
          <p:nvPr/>
        </p:nvSpPr>
        <p:spPr>
          <a:xfrm>
            <a:off x="6718756" y="3564036"/>
            <a:ext cx="606079" cy="351406"/>
          </a:xfrm>
          <a:prstGeom prst="rect">
            <a:avLst/>
          </a:prstGeom>
        </p:spPr>
        <p:txBody>
          <a:bodyPr wrap="none" lIns="97967" tIns="57147" rIns="97967" bIns="57147" anchor="ctr"/>
          <a:lstStyle/>
          <a:p>
            <a:pPr algn="ctr"/>
            <a:r>
              <a:rPr lang="it-IT" sz="1500" i="1" dirty="0">
                <a:solidFill>
                  <a:srgbClr val="FF0000"/>
                </a:solidFill>
                <a:latin typeface="DejaVu Sans"/>
                <a:ea typeface="DejaVu Sans"/>
              </a:rPr>
              <a:t>2μ2e</a:t>
            </a:r>
            <a:endParaRPr dirty="0"/>
          </a:p>
        </p:txBody>
      </p:sp>
      <p:sp>
        <p:nvSpPr>
          <p:cNvPr id="17" name="Rectangle 16"/>
          <p:cNvSpPr/>
          <p:nvPr/>
        </p:nvSpPr>
        <p:spPr>
          <a:xfrm>
            <a:off x="324264" y="3753181"/>
            <a:ext cx="25475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algn="just">
              <a:buFont typeface="Arial"/>
              <a:buChar char="•"/>
            </a:pPr>
            <a:r>
              <a:rPr lang="it-IT" sz="1600" b="1" dirty="0">
                <a:solidFill>
                  <a:srgbClr val="DC2300"/>
                </a:solidFill>
              </a:rPr>
              <a:t>RED:</a:t>
            </a:r>
            <a:r>
              <a:rPr lang="it-IT" sz="1600" dirty="0">
                <a:solidFill>
                  <a:srgbClr val="000000"/>
                </a:solidFill>
              </a:rPr>
              <a:t> 100k </a:t>
            </a:r>
            <a:r>
              <a:rPr lang="it-IT" sz="1600" dirty="0" err="1">
                <a:solidFill>
                  <a:srgbClr val="000000"/>
                </a:solidFill>
              </a:rPr>
              <a:t>toys</a:t>
            </a:r>
            <a:r>
              <a:rPr lang="it-IT" sz="1600" dirty="0">
                <a:solidFill>
                  <a:srgbClr val="000000"/>
                </a:solidFill>
              </a:rPr>
              <a:t> </a:t>
            </a:r>
            <a:r>
              <a:rPr lang="it-IT" sz="1600" dirty="0" err="1">
                <a:solidFill>
                  <a:srgbClr val="000000"/>
                </a:solidFill>
              </a:rPr>
              <a:t>generates</a:t>
            </a:r>
            <a:r>
              <a:rPr lang="it-IT" sz="1600" dirty="0">
                <a:solidFill>
                  <a:srgbClr val="000000"/>
                </a:solidFill>
              </a:rPr>
              <a:t> from MELA pdf</a:t>
            </a:r>
            <a:endParaRPr lang="it-IT" sz="1600" dirty="0"/>
          </a:p>
          <a:p>
            <a:pPr marL="173038" indent="-173038" algn="just">
              <a:buFont typeface="Arial"/>
              <a:buChar char="•"/>
            </a:pPr>
            <a:r>
              <a:rPr lang="it-IT" sz="1600" b="1" dirty="0">
                <a:solidFill>
                  <a:srgbClr val="000000"/>
                </a:solidFill>
              </a:rPr>
              <a:t>BLACK:</a:t>
            </a:r>
            <a:r>
              <a:rPr lang="it-IT" sz="1600" dirty="0">
                <a:solidFill>
                  <a:srgbClr val="000000"/>
                </a:solidFill>
              </a:rPr>
              <a:t> JHU MC </a:t>
            </a:r>
            <a:r>
              <a:rPr lang="it-IT" sz="1600" dirty="0" err="1">
                <a:solidFill>
                  <a:srgbClr val="000000"/>
                </a:solidFill>
              </a:rPr>
              <a:t>events</a:t>
            </a:r>
            <a:endParaRPr lang="it-IT" sz="1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26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Shape 1"/>
          <p:cNvSpPr txBox="1"/>
          <p:nvPr/>
        </p:nvSpPr>
        <p:spPr>
          <a:xfrm>
            <a:off x="322306" y="0"/>
            <a:ext cx="8537354" cy="806824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algn="ctr">
              <a:lnSpc>
                <a:spcPct val="150000"/>
              </a:lnSpc>
            </a:pPr>
            <a:r>
              <a:rPr lang="it-IT" sz="2800" dirty="0">
                <a:solidFill>
                  <a:srgbClr val="174576"/>
                </a:solidFill>
                <a:latin typeface="Bitstream Charter"/>
              </a:rPr>
              <a:t>Preliminary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Separations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: 7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TeV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 and </a:t>
            </a:r>
            <a:r>
              <a:rPr lang="it-IT" sz="2800" dirty="0">
                <a:solidFill>
                  <a:srgbClr val="174576"/>
                </a:solidFill>
                <a:latin typeface="Bitstream Charter"/>
              </a:rPr>
              <a:t>8 </a:t>
            </a:r>
            <a:r>
              <a:rPr lang="it-IT" sz="2800" dirty="0" err="1">
                <a:solidFill>
                  <a:srgbClr val="174576"/>
                </a:solidFill>
                <a:latin typeface="Bitstream Charter"/>
              </a:rPr>
              <a:t>TeV</a:t>
            </a:r>
            <a:r>
              <a:rPr lang="it-IT" sz="2800" dirty="0">
                <a:solidFill>
                  <a:srgbClr val="174576"/>
                </a:solidFill>
                <a:latin typeface="Bitstream Charter"/>
              </a:rPr>
              <a:t> </a:t>
            </a:r>
            <a:endParaRPr sz="2800" dirty="0">
              <a:solidFill>
                <a:srgbClr val="174576"/>
              </a:solidFill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393531" y="1036307"/>
            <a:ext cx="8466129" cy="457811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using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profile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likelihoods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,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asymptotic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separations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with </a:t>
            </a:r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systematics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1" name="CustomShape 5"/>
          <p:cNvSpPr>
            <a:spLocks/>
          </p:cNvSpPr>
          <p:nvPr/>
        </p:nvSpPr>
        <p:spPr>
          <a:xfrm rot="2178501">
            <a:off x="7774302" y="1996070"/>
            <a:ext cx="891485" cy="39951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2000" b="1" dirty="0" smtClean="0">
                <a:solidFill>
                  <a:srgbClr val="FFFFFF"/>
                </a:solidFill>
              </a:rPr>
              <a:t>2</a:t>
            </a:r>
            <a:r>
              <a:rPr lang="it-IT" sz="2000" b="1" baseline="30000" dirty="0" smtClean="0">
                <a:solidFill>
                  <a:srgbClr val="FFFFFF"/>
                </a:solidFill>
              </a:rPr>
              <a:t>-</a:t>
            </a:r>
            <a:r>
              <a:rPr lang="it-IT" sz="2000" b="1" dirty="0" smtClean="0">
                <a:solidFill>
                  <a:srgbClr val="FFFFFF"/>
                </a:solidFill>
              </a:rPr>
              <a:t>= </a:t>
            </a:r>
            <a:r>
              <a:rPr lang="it-IT" sz="2000" b="1" dirty="0" smtClean="0">
                <a:solidFill>
                  <a:srgbClr val="FFFFFF"/>
                </a:solidFill>
              </a:rPr>
              <a:t>2</a:t>
            </a:r>
            <a:r>
              <a:rPr lang="it-IT" sz="2000" b="1" baseline="30000" dirty="0">
                <a:solidFill>
                  <a:srgbClr val="FFFFFF"/>
                </a:solidFill>
              </a:rPr>
              <a:t>-</a:t>
            </a:r>
            <a:r>
              <a:rPr lang="it-IT" sz="2000" b="1" baseline="-25000" dirty="0">
                <a:solidFill>
                  <a:srgbClr val="FFFFFF"/>
                </a:solidFill>
              </a:rPr>
              <a:t>h</a:t>
            </a:r>
            <a:endParaRPr baseline="-25000" dirty="0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97" y="1687000"/>
            <a:ext cx="6344338" cy="1510557"/>
          </a:xfrm>
          <a:prstGeom prst="rect">
            <a:avLst/>
          </a:prstGeom>
        </p:spPr>
      </p:pic>
      <p:sp>
        <p:nvSpPr>
          <p:cNvPr id="270" name="TextShape 4"/>
          <p:cNvSpPr txBox="1"/>
          <p:nvPr/>
        </p:nvSpPr>
        <p:spPr>
          <a:xfrm rot="16179000">
            <a:off x="-250079" y="2407806"/>
            <a:ext cx="1271131" cy="251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69" name="TextShape 3"/>
          <p:cNvSpPr txBox="1"/>
          <p:nvPr/>
        </p:nvSpPr>
        <p:spPr>
          <a:xfrm>
            <a:off x="468381" y="1512392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818" y="1498689"/>
            <a:ext cx="1548000" cy="468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Expected </a:t>
            </a:r>
            <a:r>
              <a:rPr lang="it-IT" sz="1600" dirty="0" err="1">
                <a:solidFill>
                  <a:schemeClr val="bg1"/>
                </a:solidFill>
                <a:ea typeface="DejaVu Sans"/>
              </a:rPr>
              <a:t>μ</a:t>
            </a:r>
            <a:r>
              <a:rPr lang="it-IT" sz="1600" dirty="0">
                <a:solidFill>
                  <a:schemeClr val="bg1"/>
                </a:solidFill>
                <a:ea typeface="DejaVu Sans"/>
              </a:rPr>
              <a:t>=1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894" y="5109371"/>
            <a:ext cx="6415999" cy="1512000"/>
          </a:xfrm>
          <a:prstGeom prst="rect">
            <a:avLst/>
          </a:prstGeom>
        </p:spPr>
      </p:pic>
      <p:sp>
        <p:nvSpPr>
          <p:cNvPr id="18" name="TextShape 4"/>
          <p:cNvSpPr txBox="1"/>
          <p:nvPr/>
        </p:nvSpPr>
        <p:spPr>
          <a:xfrm rot="16179000">
            <a:off x="1948874" y="5845795"/>
            <a:ext cx="1271131" cy="251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19" name="TextShape 3"/>
          <p:cNvSpPr txBox="1"/>
          <p:nvPr/>
        </p:nvSpPr>
        <p:spPr>
          <a:xfrm>
            <a:off x="2739489" y="4920499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54771" y="4921737"/>
            <a:ext cx="1548000" cy="432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Observed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1" name="TextShape 4"/>
          <p:cNvSpPr txBox="1"/>
          <p:nvPr/>
        </p:nvSpPr>
        <p:spPr>
          <a:xfrm rot="16179000">
            <a:off x="604604" y="4108441"/>
            <a:ext cx="1271131" cy="251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2" name="TextShape 3"/>
          <p:cNvSpPr txBox="1"/>
          <p:nvPr/>
        </p:nvSpPr>
        <p:spPr>
          <a:xfrm>
            <a:off x="1351926" y="3213027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10501" y="3214265"/>
            <a:ext cx="1655999" cy="432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Expected </a:t>
            </a:r>
            <a:r>
              <a:rPr lang="it-IT" sz="1600" dirty="0" err="1">
                <a:solidFill>
                  <a:schemeClr val="bg1"/>
                </a:solidFill>
                <a:ea typeface="DejaVu Sans"/>
              </a:rPr>
              <a:t>μ</a:t>
            </a:r>
            <a:r>
              <a:rPr lang="it-IT" sz="1600" dirty="0" smtClean="0">
                <a:solidFill>
                  <a:schemeClr val="bg1"/>
                </a:solidFill>
                <a:ea typeface="DejaVu Sans"/>
              </a:rPr>
              <a:t>=</a:t>
            </a:r>
            <a:r>
              <a:rPr lang="it-IT" sz="1600" dirty="0" err="1" smtClean="0">
                <a:solidFill>
                  <a:schemeClr val="bg1"/>
                </a:solidFill>
                <a:ea typeface="DejaVu Sans"/>
              </a:rPr>
              <a:t>μ</a:t>
            </a:r>
            <a:r>
              <a:rPr lang="it-IT" sz="1600" dirty="0" smtClean="0">
                <a:solidFill>
                  <a:schemeClr val="bg1"/>
                </a:solidFill>
                <a:ea typeface="DejaVu Sans"/>
              </a:rPr>
              <a:t> </a:t>
            </a:r>
            <a:r>
              <a:rPr lang="it-IT" sz="1600" baseline="-25000" dirty="0" smtClean="0">
                <a:solidFill>
                  <a:schemeClr val="bg1"/>
                </a:solidFill>
                <a:ea typeface="DejaVu Sans"/>
              </a:rPr>
              <a:t>best</a:t>
            </a:r>
            <a:endParaRPr lang="en-US" sz="1600" baseline="-25000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24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53191" y="4723046"/>
            <a:ext cx="6372000" cy="15119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17" y="2275053"/>
            <a:ext cx="6371833" cy="1511999"/>
          </a:xfrm>
          <a:prstGeom prst="rect">
            <a:avLst/>
          </a:prstGeom>
        </p:spPr>
      </p:pic>
      <p:sp>
        <p:nvSpPr>
          <p:cNvPr id="267" name="TextShape 1"/>
          <p:cNvSpPr txBox="1"/>
          <p:nvPr/>
        </p:nvSpPr>
        <p:spPr>
          <a:xfrm>
            <a:off x="322306" y="0"/>
            <a:ext cx="8537354" cy="806824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algn="ctr">
              <a:lnSpc>
                <a:spcPct val="150000"/>
              </a:lnSpc>
            </a:pPr>
            <a:r>
              <a:rPr lang="it-IT" sz="2800" dirty="0">
                <a:solidFill>
                  <a:srgbClr val="174576"/>
                </a:solidFill>
                <a:latin typeface="Bitstream Charter"/>
              </a:rPr>
              <a:t>Preliminary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Separations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 (2</a:t>
            </a:r>
            <a:r>
              <a:rPr lang="it-IT" sz="2800" baseline="30000" dirty="0" smtClean="0">
                <a:solidFill>
                  <a:srgbClr val="174576"/>
                </a:solidFill>
                <a:latin typeface="Bitstream Charter"/>
              </a:rPr>
              <a:t>+</a:t>
            </a:r>
            <a:r>
              <a:rPr lang="it-IT" sz="2800" baseline="-25000" dirty="0" smtClean="0">
                <a:solidFill>
                  <a:srgbClr val="174576"/>
                </a:solidFill>
                <a:latin typeface="Bitstream Charter"/>
              </a:rPr>
              <a:t>m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): 7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TeV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 and </a:t>
            </a:r>
            <a:r>
              <a:rPr lang="it-IT" sz="2800" dirty="0">
                <a:solidFill>
                  <a:srgbClr val="174576"/>
                </a:solidFill>
                <a:latin typeface="Bitstream Charter"/>
              </a:rPr>
              <a:t>8 </a:t>
            </a:r>
            <a:r>
              <a:rPr lang="it-IT" sz="2800" dirty="0" err="1">
                <a:solidFill>
                  <a:srgbClr val="174576"/>
                </a:solidFill>
                <a:latin typeface="Bitstream Charter"/>
              </a:rPr>
              <a:t>TeV</a:t>
            </a:r>
            <a:r>
              <a:rPr lang="it-IT" sz="2800" dirty="0">
                <a:solidFill>
                  <a:srgbClr val="174576"/>
                </a:solidFill>
                <a:latin typeface="Bitstream Charter"/>
              </a:rPr>
              <a:t> </a:t>
            </a:r>
            <a:endParaRPr sz="2800" dirty="0">
              <a:solidFill>
                <a:srgbClr val="174576"/>
              </a:solidFill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393531" y="1036307"/>
            <a:ext cx="8466129" cy="457811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using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profile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likelihoods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,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asymptotic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separations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with </a:t>
            </a:r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systematics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270" name="TextShape 4"/>
          <p:cNvSpPr txBox="1"/>
          <p:nvPr/>
        </p:nvSpPr>
        <p:spPr>
          <a:xfrm rot="16179000">
            <a:off x="15856" y="2972308"/>
            <a:ext cx="1187999" cy="251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69" name="TextShape 3"/>
          <p:cNvSpPr txBox="1"/>
          <p:nvPr/>
        </p:nvSpPr>
        <p:spPr>
          <a:xfrm>
            <a:off x="721358" y="2065209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9933" y="2066447"/>
            <a:ext cx="1548000" cy="468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Expected </a:t>
            </a:r>
            <a:r>
              <a:rPr lang="it-IT" sz="1600" dirty="0" err="1">
                <a:solidFill>
                  <a:schemeClr val="bg1"/>
                </a:solidFill>
                <a:ea typeface="DejaVu Sans"/>
              </a:rPr>
              <a:t>μ</a:t>
            </a:r>
            <a:r>
              <a:rPr lang="it-IT" sz="1600" dirty="0">
                <a:solidFill>
                  <a:schemeClr val="bg1"/>
                </a:solidFill>
                <a:ea typeface="DejaVu Sans"/>
              </a:rPr>
              <a:t>=1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TextShape 4"/>
          <p:cNvSpPr txBox="1"/>
          <p:nvPr/>
        </p:nvSpPr>
        <p:spPr>
          <a:xfrm rot="16179000">
            <a:off x="1649211" y="5363225"/>
            <a:ext cx="1271131" cy="251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19" name="TextShape 3"/>
          <p:cNvSpPr txBox="1"/>
          <p:nvPr/>
        </p:nvSpPr>
        <p:spPr>
          <a:xfrm>
            <a:off x="2396533" y="4512634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55108" y="4513872"/>
            <a:ext cx="1548000" cy="432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Observed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18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40466" y="3889525"/>
            <a:ext cx="6372000" cy="1511999"/>
          </a:xfrm>
          <a:prstGeom prst="rect">
            <a:avLst/>
          </a:prstGeom>
        </p:spPr>
      </p:pic>
      <p:pic>
        <p:nvPicPr>
          <p:cNvPr id="5" name="Picture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15176" y="2044907"/>
            <a:ext cx="6372000" cy="1511998"/>
          </a:xfrm>
          <a:prstGeom prst="rect">
            <a:avLst/>
          </a:prstGeom>
        </p:spPr>
      </p:pic>
      <p:sp>
        <p:nvSpPr>
          <p:cNvPr id="267" name="TextShape 1"/>
          <p:cNvSpPr txBox="1"/>
          <p:nvPr/>
        </p:nvSpPr>
        <p:spPr>
          <a:xfrm>
            <a:off x="322306" y="0"/>
            <a:ext cx="8537354" cy="806824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algn="ctr">
              <a:lnSpc>
                <a:spcPct val="150000"/>
              </a:lnSpc>
            </a:pPr>
            <a:r>
              <a:rPr lang="it-IT" sz="2800" dirty="0">
                <a:solidFill>
                  <a:srgbClr val="174576"/>
                </a:solidFill>
                <a:latin typeface="Bitstream Charter"/>
              </a:rPr>
              <a:t>Preliminary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Separations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 (2</a:t>
            </a:r>
            <a:r>
              <a:rPr lang="it-IT" sz="2800" baseline="30000" dirty="0" smtClean="0">
                <a:solidFill>
                  <a:srgbClr val="174576"/>
                </a:solidFill>
                <a:latin typeface="Bitstream Charter"/>
              </a:rPr>
              <a:t>-</a:t>
            </a:r>
            <a:r>
              <a:rPr lang="it-IT" sz="2800" baseline="-25000" dirty="0" smtClean="0">
                <a:solidFill>
                  <a:srgbClr val="174576"/>
                </a:solidFill>
                <a:latin typeface="Bitstream Charter"/>
              </a:rPr>
              <a:t>m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): 7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TeV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 and </a:t>
            </a:r>
            <a:r>
              <a:rPr lang="it-IT" sz="2800" dirty="0">
                <a:solidFill>
                  <a:srgbClr val="174576"/>
                </a:solidFill>
                <a:latin typeface="Bitstream Charter"/>
              </a:rPr>
              <a:t>8 </a:t>
            </a:r>
            <a:r>
              <a:rPr lang="it-IT" sz="2800" dirty="0" err="1">
                <a:solidFill>
                  <a:srgbClr val="174576"/>
                </a:solidFill>
                <a:latin typeface="Bitstream Charter"/>
              </a:rPr>
              <a:t>TeV</a:t>
            </a:r>
            <a:r>
              <a:rPr lang="it-IT" sz="2800" dirty="0">
                <a:solidFill>
                  <a:srgbClr val="174576"/>
                </a:solidFill>
                <a:latin typeface="Bitstream Charter"/>
              </a:rPr>
              <a:t> </a:t>
            </a:r>
            <a:endParaRPr sz="2800" dirty="0">
              <a:solidFill>
                <a:srgbClr val="174576"/>
              </a:solidFill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393531" y="1036307"/>
            <a:ext cx="8466129" cy="457811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using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profile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likelihoods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,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asymptotic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separations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with </a:t>
            </a:r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systematics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1" name="CustomShape 5"/>
          <p:cNvSpPr>
            <a:spLocks/>
          </p:cNvSpPr>
          <p:nvPr/>
        </p:nvSpPr>
        <p:spPr>
          <a:xfrm rot="2178501">
            <a:off x="7774302" y="1996070"/>
            <a:ext cx="891485" cy="39951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2000" b="1" dirty="0" smtClean="0">
                <a:solidFill>
                  <a:srgbClr val="FFFFFF"/>
                </a:solidFill>
              </a:rPr>
              <a:t>2</a:t>
            </a:r>
            <a:r>
              <a:rPr lang="it-IT" sz="2000" b="1" baseline="30000" dirty="0" smtClean="0">
                <a:solidFill>
                  <a:srgbClr val="FFFFFF"/>
                </a:solidFill>
              </a:rPr>
              <a:t>-</a:t>
            </a:r>
            <a:r>
              <a:rPr lang="it-IT" sz="2000" b="1" dirty="0" smtClean="0">
                <a:solidFill>
                  <a:srgbClr val="FFFFFF"/>
                </a:solidFill>
              </a:rPr>
              <a:t>= </a:t>
            </a:r>
            <a:r>
              <a:rPr lang="it-IT" sz="2000" b="1" dirty="0" smtClean="0">
                <a:solidFill>
                  <a:srgbClr val="FFFFFF"/>
                </a:solidFill>
              </a:rPr>
              <a:t>2</a:t>
            </a:r>
            <a:r>
              <a:rPr lang="it-IT" sz="2000" b="1" baseline="30000" dirty="0">
                <a:solidFill>
                  <a:srgbClr val="FFFFFF"/>
                </a:solidFill>
              </a:rPr>
              <a:t>-</a:t>
            </a:r>
            <a:r>
              <a:rPr lang="it-IT" sz="2000" b="1" baseline="-25000" dirty="0">
                <a:solidFill>
                  <a:srgbClr val="FFFFFF"/>
                </a:solidFill>
              </a:rPr>
              <a:t>h</a:t>
            </a:r>
            <a:endParaRPr baseline="-25000" dirty="0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270" name="TextShape 4"/>
          <p:cNvSpPr txBox="1"/>
          <p:nvPr/>
        </p:nvSpPr>
        <p:spPr>
          <a:xfrm rot="16179000">
            <a:off x="-43908" y="2797834"/>
            <a:ext cx="1187999" cy="251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69" name="TextShape 3"/>
          <p:cNvSpPr txBox="1"/>
          <p:nvPr/>
        </p:nvSpPr>
        <p:spPr>
          <a:xfrm>
            <a:off x="661594" y="1841094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0169" y="1842332"/>
            <a:ext cx="1548000" cy="468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Expected </a:t>
            </a:r>
            <a:r>
              <a:rPr lang="it-IT" sz="1600" dirty="0" err="1">
                <a:solidFill>
                  <a:schemeClr val="bg1"/>
                </a:solidFill>
                <a:ea typeface="DejaVu Sans"/>
              </a:rPr>
              <a:t>μ</a:t>
            </a:r>
            <a:r>
              <a:rPr lang="it-IT" sz="1600" dirty="0">
                <a:solidFill>
                  <a:schemeClr val="bg1"/>
                </a:solidFill>
                <a:ea typeface="DejaVu Sans"/>
              </a:rPr>
              <a:t>=1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TextShape 4"/>
          <p:cNvSpPr txBox="1"/>
          <p:nvPr/>
        </p:nvSpPr>
        <p:spPr>
          <a:xfrm rot="16179000">
            <a:off x="1649211" y="4594858"/>
            <a:ext cx="1271131" cy="251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19" name="TextShape 3"/>
          <p:cNvSpPr txBox="1"/>
          <p:nvPr/>
        </p:nvSpPr>
        <p:spPr>
          <a:xfrm>
            <a:off x="2396533" y="3744267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55108" y="3745505"/>
            <a:ext cx="1548000" cy="432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Observed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35239" y="6252776"/>
            <a:ext cx="5753908" cy="338554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see in backup slides the 1D Hypothesis tests for 7 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TeV</a:t>
            </a:r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 and 8 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TeV</a:t>
            </a:r>
            <a:endParaRPr lang="en-US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044273" y="5840659"/>
            <a:ext cx="2983846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toys still running on grid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156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Improvement</a:t>
            </a:r>
            <a:r>
              <a:rPr lang="it-IT" dirty="0" smtClean="0"/>
              <a:t> to the </a:t>
            </a:r>
            <a:r>
              <a:rPr lang="it-IT" dirty="0" err="1" smtClean="0"/>
              <a:t>analysis</a:t>
            </a:r>
            <a:r>
              <a:rPr lang="it-IT" dirty="0" smtClean="0"/>
              <a:t>: </a:t>
            </a:r>
            <a:r>
              <a:rPr lang="it-IT" dirty="0"/>
              <a:t>b</a:t>
            </a:r>
            <a:r>
              <a:rPr lang="it-IT" dirty="0" smtClean="0"/>
              <a:t>uilding WP </a:t>
            </a:r>
            <a:r>
              <a:rPr lang="it-IT" dirty="0" err="1" smtClean="0"/>
              <a:t>pdfs</a:t>
            </a:r>
            <a:endParaRPr lang="it-IT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33960" y="1342018"/>
            <a:ext cx="7966049" cy="480529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sz="2600" b="1" dirty="0">
                <a:solidFill>
                  <a:srgbClr val="FF6600"/>
                </a:solidFill>
              </a:rPr>
              <a:t>Why a WP </a:t>
            </a:r>
            <a:r>
              <a:rPr lang="en-US" sz="2600" b="1" dirty="0" err="1" smtClean="0">
                <a:solidFill>
                  <a:srgbClr val="FF6600"/>
                </a:solidFill>
              </a:rPr>
              <a:t>pdf</a:t>
            </a:r>
            <a:r>
              <a:rPr lang="en-US" sz="2600" b="1" dirty="0" smtClean="0">
                <a:solidFill>
                  <a:srgbClr val="FF6600"/>
                </a:solidFill>
              </a:rPr>
              <a:t>?</a:t>
            </a:r>
            <a:endParaRPr lang="en-US" sz="2600" b="1" dirty="0">
              <a:solidFill>
                <a:srgbClr val="FF66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charset="2"/>
              <a:buChar char=""/>
            </a:pP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</a:rPr>
              <a:t>Extend 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the use of ME to build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</a:rPr>
              <a:t>WrongPair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bg2">
                    <a:lumMod val="50000"/>
                  </a:schemeClr>
                </a:solidFill>
              </a:rPr>
              <a:t>pdf</a:t>
            </a:r>
            <a:endParaRPr lang="en-US" sz="2200" dirty="0">
              <a:solidFill>
                <a:schemeClr val="bg2">
                  <a:lumMod val="50000"/>
                </a:schemeClr>
              </a:solidFill>
            </a:endParaRPr>
          </a:p>
          <a:p>
            <a:pPr algn="just">
              <a:buFont typeface="Wingdings" charset="2"/>
              <a:buChar char=""/>
            </a:pPr>
            <a:endParaRPr lang="en-US" sz="2200" dirty="0">
              <a:solidFill>
                <a:schemeClr val="bg2">
                  <a:lumMod val="50000"/>
                </a:schemeClr>
              </a:solidFill>
            </a:endParaRPr>
          </a:p>
          <a:p>
            <a:pPr algn="just">
              <a:buFont typeface="Wingdings" charset="2"/>
              <a:buChar char=""/>
            </a:pP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Towards complete symmetrical approach for GP and 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</a:rPr>
              <a:t>WP:</a:t>
            </a:r>
            <a:endParaRPr lang="en-US" sz="22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 algn="just">
              <a:buFont typeface="Wingdings" charset="2"/>
              <a:buChar char="v"/>
            </a:pP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Improved description of signal </a:t>
            </a:r>
          </a:p>
          <a:p>
            <a:pPr marL="800100" lvl="1" indent="-342900" algn="just">
              <a:buFont typeface="Wingdings" charset="2"/>
              <a:buChar char="v"/>
            </a:pP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Full analytical 7D joint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</a:rPr>
              <a:t>pdf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 over all the fit observables for the WP 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</a:rPr>
              <a:t>component</a:t>
            </a:r>
          </a:p>
          <a:p>
            <a:pPr marL="800100" lvl="1" indent="-342900" algn="just">
              <a:buFont typeface="Wingdings" charset="2"/>
              <a:buChar char="v"/>
            </a:pP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</a:rPr>
              <a:t>WP 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acceptances</a:t>
            </a:r>
          </a:p>
          <a:p>
            <a:pPr algn="just">
              <a:buFont typeface="Wingdings" charset="2"/>
              <a:buChar char="²"/>
            </a:pPr>
            <a:endParaRPr lang="en-US" sz="2200" dirty="0">
              <a:solidFill>
                <a:schemeClr val="bg2">
                  <a:lumMod val="50000"/>
                </a:schemeClr>
              </a:solidFill>
            </a:endParaRPr>
          </a:p>
          <a:p>
            <a:pPr algn="just">
              <a:buFont typeface="Wingdings" charset="2"/>
              <a:buChar char=""/>
            </a:pP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Plan to use WP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</a:rPr>
              <a:t>pdf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 as a function of the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</a:rPr>
              <a:t>g_i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 couplings in the likelihood fit</a:t>
            </a:r>
          </a:p>
          <a:p>
            <a:pPr marL="800100" lvl="1" indent="-342900" algn="just">
              <a:buFont typeface="Wingdings" charset="2"/>
              <a:buChar char="v"/>
            </a:pP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immediately extendable for any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</a:rPr>
              <a:t>g_i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 values </a:t>
            </a:r>
          </a:p>
          <a:p>
            <a:pPr marL="800100" lvl="1" indent="-342900" algn="just">
              <a:buFont typeface="Wingdings" charset="2"/>
              <a:buChar char="²"/>
            </a:pPr>
            <a:endParaRPr lang="en-US" sz="2200" dirty="0">
              <a:solidFill>
                <a:schemeClr val="bg2">
                  <a:lumMod val="50000"/>
                </a:schemeClr>
              </a:solidFill>
            </a:endParaRPr>
          </a:p>
          <a:p>
            <a:pPr marL="342900" lvl="1" indent="-342900" algn="just">
              <a:buFont typeface="Wingdings" charset="2"/>
              <a:buChar char=""/>
            </a:pP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Expect some sensitivity gain in both hypothesis testing and likelihood fit and expect reduced systematic from WP in likelihood fit </a:t>
            </a:r>
          </a:p>
          <a:p>
            <a:pPr algn="just">
              <a:buFont typeface="Courier New"/>
              <a:buChar char="o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770919">
            <a:off x="5451626" y="1840368"/>
            <a:ext cx="355008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Da </a:t>
            </a:r>
            <a:r>
              <a:rPr lang="en-US" sz="3200" dirty="0" err="1" smtClean="0">
                <a:solidFill>
                  <a:srgbClr val="FF0000"/>
                </a:solidFill>
              </a:rPr>
              <a:t>sistemare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732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Giuliano</a:t>
            </a:r>
            <a:r>
              <a:rPr lang="en-US" dirty="0" smtClean="0"/>
              <a:t>/</a:t>
            </a:r>
            <a:r>
              <a:rPr lang="en-US" dirty="0" err="1" smtClean="0"/>
              <a:t>stefano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45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1D Hypothesis testing: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Bitstream Charter"/>
              </a:rPr>
              <a:t>Consistent definition of </a:t>
            </a:r>
            <a:r>
              <a:rPr lang="en-US" dirty="0" err="1">
                <a:solidFill>
                  <a:srgbClr val="000000"/>
                </a:solidFill>
                <a:latin typeface="Bitstream Charter"/>
              </a:rPr>
              <a:t>cos</a:t>
            </a:r>
            <a:r>
              <a:rPr lang="en-US" dirty="0" err="1">
                <a:solidFill>
                  <a:srgbClr val="000000"/>
                </a:solidFill>
                <a:latin typeface="DejaVu Sans"/>
                <a:ea typeface="DejaVu Sans"/>
              </a:rPr>
              <a:t>θ</a:t>
            </a:r>
            <a:r>
              <a:rPr lang="en-US" dirty="0">
                <a:solidFill>
                  <a:srgbClr val="000000"/>
                </a:solidFill>
                <a:latin typeface="Bitstream Charter"/>
                <a:ea typeface="DejaVu Sans"/>
              </a:rPr>
              <a:t>*</a:t>
            </a:r>
            <a:r>
              <a:rPr lang="en-US" dirty="0">
                <a:solidFill>
                  <a:srgbClr val="000000"/>
                </a:solidFill>
                <a:latin typeface="Bitstream Charter"/>
              </a:rPr>
              <a:t> (according to JHU Paper): </a:t>
            </a:r>
            <a:r>
              <a:rPr lang="en-US" b="1" dirty="0">
                <a:solidFill>
                  <a:srgbClr val="000000"/>
                </a:solidFill>
                <a:latin typeface="Bitstream Charter"/>
              </a:rPr>
              <a:t>agreement</a:t>
            </a:r>
            <a:r>
              <a:rPr lang="en-US" dirty="0">
                <a:solidFill>
                  <a:srgbClr val="000000"/>
                </a:solidFill>
                <a:latin typeface="Bitstream Charter"/>
              </a:rPr>
              <a:t> between JHU and theoretical distribution </a:t>
            </a:r>
            <a:r>
              <a:rPr lang="en-US" b="1" dirty="0" smtClean="0">
                <a:solidFill>
                  <a:srgbClr val="000000"/>
                </a:solidFill>
                <a:latin typeface="Bitstream Charter"/>
              </a:rPr>
              <a:t>improved</a:t>
            </a:r>
            <a:endParaRPr lang="en-US" dirty="0" smtClean="0"/>
          </a:p>
          <a:p>
            <a:pPr lvl="1"/>
            <a:r>
              <a:rPr lang="en-US" dirty="0" smtClean="0"/>
              <a:t>acceptances </a:t>
            </a:r>
            <a:r>
              <a:rPr lang="en-US" dirty="0"/>
              <a:t>and new description of the Wrong Pair </a:t>
            </a:r>
            <a:r>
              <a:rPr lang="en-US" dirty="0" smtClean="0"/>
              <a:t>distributions: all the fits are ready both for 2011 and 2012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closure tests</a:t>
            </a:r>
          </a:p>
          <a:p>
            <a:pPr lvl="1"/>
            <a:r>
              <a:rPr lang="en-US" dirty="0"/>
              <a:t>Hypothesis tests: 	</a:t>
            </a:r>
          </a:p>
          <a:p>
            <a:pPr lvl="2"/>
            <a:r>
              <a:rPr lang="en-US" dirty="0" err="1"/>
              <a:t>Asyntothic</a:t>
            </a:r>
            <a:r>
              <a:rPr lang="en-US" dirty="0"/>
              <a:t>: 2011/2012/Combined expected/observed</a:t>
            </a:r>
          </a:p>
          <a:p>
            <a:pPr lvl="2"/>
            <a:r>
              <a:rPr lang="en-US" dirty="0"/>
              <a:t>Toys: 2011/2012/Combined expected/observed </a:t>
            </a:r>
          </a:p>
          <a:p>
            <a:r>
              <a:rPr lang="en-US" dirty="0"/>
              <a:t>2D:</a:t>
            </a:r>
          </a:p>
          <a:p>
            <a:r>
              <a:rPr lang="en-US" dirty="0"/>
              <a:t>8D:</a:t>
            </a:r>
          </a:p>
          <a:p>
            <a:r>
              <a:rPr lang="en-US" dirty="0"/>
              <a:t>Status of the Spin/CP </a:t>
            </a:r>
            <a:r>
              <a:rPr lang="en-US" dirty="0" smtClean="0"/>
              <a:t>note</a:t>
            </a:r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dirty="0" smtClean="0"/>
              <a:t/>
            </a:r>
            <a:r>
              <a:rPr lang="en-US" b="1" dirty="0">
                <a:solidFill>
                  <a:srgbClr val="000000"/>
                </a:solidFill>
                <a:latin typeface="Bitstream Charter"/>
              </a:rPr>
              <a:t> 2­h admixtures samples ready</a:t>
            </a:r>
            <a:endParaRPr lang="en-US" dirty="0"/>
          </a:p>
          <a:p>
            <a:pPr lvl="1" algn="just">
              <a:lnSpc>
                <a:spcPct val="150000"/>
              </a:lnSpc>
              <a:buBlip>
                <a:blip r:embed="rId2"/>
              </a:buBlip>
            </a:pPr>
            <a:r>
              <a:rPr lang="en-US" sz="1700" dirty="0">
                <a:solidFill>
                  <a:srgbClr val="99284C"/>
                </a:solidFill>
                <a:latin typeface="Bitstream Charter"/>
              </a:rPr>
              <a:t>‣ hypothesis test with data and toys ready to run</a:t>
            </a:r>
            <a:endParaRPr lang="en-US" dirty="0"/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sz="2000" dirty="0">
                <a:solidFill>
                  <a:srgbClr val="000000"/>
                </a:solidFill>
                <a:latin typeface="Bitstream Charter"/>
              </a:rPr>
              <a:t> Consistent definition of </a:t>
            </a:r>
            <a:r>
              <a:rPr lang="en-US" sz="2000" dirty="0" err="1">
                <a:solidFill>
                  <a:srgbClr val="000000"/>
                </a:solidFill>
                <a:latin typeface="Bitstream Charter"/>
              </a:rPr>
              <a:t>cos</a:t>
            </a:r>
            <a:r>
              <a:rPr lang="en-US" sz="2000" dirty="0" err="1">
                <a:solidFill>
                  <a:srgbClr val="000000"/>
                </a:solidFill>
                <a:latin typeface="DejaVu Sans"/>
                <a:ea typeface="DejaVu Sans"/>
              </a:rPr>
              <a:t>θ</a:t>
            </a:r>
            <a:r>
              <a:rPr lang="en-US" sz="2000" dirty="0">
                <a:solidFill>
                  <a:srgbClr val="000000"/>
                </a:solidFill>
                <a:latin typeface="Bitstream Charter"/>
                <a:ea typeface="DejaVu Sans"/>
              </a:rPr>
              <a:t>*</a:t>
            </a:r>
            <a:r>
              <a:rPr lang="en-US" sz="2000" dirty="0">
                <a:solidFill>
                  <a:srgbClr val="000000"/>
                </a:solidFill>
                <a:latin typeface="Bitstream Charter"/>
              </a:rPr>
              <a:t> (according to JHU Paper): </a:t>
            </a:r>
            <a:r>
              <a:rPr lang="en-US" sz="2000" b="1" dirty="0">
                <a:solidFill>
                  <a:srgbClr val="000000"/>
                </a:solidFill>
                <a:latin typeface="Bitstream Charter"/>
              </a:rPr>
              <a:t>agreement</a:t>
            </a:r>
            <a:r>
              <a:rPr lang="en-US" sz="2000" dirty="0">
                <a:solidFill>
                  <a:srgbClr val="000000"/>
                </a:solidFill>
                <a:latin typeface="Bitstream Charter"/>
              </a:rPr>
              <a:t> between JHU and theoretical distribution </a:t>
            </a:r>
            <a:r>
              <a:rPr lang="en-US" sz="2000" b="1" dirty="0">
                <a:solidFill>
                  <a:srgbClr val="000000"/>
                </a:solidFill>
                <a:latin typeface="Bitstream Charter"/>
              </a:rPr>
              <a:t>improved</a:t>
            </a:r>
            <a:endParaRPr lang="en-US" dirty="0"/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sz="2000" dirty="0">
                <a:solidFill>
                  <a:srgbClr val="000000"/>
                </a:solidFill>
                <a:latin typeface="Bitstream Charter"/>
              </a:rPr>
              <a:t> New acceptance definitions, acceptance fits 2011/2012 optimized: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sz="1700" dirty="0">
                <a:solidFill>
                  <a:srgbClr val="99284C"/>
                </a:solidFill>
                <a:latin typeface="Bitstream Charter"/>
              </a:rPr>
              <a:t>	‣ effects of systematics uncertainties could be reduced</a:t>
            </a:r>
            <a:endParaRPr lang="en-US" dirty="0"/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sz="500" b="1" dirty="0">
                <a:solidFill>
                  <a:srgbClr val="000000"/>
                </a:solidFill>
                <a:latin typeface="Bitstream Charter"/>
              </a:rPr>
              <a:t>       </a:t>
            </a:r>
            <a:endParaRPr lang="en-US" dirty="0"/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sz="2000" dirty="0">
                <a:solidFill>
                  <a:srgbClr val="99284C"/>
                </a:solidFill>
                <a:latin typeface="Bitstream Charter"/>
              </a:rPr>
              <a:t> </a:t>
            </a:r>
            <a:r>
              <a:rPr lang="en-US" dirty="0">
                <a:solidFill>
                  <a:srgbClr val="99284C"/>
                </a:solidFill>
                <a:latin typeface="Bitstream Charter"/>
              </a:rPr>
              <a:t>Analysis is in a very good shape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99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15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>
                <a:solidFill>
                  <a:srgbClr val="174576"/>
                </a:solidFill>
                <a:latin typeface="Bitstream Charter"/>
              </a:rPr>
              <a:t>Systematic uncertainties</a:t>
            </a:r>
            <a:endParaRPr lang="en-GB" dirty="0">
              <a:solidFill>
                <a:srgbClr val="174576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79463" y="1168854"/>
            <a:ext cx="7583488" cy="516604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50000"/>
              </a:lnSpc>
              <a:buSzPct val="100000"/>
              <a:buNone/>
            </a:pPr>
            <a:r>
              <a:rPr lang="en-GB" sz="2600" b="1" dirty="0" smtClean="0"/>
              <a:t>Same </a:t>
            </a:r>
            <a:r>
              <a:rPr lang="en-GB" sz="2600" b="1" dirty="0" err="1" smtClean="0"/>
              <a:t>approuch</a:t>
            </a:r>
            <a:r>
              <a:rPr lang="en-GB" sz="2600" b="1" dirty="0" smtClean="0"/>
              <a:t> </a:t>
            </a:r>
            <a:r>
              <a:rPr lang="en-GB" sz="2600" b="1" dirty="0" smtClean="0"/>
              <a:t>as in </a:t>
            </a:r>
            <a:r>
              <a:rPr lang="en-GB" sz="2600" b="1" dirty="0" err="1" smtClean="0"/>
              <a:t>Moriond</a:t>
            </a:r>
            <a:r>
              <a:rPr lang="en-GB" sz="2600" b="1" dirty="0" smtClean="0"/>
              <a:t>:</a:t>
            </a:r>
          </a:p>
          <a:p>
            <a:pPr algn="just">
              <a:lnSpc>
                <a:spcPct val="150000"/>
              </a:lnSpc>
              <a:buSzPct val="100000"/>
              <a:buFont typeface="Wingdings" charset="2"/>
              <a:buChar char=""/>
            </a:pPr>
            <a:r>
              <a:rPr lang="en-GB" sz="2600" b="1" dirty="0" smtClean="0"/>
              <a:t>normalization systematics:</a:t>
            </a:r>
          </a:p>
          <a:p>
            <a:pPr lvl="1" algn="just">
              <a:lnSpc>
                <a:spcPct val="150000"/>
              </a:lnSpc>
              <a:buSzPct val="100000"/>
              <a:buFont typeface="Wingdings" charset="2"/>
              <a:buChar char=""/>
            </a:pPr>
            <a:r>
              <a:rPr lang="en-GB" sz="2600" dirty="0" smtClean="0"/>
              <a:t> signal x-section + MC statistic: 20%</a:t>
            </a:r>
          </a:p>
          <a:p>
            <a:pPr lvl="1" algn="just">
              <a:lnSpc>
                <a:spcPct val="150000"/>
              </a:lnSpc>
              <a:buSzPct val="100000"/>
              <a:buFont typeface="Wingdings" charset="2"/>
              <a:buChar char=""/>
            </a:pPr>
            <a:r>
              <a:rPr lang="en-GB" sz="2600" dirty="0" smtClean="0"/>
              <a:t> ZZ BG x-section + MC statistic: 7%</a:t>
            </a:r>
          </a:p>
          <a:p>
            <a:pPr lvl="1" algn="just">
              <a:lnSpc>
                <a:spcPct val="150000"/>
              </a:lnSpc>
              <a:buSzPct val="100000"/>
              <a:buFont typeface="Wingdings" charset="2"/>
              <a:buChar char=""/>
            </a:pPr>
            <a:r>
              <a:rPr lang="en-GB" sz="2600" dirty="0" smtClean="0"/>
              <a:t> ZJ BG: uncertainty from data-driven estimates: 32%</a:t>
            </a:r>
          </a:p>
          <a:p>
            <a:pPr lvl="1" algn="just">
              <a:lnSpc>
                <a:spcPct val="150000"/>
              </a:lnSpc>
              <a:buSzPct val="100000"/>
              <a:buFont typeface="Wingdings" charset="2"/>
              <a:buChar char=""/>
            </a:pPr>
            <a:r>
              <a:rPr lang="en-GB" sz="2600" dirty="0" smtClean="0"/>
              <a:t> all: high/low m4l bins migration due to assumed </a:t>
            </a:r>
            <a:r>
              <a:rPr lang="en-GB" sz="2600" dirty="0" err="1" smtClean="0"/>
              <a:t>m</a:t>
            </a:r>
            <a:r>
              <a:rPr lang="en-GB" sz="2600" baseline="-25000" dirty="0" err="1" smtClean="0"/>
              <a:t>H</a:t>
            </a:r>
            <a:r>
              <a:rPr lang="en-GB" sz="2600" dirty="0" smtClean="0"/>
              <a:t> and due to ES systematic: 14% (anti-correlated high-low)</a:t>
            </a:r>
          </a:p>
          <a:p>
            <a:pPr algn="just">
              <a:lnSpc>
                <a:spcPct val="150000"/>
              </a:lnSpc>
              <a:buSzPct val="100000"/>
              <a:buFont typeface="Wingdings" charset="2"/>
              <a:buChar char=""/>
            </a:pPr>
            <a:r>
              <a:rPr lang="en-GB" sz="2600" b="1" dirty="0" smtClean="0"/>
              <a:t> shape systematics:</a:t>
            </a:r>
          </a:p>
          <a:p>
            <a:pPr lvl="1" algn="just">
              <a:lnSpc>
                <a:spcPct val="150000"/>
              </a:lnSpc>
              <a:buSzPct val="100000"/>
              <a:buFont typeface="Wingdings" charset="2"/>
              <a:buChar char=""/>
            </a:pPr>
            <a:r>
              <a:rPr lang="en-GB" sz="2600" dirty="0"/>
              <a:t>wrong-pairing: very small with new selection </a:t>
            </a:r>
          </a:p>
          <a:p>
            <a:pPr lvl="1" algn="just">
              <a:lnSpc>
                <a:spcPct val="150000"/>
              </a:lnSpc>
              <a:buSzPct val="100000"/>
              <a:buFont typeface="Wingdings" charset="2"/>
              <a:buChar char=""/>
            </a:pPr>
            <a:r>
              <a:rPr lang="en-GB" sz="2600" dirty="0"/>
              <a:t>ES: very small </a:t>
            </a:r>
          </a:p>
          <a:p>
            <a:pPr lvl="1" algn="just">
              <a:lnSpc>
                <a:spcPct val="150000"/>
              </a:lnSpc>
              <a:buSzPct val="100000"/>
              <a:buFont typeface="Wingdings" charset="2"/>
              <a:buChar char=""/>
            </a:pPr>
            <a:r>
              <a:rPr lang="en-GB" sz="2600" dirty="0"/>
              <a:t>ZJ shape </a:t>
            </a:r>
            <a:r>
              <a:rPr lang="en-GB" sz="2600" dirty="0" err="1" smtClean="0"/>
              <a:t>parametrisation</a:t>
            </a:r>
            <a:r>
              <a:rPr lang="en-GB" sz="2600" dirty="0"/>
              <a:t>: from variations in the multi-</a:t>
            </a:r>
            <a:r>
              <a:rPr lang="en-GB" sz="2600" dirty="0" err="1"/>
              <a:t>gaussian</a:t>
            </a:r>
            <a:r>
              <a:rPr lang="en-GB" sz="2600" dirty="0"/>
              <a:t> and adaptive-KDE models + variations related to the available data-driven </a:t>
            </a:r>
            <a:r>
              <a:rPr lang="en-GB" sz="2600" dirty="0" smtClean="0"/>
              <a:t>statistic</a:t>
            </a:r>
          </a:p>
          <a:p>
            <a:pPr marL="342900" lvl="1" indent="-342900" algn="just">
              <a:lnSpc>
                <a:spcPct val="150000"/>
              </a:lnSpc>
              <a:buSzPct val="100000"/>
              <a:buFont typeface="Wingdings" charset="2"/>
              <a:buChar char=""/>
            </a:pPr>
            <a:r>
              <a:rPr lang="en-GB" sz="2600" b="1" dirty="0"/>
              <a:t>All systematics taken not correlated between 2011 and 2012 with the exception of the ZJ shape systematics (same data-driven sample used in both cases</a:t>
            </a:r>
            <a:r>
              <a:rPr lang="en-GB" sz="2600" b="1" dirty="0" smtClean="0"/>
              <a:t>)</a:t>
            </a:r>
            <a:endParaRPr lang="en-GB" sz="2600" dirty="0" smtClean="0"/>
          </a:p>
          <a:p>
            <a:pPr lvl="1" algn="just">
              <a:lnSpc>
                <a:spcPct val="150000"/>
              </a:lnSpc>
              <a:buSzPct val="100000"/>
              <a:buFont typeface="Wingdings" charset="2"/>
              <a:buChar char=""/>
            </a:pPr>
            <a:endParaRPr lang="en-GB" dirty="0" smtClean="0">
              <a:solidFill>
                <a:srgbClr val="FF6600"/>
              </a:solidFill>
            </a:endParaRPr>
          </a:p>
          <a:p>
            <a:pPr>
              <a:buSzPct val="100000"/>
              <a:buFont typeface="Wingdings" charset="2"/>
              <a:buChar char=""/>
            </a:pP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E. Rossi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153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Shape 1"/>
          <p:cNvSpPr txBox="1"/>
          <p:nvPr/>
        </p:nvSpPr>
        <p:spPr>
          <a:xfrm>
            <a:off x="322306" y="0"/>
            <a:ext cx="8537354" cy="806824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algn="ctr">
              <a:lnSpc>
                <a:spcPct val="150000"/>
              </a:lnSpc>
            </a:pPr>
            <a:r>
              <a:rPr lang="it-IT" sz="2800" dirty="0">
                <a:solidFill>
                  <a:srgbClr val="174576"/>
                </a:solidFill>
                <a:latin typeface="Bitstream Charter"/>
              </a:rPr>
              <a:t>Preliminary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Separations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: 7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TeV</a:t>
            </a:r>
            <a:endParaRPr sz="2800" dirty="0">
              <a:solidFill>
                <a:srgbClr val="174576"/>
              </a:solidFill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393531" y="1036307"/>
            <a:ext cx="8466129" cy="457811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using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profile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likelihoods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,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asymptotic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separations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with </a:t>
            </a:r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systematics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1" name="CustomShape 5"/>
          <p:cNvSpPr>
            <a:spLocks/>
          </p:cNvSpPr>
          <p:nvPr/>
        </p:nvSpPr>
        <p:spPr>
          <a:xfrm rot="2178501">
            <a:off x="7774302" y="1996070"/>
            <a:ext cx="891485" cy="39951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2000" b="1" dirty="0" smtClean="0">
                <a:solidFill>
                  <a:srgbClr val="FFFFFF"/>
                </a:solidFill>
              </a:rPr>
              <a:t>2</a:t>
            </a:r>
            <a:r>
              <a:rPr lang="it-IT" sz="2000" b="1" baseline="30000" dirty="0" smtClean="0">
                <a:solidFill>
                  <a:srgbClr val="FFFFFF"/>
                </a:solidFill>
              </a:rPr>
              <a:t>-</a:t>
            </a:r>
            <a:r>
              <a:rPr lang="it-IT" sz="2000" b="1" dirty="0" smtClean="0">
                <a:solidFill>
                  <a:srgbClr val="FFFFFF"/>
                </a:solidFill>
              </a:rPr>
              <a:t>= </a:t>
            </a:r>
            <a:r>
              <a:rPr lang="it-IT" sz="2000" b="1" dirty="0" smtClean="0">
                <a:solidFill>
                  <a:srgbClr val="FFFFFF"/>
                </a:solidFill>
              </a:rPr>
              <a:t>2</a:t>
            </a:r>
            <a:r>
              <a:rPr lang="it-IT" sz="2000" b="1" baseline="30000" dirty="0">
                <a:solidFill>
                  <a:srgbClr val="FFFFFF"/>
                </a:solidFill>
              </a:rPr>
              <a:t>-</a:t>
            </a:r>
            <a:r>
              <a:rPr lang="it-IT" sz="2000" b="1" baseline="-25000" dirty="0">
                <a:solidFill>
                  <a:srgbClr val="FFFFFF"/>
                </a:solidFill>
              </a:rPr>
              <a:t>h</a:t>
            </a:r>
            <a:endParaRPr baseline="-25000" dirty="0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270" name="TextShape 4"/>
          <p:cNvSpPr txBox="1"/>
          <p:nvPr/>
        </p:nvSpPr>
        <p:spPr>
          <a:xfrm rot="16179000">
            <a:off x="-1384421" y="4067688"/>
            <a:ext cx="3983999" cy="234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69" name="TextShape 3"/>
          <p:cNvSpPr txBox="1"/>
          <p:nvPr/>
        </p:nvSpPr>
        <p:spPr>
          <a:xfrm>
            <a:off x="1255821" y="1798511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85" y="2023328"/>
            <a:ext cx="6934873" cy="41817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3641" y="1798511"/>
            <a:ext cx="1763999" cy="5039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Expected </a:t>
            </a:r>
            <a:r>
              <a:rPr lang="it-IT" sz="1600" dirty="0" err="1" smtClean="0">
                <a:solidFill>
                  <a:schemeClr val="bg1"/>
                </a:solidFill>
                <a:ea typeface="DejaVu Sans"/>
              </a:rPr>
              <a:t>μ</a:t>
            </a:r>
            <a:r>
              <a:rPr lang="it-IT" sz="1600" dirty="0" smtClean="0">
                <a:solidFill>
                  <a:schemeClr val="bg1"/>
                </a:solidFill>
                <a:ea typeface="DejaVu Sans"/>
              </a:rPr>
              <a:t>=1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8738" y="4126000"/>
            <a:ext cx="1462196" cy="3385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Observed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735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13" y="2005316"/>
            <a:ext cx="7017031" cy="4212000"/>
          </a:xfrm>
          <a:prstGeom prst="rect">
            <a:avLst/>
          </a:prstGeom>
        </p:spPr>
      </p:pic>
      <p:sp>
        <p:nvSpPr>
          <p:cNvPr id="267" name="TextShape 1"/>
          <p:cNvSpPr txBox="1"/>
          <p:nvPr/>
        </p:nvSpPr>
        <p:spPr>
          <a:xfrm>
            <a:off x="322306" y="0"/>
            <a:ext cx="8537354" cy="806824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algn="ctr">
              <a:lnSpc>
                <a:spcPct val="150000"/>
              </a:lnSpc>
            </a:pPr>
            <a:r>
              <a:rPr lang="it-IT" sz="2800" dirty="0">
                <a:solidFill>
                  <a:srgbClr val="174576"/>
                </a:solidFill>
                <a:latin typeface="Bitstream Charter"/>
              </a:rPr>
              <a:t>Preliminary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Separations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 (</a:t>
            </a:r>
            <a:r>
              <a:rPr lang="it-IT" sz="2800" dirty="0">
                <a:solidFill>
                  <a:srgbClr val="174576"/>
                </a:solidFill>
                <a:latin typeface="Bitstream Charter"/>
              </a:rPr>
              <a:t>2</a:t>
            </a:r>
            <a:r>
              <a:rPr lang="it-IT" sz="2800" baseline="30000" dirty="0">
                <a:solidFill>
                  <a:srgbClr val="174576"/>
                </a:solidFill>
                <a:latin typeface="Bitstream Charter"/>
              </a:rPr>
              <a:t>+</a:t>
            </a:r>
            <a:r>
              <a:rPr lang="it-IT" sz="2800" baseline="-25000" dirty="0">
                <a:solidFill>
                  <a:srgbClr val="174576"/>
                </a:solidFill>
                <a:latin typeface="Bitstream Charter"/>
              </a:rPr>
              <a:t>m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): 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7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TeV</a:t>
            </a:r>
            <a:endParaRPr sz="2800" dirty="0">
              <a:solidFill>
                <a:srgbClr val="174576"/>
              </a:solidFill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393531" y="1036307"/>
            <a:ext cx="8466129" cy="457811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using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profile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likelihoods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,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asymptotic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separations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with </a:t>
            </a:r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systematics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270" name="TextShape 4"/>
          <p:cNvSpPr txBox="1"/>
          <p:nvPr/>
        </p:nvSpPr>
        <p:spPr>
          <a:xfrm rot="16179000">
            <a:off x="-1384421" y="4067688"/>
            <a:ext cx="3983999" cy="234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69" name="TextShape 3"/>
          <p:cNvSpPr txBox="1"/>
          <p:nvPr/>
        </p:nvSpPr>
        <p:spPr>
          <a:xfrm>
            <a:off x="1255821" y="1798511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3641" y="1798511"/>
            <a:ext cx="1763999" cy="5039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Expected </a:t>
            </a:r>
            <a:r>
              <a:rPr lang="it-IT" sz="1600" dirty="0" err="1" smtClean="0">
                <a:solidFill>
                  <a:schemeClr val="bg1"/>
                </a:solidFill>
                <a:ea typeface="DejaVu Sans"/>
              </a:rPr>
              <a:t>μ</a:t>
            </a:r>
            <a:r>
              <a:rPr lang="it-IT" sz="1600" dirty="0" smtClean="0">
                <a:solidFill>
                  <a:schemeClr val="bg1"/>
                </a:solidFill>
                <a:ea typeface="DejaVu Sans"/>
              </a:rPr>
              <a:t>=1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8738" y="4126000"/>
            <a:ext cx="1462196" cy="3385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Observed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027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04" y="2020000"/>
            <a:ext cx="7099974" cy="4212000"/>
          </a:xfrm>
          <a:prstGeom prst="rect">
            <a:avLst/>
          </a:prstGeom>
        </p:spPr>
      </p:pic>
      <p:sp>
        <p:nvSpPr>
          <p:cNvPr id="267" name="TextShape 1"/>
          <p:cNvSpPr txBox="1"/>
          <p:nvPr/>
        </p:nvSpPr>
        <p:spPr>
          <a:xfrm>
            <a:off x="322306" y="0"/>
            <a:ext cx="8537354" cy="806824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algn="ctr">
              <a:lnSpc>
                <a:spcPct val="150000"/>
              </a:lnSpc>
            </a:pPr>
            <a:r>
              <a:rPr lang="it-IT" sz="2800" dirty="0">
                <a:solidFill>
                  <a:srgbClr val="174576"/>
                </a:solidFill>
                <a:latin typeface="Bitstream Charter"/>
              </a:rPr>
              <a:t>Preliminary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Separations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 (2</a:t>
            </a:r>
            <a:r>
              <a:rPr lang="it-IT" sz="2800" baseline="30000" dirty="0" smtClean="0">
                <a:solidFill>
                  <a:srgbClr val="174576"/>
                </a:solidFill>
                <a:latin typeface="Bitstream Charter"/>
              </a:rPr>
              <a:t>-</a:t>
            </a:r>
            <a:r>
              <a:rPr lang="it-IT" sz="2800" baseline="-25000" dirty="0" smtClean="0">
                <a:solidFill>
                  <a:srgbClr val="174576"/>
                </a:solidFill>
                <a:latin typeface="Bitstream Charter"/>
              </a:rPr>
              <a:t>m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): 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7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TeV</a:t>
            </a:r>
            <a:endParaRPr sz="2800" dirty="0">
              <a:solidFill>
                <a:srgbClr val="174576"/>
              </a:solidFill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393531" y="1036307"/>
            <a:ext cx="8466129" cy="457811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using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profile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likelihoods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,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asymptotic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separations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with </a:t>
            </a:r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systematics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270" name="TextShape 4"/>
          <p:cNvSpPr txBox="1"/>
          <p:nvPr/>
        </p:nvSpPr>
        <p:spPr>
          <a:xfrm rot="16179000">
            <a:off x="-1384421" y="4067688"/>
            <a:ext cx="3983999" cy="234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69" name="TextShape 3"/>
          <p:cNvSpPr txBox="1"/>
          <p:nvPr/>
        </p:nvSpPr>
        <p:spPr>
          <a:xfrm>
            <a:off x="1255821" y="1798511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3641" y="1798511"/>
            <a:ext cx="1763999" cy="5039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Expected </a:t>
            </a:r>
            <a:r>
              <a:rPr lang="it-IT" sz="1600" dirty="0" err="1" smtClean="0">
                <a:solidFill>
                  <a:schemeClr val="bg1"/>
                </a:solidFill>
                <a:ea typeface="DejaVu Sans"/>
              </a:rPr>
              <a:t>μ</a:t>
            </a:r>
            <a:r>
              <a:rPr lang="it-IT" sz="1600" dirty="0" smtClean="0">
                <a:solidFill>
                  <a:schemeClr val="bg1"/>
                </a:solidFill>
                <a:ea typeface="DejaVu Sans"/>
              </a:rPr>
              <a:t>=1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8738" y="4126000"/>
            <a:ext cx="1462196" cy="3385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Observed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155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136" y="2068643"/>
            <a:ext cx="6617798" cy="4212000"/>
          </a:xfrm>
          <a:prstGeom prst="rect">
            <a:avLst/>
          </a:prstGeom>
        </p:spPr>
      </p:pic>
      <p:sp>
        <p:nvSpPr>
          <p:cNvPr id="267" name="TextShape 1"/>
          <p:cNvSpPr txBox="1"/>
          <p:nvPr/>
        </p:nvSpPr>
        <p:spPr>
          <a:xfrm>
            <a:off x="322306" y="0"/>
            <a:ext cx="8537354" cy="806824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algn="ctr">
              <a:lnSpc>
                <a:spcPct val="150000"/>
              </a:lnSpc>
            </a:pPr>
            <a:r>
              <a:rPr lang="it-IT" sz="2800" dirty="0">
                <a:solidFill>
                  <a:srgbClr val="174576"/>
                </a:solidFill>
                <a:latin typeface="Bitstream Charter"/>
              </a:rPr>
              <a:t>Preliminary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Separations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: 8 </a:t>
            </a:r>
            <a:r>
              <a:rPr lang="it-IT" sz="2800" dirty="0" err="1">
                <a:solidFill>
                  <a:srgbClr val="174576"/>
                </a:solidFill>
                <a:latin typeface="Bitstream Charter"/>
              </a:rPr>
              <a:t>TeV</a:t>
            </a:r>
            <a:r>
              <a:rPr lang="it-IT" sz="2800" dirty="0">
                <a:solidFill>
                  <a:srgbClr val="174576"/>
                </a:solidFill>
                <a:latin typeface="Bitstream Charter"/>
              </a:rPr>
              <a:t> </a:t>
            </a:r>
            <a:endParaRPr sz="2800" dirty="0">
              <a:solidFill>
                <a:srgbClr val="174576"/>
              </a:solidFill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393531" y="1036307"/>
            <a:ext cx="8466129" cy="457811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using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profile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likelihoods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,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asymptotic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separations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with </a:t>
            </a:r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systematics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1" name="CustomShape 5"/>
          <p:cNvSpPr>
            <a:spLocks/>
          </p:cNvSpPr>
          <p:nvPr/>
        </p:nvSpPr>
        <p:spPr>
          <a:xfrm rot="2178501">
            <a:off x="7774302" y="1996070"/>
            <a:ext cx="891485" cy="39951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2000" b="1" dirty="0" smtClean="0">
                <a:solidFill>
                  <a:srgbClr val="FFFFFF"/>
                </a:solidFill>
              </a:rPr>
              <a:t>2</a:t>
            </a:r>
            <a:r>
              <a:rPr lang="it-IT" sz="2000" b="1" baseline="30000" dirty="0" smtClean="0">
                <a:solidFill>
                  <a:srgbClr val="FFFFFF"/>
                </a:solidFill>
              </a:rPr>
              <a:t>-</a:t>
            </a:r>
            <a:r>
              <a:rPr lang="it-IT" sz="2000" b="1" dirty="0" smtClean="0">
                <a:solidFill>
                  <a:srgbClr val="FFFFFF"/>
                </a:solidFill>
              </a:rPr>
              <a:t>= </a:t>
            </a:r>
            <a:r>
              <a:rPr lang="it-IT" sz="2000" b="1" dirty="0" smtClean="0">
                <a:solidFill>
                  <a:srgbClr val="FFFFFF"/>
                </a:solidFill>
              </a:rPr>
              <a:t>2</a:t>
            </a:r>
            <a:r>
              <a:rPr lang="it-IT" sz="2000" b="1" baseline="30000" dirty="0">
                <a:solidFill>
                  <a:srgbClr val="FFFFFF"/>
                </a:solidFill>
              </a:rPr>
              <a:t>-</a:t>
            </a:r>
            <a:r>
              <a:rPr lang="it-IT" sz="2000" b="1" baseline="-25000" dirty="0">
                <a:solidFill>
                  <a:srgbClr val="FFFFFF"/>
                </a:solidFill>
              </a:rPr>
              <a:t>h</a:t>
            </a:r>
            <a:endParaRPr baseline="-25000" dirty="0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270" name="TextShape 4"/>
          <p:cNvSpPr txBox="1"/>
          <p:nvPr/>
        </p:nvSpPr>
        <p:spPr>
          <a:xfrm rot="16179000">
            <a:off x="-1384421" y="4067688"/>
            <a:ext cx="3983999" cy="234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69" name="TextShape 3"/>
          <p:cNvSpPr txBox="1"/>
          <p:nvPr/>
        </p:nvSpPr>
        <p:spPr>
          <a:xfrm>
            <a:off x="1255821" y="1798511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3641" y="1798511"/>
            <a:ext cx="1763999" cy="5039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Expected </a:t>
            </a:r>
            <a:r>
              <a:rPr lang="it-IT" sz="1600" dirty="0" err="1" smtClean="0">
                <a:solidFill>
                  <a:schemeClr val="bg1"/>
                </a:solidFill>
                <a:ea typeface="DejaVu Sans"/>
              </a:rPr>
              <a:t>μ</a:t>
            </a:r>
            <a:r>
              <a:rPr lang="it-IT" sz="1600" dirty="0" smtClean="0">
                <a:solidFill>
                  <a:schemeClr val="bg1"/>
                </a:solidFill>
                <a:ea typeface="DejaVu Sans"/>
              </a:rPr>
              <a:t>=1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4307" y="4255870"/>
            <a:ext cx="1462196" cy="3385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Observed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550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Shape 1"/>
          <p:cNvSpPr txBox="1"/>
          <p:nvPr/>
        </p:nvSpPr>
        <p:spPr>
          <a:xfrm>
            <a:off x="322306" y="0"/>
            <a:ext cx="8537354" cy="806824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algn="ctr">
              <a:lnSpc>
                <a:spcPct val="150000"/>
              </a:lnSpc>
            </a:pPr>
            <a:r>
              <a:rPr lang="it-IT" sz="2800" dirty="0">
                <a:solidFill>
                  <a:srgbClr val="174576"/>
                </a:solidFill>
                <a:latin typeface="Bitstream Charter"/>
              </a:rPr>
              <a:t>Preliminary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Separations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 (</a:t>
            </a:r>
            <a:r>
              <a:rPr lang="it-IT" sz="2800" dirty="0">
                <a:solidFill>
                  <a:srgbClr val="174576"/>
                </a:solidFill>
                <a:latin typeface="Bitstream Charter"/>
              </a:rPr>
              <a:t>2</a:t>
            </a:r>
            <a:r>
              <a:rPr lang="it-IT" sz="2800" baseline="30000" dirty="0">
                <a:solidFill>
                  <a:srgbClr val="174576"/>
                </a:solidFill>
                <a:latin typeface="Bitstream Charter"/>
              </a:rPr>
              <a:t>+</a:t>
            </a:r>
            <a:r>
              <a:rPr lang="it-IT" sz="2800" baseline="-25000" dirty="0">
                <a:solidFill>
                  <a:srgbClr val="174576"/>
                </a:solidFill>
                <a:latin typeface="Bitstream Charter"/>
              </a:rPr>
              <a:t>m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): </a:t>
            </a:r>
            <a:r>
              <a:rPr lang="it-IT" sz="2800" dirty="0">
                <a:solidFill>
                  <a:srgbClr val="174576"/>
                </a:solidFill>
                <a:latin typeface="Bitstream Charter"/>
              </a:rPr>
              <a:t>8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TeV</a:t>
            </a:r>
            <a:endParaRPr sz="2800" dirty="0">
              <a:solidFill>
                <a:srgbClr val="174576"/>
              </a:solidFill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393531" y="1036307"/>
            <a:ext cx="8466129" cy="457811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using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profile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likelihoods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,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asymptotic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separations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with </a:t>
            </a:r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systematics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270" name="TextShape 4"/>
          <p:cNvSpPr txBox="1"/>
          <p:nvPr/>
        </p:nvSpPr>
        <p:spPr>
          <a:xfrm rot="16179000">
            <a:off x="-1384421" y="4067688"/>
            <a:ext cx="3983999" cy="234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69" name="TextShape 3"/>
          <p:cNvSpPr txBox="1"/>
          <p:nvPr/>
        </p:nvSpPr>
        <p:spPr>
          <a:xfrm>
            <a:off x="1255821" y="1798511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3641" y="1798511"/>
            <a:ext cx="1763999" cy="5039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Expected </a:t>
            </a:r>
            <a:r>
              <a:rPr lang="it-IT" sz="1600" dirty="0" err="1" smtClean="0">
                <a:solidFill>
                  <a:schemeClr val="bg1"/>
                </a:solidFill>
                <a:ea typeface="DejaVu Sans"/>
              </a:rPr>
              <a:t>μ</a:t>
            </a:r>
            <a:r>
              <a:rPr lang="it-IT" sz="1600" dirty="0" smtClean="0">
                <a:solidFill>
                  <a:schemeClr val="bg1"/>
                </a:solidFill>
                <a:ea typeface="DejaVu Sans"/>
              </a:rPr>
              <a:t>=1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8738" y="4126000"/>
            <a:ext cx="1462196" cy="3385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Observed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537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Shape 1"/>
          <p:cNvSpPr txBox="1"/>
          <p:nvPr/>
        </p:nvSpPr>
        <p:spPr>
          <a:xfrm>
            <a:off x="322306" y="0"/>
            <a:ext cx="8537354" cy="806824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algn="ctr">
              <a:lnSpc>
                <a:spcPct val="150000"/>
              </a:lnSpc>
            </a:pPr>
            <a:r>
              <a:rPr lang="it-IT" sz="2800" dirty="0">
                <a:solidFill>
                  <a:srgbClr val="174576"/>
                </a:solidFill>
                <a:latin typeface="Bitstream Charter"/>
              </a:rPr>
              <a:t>Preliminary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Separations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 (2</a:t>
            </a:r>
            <a:r>
              <a:rPr lang="it-IT" sz="2800" baseline="30000" dirty="0" smtClean="0">
                <a:solidFill>
                  <a:srgbClr val="174576"/>
                </a:solidFill>
                <a:latin typeface="Bitstream Charter"/>
              </a:rPr>
              <a:t>-</a:t>
            </a:r>
            <a:r>
              <a:rPr lang="it-IT" sz="2800" baseline="-25000" dirty="0" smtClean="0">
                <a:solidFill>
                  <a:srgbClr val="174576"/>
                </a:solidFill>
                <a:latin typeface="Bitstream Charter"/>
              </a:rPr>
              <a:t>m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): </a:t>
            </a:r>
            <a:r>
              <a:rPr lang="it-IT" sz="2800" dirty="0">
                <a:solidFill>
                  <a:srgbClr val="174576"/>
                </a:solidFill>
                <a:latin typeface="Bitstream Charter"/>
              </a:rPr>
              <a:t>8</a:t>
            </a:r>
            <a:r>
              <a:rPr lang="it-IT" sz="2800" dirty="0" smtClean="0">
                <a:solidFill>
                  <a:srgbClr val="174576"/>
                </a:solidFill>
                <a:latin typeface="Bitstream Charter"/>
              </a:rPr>
              <a:t> </a:t>
            </a:r>
            <a:r>
              <a:rPr lang="it-IT" sz="2800" dirty="0" err="1" smtClean="0">
                <a:solidFill>
                  <a:srgbClr val="174576"/>
                </a:solidFill>
                <a:latin typeface="Bitstream Charter"/>
              </a:rPr>
              <a:t>TeV</a:t>
            </a:r>
            <a:endParaRPr sz="2800" dirty="0">
              <a:solidFill>
                <a:srgbClr val="174576"/>
              </a:solidFill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393531" y="1036307"/>
            <a:ext cx="8466129" cy="457811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using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profile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likelihoods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,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asymptotic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separations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with </a:t>
            </a:r>
            <a:r>
              <a:rPr lang="it-IT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systematics</a:t>
            </a:r>
            <a:r>
              <a:rPr lang="it-I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tstream Charter"/>
              </a:rPr>
              <a:t> 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en-US" dirty="0"/>
          </a:p>
        </p:txBody>
      </p:sp>
      <p:sp>
        <p:nvSpPr>
          <p:cNvPr id="270" name="TextShape 4"/>
          <p:cNvSpPr txBox="1"/>
          <p:nvPr/>
        </p:nvSpPr>
        <p:spPr>
          <a:xfrm rot="16179000">
            <a:off x="-1384421" y="4067688"/>
            <a:ext cx="3983999" cy="234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tested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69" name="TextShape 3"/>
          <p:cNvSpPr txBox="1"/>
          <p:nvPr/>
        </p:nvSpPr>
        <p:spPr>
          <a:xfrm>
            <a:off x="1255821" y="1798511"/>
            <a:ext cx="6300992" cy="218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1639" tIns="40820" rIns="81639" bIns="40820" anchor="ctr"/>
          <a:lstStyle/>
          <a:p>
            <a:pPr algn="ctr"/>
            <a:r>
              <a:rPr lang="it-IT" sz="1600" b="1" dirty="0" err="1">
                <a:solidFill>
                  <a:srgbClr val="FFFFFF"/>
                </a:solidFill>
                <a:latin typeface="Bitstream Charter"/>
              </a:rPr>
              <a:t>assumed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3641" y="1798511"/>
            <a:ext cx="1763999" cy="5039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Expected </a:t>
            </a:r>
            <a:r>
              <a:rPr lang="it-IT" sz="1600" dirty="0" err="1" smtClean="0">
                <a:solidFill>
                  <a:schemeClr val="bg1"/>
                </a:solidFill>
                <a:ea typeface="DejaVu Sans"/>
              </a:rPr>
              <a:t>μ</a:t>
            </a:r>
            <a:r>
              <a:rPr lang="it-IT" sz="1600" dirty="0" smtClean="0">
                <a:solidFill>
                  <a:schemeClr val="bg1"/>
                </a:solidFill>
                <a:ea typeface="DejaVu Sans"/>
              </a:rPr>
              <a:t>=1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8738" y="4126000"/>
            <a:ext cx="1462196" cy="3385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Observed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13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extShape 1"/>
          <p:cNvSpPr txBox="1"/>
          <p:nvPr/>
        </p:nvSpPr>
        <p:spPr>
          <a:xfrm>
            <a:off x="2808667" y="-58132"/>
            <a:ext cx="3329516" cy="1077405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algn="ctr"/>
            <a:r>
              <a:rPr lang="it-IT" sz="3300" b="1">
                <a:solidFill>
                  <a:srgbClr val="000000"/>
                </a:solidFill>
                <a:latin typeface="Bitstream Charter"/>
              </a:rPr>
              <a:t>Conclusions</a:t>
            </a:r>
            <a:endParaRPr/>
          </a:p>
        </p:txBody>
      </p:sp>
      <p:sp>
        <p:nvSpPr>
          <p:cNvPr id="285" name="TextShape 2"/>
          <p:cNvSpPr txBox="1"/>
          <p:nvPr/>
        </p:nvSpPr>
        <p:spPr>
          <a:xfrm>
            <a:off x="261568" y="620839"/>
            <a:ext cx="8340117" cy="5610738"/>
          </a:xfrm>
          <a:prstGeom prst="rect">
            <a:avLst/>
          </a:prstGeom>
        </p:spPr>
        <p:txBody>
          <a:bodyPr wrap="none" lIns="81639" tIns="40820" rIns="81639" bIns="40820"/>
          <a:lstStyle/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it-IT" sz="2200" b="1" dirty="0">
                <a:solidFill>
                  <a:srgbClr val="000000"/>
                </a:solidFill>
                <a:latin typeface="Bitstream Charter"/>
              </a:rPr>
              <a:t> 2­h </a:t>
            </a:r>
            <a:r>
              <a:rPr lang="it-IT" sz="2200" b="1" dirty="0" err="1">
                <a:solidFill>
                  <a:srgbClr val="000000"/>
                </a:solidFill>
                <a:latin typeface="Bitstream Charter"/>
              </a:rPr>
              <a:t>admixtures</a:t>
            </a:r>
            <a:r>
              <a:rPr lang="it-IT" sz="2200" b="1" dirty="0">
                <a:solidFill>
                  <a:srgbClr val="000000"/>
                </a:solidFill>
                <a:latin typeface="Bitstream Charter"/>
              </a:rPr>
              <a:t> </a:t>
            </a:r>
            <a:r>
              <a:rPr lang="it-IT" sz="2200" b="1" dirty="0" err="1">
                <a:solidFill>
                  <a:srgbClr val="000000"/>
                </a:solidFill>
                <a:latin typeface="Bitstream Charter"/>
              </a:rPr>
              <a:t>samples</a:t>
            </a:r>
            <a:r>
              <a:rPr lang="it-IT" sz="2200" b="1" dirty="0">
                <a:solidFill>
                  <a:srgbClr val="000000"/>
                </a:solidFill>
                <a:latin typeface="Bitstream Charter"/>
              </a:rPr>
              <a:t> ready</a:t>
            </a:r>
            <a:endParaRPr dirty="0"/>
          </a:p>
          <a:p>
            <a:pPr lvl="1" algn="just">
              <a:lnSpc>
                <a:spcPct val="150000"/>
              </a:lnSpc>
              <a:buBlip>
                <a:blip r:embed="rId2"/>
              </a:buBlip>
            </a:pPr>
            <a:r>
              <a:rPr lang="it-IT" sz="1700" dirty="0">
                <a:solidFill>
                  <a:srgbClr val="99284C"/>
                </a:solidFill>
                <a:latin typeface="Bitstream Charter"/>
              </a:rPr>
              <a:t>‣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hypothesis</a:t>
            </a:r>
            <a:r>
              <a:rPr lang="it-IT" sz="1700" dirty="0">
                <a:solidFill>
                  <a:srgbClr val="99284C"/>
                </a:solidFill>
                <a:latin typeface="Bitstream Charter"/>
              </a:rPr>
              <a:t> test with data and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toys</a:t>
            </a:r>
            <a:r>
              <a:rPr lang="it-IT" sz="1700" dirty="0">
                <a:solidFill>
                  <a:srgbClr val="99284C"/>
                </a:solidFill>
                <a:latin typeface="Bitstream Charter"/>
              </a:rPr>
              <a:t> ready to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run</a:t>
            </a:r>
            <a:endParaRPr dirty="0"/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Consistent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definition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of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cos</a:t>
            </a:r>
            <a:r>
              <a:rPr lang="it-IT" sz="2000" dirty="0" err="1">
                <a:solidFill>
                  <a:srgbClr val="000000"/>
                </a:solidFill>
                <a:latin typeface="DejaVu Sans"/>
                <a:ea typeface="DejaVu Sans"/>
              </a:rPr>
              <a:t>θ</a:t>
            </a:r>
            <a:r>
              <a:rPr lang="it-IT" sz="2000" dirty="0">
                <a:solidFill>
                  <a:srgbClr val="000000"/>
                </a:solidFill>
                <a:latin typeface="Bitstream Charter"/>
                <a:ea typeface="DejaVu Sans"/>
              </a:rPr>
              <a:t>*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(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according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to JHU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Paper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): </a:t>
            </a:r>
            <a:r>
              <a:rPr lang="it-IT" sz="2000" b="1" dirty="0" err="1">
                <a:solidFill>
                  <a:srgbClr val="000000"/>
                </a:solidFill>
                <a:latin typeface="Bitstream Charter"/>
              </a:rPr>
              <a:t>agreement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between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JHU and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theoretical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distribution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</a:t>
            </a:r>
            <a:r>
              <a:rPr lang="it-IT" sz="2000" b="1" dirty="0" err="1">
                <a:solidFill>
                  <a:srgbClr val="000000"/>
                </a:solidFill>
                <a:latin typeface="Bitstream Charter"/>
              </a:rPr>
              <a:t>improved</a:t>
            </a:r>
            <a:endParaRPr dirty="0"/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New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acceptance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definitions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,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acceptance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fits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2011/2012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optimized</a:t>
            </a:r>
            <a:r>
              <a:rPr lang="it-IT" sz="2000" dirty="0">
                <a:solidFill>
                  <a:srgbClr val="000000"/>
                </a:solidFill>
                <a:latin typeface="Bitstream Charter"/>
              </a:rPr>
              <a:t>:</a:t>
            </a:r>
            <a:endParaRPr dirty="0"/>
          </a:p>
          <a:p>
            <a:pPr algn="just">
              <a:lnSpc>
                <a:spcPct val="150000"/>
              </a:lnSpc>
            </a:pPr>
            <a:r>
              <a:rPr lang="it-IT" sz="1700" dirty="0">
                <a:solidFill>
                  <a:srgbClr val="99284C"/>
                </a:solidFill>
                <a:latin typeface="Bitstream Charter"/>
              </a:rPr>
              <a:t>	‣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effects</a:t>
            </a:r>
            <a:r>
              <a:rPr lang="it-IT" sz="1700" dirty="0">
                <a:solidFill>
                  <a:srgbClr val="99284C"/>
                </a:solidFill>
                <a:latin typeface="Bitstream Charter"/>
              </a:rPr>
              <a:t> of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systematics</a:t>
            </a:r>
            <a:r>
              <a:rPr lang="it-IT" sz="1700" dirty="0">
                <a:solidFill>
                  <a:srgbClr val="99284C"/>
                </a:solidFill>
                <a:latin typeface="Bitstream Charter"/>
              </a:rPr>
              <a:t>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uncertainties</a:t>
            </a:r>
            <a:r>
              <a:rPr lang="it-IT" sz="1700" dirty="0">
                <a:solidFill>
                  <a:srgbClr val="99284C"/>
                </a:solidFill>
                <a:latin typeface="Bitstream Charter"/>
              </a:rPr>
              <a:t>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could</a:t>
            </a:r>
            <a:r>
              <a:rPr lang="it-IT" sz="1700" dirty="0">
                <a:solidFill>
                  <a:srgbClr val="99284C"/>
                </a:solidFill>
                <a:latin typeface="Bitstream Charter"/>
              </a:rPr>
              <a:t> be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reduced</a:t>
            </a:r>
            <a:endParaRPr dirty="0"/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it-IT" sz="500" b="1" dirty="0">
                <a:solidFill>
                  <a:srgbClr val="000000"/>
                </a:solidFill>
                <a:latin typeface="Bitstream Charter"/>
              </a:rPr>
              <a:t>       </a:t>
            </a:r>
            <a:endParaRPr dirty="0"/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it-IT" sz="2000" dirty="0">
                <a:solidFill>
                  <a:srgbClr val="99284C"/>
                </a:solidFill>
                <a:latin typeface="Bitstream Charter"/>
              </a:rPr>
              <a:t> </a:t>
            </a:r>
            <a:r>
              <a:rPr lang="it-IT" sz="2200" dirty="0">
                <a:solidFill>
                  <a:srgbClr val="99284C"/>
                </a:solidFill>
                <a:latin typeface="Bitstream Charter"/>
              </a:rPr>
              <a:t>Analysis </a:t>
            </a:r>
            <a:r>
              <a:rPr lang="it-IT" sz="2200" dirty="0" err="1">
                <a:solidFill>
                  <a:srgbClr val="99284C"/>
                </a:solidFill>
                <a:latin typeface="Bitstream Charter"/>
              </a:rPr>
              <a:t>is</a:t>
            </a:r>
            <a:r>
              <a:rPr lang="it-IT" sz="2200" dirty="0">
                <a:solidFill>
                  <a:srgbClr val="99284C"/>
                </a:solidFill>
                <a:latin typeface="Bitstream Charter"/>
              </a:rPr>
              <a:t> in a </a:t>
            </a:r>
            <a:r>
              <a:rPr lang="it-IT" sz="2200" dirty="0" err="1">
                <a:solidFill>
                  <a:srgbClr val="99284C"/>
                </a:solidFill>
                <a:latin typeface="Bitstream Charter"/>
              </a:rPr>
              <a:t>very</a:t>
            </a:r>
            <a:r>
              <a:rPr lang="it-IT" sz="2200" dirty="0">
                <a:solidFill>
                  <a:srgbClr val="99284C"/>
                </a:solidFill>
                <a:latin typeface="Bitstream Charter"/>
              </a:rPr>
              <a:t> </a:t>
            </a:r>
            <a:r>
              <a:rPr lang="it-IT" sz="2200" dirty="0" err="1">
                <a:solidFill>
                  <a:srgbClr val="99284C"/>
                </a:solidFill>
                <a:latin typeface="Bitstream Charter"/>
              </a:rPr>
              <a:t>good</a:t>
            </a:r>
            <a:r>
              <a:rPr lang="it-IT" sz="2200" dirty="0">
                <a:solidFill>
                  <a:srgbClr val="99284C"/>
                </a:solidFill>
                <a:latin typeface="Bitstream Charter"/>
              </a:rPr>
              <a:t> </a:t>
            </a:r>
            <a:r>
              <a:rPr lang="it-IT" sz="2200" dirty="0" err="1">
                <a:solidFill>
                  <a:srgbClr val="99284C"/>
                </a:solidFill>
                <a:latin typeface="Bitstream Charter"/>
              </a:rPr>
              <a:t>shape</a:t>
            </a:r>
            <a:endParaRPr dirty="0"/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it-IT" sz="700" dirty="0">
                <a:solidFill>
                  <a:srgbClr val="000000"/>
                </a:solidFill>
                <a:latin typeface="Bitstream Charter"/>
              </a:rPr>
              <a:t>  </a:t>
            </a:r>
            <a:endParaRPr dirty="0"/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it-IT" sz="2200" dirty="0">
                <a:solidFill>
                  <a:srgbClr val="000000"/>
                </a:solidFill>
                <a:latin typeface="Bitstream Charter"/>
              </a:rPr>
              <a:t>NEXT WEEK:</a:t>
            </a:r>
            <a:endParaRPr dirty="0"/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it-IT" sz="2000" dirty="0">
                <a:solidFill>
                  <a:srgbClr val="000000"/>
                </a:solidFill>
                <a:latin typeface="Bitstream Charter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Bitstream Charter"/>
              </a:rPr>
              <a:t>Finalization</a:t>
            </a:r>
            <a:endParaRPr dirty="0"/>
          </a:p>
          <a:p>
            <a:pPr lvl="1" algn="just">
              <a:lnSpc>
                <a:spcPct val="150000"/>
              </a:lnSpc>
              <a:buSzPct val="25000"/>
              <a:buFont typeface="StarSymbol"/>
              <a:buChar char=""/>
            </a:pPr>
            <a:r>
              <a:rPr lang="it-IT" sz="1700" dirty="0">
                <a:solidFill>
                  <a:srgbClr val="99284C"/>
                </a:solidFill>
                <a:latin typeface="Bitstream Charter"/>
              </a:rPr>
              <a:t>‣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adding</a:t>
            </a:r>
            <a:r>
              <a:rPr lang="it-IT" sz="1700" dirty="0">
                <a:solidFill>
                  <a:srgbClr val="99284C"/>
                </a:solidFill>
                <a:latin typeface="Bitstream Charter"/>
              </a:rPr>
              <a:t>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systematics</a:t>
            </a:r>
            <a:endParaRPr dirty="0"/>
          </a:p>
          <a:p>
            <a:pPr algn="just">
              <a:lnSpc>
                <a:spcPct val="150000"/>
              </a:lnSpc>
            </a:pPr>
            <a:r>
              <a:rPr lang="it-IT" sz="1700" dirty="0">
                <a:solidFill>
                  <a:srgbClr val="99284C"/>
                </a:solidFill>
                <a:latin typeface="Bitstream Charter"/>
              </a:rPr>
              <a:t>	‣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hypothesis</a:t>
            </a:r>
            <a:r>
              <a:rPr lang="it-IT" sz="1700" dirty="0">
                <a:solidFill>
                  <a:srgbClr val="99284C"/>
                </a:solidFill>
                <a:latin typeface="Bitstream Charter"/>
              </a:rPr>
              <a:t>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tests</a:t>
            </a:r>
            <a:r>
              <a:rPr lang="it-IT" sz="1700" dirty="0">
                <a:solidFill>
                  <a:srgbClr val="99284C"/>
                </a:solidFill>
                <a:latin typeface="Bitstream Charter"/>
              </a:rPr>
              <a:t> with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toys</a:t>
            </a:r>
            <a:r>
              <a:rPr lang="it-IT" sz="1700" dirty="0">
                <a:solidFill>
                  <a:srgbClr val="99284C"/>
                </a:solidFill>
                <a:latin typeface="Bitstream Charter"/>
              </a:rPr>
              <a:t>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still</a:t>
            </a:r>
            <a:r>
              <a:rPr lang="it-IT" sz="1700" dirty="0">
                <a:solidFill>
                  <a:srgbClr val="99284C"/>
                </a:solidFill>
                <a:latin typeface="Bitstream Charter"/>
              </a:rPr>
              <a:t>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running</a:t>
            </a:r>
            <a:r>
              <a:rPr lang="it-IT" sz="1700" dirty="0">
                <a:solidFill>
                  <a:srgbClr val="99284C"/>
                </a:solidFill>
                <a:latin typeface="Bitstream Charter"/>
              </a:rPr>
              <a:t> on </a:t>
            </a:r>
            <a:r>
              <a:rPr lang="it-IT" sz="1700" dirty="0" err="1">
                <a:solidFill>
                  <a:srgbClr val="99284C"/>
                </a:solidFill>
                <a:latin typeface="Bitstream Charter"/>
              </a:rPr>
              <a:t>grid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8943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Building WP pdf</a:t>
            </a:r>
            <a:endParaRPr lang="it-IT" dirty="0"/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628650" y="1280604"/>
            <a:ext cx="6492240" cy="4979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it-IT" dirty="0" err="1" smtClean="0">
                <a:solidFill>
                  <a:schemeClr val="bg1"/>
                </a:solidFill>
              </a:rPr>
              <a:t>Why</a:t>
            </a:r>
            <a:r>
              <a:rPr lang="it-IT" dirty="0" smtClean="0">
                <a:solidFill>
                  <a:schemeClr val="bg1"/>
                </a:solidFill>
              </a:rPr>
              <a:t> a WP pdf</a:t>
            </a:r>
            <a:endParaRPr lang="it-IT" dirty="0" smtClean="0"/>
          </a:p>
          <a:p>
            <a:pPr lvl="2"/>
            <a:endParaRPr lang="it-IT" dirty="0" smtClean="0"/>
          </a:p>
          <a:p>
            <a:pPr lvl="2"/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p:sp>
        <p:nvSpPr>
          <p:cNvPr id="4" name="TextBox 3"/>
          <p:cNvSpPr txBox="1"/>
          <p:nvPr/>
        </p:nvSpPr>
        <p:spPr>
          <a:xfrm>
            <a:off x="849315" y="1892466"/>
            <a:ext cx="8102180" cy="5786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Extend the use of ME to build </a:t>
            </a:r>
            <a:r>
              <a:rPr lang="en-US" sz="2200" dirty="0" err="1" smtClean="0">
                <a:solidFill>
                  <a:schemeClr val="accent5">
                    <a:lumMod val="50000"/>
                  </a:schemeClr>
                </a:solidFill>
              </a:rPr>
              <a:t>WrongPair</a:t>
            </a: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 pdf: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Towards complete symmetrical approach for GP and WP 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i="1" dirty="0" smtClean="0">
                <a:solidFill>
                  <a:schemeClr val="accent5">
                    <a:lumMod val="50000"/>
                  </a:schemeClr>
                </a:solidFill>
              </a:rPr>
              <a:t>Improved </a:t>
            </a:r>
            <a:r>
              <a:rPr lang="en-US" sz="2200" i="1" dirty="0">
                <a:solidFill>
                  <a:schemeClr val="accent5">
                    <a:lumMod val="50000"/>
                  </a:schemeClr>
                </a:solidFill>
              </a:rPr>
              <a:t>description of signal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i="1" dirty="0" smtClean="0">
                <a:solidFill>
                  <a:schemeClr val="accent5">
                    <a:lumMod val="50000"/>
                  </a:schemeClr>
                </a:solidFill>
              </a:rPr>
              <a:t>Full </a:t>
            </a:r>
            <a:r>
              <a:rPr lang="en-US" sz="2200" i="1" dirty="0">
                <a:solidFill>
                  <a:schemeClr val="accent5">
                    <a:lumMod val="50000"/>
                  </a:schemeClr>
                </a:solidFill>
              </a:rPr>
              <a:t>analytical 7D joint pdf over all the fit observables for the WP </a:t>
            </a:r>
            <a:r>
              <a:rPr lang="en-US" sz="2200" i="1" dirty="0" smtClean="0">
                <a:solidFill>
                  <a:schemeClr val="accent5">
                    <a:lumMod val="50000"/>
                  </a:schemeClr>
                </a:solidFill>
              </a:rPr>
              <a:t>component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2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WP acceptances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Plan 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to use WP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</a:rPr>
              <a:t>pdf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 as a function of the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</a:rPr>
              <a:t>g_i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 couplings in the likelihood </a:t>
            </a: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fit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i="1" dirty="0" smtClean="0">
                <a:solidFill>
                  <a:schemeClr val="accent5">
                    <a:lumMod val="50000"/>
                  </a:schemeClr>
                </a:solidFill>
              </a:rPr>
              <a:t>immediately </a:t>
            </a:r>
            <a:r>
              <a:rPr lang="en-US" sz="2200" i="1" dirty="0">
                <a:solidFill>
                  <a:schemeClr val="accent5">
                    <a:lumMod val="50000"/>
                  </a:schemeClr>
                </a:solidFill>
              </a:rPr>
              <a:t>extendable for any </a:t>
            </a:r>
            <a:r>
              <a:rPr lang="en-US" sz="2200" i="1" dirty="0" err="1">
                <a:solidFill>
                  <a:schemeClr val="accent5">
                    <a:lumMod val="50000"/>
                  </a:schemeClr>
                </a:solidFill>
              </a:rPr>
              <a:t>g_i</a:t>
            </a:r>
            <a:r>
              <a:rPr lang="en-US" sz="2200" i="1" dirty="0">
                <a:solidFill>
                  <a:schemeClr val="accent5">
                    <a:lumMod val="50000"/>
                  </a:schemeClr>
                </a:solidFill>
              </a:rPr>
              <a:t> values </a:t>
            </a:r>
            <a:endParaRPr lang="en-US" sz="22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2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Expect 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some </a:t>
            </a: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sensitivity 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gain in both </a:t>
            </a: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hypothesis 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testing and likelihood fit </a:t>
            </a: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and 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expect reduced systematic from WP in likelihood fit </a:t>
            </a:r>
          </a:p>
          <a:p>
            <a:pPr marL="342900" indent="-342900">
              <a:buFont typeface="Courier New"/>
              <a:buChar char="o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41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5310188" y="1380067"/>
            <a:ext cx="2960687" cy="4980516"/>
          </a:xfrm>
          <a:prstGeom prst="rect">
            <a:avLst/>
          </a:prstGeom>
          <a:gradFill flip="none" rotWithShape="1">
            <a:gsLst>
              <a:gs pos="0">
                <a:schemeClr val="accent5">
                  <a:satMod val="103000"/>
                  <a:lumMod val="102000"/>
                  <a:tint val="94000"/>
                  <a:alpha val="18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  <a:alpha val="18000"/>
                </a:schemeClr>
              </a:gs>
              <a:gs pos="100000">
                <a:schemeClr val="accent5">
                  <a:lumMod val="99000"/>
                  <a:satMod val="120000"/>
                  <a:shade val="78000"/>
                  <a:alpha val="18000"/>
                </a:schemeClr>
              </a:gs>
            </a:gsLst>
            <a:lin ang="5400000" scaled="0"/>
            <a:tileRect/>
          </a:gra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Building WP pdf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8619" y="1970405"/>
            <a:ext cx="4869180" cy="4351338"/>
          </a:xfrm>
        </p:spPr>
        <p:txBody>
          <a:bodyPr>
            <a:normAutofit lnSpcReduction="10000"/>
          </a:bodyPr>
          <a:lstStyle/>
          <a:p>
            <a:pPr lvl="1"/>
            <a:r>
              <a:rPr lang="it-IT" sz="2200" dirty="0" smtClean="0"/>
              <a:t>From GP </a:t>
            </a:r>
            <a:r>
              <a:rPr lang="it-IT" sz="2200" dirty="0" err="1" smtClean="0"/>
              <a:t>truth</a:t>
            </a:r>
            <a:r>
              <a:rPr lang="it-IT" sz="2200" dirty="0" smtClean="0"/>
              <a:t> pdf </a:t>
            </a:r>
            <a:r>
              <a:rPr lang="it-IT" sz="2200" dirty="0" err="1" smtClean="0"/>
              <a:t>we</a:t>
            </a:r>
            <a:r>
              <a:rPr lang="it-IT" sz="2200" dirty="0" smtClean="0"/>
              <a:t> </a:t>
            </a:r>
            <a:r>
              <a:rPr lang="it-IT" sz="2200" dirty="0" err="1" smtClean="0"/>
              <a:t>have</a:t>
            </a:r>
            <a:r>
              <a:rPr lang="it-IT" sz="2200" dirty="0" smtClean="0"/>
              <a:t> the </a:t>
            </a:r>
            <a:r>
              <a:rPr lang="it-IT" sz="2200" dirty="0" err="1" smtClean="0"/>
              <a:t>five</a:t>
            </a:r>
            <a:r>
              <a:rPr lang="it-IT" sz="2200" dirty="0" smtClean="0"/>
              <a:t> </a:t>
            </a:r>
            <a:r>
              <a:rPr lang="it-IT" sz="2200" dirty="0" err="1" smtClean="0"/>
              <a:t>angles</a:t>
            </a:r>
            <a:r>
              <a:rPr lang="it-IT" sz="2200" dirty="0" smtClean="0"/>
              <a:t> and the </a:t>
            </a:r>
            <a:r>
              <a:rPr lang="it-IT" sz="2200" dirty="0" err="1" smtClean="0"/>
              <a:t>masses</a:t>
            </a:r>
            <a:endParaRPr lang="it-IT" sz="2200" dirty="0" smtClean="0"/>
          </a:p>
          <a:p>
            <a:pPr lvl="1"/>
            <a:endParaRPr lang="it-IT" sz="2200" dirty="0" smtClean="0"/>
          </a:p>
          <a:p>
            <a:pPr lvl="1"/>
            <a:r>
              <a:rPr lang="it-IT" sz="2200" dirty="0" err="1" smtClean="0"/>
              <a:t>Perform</a:t>
            </a:r>
            <a:r>
              <a:rPr lang="it-IT" sz="2200" dirty="0" smtClean="0"/>
              <a:t> a </a:t>
            </a:r>
            <a:r>
              <a:rPr lang="it-IT" sz="2200" dirty="0" err="1" smtClean="0"/>
              <a:t>trasformation</a:t>
            </a:r>
            <a:r>
              <a:rPr lang="it-IT" sz="2200" dirty="0" smtClean="0"/>
              <a:t> to </a:t>
            </a:r>
            <a:r>
              <a:rPr lang="it-IT" sz="2200" dirty="0" err="1" smtClean="0"/>
              <a:t>obtain</a:t>
            </a:r>
            <a:r>
              <a:rPr lang="it-IT" sz="2200" dirty="0" smtClean="0"/>
              <a:t> the pdf </a:t>
            </a:r>
            <a:r>
              <a:rPr lang="it-IT" sz="2200" dirty="0" err="1" smtClean="0"/>
              <a:t>as</a:t>
            </a:r>
            <a:r>
              <a:rPr lang="it-IT" sz="2200" dirty="0" smtClean="0"/>
              <a:t> a </a:t>
            </a:r>
            <a:r>
              <a:rPr lang="it-IT" sz="2200" dirty="0" err="1" smtClean="0"/>
              <a:t>function</a:t>
            </a:r>
            <a:r>
              <a:rPr lang="it-IT" sz="2200" dirty="0" smtClean="0"/>
              <a:t> of the 4 </a:t>
            </a:r>
            <a:r>
              <a:rPr lang="it-IT" sz="2200" dirty="0" err="1" smtClean="0"/>
              <a:t>leptons</a:t>
            </a:r>
            <a:r>
              <a:rPr lang="it-IT" sz="2200" dirty="0" smtClean="0"/>
              <a:t> </a:t>
            </a:r>
            <a:r>
              <a:rPr lang="it-IT" sz="2200" dirty="0" err="1" smtClean="0"/>
              <a:t>quadrimomenta</a:t>
            </a:r>
            <a:endParaRPr lang="it-IT" sz="2200" dirty="0" smtClean="0"/>
          </a:p>
          <a:p>
            <a:pPr lvl="1"/>
            <a:endParaRPr lang="it-IT" sz="2200" dirty="0" smtClean="0"/>
          </a:p>
          <a:p>
            <a:pPr lvl="1"/>
            <a:r>
              <a:rPr lang="it-IT" sz="2200" dirty="0" smtClean="0"/>
              <a:t>Swap </a:t>
            </a:r>
            <a:r>
              <a:rPr lang="it-IT" sz="2200" dirty="0" err="1" smtClean="0"/>
              <a:t>leptons</a:t>
            </a:r>
            <a:r>
              <a:rPr lang="it-IT" sz="2200" dirty="0" smtClean="0"/>
              <a:t> to </a:t>
            </a:r>
            <a:r>
              <a:rPr lang="it-IT" sz="2200" dirty="0" err="1" smtClean="0"/>
              <a:t>obtain</a:t>
            </a:r>
            <a:r>
              <a:rPr lang="it-IT" sz="2200" dirty="0" smtClean="0"/>
              <a:t> WP </a:t>
            </a:r>
            <a:r>
              <a:rPr lang="it-IT" sz="2200" dirty="0" err="1" smtClean="0"/>
              <a:t>couples</a:t>
            </a:r>
            <a:endParaRPr lang="it-IT" sz="2200" dirty="0" smtClean="0"/>
          </a:p>
          <a:p>
            <a:pPr lvl="1"/>
            <a:endParaRPr lang="it-IT" sz="2200" dirty="0" smtClean="0"/>
          </a:p>
          <a:p>
            <a:pPr lvl="1"/>
            <a:r>
              <a:rPr lang="it-IT" sz="2200" dirty="0" err="1" smtClean="0"/>
              <a:t>Calculate</a:t>
            </a:r>
            <a:r>
              <a:rPr lang="it-IT" sz="2200" dirty="0" smtClean="0"/>
              <a:t> WP pdf </a:t>
            </a:r>
            <a:r>
              <a:rPr lang="it-IT" sz="2200" dirty="0" err="1" smtClean="0"/>
              <a:t>variables</a:t>
            </a:r>
            <a:endParaRPr lang="it-IT" sz="2200" dirty="0" smtClean="0"/>
          </a:p>
          <a:p>
            <a:pPr lvl="1"/>
            <a:endParaRPr lang="it-IT" sz="2200" dirty="0"/>
          </a:p>
          <a:p>
            <a:pPr lvl="1"/>
            <a:r>
              <a:rPr lang="it-IT" sz="2200" dirty="0" smtClean="0"/>
              <a:t>Procedure </a:t>
            </a:r>
            <a:r>
              <a:rPr lang="it-IT" sz="2200" dirty="0" err="1" smtClean="0"/>
              <a:t>applied</a:t>
            </a:r>
            <a:r>
              <a:rPr lang="it-IT" sz="2200" dirty="0" smtClean="0"/>
              <a:t> to </a:t>
            </a:r>
            <a:r>
              <a:rPr lang="it-IT" sz="2200" dirty="0" err="1" smtClean="0"/>
              <a:t>all</a:t>
            </a:r>
            <a:r>
              <a:rPr lang="it-IT" sz="2200" dirty="0" smtClean="0"/>
              <a:t> spin </a:t>
            </a:r>
            <a:r>
              <a:rPr lang="it-IT" sz="2200" dirty="0" err="1" smtClean="0"/>
              <a:t>hypotheses</a:t>
            </a:r>
            <a:endParaRPr lang="it-IT" sz="2200" dirty="0" smtClean="0"/>
          </a:p>
          <a:p>
            <a:pPr lvl="1"/>
            <a:endParaRPr lang="it-IT" dirty="0" smtClean="0"/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628651" y="1280604"/>
            <a:ext cx="3717131" cy="4979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it-IT" dirty="0" smtClean="0">
                <a:solidFill>
                  <a:schemeClr val="bg1"/>
                </a:solidFill>
              </a:rPr>
              <a:t>How to </a:t>
            </a:r>
            <a:r>
              <a:rPr lang="it-IT" dirty="0" err="1" smtClean="0">
                <a:solidFill>
                  <a:schemeClr val="bg1"/>
                </a:solidFill>
              </a:rPr>
              <a:t>build</a:t>
            </a:r>
            <a:r>
              <a:rPr lang="it-IT" dirty="0" smtClean="0">
                <a:solidFill>
                  <a:schemeClr val="bg1"/>
                </a:solidFill>
              </a:rPr>
              <a:t> a WP pdf</a:t>
            </a:r>
            <a:endParaRPr lang="it-IT" dirty="0" smtClean="0"/>
          </a:p>
          <a:p>
            <a:pPr lvl="2"/>
            <a:endParaRPr lang="it-IT" dirty="0" smtClean="0"/>
          </a:p>
          <a:p>
            <a:pPr lvl="2"/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tangolo arrotondato 4"/>
              <p:cNvSpPr/>
              <p:nvPr/>
            </p:nvSpPr>
            <p:spPr>
              <a:xfrm>
                <a:off x="5690937" y="2160905"/>
                <a:ext cx="2045970" cy="596212"/>
              </a:xfrm>
              <a:prstGeom prst="round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1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𝑮𝑷</m:t>
                      </m:r>
                      <m:r>
                        <a:rPr lang="it-IT" sz="2400" b="1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2400" b="1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𝒑𝒅𝒇</m:t>
                      </m:r>
                      <m:r>
                        <a:rPr lang="it-IT" sz="2400" b="1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2400" b="1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𝒕𝒓𝒖𝒕𝒉</m:t>
                      </m:r>
                      <m:r>
                        <a:rPr lang="it-IT" sz="2400" b="1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it-IT" sz="2400" b="1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sz="2400" b="1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acc>
                      <m:r>
                        <a:rPr lang="it-IT" sz="2400" b="1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acc>
                        <m:accPr>
                          <m:chr m:val="⃗"/>
                          <m:ctrlPr>
                            <a:rPr lang="it-IT" sz="2400" b="1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sz="2400" b="1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</m:acc>
                    </m:oMath>
                  </m:oMathPara>
                </a14:m>
                <a:endParaRPr lang="it-IT" sz="2400" b="1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5" name="Rettangolo arrotondat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7916" y="2160905"/>
                <a:ext cx="2727960" cy="596212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ttangolo arrotondato 10"/>
              <p:cNvSpPr/>
              <p:nvPr/>
            </p:nvSpPr>
            <p:spPr>
              <a:xfrm>
                <a:off x="5690937" y="3266644"/>
                <a:ext cx="2045970" cy="596212"/>
              </a:xfrm>
              <a:prstGeom prst="round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2400" b="1" dirty="0" smtClean="0">
                    <a:solidFill>
                      <a:srgbClr val="FFFF00"/>
                    </a:solidFill>
                  </a:rPr>
                  <a:t>O</a:t>
                </a:r>
                <a14:m>
                  <m:oMath xmlns="" xmlns:m="http://schemas.openxmlformats.org/officeDocument/2006/math">
                    <m:r>
                      <a:rPr lang="it-IT" sz="24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𝒃𝒕𝒂𝒊𝒏</m:t>
                    </m:r>
                    <m:r>
                      <a:rPr lang="it-IT" sz="24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it-IT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it-IT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it-IT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sup>
                    </m:sSubSup>
                  </m:oMath>
                </a14:m>
                <a:r>
                  <a:rPr lang="it-IT" sz="2400" b="1" dirty="0" smtClean="0">
                    <a:solidFill>
                      <a:srgbClr val="FFFF00"/>
                    </a:solidFill>
                  </a:rPr>
                  <a:t> </a:t>
                </a:r>
                <a:endParaRPr lang="it-IT" sz="2400" b="1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1" name="Rettangolo arrotondat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7916" y="3266644"/>
                <a:ext cx="2727960" cy="596212"/>
              </a:xfrm>
              <a:prstGeom prst="roundRect">
                <a:avLst/>
              </a:prstGeom>
              <a:blipFill rotWithShape="0">
                <a:blip r:embed="rId3"/>
                <a:stretch>
                  <a:fillRect b="-11000"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ttangolo arrotondato 12"/>
              <p:cNvSpPr/>
              <p:nvPr/>
            </p:nvSpPr>
            <p:spPr>
              <a:xfrm>
                <a:off x="5690937" y="4388821"/>
                <a:ext cx="2045970" cy="596212"/>
              </a:xfrm>
              <a:prstGeom prst="round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2400" b="1" dirty="0" smtClean="0">
                    <a:solidFill>
                      <a:srgbClr val="FFFF00"/>
                    </a:solidFill>
                  </a:rPr>
                  <a:t>S</a:t>
                </a:r>
                <a14:m>
                  <m:oMath xmlns="" xmlns:m="http://schemas.openxmlformats.org/officeDocument/2006/math">
                    <m:r>
                      <a:rPr lang="it-IT" sz="2400" b="1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𝐰𝐚𝐩</m:t>
                    </m:r>
                    <m:r>
                      <a:rPr lang="it-IT" sz="24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it-IT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it-IT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it-IT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sup>
                    </m:sSubSup>
                  </m:oMath>
                </a14:m>
                <a:r>
                  <a:rPr lang="it-IT" sz="2400" b="1" dirty="0" smtClean="0">
                    <a:solidFill>
                      <a:srgbClr val="FFFF00"/>
                    </a:solidFill>
                  </a:rPr>
                  <a:t> </a:t>
                </a:r>
                <a:endParaRPr lang="it-IT" sz="2400" b="1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3" name="Rettangolo arrotondat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7916" y="4388821"/>
                <a:ext cx="2727960" cy="596212"/>
              </a:xfrm>
              <a:prstGeom prst="roundRect">
                <a:avLst/>
              </a:prstGeom>
              <a:blipFill rotWithShape="0">
                <a:blip r:embed="rId4"/>
                <a:stretch>
                  <a:fillRect b="-11000"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ttangolo arrotondato 13"/>
              <p:cNvSpPr/>
              <p:nvPr/>
            </p:nvSpPr>
            <p:spPr>
              <a:xfrm>
                <a:off x="5717289" y="5543406"/>
                <a:ext cx="2045970" cy="596212"/>
              </a:xfrm>
              <a:prstGeom prst="round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1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𝑾</m:t>
                      </m:r>
                      <m:r>
                        <a:rPr lang="it-IT" sz="2400" b="1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it-IT" sz="2400" b="1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2400" b="1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𝒑𝒅𝒇</m:t>
                      </m:r>
                      <m:r>
                        <a:rPr lang="it-IT" sz="2400" b="1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2400" b="1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𝒕𝒓𝒖𝒕𝒉</m:t>
                      </m:r>
                      <m:r>
                        <a:rPr lang="it-IT" sz="2400" b="1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it-IT" sz="2400" b="1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sz="2400" b="1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acc>
                      <m:r>
                        <a:rPr lang="it-IT" sz="2400" b="1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acc>
                        <m:accPr>
                          <m:chr m:val="⃗"/>
                          <m:ctrlPr>
                            <a:rPr lang="it-IT" sz="2400" b="1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sz="2400" b="1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</m:acc>
                    </m:oMath>
                  </m:oMathPara>
                </a14:m>
                <a:endParaRPr lang="it-IT" sz="2400" b="1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4" name="Rettangolo arrotondat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3052" y="5543406"/>
                <a:ext cx="2727960" cy="596212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reccia a destra 16"/>
          <p:cNvSpPr/>
          <p:nvPr/>
        </p:nvSpPr>
        <p:spPr>
          <a:xfrm rot="5400000">
            <a:off x="6411541" y="2969066"/>
            <a:ext cx="476148" cy="109965"/>
          </a:xfrm>
          <a:prstGeom prst="rightArrow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rgbClr val="FFFF00"/>
              </a:solidFill>
            </a:endParaRPr>
          </a:p>
        </p:txBody>
      </p:sp>
      <p:sp>
        <p:nvSpPr>
          <p:cNvPr id="18" name="Freccia a destra 17"/>
          <p:cNvSpPr/>
          <p:nvPr/>
        </p:nvSpPr>
        <p:spPr>
          <a:xfrm rot="5400000">
            <a:off x="6458213" y="4282663"/>
            <a:ext cx="476148" cy="109965"/>
          </a:xfrm>
          <a:prstGeom prst="rightArrow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rgbClr val="FFFF00"/>
              </a:solidFill>
            </a:endParaRPr>
          </a:p>
        </p:txBody>
      </p:sp>
      <p:sp>
        <p:nvSpPr>
          <p:cNvPr id="19" name="Freccia a destra 18"/>
          <p:cNvSpPr/>
          <p:nvPr/>
        </p:nvSpPr>
        <p:spPr>
          <a:xfrm rot="5400000">
            <a:off x="6457261" y="5194106"/>
            <a:ext cx="476148" cy="109965"/>
          </a:xfrm>
          <a:prstGeom prst="rightArrow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rgbClr val="FFFF00"/>
              </a:solidFill>
            </a:endParaRPr>
          </a:p>
        </p:txBody>
      </p:sp>
      <p:sp>
        <p:nvSpPr>
          <p:cNvPr id="16" name="Freccia a destra 15"/>
          <p:cNvSpPr/>
          <p:nvPr/>
        </p:nvSpPr>
        <p:spPr>
          <a:xfrm rot="16200000">
            <a:off x="6715340" y="2965052"/>
            <a:ext cx="476148" cy="109965"/>
          </a:xfrm>
          <a:prstGeom prst="rightArrow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rgbClr val="FFFF00"/>
              </a:solidFill>
            </a:endParaRPr>
          </a:p>
        </p:txBody>
      </p:sp>
      <p:sp>
        <p:nvSpPr>
          <p:cNvPr id="22" name="Freccia a destra 21"/>
          <p:cNvSpPr/>
          <p:nvPr/>
        </p:nvSpPr>
        <p:spPr>
          <a:xfrm rot="16200000">
            <a:off x="6761060" y="5190092"/>
            <a:ext cx="476148" cy="109965"/>
          </a:xfrm>
          <a:prstGeom prst="rightArrow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43303" y="1713857"/>
            <a:ext cx="35123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Pdf</a:t>
            </a:r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en-US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m,Ω</a:t>
            </a:r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&lt;-&gt; </a:t>
            </a:r>
            <a:r>
              <a:rPr lang="en-US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pdf</a:t>
            </a:r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(p1..p4)</a:t>
            </a:r>
            <a:endParaRPr lang="en-US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Freccia a destra 17"/>
          <p:cNvSpPr/>
          <p:nvPr/>
        </p:nvSpPr>
        <p:spPr>
          <a:xfrm rot="16200000">
            <a:off x="6747137" y="4265731"/>
            <a:ext cx="476148" cy="109965"/>
          </a:xfrm>
          <a:prstGeom prst="rightArrow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65854" y="1791885"/>
            <a:ext cx="2619375" cy="2317750"/>
          </a:xfrm>
          <a:prstGeom prst="rect">
            <a:avLst/>
          </a:prstGeom>
          <a:solidFill>
            <a:schemeClr val="accent2">
              <a:lumMod val="40000"/>
              <a:lumOff val="60000"/>
              <a:alpha val="19000"/>
            </a:schemeClr>
          </a:solidFill>
          <a:ln w="12700" cmpd="sng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19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o 21"/>
          <p:cNvGrpSpPr/>
          <p:nvPr/>
        </p:nvGrpSpPr>
        <p:grpSpPr>
          <a:xfrm>
            <a:off x="3786691" y="1778511"/>
            <a:ext cx="5336906" cy="4868333"/>
            <a:chOff x="5048920" y="1778510"/>
            <a:chExt cx="7115875" cy="4868333"/>
          </a:xfrm>
        </p:grpSpPr>
        <p:pic>
          <p:nvPicPr>
            <p:cNvPr id="3" name="Picture 2" descr="pdfvsMC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8920" y="1778510"/>
              <a:ext cx="7115875" cy="4868333"/>
            </a:xfrm>
            <a:prstGeom prst="rect">
              <a:avLst/>
            </a:prstGeom>
          </p:spPr>
        </p:pic>
        <p:cxnSp>
          <p:nvCxnSpPr>
            <p:cNvPr id="16" name="Connettore 1 15"/>
            <p:cNvCxnSpPr/>
            <p:nvPr/>
          </p:nvCxnSpPr>
          <p:spPr>
            <a:xfrm flipV="1">
              <a:off x="10427908" y="5569392"/>
              <a:ext cx="321106" cy="102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/>
          </p:nvCxnSpPr>
          <p:spPr>
            <a:xfrm flipV="1">
              <a:off x="10427908" y="5217793"/>
              <a:ext cx="321106" cy="2449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ttangolo 3"/>
            <p:cNvSpPr/>
            <p:nvPr/>
          </p:nvSpPr>
          <p:spPr>
            <a:xfrm>
              <a:off x="10536190" y="4453466"/>
              <a:ext cx="1408313" cy="60527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4" name="Gruppo 13"/>
            <p:cNvGrpSpPr/>
            <p:nvPr/>
          </p:nvGrpSpPr>
          <p:grpSpPr>
            <a:xfrm>
              <a:off x="5426242" y="1802574"/>
              <a:ext cx="6545273" cy="2571365"/>
              <a:chOff x="5426242" y="1802574"/>
              <a:chExt cx="6545273" cy="2571365"/>
            </a:xfrm>
          </p:grpSpPr>
          <p:sp>
            <p:nvSpPr>
              <p:cNvPr id="11" name="Rettangolo 10"/>
              <p:cNvSpPr/>
              <p:nvPr/>
            </p:nvSpPr>
            <p:spPr>
              <a:xfrm>
                <a:off x="5426242" y="1802574"/>
                <a:ext cx="6497945" cy="16860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0" name="Rettangolo 19"/>
              <p:cNvSpPr/>
              <p:nvPr/>
            </p:nvSpPr>
            <p:spPr>
              <a:xfrm>
                <a:off x="5473570" y="4205334"/>
                <a:ext cx="6497945" cy="16860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CasellaDiTesto 14"/>
                <p:cNvSpPr txBox="1"/>
                <p:nvPr/>
              </p:nvSpPr>
              <p:spPr>
                <a:xfrm>
                  <a:off x="5473569" y="1862791"/>
                  <a:ext cx="156162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  <m:sSup>
                          <m:sSup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𝜗</m:t>
                            </m:r>
                          </m:e>
                          <m:sup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CasellaDiTesto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570" y="1862791"/>
                  <a:ext cx="697819" cy="18466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5263" r="-877" b="-6667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CasellaDiTesto 23"/>
                <p:cNvSpPr txBox="1"/>
                <p:nvPr/>
              </p:nvSpPr>
              <p:spPr>
                <a:xfrm>
                  <a:off x="7243861" y="1867473"/>
                  <a:ext cx="158341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𝜗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CasellaDiTesto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3861" y="1867473"/>
                  <a:ext cx="693651" cy="184666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5263" r="-877" b="-9677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CasellaDiTesto 24"/>
                <p:cNvSpPr txBox="1"/>
                <p:nvPr/>
              </p:nvSpPr>
              <p:spPr>
                <a:xfrm>
                  <a:off x="9086162" y="1872155"/>
                  <a:ext cx="158341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𝜗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CasellaDiTesto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6162" y="1872155"/>
                  <a:ext cx="697242" cy="184666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5263" r="-1754" b="-1333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asellaDiTesto 25"/>
                <p:cNvSpPr txBox="1"/>
                <p:nvPr/>
              </p:nvSpPr>
              <p:spPr>
                <a:xfrm>
                  <a:off x="10848955" y="1862791"/>
                  <a:ext cx="80968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CasellaDiTesto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48955" y="1862791"/>
                  <a:ext cx="468654" cy="184666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7792" r="-1299" b="-6667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CasellaDiTesto 26"/>
                <p:cNvSpPr txBox="1"/>
                <p:nvPr/>
              </p:nvSpPr>
              <p:spPr>
                <a:xfrm>
                  <a:off x="5570711" y="4268800"/>
                  <a:ext cx="119689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CasellaDiTesto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0711" y="4268800"/>
                  <a:ext cx="503536" cy="18466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7317" r="-2439" b="-9677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asellaDiTesto 27"/>
                <p:cNvSpPr txBox="1"/>
                <p:nvPr/>
              </p:nvSpPr>
              <p:spPr>
                <a:xfrm>
                  <a:off x="7390076" y="4289634"/>
                  <a:ext cx="121327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CasellaDiTesto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90076" y="4289634"/>
                  <a:ext cx="511550" cy="18466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7143" r="-1190" b="-1333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asellaDiTesto 28"/>
                <p:cNvSpPr txBox="1"/>
                <p:nvPr/>
              </p:nvSpPr>
              <p:spPr>
                <a:xfrm>
                  <a:off x="9070487" y="4297650"/>
                  <a:ext cx="121327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CasellaDiTesto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0487" y="4297650"/>
                  <a:ext cx="515141" cy="18466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7143" r="-2381" b="-1333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ttangolo arrotondato 20"/>
              <p:cNvSpPr/>
              <p:nvPr/>
            </p:nvSpPr>
            <p:spPr>
              <a:xfrm>
                <a:off x="1025095" y="5336756"/>
                <a:ext cx="2365151" cy="98965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74638" lvl="1"/>
                <a:endParaRPr lang="it-IT" b="1" dirty="0"/>
              </a:p>
              <a:p>
                <a:pPr marL="274638" lvl="1" algn="ctr"/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1" i="1"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it-IT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b="1" i="1">
                          <a:latin typeface="Cambria Math" panose="02040503050406030204" pitchFamily="18" charset="0"/>
                        </a:rPr>
                        <m:t>𝑮𝒆𝑽</m:t>
                      </m:r>
                      <m:r>
                        <a:rPr lang="it-IT" b="1" i="1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it-IT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it-IT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it-IT" b="1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it-IT" b="1" i="1">
                          <a:latin typeface="Cambria Math" panose="02040503050406030204" pitchFamily="18" charset="0"/>
                        </a:rPr>
                        <m:t>𝟏𝟎𝟔</m:t>
                      </m:r>
                      <m:r>
                        <a:rPr lang="it-IT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b="1" i="1">
                          <a:latin typeface="Cambria Math" panose="02040503050406030204" pitchFamily="18" charset="0"/>
                        </a:rPr>
                        <m:t>𝑮𝒆𝑽</m:t>
                      </m:r>
                    </m:oMath>
                  </m:oMathPara>
                </a14:m>
                <a:endParaRPr lang="it-IT" b="1" dirty="0"/>
              </a:p>
              <a:p>
                <a:pPr marL="274638" lvl="1" algn="ctr"/>
                <a:endParaRPr lang="it-IT" b="1" dirty="0"/>
              </a:p>
              <a:p>
                <a:pPr marL="274638" lvl="1" algn="ctr"/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1" i="1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it-IT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b="1" i="1">
                          <a:latin typeface="Cambria Math" panose="02040503050406030204" pitchFamily="18" charset="0"/>
                        </a:rPr>
                        <m:t>𝑮𝒆𝑽</m:t>
                      </m:r>
                      <m:r>
                        <a:rPr lang="it-IT" b="1" i="1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it-IT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it-IT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it-IT" b="1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it-IT" b="1" i="1">
                          <a:latin typeface="Cambria Math" panose="02040503050406030204" pitchFamily="18" charset="0"/>
                        </a:rPr>
                        <m:t>𝟏𝟏𝟓</m:t>
                      </m:r>
                      <m:r>
                        <a:rPr lang="it-IT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b="1" i="1">
                          <a:latin typeface="Cambria Math" panose="02040503050406030204" pitchFamily="18" charset="0"/>
                        </a:rPr>
                        <m:t>𝑮𝒆𝑽</m:t>
                      </m:r>
                    </m:oMath>
                  </m:oMathPara>
                </a14:m>
                <a:endParaRPr lang="it-IT" b="1" dirty="0"/>
              </a:p>
              <a:p>
                <a:pPr algn="ctr"/>
                <a:endParaRPr lang="it-IT" dirty="0"/>
              </a:p>
            </p:txBody>
          </p:sp>
        </mc:Choice>
        <mc:Fallback xmlns="">
          <p:sp>
            <p:nvSpPr>
              <p:cNvPr id="21" name="Rettangolo arrotondat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793" y="5336755"/>
                <a:ext cx="3153535" cy="98965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 pdf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p:sp>
        <p:nvSpPr>
          <p:cNvPr id="12" name="Segnaposto contenuto 2"/>
          <p:cNvSpPr txBox="1">
            <a:spLocks/>
          </p:cNvSpPr>
          <p:nvPr/>
        </p:nvSpPr>
        <p:spPr>
          <a:xfrm>
            <a:off x="628650" y="1280604"/>
            <a:ext cx="6492240" cy="4979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it-IT" dirty="0" err="1" smtClean="0">
                <a:solidFill>
                  <a:schemeClr val="bg1"/>
                </a:solidFill>
              </a:rPr>
              <a:t>Validation</a:t>
            </a:r>
            <a:r>
              <a:rPr lang="it-IT" dirty="0" smtClean="0">
                <a:solidFill>
                  <a:schemeClr val="bg1"/>
                </a:solidFill>
              </a:rPr>
              <a:t> with JHU MC</a:t>
            </a:r>
            <a:endParaRPr lang="it-IT" dirty="0" smtClean="0"/>
          </a:p>
          <a:p>
            <a:pPr lvl="2"/>
            <a:endParaRPr lang="it-IT" dirty="0" smtClean="0"/>
          </a:p>
          <a:p>
            <a:pPr lvl="2"/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947116"/>
                <a:ext cx="3080084" cy="3684503"/>
              </a:xfrm>
            </p:spPr>
            <p:txBody>
              <a:bodyPr>
                <a:normAutofit fontScale="92500"/>
              </a:bodyPr>
              <a:lstStyle/>
              <a:p>
                <a:pPr marL="180975" lvl="1" indent="0">
                  <a:buNone/>
                </a:pPr>
                <a:r>
                  <a:rPr lang="it-IT" sz="2200" dirty="0" smtClean="0">
                    <a:solidFill>
                      <a:srgbClr val="FF0000"/>
                    </a:solidFill>
                  </a:rPr>
                  <a:t>GoodPair ME pdf (</a:t>
                </a:r>
                <a:r>
                  <a:rPr lang="it-IT" sz="2200" dirty="0" smtClean="0">
                    <a:sym typeface="Wingdings"/>
                  </a:rPr>
                  <a:t>)</a:t>
                </a:r>
              </a:p>
              <a:p>
                <a:pPr marL="180975" lvl="1" indent="0">
                  <a:buNone/>
                </a:pPr>
                <a:endParaRPr lang="it-IT" sz="1400" dirty="0">
                  <a:sym typeface="Wingdings"/>
                </a:endParaRPr>
              </a:p>
              <a:p>
                <a:pPr marL="180975" lvl="1" indent="0">
                  <a:buNone/>
                </a:pPr>
                <a:r>
                  <a:rPr lang="it-IT" sz="2200" dirty="0" smtClean="0">
                    <a:sym typeface="Wingdings"/>
                  </a:rPr>
                  <a:t> </a:t>
                </a:r>
                <a:r>
                  <a:rPr lang="it-IT" sz="2200" dirty="0" err="1" smtClean="0">
                    <a:sym typeface="Wingdings"/>
                  </a:rPr>
                  <a:t>GoodPair</a:t>
                </a:r>
                <a:r>
                  <a:rPr lang="it-IT" sz="2200" dirty="0" smtClean="0">
                    <a:sym typeface="Wingdings"/>
                  </a:rPr>
                  <a:t> pdf()</a:t>
                </a:r>
              </a:p>
              <a:p>
                <a:pPr marL="457200" lvl="1" indent="0">
                  <a:buNone/>
                </a:pPr>
                <a:endParaRPr lang="it-IT" sz="2200" dirty="0" smtClean="0"/>
              </a:p>
              <a:p>
                <a:pPr lvl="1"/>
                <a:r>
                  <a:rPr lang="it-IT" sz="2200" dirty="0" smtClean="0"/>
                  <a:t>Swap  </a:t>
                </a:r>
                <a:r>
                  <a:rPr lang="it-IT" sz="2200" dirty="0"/>
                  <a:t>to </a:t>
                </a:r>
                <a:r>
                  <a:rPr lang="it-IT" sz="2200" dirty="0" err="1"/>
                  <a:t>obtain</a:t>
                </a:r>
                <a:r>
                  <a:rPr lang="it-IT" sz="2200" dirty="0"/>
                  <a:t> </a:t>
                </a:r>
                <a:r>
                  <a:rPr lang="it-IT" sz="2200" b="1" dirty="0" err="1">
                    <a:solidFill>
                      <a:srgbClr val="FF0000"/>
                    </a:solidFill>
                  </a:rPr>
                  <a:t>WrongPaired</a:t>
                </a:r>
                <a:r>
                  <a:rPr lang="it-IT" sz="2200" b="1" dirty="0">
                    <a:solidFill>
                      <a:srgbClr val="FF0000"/>
                    </a:solidFill>
                  </a:rPr>
                  <a:t> </a:t>
                </a:r>
                <a:r>
                  <a:rPr lang="it-IT" sz="2200" b="1" dirty="0" err="1">
                    <a:solidFill>
                      <a:srgbClr val="FF0000"/>
                    </a:solidFill>
                  </a:rPr>
                  <a:t>lepton</a:t>
                </a:r>
                <a:r>
                  <a:rPr lang="it-IT" sz="2200" b="1" dirty="0">
                    <a:solidFill>
                      <a:srgbClr val="FF0000"/>
                    </a:solidFill>
                  </a:rPr>
                  <a:t> </a:t>
                </a:r>
                <a:r>
                  <a:rPr lang="it-IT" sz="2200" b="1" dirty="0" err="1">
                    <a:solidFill>
                      <a:srgbClr val="FF0000"/>
                    </a:solidFill>
                  </a:rPr>
                  <a:t>pairs</a:t>
                </a:r>
                <a:r>
                  <a:rPr lang="it-IT" sz="2200" b="1" dirty="0">
                    <a:solidFill>
                      <a:srgbClr val="FF0000"/>
                    </a:solidFill>
                  </a:rPr>
                  <a:t> </a:t>
                </a:r>
                <a:r>
                  <a:rPr lang="it-IT" sz="2200" dirty="0"/>
                  <a:t>and </a:t>
                </a:r>
                <a:r>
                  <a:rPr lang="it-IT" sz="2200" dirty="0" err="1"/>
                  <a:t>then</a:t>
                </a:r>
                <a:r>
                  <a:rPr lang="it-IT" sz="2200" dirty="0"/>
                  <a:t> re-</a:t>
                </a:r>
                <a:r>
                  <a:rPr lang="it-IT" sz="2200" dirty="0" err="1"/>
                  <a:t>calculate</a:t>
                </a:r>
                <a:r>
                  <a:rPr lang="it-IT" sz="2200" dirty="0"/>
                  <a:t> </a:t>
                </a:r>
                <a:r>
                  <a:rPr lang="it-IT" sz="2200" dirty="0" err="1"/>
                  <a:t>angles</a:t>
                </a:r>
                <a:endParaRPr lang="it-IT" sz="2200" dirty="0"/>
              </a:p>
              <a:p>
                <a:pPr lvl="1"/>
                <a:endParaRPr lang="it-IT" sz="2200" dirty="0"/>
              </a:p>
              <a:p>
                <a:pPr lvl="1"/>
                <a:r>
                  <a:rPr lang="it-IT" sz="2200" dirty="0" err="1"/>
                  <a:t>Apply</a:t>
                </a:r>
                <a:r>
                  <a:rPr lang="it-IT" sz="2200" dirty="0"/>
                  <a:t> </a:t>
                </a:r>
                <a:r>
                  <a:rPr lang="it-IT" sz="2200" dirty="0" err="1"/>
                  <a:t>usual</a:t>
                </a:r>
                <a:r>
                  <a:rPr lang="it-IT" sz="2200" dirty="0"/>
                  <a:t> mass </a:t>
                </a:r>
                <a:r>
                  <a:rPr lang="it-IT" sz="2200" dirty="0" err="1"/>
                  <a:t>selection</a:t>
                </a:r>
                <a:r>
                  <a:rPr lang="it-IT" sz="2200" dirty="0"/>
                  <a:t> on WP </a:t>
                </a:r>
                <a:r>
                  <a:rPr lang="it-IT" sz="2200" dirty="0" smtClean="0"/>
                  <a:t>pdf</a:t>
                </a:r>
                <a:endParaRPr lang="it-IT" dirty="0"/>
              </a:p>
              <a:p>
                <a:pPr marL="457200" lvl="1" indent="0">
                  <a:buNone/>
                </a:pPr>
                <a:endParaRPr lang="it-IT" dirty="0" smtClean="0"/>
              </a:p>
            </p:txBody>
          </p:sp>
        </mc:Choice>
        <mc:Fallback xmlns="">
          <p:sp>
            <p:nvSpPr>
              <p:cNvPr id="1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947115"/>
                <a:ext cx="4106779" cy="3684503"/>
              </a:xfrm>
              <a:blipFill rotWithShape="0">
                <a:blip r:embed="rId12"/>
                <a:stretch>
                  <a:fillRect t="-826" r="-89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sellaDiTesto 16"/>
          <p:cNvSpPr txBox="1"/>
          <p:nvPr/>
        </p:nvSpPr>
        <p:spPr>
          <a:xfrm>
            <a:off x="8072391" y="5415504"/>
            <a:ext cx="1417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WP pdf </a:t>
            </a:r>
            <a:r>
              <a:rPr lang="it-IT" sz="1400" b="1" dirty="0" err="1" smtClean="0">
                <a:solidFill>
                  <a:srgbClr val="FF0000"/>
                </a:solidFill>
              </a:rPr>
              <a:t>truth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8061761" y="5058740"/>
            <a:ext cx="88138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00FF"/>
                </a:solidFill>
              </a:rPr>
              <a:t>WP MC </a:t>
            </a:r>
            <a:r>
              <a:rPr lang="it-IT" sz="1400" b="1" dirty="0" err="1" smtClean="0">
                <a:solidFill>
                  <a:srgbClr val="0000FF"/>
                </a:solidFill>
              </a:rPr>
              <a:t>truth</a:t>
            </a:r>
            <a:endParaRPr lang="it-IT" sz="1400" b="1" dirty="0">
              <a:solidFill>
                <a:srgbClr val="0000FF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7775913" y="6062072"/>
            <a:ext cx="716171" cy="38227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0</a:t>
            </a:r>
            <a:r>
              <a:rPr lang="it-IT" sz="2400" b="1" baseline="30000" dirty="0" smtClean="0"/>
              <a:t>+ </a:t>
            </a:r>
            <a:r>
              <a:rPr lang="it-IT" sz="2400" b="1" dirty="0" smtClean="0"/>
              <a:t>4</a:t>
            </a:r>
            <a:r>
              <a:rPr lang="it-IT" sz="2400" b="1" dirty="0" smtClean="0">
                <a:latin typeface="Symbol" panose="05050102010706020507" pitchFamily="18" charset="2"/>
              </a:rPr>
              <a:t>m</a:t>
            </a:r>
            <a:endParaRPr lang="it-IT" sz="2400" b="1" dirty="0">
              <a:latin typeface="Symbol" panose="05050102010706020507" pitchFamily="18" charset="2"/>
            </a:endParaRPr>
          </a:p>
        </p:txBody>
      </p:sp>
      <p:cxnSp>
        <p:nvCxnSpPr>
          <p:cNvPr id="9" name="Connettore 2 8"/>
          <p:cNvCxnSpPr/>
          <p:nvPr/>
        </p:nvCxnSpPr>
        <p:spPr>
          <a:xfrm>
            <a:off x="1885950" y="2310059"/>
            <a:ext cx="0" cy="37388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54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 pdf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p:sp>
        <p:nvSpPr>
          <p:cNvPr id="12" name="Segnaposto contenuto 2"/>
          <p:cNvSpPr txBox="1">
            <a:spLocks/>
          </p:cNvSpPr>
          <p:nvPr/>
        </p:nvSpPr>
        <p:spPr>
          <a:xfrm>
            <a:off x="628650" y="1280604"/>
            <a:ext cx="6492240" cy="4979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it-IT" dirty="0" err="1">
                <a:solidFill>
                  <a:schemeClr val="bg1"/>
                </a:solidFill>
              </a:rPr>
              <a:t>We</a:t>
            </a:r>
            <a:r>
              <a:rPr lang="it-IT" dirty="0">
                <a:solidFill>
                  <a:schemeClr val="bg1"/>
                </a:solidFill>
              </a:rPr>
              <a:t> can take in account the MC </a:t>
            </a:r>
            <a:r>
              <a:rPr lang="it-IT" dirty="0" err="1">
                <a:solidFill>
                  <a:schemeClr val="bg1"/>
                </a:solidFill>
              </a:rPr>
              <a:t>p</a:t>
            </a:r>
            <a:r>
              <a:rPr lang="it-IT" baseline="-25000" dirty="0" err="1">
                <a:solidFill>
                  <a:schemeClr val="bg1"/>
                </a:solidFill>
              </a:rPr>
              <a:t>T</a:t>
            </a:r>
            <a:r>
              <a:rPr lang="it-IT" baseline="-25000" dirty="0">
                <a:solidFill>
                  <a:schemeClr val="bg1"/>
                </a:solidFill>
              </a:rPr>
              <a:t> 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lepton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cut</a:t>
            </a:r>
            <a:r>
              <a:rPr lang="it-IT" dirty="0">
                <a:solidFill>
                  <a:schemeClr val="bg1"/>
                </a:solidFill>
              </a:rPr>
              <a:t> </a:t>
            </a:r>
            <a:endParaRPr lang="it-IT" dirty="0"/>
          </a:p>
          <a:p>
            <a:pPr marL="914400" lvl="2" indent="0">
              <a:buNone/>
            </a:pPr>
            <a:endParaRPr lang="it-IT" dirty="0" smtClean="0"/>
          </a:p>
          <a:p>
            <a:pPr lvl="2"/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/>
          </a:p>
        </p:txBody>
      </p:sp>
      <p:sp>
        <p:nvSpPr>
          <p:cNvPr id="20" name="Segnaposto contenuto 2"/>
          <p:cNvSpPr>
            <a:spLocks noGrp="1"/>
          </p:cNvSpPr>
          <p:nvPr>
            <p:ph idx="1"/>
          </p:nvPr>
        </p:nvSpPr>
        <p:spPr>
          <a:xfrm>
            <a:off x="628650" y="2206625"/>
            <a:ext cx="258499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From MC: </a:t>
            </a:r>
            <a:r>
              <a:rPr lang="en-US" sz="2200" dirty="0" smtClean="0"/>
              <a:t>obtain Higgs </a:t>
            </a:r>
            <a:r>
              <a:rPr lang="en-US" sz="2200" dirty="0" err="1" smtClean="0"/>
              <a:t>p</a:t>
            </a:r>
            <a:r>
              <a:rPr lang="en-US" sz="2200" baseline="-25000" dirty="0" err="1" smtClean="0"/>
              <a:t>T</a:t>
            </a:r>
            <a:r>
              <a:rPr lang="en-US" sz="2200" dirty="0" smtClean="0"/>
              <a:t> distribution</a:t>
            </a:r>
          </a:p>
          <a:p>
            <a:endParaRPr lang="en-US" sz="2200" dirty="0"/>
          </a:p>
          <a:p>
            <a:r>
              <a:rPr lang="en-US" sz="2200" dirty="0" smtClean="0"/>
              <a:t>pdf leptons </a:t>
            </a:r>
            <a:r>
              <a:rPr lang="en-US" sz="2200" dirty="0"/>
              <a:t>boosted to LAB </a:t>
            </a:r>
            <a:r>
              <a:rPr lang="en-US" sz="2200" dirty="0" smtClean="0"/>
              <a:t>frame</a:t>
            </a:r>
          </a:p>
          <a:p>
            <a:endParaRPr lang="en-US" sz="2200" dirty="0"/>
          </a:p>
          <a:p>
            <a:r>
              <a:rPr lang="en-US" sz="2200" dirty="0" smtClean="0"/>
              <a:t>Cut on pdf events </a:t>
            </a:r>
            <a:r>
              <a:rPr lang="en-US" sz="2200" dirty="0" err="1" smtClean="0"/>
              <a:t>p</a:t>
            </a:r>
            <a:r>
              <a:rPr lang="en-US" sz="2200" cap="all" baseline="-25000" dirty="0" err="1" smtClean="0"/>
              <a:t>t</a:t>
            </a:r>
            <a:r>
              <a:rPr lang="en-US" sz="2200" dirty="0" smtClean="0"/>
              <a:t> &lt; 6</a:t>
            </a:r>
            <a:r>
              <a:rPr lang="it-IT" sz="2200" dirty="0" smtClean="0"/>
              <a:t> </a:t>
            </a:r>
            <a:r>
              <a:rPr lang="it-IT" sz="2200" dirty="0" err="1" smtClean="0"/>
              <a:t>GeV</a:t>
            </a:r>
            <a:r>
              <a:rPr lang="it-IT" sz="2200" dirty="0" smtClean="0"/>
              <a:t> (</a:t>
            </a:r>
            <a:r>
              <a:rPr lang="it-IT" sz="2200" dirty="0" err="1" smtClean="0"/>
              <a:t>as</a:t>
            </a:r>
            <a:r>
              <a:rPr lang="it-IT" sz="2200" dirty="0" smtClean="0"/>
              <a:t> in MC) and </a:t>
            </a:r>
            <a:r>
              <a:rPr lang="it-IT" sz="2200" dirty="0" err="1" smtClean="0"/>
              <a:t>after</a:t>
            </a:r>
            <a:r>
              <a:rPr lang="it-IT" sz="2200" dirty="0" smtClean="0"/>
              <a:t> </a:t>
            </a:r>
            <a:r>
              <a:rPr lang="it-IT" sz="2200" dirty="0" err="1" smtClean="0"/>
              <a:t>that</a:t>
            </a:r>
            <a:r>
              <a:rPr lang="it-IT" sz="2200" dirty="0" smtClean="0"/>
              <a:t> </a:t>
            </a:r>
            <a:r>
              <a:rPr lang="it-IT" sz="2200" dirty="0" err="1" smtClean="0"/>
              <a:t>boost</a:t>
            </a:r>
            <a:r>
              <a:rPr lang="it-IT" sz="2200" dirty="0" smtClean="0"/>
              <a:t> </a:t>
            </a:r>
            <a:r>
              <a:rPr lang="it-IT" sz="2200" dirty="0" err="1" smtClean="0"/>
              <a:t>again</a:t>
            </a:r>
            <a:r>
              <a:rPr lang="it-IT" sz="2200" dirty="0" smtClean="0"/>
              <a:t> </a:t>
            </a:r>
          </a:p>
          <a:p>
            <a:endParaRPr lang="it-IT" sz="2200" dirty="0"/>
          </a:p>
          <a:p>
            <a:r>
              <a:rPr lang="it-IT" sz="2200" dirty="0" err="1" smtClean="0"/>
              <a:t>Better</a:t>
            </a:r>
            <a:r>
              <a:rPr lang="it-IT" sz="2200" dirty="0" smtClean="0"/>
              <a:t> </a:t>
            </a:r>
            <a:r>
              <a:rPr lang="it-IT" sz="2200" dirty="0" err="1" smtClean="0"/>
              <a:t>agreement</a:t>
            </a:r>
            <a:endParaRPr lang="it-IT" sz="2200" dirty="0" smtClean="0"/>
          </a:p>
        </p:txBody>
      </p:sp>
      <p:grpSp>
        <p:nvGrpSpPr>
          <p:cNvPr id="22" name="Gruppo 21"/>
          <p:cNvGrpSpPr/>
          <p:nvPr/>
        </p:nvGrpSpPr>
        <p:grpSpPr>
          <a:xfrm>
            <a:off x="3786691" y="1778511"/>
            <a:ext cx="5336906" cy="4868333"/>
            <a:chOff x="5048920" y="1778510"/>
            <a:chExt cx="7115875" cy="4868333"/>
          </a:xfrm>
        </p:grpSpPr>
        <p:pic>
          <p:nvPicPr>
            <p:cNvPr id="24" name="Picture 2" descr="pdfvsMC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8920" y="1778510"/>
              <a:ext cx="7115875" cy="4868333"/>
            </a:xfrm>
            <a:prstGeom prst="rect">
              <a:avLst/>
            </a:prstGeom>
          </p:spPr>
        </p:pic>
        <p:cxnSp>
          <p:nvCxnSpPr>
            <p:cNvPr id="25" name="Connettore 1 24"/>
            <p:cNvCxnSpPr/>
            <p:nvPr/>
          </p:nvCxnSpPr>
          <p:spPr>
            <a:xfrm flipV="1">
              <a:off x="10427908" y="5569392"/>
              <a:ext cx="321106" cy="102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/>
          </p:nvCxnSpPr>
          <p:spPr>
            <a:xfrm flipV="1">
              <a:off x="10427908" y="5217793"/>
              <a:ext cx="321106" cy="2449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ttangolo 26"/>
            <p:cNvSpPr/>
            <p:nvPr/>
          </p:nvSpPr>
          <p:spPr>
            <a:xfrm>
              <a:off x="10536190" y="4453466"/>
              <a:ext cx="1408313" cy="60527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8" name="Gruppo 27"/>
            <p:cNvGrpSpPr/>
            <p:nvPr/>
          </p:nvGrpSpPr>
          <p:grpSpPr>
            <a:xfrm>
              <a:off x="5426242" y="1802574"/>
              <a:ext cx="6545273" cy="2571365"/>
              <a:chOff x="5426242" y="1802574"/>
              <a:chExt cx="6545273" cy="2571365"/>
            </a:xfrm>
          </p:grpSpPr>
          <p:sp>
            <p:nvSpPr>
              <p:cNvPr id="36" name="Rettangolo 35"/>
              <p:cNvSpPr/>
              <p:nvPr/>
            </p:nvSpPr>
            <p:spPr>
              <a:xfrm>
                <a:off x="5426242" y="1802574"/>
                <a:ext cx="6497945" cy="16860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7" name="Rettangolo 36"/>
              <p:cNvSpPr/>
              <p:nvPr/>
            </p:nvSpPr>
            <p:spPr>
              <a:xfrm>
                <a:off x="5473570" y="4205334"/>
                <a:ext cx="6497945" cy="16860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asellaDiTesto 28"/>
                <p:cNvSpPr txBox="1"/>
                <p:nvPr/>
              </p:nvSpPr>
              <p:spPr>
                <a:xfrm>
                  <a:off x="5473569" y="1862791"/>
                  <a:ext cx="156162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  <m:sSup>
                          <m:sSup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𝜗</m:t>
                            </m:r>
                          </m:e>
                          <m:sup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CasellaDiTesto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570" y="1862791"/>
                  <a:ext cx="697819" cy="18466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5263" r="-877" b="-6667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asellaDiTesto 29"/>
                <p:cNvSpPr txBox="1"/>
                <p:nvPr/>
              </p:nvSpPr>
              <p:spPr>
                <a:xfrm>
                  <a:off x="7243861" y="1867473"/>
                  <a:ext cx="158341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𝜗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CasellaDiTesto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3861" y="1867473"/>
                  <a:ext cx="693651" cy="184666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5263" r="-877" b="-9677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CasellaDiTesto 30"/>
                <p:cNvSpPr txBox="1"/>
                <p:nvPr/>
              </p:nvSpPr>
              <p:spPr>
                <a:xfrm>
                  <a:off x="9086162" y="1872155"/>
                  <a:ext cx="158341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𝜗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CasellaDiTesto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6162" y="1872155"/>
                  <a:ext cx="697242" cy="184666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5263" r="-1754" b="-1333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CasellaDiTesto 31"/>
                <p:cNvSpPr txBox="1"/>
                <p:nvPr/>
              </p:nvSpPr>
              <p:spPr>
                <a:xfrm>
                  <a:off x="10848955" y="1862791"/>
                  <a:ext cx="80968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CasellaDiTesto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48955" y="1862791"/>
                  <a:ext cx="468654" cy="184666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7792" r="-1299" b="-6667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CasellaDiTesto 32"/>
                <p:cNvSpPr txBox="1"/>
                <p:nvPr/>
              </p:nvSpPr>
              <p:spPr>
                <a:xfrm>
                  <a:off x="5570711" y="4268800"/>
                  <a:ext cx="119689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CasellaDiTesto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0711" y="4268800"/>
                  <a:ext cx="503536" cy="18466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7317" r="-2439" b="-9677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CasellaDiTesto 33"/>
                <p:cNvSpPr txBox="1"/>
                <p:nvPr/>
              </p:nvSpPr>
              <p:spPr>
                <a:xfrm>
                  <a:off x="7390076" y="4289634"/>
                  <a:ext cx="121327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CasellaDiTesto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90076" y="4289634"/>
                  <a:ext cx="511550" cy="18466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7143" r="-1190" b="-1333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CasellaDiTesto 34"/>
                <p:cNvSpPr txBox="1"/>
                <p:nvPr/>
              </p:nvSpPr>
              <p:spPr>
                <a:xfrm>
                  <a:off x="9070487" y="4297650"/>
                  <a:ext cx="121327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CasellaDiTesto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0487" y="4297650"/>
                  <a:ext cx="515141" cy="18466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7143" r="-2381" b="-1333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8" name="CasellaDiTesto 37"/>
          <p:cNvSpPr txBox="1"/>
          <p:nvPr/>
        </p:nvSpPr>
        <p:spPr>
          <a:xfrm>
            <a:off x="8061761" y="5058740"/>
            <a:ext cx="88138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00FF"/>
                </a:solidFill>
              </a:rPr>
              <a:t>WP MC </a:t>
            </a:r>
            <a:r>
              <a:rPr lang="it-IT" sz="1400" b="1" dirty="0" err="1" smtClean="0">
                <a:solidFill>
                  <a:srgbClr val="0000FF"/>
                </a:solidFill>
              </a:rPr>
              <a:t>truth</a:t>
            </a:r>
            <a:endParaRPr lang="it-IT" sz="1400" b="1" dirty="0">
              <a:solidFill>
                <a:srgbClr val="0000FF"/>
              </a:solidFill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7775913" y="6062072"/>
            <a:ext cx="716171" cy="38227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0</a:t>
            </a:r>
            <a:r>
              <a:rPr lang="it-IT" sz="2400" b="1" baseline="30000" dirty="0" smtClean="0"/>
              <a:t>+ </a:t>
            </a:r>
            <a:r>
              <a:rPr lang="it-IT" sz="2400" b="1" dirty="0" smtClean="0"/>
              <a:t>4</a:t>
            </a:r>
            <a:r>
              <a:rPr lang="it-IT" sz="2400" b="1" dirty="0" smtClean="0">
                <a:latin typeface="Symbol" panose="05050102010706020507" pitchFamily="18" charset="2"/>
              </a:rPr>
              <a:t>m</a:t>
            </a:r>
            <a:endParaRPr lang="it-IT" sz="2400" b="1" dirty="0">
              <a:latin typeface="Symbol" panose="05050102010706020507" pitchFamily="18" charset="2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8072391" y="5415504"/>
            <a:ext cx="1417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WP pdf </a:t>
            </a:r>
            <a:r>
              <a:rPr lang="it-IT" sz="1400" b="1" dirty="0" err="1" smtClean="0">
                <a:solidFill>
                  <a:srgbClr val="FF0000"/>
                </a:solidFill>
              </a:rPr>
              <a:t>truth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75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 pdf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p:sp>
        <p:nvSpPr>
          <p:cNvPr id="12" name="Segnaposto contenuto 2"/>
          <p:cNvSpPr txBox="1">
            <a:spLocks/>
          </p:cNvSpPr>
          <p:nvPr/>
        </p:nvSpPr>
        <p:spPr>
          <a:xfrm>
            <a:off x="628650" y="1280604"/>
            <a:ext cx="6492240" cy="4979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it-IT" dirty="0" err="1">
                <a:solidFill>
                  <a:schemeClr val="bg1"/>
                </a:solidFill>
              </a:rPr>
              <a:t>We</a:t>
            </a:r>
            <a:r>
              <a:rPr lang="it-IT" dirty="0">
                <a:solidFill>
                  <a:schemeClr val="bg1"/>
                </a:solidFill>
              </a:rPr>
              <a:t> can take in account the MC </a:t>
            </a:r>
            <a:r>
              <a:rPr lang="it-IT" dirty="0" err="1">
                <a:solidFill>
                  <a:schemeClr val="bg1"/>
                </a:solidFill>
              </a:rPr>
              <a:t>p</a:t>
            </a:r>
            <a:r>
              <a:rPr lang="it-IT" baseline="-25000" dirty="0" err="1">
                <a:solidFill>
                  <a:schemeClr val="bg1"/>
                </a:solidFill>
              </a:rPr>
              <a:t>T</a:t>
            </a:r>
            <a:r>
              <a:rPr lang="it-IT" baseline="-25000" dirty="0">
                <a:solidFill>
                  <a:schemeClr val="bg1"/>
                </a:solidFill>
              </a:rPr>
              <a:t> 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lepton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cut</a:t>
            </a:r>
            <a:r>
              <a:rPr lang="it-IT" dirty="0">
                <a:solidFill>
                  <a:schemeClr val="bg1"/>
                </a:solidFill>
              </a:rPr>
              <a:t> </a:t>
            </a:r>
            <a:endParaRPr lang="it-IT" dirty="0"/>
          </a:p>
          <a:p>
            <a:pPr marL="914400" lvl="2" indent="0">
              <a:buNone/>
            </a:pPr>
            <a:endParaRPr lang="it-IT" dirty="0" smtClean="0"/>
          </a:p>
          <a:p>
            <a:pPr lvl="2"/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/>
          </a:p>
        </p:txBody>
      </p:sp>
      <p:sp>
        <p:nvSpPr>
          <p:cNvPr id="20" name="Segnaposto contenuto 2"/>
          <p:cNvSpPr>
            <a:spLocks noGrp="1"/>
          </p:cNvSpPr>
          <p:nvPr>
            <p:ph idx="1"/>
          </p:nvPr>
        </p:nvSpPr>
        <p:spPr>
          <a:xfrm>
            <a:off x="628650" y="2206625"/>
            <a:ext cx="258499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From MC: </a:t>
            </a:r>
            <a:r>
              <a:rPr lang="en-US" sz="2200" dirty="0" smtClean="0"/>
              <a:t>obtain Higgs </a:t>
            </a:r>
            <a:r>
              <a:rPr lang="en-US" sz="2200" dirty="0" err="1" smtClean="0"/>
              <a:t>p</a:t>
            </a:r>
            <a:r>
              <a:rPr lang="en-US" sz="2200" baseline="-25000" dirty="0" err="1" smtClean="0"/>
              <a:t>T</a:t>
            </a:r>
            <a:r>
              <a:rPr lang="en-US" sz="2200" dirty="0" smtClean="0"/>
              <a:t> distribution</a:t>
            </a:r>
          </a:p>
          <a:p>
            <a:endParaRPr lang="en-US" sz="2200" dirty="0"/>
          </a:p>
          <a:p>
            <a:r>
              <a:rPr lang="en-US" sz="2200" dirty="0" smtClean="0"/>
              <a:t>pdf leptons </a:t>
            </a:r>
            <a:r>
              <a:rPr lang="en-US" sz="2200" dirty="0"/>
              <a:t>boosted to LAB </a:t>
            </a:r>
            <a:r>
              <a:rPr lang="en-US" sz="2200" dirty="0" smtClean="0"/>
              <a:t>frame</a:t>
            </a:r>
          </a:p>
          <a:p>
            <a:endParaRPr lang="en-US" sz="2200" dirty="0"/>
          </a:p>
          <a:p>
            <a:r>
              <a:rPr lang="en-US" sz="2200" dirty="0" smtClean="0"/>
              <a:t>Cut on pdf events </a:t>
            </a:r>
            <a:r>
              <a:rPr lang="en-US" sz="2200" dirty="0" err="1" smtClean="0"/>
              <a:t>p</a:t>
            </a:r>
            <a:r>
              <a:rPr lang="en-US" sz="2200" cap="all" baseline="-25000" dirty="0" err="1" smtClean="0"/>
              <a:t>t</a:t>
            </a:r>
            <a:r>
              <a:rPr lang="en-US" sz="2200" dirty="0" smtClean="0"/>
              <a:t> &lt; 6</a:t>
            </a:r>
            <a:r>
              <a:rPr lang="it-IT" sz="2200" dirty="0" smtClean="0"/>
              <a:t> </a:t>
            </a:r>
            <a:r>
              <a:rPr lang="it-IT" sz="2200" dirty="0" err="1" smtClean="0"/>
              <a:t>GeV</a:t>
            </a:r>
            <a:r>
              <a:rPr lang="it-IT" sz="2200" dirty="0" smtClean="0"/>
              <a:t> (</a:t>
            </a:r>
            <a:r>
              <a:rPr lang="it-IT" sz="2200" dirty="0" err="1" smtClean="0"/>
              <a:t>as</a:t>
            </a:r>
            <a:r>
              <a:rPr lang="it-IT" sz="2200" dirty="0" smtClean="0"/>
              <a:t> in MC) and </a:t>
            </a:r>
            <a:r>
              <a:rPr lang="it-IT" sz="2200" dirty="0" err="1" smtClean="0"/>
              <a:t>after</a:t>
            </a:r>
            <a:r>
              <a:rPr lang="it-IT" sz="2200" dirty="0" smtClean="0"/>
              <a:t> </a:t>
            </a:r>
            <a:r>
              <a:rPr lang="it-IT" sz="2200" dirty="0" err="1" smtClean="0"/>
              <a:t>that</a:t>
            </a:r>
            <a:r>
              <a:rPr lang="it-IT" sz="2200" dirty="0" smtClean="0"/>
              <a:t> </a:t>
            </a:r>
            <a:r>
              <a:rPr lang="it-IT" sz="2200" dirty="0" err="1" smtClean="0"/>
              <a:t>boost</a:t>
            </a:r>
            <a:r>
              <a:rPr lang="it-IT" sz="2200" dirty="0" smtClean="0"/>
              <a:t> </a:t>
            </a:r>
            <a:r>
              <a:rPr lang="it-IT" sz="2200" dirty="0" err="1" smtClean="0"/>
              <a:t>again</a:t>
            </a:r>
            <a:r>
              <a:rPr lang="it-IT" sz="2200" dirty="0" smtClean="0"/>
              <a:t> </a:t>
            </a:r>
          </a:p>
          <a:p>
            <a:endParaRPr lang="it-IT" sz="2200" dirty="0"/>
          </a:p>
          <a:p>
            <a:r>
              <a:rPr lang="it-IT" sz="2200" dirty="0" err="1" smtClean="0"/>
              <a:t>Better</a:t>
            </a:r>
            <a:r>
              <a:rPr lang="it-IT" sz="2200" dirty="0" smtClean="0"/>
              <a:t> </a:t>
            </a:r>
            <a:r>
              <a:rPr lang="it-IT" sz="2200" dirty="0" err="1" smtClean="0"/>
              <a:t>agreement</a:t>
            </a:r>
            <a:endParaRPr lang="it-IT" sz="2200" dirty="0" smtClean="0"/>
          </a:p>
        </p:txBody>
      </p:sp>
      <p:sp>
        <p:nvSpPr>
          <p:cNvPr id="5" name="Rettangolo 4"/>
          <p:cNvSpPr/>
          <p:nvPr/>
        </p:nvSpPr>
        <p:spPr>
          <a:xfrm>
            <a:off x="6986470" y="2081463"/>
            <a:ext cx="1443790" cy="772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Preliminary </a:t>
            </a:r>
            <a:r>
              <a:rPr lang="it-IT" dirty="0" err="1" smtClean="0"/>
              <a:t>checks</a:t>
            </a:r>
            <a:r>
              <a:rPr lang="it-IT" dirty="0" smtClean="0"/>
              <a:t> on GP </a:t>
            </a:r>
            <a:r>
              <a:rPr lang="it-IT" dirty="0" err="1" smtClean="0"/>
              <a:t>truth</a:t>
            </a:r>
            <a:r>
              <a:rPr lang="it-IT" dirty="0" smtClean="0"/>
              <a:t> </a:t>
            </a:r>
            <a:r>
              <a:rPr lang="it-IT" dirty="0" err="1" smtClean="0"/>
              <a:t>distributions</a:t>
            </a:r>
            <a:r>
              <a:rPr lang="it-IT" dirty="0" smtClean="0"/>
              <a:t> </a:t>
            </a:r>
            <a:endParaRPr lang="it-IT" dirty="0"/>
          </a:p>
        </p:txBody>
      </p:sp>
      <p:grpSp>
        <p:nvGrpSpPr>
          <p:cNvPr id="40" name="Gruppo 39"/>
          <p:cNvGrpSpPr/>
          <p:nvPr/>
        </p:nvGrpSpPr>
        <p:grpSpPr>
          <a:xfrm>
            <a:off x="6123749" y="3705727"/>
            <a:ext cx="2944669" cy="3201361"/>
            <a:chOff x="8164998" y="3705727"/>
            <a:chExt cx="3926225" cy="3201361"/>
          </a:xfrm>
        </p:grpSpPr>
        <p:grpSp>
          <p:nvGrpSpPr>
            <p:cNvPr id="9" name="Gruppo 8"/>
            <p:cNvGrpSpPr/>
            <p:nvPr/>
          </p:nvGrpSpPr>
          <p:grpSpPr>
            <a:xfrm>
              <a:off x="8164998" y="3705727"/>
              <a:ext cx="3926225" cy="2578666"/>
              <a:chOff x="8164998" y="3705727"/>
              <a:chExt cx="3926225" cy="2578666"/>
            </a:xfrm>
          </p:grpSpPr>
          <p:sp>
            <p:nvSpPr>
              <p:cNvPr id="4" name="Rettangolo 3"/>
              <p:cNvSpPr/>
              <p:nvPr/>
            </p:nvSpPr>
            <p:spPr>
              <a:xfrm>
                <a:off x="10536190" y="4453466"/>
                <a:ext cx="1408313" cy="605273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3" name="Immagine 12" descr="WP_pdf.pdf - Adobe Reader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000" t="23762" r="20000" b="4258"/>
              <a:stretch/>
            </p:blipFill>
            <p:spPr>
              <a:xfrm>
                <a:off x="8164998" y="3705727"/>
                <a:ext cx="3926225" cy="2578666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8298935" y="3705727"/>
                <a:ext cx="3645568" cy="75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4" name="Rettangolo 23"/>
              <p:cNvSpPr/>
              <p:nvPr/>
            </p:nvSpPr>
            <p:spPr>
              <a:xfrm>
                <a:off x="8164998" y="5058739"/>
                <a:ext cx="3645568" cy="75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asellaDiTesto 28"/>
                <p:cNvSpPr txBox="1"/>
                <p:nvPr/>
              </p:nvSpPr>
              <p:spPr>
                <a:xfrm>
                  <a:off x="9467109" y="4875763"/>
                  <a:ext cx="333375" cy="20313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it-IT" sz="14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it-IT" sz="1400" b="1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it-IT" sz="14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it-IT" sz="14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lang="it-IT" sz="1400" b="1" dirty="0"/>
                </a:p>
              </p:txBody>
            </p:sp>
          </mc:Choice>
          <mc:Fallback xmlns="">
            <p:sp>
              <p:nvSpPr>
                <p:cNvPr id="29" name="CasellaDiTesto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7109" y="4875763"/>
                  <a:ext cx="333375" cy="31040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asellaDiTesto 29"/>
                <p:cNvSpPr txBox="1"/>
                <p:nvPr/>
              </p:nvSpPr>
              <p:spPr>
                <a:xfrm>
                  <a:off x="8457245" y="4873134"/>
                  <a:ext cx="333375" cy="20313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it-IT" sz="14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it-IT" sz="1400" b="1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it-IT" sz="14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it-IT" sz="14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lang="it-IT" sz="1400" b="1" dirty="0"/>
                </a:p>
              </p:txBody>
            </p:sp>
          </mc:Choice>
          <mc:Fallback xmlns="">
            <p:sp>
              <p:nvSpPr>
                <p:cNvPr id="30" name="CasellaDiTesto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7245" y="4873134"/>
                  <a:ext cx="333375" cy="310406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CasellaDiTesto 30"/>
                <p:cNvSpPr txBox="1"/>
                <p:nvPr/>
              </p:nvSpPr>
              <p:spPr>
                <a:xfrm>
                  <a:off x="10525371" y="4872080"/>
                  <a:ext cx="333375" cy="20313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it-IT" sz="14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it-IT" sz="1400" b="1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it-IT" sz="14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it-IT" sz="14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lang="it-IT" sz="1400" b="1" dirty="0"/>
                </a:p>
              </p:txBody>
            </p:sp>
          </mc:Choice>
          <mc:Fallback xmlns="">
            <p:sp>
              <p:nvSpPr>
                <p:cNvPr id="31" name="CasellaDiTesto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5371" y="4872080"/>
                  <a:ext cx="333375" cy="310406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CasellaDiTesto 31"/>
                <p:cNvSpPr txBox="1"/>
                <p:nvPr/>
              </p:nvSpPr>
              <p:spPr>
                <a:xfrm>
                  <a:off x="11482664" y="4869972"/>
                  <a:ext cx="333375" cy="20313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it-IT" sz="14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it-IT" sz="1400" b="1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it-IT" sz="14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it-IT" sz="14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bSup>
                      </m:oMath>
                    </m:oMathPara>
                  </a14:m>
                  <a:endParaRPr lang="it-IT" sz="1400" b="1" dirty="0"/>
                </a:p>
              </p:txBody>
            </p:sp>
          </mc:Choice>
          <mc:Fallback xmlns="">
            <p:sp>
              <p:nvSpPr>
                <p:cNvPr id="32" name="CasellaDiTesto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82664" y="4869972"/>
                  <a:ext cx="333375" cy="3125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Rettangolo 33"/>
            <p:cNvSpPr/>
            <p:nvPr/>
          </p:nvSpPr>
          <p:spPr>
            <a:xfrm>
              <a:off x="11670767" y="3821821"/>
              <a:ext cx="393415" cy="2147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 dirty="0" err="1"/>
                <a:t>p</a:t>
              </a:r>
              <a:r>
                <a:rPr lang="it-IT" sz="1400" b="1" baseline="-25000" dirty="0" err="1"/>
                <a:t>T</a:t>
              </a:r>
              <a:endParaRPr lang="it-IT" sz="1400" b="1" baseline="-25000" dirty="0"/>
            </a:p>
          </p:txBody>
        </p:sp>
        <p:sp>
          <p:nvSpPr>
            <p:cNvPr id="36" name="Rettangolo 35"/>
            <p:cNvSpPr/>
            <p:nvPr/>
          </p:nvSpPr>
          <p:spPr>
            <a:xfrm>
              <a:off x="11779059" y="5182486"/>
              <a:ext cx="285124" cy="2147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 dirty="0" smtClean="0">
                  <a:latin typeface="Symbol" panose="05050102010706020507" pitchFamily="18" charset="2"/>
                </a:rPr>
                <a:t>h</a:t>
              </a:r>
              <a:endParaRPr lang="it-IT" sz="1400" b="1" baseline="-25000" dirty="0">
                <a:latin typeface="Symbol" panose="05050102010706020507" pitchFamily="18" charset="2"/>
              </a:endParaRPr>
            </a:p>
          </p:txBody>
        </p:sp>
        <p:sp>
          <p:nvSpPr>
            <p:cNvPr id="38" name="Rettangolo 37"/>
            <p:cNvSpPr/>
            <p:nvPr/>
          </p:nvSpPr>
          <p:spPr>
            <a:xfrm>
              <a:off x="11779059" y="5058739"/>
              <a:ext cx="165444" cy="7556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42" name="Gruppo 41"/>
          <p:cNvGrpSpPr/>
          <p:nvPr/>
        </p:nvGrpSpPr>
        <p:grpSpPr>
          <a:xfrm>
            <a:off x="3059029" y="1867531"/>
            <a:ext cx="2965460" cy="3236115"/>
            <a:chOff x="4078705" y="1867531"/>
            <a:chExt cx="3953947" cy="3236115"/>
          </a:xfrm>
        </p:grpSpPr>
        <p:grpSp>
          <p:nvGrpSpPr>
            <p:cNvPr id="39" name="Gruppo 38"/>
            <p:cNvGrpSpPr/>
            <p:nvPr/>
          </p:nvGrpSpPr>
          <p:grpSpPr>
            <a:xfrm>
              <a:off x="4078705" y="1867531"/>
              <a:ext cx="3953947" cy="3236115"/>
              <a:chOff x="4078705" y="1867531"/>
              <a:chExt cx="3953947" cy="3236115"/>
            </a:xfrm>
          </p:grpSpPr>
          <p:grpSp>
            <p:nvGrpSpPr>
              <p:cNvPr id="8" name="Gruppo 7"/>
              <p:cNvGrpSpPr/>
              <p:nvPr/>
            </p:nvGrpSpPr>
            <p:grpSpPr>
              <a:xfrm>
                <a:off x="4078705" y="1867531"/>
                <a:ext cx="3953947" cy="2680818"/>
                <a:chOff x="4078705" y="1867531"/>
                <a:chExt cx="3953947" cy="2680818"/>
              </a:xfrm>
            </p:grpSpPr>
            <p:pic>
              <p:nvPicPr>
                <p:cNvPr id="14" name="Immagine 13" descr="WP_pdf.pdf - Adobe Reader"/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937" t="21556" r="19375" b="3271"/>
                <a:stretch/>
              </p:blipFill>
              <p:spPr>
                <a:xfrm>
                  <a:off x="4078705" y="1867531"/>
                  <a:ext cx="3953947" cy="2680818"/>
                </a:xfrm>
                <a:prstGeom prst="rect">
                  <a:avLst/>
                </a:prstGeom>
              </p:spPr>
            </p:pic>
            <p:sp>
              <p:nvSpPr>
                <p:cNvPr id="6" name="Rettangolo 5"/>
                <p:cNvSpPr/>
                <p:nvPr/>
              </p:nvSpPr>
              <p:spPr>
                <a:xfrm>
                  <a:off x="4199022" y="1867531"/>
                  <a:ext cx="3645568" cy="7556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1" name="Rettangolo 20"/>
                <p:cNvSpPr/>
                <p:nvPr/>
              </p:nvSpPr>
              <p:spPr>
                <a:xfrm>
                  <a:off x="4273216" y="3271313"/>
                  <a:ext cx="3645568" cy="7556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CasellaDiTesto 24"/>
                  <p:cNvSpPr txBox="1"/>
                  <p:nvPr/>
                </p:nvSpPr>
                <p:spPr>
                  <a:xfrm>
                    <a:off x="5343126" y="3072321"/>
                    <a:ext cx="333375" cy="20313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Para xmlns=""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it-IT" sz="14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400" b="1" i="1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it-IT" sz="14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it-IT" sz="14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oMath>
                      </m:oMathPara>
                    </a14:m>
                    <a:endParaRPr lang="it-IT" sz="1400" b="1" dirty="0"/>
                  </a:p>
                </p:txBody>
              </p:sp>
            </mc:Choice>
            <mc:Fallback xmlns="">
              <p:sp>
                <p:nvSpPr>
                  <p:cNvPr id="25" name="CasellaDiTesto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43127" y="3072321"/>
                    <a:ext cx="333375" cy="310406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CasellaDiTesto 25"/>
                  <p:cNvSpPr txBox="1"/>
                  <p:nvPr/>
                </p:nvSpPr>
                <p:spPr>
                  <a:xfrm>
                    <a:off x="4333262" y="3069692"/>
                    <a:ext cx="333375" cy="20313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Para xmlns=""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it-IT" sz="14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400" b="1" i="1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it-IT" sz="14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it-IT" sz="14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oMath>
                      </m:oMathPara>
                    </a14:m>
                    <a:endParaRPr lang="it-IT" sz="1400" b="1" dirty="0"/>
                  </a:p>
                </p:txBody>
              </p:sp>
            </mc:Choice>
            <mc:Fallback xmlns="">
              <p:sp>
                <p:nvSpPr>
                  <p:cNvPr id="26" name="CasellaDiTesto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33263" y="3069692"/>
                    <a:ext cx="333375" cy="310406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CasellaDiTesto 26"/>
                  <p:cNvSpPr txBox="1"/>
                  <p:nvPr/>
                </p:nvSpPr>
                <p:spPr>
                  <a:xfrm>
                    <a:off x="6401389" y="3068638"/>
                    <a:ext cx="333375" cy="20313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Para xmlns=""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it-IT" sz="14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400" b="1" i="1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it-IT" sz="14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it-IT" sz="14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oMath>
                      </m:oMathPara>
                    </a14:m>
                    <a:endParaRPr lang="it-IT" sz="1400" b="1" dirty="0"/>
                  </a:p>
                </p:txBody>
              </p:sp>
            </mc:Choice>
            <mc:Fallback xmlns="">
              <p:sp>
                <p:nvSpPr>
                  <p:cNvPr id="27" name="CasellaDiTesto 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01389" y="3068638"/>
                    <a:ext cx="333375" cy="310406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CasellaDiTesto 27"/>
                  <p:cNvSpPr txBox="1"/>
                  <p:nvPr/>
                </p:nvSpPr>
                <p:spPr>
                  <a:xfrm>
                    <a:off x="7358683" y="3066530"/>
                    <a:ext cx="333375" cy="20313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Para xmlns=""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it-IT" sz="14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400" b="1" i="1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it-IT" sz="14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it-IT" sz="14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oMath>
                      </m:oMathPara>
                    </a14:m>
                    <a:endParaRPr lang="it-IT" sz="1400" b="1" dirty="0"/>
                  </a:p>
                </p:txBody>
              </p:sp>
            </mc:Choice>
            <mc:Fallback xmlns="">
              <p:sp>
                <p:nvSpPr>
                  <p:cNvPr id="28" name="CasellaDiTesto 2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58682" y="3066530"/>
                    <a:ext cx="333375" cy="312521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5" name="Rettangolo 14"/>
              <p:cNvSpPr/>
              <p:nvPr/>
            </p:nvSpPr>
            <p:spPr>
              <a:xfrm>
                <a:off x="7579961" y="1991835"/>
                <a:ext cx="393415" cy="21479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400" b="1" dirty="0" err="1"/>
                  <a:t>p</a:t>
                </a:r>
                <a:r>
                  <a:rPr lang="it-IT" sz="1400" b="1" baseline="-25000" dirty="0" err="1"/>
                  <a:t>T</a:t>
                </a:r>
                <a:endParaRPr lang="it-IT" sz="1400" b="1" baseline="-25000" dirty="0"/>
              </a:p>
            </p:txBody>
          </p:sp>
          <p:sp>
            <p:nvSpPr>
              <p:cNvPr id="37" name="Rettangolo 36"/>
              <p:cNvSpPr/>
              <p:nvPr/>
            </p:nvSpPr>
            <p:spPr>
              <a:xfrm>
                <a:off x="7740455" y="3379111"/>
                <a:ext cx="227201" cy="23754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400" b="1" dirty="0" smtClean="0">
                    <a:latin typeface="Symbol" panose="05050102010706020507" pitchFamily="18" charset="2"/>
                  </a:rPr>
                  <a:t>h</a:t>
                </a:r>
                <a:endParaRPr lang="it-IT" sz="1400" b="1" baseline="-25000" dirty="0">
                  <a:latin typeface="Symbol" panose="05050102010706020507" pitchFamily="18" charset="2"/>
                </a:endParaRPr>
              </a:p>
            </p:txBody>
          </p:sp>
        </p:grpSp>
        <p:sp>
          <p:nvSpPr>
            <p:cNvPr id="41" name="Rettangolo 40"/>
            <p:cNvSpPr/>
            <p:nvPr/>
          </p:nvSpPr>
          <p:spPr>
            <a:xfrm>
              <a:off x="4095750" y="3181350"/>
              <a:ext cx="189115" cy="14287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cxnSp>
        <p:nvCxnSpPr>
          <p:cNvPr id="43" name="Connettore 1 42"/>
          <p:cNvCxnSpPr/>
          <p:nvPr/>
        </p:nvCxnSpPr>
        <p:spPr>
          <a:xfrm flipV="1">
            <a:off x="7207642" y="3452202"/>
            <a:ext cx="240830" cy="10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7459103" y="3298314"/>
            <a:ext cx="1417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FF0000"/>
                </a:solidFill>
              </a:rPr>
              <a:t>G</a:t>
            </a:r>
            <a:r>
              <a:rPr lang="it-IT" sz="1400" b="1" dirty="0" smtClean="0">
                <a:solidFill>
                  <a:srgbClr val="FF0000"/>
                </a:solidFill>
              </a:rPr>
              <a:t>P pdf</a:t>
            </a:r>
            <a:endParaRPr lang="it-IT" sz="1400" b="1" dirty="0">
              <a:solidFill>
                <a:srgbClr val="FF0000"/>
              </a:solidFill>
            </a:endParaRPr>
          </a:p>
        </p:txBody>
      </p:sp>
      <p:cxnSp>
        <p:nvCxnSpPr>
          <p:cNvPr id="45" name="Connettore 1 44"/>
          <p:cNvCxnSpPr/>
          <p:nvPr/>
        </p:nvCxnSpPr>
        <p:spPr>
          <a:xfrm flipV="1">
            <a:off x="7207642" y="3100604"/>
            <a:ext cx="240830" cy="244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7448472" y="2941550"/>
            <a:ext cx="88138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FF"/>
                </a:solidFill>
              </a:rPr>
              <a:t>G</a:t>
            </a:r>
            <a:r>
              <a:rPr lang="it-IT" sz="1400" b="1" dirty="0" smtClean="0">
                <a:solidFill>
                  <a:srgbClr val="0000FF"/>
                </a:solidFill>
              </a:rPr>
              <a:t>P MC</a:t>
            </a:r>
            <a:endParaRPr lang="it-IT" sz="1400" b="1" dirty="0">
              <a:solidFill>
                <a:srgbClr val="0000FF"/>
              </a:solidFill>
            </a:endParaRPr>
          </a:p>
        </p:txBody>
      </p:sp>
      <p:sp>
        <p:nvSpPr>
          <p:cNvPr id="48" name="Ovale 47"/>
          <p:cNvSpPr/>
          <p:nvPr/>
        </p:nvSpPr>
        <p:spPr>
          <a:xfrm>
            <a:off x="8406196" y="4269782"/>
            <a:ext cx="181739" cy="63227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Ovale 48"/>
          <p:cNvSpPr/>
          <p:nvPr/>
        </p:nvSpPr>
        <p:spPr>
          <a:xfrm>
            <a:off x="7666254" y="4309887"/>
            <a:ext cx="181739" cy="63227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738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o 20"/>
          <p:cNvGrpSpPr/>
          <p:nvPr/>
        </p:nvGrpSpPr>
        <p:grpSpPr>
          <a:xfrm>
            <a:off x="628650" y="1834941"/>
            <a:ext cx="6492241" cy="4738951"/>
            <a:chOff x="838200" y="1834940"/>
            <a:chExt cx="8656321" cy="4738951"/>
          </a:xfrm>
        </p:grpSpPr>
        <p:grpSp>
          <p:nvGrpSpPr>
            <p:cNvPr id="20" name="Gruppo 19"/>
            <p:cNvGrpSpPr/>
            <p:nvPr/>
          </p:nvGrpSpPr>
          <p:grpSpPr>
            <a:xfrm>
              <a:off x="838200" y="1834940"/>
              <a:ext cx="8656321" cy="4738951"/>
              <a:chOff x="838200" y="1834940"/>
              <a:chExt cx="8656321" cy="4738951"/>
            </a:xfrm>
          </p:grpSpPr>
          <p:grpSp>
            <p:nvGrpSpPr>
              <p:cNvPr id="14" name="Gruppo 13"/>
              <p:cNvGrpSpPr/>
              <p:nvPr/>
            </p:nvGrpSpPr>
            <p:grpSpPr>
              <a:xfrm>
                <a:off x="838200" y="1849852"/>
                <a:ext cx="8656321" cy="4724039"/>
                <a:chOff x="1672056" y="1849852"/>
                <a:chExt cx="8199885" cy="5008148"/>
              </a:xfrm>
            </p:grpSpPr>
            <p:pic>
              <p:nvPicPr>
                <p:cNvPr id="8" name="Immagine 7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72056" y="1849852"/>
                  <a:ext cx="7822463" cy="5008148"/>
                </a:xfrm>
                <a:prstGeom prst="rect">
                  <a:avLst/>
                </a:prstGeom>
              </p:spPr>
            </p:pic>
            <p:sp>
              <p:nvSpPr>
                <p:cNvPr id="9" name="Rettangolo 8"/>
                <p:cNvSpPr/>
                <p:nvPr/>
              </p:nvSpPr>
              <p:spPr>
                <a:xfrm>
                  <a:off x="7620000" y="4425764"/>
                  <a:ext cx="2251941" cy="1076678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sp>
            <p:nvSpPr>
              <p:cNvPr id="15" name="Rettangolo 14"/>
              <p:cNvSpPr/>
              <p:nvPr/>
            </p:nvSpPr>
            <p:spPr>
              <a:xfrm>
                <a:off x="1042737" y="1834940"/>
                <a:ext cx="7567863" cy="16732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2" name="Rettangolo 31"/>
              <p:cNvSpPr/>
              <p:nvPr/>
            </p:nvSpPr>
            <p:spPr>
              <a:xfrm>
                <a:off x="1031224" y="4281779"/>
                <a:ext cx="7567863" cy="16732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cxnSp>
          <p:nvCxnSpPr>
            <p:cNvPr id="24" name="Connettore 1 23"/>
            <p:cNvCxnSpPr/>
            <p:nvPr/>
          </p:nvCxnSpPr>
          <p:spPr>
            <a:xfrm>
              <a:off x="7117229" y="5445251"/>
              <a:ext cx="648418" cy="4124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asellaDiTesto 30"/>
            <p:cNvSpPr txBox="1"/>
            <p:nvPr/>
          </p:nvSpPr>
          <p:spPr>
            <a:xfrm>
              <a:off x="7811420" y="5291362"/>
              <a:ext cx="15753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>
                  <a:solidFill>
                    <a:srgbClr val="0070C0"/>
                  </a:solidFill>
                </a:rPr>
                <a:t>WP MC </a:t>
              </a:r>
              <a:r>
                <a:rPr lang="it-IT" sz="1400" b="1" dirty="0" err="1" smtClean="0">
                  <a:solidFill>
                    <a:srgbClr val="0070C0"/>
                  </a:solidFill>
                </a:rPr>
                <a:t>truth</a:t>
              </a:r>
              <a:endParaRPr lang="it-IT" sz="1400" b="1" dirty="0">
                <a:solidFill>
                  <a:srgbClr val="0070C0"/>
                </a:solidFill>
              </a:endParaRPr>
            </a:p>
          </p:txBody>
        </p:sp>
        <p:cxnSp>
          <p:nvCxnSpPr>
            <p:cNvPr id="34" name="Connettore 1 33"/>
            <p:cNvCxnSpPr/>
            <p:nvPr/>
          </p:nvCxnSpPr>
          <p:spPr>
            <a:xfrm>
              <a:off x="7117229" y="5898555"/>
              <a:ext cx="648418" cy="41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asellaDiTesto 34"/>
            <p:cNvSpPr txBox="1"/>
            <p:nvPr/>
          </p:nvSpPr>
          <p:spPr>
            <a:xfrm>
              <a:off x="7811420" y="5744666"/>
              <a:ext cx="116064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>
                  <a:solidFill>
                    <a:srgbClr val="FF0000"/>
                  </a:solidFill>
                </a:rPr>
                <a:t>WP pdf </a:t>
              </a:r>
              <a:r>
                <a:rPr lang="it-IT" sz="1400" b="1" dirty="0" err="1" smtClean="0">
                  <a:solidFill>
                    <a:srgbClr val="FF0000"/>
                  </a:solidFill>
                </a:rPr>
                <a:t>truth</a:t>
              </a:r>
              <a:endParaRPr lang="it-IT" sz="1400" b="1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CasellaDiTesto 22"/>
                <p:cNvSpPr txBox="1"/>
                <p:nvPr/>
              </p:nvSpPr>
              <p:spPr>
                <a:xfrm>
                  <a:off x="1495127" y="1893468"/>
                  <a:ext cx="156162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  <m:sSup>
                          <m:sSup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𝜗</m:t>
                            </m:r>
                          </m:e>
                          <m:sup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CasellaDiTesto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95127" y="1893468"/>
                  <a:ext cx="697819" cy="18466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5217" r="-870" b="-6667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CasellaDiTesto 24"/>
                <p:cNvSpPr txBox="1"/>
                <p:nvPr/>
              </p:nvSpPr>
              <p:spPr>
                <a:xfrm>
                  <a:off x="3700391" y="1870205"/>
                  <a:ext cx="158341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𝜗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CasellaDiTesto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0390" y="1870205"/>
                  <a:ext cx="693651" cy="184666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5263" r="-877" b="-1333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asellaDiTesto 25"/>
                <p:cNvSpPr txBox="1"/>
                <p:nvPr/>
              </p:nvSpPr>
              <p:spPr>
                <a:xfrm>
                  <a:off x="5542690" y="1874887"/>
                  <a:ext cx="158341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𝜗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CasellaDiTesto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2691" y="1874887"/>
                  <a:ext cx="697242" cy="184666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5217" r="-870" b="-1333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CasellaDiTesto 26"/>
                <p:cNvSpPr txBox="1"/>
                <p:nvPr/>
              </p:nvSpPr>
              <p:spPr>
                <a:xfrm>
                  <a:off x="7963208" y="1865523"/>
                  <a:ext cx="80968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CasellaDiTesto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3208" y="1865523"/>
                  <a:ext cx="468654" cy="184666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7792" r="-1299" b="-6667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asellaDiTesto 27"/>
                <p:cNvSpPr txBox="1"/>
                <p:nvPr/>
              </p:nvSpPr>
              <p:spPr>
                <a:xfrm>
                  <a:off x="1686664" y="4256153"/>
                  <a:ext cx="119689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CasellaDiTesto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6664" y="4256153"/>
                  <a:ext cx="503536" cy="18466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7317" r="-2439" b="-1333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asellaDiTesto 28"/>
                <p:cNvSpPr txBox="1"/>
                <p:nvPr/>
              </p:nvSpPr>
              <p:spPr>
                <a:xfrm>
                  <a:off x="3634365" y="4228861"/>
                  <a:ext cx="121327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CasellaDiTesto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4365" y="4228861"/>
                  <a:ext cx="511550" cy="18466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7143" r="-1190" b="-1333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asellaDiTesto 29"/>
                <p:cNvSpPr txBox="1"/>
                <p:nvPr/>
              </p:nvSpPr>
              <p:spPr>
                <a:xfrm>
                  <a:off x="5314776" y="4236877"/>
                  <a:ext cx="121327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=""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𝑊𝑃</m:t>
                        </m:r>
                        <m:r>
                          <a:rPr lang="it-IT" sz="1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it-IT" sz="1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CasellaDiTesto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14776" y="4236877"/>
                  <a:ext cx="515141" cy="18466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7143" r="-2381" b="-1333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 pdf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p:sp>
        <p:nvSpPr>
          <p:cNvPr id="11" name="Segnaposto contenuto 2"/>
          <p:cNvSpPr txBox="1">
            <a:spLocks/>
          </p:cNvSpPr>
          <p:nvPr/>
        </p:nvSpPr>
        <p:spPr>
          <a:xfrm>
            <a:off x="628650" y="1280604"/>
            <a:ext cx="6492240" cy="4979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it-IT" dirty="0" smtClean="0">
                <a:solidFill>
                  <a:schemeClr val="bg1"/>
                </a:solidFill>
              </a:rPr>
              <a:t>WP pdf with </a:t>
            </a:r>
            <a:r>
              <a:rPr lang="it-IT" dirty="0" err="1" smtClean="0">
                <a:solidFill>
                  <a:schemeClr val="bg1"/>
                </a:solidFill>
              </a:rPr>
              <a:t>p</a:t>
            </a:r>
            <a:r>
              <a:rPr lang="it-IT" baseline="-25000" dirty="0" err="1" smtClean="0">
                <a:solidFill>
                  <a:schemeClr val="bg1"/>
                </a:solidFill>
              </a:rPr>
              <a:t>T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cut</a:t>
            </a:r>
            <a:r>
              <a:rPr lang="it-IT" dirty="0" smtClean="0">
                <a:solidFill>
                  <a:schemeClr val="bg1"/>
                </a:solidFill>
              </a:rPr>
              <a:t> generator</a:t>
            </a:r>
            <a:endParaRPr lang="it-IT" dirty="0" smtClean="0"/>
          </a:p>
          <a:p>
            <a:pPr lvl="2"/>
            <a:endParaRPr lang="it-IT" dirty="0" smtClean="0"/>
          </a:p>
          <a:p>
            <a:pPr lvl="2"/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/>
          </a:p>
        </p:txBody>
      </p:sp>
      <p:sp>
        <p:nvSpPr>
          <p:cNvPr id="37" name="Rettangolo 36"/>
          <p:cNvSpPr/>
          <p:nvPr/>
        </p:nvSpPr>
        <p:spPr>
          <a:xfrm>
            <a:off x="5166238" y="4263308"/>
            <a:ext cx="1562813" cy="7632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it-IT" sz="2400" b="1" dirty="0" err="1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p</a:t>
            </a:r>
            <a:r>
              <a:rPr lang="it-IT" sz="2400" b="1" baseline="-25000" dirty="0" err="1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it-IT" sz="2400" b="1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it-IT" sz="2400" b="1" dirty="0" err="1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cut</a:t>
            </a:r>
            <a:r>
              <a:rPr lang="it-IT" sz="2400" b="1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&lt; 6 </a:t>
            </a:r>
            <a:r>
              <a:rPr lang="it-IT" sz="2400" b="1" dirty="0" err="1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GeV</a:t>
            </a:r>
            <a:r>
              <a:rPr lang="it-IT" sz="2400" b="1" u="sng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it-IT" sz="2400" b="1" u="sng" dirty="0">
              <a:ln>
                <a:solidFill>
                  <a:srgbClr val="002060"/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6681981" y="2059553"/>
            <a:ext cx="716171" cy="38227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0</a:t>
            </a:r>
            <a:r>
              <a:rPr lang="it-IT" sz="2400" b="1" baseline="30000" dirty="0" smtClean="0"/>
              <a:t>+ </a:t>
            </a:r>
            <a:r>
              <a:rPr lang="it-IT" sz="2400" b="1" dirty="0" smtClean="0"/>
              <a:t>4</a:t>
            </a:r>
            <a:r>
              <a:rPr lang="it-IT" sz="2400" b="1" dirty="0" smtClean="0">
                <a:latin typeface="Symbol" panose="05050102010706020507" pitchFamily="18" charset="2"/>
              </a:rPr>
              <a:t>m</a:t>
            </a:r>
            <a:endParaRPr lang="it-IT" sz="2400" b="1" dirty="0">
              <a:latin typeface="Symbol" panose="05050102010706020507" pitchFamily="18" charset="2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98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 pdf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p:sp>
        <p:nvSpPr>
          <p:cNvPr id="14" name="Segnaposto contenuto 2"/>
          <p:cNvSpPr txBox="1">
            <a:spLocks/>
          </p:cNvSpPr>
          <p:nvPr/>
        </p:nvSpPr>
        <p:spPr>
          <a:xfrm>
            <a:off x="628650" y="1280604"/>
            <a:ext cx="6492240" cy="4979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it-IT" dirty="0" smtClean="0">
                <a:solidFill>
                  <a:schemeClr val="bg1"/>
                </a:solidFill>
              </a:rPr>
              <a:t>WP </a:t>
            </a:r>
            <a:r>
              <a:rPr lang="it-IT" dirty="0" err="1" smtClean="0">
                <a:solidFill>
                  <a:schemeClr val="bg1"/>
                </a:solidFill>
              </a:rPr>
              <a:t>acceptances</a:t>
            </a:r>
            <a:endParaRPr lang="it-IT" dirty="0" smtClean="0"/>
          </a:p>
          <a:p>
            <a:pPr lvl="2"/>
            <a:endParaRPr lang="it-IT" dirty="0" smtClean="0"/>
          </a:p>
          <a:p>
            <a:pPr lvl="2"/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/>
          </a:p>
        </p:txBody>
      </p:sp>
      <p:sp>
        <p:nvSpPr>
          <p:cNvPr id="20" name="Segnaposto contenuto 2"/>
          <p:cNvSpPr>
            <a:spLocks noGrp="1"/>
          </p:cNvSpPr>
          <p:nvPr>
            <p:ph idx="1"/>
          </p:nvPr>
        </p:nvSpPr>
        <p:spPr>
          <a:xfrm>
            <a:off x="628650" y="2206624"/>
            <a:ext cx="7052310" cy="3950336"/>
          </a:xfrm>
        </p:spPr>
        <p:txBody>
          <a:bodyPr>
            <a:normAutofit/>
          </a:bodyPr>
          <a:lstStyle/>
          <a:p>
            <a:pPr lvl="1"/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aim</a:t>
            </a:r>
            <a:r>
              <a:rPr lang="it-IT" dirty="0" smtClean="0"/>
              <a:t> to </a:t>
            </a:r>
            <a:r>
              <a:rPr lang="it-IT" dirty="0" err="1" smtClean="0"/>
              <a:t>describe</a:t>
            </a:r>
            <a:r>
              <a:rPr lang="it-IT" dirty="0" smtClean="0"/>
              <a:t> WP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we’ve</a:t>
            </a:r>
            <a:r>
              <a:rPr lang="it-IT" dirty="0" smtClean="0"/>
              <a:t> </a:t>
            </a:r>
            <a:r>
              <a:rPr lang="it-IT" dirty="0" err="1" smtClean="0"/>
              <a:t>done</a:t>
            </a:r>
            <a:r>
              <a:rPr lang="it-IT" dirty="0" smtClean="0"/>
              <a:t> for GP</a:t>
            </a:r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/>
          </a:p>
          <a:p>
            <a:pPr lvl="1"/>
            <a:endParaRPr lang="it-IT" dirty="0" smtClean="0"/>
          </a:p>
          <a:p>
            <a:pPr lvl="1"/>
            <a:endParaRPr lang="it-IT" dirty="0"/>
          </a:p>
          <a:p>
            <a:pPr lvl="1"/>
            <a:r>
              <a:rPr lang="it-IT" dirty="0" smtClean="0"/>
              <a:t>2012 and 2011 </a:t>
            </a:r>
            <a:r>
              <a:rPr lang="it-IT" dirty="0" err="1" smtClean="0"/>
              <a:t>fit</a:t>
            </a:r>
            <a:r>
              <a:rPr lang="it-IT" dirty="0" smtClean="0"/>
              <a:t> on WP </a:t>
            </a:r>
            <a:r>
              <a:rPr lang="it-IT" dirty="0" err="1" smtClean="0"/>
              <a:t>acceptances</a:t>
            </a:r>
            <a:r>
              <a:rPr lang="it-IT" dirty="0" smtClean="0"/>
              <a:t> ready</a:t>
            </a:r>
          </a:p>
          <a:p>
            <a:pPr marL="457200" lvl="1" indent="0">
              <a:buNone/>
            </a:pPr>
            <a:endParaRPr lang="it-IT" dirty="0" smtClean="0"/>
          </a:p>
          <a:p>
            <a:pPr marL="457200" lvl="1" indent="0">
              <a:buNone/>
            </a:pPr>
            <a:endParaRPr lang="it-IT" dirty="0"/>
          </a:p>
          <a:p>
            <a:pPr lvl="1"/>
            <a:endParaRPr lang="it-IT" dirty="0"/>
          </a:p>
          <a:p>
            <a:pPr marL="457200" lvl="1" indent="0" algn="ctr">
              <a:buNone/>
            </a:pPr>
            <a:endParaRPr lang="it-IT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ttangolo arrotondato 21"/>
              <p:cNvSpPr/>
              <p:nvPr/>
            </p:nvSpPr>
            <p:spPr>
              <a:xfrm>
                <a:off x="4720590" y="2822544"/>
                <a:ext cx="2960370" cy="1361811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lvl="1" algn="ctr"/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𝐴𝑐𝑐</m:t>
                          </m:r>
                        </m:e>
                        <m:sub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𝑊𝑃</m:t>
                          </m:r>
                        </m:sub>
                      </m:sSub>
                      <m:r>
                        <a:rPr lang="it-I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𝑊𝑃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𝑟𝑒𝑐𝑜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𝑒𝑣𝑒𝑛𝑡𝑠</m:t>
                          </m:r>
                        </m:num>
                        <m:den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𝑊𝑃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𝑝𝑑𝑓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𝑒𝑣𝑒𝑛𝑡𝑠</m:t>
                          </m:r>
                        </m:den>
                      </m:f>
                    </m:oMath>
                  </m:oMathPara>
                </a14:m>
                <a:endParaRPr lang="it-IT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Rettangolo arrotondato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120" y="2822544"/>
                <a:ext cx="3947160" cy="1361811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5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ttangolo arrotondato 22"/>
              <p:cNvSpPr/>
              <p:nvPr/>
            </p:nvSpPr>
            <p:spPr>
              <a:xfrm>
                <a:off x="1131570" y="3235694"/>
                <a:ext cx="2606040" cy="5699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lvl="1" algn="ctr"/>
                <a14:m>
                  <m:oMath xmlns="" xmlns:m="http://schemas.openxmlformats.org/officeDocument/2006/math">
                    <m:sSub>
                      <m:sSubPr>
                        <m:ctrlPr>
                          <a:rPr lang="it-IT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𝑊𝑃</m:t>
                        </m:r>
                      </m:sub>
                    </m:sSub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𝑝𝑑𝑓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𝑊𝑃</m:t>
                        </m:r>
                      </m:sub>
                    </m:sSub>
                  </m:oMath>
                </a14:m>
                <a:r>
                  <a:rPr lang="it-IT" sz="2000" i="1" dirty="0" smtClean="0">
                    <a:latin typeface="Cambria Math" panose="02040503050406030204" pitchFamily="18" charset="0"/>
                  </a:rPr>
                  <a:t>*</a:t>
                </a:r>
                <a14:m>
                  <m:oMath xmlns=""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𝑊𝑃</m:t>
                        </m:r>
                      </m:sub>
                    </m:sSub>
                  </m:oMath>
                </a14:m>
                <a:endParaRPr lang="it-IT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ttangolo arrotondato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760" y="3235694"/>
                <a:ext cx="3474720" cy="569912"/>
              </a:xfrm>
              <a:prstGeom prst="roundRect">
                <a:avLst/>
              </a:prstGeom>
              <a:blipFill rotWithShape="0">
                <a:blip r:embed="rId4"/>
                <a:stretch>
                  <a:fillRect b="-3158"/>
                </a:stretch>
              </a:blipFill>
              <a:ln>
                <a:solidFill>
                  <a:schemeClr val="accent5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03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 pdf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p:sp>
        <p:nvSpPr>
          <p:cNvPr id="14" name="Segnaposto contenuto 2"/>
          <p:cNvSpPr txBox="1">
            <a:spLocks/>
          </p:cNvSpPr>
          <p:nvPr/>
        </p:nvSpPr>
        <p:spPr>
          <a:xfrm>
            <a:off x="628650" y="1280604"/>
            <a:ext cx="6492240" cy="4979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it-IT" dirty="0" smtClean="0">
                <a:solidFill>
                  <a:schemeClr val="bg1"/>
                </a:solidFill>
              </a:rPr>
              <a:t>WP </a:t>
            </a:r>
            <a:r>
              <a:rPr lang="it-IT" dirty="0" err="1" smtClean="0">
                <a:solidFill>
                  <a:schemeClr val="bg1"/>
                </a:solidFill>
              </a:rPr>
              <a:t>acceptances</a:t>
            </a:r>
            <a:endParaRPr lang="it-IT" dirty="0" smtClean="0"/>
          </a:p>
          <a:p>
            <a:pPr lvl="2"/>
            <a:endParaRPr lang="it-IT" dirty="0" smtClean="0"/>
          </a:p>
          <a:p>
            <a:pPr lvl="2"/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/>
          </a:p>
        </p:txBody>
      </p:sp>
      <p:pic>
        <p:nvPicPr>
          <p:cNvPr id="5" name="Immagine 4" descr="phi_0p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2911" r="29737" b="3012"/>
          <a:stretch/>
        </p:blipFill>
        <p:spPr>
          <a:xfrm>
            <a:off x="4808304" y="2121685"/>
            <a:ext cx="3707047" cy="3795310"/>
          </a:xfrm>
          <a:prstGeom prst="rect">
            <a:avLst/>
          </a:prstGeom>
        </p:spPr>
      </p:pic>
      <p:pic>
        <p:nvPicPr>
          <p:cNvPr id="6" name="Immagine 5" descr="cth_0p.pdf - Adobe Read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4" t="17066" r="25263" b="7900"/>
          <a:stretch/>
        </p:blipFill>
        <p:spPr>
          <a:xfrm>
            <a:off x="628650" y="2121685"/>
            <a:ext cx="3782938" cy="3861554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442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 pdf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p:sp>
        <p:nvSpPr>
          <p:cNvPr id="14" name="Segnaposto contenuto 2"/>
          <p:cNvSpPr txBox="1">
            <a:spLocks/>
          </p:cNvSpPr>
          <p:nvPr/>
        </p:nvSpPr>
        <p:spPr>
          <a:xfrm>
            <a:off x="628650" y="1280604"/>
            <a:ext cx="6492240" cy="4979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it-IT" dirty="0" smtClean="0">
                <a:solidFill>
                  <a:schemeClr val="bg1"/>
                </a:solidFill>
              </a:rPr>
              <a:t>WP </a:t>
            </a:r>
            <a:r>
              <a:rPr lang="it-IT" dirty="0" err="1" smtClean="0">
                <a:solidFill>
                  <a:schemeClr val="bg1"/>
                </a:solidFill>
              </a:rPr>
              <a:t>fit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acceptances</a:t>
            </a:r>
            <a:endParaRPr lang="it-IT" dirty="0" smtClean="0"/>
          </a:p>
          <a:p>
            <a:pPr lvl="2"/>
            <a:endParaRPr lang="it-IT" dirty="0" smtClean="0"/>
          </a:p>
          <a:p>
            <a:pPr lvl="2"/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90" y="2118707"/>
            <a:ext cx="4057286" cy="388738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76" y="2108770"/>
            <a:ext cx="4078027" cy="3907255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3792664" y="2175049"/>
            <a:ext cx="716171" cy="38227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0</a:t>
            </a:r>
            <a:r>
              <a:rPr lang="it-IT" sz="2400" b="1" baseline="30000" dirty="0" smtClean="0"/>
              <a:t>+ </a:t>
            </a:r>
            <a:endParaRPr lang="it-IT" sz="2400" b="1" dirty="0">
              <a:latin typeface="Symbol" panose="05050102010706020507" pitchFamily="18" charset="2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7653394" y="5415554"/>
            <a:ext cx="1213880" cy="38227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2</a:t>
            </a:r>
            <a:r>
              <a:rPr lang="it-IT" sz="2400" b="1" baseline="30000" dirty="0" smtClean="0"/>
              <a:t>-</a:t>
            </a:r>
            <a:r>
              <a:rPr lang="it-IT" sz="2400" b="1" dirty="0" smtClean="0"/>
              <a:t> 100% </a:t>
            </a:r>
            <a:r>
              <a:rPr lang="it-IT" sz="2400" b="1" dirty="0" err="1" smtClean="0"/>
              <a:t>qq</a:t>
            </a:r>
            <a:r>
              <a:rPr lang="it-IT" sz="2400" b="1" baseline="30000" dirty="0" smtClean="0"/>
              <a:t> </a:t>
            </a:r>
            <a:endParaRPr lang="it-IT" sz="2400" b="1" dirty="0">
              <a:latin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12"/>
              <p:cNvSpPr txBox="1"/>
              <p:nvPr/>
            </p:nvSpPr>
            <p:spPr>
              <a:xfrm>
                <a:off x="1564106" y="5953488"/>
                <a:ext cx="73392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sSub>
                        <m:sSubPr>
                          <m:ctrlPr>
                            <a:rPr lang="it-IT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CasellaDiTes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5474" y="5953488"/>
                <a:ext cx="978569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sellaDiTesto 18"/>
              <p:cNvSpPr txBox="1"/>
              <p:nvPr/>
            </p:nvSpPr>
            <p:spPr>
              <a:xfrm>
                <a:off x="5302983" y="5953488"/>
                <a:ext cx="733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CasellaDiTes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0644" y="5953488"/>
                <a:ext cx="97856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147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 pdf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Segnaposto contenuto 2"/>
              <p:cNvSpPr txBox="1">
                <a:spLocks/>
              </p:cNvSpPr>
              <p:nvPr/>
            </p:nvSpPr>
            <p:spPr>
              <a:xfrm>
                <a:off x="628650" y="1280604"/>
                <a:ext cx="6492240" cy="497907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Clr>
                    <a:schemeClr val="accent1">
                      <a:lumMod val="50000"/>
                    </a:schemeClr>
                  </a:buClr>
                  <a:buNone/>
                </a:pPr>
                <a:r>
                  <a:rPr lang="it-IT" dirty="0" err="1" smtClean="0">
                    <a:solidFill>
                      <a:schemeClr val="bg1"/>
                    </a:solidFill>
                  </a:rPr>
                  <a:t>Studying</a:t>
                </a:r>
                <a:r>
                  <a:rPr lang="it-IT" dirty="0" smtClean="0">
                    <a:solidFill>
                      <a:schemeClr val="bg1"/>
                    </a:solidFill>
                  </a:rPr>
                  <a:t> </a:t>
                </a:r>
                <a14:m>
                  <m:oMath xmlns="" xmlns:m="http://schemas.openxmlformats.org/officeDocument/2006/math">
                    <m:sSub>
                      <m:sSubPr>
                        <m:ctrlPr>
                          <a:rPr lang="it-IT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it-IT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it-IT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it-IT" dirty="0" smtClean="0"/>
                  <a:t>  </a:t>
                </a:r>
                <a:r>
                  <a:rPr lang="it-IT" dirty="0" smtClean="0">
                    <a:solidFill>
                      <a:schemeClr val="bg1"/>
                    </a:solidFill>
                  </a:rPr>
                  <a:t>WP </a:t>
                </a:r>
                <a:r>
                  <a:rPr lang="it-IT" dirty="0" err="1" smtClean="0">
                    <a:solidFill>
                      <a:schemeClr val="bg1"/>
                    </a:solidFill>
                  </a:rPr>
                  <a:t>distibutions</a:t>
                </a:r>
                <a:endParaRPr lang="it-IT" dirty="0" smtClean="0"/>
              </a:p>
              <a:p>
                <a:pPr lvl="2"/>
                <a:endParaRPr lang="it-IT" dirty="0" smtClean="0"/>
              </a:p>
              <a:p>
                <a:pPr lvl="2"/>
                <a:endParaRPr lang="it-IT" dirty="0" smtClean="0"/>
              </a:p>
              <a:p>
                <a:pPr marL="457200" lvl="1" indent="0">
                  <a:buFont typeface="Arial" panose="020B0604020202020204" pitchFamily="34" charset="0"/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14" name="Segnaposto contenu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280603"/>
                <a:ext cx="8656320" cy="497907"/>
              </a:xfrm>
              <a:prstGeom prst="rect">
                <a:avLst/>
              </a:prstGeom>
              <a:blipFill rotWithShape="0">
                <a:blip r:embed="rId3"/>
                <a:stretch>
                  <a:fillRect l="-1479" t="-19512" b="-3048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Immagin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271" y="2034419"/>
            <a:ext cx="4098001" cy="3705472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37" y="2081046"/>
            <a:ext cx="4046435" cy="365884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95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 pdf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Segnaposto contenuto 2"/>
              <p:cNvSpPr txBox="1">
                <a:spLocks/>
              </p:cNvSpPr>
              <p:nvPr/>
            </p:nvSpPr>
            <p:spPr>
              <a:xfrm>
                <a:off x="628650" y="1280604"/>
                <a:ext cx="6492240" cy="497907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Clr>
                    <a:schemeClr val="accent1">
                      <a:lumMod val="50000"/>
                    </a:schemeClr>
                  </a:buClr>
                  <a:buNone/>
                </a:pPr>
                <a:r>
                  <a:rPr lang="it-IT" dirty="0" err="1" smtClean="0">
                    <a:solidFill>
                      <a:schemeClr val="bg1"/>
                    </a:solidFill>
                  </a:rPr>
                  <a:t>Studying</a:t>
                </a:r>
                <a:r>
                  <a:rPr lang="it-IT" dirty="0" smtClean="0">
                    <a:solidFill>
                      <a:schemeClr val="bg1"/>
                    </a:solidFill>
                  </a:rPr>
                  <a:t> </a:t>
                </a:r>
                <a14:m>
                  <m:oMath xmlns="" xmlns:m="http://schemas.openxmlformats.org/officeDocument/2006/math">
                    <m:sSub>
                      <m:sSubPr>
                        <m:ctrlPr>
                          <a:rPr lang="it-IT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it-IT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it-IT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it-IT" dirty="0" smtClean="0"/>
                  <a:t>  </a:t>
                </a:r>
                <a:r>
                  <a:rPr lang="it-IT" dirty="0" smtClean="0">
                    <a:solidFill>
                      <a:schemeClr val="bg1"/>
                    </a:solidFill>
                  </a:rPr>
                  <a:t>WP </a:t>
                </a:r>
                <a:r>
                  <a:rPr lang="it-IT" dirty="0" err="1" smtClean="0">
                    <a:solidFill>
                      <a:schemeClr val="bg1"/>
                    </a:solidFill>
                  </a:rPr>
                  <a:t>distibutions</a:t>
                </a:r>
                <a:endParaRPr lang="it-IT" dirty="0" smtClean="0"/>
              </a:p>
              <a:p>
                <a:pPr lvl="2"/>
                <a:endParaRPr lang="it-IT" dirty="0" smtClean="0"/>
              </a:p>
              <a:p>
                <a:pPr lvl="2"/>
                <a:endParaRPr lang="it-IT" dirty="0" smtClean="0"/>
              </a:p>
              <a:p>
                <a:pPr marL="457200" lvl="1" indent="0">
                  <a:buFont typeface="Arial" panose="020B0604020202020204" pitchFamily="34" charset="0"/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14" name="Segnaposto contenu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280603"/>
                <a:ext cx="8656320" cy="497907"/>
              </a:xfrm>
              <a:prstGeom prst="rect">
                <a:avLst/>
              </a:prstGeom>
              <a:blipFill rotWithShape="0">
                <a:blip r:embed="rId3"/>
                <a:stretch>
                  <a:fillRect l="-1479" t="-19512" b="-3048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22" y="1778510"/>
            <a:ext cx="2709890" cy="245032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187" y="1808998"/>
            <a:ext cx="2709890" cy="245032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552" y="1825040"/>
            <a:ext cx="2709890" cy="245032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43" y="4094629"/>
            <a:ext cx="2709890" cy="2450322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911" y="4094629"/>
            <a:ext cx="2709890" cy="2450322"/>
          </a:xfrm>
          <a:prstGeom prst="rect">
            <a:avLst/>
          </a:prstGeom>
        </p:spPr>
      </p:pic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85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Conclusions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628650" y="1357790"/>
            <a:ext cx="6506076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dirty="0" err="1" smtClean="0">
                <a:solidFill>
                  <a:schemeClr val="bg1"/>
                </a:solidFill>
              </a:rPr>
              <a:t>We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define</a:t>
            </a:r>
            <a:r>
              <a:rPr lang="it-IT" sz="2400" dirty="0" smtClean="0">
                <a:solidFill>
                  <a:schemeClr val="bg1"/>
                </a:solidFill>
              </a:rPr>
              <a:t> a </a:t>
            </a:r>
            <a:r>
              <a:rPr lang="it-IT" sz="2400" dirty="0" err="1" smtClean="0">
                <a:solidFill>
                  <a:schemeClr val="bg1"/>
                </a:solidFill>
              </a:rPr>
              <a:t>method</a:t>
            </a:r>
            <a:r>
              <a:rPr lang="it-IT" sz="2400" dirty="0" smtClean="0">
                <a:solidFill>
                  <a:schemeClr val="bg1"/>
                </a:solidFill>
              </a:rPr>
              <a:t> to </a:t>
            </a:r>
            <a:r>
              <a:rPr lang="it-IT" sz="2400" dirty="0" err="1" smtClean="0">
                <a:solidFill>
                  <a:schemeClr val="bg1"/>
                </a:solidFill>
              </a:rPr>
              <a:t>build</a:t>
            </a:r>
            <a:r>
              <a:rPr lang="it-IT" sz="2400" dirty="0" smtClean="0">
                <a:solidFill>
                  <a:schemeClr val="bg1"/>
                </a:solidFill>
              </a:rPr>
              <a:t> WP pdf from  GP ME pdf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E. Rossi</a:t>
            </a:r>
            <a:endParaRPr lang="it-IT"/>
          </a:p>
        </p:txBody>
      </p:sp>
      <p:sp>
        <p:nvSpPr>
          <p:cNvPr id="14" name="Segnaposto contenuto 2"/>
          <p:cNvSpPr txBox="1">
            <a:spLocks/>
          </p:cNvSpPr>
          <p:nvPr/>
        </p:nvSpPr>
        <p:spPr>
          <a:xfrm>
            <a:off x="628650" y="1963382"/>
            <a:ext cx="7052310" cy="20490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it-IT" dirty="0" err="1" smtClean="0"/>
              <a:t>Validation</a:t>
            </a:r>
            <a:r>
              <a:rPr lang="it-IT" dirty="0" smtClean="0"/>
              <a:t> test on MC JHU sample </a:t>
            </a:r>
            <a:r>
              <a:rPr lang="it-IT" dirty="0" err="1" smtClean="0"/>
              <a:t>is</a:t>
            </a:r>
            <a:r>
              <a:rPr lang="it-IT" dirty="0" smtClean="0"/>
              <a:t> ok</a:t>
            </a:r>
          </a:p>
          <a:p>
            <a:pPr lvl="1"/>
            <a:endParaRPr lang="it-IT" dirty="0" smtClean="0"/>
          </a:p>
          <a:p>
            <a:pPr lvl="1"/>
            <a:r>
              <a:rPr lang="it-IT" dirty="0" err="1" smtClean="0"/>
              <a:t>Recover</a:t>
            </a:r>
            <a:r>
              <a:rPr lang="it-IT" dirty="0" smtClean="0"/>
              <a:t>  generator </a:t>
            </a:r>
            <a:r>
              <a:rPr lang="it-IT" dirty="0" err="1" smtClean="0"/>
              <a:t>level</a:t>
            </a:r>
            <a:r>
              <a:rPr lang="it-IT" dirty="0" smtClean="0"/>
              <a:t> MC </a:t>
            </a:r>
            <a:r>
              <a:rPr lang="it-IT" dirty="0" err="1" smtClean="0"/>
              <a:t>p</a:t>
            </a:r>
            <a:r>
              <a:rPr lang="it-IT" baseline="-25000" dirty="0" err="1" smtClean="0"/>
              <a:t>T</a:t>
            </a:r>
            <a:r>
              <a:rPr lang="it-IT" dirty="0" smtClean="0"/>
              <a:t> </a:t>
            </a:r>
            <a:r>
              <a:rPr lang="it-IT" dirty="0" err="1" smtClean="0"/>
              <a:t>cuts</a:t>
            </a:r>
            <a:endParaRPr lang="it-IT" dirty="0" smtClean="0"/>
          </a:p>
          <a:p>
            <a:pPr lvl="1"/>
            <a:endParaRPr lang="it-IT" dirty="0" smtClean="0"/>
          </a:p>
          <a:p>
            <a:pPr lvl="1"/>
            <a:r>
              <a:rPr lang="it-IT" dirty="0"/>
              <a:t>MELA code </a:t>
            </a:r>
            <a:r>
              <a:rPr lang="it-IT" dirty="0" err="1"/>
              <a:t>almost</a:t>
            </a:r>
            <a:r>
              <a:rPr lang="it-IT" dirty="0"/>
              <a:t> ready to </a:t>
            </a:r>
            <a:r>
              <a:rPr lang="it-IT" dirty="0" err="1"/>
              <a:t>host</a:t>
            </a:r>
            <a:r>
              <a:rPr lang="it-IT" dirty="0"/>
              <a:t> </a:t>
            </a:r>
            <a:r>
              <a:rPr lang="it-IT" dirty="0" err="1"/>
              <a:t>both</a:t>
            </a:r>
            <a:r>
              <a:rPr lang="it-IT" dirty="0"/>
              <a:t> GP </a:t>
            </a:r>
            <a:r>
              <a:rPr lang="it-IT" dirty="0" smtClean="0"/>
              <a:t>and WP pdf for </a:t>
            </a:r>
            <a:r>
              <a:rPr lang="it-IT" dirty="0" err="1" smtClean="0"/>
              <a:t>all</a:t>
            </a:r>
            <a:r>
              <a:rPr lang="it-IT" dirty="0" smtClean="0"/>
              <a:t> spin </a:t>
            </a:r>
            <a:r>
              <a:rPr lang="it-IT" dirty="0" err="1" smtClean="0"/>
              <a:t>hypotheses</a:t>
            </a:r>
            <a:endParaRPr lang="it-IT" dirty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 smtClean="0"/>
          </a:p>
          <a:p>
            <a:pPr lvl="1"/>
            <a:endParaRPr lang="it-IT" dirty="0" smtClean="0"/>
          </a:p>
          <a:p>
            <a:pPr marL="457200" lvl="1" indent="0" algn="ctr">
              <a:buFont typeface="Arial" panose="020B0604020202020204" pitchFamily="34" charset="0"/>
              <a:buNone/>
            </a:pPr>
            <a:endParaRPr lang="it-IT" dirty="0" smtClean="0"/>
          </a:p>
        </p:txBody>
      </p:sp>
      <p:sp>
        <p:nvSpPr>
          <p:cNvPr id="16" name="Rettangolo 15"/>
          <p:cNvSpPr/>
          <p:nvPr/>
        </p:nvSpPr>
        <p:spPr>
          <a:xfrm>
            <a:off x="628650" y="4133487"/>
            <a:ext cx="6506076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</a:rPr>
              <a:t>On </a:t>
            </a:r>
            <a:r>
              <a:rPr lang="it-IT" sz="2400" dirty="0" err="1" smtClean="0">
                <a:solidFill>
                  <a:schemeClr val="bg1"/>
                </a:solidFill>
              </a:rPr>
              <a:t>going</a:t>
            </a:r>
            <a:r>
              <a:rPr lang="it-IT" sz="2400" dirty="0" smtClean="0">
                <a:solidFill>
                  <a:schemeClr val="bg1"/>
                </a:solidFill>
              </a:rPr>
              <a:t>  work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17" name="Segnaposto contenuto 2"/>
          <p:cNvSpPr txBox="1">
            <a:spLocks/>
          </p:cNvSpPr>
          <p:nvPr/>
        </p:nvSpPr>
        <p:spPr>
          <a:xfrm>
            <a:off x="628650" y="4765971"/>
            <a:ext cx="7191876" cy="1426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it-IT" sz="2200" dirty="0" smtClean="0"/>
              <a:t>Re-</a:t>
            </a:r>
            <a:r>
              <a:rPr lang="it-IT" sz="2200" dirty="0" err="1" smtClean="0"/>
              <a:t>run</a:t>
            </a:r>
            <a:r>
              <a:rPr lang="it-IT" sz="2200" dirty="0" smtClean="0"/>
              <a:t> </a:t>
            </a:r>
            <a:r>
              <a:rPr lang="it-IT" sz="2200" dirty="0" err="1" smtClean="0"/>
              <a:t>hypothesis</a:t>
            </a:r>
            <a:r>
              <a:rPr lang="it-IT" sz="2200" dirty="0" smtClean="0"/>
              <a:t> test with </a:t>
            </a:r>
            <a:r>
              <a:rPr lang="it-IT" sz="2200" dirty="0" err="1" smtClean="0"/>
              <a:t>this</a:t>
            </a:r>
            <a:r>
              <a:rPr lang="it-IT" sz="2200" dirty="0" smtClean="0"/>
              <a:t> </a:t>
            </a:r>
            <a:r>
              <a:rPr lang="it-IT" sz="2200" dirty="0" err="1" smtClean="0"/>
              <a:t>approach</a:t>
            </a:r>
            <a:endParaRPr lang="it-IT" sz="2200" dirty="0" smtClean="0"/>
          </a:p>
          <a:p>
            <a:pPr lvl="1"/>
            <a:endParaRPr lang="it-IT" sz="2200" dirty="0" smtClean="0"/>
          </a:p>
          <a:p>
            <a:pPr lvl="1"/>
            <a:r>
              <a:rPr lang="it-IT" sz="2200" dirty="0" err="1" smtClean="0"/>
              <a:t>Insert</a:t>
            </a:r>
            <a:r>
              <a:rPr lang="it-IT" sz="2200" dirty="0" smtClean="0"/>
              <a:t> WP pdf in the </a:t>
            </a:r>
            <a:r>
              <a:rPr lang="it-IT" sz="2200" dirty="0" err="1" smtClean="0"/>
              <a:t>likelihood</a:t>
            </a:r>
            <a:r>
              <a:rPr lang="it-IT" sz="2200" dirty="0" smtClean="0"/>
              <a:t> </a:t>
            </a:r>
            <a:r>
              <a:rPr lang="it-IT" sz="2200" dirty="0" err="1" smtClean="0"/>
              <a:t>fit</a:t>
            </a:r>
            <a:r>
              <a:rPr lang="it-IT" sz="2200" dirty="0" smtClean="0"/>
              <a:t> (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immediately extendable for any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</a:rPr>
              <a:t>g_i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values) </a:t>
            </a:r>
            <a:endParaRPr lang="it-IT" sz="2200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it-IT" dirty="0" smtClean="0"/>
          </a:p>
          <a:p>
            <a:pPr lvl="1"/>
            <a:endParaRPr lang="it-IT" dirty="0" smtClean="0"/>
          </a:p>
          <a:p>
            <a:pPr marL="457200" lvl="1" indent="0" algn="ctr">
              <a:buFont typeface="Arial" panose="020B0604020202020204" pitchFamily="34" charset="0"/>
              <a:buNone/>
            </a:pPr>
            <a:endParaRPr lang="it-IT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9/8/13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0EF2-A31E-1D43-A6A7-E3D9331EAE17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11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483</TotalTime>
  <Words>2183</Words>
  <Application>Microsoft Macintosh PowerPoint</Application>
  <PresentationFormat>On-screen Show (4:3)</PresentationFormat>
  <Paragraphs>528</Paragraphs>
  <Slides>34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Pixel</vt:lpstr>
      <vt:lpstr>Equation</vt:lpstr>
      <vt:lpstr>Status of the Spin/CP analyses of the MELA group E.Rossi </vt:lpstr>
      <vt:lpstr>outline</vt:lpstr>
      <vt:lpstr>What’s new respect to Moriond</vt:lpstr>
      <vt:lpstr>Definition of cosθ* consistent with JHU Paper  </vt:lpstr>
      <vt:lpstr>New Acceptance definition</vt:lpstr>
      <vt:lpstr>Spin 2-h (fqq=0%): Closure tests</vt:lpstr>
      <vt:lpstr>Spin 2-h (fqq=100%): Closure tests</vt:lpstr>
      <vt:lpstr>PowerPoint Presentation</vt:lpstr>
      <vt:lpstr>PowerPoint Presentation</vt:lpstr>
      <vt:lpstr>PowerPoint Presentation</vt:lpstr>
      <vt:lpstr>Improvement to the analysis: building WP pdfs</vt:lpstr>
      <vt:lpstr>Giuliano/stefano</vt:lpstr>
      <vt:lpstr>Summary and Perspective</vt:lpstr>
      <vt:lpstr>the end</vt:lpstr>
      <vt:lpstr>Systematic uncertainties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Building WP pdf</vt:lpstr>
      <vt:lpstr>Building WP pdf</vt:lpstr>
      <vt:lpstr>WP pdf</vt:lpstr>
      <vt:lpstr>WP pdf</vt:lpstr>
      <vt:lpstr>WP pdf</vt:lpstr>
      <vt:lpstr>WP pdf</vt:lpstr>
      <vt:lpstr>WP pdf</vt:lpstr>
      <vt:lpstr>WP pdf</vt:lpstr>
      <vt:lpstr>WP pdf</vt:lpstr>
      <vt:lpstr>WP pdf</vt:lpstr>
      <vt:lpstr>WP pdf</vt:lpstr>
      <vt:lpstr>Conclusions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the Spin/CP analyses of the MELA group </dc:title>
  <dc:creator>Elvira Rossi</dc:creator>
  <cp:lastModifiedBy>Elvira Rossi</cp:lastModifiedBy>
  <cp:revision>79</cp:revision>
  <dcterms:created xsi:type="dcterms:W3CDTF">2013-08-05T12:46:23Z</dcterms:created>
  <dcterms:modified xsi:type="dcterms:W3CDTF">2013-08-07T10:20:59Z</dcterms:modified>
</cp:coreProperties>
</file>