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6" r:id="rId2"/>
    <p:sldId id="265" r:id="rId3"/>
    <p:sldId id="293" r:id="rId4"/>
    <p:sldId id="294" r:id="rId5"/>
    <p:sldId id="321" r:id="rId6"/>
    <p:sldId id="300" r:id="rId7"/>
    <p:sldId id="302" r:id="rId8"/>
    <p:sldId id="304" r:id="rId9"/>
    <p:sldId id="303" r:id="rId10"/>
    <p:sldId id="305" r:id="rId11"/>
    <p:sldId id="309" r:id="rId12"/>
    <p:sldId id="306" r:id="rId13"/>
    <p:sldId id="316" r:id="rId14"/>
    <p:sldId id="310" r:id="rId15"/>
    <p:sldId id="319" r:id="rId16"/>
    <p:sldId id="318" r:id="rId17"/>
    <p:sldId id="313" r:id="rId18"/>
    <p:sldId id="314" r:id="rId19"/>
    <p:sldId id="320" r:id="rId20"/>
    <p:sldId id="307" r:id="rId21"/>
    <p:sldId id="31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16" autoAdjust="0"/>
    <p:restoredTop sz="94660"/>
  </p:normalViewPr>
  <p:slideViewPr>
    <p:cSldViewPr>
      <p:cViewPr varScale="1">
        <p:scale>
          <a:sx n="110" d="100"/>
          <a:sy n="110" d="100"/>
        </p:scale>
        <p:origin x="-4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DFB03-C7E3-4F48-BA80-B27A4187D2AE}" type="datetimeFigureOut">
              <a:rPr lang="en-US" smtClean="0"/>
              <a:pPr/>
              <a:t>2/18/2010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35ECFE-3F8B-4262-BEB0-06769C93F7A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128A2-4EF9-4BA7-B15C-410FD0527660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C4D9CBD-6356-4B1E-A172-5F14D7D750F1}" type="slidenum">
              <a:rPr lang="en-US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35ECFE-3F8B-4262-BEB0-06769C93F7AB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788C-92F5-417B-B01B-EF374EC21586}" type="datetimeFigureOut">
              <a:rPr lang="en-US" smtClean="0"/>
              <a:pPr/>
              <a:t>2/18/2010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CD7-1586-45FD-A6E7-AF0B51D90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788C-92F5-417B-B01B-EF374EC21586}" type="datetimeFigureOut">
              <a:rPr lang="en-US" smtClean="0"/>
              <a:pPr/>
              <a:t>2/18/2010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CD7-1586-45FD-A6E7-AF0B51D90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788C-92F5-417B-B01B-EF374EC21586}" type="datetimeFigureOut">
              <a:rPr lang="en-US" smtClean="0"/>
              <a:pPr/>
              <a:t>2/18/2010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CD7-1586-45FD-A6E7-AF0B51D90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788C-92F5-417B-B01B-EF374EC21586}" type="datetimeFigureOut">
              <a:rPr lang="en-US" smtClean="0"/>
              <a:pPr/>
              <a:t>2/18/2010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CD7-1586-45FD-A6E7-AF0B51D90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788C-92F5-417B-B01B-EF374EC21586}" type="datetimeFigureOut">
              <a:rPr lang="en-US" smtClean="0"/>
              <a:pPr/>
              <a:t>2/18/2010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CD7-1586-45FD-A6E7-AF0B51D90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788C-92F5-417B-B01B-EF374EC21586}" type="datetimeFigureOut">
              <a:rPr lang="en-US" smtClean="0"/>
              <a:pPr/>
              <a:t>2/18/2010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CD7-1586-45FD-A6E7-AF0B51D90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788C-92F5-417B-B01B-EF374EC21586}" type="datetimeFigureOut">
              <a:rPr lang="en-US" smtClean="0"/>
              <a:pPr/>
              <a:t>2/18/2010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CD7-1586-45FD-A6E7-AF0B51D90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788C-92F5-417B-B01B-EF374EC21586}" type="datetimeFigureOut">
              <a:rPr lang="en-US" smtClean="0"/>
              <a:pPr/>
              <a:t>2/18/2010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CD7-1586-45FD-A6E7-AF0B51D90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788C-92F5-417B-B01B-EF374EC21586}" type="datetimeFigureOut">
              <a:rPr lang="en-US" smtClean="0"/>
              <a:pPr/>
              <a:t>2/18/2010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CD7-1586-45FD-A6E7-AF0B51D90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788C-92F5-417B-B01B-EF374EC21586}" type="datetimeFigureOut">
              <a:rPr lang="en-US" smtClean="0"/>
              <a:pPr/>
              <a:t>2/18/2010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CD7-1586-45FD-A6E7-AF0B51D90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788C-92F5-417B-B01B-EF374EC21586}" type="datetimeFigureOut">
              <a:rPr lang="en-US" smtClean="0"/>
              <a:pPr/>
              <a:t>2/18/2010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CD7-1586-45FD-A6E7-AF0B51D90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1788C-92F5-417B-B01B-EF374EC21586}" type="datetimeFigureOut">
              <a:rPr lang="en-US" smtClean="0"/>
              <a:pPr/>
              <a:t>2/18/2010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1CCD7-1586-45FD-A6E7-AF0B51D90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q33\Documents\Nikhef\km3net\KM3NeT@NIKHEF\Fotos\LOM-NIOZ\lom.avi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jpeg"/><Relationship Id="rId18" Type="http://schemas.openxmlformats.org/officeDocument/2006/relationships/image" Target="../media/image44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hyperlink" Target="http://www.clker.com/clipart-6249.html" TargetMode="External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19" Type="http://schemas.openxmlformats.org/officeDocument/2006/relationships/image" Target="../media/image45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7" name="Text Box 5"/>
          <p:cNvSpPr txBox="1">
            <a:spLocks noChangeArrowheads="1"/>
          </p:cNvSpPr>
          <p:nvPr/>
        </p:nvSpPr>
        <p:spPr bwMode="auto">
          <a:xfrm>
            <a:off x="1981200" y="3168780"/>
            <a:ext cx="71526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4488" indent="-344488">
              <a:buFont typeface="Wingdings" pitchFamily="2" charset="2"/>
              <a:buNone/>
            </a:pPr>
            <a:r>
              <a:rPr lang="de-DE" sz="2400" b="1" dirty="0" smtClean="0"/>
              <a:t>CDR</a:t>
            </a:r>
            <a:endParaRPr lang="de-DE" sz="2400" b="1" dirty="0"/>
          </a:p>
        </p:txBody>
      </p:sp>
      <p:sp>
        <p:nvSpPr>
          <p:cNvPr id="34" name="Right Arrow 33"/>
          <p:cNvSpPr/>
          <p:nvPr/>
        </p:nvSpPr>
        <p:spPr>
          <a:xfrm>
            <a:off x="755972" y="2453453"/>
            <a:ext cx="6477000" cy="381000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 rot="20086296">
            <a:off x="609600" y="184622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Feb 2006</a:t>
            </a:r>
            <a:endParaRPr lang="en-GB" b="1" dirty="0"/>
          </a:p>
        </p:txBody>
      </p:sp>
      <p:sp>
        <p:nvSpPr>
          <p:cNvPr id="41" name="TextBox 40"/>
          <p:cNvSpPr txBox="1"/>
          <p:nvPr/>
        </p:nvSpPr>
        <p:spPr>
          <a:xfrm rot="20086296">
            <a:off x="2121544" y="184622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Mar 2008</a:t>
            </a:r>
            <a:endParaRPr lang="en-GB" b="1" dirty="0"/>
          </a:p>
        </p:txBody>
      </p:sp>
      <p:sp>
        <p:nvSpPr>
          <p:cNvPr id="42" name="TextBox 41"/>
          <p:cNvSpPr txBox="1"/>
          <p:nvPr/>
        </p:nvSpPr>
        <p:spPr>
          <a:xfrm rot="20086296">
            <a:off x="3264544" y="184622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Dec 2009</a:t>
            </a:r>
            <a:endParaRPr lang="en-GB" b="1" dirty="0"/>
          </a:p>
        </p:txBody>
      </p:sp>
      <p:sp>
        <p:nvSpPr>
          <p:cNvPr id="44" name="TextBox 43"/>
          <p:cNvSpPr txBox="1"/>
          <p:nvPr/>
        </p:nvSpPr>
        <p:spPr>
          <a:xfrm rot="20086296">
            <a:off x="5263828" y="1828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Mar 201</a:t>
            </a:r>
            <a:r>
              <a:rPr lang="en-GB" b="1" dirty="0" smtClean="0"/>
              <a:t>2</a:t>
            </a:r>
            <a:endParaRPr lang="en-GB" b="1" dirty="0"/>
          </a:p>
        </p:txBody>
      </p:sp>
      <p:sp>
        <p:nvSpPr>
          <p:cNvPr id="45" name="TextBox 44"/>
          <p:cNvSpPr txBox="1"/>
          <p:nvPr/>
        </p:nvSpPr>
        <p:spPr>
          <a:xfrm rot="20086296">
            <a:off x="5949628" y="1828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2013</a:t>
            </a:r>
            <a:endParaRPr lang="en-GB" b="1" dirty="0"/>
          </a:p>
        </p:txBody>
      </p:sp>
      <p:sp>
        <p:nvSpPr>
          <p:cNvPr id="46" name="Rectangle 45"/>
          <p:cNvSpPr/>
          <p:nvPr/>
        </p:nvSpPr>
        <p:spPr>
          <a:xfrm>
            <a:off x="755972" y="2910653"/>
            <a:ext cx="2673028" cy="20425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Design Study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356172" y="3702180"/>
            <a:ext cx="3206428" cy="250924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Preparatory Phase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9" name="Right Arrow 48"/>
          <p:cNvSpPr/>
          <p:nvPr/>
        </p:nvSpPr>
        <p:spPr>
          <a:xfrm>
            <a:off x="5785172" y="4235580"/>
            <a:ext cx="2362200" cy="457200"/>
          </a:xfrm>
          <a:prstGeom prst="rightArrow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1" name="Straight Connector 50"/>
          <p:cNvCxnSpPr>
            <a:stCxn id="34" idx="1"/>
            <a:endCxn id="46" idx="1"/>
          </p:cNvCxnSpPr>
          <p:nvPr/>
        </p:nvCxnSpPr>
        <p:spPr>
          <a:xfrm rot="10800000" flipV="1">
            <a:off x="755972" y="2643953"/>
            <a:ext cx="0" cy="3688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6200000" flipH="1">
            <a:off x="2001523" y="2884302"/>
            <a:ext cx="715327" cy="60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6200000" flipH="1">
            <a:off x="3341051" y="2954022"/>
            <a:ext cx="791527" cy="60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>
            <a:off x="4953000" y="3141624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5"/>
          <p:cNvSpPr txBox="1">
            <a:spLocks noChangeArrowheads="1"/>
          </p:cNvSpPr>
          <p:nvPr/>
        </p:nvSpPr>
        <p:spPr bwMode="auto">
          <a:xfrm>
            <a:off x="3429000" y="3195935"/>
            <a:ext cx="70403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4488" indent="-344488">
              <a:buFont typeface="Wingdings" pitchFamily="2" charset="2"/>
              <a:buNone/>
            </a:pPr>
            <a:r>
              <a:rPr lang="de-DE" sz="2400" b="1" dirty="0"/>
              <a:t>T</a:t>
            </a:r>
            <a:r>
              <a:rPr lang="de-DE" sz="2400" b="1" dirty="0" smtClean="0"/>
              <a:t>DR</a:t>
            </a:r>
            <a:endParaRPr lang="de-DE" sz="24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5715000" y="4741824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tendering</a:t>
            </a:r>
          </a:p>
          <a:p>
            <a:r>
              <a:rPr lang="en-US" sz="2400" b="1" dirty="0" smtClean="0"/>
              <a:t>        construction</a:t>
            </a:r>
            <a:endParaRPr lang="en-US" sz="2400" b="1" dirty="0"/>
          </a:p>
          <a:p>
            <a:r>
              <a:rPr lang="en-US" sz="2400" b="1" dirty="0"/>
              <a:t> </a:t>
            </a:r>
            <a:r>
              <a:rPr lang="en-US" sz="2400" b="1" dirty="0" smtClean="0"/>
              <a:t>            data taking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448478" y="4083180"/>
            <a:ext cx="31157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governance</a:t>
            </a:r>
          </a:p>
          <a:p>
            <a:r>
              <a:rPr lang="en-US" sz="2400" b="1" dirty="0" smtClean="0"/>
              <a:t>legal entity</a:t>
            </a:r>
          </a:p>
          <a:p>
            <a:r>
              <a:rPr lang="en-US" sz="2400" b="1" dirty="0" smtClean="0"/>
              <a:t>pre-production models</a:t>
            </a:r>
          </a:p>
          <a:p>
            <a:r>
              <a:rPr lang="en-US" sz="2400" b="1" dirty="0" smtClean="0"/>
              <a:t>site decision</a:t>
            </a:r>
          </a:p>
          <a:p>
            <a:r>
              <a:rPr lang="en-US" sz="2400" b="1" dirty="0" smtClean="0"/>
              <a:t>funding</a:t>
            </a:r>
          </a:p>
          <a:p>
            <a:r>
              <a:rPr lang="en-US" sz="2400" b="1" dirty="0" smtClean="0"/>
              <a:t>new partners</a:t>
            </a:r>
            <a:endParaRPr lang="en-GB" sz="2400" b="1" dirty="0"/>
          </a:p>
        </p:txBody>
      </p:sp>
      <p:cxnSp>
        <p:nvCxnSpPr>
          <p:cNvPr id="75" name="Straight Connector 74"/>
          <p:cNvCxnSpPr/>
          <p:nvPr/>
        </p:nvCxnSpPr>
        <p:spPr>
          <a:xfrm rot="5400000">
            <a:off x="4838700" y="3991204"/>
            <a:ext cx="2819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itle 7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KM3NeT timeline</a:t>
            </a:r>
            <a:endParaRPr lang="en-GB" dirty="0"/>
          </a:p>
        </p:txBody>
      </p:sp>
      <p:cxnSp>
        <p:nvCxnSpPr>
          <p:cNvPr id="24" name="Straight Connector 23"/>
          <p:cNvCxnSpPr/>
          <p:nvPr/>
        </p:nvCxnSpPr>
        <p:spPr>
          <a:xfrm rot="5400000">
            <a:off x="3314700" y="2781300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How to distribute light sensors over many </a:t>
            </a:r>
            <a:r>
              <a:rPr lang="en-US" sz="3600" dirty="0" smtClean="0">
                <a:latin typeface="Stone Sans ITC TT-SemiIta" charset="0"/>
                <a:ea typeface="Stone Sans ITC TT-SemiIta" charset="0"/>
                <a:cs typeface="Stone Sans ITC TT-SemiIta" charset="0"/>
                <a:sym typeface="Stone Sans ITC TT-SemiIta" charset="0"/>
              </a:rPr>
              <a:t>km</a:t>
            </a:r>
            <a:r>
              <a:rPr lang="en-US" sz="3600" baseline="32000" dirty="0" smtClean="0">
                <a:latin typeface="Stone Sans ITC TT-SemiIta" charset="0"/>
                <a:ea typeface="Stone Sans ITC TT-SemiIta" charset="0"/>
                <a:cs typeface="Stone Sans ITC TT-SemiIta" charset="0"/>
                <a:sym typeface="Stone Sans ITC TT-SemiIta" charset="0"/>
              </a:rPr>
              <a:t>3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r>
              <a:rPr lang="en-US" dirty="0" smtClean="0"/>
              <a:t>Many optical sensors concentrated on ‘towers’</a:t>
            </a:r>
          </a:p>
          <a:p>
            <a:pPr lvl="1"/>
            <a:r>
              <a:rPr lang="en-US" dirty="0" smtClean="0"/>
              <a:t>horizontal extensions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t large horizontal distances </a:t>
            </a:r>
          </a:p>
          <a:p>
            <a:r>
              <a:rPr lang="en-US" dirty="0" smtClean="0"/>
              <a:t> Few optical sensors on ‘strings’</a:t>
            </a:r>
          </a:p>
          <a:p>
            <a:pPr lvl="1"/>
            <a:r>
              <a:rPr lang="en-US" dirty="0" smtClean="0"/>
              <a:t>Slender string structure</a:t>
            </a:r>
          </a:p>
          <a:p>
            <a:pPr lvl="1"/>
            <a:r>
              <a:rPr lang="en-US" dirty="0" smtClean="0"/>
              <a:t>At smaller horizontal distances 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914400" y="1219200"/>
            <a:ext cx="7086600" cy="609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Key parameter: total photo-cathode area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90600" y="5638800"/>
            <a:ext cx="7086600" cy="609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Both concepts worked out in the Design Study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6096000" y="3810000"/>
            <a:ext cx="533400" cy="1371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629400" y="3962400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en-US" dirty="0" err="1" smtClean="0"/>
              <a:t>Nikhef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KVI</a:t>
            </a:r>
          </a:p>
          <a:p>
            <a:r>
              <a:rPr lang="en-US" dirty="0" smtClean="0"/>
              <a:t>- ECAP (Erlangen)</a:t>
            </a:r>
          </a:p>
          <a:p>
            <a:r>
              <a:rPr lang="en-US" dirty="0" smtClean="0"/>
              <a:t>- </a:t>
            </a:r>
            <a:r>
              <a:rPr lang="en-US" dirty="0" err="1" smtClean="0"/>
              <a:t>Demokritos</a:t>
            </a:r>
            <a:r>
              <a:rPr lang="en-US" dirty="0" smtClean="0"/>
              <a:t> (Greece) </a:t>
            </a:r>
            <a:endParaRPr lang="en-GB" dirty="0"/>
          </a:p>
        </p:txBody>
      </p:sp>
      <p:sp>
        <p:nvSpPr>
          <p:cNvPr id="8" name="Right Brace 7"/>
          <p:cNvSpPr/>
          <p:nvPr/>
        </p:nvSpPr>
        <p:spPr>
          <a:xfrm>
            <a:off x="5562600" y="2590800"/>
            <a:ext cx="533400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6248400" y="25908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INFN</a:t>
            </a:r>
          </a:p>
          <a:p>
            <a:r>
              <a:rPr lang="en-US" dirty="0" smtClean="0"/>
              <a:t>IN2P3</a:t>
            </a:r>
          </a:p>
          <a:p>
            <a:r>
              <a:rPr lang="en-US" dirty="0" smtClean="0"/>
              <a:t>CEA/</a:t>
            </a:r>
            <a:r>
              <a:rPr lang="en-US" dirty="0" err="1" smtClean="0"/>
              <a:t>Saclay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 slender string</a:t>
            </a:r>
            <a:endParaRPr lang="en-GB" sz="3600" dirty="0"/>
          </a:p>
        </p:txBody>
      </p:sp>
      <p:pic>
        <p:nvPicPr>
          <p:cNvPr id="7" name="Picture 6" descr="String 13_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0"/>
            <a:ext cx="1348803" cy="6858000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611946"/>
            <a:ext cx="2000264" cy="3674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ight Arrow 8"/>
          <p:cNvSpPr/>
          <p:nvPr/>
        </p:nvSpPr>
        <p:spPr>
          <a:xfrm>
            <a:off x="3990964" y="4005258"/>
            <a:ext cx="1571636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MultiPM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36" y="2285992"/>
            <a:ext cx="2728400" cy="2302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00430" y="1214422"/>
            <a:ext cx="24288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Same area photocathode</a:t>
            </a:r>
          </a:p>
          <a:p>
            <a:pPr algn="ctr"/>
            <a:r>
              <a:rPr lang="en-US" sz="2000" dirty="0" smtClean="0"/>
              <a:t>+</a:t>
            </a:r>
          </a:p>
          <a:p>
            <a:pPr algn="ctr"/>
            <a:r>
              <a:rPr lang="en-US" sz="2000" dirty="0" smtClean="0"/>
              <a:t>Calibration instrumentation</a:t>
            </a:r>
            <a:endParaRPr lang="en-GB" sz="2000" dirty="0" smtClean="0"/>
          </a:p>
          <a:p>
            <a:pPr algn="ctr"/>
            <a:r>
              <a:rPr lang="en-GB" sz="2000" dirty="0" smtClean="0"/>
              <a:t> + </a:t>
            </a:r>
          </a:p>
          <a:p>
            <a:pPr algn="ctr"/>
            <a:r>
              <a:rPr lang="en-GB" sz="2000" dirty="0" smtClean="0"/>
              <a:t>Electronics 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in one sphere</a:t>
            </a:r>
            <a:endParaRPr lang="en-GB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500562" y="5000636"/>
            <a:ext cx="42398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Advantage:</a:t>
            </a:r>
            <a:endParaRPr lang="en-GB" sz="2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GB" sz="2400" dirty="0" smtClean="0"/>
              <a:t>Uniform angular acceptance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400" dirty="0" smtClean="0"/>
              <a:t>Photon counting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400" dirty="0" smtClean="0"/>
              <a:t>Good background rejection</a:t>
            </a:r>
            <a:endParaRPr lang="en-GB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215074" y="1857364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Multi-PMT Optical Module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 PMT Optical Module</a:t>
            </a:r>
            <a:endParaRPr lang="en-GB" dirty="0"/>
          </a:p>
        </p:txBody>
      </p:sp>
      <p:pic>
        <p:nvPicPr>
          <p:cNvPr id="2" name="Picture 1" descr="String 12_midd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0"/>
            <a:ext cx="1206324" cy="6858000"/>
          </a:xfrm>
          <a:prstGeom prst="rect">
            <a:avLst/>
          </a:prstGeom>
        </p:spPr>
      </p:pic>
      <p:pic>
        <p:nvPicPr>
          <p:cNvPr id="3" name="Picture 2" descr="OM Electonic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1485880"/>
            <a:ext cx="3571317" cy="2857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4724400"/>
            <a:ext cx="3500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Bit of effort to get all electronics in and keep power down and get heat out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2133600"/>
            <a:ext cx="3833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Custom HV board  (4.5 </a:t>
            </a:r>
            <a:r>
              <a:rPr lang="en-GB" sz="2400" dirty="0" err="1" smtClean="0"/>
              <a:t>mW</a:t>
            </a:r>
            <a:r>
              <a:rPr lang="en-GB" sz="2400" dirty="0" smtClean="0"/>
              <a:t>) with amplifier and discriminator ~20 </a:t>
            </a:r>
            <a:r>
              <a:rPr lang="en-GB" sz="2400" dirty="0" err="1" smtClean="0"/>
              <a:t>mW</a:t>
            </a:r>
            <a:endParaRPr lang="en-GB" sz="24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6394" y="3429000"/>
            <a:ext cx="3580448" cy="3113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142984"/>
            <a:ext cx="3267075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Slender string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505200" y="1643050"/>
            <a:ext cx="5205418" cy="491015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Small diameter ropes for mechanical strength</a:t>
            </a:r>
          </a:p>
          <a:p>
            <a:endParaRPr lang="en-US" dirty="0" smtClean="0"/>
          </a:p>
          <a:p>
            <a:r>
              <a:rPr lang="en-US" dirty="0" smtClean="0"/>
              <a:t>20 Multi-PMT optical modules</a:t>
            </a:r>
          </a:p>
          <a:p>
            <a:r>
              <a:rPr lang="en-US" dirty="0" smtClean="0"/>
              <a:t>4 empty spheres for buoyancy</a:t>
            </a:r>
          </a:p>
          <a:p>
            <a:endParaRPr lang="en-US" dirty="0" smtClean="0"/>
          </a:p>
          <a:p>
            <a:r>
              <a:rPr lang="en-US" dirty="0" smtClean="0"/>
              <a:t>Small diameter, oil-filled e/o cable for (data)communication</a:t>
            </a:r>
          </a:p>
          <a:p>
            <a:r>
              <a:rPr lang="en-US" dirty="0" smtClean="0"/>
              <a:t>10 </a:t>
            </a:r>
            <a:r>
              <a:rPr lang="en-US" dirty="0" err="1" smtClean="0"/>
              <a:t>Gb</a:t>
            </a:r>
            <a:r>
              <a:rPr lang="en-US" dirty="0" smtClean="0"/>
              <a:t>/s communication network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~900 m long</a:t>
            </a:r>
          </a:p>
          <a:p>
            <a:endParaRPr lang="en-US" dirty="0" smtClean="0"/>
          </a:p>
          <a:p>
            <a:r>
              <a:rPr lang="en-US" dirty="0" smtClean="0"/>
              <a:t>KM3NeT: 640 strings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71556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Test deployment December 2009 on board RV </a:t>
            </a:r>
            <a:r>
              <a:rPr lang="en-US" sz="2400" dirty="0" err="1" smtClean="0"/>
              <a:t>Pelagia</a:t>
            </a:r>
            <a:r>
              <a:rPr lang="en-US" sz="2400" dirty="0" smtClean="0"/>
              <a:t> </a:t>
            </a:r>
            <a:endParaRPr lang="en-GB" sz="2400" dirty="0"/>
          </a:p>
        </p:txBody>
      </p:sp>
      <p:pic>
        <p:nvPicPr>
          <p:cNvPr id="2" name="Picture 1" descr="String 13_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0"/>
            <a:ext cx="1287062" cy="6858000"/>
          </a:xfrm>
          <a:prstGeom prst="rect">
            <a:avLst/>
          </a:prstGeom>
        </p:spPr>
      </p:pic>
      <p:pic>
        <p:nvPicPr>
          <p:cNvPr id="8" name="Picture 7" descr="F:\Palagia cruise 64PE316\_C131670 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066800"/>
            <a:ext cx="7249530" cy="5435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5486400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Launcher on deck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2514600" y="5638800"/>
            <a:ext cx="862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anchor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143000"/>
            <a:ext cx="3234690" cy="2434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 flipH="1">
            <a:off x="6096000" y="4419600"/>
            <a:ext cx="2514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String (~900 m) wound onto launcher (NIOZ)</a:t>
            </a:r>
          </a:p>
          <a:p>
            <a:endParaRPr lang="en-US" sz="2400" dirty="0" smtClean="0"/>
          </a:p>
          <a:p>
            <a:r>
              <a:rPr lang="en-US" sz="2400" dirty="0" smtClean="0"/>
              <a:t>Dense packing: 37 spheres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/>
          <p:nvPr/>
        </p:nvGrpSpPr>
        <p:grpSpPr>
          <a:xfrm>
            <a:off x="165424" y="1426351"/>
            <a:ext cx="6565148" cy="4929583"/>
            <a:chOff x="204060" y="189979"/>
            <a:chExt cx="6565148" cy="4929583"/>
          </a:xfrm>
        </p:grpSpPr>
        <p:pic>
          <p:nvPicPr>
            <p:cNvPr id="13314" name="Picture 2" descr="F:\Palagia cruise 64PE316\_C161954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8013" y="189979"/>
              <a:ext cx="6501195" cy="4875897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2998921" y="4750230"/>
              <a:ext cx="8611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Anchor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04060" y="1861571"/>
              <a:ext cx="1597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Release 2 hook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1743559" y="1960536"/>
              <a:ext cx="356461" cy="85241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947010" y="604271"/>
              <a:ext cx="107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Release 1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910625" y="1223493"/>
              <a:ext cx="24598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Buoyancy for release</a:t>
              </a:r>
              <a:endParaRPr lang="en-GB" dirty="0">
                <a:solidFill>
                  <a:srgbClr val="FFFF00"/>
                </a:solidFill>
              </a:endParaRPr>
            </a:p>
          </p:txBody>
        </p:sp>
      </p:grp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Deployment</a:t>
            </a:r>
            <a:endParaRPr lang="en-GB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6602" y="4790339"/>
            <a:ext cx="2600325" cy="1825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7162800" y="1416676"/>
            <a:ext cx="1581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16-12-2009</a:t>
            </a:r>
          </a:p>
          <a:p>
            <a:r>
              <a:rPr lang="en-US" dirty="0" err="1" smtClean="0"/>
              <a:t>Pylos</a:t>
            </a:r>
            <a:endParaRPr lang="en-US" dirty="0" smtClean="0"/>
          </a:p>
          <a:p>
            <a:r>
              <a:rPr lang="en-US" dirty="0" smtClean="0"/>
              <a:t>850 m depth</a:t>
            </a:r>
            <a:endParaRPr lang="en-GB" dirty="0"/>
          </a:p>
        </p:txBody>
      </p:sp>
      <p:pic>
        <p:nvPicPr>
          <p:cNvPr id="12" name="lom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934200" y="2819400"/>
            <a:ext cx="2057400" cy="1645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4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Recovery of LOM-frame</a:t>
            </a:r>
            <a:endParaRPr lang="en-GB" dirty="0"/>
          </a:p>
        </p:txBody>
      </p:sp>
      <p:sp>
        <p:nvSpPr>
          <p:cNvPr id="44" name="TextBox 43"/>
          <p:cNvSpPr txBox="1"/>
          <p:nvPr/>
        </p:nvSpPr>
        <p:spPr>
          <a:xfrm>
            <a:off x="7817476" y="5679583"/>
            <a:ext cx="1555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16-12-2009</a:t>
            </a:r>
          </a:p>
          <a:p>
            <a:r>
              <a:rPr lang="en-US" dirty="0" err="1" smtClean="0"/>
              <a:t>Pylos</a:t>
            </a:r>
            <a:endParaRPr lang="en-US" dirty="0" smtClean="0"/>
          </a:p>
          <a:p>
            <a:r>
              <a:rPr lang="en-US" dirty="0" smtClean="0"/>
              <a:t>850 m depth</a:t>
            </a:r>
            <a:endParaRPr lang="en-GB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402" y="1419427"/>
            <a:ext cx="3493770" cy="244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3684" y="1399840"/>
            <a:ext cx="3505200" cy="242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568" y="4045308"/>
            <a:ext cx="3501390" cy="245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2905" y="4045308"/>
            <a:ext cx="3516630" cy="245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angle 22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192" name="Group 22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819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9144000" cy="213360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softEdge rad="31750"/>
            </a:effectLst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8194" name="Rectangle 2"/>
            <p:cNvSpPr>
              <a:spLocks noChangeArrowheads="1"/>
            </p:cNvSpPr>
            <p:nvPr/>
          </p:nvSpPr>
          <p:spPr bwMode="auto">
            <a:xfrm>
              <a:off x="0" y="2133600"/>
              <a:ext cx="9144000" cy="4724400"/>
            </a:xfrm>
            <a:prstGeom prst="rect">
              <a:avLst/>
            </a:prstGeom>
            <a:gradFill rotWithShape="1">
              <a:gsLst>
                <a:gs pos="0">
                  <a:srgbClr val="FF9933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</p:grpSp>
      <p:grpSp>
        <p:nvGrpSpPr>
          <p:cNvPr id="8193" name="Group 4"/>
          <p:cNvGrpSpPr>
            <a:grpSpLocks/>
          </p:cNvGrpSpPr>
          <p:nvPr/>
        </p:nvGrpSpPr>
        <p:grpSpPr bwMode="auto">
          <a:xfrm>
            <a:off x="6019800" y="304800"/>
            <a:ext cx="2590800" cy="2057400"/>
            <a:chOff x="4128" y="2304"/>
            <a:chExt cx="1632" cy="1296"/>
          </a:xfrm>
        </p:grpSpPr>
        <p:grpSp>
          <p:nvGrpSpPr>
            <p:cNvPr id="8196" name="Group 5"/>
            <p:cNvGrpSpPr>
              <a:grpSpLocks/>
            </p:cNvGrpSpPr>
            <p:nvPr/>
          </p:nvGrpSpPr>
          <p:grpSpPr bwMode="auto">
            <a:xfrm>
              <a:off x="4128" y="2304"/>
              <a:ext cx="565" cy="1296"/>
              <a:chOff x="2968" y="144"/>
              <a:chExt cx="1655" cy="3794"/>
            </a:xfrm>
          </p:grpSpPr>
          <p:cxnSp>
            <p:nvCxnSpPr>
              <p:cNvPr id="2" name="Straight Connector 11"/>
              <p:cNvCxnSpPr/>
              <p:nvPr/>
            </p:nvCxnSpPr>
            <p:spPr>
              <a:xfrm rot="16200000" flipH="1">
                <a:off x="1914" y="2105"/>
                <a:ext cx="3451" cy="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" name="Straight Connector 12"/>
              <p:cNvCxnSpPr/>
              <p:nvPr/>
            </p:nvCxnSpPr>
            <p:spPr>
              <a:xfrm rot="16200000" flipH="1">
                <a:off x="1619" y="2105"/>
                <a:ext cx="3451" cy="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Oval 13"/>
              <p:cNvSpPr/>
              <p:nvPr/>
            </p:nvSpPr>
            <p:spPr>
              <a:xfrm>
                <a:off x="3287" y="144"/>
                <a:ext cx="357" cy="360"/>
              </a:xfrm>
              <a:prstGeom prst="ellipse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8389" name="TextBox 21"/>
              <p:cNvSpPr txBox="1">
                <a:spLocks noChangeArrowheads="1"/>
              </p:cNvSpPr>
              <p:nvPr/>
            </p:nvSpPr>
            <p:spPr bwMode="auto">
              <a:xfrm>
                <a:off x="3144" y="208"/>
                <a:ext cx="341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8214" name="Group 24"/>
              <p:cNvGrpSpPr>
                <a:grpSpLocks/>
              </p:cNvGrpSpPr>
              <p:nvPr/>
            </p:nvGrpSpPr>
            <p:grpSpPr bwMode="auto">
              <a:xfrm>
                <a:off x="3207" y="569"/>
                <a:ext cx="456" cy="1344"/>
                <a:chOff x="936808" y="1004559"/>
                <a:chExt cx="772758" cy="2278035"/>
              </a:xfrm>
            </p:grpSpPr>
            <p:sp>
              <p:nvSpPr>
                <p:cNvPr id="5" name="Oval 14"/>
                <p:cNvSpPr/>
                <p:nvPr/>
              </p:nvSpPr>
              <p:spPr>
                <a:xfrm>
                  <a:off x="1122925" y="1222927"/>
                  <a:ext cx="499560" cy="501253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 dirty="0"/>
                </a:p>
              </p:txBody>
            </p:sp>
            <p:sp>
              <p:nvSpPr>
                <p:cNvPr id="6" name="Rounded Rectangle 15"/>
                <p:cNvSpPr/>
                <p:nvPr/>
              </p:nvSpPr>
              <p:spPr>
                <a:xfrm>
                  <a:off x="1457492" y="1004559"/>
                  <a:ext cx="219990" cy="163775"/>
                </a:xfrm>
                <a:prstGeom prst="round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7" name="Freeform 16"/>
                <p:cNvSpPr/>
                <p:nvPr/>
              </p:nvSpPr>
              <p:spPr>
                <a:xfrm>
                  <a:off x="1342915" y="1039298"/>
                  <a:ext cx="119161" cy="243185"/>
                </a:xfrm>
                <a:custGeom>
                  <a:avLst/>
                  <a:gdLst>
                    <a:gd name="connsiteX0" fmla="*/ 154459 w 154459"/>
                    <a:gd name="connsiteY0" fmla="*/ 53546 h 313038"/>
                    <a:gd name="connsiteX1" fmla="*/ 67962 w 154459"/>
                    <a:gd name="connsiteY1" fmla="*/ 4119 h 313038"/>
                    <a:gd name="connsiteX2" fmla="*/ 6178 w 154459"/>
                    <a:gd name="connsiteY2" fmla="*/ 78259 h 313038"/>
                    <a:gd name="connsiteX3" fmla="*/ 105032 w 154459"/>
                    <a:gd name="connsiteY3" fmla="*/ 313038 h 31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4459" h="313038">
                      <a:moveTo>
                        <a:pt x="154459" y="53546"/>
                      </a:moveTo>
                      <a:cubicBezTo>
                        <a:pt x="123567" y="26773"/>
                        <a:pt x="92675" y="0"/>
                        <a:pt x="67962" y="4119"/>
                      </a:cubicBezTo>
                      <a:cubicBezTo>
                        <a:pt x="43249" y="8238"/>
                        <a:pt x="0" y="26773"/>
                        <a:pt x="6178" y="78259"/>
                      </a:cubicBezTo>
                      <a:cubicBezTo>
                        <a:pt x="12356" y="129746"/>
                        <a:pt x="58694" y="221392"/>
                        <a:pt x="105032" y="313038"/>
                      </a:cubicBezTo>
                    </a:path>
                  </a:pathLst>
                </a:custGeom>
                <a:ln w="127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8" name="Oval 17"/>
                <p:cNvSpPr/>
                <p:nvPr/>
              </p:nvSpPr>
              <p:spPr>
                <a:xfrm>
                  <a:off x="1155006" y="2056698"/>
                  <a:ext cx="499563" cy="496292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 dirty="0"/>
                </a:p>
              </p:txBody>
            </p:sp>
            <p:sp>
              <p:nvSpPr>
                <p:cNvPr id="9" name="Rounded Rectangle 18"/>
                <p:cNvSpPr/>
                <p:nvPr/>
              </p:nvSpPr>
              <p:spPr>
                <a:xfrm>
                  <a:off x="1489576" y="1833365"/>
                  <a:ext cx="219990" cy="168739"/>
                </a:xfrm>
                <a:prstGeom prst="round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10" name="Freeform 19"/>
                <p:cNvSpPr/>
                <p:nvPr/>
              </p:nvSpPr>
              <p:spPr>
                <a:xfrm>
                  <a:off x="1370414" y="1868107"/>
                  <a:ext cx="123743" cy="243181"/>
                </a:xfrm>
                <a:custGeom>
                  <a:avLst/>
                  <a:gdLst>
                    <a:gd name="connsiteX0" fmla="*/ 154459 w 154459"/>
                    <a:gd name="connsiteY0" fmla="*/ 53546 h 313038"/>
                    <a:gd name="connsiteX1" fmla="*/ 67962 w 154459"/>
                    <a:gd name="connsiteY1" fmla="*/ 4119 h 313038"/>
                    <a:gd name="connsiteX2" fmla="*/ 6178 w 154459"/>
                    <a:gd name="connsiteY2" fmla="*/ 78259 h 313038"/>
                    <a:gd name="connsiteX3" fmla="*/ 105032 w 154459"/>
                    <a:gd name="connsiteY3" fmla="*/ 313038 h 31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4459" h="313038">
                      <a:moveTo>
                        <a:pt x="154459" y="53546"/>
                      </a:moveTo>
                      <a:cubicBezTo>
                        <a:pt x="123567" y="26773"/>
                        <a:pt x="92675" y="0"/>
                        <a:pt x="67962" y="4119"/>
                      </a:cubicBezTo>
                      <a:cubicBezTo>
                        <a:pt x="43249" y="8238"/>
                        <a:pt x="0" y="26773"/>
                        <a:pt x="6178" y="78259"/>
                      </a:cubicBezTo>
                      <a:cubicBezTo>
                        <a:pt x="12356" y="129746"/>
                        <a:pt x="58694" y="221392"/>
                        <a:pt x="105032" y="313038"/>
                      </a:cubicBezTo>
                    </a:path>
                  </a:pathLst>
                </a:custGeom>
                <a:ln w="127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8413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936808" y="1286462"/>
                  <a:ext cx="577763" cy="11546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nl-NL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8414" name="TextBox 23"/>
                <p:cNvSpPr txBox="1">
                  <a:spLocks noChangeArrowheads="1"/>
                </p:cNvSpPr>
                <p:nvPr/>
              </p:nvSpPr>
              <p:spPr bwMode="auto">
                <a:xfrm>
                  <a:off x="950557" y="2128387"/>
                  <a:ext cx="577636" cy="11542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nl-NL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11" name="Oval 26"/>
              <p:cNvSpPr/>
              <p:nvPr/>
            </p:nvSpPr>
            <p:spPr>
              <a:xfrm>
                <a:off x="3349" y="2448"/>
                <a:ext cx="295" cy="29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21" name="Rounded Rectangle 27"/>
              <p:cNvSpPr/>
              <p:nvPr/>
            </p:nvSpPr>
            <p:spPr>
              <a:xfrm>
                <a:off x="3547" y="2319"/>
                <a:ext cx="130" cy="100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22" name="Freeform 28"/>
              <p:cNvSpPr/>
              <p:nvPr/>
            </p:nvSpPr>
            <p:spPr>
              <a:xfrm>
                <a:off x="3479" y="2340"/>
                <a:ext cx="68" cy="141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23" name="Oval 29"/>
              <p:cNvSpPr/>
              <p:nvPr/>
            </p:nvSpPr>
            <p:spPr>
              <a:xfrm>
                <a:off x="3368" y="2937"/>
                <a:ext cx="295" cy="29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24" name="Rounded Rectangle 30"/>
              <p:cNvSpPr/>
              <p:nvPr/>
            </p:nvSpPr>
            <p:spPr>
              <a:xfrm>
                <a:off x="3566" y="2808"/>
                <a:ext cx="130" cy="100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25" name="Freeform 31"/>
              <p:cNvSpPr/>
              <p:nvPr/>
            </p:nvSpPr>
            <p:spPr>
              <a:xfrm>
                <a:off x="3495" y="2828"/>
                <a:ext cx="73" cy="143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8397" name="TextBox 32"/>
              <p:cNvSpPr txBox="1">
                <a:spLocks noChangeArrowheads="1"/>
              </p:cNvSpPr>
              <p:nvPr/>
            </p:nvSpPr>
            <p:spPr bwMode="auto">
              <a:xfrm>
                <a:off x="3241" y="2483"/>
                <a:ext cx="341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8398" name="TextBox 33"/>
              <p:cNvSpPr txBox="1">
                <a:spLocks noChangeArrowheads="1"/>
              </p:cNvSpPr>
              <p:nvPr/>
            </p:nvSpPr>
            <p:spPr bwMode="auto">
              <a:xfrm>
                <a:off x="3249" y="2984"/>
                <a:ext cx="341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26" name="Oval 34"/>
              <p:cNvSpPr/>
              <p:nvPr/>
            </p:nvSpPr>
            <p:spPr>
              <a:xfrm>
                <a:off x="3336" y="1833"/>
                <a:ext cx="292" cy="29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48160" name="Rounded Rectangle 35"/>
              <p:cNvSpPr/>
              <p:nvPr/>
            </p:nvSpPr>
            <p:spPr>
              <a:xfrm>
                <a:off x="3533" y="1619"/>
                <a:ext cx="260" cy="182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161" name="Freeform 36"/>
              <p:cNvSpPr/>
              <p:nvPr/>
            </p:nvSpPr>
            <p:spPr>
              <a:xfrm>
                <a:off x="3463" y="1725"/>
                <a:ext cx="70" cy="143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8402" name="TextBox 37"/>
              <p:cNvSpPr txBox="1">
                <a:spLocks noChangeArrowheads="1"/>
              </p:cNvSpPr>
              <p:nvPr/>
            </p:nvSpPr>
            <p:spPr bwMode="auto">
              <a:xfrm>
                <a:off x="3225" y="1868"/>
                <a:ext cx="341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48162" name="Rectangle 42"/>
              <p:cNvSpPr/>
              <p:nvPr/>
            </p:nvSpPr>
            <p:spPr>
              <a:xfrm>
                <a:off x="3244" y="3727"/>
                <a:ext cx="549" cy="21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  <p:sp>
            <p:nvSpPr>
              <p:cNvPr id="48164" name="Rounded Rectangle 44"/>
              <p:cNvSpPr/>
              <p:nvPr/>
            </p:nvSpPr>
            <p:spPr>
              <a:xfrm>
                <a:off x="3868" y="3631"/>
                <a:ext cx="262" cy="182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165" name="Freeform 46"/>
              <p:cNvSpPr/>
              <p:nvPr/>
            </p:nvSpPr>
            <p:spPr>
              <a:xfrm>
                <a:off x="2968" y="3724"/>
                <a:ext cx="1655" cy="138"/>
              </a:xfrm>
              <a:custGeom>
                <a:avLst/>
                <a:gdLst>
                  <a:gd name="connsiteX0" fmla="*/ 0 w 2804983"/>
                  <a:gd name="connsiteY0" fmla="*/ 224481 h 238897"/>
                  <a:gd name="connsiteX1" fmla="*/ 939113 w 2804983"/>
                  <a:gd name="connsiteY1" fmla="*/ 224481 h 238897"/>
                  <a:gd name="connsiteX2" fmla="*/ 1173891 w 2804983"/>
                  <a:gd name="connsiteY2" fmla="*/ 137983 h 238897"/>
                  <a:gd name="connsiteX3" fmla="*/ 1334529 w 2804983"/>
                  <a:gd name="connsiteY3" fmla="*/ 39129 h 238897"/>
                  <a:gd name="connsiteX4" fmla="*/ 1692875 w 2804983"/>
                  <a:gd name="connsiteY4" fmla="*/ 2059 h 238897"/>
                  <a:gd name="connsiteX5" fmla="*/ 2150075 w 2804983"/>
                  <a:gd name="connsiteY5" fmla="*/ 51486 h 238897"/>
                  <a:gd name="connsiteX6" fmla="*/ 2434281 w 2804983"/>
                  <a:gd name="connsiteY6" fmla="*/ 187410 h 238897"/>
                  <a:gd name="connsiteX7" fmla="*/ 2804983 w 2804983"/>
                  <a:gd name="connsiteY7" fmla="*/ 224481 h 238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04983" h="238897">
                    <a:moveTo>
                      <a:pt x="0" y="224481"/>
                    </a:moveTo>
                    <a:cubicBezTo>
                      <a:pt x="371732" y="231689"/>
                      <a:pt x="743465" y="238897"/>
                      <a:pt x="939113" y="224481"/>
                    </a:cubicBezTo>
                    <a:cubicBezTo>
                      <a:pt x="1134762" y="210065"/>
                      <a:pt x="1107988" y="168875"/>
                      <a:pt x="1173891" y="137983"/>
                    </a:cubicBezTo>
                    <a:cubicBezTo>
                      <a:pt x="1239794" y="107091"/>
                      <a:pt x="1248032" y="61783"/>
                      <a:pt x="1334529" y="39129"/>
                    </a:cubicBezTo>
                    <a:cubicBezTo>
                      <a:pt x="1421026" y="16475"/>
                      <a:pt x="1556951" y="0"/>
                      <a:pt x="1692875" y="2059"/>
                    </a:cubicBezTo>
                    <a:cubicBezTo>
                      <a:pt x="1828799" y="4118"/>
                      <a:pt x="2026507" y="20594"/>
                      <a:pt x="2150075" y="51486"/>
                    </a:cubicBezTo>
                    <a:cubicBezTo>
                      <a:pt x="2273643" y="82378"/>
                      <a:pt x="2325130" y="158578"/>
                      <a:pt x="2434281" y="187410"/>
                    </a:cubicBezTo>
                    <a:cubicBezTo>
                      <a:pt x="2543432" y="216243"/>
                      <a:pt x="2674207" y="220362"/>
                      <a:pt x="2804983" y="224481"/>
                    </a:cubicBezTo>
                  </a:path>
                </a:pathLst>
              </a:cu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  <p:sp>
            <p:nvSpPr>
              <p:cNvPr id="48166" name="Freeform 52"/>
              <p:cNvSpPr/>
              <p:nvPr/>
            </p:nvSpPr>
            <p:spPr>
              <a:xfrm>
                <a:off x="3303" y="624"/>
                <a:ext cx="654" cy="3039"/>
              </a:xfrm>
              <a:custGeom>
                <a:avLst/>
                <a:gdLst>
                  <a:gd name="connsiteX0" fmla="*/ 479854 w 1110048"/>
                  <a:gd name="connsiteY0" fmla="*/ 0 h 5150709"/>
                  <a:gd name="connsiteX1" fmla="*/ 479854 w 1110048"/>
                  <a:gd name="connsiteY1" fmla="*/ 123568 h 5150709"/>
                  <a:gd name="connsiteX2" fmla="*/ 591065 w 1110048"/>
                  <a:gd name="connsiteY2" fmla="*/ 383060 h 5150709"/>
                  <a:gd name="connsiteX3" fmla="*/ 479854 w 1110048"/>
                  <a:gd name="connsiteY3" fmla="*/ 605481 h 5150709"/>
                  <a:gd name="connsiteX4" fmla="*/ 504567 w 1110048"/>
                  <a:gd name="connsiteY4" fmla="*/ 704335 h 5150709"/>
                  <a:gd name="connsiteX5" fmla="*/ 504567 w 1110048"/>
                  <a:gd name="connsiteY5" fmla="*/ 951471 h 5150709"/>
                  <a:gd name="connsiteX6" fmla="*/ 72081 w 1110048"/>
                  <a:gd name="connsiteY6" fmla="*/ 1532238 h 5150709"/>
                  <a:gd name="connsiteX7" fmla="*/ 72081 w 1110048"/>
                  <a:gd name="connsiteY7" fmla="*/ 1655806 h 5150709"/>
                  <a:gd name="connsiteX8" fmla="*/ 492211 w 1110048"/>
                  <a:gd name="connsiteY8" fmla="*/ 1754660 h 5150709"/>
                  <a:gd name="connsiteX9" fmla="*/ 615778 w 1110048"/>
                  <a:gd name="connsiteY9" fmla="*/ 2038865 h 5150709"/>
                  <a:gd name="connsiteX10" fmla="*/ 529281 w 1110048"/>
                  <a:gd name="connsiteY10" fmla="*/ 2323071 h 5150709"/>
                  <a:gd name="connsiteX11" fmla="*/ 72081 w 1110048"/>
                  <a:gd name="connsiteY11" fmla="*/ 2730844 h 5150709"/>
                  <a:gd name="connsiteX12" fmla="*/ 96794 w 1110048"/>
                  <a:gd name="connsiteY12" fmla="*/ 2842054 h 5150709"/>
                  <a:gd name="connsiteX13" fmla="*/ 516924 w 1110048"/>
                  <a:gd name="connsiteY13" fmla="*/ 2854411 h 5150709"/>
                  <a:gd name="connsiteX14" fmla="*/ 615778 w 1110048"/>
                  <a:gd name="connsiteY14" fmla="*/ 3126260 h 5150709"/>
                  <a:gd name="connsiteX15" fmla="*/ 541638 w 1110048"/>
                  <a:gd name="connsiteY15" fmla="*/ 3509319 h 5150709"/>
                  <a:gd name="connsiteX16" fmla="*/ 492211 w 1110048"/>
                  <a:gd name="connsiteY16" fmla="*/ 3707027 h 5150709"/>
                  <a:gd name="connsiteX17" fmla="*/ 628135 w 1110048"/>
                  <a:gd name="connsiteY17" fmla="*/ 4176584 h 5150709"/>
                  <a:gd name="connsiteX18" fmla="*/ 467497 w 1110048"/>
                  <a:gd name="connsiteY18" fmla="*/ 4547287 h 5150709"/>
                  <a:gd name="connsiteX19" fmla="*/ 1011194 w 1110048"/>
                  <a:gd name="connsiteY19" fmla="*/ 4917990 h 5150709"/>
                  <a:gd name="connsiteX20" fmla="*/ 1060621 w 1110048"/>
                  <a:gd name="connsiteY20" fmla="*/ 5115698 h 5150709"/>
                  <a:gd name="connsiteX21" fmla="*/ 1072978 w 1110048"/>
                  <a:gd name="connsiteY21" fmla="*/ 5128054 h 5150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110048" h="5150709">
                    <a:moveTo>
                      <a:pt x="479854" y="0"/>
                    </a:moveTo>
                    <a:cubicBezTo>
                      <a:pt x="470586" y="29862"/>
                      <a:pt x="461319" y="59725"/>
                      <a:pt x="479854" y="123568"/>
                    </a:cubicBezTo>
                    <a:cubicBezTo>
                      <a:pt x="498389" y="187411"/>
                      <a:pt x="591065" y="302741"/>
                      <a:pt x="591065" y="383060"/>
                    </a:cubicBezTo>
                    <a:cubicBezTo>
                      <a:pt x="591065" y="463379"/>
                      <a:pt x="494270" y="551935"/>
                      <a:pt x="479854" y="605481"/>
                    </a:cubicBezTo>
                    <a:cubicBezTo>
                      <a:pt x="465438" y="659027"/>
                      <a:pt x="500448" y="646670"/>
                      <a:pt x="504567" y="704335"/>
                    </a:cubicBezTo>
                    <a:cubicBezTo>
                      <a:pt x="508686" y="762000"/>
                      <a:pt x="576648" y="813487"/>
                      <a:pt x="504567" y="951471"/>
                    </a:cubicBezTo>
                    <a:cubicBezTo>
                      <a:pt x="432486" y="1089455"/>
                      <a:pt x="144162" y="1414849"/>
                      <a:pt x="72081" y="1532238"/>
                    </a:cubicBezTo>
                    <a:cubicBezTo>
                      <a:pt x="0" y="1649627"/>
                      <a:pt x="2059" y="1618736"/>
                      <a:pt x="72081" y="1655806"/>
                    </a:cubicBezTo>
                    <a:cubicBezTo>
                      <a:pt x="142103" y="1692876"/>
                      <a:pt x="401595" y="1690817"/>
                      <a:pt x="492211" y="1754660"/>
                    </a:cubicBezTo>
                    <a:cubicBezTo>
                      <a:pt x="582827" y="1818503"/>
                      <a:pt x="609600" y="1944130"/>
                      <a:pt x="615778" y="2038865"/>
                    </a:cubicBezTo>
                    <a:cubicBezTo>
                      <a:pt x="621956" y="2133600"/>
                      <a:pt x="619897" y="2207741"/>
                      <a:pt x="529281" y="2323071"/>
                    </a:cubicBezTo>
                    <a:cubicBezTo>
                      <a:pt x="438665" y="2438401"/>
                      <a:pt x="144162" y="2644347"/>
                      <a:pt x="72081" y="2730844"/>
                    </a:cubicBezTo>
                    <a:cubicBezTo>
                      <a:pt x="0" y="2817341"/>
                      <a:pt x="22654" y="2821460"/>
                      <a:pt x="96794" y="2842054"/>
                    </a:cubicBezTo>
                    <a:cubicBezTo>
                      <a:pt x="170934" y="2862648"/>
                      <a:pt x="430427" y="2807043"/>
                      <a:pt x="516924" y="2854411"/>
                    </a:cubicBezTo>
                    <a:cubicBezTo>
                      <a:pt x="603421" y="2901779"/>
                      <a:pt x="611659" y="3017109"/>
                      <a:pt x="615778" y="3126260"/>
                    </a:cubicBezTo>
                    <a:cubicBezTo>
                      <a:pt x="619897" y="3235411"/>
                      <a:pt x="562232" y="3412525"/>
                      <a:pt x="541638" y="3509319"/>
                    </a:cubicBezTo>
                    <a:cubicBezTo>
                      <a:pt x="521044" y="3606113"/>
                      <a:pt x="477795" y="3595816"/>
                      <a:pt x="492211" y="3707027"/>
                    </a:cubicBezTo>
                    <a:cubicBezTo>
                      <a:pt x="506627" y="3818238"/>
                      <a:pt x="632254" y="4036541"/>
                      <a:pt x="628135" y="4176584"/>
                    </a:cubicBezTo>
                    <a:cubicBezTo>
                      <a:pt x="624016" y="4316627"/>
                      <a:pt x="403654" y="4423719"/>
                      <a:pt x="467497" y="4547287"/>
                    </a:cubicBezTo>
                    <a:cubicBezTo>
                      <a:pt x="531340" y="4670855"/>
                      <a:pt x="912340" y="4823255"/>
                      <a:pt x="1011194" y="4917990"/>
                    </a:cubicBezTo>
                    <a:cubicBezTo>
                      <a:pt x="1110048" y="5012725"/>
                      <a:pt x="1050324" y="5080687"/>
                      <a:pt x="1060621" y="5115698"/>
                    </a:cubicBezTo>
                    <a:cubicBezTo>
                      <a:pt x="1070918" y="5150709"/>
                      <a:pt x="1072978" y="5128054"/>
                      <a:pt x="1072978" y="5128054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</p:grpSp>
        <p:grpSp>
          <p:nvGrpSpPr>
            <p:cNvPr id="8221" name="Group 35"/>
            <p:cNvGrpSpPr>
              <a:grpSpLocks/>
            </p:cNvGrpSpPr>
            <p:nvPr/>
          </p:nvGrpSpPr>
          <p:grpSpPr bwMode="auto">
            <a:xfrm>
              <a:off x="4656" y="2304"/>
              <a:ext cx="565" cy="1296"/>
              <a:chOff x="2968" y="144"/>
              <a:chExt cx="1655" cy="3794"/>
            </a:xfrm>
          </p:grpSpPr>
          <p:cxnSp>
            <p:nvCxnSpPr>
              <p:cNvPr id="48169" name="Straight Connector 11"/>
              <p:cNvCxnSpPr/>
              <p:nvPr/>
            </p:nvCxnSpPr>
            <p:spPr>
              <a:xfrm rot="16200000" flipH="1">
                <a:off x="1914" y="2105"/>
                <a:ext cx="3451" cy="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170" name="Straight Connector 12"/>
              <p:cNvCxnSpPr/>
              <p:nvPr/>
            </p:nvCxnSpPr>
            <p:spPr>
              <a:xfrm rot="16200000" flipH="1">
                <a:off x="1619" y="2105"/>
                <a:ext cx="3451" cy="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171" name="Oval 13"/>
              <p:cNvSpPr/>
              <p:nvPr/>
            </p:nvSpPr>
            <p:spPr>
              <a:xfrm>
                <a:off x="3287" y="144"/>
                <a:ext cx="357" cy="360"/>
              </a:xfrm>
              <a:prstGeom prst="ellipse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8360" name="TextBox 21"/>
              <p:cNvSpPr txBox="1">
                <a:spLocks noChangeArrowheads="1"/>
              </p:cNvSpPr>
              <p:nvPr/>
            </p:nvSpPr>
            <p:spPr bwMode="auto">
              <a:xfrm>
                <a:off x="3144" y="208"/>
                <a:ext cx="341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8225" name="Group 24"/>
              <p:cNvGrpSpPr>
                <a:grpSpLocks/>
              </p:cNvGrpSpPr>
              <p:nvPr/>
            </p:nvGrpSpPr>
            <p:grpSpPr bwMode="auto">
              <a:xfrm>
                <a:off x="3207" y="569"/>
                <a:ext cx="456" cy="1344"/>
                <a:chOff x="936808" y="1004559"/>
                <a:chExt cx="772758" cy="2278035"/>
              </a:xfrm>
            </p:grpSpPr>
            <p:sp>
              <p:nvSpPr>
                <p:cNvPr id="48172" name="Oval 14"/>
                <p:cNvSpPr/>
                <p:nvPr/>
              </p:nvSpPr>
              <p:spPr>
                <a:xfrm>
                  <a:off x="1122925" y="1222927"/>
                  <a:ext cx="499560" cy="501253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 dirty="0"/>
                </a:p>
              </p:txBody>
            </p:sp>
            <p:sp>
              <p:nvSpPr>
                <p:cNvPr id="48173" name="Rounded Rectangle 15"/>
                <p:cNvSpPr/>
                <p:nvPr/>
              </p:nvSpPr>
              <p:spPr>
                <a:xfrm>
                  <a:off x="1457492" y="1004559"/>
                  <a:ext cx="219990" cy="163775"/>
                </a:xfrm>
                <a:prstGeom prst="round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48174" name="Freeform 16"/>
                <p:cNvSpPr/>
                <p:nvPr/>
              </p:nvSpPr>
              <p:spPr>
                <a:xfrm>
                  <a:off x="1342915" y="1039298"/>
                  <a:ext cx="119161" cy="243185"/>
                </a:xfrm>
                <a:custGeom>
                  <a:avLst/>
                  <a:gdLst>
                    <a:gd name="connsiteX0" fmla="*/ 154459 w 154459"/>
                    <a:gd name="connsiteY0" fmla="*/ 53546 h 313038"/>
                    <a:gd name="connsiteX1" fmla="*/ 67962 w 154459"/>
                    <a:gd name="connsiteY1" fmla="*/ 4119 h 313038"/>
                    <a:gd name="connsiteX2" fmla="*/ 6178 w 154459"/>
                    <a:gd name="connsiteY2" fmla="*/ 78259 h 313038"/>
                    <a:gd name="connsiteX3" fmla="*/ 105032 w 154459"/>
                    <a:gd name="connsiteY3" fmla="*/ 313038 h 31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4459" h="313038">
                      <a:moveTo>
                        <a:pt x="154459" y="53546"/>
                      </a:moveTo>
                      <a:cubicBezTo>
                        <a:pt x="123567" y="26773"/>
                        <a:pt x="92675" y="0"/>
                        <a:pt x="67962" y="4119"/>
                      </a:cubicBezTo>
                      <a:cubicBezTo>
                        <a:pt x="43249" y="8238"/>
                        <a:pt x="0" y="26773"/>
                        <a:pt x="6178" y="78259"/>
                      </a:cubicBezTo>
                      <a:cubicBezTo>
                        <a:pt x="12356" y="129746"/>
                        <a:pt x="58694" y="221392"/>
                        <a:pt x="105032" y="313038"/>
                      </a:cubicBezTo>
                    </a:path>
                  </a:pathLst>
                </a:custGeom>
                <a:ln w="127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48177" name="Oval 17"/>
                <p:cNvSpPr/>
                <p:nvPr/>
              </p:nvSpPr>
              <p:spPr>
                <a:xfrm>
                  <a:off x="1155006" y="2056698"/>
                  <a:ext cx="499563" cy="496292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 dirty="0"/>
                </a:p>
              </p:txBody>
            </p:sp>
            <p:sp>
              <p:nvSpPr>
                <p:cNvPr id="48178" name="Rounded Rectangle 18"/>
                <p:cNvSpPr/>
                <p:nvPr/>
              </p:nvSpPr>
              <p:spPr>
                <a:xfrm>
                  <a:off x="1489576" y="1833365"/>
                  <a:ext cx="219990" cy="168739"/>
                </a:xfrm>
                <a:prstGeom prst="round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48179" name="Freeform 19"/>
                <p:cNvSpPr/>
                <p:nvPr/>
              </p:nvSpPr>
              <p:spPr>
                <a:xfrm>
                  <a:off x="1370414" y="1868107"/>
                  <a:ext cx="123743" cy="243181"/>
                </a:xfrm>
                <a:custGeom>
                  <a:avLst/>
                  <a:gdLst>
                    <a:gd name="connsiteX0" fmla="*/ 154459 w 154459"/>
                    <a:gd name="connsiteY0" fmla="*/ 53546 h 313038"/>
                    <a:gd name="connsiteX1" fmla="*/ 67962 w 154459"/>
                    <a:gd name="connsiteY1" fmla="*/ 4119 h 313038"/>
                    <a:gd name="connsiteX2" fmla="*/ 6178 w 154459"/>
                    <a:gd name="connsiteY2" fmla="*/ 78259 h 313038"/>
                    <a:gd name="connsiteX3" fmla="*/ 105032 w 154459"/>
                    <a:gd name="connsiteY3" fmla="*/ 313038 h 31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4459" h="313038">
                      <a:moveTo>
                        <a:pt x="154459" y="53546"/>
                      </a:moveTo>
                      <a:cubicBezTo>
                        <a:pt x="123567" y="26773"/>
                        <a:pt x="92675" y="0"/>
                        <a:pt x="67962" y="4119"/>
                      </a:cubicBezTo>
                      <a:cubicBezTo>
                        <a:pt x="43249" y="8238"/>
                        <a:pt x="0" y="26773"/>
                        <a:pt x="6178" y="78259"/>
                      </a:cubicBezTo>
                      <a:cubicBezTo>
                        <a:pt x="12356" y="129746"/>
                        <a:pt x="58694" y="221392"/>
                        <a:pt x="105032" y="313038"/>
                      </a:cubicBezTo>
                    </a:path>
                  </a:pathLst>
                </a:custGeom>
                <a:ln w="127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8384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936808" y="1286462"/>
                  <a:ext cx="577763" cy="11546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nl-NL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8385" name="TextBox 23"/>
                <p:cNvSpPr txBox="1">
                  <a:spLocks noChangeArrowheads="1"/>
                </p:cNvSpPr>
                <p:nvPr/>
              </p:nvSpPr>
              <p:spPr bwMode="auto">
                <a:xfrm>
                  <a:off x="950557" y="2128387"/>
                  <a:ext cx="577636" cy="11542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nl-NL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48180" name="Oval 26"/>
              <p:cNvSpPr/>
              <p:nvPr/>
            </p:nvSpPr>
            <p:spPr>
              <a:xfrm>
                <a:off x="3349" y="2448"/>
                <a:ext cx="295" cy="29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48181" name="Rounded Rectangle 27"/>
              <p:cNvSpPr/>
              <p:nvPr/>
            </p:nvSpPr>
            <p:spPr>
              <a:xfrm>
                <a:off x="3547" y="2319"/>
                <a:ext cx="130" cy="100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182" name="Freeform 28"/>
              <p:cNvSpPr/>
              <p:nvPr/>
            </p:nvSpPr>
            <p:spPr>
              <a:xfrm>
                <a:off x="3479" y="2340"/>
                <a:ext cx="68" cy="141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185" name="Oval 29"/>
              <p:cNvSpPr/>
              <p:nvPr/>
            </p:nvSpPr>
            <p:spPr>
              <a:xfrm>
                <a:off x="3368" y="2937"/>
                <a:ext cx="295" cy="29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48186" name="Rounded Rectangle 30"/>
              <p:cNvSpPr/>
              <p:nvPr/>
            </p:nvSpPr>
            <p:spPr>
              <a:xfrm>
                <a:off x="3566" y="2808"/>
                <a:ext cx="130" cy="100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187" name="Freeform 31"/>
              <p:cNvSpPr/>
              <p:nvPr/>
            </p:nvSpPr>
            <p:spPr>
              <a:xfrm>
                <a:off x="3495" y="2828"/>
                <a:ext cx="73" cy="143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8368" name="TextBox 32"/>
              <p:cNvSpPr txBox="1">
                <a:spLocks noChangeArrowheads="1"/>
              </p:cNvSpPr>
              <p:nvPr/>
            </p:nvSpPr>
            <p:spPr bwMode="auto">
              <a:xfrm>
                <a:off x="3241" y="2483"/>
                <a:ext cx="341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8369" name="TextBox 33"/>
              <p:cNvSpPr txBox="1">
                <a:spLocks noChangeArrowheads="1"/>
              </p:cNvSpPr>
              <p:nvPr/>
            </p:nvSpPr>
            <p:spPr bwMode="auto">
              <a:xfrm>
                <a:off x="3249" y="2984"/>
                <a:ext cx="341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48189" name="Oval 34"/>
              <p:cNvSpPr/>
              <p:nvPr/>
            </p:nvSpPr>
            <p:spPr>
              <a:xfrm>
                <a:off x="3336" y="1833"/>
                <a:ext cx="292" cy="29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48190" name="Rounded Rectangle 35"/>
              <p:cNvSpPr/>
              <p:nvPr/>
            </p:nvSpPr>
            <p:spPr>
              <a:xfrm>
                <a:off x="3533" y="1619"/>
                <a:ext cx="260" cy="182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191" name="Freeform 36"/>
              <p:cNvSpPr/>
              <p:nvPr/>
            </p:nvSpPr>
            <p:spPr>
              <a:xfrm>
                <a:off x="3463" y="1725"/>
                <a:ext cx="70" cy="143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8373" name="TextBox 37"/>
              <p:cNvSpPr txBox="1">
                <a:spLocks noChangeArrowheads="1"/>
              </p:cNvSpPr>
              <p:nvPr/>
            </p:nvSpPr>
            <p:spPr bwMode="auto">
              <a:xfrm>
                <a:off x="3225" y="1868"/>
                <a:ext cx="341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48192" name="Rectangle 42"/>
              <p:cNvSpPr/>
              <p:nvPr/>
            </p:nvSpPr>
            <p:spPr>
              <a:xfrm>
                <a:off x="3244" y="3727"/>
                <a:ext cx="549" cy="21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  <p:sp>
            <p:nvSpPr>
              <p:cNvPr id="48194" name="Rounded Rectangle 44"/>
              <p:cNvSpPr/>
              <p:nvPr/>
            </p:nvSpPr>
            <p:spPr>
              <a:xfrm>
                <a:off x="3868" y="3631"/>
                <a:ext cx="262" cy="182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195" name="Freeform 46"/>
              <p:cNvSpPr/>
              <p:nvPr/>
            </p:nvSpPr>
            <p:spPr>
              <a:xfrm>
                <a:off x="2968" y="3724"/>
                <a:ext cx="1655" cy="138"/>
              </a:xfrm>
              <a:custGeom>
                <a:avLst/>
                <a:gdLst>
                  <a:gd name="connsiteX0" fmla="*/ 0 w 2804983"/>
                  <a:gd name="connsiteY0" fmla="*/ 224481 h 238897"/>
                  <a:gd name="connsiteX1" fmla="*/ 939113 w 2804983"/>
                  <a:gd name="connsiteY1" fmla="*/ 224481 h 238897"/>
                  <a:gd name="connsiteX2" fmla="*/ 1173891 w 2804983"/>
                  <a:gd name="connsiteY2" fmla="*/ 137983 h 238897"/>
                  <a:gd name="connsiteX3" fmla="*/ 1334529 w 2804983"/>
                  <a:gd name="connsiteY3" fmla="*/ 39129 h 238897"/>
                  <a:gd name="connsiteX4" fmla="*/ 1692875 w 2804983"/>
                  <a:gd name="connsiteY4" fmla="*/ 2059 h 238897"/>
                  <a:gd name="connsiteX5" fmla="*/ 2150075 w 2804983"/>
                  <a:gd name="connsiteY5" fmla="*/ 51486 h 238897"/>
                  <a:gd name="connsiteX6" fmla="*/ 2434281 w 2804983"/>
                  <a:gd name="connsiteY6" fmla="*/ 187410 h 238897"/>
                  <a:gd name="connsiteX7" fmla="*/ 2804983 w 2804983"/>
                  <a:gd name="connsiteY7" fmla="*/ 224481 h 238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04983" h="238897">
                    <a:moveTo>
                      <a:pt x="0" y="224481"/>
                    </a:moveTo>
                    <a:cubicBezTo>
                      <a:pt x="371732" y="231689"/>
                      <a:pt x="743465" y="238897"/>
                      <a:pt x="939113" y="224481"/>
                    </a:cubicBezTo>
                    <a:cubicBezTo>
                      <a:pt x="1134762" y="210065"/>
                      <a:pt x="1107988" y="168875"/>
                      <a:pt x="1173891" y="137983"/>
                    </a:cubicBezTo>
                    <a:cubicBezTo>
                      <a:pt x="1239794" y="107091"/>
                      <a:pt x="1248032" y="61783"/>
                      <a:pt x="1334529" y="39129"/>
                    </a:cubicBezTo>
                    <a:cubicBezTo>
                      <a:pt x="1421026" y="16475"/>
                      <a:pt x="1556951" y="0"/>
                      <a:pt x="1692875" y="2059"/>
                    </a:cubicBezTo>
                    <a:cubicBezTo>
                      <a:pt x="1828799" y="4118"/>
                      <a:pt x="2026507" y="20594"/>
                      <a:pt x="2150075" y="51486"/>
                    </a:cubicBezTo>
                    <a:cubicBezTo>
                      <a:pt x="2273643" y="82378"/>
                      <a:pt x="2325130" y="158578"/>
                      <a:pt x="2434281" y="187410"/>
                    </a:cubicBezTo>
                    <a:cubicBezTo>
                      <a:pt x="2543432" y="216243"/>
                      <a:pt x="2674207" y="220362"/>
                      <a:pt x="2804983" y="224481"/>
                    </a:cubicBezTo>
                  </a:path>
                </a:pathLst>
              </a:cu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  <p:sp>
            <p:nvSpPr>
              <p:cNvPr id="48196" name="Freeform 52"/>
              <p:cNvSpPr/>
              <p:nvPr/>
            </p:nvSpPr>
            <p:spPr>
              <a:xfrm>
                <a:off x="3303" y="624"/>
                <a:ext cx="654" cy="3039"/>
              </a:xfrm>
              <a:custGeom>
                <a:avLst/>
                <a:gdLst>
                  <a:gd name="connsiteX0" fmla="*/ 479854 w 1110048"/>
                  <a:gd name="connsiteY0" fmla="*/ 0 h 5150709"/>
                  <a:gd name="connsiteX1" fmla="*/ 479854 w 1110048"/>
                  <a:gd name="connsiteY1" fmla="*/ 123568 h 5150709"/>
                  <a:gd name="connsiteX2" fmla="*/ 591065 w 1110048"/>
                  <a:gd name="connsiteY2" fmla="*/ 383060 h 5150709"/>
                  <a:gd name="connsiteX3" fmla="*/ 479854 w 1110048"/>
                  <a:gd name="connsiteY3" fmla="*/ 605481 h 5150709"/>
                  <a:gd name="connsiteX4" fmla="*/ 504567 w 1110048"/>
                  <a:gd name="connsiteY4" fmla="*/ 704335 h 5150709"/>
                  <a:gd name="connsiteX5" fmla="*/ 504567 w 1110048"/>
                  <a:gd name="connsiteY5" fmla="*/ 951471 h 5150709"/>
                  <a:gd name="connsiteX6" fmla="*/ 72081 w 1110048"/>
                  <a:gd name="connsiteY6" fmla="*/ 1532238 h 5150709"/>
                  <a:gd name="connsiteX7" fmla="*/ 72081 w 1110048"/>
                  <a:gd name="connsiteY7" fmla="*/ 1655806 h 5150709"/>
                  <a:gd name="connsiteX8" fmla="*/ 492211 w 1110048"/>
                  <a:gd name="connsiteY8" fmla="*/ 1754660 h 5150709"/>
                  <a:gd name="connsiteX9" fmla="*/ 615778 w 1110048"/>
                  <a:gd name="connsiteY9" fmla="*/ 2038865 h 5150709"/>
                  <a:gd name="connsiteX10" fmla="*/ 529281 w 1110048"/>
                  <a:gd name="connsiteY10" fmla="*/ 2323071 h 5150709"/>
                  <a:gd name="connsiteX11" fmla="*/ 72081 w 1110048"/>
                  <a:gd name="connsiteY11" fmla="*/ 2730844 h 5150709"/>
                  <a:gd name="connsiteX12" fmla="*/ 96794 w 1110048"/>
                  <a:gd name="connsiteY12" fmla="*/ 2842054 h 5150709"/>
                  <a:gd name="connsiteX13" fmla="*/ 516924 w 1110048"/>
                  <a:gd name="connsiteY13" fmla="*/ 2854411 h 5150709"/>
                  <a:gd name="connsiteX14" fmla="*/ 615778 w 1110048"/>
                  <a:gd name="connsiteY14" fmla="*/ 3126260 h 5150709"/>
                  <a:gd name="connsiteX15" fmla="*/ 541638 w 1110048"/>
                  <a:gd name="connsiteY15" fmla="*/ 3509319 h 5150709"/>
                  <a:gd name="connsiteX16" fmla="*/ 492211 w 1110048"/>
                  <a:gd name="connsiteY16" fmla="*/ 3707027 h 5150709"/>
                  <a:gd name="connsiteX17" fmla="*/ 628135 w 1110048"/>
                  <a:gd name="connsiteY17" fmla="*/ 4176584 h 5150709"/>
                  <a:gd name="connsiteX18" fmla="*/ 467497 w 1110048"/>
                  <a:gd name="connsiteY18" fmla="*/ 4547287 h 5150709"/>
                  <a:gd name="connsiteX19" fmla="*/ 1011194 w 1110048"/>
                  <a:gd name="connsiteY19" fmla="*/ 4917990 h 5150709"/>
                  <a:gd name="connsiteX20" fmla="*/ 1060621 w 1110048"/>
                  <a:gd name="connsiteY20" fmla="*/ 5115698 h 5150709"/>
                  <a:gd name="connsiteX21" fmla="*/ 1072978 w 1110048"/>
                  <a:gd name="connsiteY21" fmla="*/ 5128054 h 5150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110048" h="5150709">
                    <a:moveTo>
                      <a:pt x="479854" y="0"/>
                    </a:moveTo>
                    <a:cubicBezTo>
                      <a:pt x="470586" y="29862"/>
                      <a:pt x="461319" y="59725"/>
                      <a:pt x="479854" y="123568"/>
                    </a:cubicBezTo>
                    <a:cubicBezTo>
                      <a:pt x="498389" y="187411"/>
                      <a:pt x="591065" y="302741"/>
                      <a:pt x="591065" y="383060"/>
                    </a:cubicBezTo>
                    <a:cubicBezTo>
                      <a:pt x="591065" y="463379"/>
                      <a:pt x="494270" y="551935"/>
                      <a:pt x="479854" y="605481"/>
                    </a:cubicBezTo>
                    <a:cubicBezTo>
                      <a:pt x="465438" y="659027"/>
                      <a:pt x="500448" y="646670"/>
                      <a:pt x="504567" y="704335"/>
                    </a:cubicBezTo>
                    <a:cubicBezTo>
                      <a:pt x="508686" y="762000"/>
                      <a:pt x="576648" y="813487"/>
                      <a:pt x="504567" y="951471"/>
                    </a:cubicBezTo>
                    <a:cubicBezTo>
                      <a:pt x="432486" y="1089455"/>
                      <a:pt x="144162" y="1414849"/>
                      <a:pt x="72081" y="1532238"/>
                    </a:cubicBezTo>
                    <a:cubicBezTo>
                      <a:pt x="0" y="1649627"/>
                      <a:pt x="2059" y="1618736"/>
                      <a:pt x="72081" y="1655806"/>
                    </a:cubicBezTo>
                    <a:cubicBezTo>
                      <a:pt x="142103" y="1692876"/>
                      <a:pt x="401595" y="1690817"/>
                      <a:pt x="492211" y="1754660"/>
                    </a:cubicBezTo>
                    <a:cubicBezTo>
                      <a:pt x="582827" y="1818503"/>
                      <a:pt x="609600" y="1944130"/>
                      <a:pt x="615778" y="2038865"/>
                    </a:cubicBezTo>
                    <a:cubicBezTo>
                      <a:pt x="621956" y="2133600"/>
                      <a:pt x="619897" y="2207741"/>
                      <a:pt x="529281" y="2323071"/>
                    </a:cubicBezTo>
                    <a:cubicBezTo>
                      <a:pt x="438665" y="2438401"/>
                      <a:pt x="144162" y="2644347"/>
                      <a:pt x="72081" y="2730844"/>
                    </a:cubicBezTo>
                    <a:cubicBezTo>
                      <a:pt x="0" y="2817341"/>
                      <a:pt x="22654" y="2821460"/>
                      <a:pt x="96794" y="2842054"/>
                    </a:cubicBezTo>
                    <a:cubicBezTo>
                      <a:pt x="170934" y="2862648"/>
                      <a:pt x="430427" y="2807043"/>
                      <a:pt x="516924" y="2854411"/>
                    </a:cubicBezTo>
                    <a:cubicBezTo>
                      <a:pt x="603421" y="2901779"/>
                      <a:pt x="611659" y="3017109"/>
                      <a:pt x="615778" y="3126260"/>
                    </a:cubicBezTo>
                    <a:cubicBezTo>
                      <a:pt x="619897" y="3235411"/>
                      <a:pt x="562232" y="3412525"/>
                      <a:pt x="541638" y="3509319"/>
                    </a:cubicBezTo>
                    <a:cubicBezTo>
                      <a:pt x="521044" y="3606113"/>
                      <a:pt x="477795" y="3595816"/>
                      <a:pt x="492211" y="3707027"/>
                    </a:cubicBezTo>
                    <a:cubicBezTo>
                      <a:pt x="506627" y="3818238"/>
                      <a:pt x="632254" y="4036541"/>
                      <a:pt x="628135" y="4176584"/>
                    </a:cubicBezTo>
                    <a:cubicBezTo>
                      <a:pt x="624016" y="4316627"/>
                      <a:pt x="403654" y="4423719"/>
                      <a:pt x="467497" y="4547287"/>
                    </a:cubicBezTo>
                    <a:cubicBezTo>
                      <a:pt x="531340" y="4670855"/>
                      <a:pt x="912340" y="4823255"/>
                      <a:pt x="1011194" y="4917990"/>
                    </a:cubicBezTo>
                    <a:cubicBezTo>
                      <a:pt x="1110048" y="5012725"/>
                      <a:pt x="1050324" y="5080687"/>
                      <a:pt x="1060621" y="5115698"/>
                    </a:cubicBezTo>
                    <a:cubicBezTo>
                      <a:pt x="1070918" y="5150709"/>
                      <a:pt x="1072978" y="5128054"/>
                      <a:pt x="1072978" y="5128054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</p:grpSp>
        <p:grpSp>
          <p:nvGrpSpPr>
            <p:cNvPr id="8226" name="Group 65"/>
            <p:cNvGrpSpPr>
              <a:grpSpLocks/>
            </p:cNvGrpSpPr>
            <p:nvPr/>
          </p:nvGrpSpPr>
          <p:grpSpPr bwMode="auto">
            <a:xfrm>
              <a:off x="5195" y="2304"/>
              <a:ext cx="565" cy="1296"/>
              <a:chOff x="2968" y="144"/>
              <a:chExt cx="1655" cy="3794"/>
            </a:xfrm>
          </p:grpSpPr>
          <p:cxnSp>
            <p:nvCxnSpPr>
              <p:cNvPr id="48199" name="Straight Connector 11"/>
              <p:cNvCxnSpPr/>
              <p:nvPr/>
            </p:nvCxnSpPr>
            <p:spPr>
              <a:xfrm rot="16200000" flipH="1">
                <a:off x="1914" y="2105"/>
                <a:ext cx="3451" cy="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200" name="Straight Connector 12"/>
              <p:cNvCxnSpPr/>
              <p:nvPr/>
            </p:nvCxnSpPr>
            <p:spPr>
              <a:xfrm rot="16200000" flipH="1">
                <a:off x="1620" y="2105"/>
                <a:ext cx="3451" cy="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201" name="Oval 13"/>
              <p:cNvSpPr/>
              <p:nvPr/>
            </p:nvSpPr>
            <p:spPr>
              <a:xfrm>
                <a:off x="3287" y="144"/>
                <a:ext cx="357" cy="360"/>
              </a:xfrm>
              <a:prstGeom prst="ellipse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8331" name="TextBox 21"/>
              <p:cNvSpPr txBox="1">
                <a:spLocks noChangeArrowheads="1"/>
              </p:cNvSpPr>
              <p:nvPr/>
            </p:nvSpPr>
            <p:spPr bwMode="auto">
              <a:xfrm>
                <a:off x="3144" y="208"/>
                <a:ext cx="341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8227" name="Group 24"/>
              <p:cNvGrpSpPr>
                <a:grpSpLocks/>
              </p:cNvGrpSpPr>
              <p:nvPr/>
            </p:nvGrpSpPr>
            <p:grpSpPr bwMode="auto">
              <a:xfrm>
                <a:off x="3207" y="569"/>
                <a:ext cx="456" cy="1344"/>
                <a:chOff x="936808" y="1004559"/>
                <a:chExt cx="773139" cy="2278035"/>
              </a:xfrm>
            </p:grpSpPr>
            <p:sp>
              <p:nvSpPr>
                <p:cNvPr id="48202" name="Oval 14"/>
                <p:cNvSpPr/>
                <p:nvPr/>
              </p:nvSpPr>
              <p:spPr>
                <a:xfrm>
                  <a:off x="1123306" y="1222927"/>
                  <a:ext cx="499560" cy="501253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 dirty="0"/>
                </a:p>
              </p:txBody>
            </p:sp>
            <p:sp>
              <p:nvSpPr>
                <p:cNvPr id="48203" name="Rounded Rectangle 15"/>
                <p:cNvSpPr/>
                <p:nvPr/>
              </p:nvSpPr>
              <p:spPr>
                <a:xfrm>
                  <a:off x="1457873" y="1004559"/>
                  <a:ext cx="219990" cy="163775"/>
                </a:xfrm>
                <a:prstGeom prst="round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48204" name="Freeform 16"/>
                <p:cNvSpPr/>
                <p:nvPr/>
              </p:nvSpPr>
              <p:spPr>
                <a:xfrm>
                  <a:off x="1343296" y="1039298"/>
                  <a:ext cx="119161" cy="243185"/>
                </a:xfrm>
                <a:custGeom>
                  <a:avLst/>
                  <a:gdLst>
                    <a:gd name="connsiteX0" fmla="*/ 154459 w 154459"/>
                    <a:gd name="connsiteY0" fmla="*/ 53546 h 313038"/>
                    <a:gd name="connsiteX1" fmla="*/ 67962 w 154459"/>
                    <a:gd name="connsiteY1" fmla="*/ 4119 h 313038"/>
                    <a:gd name="connsiteX2" fmla="*/ 6178 w 154459"/>
                    <a:gd name="connsiteY2" fmla="*/ 78259 h 313038"/>
                    <a:gd name="connsiteX3" fmla="*/ 105032 w 154459"/>
                    <a:gd name="connsiteY3" fmla="*/ 313038 h 31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4459" h="313038">
                      <a:moveTo>
                        <a:pt x="154459" y="53546"/>
                      </a:moveTo>
                      <a:cubicBezTo>
                        <a:pt x="123567" y="26773"/>
                        <a:pt x="92675" y="0"/>
                        <a:pt x="67962" y="4119"/>
                      </a:cubicBezTo>
                      <a:cubicBezTo>
                        <a:pt x="43249" y="8238"/>
                        <a:pt x="0" y="26773"/>
                        <a:pt x="6178" y="78259"/>
                      </a:cubicBezTo>
                      <a:cubicBezTo>
                        <a:pt x="12356" y="129746"/>
                        <a:pt x="58694" y="221392"/>
                        <a:pt x="105032" y="313038"/>
                      </a:cubicBezTo>
                    </a:path>
                  </a:pathLst>
                </a:custGeom>
                <a:ln w="127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48207" name="Oval 17"/>
                <p:cNvSpPr/>
                <p:nvPr/>
              </p:nvSpPr>
              <p:spPr>
                <a:xfrm>
                  <a:off x="1155387" y="2056698"/>
                  <a:ext cx="499563" cy="496292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 dirty="0"/>
                </a:p>
              </p:txBody>
            </p:sp>
            <p:sp>
              <p:nvSpPr>
                <p:cNvPr id="48208" name="Rounded Rectangle 18"/>
                <p:cNvSpPr/>
                <p:nvPr/>
              </p:nvSpPr>
              <p:spPr>
                <a:xfrm>
                  <a:off x="1489957" y="1833365"/>
                  <a:ext cx="219990" cy="168739"/>
                </a:xfrm>
                <a:prstGeom prst="round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48209" name="Freeform 19"/>
                <p:cNvSpPr/>
                <p:nvPr/>
              </p:nvSpPr>
              <p:spPr>
                <a:xfrm>
                  <a:off x="1370795" y="1868107"/>
                  <a:ext cx="123743" cy="243181"/>
                </a:xfrm>
                <a:custGeom>
                  <a:avLst/>
                  <a:gdLst>
                    <a:gd name="connsiteX0" fmla="*/ 154459 w 154459"/>
                    <a:gd name="connsiteY0" fmla="*/ 53546 h 313038"/>
                    <a:gd name="connsiteX1" fmla="*/ 67962 w 154459"/>
                    <a:gd name="connsiteY1" fmla="*/ 4119 h 313038"/>
                    <a:gd name="connsiteX2" fmla="*/ 6178 w 154459"/>
                    <a:gd name="connsiteY2" fmla="*/ 78259 h 313038"/>
                    <a:gd name="connsiteX3" fmla="*/ 105032 w 154459"/>
                    <a:gd name="connsiteY3" fmla="*/ 313038 h 31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4459" h="313038">
                      <a:moveTo>
                        <a:pt x="154459" y="53546"/>
                      </a:moveTo>
                      <a:cubicBezTo>
                        <a:pt x="123567" y="26773"/>
                        <a:pt x="92675" y="0"/>
                        <a:pt x="67962" y="4119"/>
                      </a:cubicBezTo>
                      <a:cubicBezTo>
                        <a:pt x="43249" y="8238"/>
                        <a:pt x="0" y="26773"/>
                        <a:pt x="6178" y="78259"/>
                      </a:cubicBezTo>
                      <a:cubicBezTo>
                        <a:pt x="12356" y="129746"/>
                        <a:pt x="58694" y="221392"/>
                        <a:pt x="105032" y="313038"/>
                      </a:cubicBezTo>
                    </a:path>
                  </a:pathLst>
                </a:custGeom>
                <a:ln w="127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8355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936808" y="1286462"/>
                  <a:ext cx="577763" cy="11546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nl-NL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8356" name="TextBox 23"/>
                <p:cNvSpPr txBox="1">
                  <a:spLocks noChangeArrowheads="1"/>
                </p:cNvSpPr>
                <p:nvPr/>
              </p:nvSpPr>
              <p:spPr bwMode="auto">
                <a:xfrm>
                  <a:off x="950564" y="2128387"/>
                  <a:ext cx="577921" cy="11542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nl-NL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48210" name="Oval 26"/>
              <p:cNvSpPr/>
              <p:nvPr/>
            </p:nvSpPr>
            <p:spPr>
              <a:xfrm>
                <a:off x="3349" y="2448"/>
                <a:ext cx="295" cy="29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48211" name="Rounded Rectangle 27"/>
              <p:cNvSpPr/>
              <p:nvPr/>
            </p:nvSpPr>
            <p:spPr>
              <a:xfrm>
                <a:off x="3547" y="2319"/>
                <a:ext cx="130" cy="100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212" name="Freeform 28"/>
              <p:cNvSpPr/>
              <p:nvPr/>
            </p:nvSpPr>
            <p:spPr>
              <a:xfrm>
                <a:off x="3479" y="2340"/>
                <a:ext cx="68" cy="141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215" name="Oval 29"/>
              <p:cNvSpPr/>
              <p:nvPr/>
            </p:nvSpPr>
            <p:spPr>
              <a:xfrm>
                <a:off x="3368" y="2937"/>
                <a:ext cx="295" cy="29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48216" name="Rounded Rectangle 30"/>
              <p:cNvSpPr/>
              <p:nvPr/>
            </p:nvSpPr>
            <p:spPr>
              <a:xfrm>
                <a:off x="3566" y="2808"/>
                <a:ext cx="130" cy="100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217" name="Freeform 31"/>
              <p:cNvSpPr/>
              <p:nvPr/>
            </p:nvSpPr>
            <p:spPr>
              <a:xfrm>
                <a:off x="3495" y="2828"/>
                <a:ext cx="73" cy="143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8339" name="TextBox 32"/>
              <p:cNvSpPr txBox="1">
                <a:spLocks noChangeArrowheads="1"/>
              </p:cNvSpPr>
              <p:nvPr/>
            </p:nvSpPr>
            <p:spPr bwMode="auto">
              <a:xfrm>
                <a:off x="3241" y="2483"/>
                <a:ext cx="341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8340" name="TextBox 33"/>
              <p:cNvSpPr txBox="1">
                <a:spLocks noChangeArrowheads="1"/>
              </p:cNvSpPr>
              <p:nvPr/>
            </p:nvSpPr>
            <p:spPr bwMode="auto">
              <a:xfrm>
                <a:off x="3249" y="2984"/>
                <a:ext cx="341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48219" name="Oval 34"/>
              <p:cNvSpPr/>
              <p:nvPr/>
            </p:nvSpPr>
            <p:spPr>
              <a:xfrm>
                <a:off x="3336" y="1833"/>
                <a:ext cx="292" cy="29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48220" name="Rounded Rectangle 35"/>
              <p:cNvSpPr/>
              <p:nvPr/>
            </p:nvSpPr>
            <p:spPr>
              <a:xfrm>
                <a:off x="3533" y="1619"/>
                <a:ext cx="260" cy="182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221" name="Freeform 36"/>
              <p:cNvSpPr/>
              <p:nvPr/>
            </p:nvSpPr>
            <p:spPr>
              <a:xfrm>
                <a:off x="3463" y="1725"/>
                <a:ext cx="70" cy="143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8344" name="TextBox 37"/>
              <p:cNvSpPr txBox="1">
                <a:spLocks noChangeArrowheads="1"/>
              </p:cNvSpPr>
              <p:nvPr/>
            </p:nvSpPr>
            <p:spPr bwMode="auto">
              <a:xfrm>
                <a:off x="3225" y="1868"/>
                <a:ext cx="341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48222" name="Rectangle 42"/>
              <p:cNvSpPr/>
              <p:nvPr/>
            </p:nvSpPr>
            <p:spPr>
              <a:xfrm>
                <a:off x="3244" y="3727"/>
                <a:ext cx="549" cy="21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  <p:sp>
            <p:nvSpPr>
              <p:cNvPr id="33" name="Rounded Rectangle 44"/>
              <p:cNvSpPr/>
              <p:nvPr/>
            </p:nvSpPr>
            <p:spPr>
              <a:xfrm>
                <a:off x="3869" y="3631"/>
                <a:ext cx="262" cy="182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34" name="Freeform 46"/>
              <p:cNvSpPr/>
              <p:nvPr/>
            </p:nvSpPr>
            <p:spPr>
              <a:xfrm>
                <a:off x="2968" y="3724"/>
                <a:ext cx="1655" cy="138"/>
              </a:xfrm>
              <a:custGeom>
                <a:avLst/>
                <a:gdLst>
                  <a:gd name="connsiteX0" fmla="*/ 0 w 2804983"/>
                  <a:gd name="connsiteY0" fmla="*/ 224481 h 238897"/>
                  <a:gd name="connsiteX1" fmla="*/ 939113 w 2804983"/>
                  <a:gd name="connsiteY1" fmla="*/ 224481 h 238897"/>
                  <a:gd name="connsiteX2" fmla="*/ 1173891 w 2804983"/>
                  <a:gd name="connsiteY2" fmla="*/ 137983 h 238897"/>
                  <a:gd name="connsiteX3" fmla="*/ 1334529 w 2804983"/>
                  <a:gd name="connsiteY3" fmla="*/ 39129 h 238897"/>
                  <a:gd name="connsiteX4" fmla="*/ 1692875 w 2804983"/>
                  <a:gd name="connsiteY4" fmla="*/ 2059 h 238897"/>
                  <a:gd name="connsiteX5" fmla="*/ 2150075 w 2804983"/>
                  <a:gd name="connsiteY5" fmla="*/ 51486 h 238897"/>
                  <a:gd name="connsiteX6" fmla="*/ 2434281 w 2804983"/>
                  <a:gd name="connsiteY6" fmla="*/ 187410 h 238897"/>
                  <a:gd name="connsiteX7" fmla="*/ 2804983 w 2804983"/>
                  <a:gd name="connsiteY7" fmla="*/ 224481 h 238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04983" h="238897">
                    <a:moveTo>
                      <a:pt x="0" y="224481"/>
                    </a:moveTo>
                    <a:cubicBezTo>
                      <a:pt x="371732" y="231689"/>
                      <a:pt x="743465" y="238897"/>
                      <a:pt x="939113" y="224481"/>
                    </a:cubicBezTo>
                    <a:cubicBezTo>
                      <a:pt x="1134762" y="210065"/>
                      <a:pt x="1107988" y="168875"/>
                      <a:pt x="1173891" y="137983"/>
                    </a:cubicBezTo>
                    <a:cubicBezTo>
                      <a:pt x="1239794" y="107091"/>
                      <a:pt x="1248032" y="61783"/>
                      <a:pt x="1334529" y="39129"/>
                    </a:cubicBezTo>
                    <a:cubicBezTo>
                      <a:pt x="1421026" y="16475"/>
                      <a:pt x="1556951" y="0"/>
                      <a:pt x="1692875" y="2059"/>
                    </a:cubicBezTo>
                    <a:cubicBezTo>
                      <a:pt x="1828799" y="4118"/>
                      <a:pt x="2026507" y="20594"/>
                      <a:pt x="2150075" y="51486"/>
                    </a:cubicBezTo>
                    <a:cubicBezTo>
                      <a:pt x="2273643" y="82378"/>
                      <a:pt x="2325130" y="158578"/>
                      <a:pt x="2434281" y="187410"/>
                    </a:cubicBezTo>
                    <a:cubicBezTo>
                      <a:pt x="2543432" y="216243"/>
                      <a:pt x="2674207" y="220362"/>
                      <a:pt x="2804983" y="224481"/>
                    </a:cubicBezTo>
                  </a:path>
                </a:pathLst>
              </a:cu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  <p:sp>
            <p:nvSpPr>
              <p:cNvPr id="38" name="Freeform 52"/>
              <p:cNvSpPr/>
              <p:nvPr/>
            </p:nvSpPr>
            <p:spPr>
              <a:xfrm>
                <a:off x="3304" y="624"/>
                <a:ext cx="654" cy="3039"/>
              </a:xfrm>
              <a:custGeom>
                <a:avLst/>
                <a:gdLst>
                  <a:gd name="connsiteX0" fmla="*/ 479854 w 1110048"/>
                  <a:gd name="connsiteY0" fmla="*/ 0 h 5150709"/>
                  <a:gd name="connsiteX1" fmla="*/ 479854 w 1110048"/>
                  <a:gd name="connsiteY1" fmla="*/ 123568 h 5150709"/>
                  <a:gd name="connsiteX2" fmla="*/ 591065 w 1110048"/>
                  <a:gd name="connsiteY2" fmla="*/ 383060 h 5150709"/>
                  <a:gd name="connsiteX3" fmla="*/ 479854 w 1110048"/>
                  <a:gd name="connsiteY3" fmla="*/ 605481 h 5150709"/>
                  <a:gd name="connsiteX4" fmla="*/ 504567 w 1110048"/>
                  <a:gd name="connsiteY4" fmla="*/ 704335 h 5150709"/>
                  <a:gd name="connsiteX5" fmla="*/ 504567 w 1110048"/>
                  <a:gd name="connsiteY5" fmla="*/ 951471 h 5150709"/>
                  <a:gd name="connsiteX6" fmla="*/ 72081 w 1110048"/>
                  <a:gd name="connsiteY6" fmla="*/ 1532238 h 5150709"/>
                  <a:gd name="connsiteX7" fmla="*/ 72081 w 1110048"/>
                  <a:gd name="connsiteY7" fmla="*/ 1655806 h 5150709"/>
                  <a:gd name="connsiteX8" fmla="*/ 492211 w 1110048"/>
                  <a:gd name="connsiteY8" fmla="*/ 1754660 h 5150709"/>
                  <a:gd name="connsiteX9" fmla="*/ 615778 w 1110048"/>
                  <a:gd name="connsiteY9" fmla="*/ 2038865 h 5150709"/>
                  <a:gd name="connsiteX10" fmla="*/ 529281 w 1110048"/>
                  <a:gd name="connsiteY10" fmla="*/ 2323071 h 5150709"/>
                  <a:gd name="connsiteX11" fmla="*/ 72081 w 1110048"/>
                  <a:gd name="connsiteY11" fmla="*/ 2730844 h 5150709"/>
                  <a:gd name="connsiteX12" fmla="*/ 96794 w 1110048"/>
                  <a:gd name="connsiteY12" fmla="*/ 2842054 h 5150709"/>
                  <a:gd name="connsiteX13" fmla="*/ 516924 w 1110048"/>
                  <a:gd name="connsiteY13" fmla="*/ 2854411 h 5150709"/>
                  <a:gd name="connsiteX14" fmla="*/ 615778 w 1110048"/>
                  <a:gd name="connsiteY14" fmla="*/ 3126260 h 5150709"/>
                  <a:gd name="connsiteX15" fmla="*/ 541638 w 1110048"/>
                  <a:gd name="connsiteY15" fmla="*/ 3509319 h 5150709"/>
                  <a:gd name="connsiteX16" fmla="*/ 492211 w 1110048"/>
                  <a:gd name="connsiteY16" fmla="*/ 3707027 h 5150709"/>
                  <a:gd name="connsiteX17" fmla="*/ 628135 w 1110048"/>
                  <a:gd name="connsiteY17" fmla="*/ 4176584 h 5150709"/>
                  <a:gd name="connsiteX18" fmla="*/ 467497 w 1110048"/>
                  <a:gd name="connsiteY18" fmla="*/ 4547287 h 5150709"/>
                  <a:gd name="connsiteX19" fmla="*/ 1011194 w 1110048"/>
                  <a:gd name="connsiteY19" fmla="*/ 4917990 h 5150709"/>
                  <a:gd name="connsiteX20" fmla="*/ 1060621 w 1110048"/>
                  <a:gd name="connsiteY20" fmla="*/ 5115698 h 5150709"/>
                  <a:gd name="connsiteX21" fmla="*/ 1072978 w 1110048"/>
                  <a:gd name="connsiteY21" fmla="*/ 5128054 h 5150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110048" h="5150709">
                    <a:moveTo>
                      <a:pt x="479854" y="0"/>
                    </a:moveTo>
                    <a:cubicBezTo>
                      <a:pt x="470586" y="29862"/>
                      <a:pt x="461319" y="59725"/>
                      <a:pt x="479854" y="123568"/>
                    </a:cubicBezTo>
                    <a:cubicBezTo>
                      <a:pt x="498389" y="187411"/>
                      <a:pt x="591065" y="302741"/>
                      <a:pt x="591065" y="383060"/>
                    </a:cubicBezTo>
                    <a:cubicBezTo>
                      <a:pt x="591065" y="463379"/>
                      <a:pt x="494270" y="551935"/>
                      <a:pt x="479854" y="605481"/>
                    </a:cubicBezTo>
                    <a:cubicBezTo>
                      <a:pt x="465438" y="659027"/>
                      <a:pt x="500448" y="646670"/>
                      <a:pt x="504567" y="704335"/>
                    </a:cubicBezTo>
                    <a:cubicBezTo>
                      <a:pt x="508686" y="762000"/>
                      <a:pt x="576648" y="813487"/>
                      <a:pt x="504567" y="951471"/>
                    </a:cubicBezTo>
                    <a:cubicBezTo>
                      <a:pt x="432486" y="1089455"/>
                      <a:pt x="144162" y="1414849"/>
                      <a:pt x="72081" y="1532238"/>
                    </a:cubicBezTo>
                    <a:cubicBezTo>
                      <a:pt x="0" y="1649627"/>
                      <a:pt x="2059" y="1618736"/>
                      <a:pt x="72081" y="1655806"/>
                    </a:cubicBezTo>
                    <a:cubicBezTo>
                      <a:pt x="142103" y="1692876"/>
                      <a:pt x="401595" y="1690817"/>
                      <a:pt x="492211" y="1754660"/>
                    </a:cubicBezTo>
                    <a:cubicBezTo>
                      <a:pt x="582827" y="1818503"/>
                      <a:pt x="609600" y="1944130"/>
                      <a:pt x="615778" y="2038865"/>
                    </a:cubicBezTo>
                    <a:cubicBezTo>
                      <a:pt x="621956" y="2133600"/>
                      <a:pt x="619897" y="2207741"/>
                      <a:pt x="529281" y="2323071"/>
                    </a:cubicBezTo>
                    <a:cubicBezTo>
                      <a:pt x="438665" y="2438401"/>
                      <a:pt x="144162" y="2644347"/>
                      <a:pt x="72081" y="2730844"/>
                    </a:cubicBezTo>
                    <a:cubicBezTo>
                      <a:pt x="0" y="2817341"/>
                      <a:pt x="22654" y="2821460"/>
                      <a:pt x="96794" y="2842054"/>
                    </a:cubicBezTo>
                    <a:cubicBezTo>
                      <a:pt x="170934" y="2862648"/>
                      <a:pt x="430427" y="2807043"/>
                      <a:pt x="516924" y="2854411"/>
                    </a:cubicBezTo>
                    <a:cubicBezTo>
                      <a:pt x="603421" y="2901779"/>
                      <a:pt x="611659" y="3017109"/>
                      <a:pt x="615778" y="3126260"/>
                    </a:cubicBezTo>
                    <a:cubicBezTo>
                      <a:pt x="619897" y="3235411"/>
                      <a:pt x="562232" y="3412525"/>
                      <a:pt x="541638" y="3509319"/>
                    </a:cubicBezTo>
                    <a:cubicBezTo>
                      <a:pt x="521044" y="3606113"/>
                      <a:pt x="477795" y="3595816"/>
                      <a:pt x="492211" y="3707027"/>
                    </a:cubicBezTo>
                    <a:cubicBezTo>
                      <a:pt x="506627" y="3818238"/>
                      <a:pt x="632254" y="4036541"/>
                      <a:pt x="628135" y="4176584"/>
                    </a:cubicBezTo>
                    <a:cubicBezTo>
                      <a:pt x="624016" y="4316627"/>
                      <a:pt x="403654" y="4423719"/>
                      <a:pt x="467497" y="4547287"/>
                    </a:cubicBezTo>
                    <a:cubicBezTo>
                      <a:pt x="531340" y="4670855"/>
                      <a:pt x="912340" y="4823255"/>
                      <a:pt x="1011194" y="4917990"/>
                    </a:cubicBezTo>
                    <a:cubicBezTo>
                      <a:pt x="1110048" y="5012725"/>
                      <a:pt x="1050324" y="5080687"/>
                      <a:pt x="1060621" y="5115698"/>
                    </a:cubicBezTo>
                    <a:cubicBezTo>
                      <a:pt x="1070918" y="5150709"/>
                      <a:pt x="1072978" y="5128054"/>
                      <a:pt x="1072978" y="5128054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</p:grpSp>
      </p:grpSp>
      <p:sp>
        <p:nvSpPr>
          <p:cNvPr id="8197" name="Freeform 225"/>
          <p:cNvSpPr>
            <a:spLocks/>
          </p:cNvSpPr>
          <p:nvPr/>
        </p:nvSpPr>
        <p:spPr bwMode="auto">
          <a:xfrm>
            <a:off x="228600" y="2971800"/>
            <a:ext cx="1028700" cy="1828800"/>
          </a:xfrm>
          <a:custGeom>
            <a:avLst/>
            <a:gdLst>
              <a:gd name="T0" fmla="*/ 2147483647 w 792"/>
              <a:gd name="T1" fmla="*/ 0 h 1152"/>
              <a:gd name="T2" fmla="*/ 2147483647 w 792"/>
              <a:gd name="T3" fmla="*/ 2147483647 h 1152"/>
              <a:gd name="T4" fmla="*/ 2147483647 w 792"/>
              <a:gd name="T5" fmla="*/ 2147483647 h 1152"/>
              <a:gd name="T6" fmla="*/ 2147483647 w 792"/>
              <a:gd name="T7" fmla="*/ 2147483647 h 1152"/>
              <a:gd name="T8" fmla="*/ 2147483647 w 792"/>
              <a:gd name="T9" fmla="*/ 2147483647 h 1152"/>
              <a:gd name="T10" fmla="*/ 2147483647 w 792"/>
              <a:gd name="T11" fmla="*/ 2147483647 h 1152"/>
              <a:gd name="T12" fmla="*/ 2147483647 w 792"/>
              <a:gd name="T13" fmla="*/ 2147483647 h 11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92"/>
              <a:gd name="T22" fmla="*/ 0 h 1152"/>
              <a:gd name="T23" fmla="*/ 792 w 792"/>
              <a:gd name="T24" fmla="*/ 1152 h 115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92" h="1152">
                <a:moveTo>
                  <a:pt x="200" y="0"/>
                </a:moveTo>
                <a:cubicBezTo>
                  <a:pt x="288" y="8"/>
                  <a:pt x="376" y="16"/>
                  <a:pt x="440" y="48"/>
                </a:cubicBezTo>
                <a:cubicBezTo>
                  <a:pt x="504" y="80"/>
                  <a:pt x="640" y="136"/>
                  <a:pt x="584" y="192"/>
                </a:cubicBezTo>
                <a:cubicBezTo>
                  <a:pt x="528" y="248"/>
                  <a:pt x="72" y="312"/>
                  <a:pt x="104" y="384"/>
                </a:cubicBezTo>
                <a:cubicBezTo>
                  <a:pt x="136" y="456"/>
                  <a:pt x="792" y="520"/>
                  <a:pt x="776" y="624"/>
                </a:cubicBezTo>
                <a:cubicBezTo>
                  <a:pt x="760" y="728"/>
                  <a:pt x="16" y="920"/>
                  <a:pt x="8" y="1008"/>
                </a:cubicBezTo>
                <a:cubicBezTo>
                  <a:pt x="0" y="1096"/>
                  <a:pt x="608" y="1128"/>
                  <a:pt x="728" y="1152"/>
                </a:cubicBezTo>
              </a:path>
            </a:pathLst>
          </a:cu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8198" name="Freeform 226"/>
          <p:cNvSpPr>
            <a:spLocks/>
          </p:cNvSpPr>
          <p:nvPr/>
        </p:nvSpPr>
        <p:spPr bwMode="auto">
          <a:xfrm>
            <a:off x="1156189" y="4546600"/>
            <a:ext cx="914400" cy="177800"/>
          </a:xfrm>
          <a:custGeom>
            <a:avLst/>
            <a:gdLst>
              <a:gd name="T0" fmla="*/ 0 w 576"/>
              <a:gd name="T1" fmla="*/ 2147483647 h 112"/>
              <a:gd name="T2" fmla="*/ 2147483647 w 576"/>
              <a:gd name="T3" fmla="*/ 2147483647 h 112"/>
              <a:gd name="T4" fmla="*/ 2147483647 w 576"/>
              <a:gd name="T5" fmla="*/ 2147483647 h 112"/>
              <a:gd name="T6" fmla="*/ 2147483647 w 576"/>
              <a:gd name="T7" fmla="*/ 2147483647 h 112"/>
              <a:gd name="T8" fmla="*/ 2147483647 w 576"/>
              <a:gd name="T9" fmla="*/ 2147483647 h 1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112"/>
              <a:gd name="T17" fmla="*/ 576 w 576"/>
              <a:gd name="T18" fmla="*/ 112 h 1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112">
                <a:moveTo>
                  <a:pt x="0" y="112"/>
                </a:moveTo>
                <a:cubicBezTo>
                  <a:pt x="72" y="72"/>
                  <a:pt x="144" y="32"/>
                  <a:pt x="192" y="16"/>
                </a:cubicBezTo>
                <a:cubicBezTo>
                  <a:pt x="240" y="0"/>
                  <a:pt x="248" y="8"/>
                  <a:pt x="288" y="16"/>
                </a:cubicBezTo>
                <a:cubicBezTo>
                  <a:pt x="328" y="24"/>
                  <a:pt x="384" y="56"/>
                  <a:pt x="432" y="64"/>
                </a:cubicBezTo>
                <a:cubicBezTo>
                  <a:pt x="480" y="72"/>
                  <a:pt x="528" y="68"/>
                  <a:pt x="576" y="64"/>
                </a:cubicBezTo>
              </a:path>
            </a:pathLst>
          </a:cu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8199" name="Freeform 227"/>
          <p:cNvSpPr>
            <a:spLocks/>
          </p:cNvSpPr>
          <p:nvPr/>
        </p:nvSpPr>
        <p:spPr bwMode="auto">
          <a:xfrm>
            <a:off x="1156189" y="4695825"/>
            <a:ext cx="762000" cy="88900"/>
          </a:xfrm>
          <a:custGeom>
            <a:avLst/>
            <a:gdLst>
              <a:gd name="T0" fmla="*/ 0 w 480"/>
              <a:gd name="T1" fmla="*/ 2147483647 h 56"/>
              <a:gd name="T2" fmla="*/ 2147483647 w 480"/>
              <a:gd name="T3" fmla="*/ 0 h 56"/>
              <a:gd name="T4" fmla="*/ 2147483647 w 480"/>
              <a:gd name="T5" fmla="*/ 2147483647 h 56"/>
              <a:gd name="T6" fmla="*/ 2147483647 w 480"/>
              <a:gd name="T7" fmla="*/ 2147483647 h 56"/>
              <a:gd name="T8" fmla="*/ 0 60000 65536"/>
              <a:gd name="T9" fmla="*/ 0 60000 65536"/>
              <a:gd name="T10" fmla="*/ 0 60000 65536"/>
              <a:gd name="T11" fmla="*/ 0 60000 65536"/>
              <a:gd name="T12" fmla="*/ 0 w 480"/>
              <a:gd name="T13" fmla="*/ 0 h 56"/>
              <a:gd name="T14" fmla="*/ 480 w 480"/>
              <a:gd name="T15" fmla="*/ 56 h 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0" h="56">
                <a:moveTo>
                  <a:pt x="0" y="48"/>
                </a:moveTo>
                <a:cubicBezTo>
                  <a:pt x="64" y="24"/>
                  <a:pt x="128" y="0"/>
                  <a:pt x="192" y="0"/>
                </a:cubicBezTo>
                <a:cubicBezTo>
                  <a:pt x="256" y="0"/>
                  <a:pt x="336" y="40"/>
                  <a:pt x="384" y="48"/>
                </a:cubicBezTo>
                <a:cubicBezTo>
                  <a:pt x="432" y="56"/>
                  <a:pt x="456" y="52"/>
                  <a:pt x="480" y="48"/>
                </a:cubicBezTo>
              </a:path>
            </a:pathLst>
          </a:cu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8200" name="AutoShape 228"/>
          <p:cNvSpPr>
            <a:spLocks noChangeArrowheads="1"/>
          </p:cNvSpPr>
          <p:nvPr/>
        </p:nvSpPr>
        <p:spPr bwMode="auto">
          <a:xfrm rot="5400000">
            <a:off x="927589" y="4562475"/>
            <a:ext cx="152400" cy="381000"/>
          </a:xfrm>
          <a:prstGeom prst="can">
            <a:avLst>
              <a:gd name="adj" fmla="val 6770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endParaRPr lang="nl-NL"/>
          </a:p>
        </p:txBody>
      </p:sp>
      <p:sp>
        <p:nvSpPr>
          <p:cNvPr id="8201" name="AutoShape 224"/>
          <p:cNvSpPr>
            <a:spLocks noChangeArrowheads="1"/>
          </p:cNvSpPr>
          <p:nvPr/>
        </p:nvSpPr>
        <p:spPr bwMode="auto">
          <a:xfrm>
            <a:off x="1850781" y="4114800"/>
            <a:ext cx="2286000" cy="914400"/>
          </a:xfrm>
          <a:prstGeom prst="cube">
            <a:avLst>
              <a:gd name="adj" fmla="val 7187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02" name="AutoShape 212"/>
          <p:cNvSpPr>
            <a:spLocks noChangeArrowheads="1"/>
          </p:cNvSpPr>
          <p:nvPr/>
        </p:nvSpPr>
        <p:spPr bwMode="auto">
          <a:xfrm>
            <a:off x="2384181" y="2819400"/>
            <a:ext cx="381000" cy="1524000"/>
          </a:xfrm>
          <a:prstGeom prst="can">
            <a:avLst>
              <a:gd name="adj" fmla="val 4153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03" name="AutoShape 213"/>
          <p:cNvSpPr>
            <a:spLocks noChangeArrowheads="1"/>
          </p:cNvSpPr>
          <p:nvPr/>
        </p:nvSpPr>
        <p:spPr bwMode="auto">
          <a:xfrm>
            <a:off x="2765181" y="2819400"/>
            <a:ext cx="381000" cy="1524000"/>
          </a:xfrm>
          <a:prstGeom prst="can">
            <a:avLst>
              <a:gd name="adj" fmla="val 4153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04" name="AutoShape 214"/>
          <p:cNvSpPr>
            <a:spLocks noChangeArrowheads="1"/>
          </p:cNvSpPr>
          <p:nvPr/>
        </p:nvSpPr>
        <p:spPr bwMode="auto">
          <a:xfrm>
            <a:off x="3146181" y="2819400"/>
            <a:ext cx="381000" cy="1524000"/>
          </a:xfrm>
          <a:prstGeom prst="can">
            <a:avLst>
              <a:gd name="adj" fmla="val 4153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05" name="AutoShape 215"/>
          <p:cNvSpPr>
            <a:spLocks noChangeArrowheads="1"/>
          </p:cNvSpPr>
          <p:nvPr/>
        </p:nvSpPr>
        <p:spPr bwMode="auto">
          <a:xfrm>
            <a:off x="3527181" y="2819400"/>
            <a:ext cx="381000" cy="1524000"/>
          </a:xfrm>
          <a:prstGeom prst="can">
            <a:avLst>
              <a:gd name="adj" fmla="val 4153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06" name="AutoShape 216"/>
          <p:cNvSpPr>
            <a:spLocks noChangeArrowheads="1"/>
          </p:cNvSpPr>
          <p:nvPr/>
        </p:nvSpPr>
        <p:spPr bwMode="auto">
          <a:xfrm>
            <a:off x="2231781" y="2971800"/>
            <a:ext cx="381000" cy="1524000"/>
          </a:xfrm>
          <a:prstGeom prst="can">
            <a:avLst>
              <a:gd name="adj" fmla="val 4153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07" name="AutoShape 217"/>
          <p:cNvSpPr>
            <a:spLocks noChangeArrowheads="1"/>
          </p:cNvSpPr>
          <p:nvPr/>
        </p:nvSpPr>
        <p:spPr bwMode="auto">
          <a:xfrm>
            <a:off x="2612781" y="2971800"/>
            <a:ext cx="381000" cy="1524000"/>
          </a:xfrm>
          <a:prstGeom prst="can">
            <a:avLst>
              <a:gd name="adj" fmla="val 4153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08" name="AutoShape 218"/>
          <p:cNvSpPr>
            <a:spLocks noChangeArrowheads="1"/>
          </p:cNvSpPr>
          <p:nvPr/>
        </p:nvSpPr>
        <p:spPr bwMode="auto">
          <a:xfrm>
            <a:off x="2993781" y="2971800"/>
            <a:ext cx="381000" cy="1524000"/>
          </a:xfrm>
          <a:prstGeom prst="can">
            <a:avLst>
              <a:gd name="adj" fmla="val 4153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09" name="AutoShape 219"/>
          <p:cNvSpPr>
            <a:spLocks noChangeArrowheads="1"/>
          </p:cNvSpPr>
          <p:nvPr/>
        </p:nvSpPr>
        <p:spPr bwMode="auto">
          <a:xfrm>
            <a:off x="3374781" y="2971800"/>
            <a:ext cx="381000" cy="1524000"/>
          </a:xfrm>
          <a:prstGeom prst="can">
            <a:avLst>
              <a:gd name="adj" fmla="val 4153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10" name="AutoShape 220"/>
          <p:cNvSpPr>
            <a:spLocks noChangeArrowheads="1"/>
          </p:cNvSpPr>
          <p:nvPr/>
        </p:nvSpPr>
        <p:spPr bwMode="auto">
          <a:xfrm>
            <a:off x="2079381" y="3124200"/>
            <a:ext cx="381000" cy="1524000"/>
          </a:xfrm>
          <a:prstGeom prst="can">
            <a:avLst>
              <a:gd name="adj" fmla="val 4153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11" name="AutoShape 221"/>
          <p:cNvSpPr>
            <a:spLocks noChangeArrowheads="1"/>
          </p:cNvSpPr>
          <p:nvPr/>
        </p:nvSpPr>
        <p:spPr bwMode="auto">
          <a:xfrm>
            <a:off x="2460381" y="3124200"/>
            <a:ext cx="381000" cy="1524000"/>
          </a:xfrm>
          <a:prstGeom prst="can">
            <a:avLst>
              <a:gd name="adj" fmla="val 4153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12" name="AutoShape 222"/>
          <p:cNvSpPr>
            <a:spLocks noChangeArrowheads="1"/>
          </p:cNvSpPr>
          <p:nvPr/>
        </p:nvSpPr>
        <p:spPr bwMode="auto">
          <a:xfrm>
            <a:off x="2841381" y="3124200"/>
            <a:ext cx="381000" cy="1524000"/>
          </a:xfrm>
          <a:prstGeom prst="can">
            <a:avLst>
              <a:gd name="adj" fmla="val 4153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13" name="AutoShape 223"/>
          <p:cNvSpPr>
            <a:spLocks noChangeArrowheads="1"/>
          </p:cNvSpPr>
          <p:nvPr/>
        </p:nvSpPr>
        <p:spPr bwMode="auto">
          <a:xfrm>
            <a:off x="3222381" y="3124200"/>
            <a:ext cx="381000" cy="1524000"/>
          </a:xfrm>
          <a:prstGeom prst="can">
            <a:avLst>
              <a:gd name="adj" fmla="val 4153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grpSp>
        <p:nvGrpSpPr>
          <p:cNvPr id="8228" name="Group 112"/>
          <p:cNvGrpSpPr>
            <a:grpSpLocks/>
          </p:cNvGrpSpPr>
          <p:nvPr/>
        </p:nvGrpSpPr>
        <p:grpSpPr bwMode="auto">
          <a:xfrm>
            <a:off x="5029200" y="1676400"/>
            <a:ext cx="2734408" cy="3124200"/>
            <a:chOff x="3696" y="240"/>
            <a:chExt cx="1722" cy="1968"/>
          </a:xfrm>
        </p:grpSpPr>
        <p:grpSp>
          <p:nvGrpSpPr>
            <p:cNvPr id="8229" name="Group 113"/>
            <p:cNvGrpSpPr>
              <a:grpSpLocks/>
            </p:cNvGrpSpPr>
            <p:nvPr/>
          </p:nvGrpSpPr>
          <p:grpSpPr bwMode="auto">
            <a:xfrm>
              <a:off x="3696" y="240"/>
              <a:ext cx="858" cy="1968"/>
              <a:chOff x="2968" y="144"/>
              <a:chExt cx="1655" cy="3794"/>
            </a:xfrm>
          </p:grpSpPr>
          <p:cxnSp>
            <p:nvCxnSpPr>
              <p:cNvPr id="39" name="Straight Connector 11"/>
              <p:cNvCxnSpPr/>
              <p:nvPr/>
            </p:nvCxnSpPr>
            <p:spPr>
              <a:xfrm rot="16200000" flipH="1">
                <a:off x="1914" y="2103"/>
                <a:ext cx="3451" cy="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12"/>
              <p:cNvCxnSpPr/>
              <p:nvPr/>
            </p:nvCxnSpPr>
            <p:spPr>
              <a:xfrm rot="16200000" flipH="1">
                <a:off x="1619" y="2104"/>
                <a:ext cx="3451" cy="5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val 13"/>
              <p:cNvSpPr/>
              <p:nvPr/>
            </p:nvSpPr>
            <p:spPr>
              <a:xfrm>
                <a:off x="3287" y="144"/>
                <a:ext cx="358" cy="359"/>
              </a:xfrm>
              <a:prstGeom prst="ellipse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8299" name="TextBox 21"/>
              <p:cNvSpPr txBox="1">
                <a:spLocks noChangeArrowheads="1"/>
              </p:cNvSpPr>
              <p:nvPr/>
            </p:nvSpPr>
            <p:spPr bwMode="auto">
              <a:xfrm>
                <a:off x="3203" y="208"/>
                <a:ext cx="224" cy="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8236" name="Group 24"/>
              <p:cNvGrpSpPr>
                <a:grpSpLocks/>
              </p:cNvGrpSpPr>
              <p:nvPr/>
            </p:nvGrpSpPr>
            <p:grpSpPr bwMode="auto">
              <a:xfrm>
                <a:off x="3266" y="568"/>
                <a:ext cx="398" cy="1114"/>
                <a:chOff x="1036119" y="1003954"/>
                <a:chExt cx="675312" cy="1888754"/>
              </a:xfrm>
            </p:grpSpPr>
            <p:sp>
              <p:nvSpPr>
                <p:cNvPr id="42" name="Oval 14"/>
                <p:cNvSpPr/>
                <p:nvPr/>
              </p:nvSpPr>
              <p:spPr>
                <a:xfrm>
                  <a:off x="1125488" y="1222985"/>
                  <a:ext cx="498352" cy="500172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 dirty="0"/>
                </a:p>
              </p:txBody>
            </p:sp>
            <p:sp>
              <p:nvSpPr>
                <p:cNvPr id="44" name="Rounded Rectangle 15"/>
                <p:cNvSpPr/>
                <p:nvPr/>
              </p:nvSpPr>
              <p:spPr>
                <a:xfrm>
                  <a:off x="1457724" y="1003954"/>
                  <a:ext cx="220483" cy="163455"/>
                </a:xfrm>
                <a:prstGeom prst="round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46" name="Freeform 16"/>
                <p:cNvSpPr/>
                <p:nvPr/>
              </p:nvSpPr>
              <p:spPr>
                <a:xfrm>
                  <a:off x="1342952" y="1039915"/>
                  <a:ext cx="117792" cy="238644"/>
                </a:xfrm>
                <a:custGeom>
                  <a:avLst/>
                  <a:gdLst>
                    <a:gd name="connsiteX0" fmla="*/ 154459 w 154459"/>
                    <a:gd name="connsiteY0" fmla="*/ 53546 h 313038"/>
                    <a:gd name="connsiteX1" fmla="*/ 67962 w 154459"/>
                    <a:gd name="connsiteY1" fmla="*/ 4119 h 313038"/>
                    <a:gd name="connsiteX2" fmla="*/ 6178 w 154459"/>
                    <a:gd name="connsiteY2" fmla="*/ 78259 h 313038"/>
                    <a:gd name="connsiteX3" fmla="*/ 105032 w 154459"/>
                    <a:gd name="connsiteY3" fmla="*/ 313038 h 31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4459" h="313038">
                      <a:moveTo>
                        <a:pt x="154459" y="53546"/>
                      </a:moveTo>
                      <a:cubicBezTo>
                        <a:pt x="123567" y="26773"/>
                        <a:pt x="92675" y="0"/>
                        <a:pt x="67962" y="4119"/>
                      </a:cubicBezTo>
                      <a:cubicBezTo>
                        <a:pt x="43249" y="8238"/>
                        <a:pt x="0" y="26773"/>
                        <a:pt x="6178" y="78259"/>
                      </a:cubicBezTo>
                      <a:cubicBezTo>
                        <a:pt x="12356" y="129746"/>
                        <a:pt x="58694" y="221392"/>
                        <a:pt x="105032" y="313038"/>
                      </a:cubicBezTo>
                    </a:path>
                  </a:pathLst>
                </a:custGeom>
                <a:ln w="127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48" name="Oval 17"/>
                <p:cNvSpPr/>
                <p:nvPr/>
              </p:nvSpPr>
              <p:spPr>
                <a:xfrm>
                  <a:off x="1158711" y="2056606"/>
                  <a:ext cx="495333" cy="49690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 dirty="0"/>
                </a:p>
              </p:txBody>
            </p:sp>
            <p:sp>
              <p:nvSpPr>
                <p:cNvPr id="49" name="Rounded Rectangle 18"/>
                <p:cNvSpPr/>
                <p:nvPr/>
              </p:nvSpPr>
              <p:spPr>
                <a:xfrm>
                  <a:off x="1490946" y="1831039"/>
                  <a:ext cx="220485" cy="169993"/>
                </a:xfrm>
                <a:prstGeom prst="round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50" name="Freeform 19"/>
                <p:cNvSpPr/>
                <p:nvPr/>
              </p:nvSpPr>
              <p:spPr>
                <a:xfrm>
                  <a:off x="1373155" y="1866998"/>
                  <a:ext cx="120813" cy="241914"/>
                </a:xfrm>
                <a:custGeom>
                  <a:avLst/>
                  <a:gdLst>
                    <a:gd name="connsiteX0" fmla="*/ 154459 w 154459"/>
                    <a:gd name="connsiteY0" fmla="*/ 53546 h 313038"/>
                    <a:gd name="connsiteX1" fmla="*/ 67962 w 154459"/>
                    <a:gd name="connsiteY1" fmla="*/ 4119 h 313038"/>
                    <a:gd name="connsiteX2" fmla="*/ 6178 w 154459"/>
                    <a:gd name="connsiteY2" fmla="*/ 78259 h 313038"/>
                    <a:gd name="connsiteX3" fmla="*/ 105032 w 154459"/>
                    <a:gd name="connsiteY3" fmla="*/ 313038 h 31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4459" h="313038">
                      <a:moveTo>
                        <a:pt x="154459" y="53546"/>
                      </a:moveTo>
                      <a:cubicBezTo>
                        <a:pt x="123567" y="26773"/>
                        <a:pt x="92675" y="0"/>
                        <a:pt x="67962" y="4119"/>
                      </a:cubicBezTo>
                      <a:cubicBezTo>
                        <a:pt x="43249" y="8238"/>
                        <a:pt x="0" y="26773"/>
                        <a:pt x="6178" y="78259"/>
                      </a:cubicBezTo>
                      <a:cubicBezTo>
                        <a:pt x="12356" y="129746"/>
                        <a:pt x="58694" y="221392"/>
                        <a:pt x="105032" y="313038"/>
                      </a:cubicBezTo>
                    </a:path>
                  </a:pathLst>
                </a:custGeom>
                <a:ln w="127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8323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1036119" y="1285025"/>
                  <a:ext cx="380752" cy="7605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nl-NL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8324" name="TextBox 23"/>
                <p:cNvSpPr txBox="1">
                  <a:spLocks noChangeArrowheads="1"/>
                </p:cNvSpPr>
                <p:nvPr/>
              </p:nvSpPr>
              <p:spPr bwMode="auto">
                <a:xfrm>
                  <a:off x="1051194" y="2132237"/>
                  <a:ext cx="380752" cy="7604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nl-NL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51" name="Oval 26"/>
              <p:cNvSpPr/>
              <p:nvPr/>
            </p:nvSpPr>
            <p:spPr>
              <a:xfrm>
                <a:off x="3351" y="2450"/>
                <a:ext cx="294" cy="295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52" name="Rounded Rectangle 27"/>
              <p:cNvSpPr/>
              <p:nvPr/>
            </p:nvSpPr>
            <p:spPr>
              <a:xfrm>
                <a:off x="3547" y="2319"/>
                <a:ext cx="130" cy="100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54" name="Freeform 28"/>
              <p:cNvSpPr/>
              <p:nvPr/>
            </p:nvSpPr>
            <p:spPr>
              <a:xfrm>
                <a:off x="3479" y="2340"/>
                <a:ext cx="69" cy="141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55" name="Oval 29"/>
              <p:cNvSpPr/>
              <p:nvPr/>
            </p:nvSpPr>
            <p:spPr>
              <a:xfrm>
                <a:off x="3369" y="2937"/>
                <a:ext cx="295" cy="295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56" name="Rounded Rectangle 30"/>
              <p:cNvSpPr/>
              <p:nvPr/>
            </p:nvSpPr>
            <p:spPr>
              <a:xfrm>
                <a:off x="3564" y="2808"/>
                <a:ext cx="132" cy="98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57" name="Freeform 31"/>
              <p:cNvSpPr/>
              <p:nvPr/>
            </p:nvSpPr>
            <p:spPr>
              <a:xfrm>
                <a:off x="3497" y="2828"/>
                <a:ext cx="71" cy="143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8307" name="TextBox 32"/>
              <p:cNvSpPr txBox="1">
                <a:spLocks noChangeArrowheads="1"/>
              </p:cNvSpPr>
              <p:nvPr/>
            </p:nvSpPr>
            <p:spPr bwMode="auto">
              <a:xfrm>
                <a:off x="3301" y="2482"/>
                <a:ext cx="224" cy="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8308" name="TextBox 33"/>
              <p:cNvSpPr txBox="1">
                <a:spLocks noChangeArrowheads="1"/>
              </p:cNvSpPr>
              <p:nvPr/>
            </p:nvSpPr>
            <p:spPr bwMode="auto">
              <a:xfrm>
                <a:off x="3306" y="2984"/>
                <a:ext cx="224" cy="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58" name="Oval 34"/>
              <p:cNvSpPr/>
              <p:nvPr/>
            </p:nvSpPr>
            <p:spPr>
              <a:xfrm>
                <a:off x="3336" y="1835"/>
                <a:ext cx="292" cy="293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59" name="Rounded Rectangle 35"/>
              <p:cNvSpPr/>
              <p:nvPr/>
            </p:nvSpPr>
            <p:spPr>
              <a:xfrm>
                <a:off x="3532" y="1619"/>
                <a:ext cx="260" cy="183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60" name="Freeform 36"/>
              <p:cNvSpPr/>
              <p:nvPr/>
            </p:nvSpPr>
            <p:spPr>
              <a:xfrm>
                <a:off x="3463" y="1725"/>
                <a:ext cx="71" cy="143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8312" name="TextBox 37"/>
              <p:cNvSpPr txBox="1">
                <a:spLocks noChangeArrowheads="1"/>
              </p:cNvSpPr>
              <p:nvPr/>
            </p:nvSpPr>
            <p:spPr bwMode="auto">
              <a:xfrm>
                <a:off x="3285" y="1869"/>
                <a:ext cx="224" cy="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61" name="Rectangle 42"/>
              <p:cNvSpPr/>
              <p:nvPr/>
            </p:nvSpPr>
            <p:spPr>
              <a:xfrm>
                <a:off x="3246" y="3728"/>
                <a:ext cx="546" cy="21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  <p:sp>
            <p:nvSpPr>
              <p:cNvPr id="62" name="Rounded Rectangle 44"/>
              <p:cNvSpPr/>
              <p:nvPr/>
            </p:nvSpPr>
            <p:spPr>
              <a:xfrm>
                <a:off x="3869" y="3630"/>
                <a:ext cx="263" cy="183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63" name="Freeform 46"/>
              <p:cNvSpPr/>
              <p:nvPr/>
            </p:nvSpPr>
            <p:spPr>
              <a:xfrm>
                <a:off x="2968" y="3722"/>
                <a:ext cx="1655" cy="141"/>
              </a:xfrm>
              <a:custGeom>
                <a:avLst/>
                <a:gdLst>
                  <a:gd name="connsiteX0" fmla="*/ 0 w 2804983"/>
                  <a:gd name="connsiteY0" fmla="*/ 224481 h 238897"/>
                  <a:gd name="connsiteX1" fmla="*/ 939113 w 2804983"/>
                  <a:gd name="connsiteY1" fmla="*/ 224481 h 238897"/>
                  <a:gd name="connsiteX2" fmla="*/ 1173891 w 2804983"/>
                  <a:gd name="connsiteY2" fmla="*/ 137983 h 238897"/>
                  <a:gd name="connsiteX3" fmla="*/ 1334529 w 2804983"/>
                  <a:gd name="connsiteY3" fmla="*/ 39129 h 238897"/>
                  <a:gd name="connsiteX4" fmla="*/ 1692875 w 2804983"/>
                  <a:gd name="connsiteY4" fmla="*/ 2059 h 238897"/>
                  <a:gd name="connsiteX5" fmla="*/ 2150075 w 2804983"/>
                  <a:gd name="connsiteY5" fmla="*/ 51486 h 238897"/>
                  <a:gd name="connsiteX6" fmla="*/ 2434281 w 2804983"/>
                  <a:gd name="connsiteY6" fmla="*/ 187410 h 238897"/>
                  <a:gd name="connsiteX7" fmla="*/ 2804983 w 2804983"/>
                  <a:gd name="connsiteY7" fmla="*/ 224481 h 238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04983" h="238897">
                    <a:moveTo>
                      <a:pt x="0" y="224481"/>
                    </a:moveTo>
                    <a:cubicBezTo>
                      <a:pt x="371732" y="231689"/>
                      <a:pt x="743465" y="238897"/>
                      <a:pt x="939113" y="224481"/>
                    </a:cubicBezTo>
                    <a:cubicBezTo>
                      <a:pt x="1134762" y="210065"/>
                      <a:pt x="1107988" y="168875"/>
                      <a:pt x="1173891" y="137983"/>
                    </a:cubicBezTo>
                    <a:cubicBezTo>
                      <a:pt x="1239794" y="107091"/>
                      <a:pt x="1248032" y="61783"/>
                      <a:pt x="1334529" y="39129"/>
                    </a:cubicBezTo>
                    <a:cubicBezTo>
                      <a:pt x="1421026" y="16475"/>
                      <a:pt x="1556951" y="0"/>
                      <a:pt x="1692875" y="2059"/>
                    </a:cubicBezTo>
                    <a:cubicBezTo>
                      <a:pt x="1828799" y="4118"/>
                      <a:pt x="2026507" y="20594"/>
                      <a:pt x="2150075" y="51486"/>
                    </a:cubicBezTo>
                    <a:cubicBezTo>
                      <a:pt x="2273643" y="82378"/>
                      <a:pt x="2325130" y="158578"/>
                      <a:pt x="2434281" y="187410"/>
                    </a:cubicBezTo>
                    <a:cubicBezTo>
                      <a:pt x="2543432" y="216243"/>
                      <a:pt x="2674207" y="220362"/>
                      <a:pt x="2804983" y="224481"/>
                    </a:cubicBezTo>
                  </a:path>
                </a:pathLst>
              </a:cu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  <p:sp>
            <p:nvSpPr>
              <p:cNvPr id="48242" name="Freeform 52"/>
              <p:cNvSpPr/>
              <p:nvPr/>
            </p:nvSpPr>
            <p:spPr>
              <a:xfrm>
                <a:off x="3304" y="626"/>
                <a:ext cx="653" cy="3038"/>
              </a:xfrm>
              <a:custGeom>
                <a:avLst/>
                <a:gdLst>
                  <a:gd name="connsiteX0" fmla="*/ 479854 w 1110048"/>
                  <a:gd name="connsiteY0" fmla="*/ 0 h 5150709"/>
                  <a:gd name="connsiteX1" fmla="*/ 479854 w 1110048"/>
                  <a:gd name="connsiteY1" fmla="*/ 123568 h 5150709"/>
                  <a:gd name="connsiteX2" fmla="*/ 591065 w 1110048"/>
                  <a:gd name="connsiteY2" fmla="*/ 383060 h 5150709"/>
                  <a:gd name="connsiteX3" fmla="*/ 479854 w 1110048"/>
                  <a:gd name="connsiteY3" fmla="*/ 605481 h 5150709"/>
                  <a:gd name="connsiteX4" fmla="*/ 504567 w 1110048"/>
                  <a:gd name="connsiteY4" fmla="*/ 704335 h 5150709"/>
                  <a:gd name="connsiteX5" fmla="*/ 504567 w 1110048"/>
                  <a:gd name="connsiteY5" fmla="*/ 951471 h 5150709"/>
                  <a:gd name="connsiteX6" fmla="*/ 72081 w 1110048"/>
                  <a:gd name="connsiteY6" fmla="*/ 1532238 h 5150709"/>
                  <a:gd name="connsiteX7" fmla="*/ 72081 w 1110048"/>
                  <a:gd name="connsiteY7" fmla="*/ 1655806 h 5150709"/>
                  <a:gd name="connsiteX8" fmla="*/ 492211 w 1110048"/>
                  <a:gd name="connsiteY8" fmla="*/ 1754660 h 5150709"/>
                  <a:gd name="connsiteX9" fmla="*/ 615778 w 1110048"/>
                  <a:gd name="connsiteY9" fmla="*/ 2038865 h 5150709"/>
                  <a:gd name="connsiteX10" fmla="*/ 529281 w 1110048"/>
                  <a:gd name="connsiteY10" fmla="*/ 2323071 h 5150709"/>
                  <a:gd name="connsiteX11" fmla="*/ 72081 w 1110048"/>
                  <a:gd name="connsiteY11" fmla="*/ 2730844 h 5150709"/>
                  <a:gd name="connsiteX12" fmla="*/ 96794 w 1110048"/>
                  <a:gd name="connsiteY12" fmla="*/ 2842054 h 5150709"/>
                  <a:gd name="connsiteX13" fmla="*/ 516924 w 1110048"/>
                  <a:gd name="connsiteY13" fmla="*/ 2854411 h 5150709"/>
                  <a:gd name="connsiteX14" fmla="*/ 615778 w 1110048"/>
                  <a:gd name="connsiteY14" fmla="*/ 3126260 h 5150709"/>
                  <a:gd name="connsiteX15" fmla="*/ 541638 w 1110048"/>
                  <a:gd name="connsiteY15" fmla="*/ 3509319 h 5150709"/>
                  <a:gd name="connsiteX16" fmla="*/ 492211 w 1110048"/>
                  <a:gd name="connsiteY16" fmla="*/ 3707027 h 5150709"/>
                  <a:gd name="connsiteX17" fmla="*/ 628135 w 1110048"/>
                  <a:gd name="connsiteY17" fmla="*/ 4176584 h 5150709"/>
                  <a:gd name="connsiteX18" fmla="*/ 467497 w 1110048"/>
                  <a:gd name="connsiteY18" fmla="*/ 4547287 h 5150709"/>
                  <a:gd name="connsiteX19" fmla="*/ 1011194 w 1110048"/>
                  <a:gd name="connsiteY19" fmla="*/ 4917990 h 5150709"/>
                  <a:gd name="connsiteX20" fmla="*/ 1060621 w 1110048"/>
                  <a:gd name="connsiteY20" fmla="*/ 5115698 h 5150709"/>
                  <a:gd name="connsiteX21" fmla="*/ 1072978 w 1110048"/>
                  <a:gd name="connsiteY21" fmla="*/ 5128054 h 5150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110048" h="5150709">
                    <a:moveTo>
                      <a:pt x="479854" y="0"/>
                    </a:moveTo>
                    <a:cubicBezTo>
                      <a:pt x="470586" y="29862"/>
                      <a:pt x="461319" y="59725"/>
                      <a:pt x="479854" y="123568"/>
                    </a:cubicBezTo>
                    <a:cubicBezTo>
                      <a:pt x="498389" y="187411"/>
                      <a:pt x="591065" y="302741"/>
                      <a:pt x="591065" y="383060"/>
                    </a:cubicBezTo>
                    <a:cubicBezTo>
                      <a:pt x="591065" y="463379"/>
                      <a:pt x="494270" y="551935"/>
                      <a:pt x="479854" y="605481"/>
                    </a:cubicBezTo>
                    <a:cubicBezTo>
                      <a:pt x="465438" y="659027"/>
                      <a:pt x="500448" y="646670"/>
                      <a:pt x="504567" y="704335"/>
                    </a:cubicBezTo>
                    <a:cubicBezTo>
                      <a:pt x="508686" y="762000"/>
                      <a:pt x="576648" y="813487"/>
                      <a:pt x="504567" y="951471"/>
                    </a:cubicBezTo>
                    <a:cubicBezTo>
                      <a:pt x="432486" y="1089455"/>
                      <a:pt x="144162" y="1414849"/>
                      <a:pt x="72081" y="1532238"/>
                    </a:cubicBezTo>
                    <a:cubicBezTo>
                      <a:pt x="0" y="1649627"/>
                      <a:pt x="2059" y="1618736"/>
                      <a:pt x="72081" y="1655806"/>
                    </a:cubicBezTo>
                    <a:cubicBezTo>
                      <a:pt x="142103" y="1692876"/>
                      <a:pt x="401595" y="1690817"/>
                      <a:pt x="492211" y="1754660"/>
                    </a:cubicBezTo>
                    <a:cubicBezTo>
                      <a:pt x="582827" y="1818503"/>
                      <a:pt x="609600" y="1944130"/>
                      <a:pt x="615778" y="2038865"/>
                    </a:cubicBezTo>
                    <a:cubicBezTo>
                      <a:pt x="621956" y="2133600"/>
                      <a:pt x="619897" y="2207741"/>
                      <a:pt x="529281" y="2323071"/>
                    </a:cubicBezTo>
                    <a:cubicBezTo>
                      <a:pt x="438665" y="2438401"/>
                      <a:pt x="144162" y="2644347"/>
                      <a:pt x="72081" y="2730844"/>
                    </a:cubicBezTo>
                    <a:cubicBezTo>
                      <a:pt x="0" y="2817341"/>
                      <a:pt x="22654" y="2821460"/>
                      <a:pt x="96794" y="2842054"/>
                    </a:cubicBezTo>
                    <a:cubicBezTo>
                      <a:pt x="170934" y="2862648"/>
                      <a:pt x="430427" y="2807043"/>
                      <a:pt x="516924" y="2854411"/>
                    </a:cubicBezTo>
                    <a:cubicBezTo>
                      <a:pt x="603421" y="2901779"/>
                      <a:pt x="611659" y="3017109"/>
                      <a:pt x="615778" y="3126260"/>
                    </a:cubicBezTo>
                    <a:cubicBezTo>
                      <a:pt x="619897" y="3235411"/>
                      <a:pt x="562232" y="3412525"/>
                      <a:pt x="541638" y="3509319"/>
                    </a:cubicBezTo>
                    <a:cubicBezTo>
                      <a:pt x="521044" y="3606113"/>
                      <a:pt x="477795" y="3595816"/>
                      <a:pt x="492211" y="3707027"/>
                    </a:cubicBezTo>
                    <a:cubicBezTo>
                      <a:pt x="506627" y="3818238"/>
                      <a:pt x="632254" y="4036541"/>
                      <a:pt x="628135" y="4176584"/>
                    </a:cubicBezTo>
                    <a:cubicBezTo>
                      <a:pt x="624016" y="4316627"/>
                      <a:pt x="403654" y="4423719"/>
                      <a:pt x="467497" y="4547287"/>
                    </a:cubicBezTo>
                    <a:cubicBezTo>
                      <a:pt x="531340" y="4670855"/>
                      <a:pt x="912340" y="4823255"/>
                      <a:pt x="1011194" y="4917990"/>
                    </a:cubicBezTo>
                    <a:cubicBezTo>
                      <a:pt x="1110048" y="5012725"/>
                      <a:pt x="1050324" y="5080687"/>
                      <a:pt x="1060621" y="5115698"/>
                    </a:cubicBezTo>
                    <a:cubicBezTo>
                      <a:pt x="1070918" y="5150709"/>
                      <a:pt x="1072978" y="5128054"/>
                      <a:pt x="1072978" y="5128054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</p:grpSp>
        <p:grpSp>
          <p:nvGrpSpPr>
            <p:cNvPr id="8237" name="Group 143"/>
            <p:cNvGrpSpPr>
              <a:grpSpLocks/>
            </p:cNvGrpSpPr>
            <p:nvPr/>
          </p:nvGrpSpPr>
          <p:grpSpPr bwMode="auto">
            <a:xfrm>
              <a:off x="4560" y="240"/>
              <a:ext cx="858" cy="1968"/>
              <a:chOff x="2968" y="144"/>
              <a:chExt cx="1655" cy="3794"/>
            </a:xfrm>
          </p:grpSpPr>
          <p:cxnSp>
            <p:nvCxnSpPr>
              <p:cNvPr id="48243" name="Straight Connector 11"/>
              <p:cNvCxnSpPr/>
              <p:nvPr/>
            </p:nvCxnSpPr>
            <p:spPr>
              <a:xfrm rot="16200000" flipH="1">
                <a:off x="1913" y="2103"/>
                <a:ext cx="3451" cy="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244" name="Straight Connector 12"/>
              <p:cNvCxnSpPr/>
              <p:nvPr/>
            </p:nvCxnSpPr>
            <p:spPr>
              <a:xfrm rot="16200000" flipH="1">
                <a:off x="1619" y="2104"/>
                <a:ext cx="3451" cy="5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247" name="Oval 13"/>
              <p:cNvSpPr/>
              <p:nvPr/>
            </p:nvSpPr>
            <p:spPr>
              <a:xfrm>
                <a:off x="3286" y="144"/>
                <a:ext cx="358" cy="359"/>
              </a:xfrm>
              <a:prstGeom prst="ellipse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8270" name="TextBox 21"/>
              <p:cNvSpPr txBox="1">
                <a:spLocks noChangeArrowheads="1"/>
              </p:cNvSpPr>
              <p:nvPr/>
            </p:nvSpPr>
            <p:spPr bwMode="auto">
              <a:xfrm>
                <a:off x="3203" y="208"/>
                <a:ext cx="224" cy="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8238" name="Group 24"/>
              <p:cNvGrpSpPr>
                <a:grpSpLocks/>
              </p:cNvGrpSpPr>
              <p:nvPr/>
            </p:nvGrpSpPr>
            <p:grpSpPr bwMode="auto">
              <a:xfrm>
                <a:off x="3267" y="568"/>
                <a:ext cx="398" cy="1114"/>
                <a:chOff x="1036119" y="1003954"/>
                <a:chExt cx="674555" cy="1888754"/>
              </a:xfrm>
            </p:grpSpPr>
            <p:sp>
              <p:nvSpPr>
                <p:cNvPr id="48248" name="Oval 14"/>
                <p:cNvSpPr/>
                <p:nvPr/>
              </p:nvSpPr>
              <p:spPr>
                <a:xfrm>
                  <a:off x="1106609" y="1222985"/>
                  <a:ext cx="516474" cy="500172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 dirty="0"/>
                </a:p>
              </p:txBody>
            </p:sp>
            <p:sp>
              <p:nvSpPr>
                <p:cNvPr id="48249" name="Rounded Rectangle 15"/>
                <p:cNvSpPr/>
                <p:nvPr/>
              </p:nvSpPr>
              <p:spPr>
                <a:xfrm>
                  <a:off x="1456967" y="1003954"/>
                  <a:ext cx="220483" cy="163455"/>
                </a:xfrm>
                <a:prstGeom prst="round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48250" name="Freeform 16"/>
                <p:cNvSpPr/>
                <p:nvPr/>
              </p:nvSpPr>
              <p:spPr>
                <a:xfrm>
                  <a:off x="1342194" y="1039915"/>
                  <a:ext cx="117792" cy="238644"/>
                </a:xfrm>
                <a:custGeom>
                  <a:avLst/>
                  <a:gdLst>
                    <a:gd name="connsiteX0" fmla="*/ 154459 w 154459"/>
                    <a:gd name="connsiteY0" fmla="*/ 53546 h 313038"/>
                    <a:gd name="connsiteX1" fmla="*/ 67962 w 154459"/>
                    <a:gd name="connsiteY1" fmla="*/ 4119 h 313038"/>
                    <a:gd name="connsiteX2" fmla="*/ 6178 w 154459"/>
                    <a:gd name="connsiteY2" fmla="*/ 78259 h 313038"/>
                    <a:gd name="connsiteX3" fmla="*/ 105032 w 154459"/>
                    <a:gd name="connsiteY3" fmla="*/ 313038 h 31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4459" h="313038">
                      <a:moveTo>
                        <a:pt x="154459" y="53546"/>
                      </a:moveTo>
                      <a:cubicBezTo>
                        <a:pt x="123567" y="26773"/>
                        <a:pt x="92675" y="0"/>
                        <a:pt x="67962" y="4119"/>
                      </a:cubicBezTo>
                      <a:cubicBezTo>
                        <a:pt x="43249" y="8238"/>
                        <a:pt x="0" y="26773"/>
                        <a:pt x="6178" y="78259"/>
                      </a:cubicBezTo>
                      <a:cubicBezTo>
                        <a:pt x="12356" y="129746"/>
                        <a:pt x="58694" y="221392"/>
                        <a:pt x="105032" y="313038"/>
                      </a:cubicBezTo>
                    </a:path>
                  </a:pathLst>
                </a:custGeom>
                <a:ln w="127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48251" name="Oval 17"/>
                <p:cNvSpPr/>
                <p:nvPr/>
              </p:nvSpPr>
              <p:spPr>
                <a:xfrm>
                  <a:off x="1139832" y="2056606"/>
                  <a:ext cx="513455" cy="49690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 dirty="0"/>
                </a:p>
              </p:txBody>
            </p:sp>
            <p:sp>
              <p:nvSpPr>
                <p:cNvPr id="48252" name="Rounded Rectangle 18"/>
                <p:cNvSpPr/>
                <p:nvPr/>
              </p:nvSpPr>
              <p:spPr>
                <a:xfrm>
                  <a:off x="1490189" y="1831039"/>
                  <a:ext cx="220485" cy="169993"/>
                </a:xfrm>
                <a:prstGeom prst="round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48255" name="Freeform 19"/>
                <p:cNvSpPr/>
                <p:nvPr/>
              </p:nvSpPr>
              <p:spPr>
                <a:xfrm>
                  <a:off x="1372398" y="1866998"/>
                  <a:ext cx="120813" cy="241914"/>
                </a:xfrm>
                <a:custGeom>
                  <a:avLst/>
                  <a:gdLst>
                    <a:gd name="connsiteX0" fmla="*/ 154459 w 154459"/>
                    <a:gd name="connsiteY0" fmla="*/ 53546 h 313038"/>
                    <a:gd name="connsiteX1" fmla="*/ 67962 w 154459"/>
                    <a:gd name="connsiteY1" fmla="*/ 4119 h 313038"/>
                    <a:gd name="connsiteX2" fmla="*/ 6178 w 154459"/>
                    <a:gd name="connsiteY2" fmla="*/ 78259 h 313038"/>
                    <a:gd name="connsiteX3" fmla="*/ 105032 w 154459"/>
                    <a:gd name="connsiteY3" fmla="*/ 313038 h 31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4459" h="313038">
                      <a:moveTo>
                        <a:pt x="154459" y="53546"/>
                      </a:moveTo>
                      <a:cubicBezTo>
                        <a:pt x="123567" y="26773"/>
                        <a:pt x="92675" y="0"/>
                        <a:pt x="67962" y="4119"/>
                      </a:cubicBezTo>
                      <a:cubicBezTo>
                        <a:pt x="43249" y="8238"/>
                        <a:pt x="0" y="26773"/>
                        <a:pt x="6178" y="78259"/>
                      </a:cubicBezTo>
                      <a:cubicBezTo>
                        <a:pt x="12356" y="129746"/>
                        <a:pt x="58694" y="221392"/>
                        <a:pt x="105032" y="313038"/>
                      </a:cubicBezTo>
                    </a:path>
                  </a:pathLst>
                </a:custGeom>
                <a:ln w="127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000"/>
                </a:p>
              </p:txBody>
            </p:sp>
            <p:sp>
              <p:nvSpPr>
                <p:cNvPr id="8294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1036119" y="1285025"/>
                  <a:ext cx="380752" cy="7605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nl-NL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8295" name="TextBox 23"/>
                <p:cNvSpPr txBox="1">
                  <a:spLocks noChangeArrowheads="1"/>
                </p:cNvSpPr>
                <p:nvPr/>
              </p:nvSpPr>
              <p:spPr bwMode="auto">
                <a:xfrm>
                  <a:off x="1049483" y="2132237"/>
                  <a:ext cx="380325" cy="7604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nl-NL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48256" name="Oval 26"/>
              <p:cNvSpPr/>
              <p:nvPr/>
            </p:nvSpPr>
            <p:spPr>
              <a:xfrm>
                <a:off x="3350" y="2450"/>
                <a:ext cx="294" cy="295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48257" name="Rounded Rectangle 27"/>
              <p:cNvSpPr/>
              <p:nvPr/>
            </p:nvSpPr>
            <p:spPr>
              <a:xfrm>
                <a:off x="3546" y="2319"/>
                <a:ext cx="130" cy="100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258" name="Freeform 28"/>
              <p:cNvSpPr/>
              <p:nvPr/>
            </p:nvSpPr>
            <p:spPr>
              <a:xfrm>
                <a:off x="3478" y="2340"/>
                <a:ext cx="68" cy="141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259" name="Oval 29"/>
              <p:cNvSpPr/>
              <p:nvPr/>
            </p:nvSpPr>
            <p:spPr>
              <a:xfrm>
                <a:off x="3368" y="2937"/>
                <a:ext cx="295" cy="295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48260" name="Rounded Rectangle 30"/>
              <p:cNvSpPr/>
              <p:nvPr/>
            </p:nvSpPr>
            <p:spPr>
              <a:xfrm>
                <a:off x="3564" y="2808"/>
                <a:ext cx="132" cy="98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263" name="Freeform 31"/>
              <p:cNvSpPr/>
              <p:nvPr/>
            </p:nvSpPr>
            <p:spPr>
              <a:xfrm>
                <a:off x="3496" y="2828"/>
                <a:ext cx="71" cy="143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8278" name="TextBox 32"/>
              <p:cNvSpPr txBox="1">
                <a:spLocks noChangeArrowheads="1"/>
              </p:cNvSpPr>
              <p:nvPr/>
            </p:nvSpPr>
            <p:spPr bwMode="auto">
              <a:xfrm>
                <a:off x="3301" y="2482"/>
                <a:ext cx="224" cy="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8279" name="TextBox 33"/>
              <p:cNvSpPr txBox="1">
                <a:spLocks noChangeArrowheads="1"/>
              </p:cNvSpPr>
              <p:nvPr/>
            </p:nvSpPr>
            <p:spPr bwMode="auto">
              <a:xfrm>
                <a:off x="3306" y="2984"/>
                <a:ext cx="224" cy="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48264" name="Oval 34"/>
              <p:cNvSpPr/>
              <p:nvPr/>
            </p:nvSpPr>
            <p:spPr>
              <a:xfrm>
                <a:off x="3336" y="1835"/>
                <a:ext cx="292" cy="293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48265" name="Rounded Rectangle 35"/>
              <p:cNvSpPr/>
              <p:nvPr/>
            </p:nvSpPr>
            <p:spPr>
              <a:xfrm>
                <a:off x="3532" y="1619"/>
                <a:ext cx="260" cy="183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267" name="Freeform 36"/>
              <p:cNvSpPr/>
              <p:nvPr/>
            </p:nvSpPr>
            <p:spPr>
              <a:xfrm>
                <a:off x="3462" y="1725"/>
                <a:ext cx="68" cy="143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8283" name="TextBox 37"/>
              <p:cNvSpPr txBox="1">
                <a:spLocks noChangeArrowheads="1"/>
              </p:cNvSpPr>
              <p:nvPr/>
            </p:nvSpPr>
            <p:spPr bwMode="auto">
              <a:xfrm>
                <a:off x="3285" y="1869"/>
                <a:ext cx="224" cy="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nl-NL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48268" name="Rectangle 42"/>
              <p:cNvSpPr/>
              <p:nvPr/>
            </p:nvSpPr>
            <p:spPr>
              <a:xfrm>
                <a:off x="3245" y="3728"/>
                <a:ext cx="545" cy="21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  <p:sp>
            <p:nvSpPr>
              <p:cNvPr id="48269" name="Rounded Rectangle 44"/>
              <p:cNvSpPr/>
              <p:nvPr/>
            </p:nvSpPr>
            <p:spPr>
              <a:xfrm>
                <a:off x="3868" y="3630"/>
                <a:ext cx="262" cy="183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48270" name="Freeform 46"/>
              <p:cNvSpPr/>
              <p:nvPr/>
            </p:nvSpPr>
            <p:spPr>
              <a:xfrm>
                <a:off x="2968" y="3722"/>
                <a:ext cx="1655" cy="141"/>
              </a:xfrm>
              <a:custGeom>
                <a:avLst/>
                <a:gdLst>
                  <a:gd name="connsiteX0" fmla="*/ 0 w 2804983"/>
                  <a:gd name="connsiteY0" fmla="*/ 224481 h 238897"/>
                  <a:gd name="connsiteX1" fmla="*/ 939113 w 2804983"/>
                  <a:gd name="connsiteY1" fmla="*/ 224481 h 238897"/>
                  <a:gd name="connsiteX2" fmla="*/ 1173891 w 2804983"/>
                  <a:gd name="connsiteY2" fmla="*/ 137983 h 238897"/>
                  <a:gd name="connsiteX3" fmla="*/ 1334529 w 2804983"/>
                  <a:gd name="connsiteY3" fmla="*/ 39129 h 238897"/>
                  <a:gd name="connsiteX4" fmla="*/ 1692875 w 2804983"/>
                  <a:gd name="connsiteY4" fmla="*/ 2059 h 238897"/>
                  <a:gd name="connsiteX5" fmla="*/ 2150075 w 2804983"/>
                  <a:gd name="connsiteY5" fmla="*/ 51486 h 238897"/>
                  <a:gd name="connsiteX6" fmla="*/ 2434281 w 2804983"/>
                  <a:gd name="connsiteY6" fmla="*/ 187410 h 238897"/>
                  <a:gd name="connsiteX7" fmla="*/ 2804983 w 2804983"/>
                  <a:gd name="connsiteY7" fmla="*/ 224481 h 238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04983" h="238897">
                    <a:moveTo>
                      <a:pt x="0" y="224481"/>
                    </a:moveTo>
                    <a:cubicBezTo>
                      <a:pt x="371732" y="231689"/>
                      <a:pt x="743465" y="238897"/>
                      <a:pt x="939113" y="224481"/>
                    </a:cubicBezTo>
                    <a:cubicBezTo>
                      <a:pt x="1134762" y="210065"/>
                      <a:pt x="1107988" y="168875"/>
                      <a:pt x="1173891" y="137983"/>
                    </a:cubicBezTo>
                    <a:cubicBezTo>
                      <a:pt x="1239794" y="107091"/>
                      <a:pt x="1248032" y="61783"/>
                      <a:pt x="1334529" y="39129"/>
                    </a:cubicBezTo>
                    <a:cubicBezTo>
                      <a:pt x="1421026" y="16475"/>
                      <a:pt x="1556951" y="0"/>
                      <a:pt x="1692875" y="2059"/>
                    </a:cubicBezTo>
                    <a:cubicBezTo>
                      <a:pt x="1828799" y="4118"/>
                      <a:pt x="2026507" y="20594"/>
                      <a:pt x="2150075" y="51486"/>
                    </a:cubicBezTo>
                    <a:cubicBezTo>
                      <a:pt x="2273643" y="82378"/>
                      <a:pt x="2325130" y="158578"/>
                      <a:pt x="2434281" y="187410"/>
                    </a:cubicBezTo>
                    <a:cubicBezTo>
                      <a:pt x="2543432" y="216243"/>
                      <a:pt x="2674207" y="220362"/>
                      <a:pt x="2804983" y="224481"/>
                    </a:cubicBezTo>
                  </a:path>
                </a:pathLst>
              </a:cu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  <p:sp>
            <p:nvSpPr>
              <p:cNvPr id="48272" name="Freeform 52"/>
              <p:cNvSpPr/>
              <p:nvPr/>
            </p:nvSpPr>
            <p:spPr>
              <a:xfrm>
                <a:off x="3304" y="626"/>
                <a:ext cx="653" cy="3038"/>
              </a:xfrm>
              <a:custGeom>
                <a:avLst/>
                <a:gdLst>
                  <a:gd name="connsiteX0" fmla="*/ 479854 w 1110048"/>
                  <a:gd name="connsiteY0" fmla="*/ 0 h 5150709"/>
                  <a:gd name="connsiteX1" fmla="*/ 479854 w 1110048"/>
                  <a:gd name="connsiteY1" fmla="*/ 123568 h 5150709"/>
                  <a:gd name="connsiteX2" fmla="*/ 591065 w 1110048"/>
                  <a:gd name="connsiteY2" fmla="*/ 383060 h 5150709"/>
                  <a:gd name="connsiteX3" fmla="*/ 479854 w 1110048"/>
                  <a:gd name="connsiteY3" fmla="*/ 605481 h 5150709"/>
                  <a:gd name="connsiteX4" fmla="*/ 504567 w 1110048"/>
                  <a:gd name="connsiteY4" fmla="*/ 704335 h 5150709"/>
                  <a:gd name="connsiteX5" fmla="*/ 504567 w 1110048"/>
                  <a:gd name="connsiteY5" fmla="*/ 951471 h 5150709"/>
                  <a:gd name="connsiteX6" fmla="*/ 72081 w 1110048"/>
                  <a:gd name="connsiteY6" fmla="*/ 1532238 h 5150709"/>
                  <a:gd name="connsiteX7" fmla="*/ 72081 w 1110048"/>
                  <a:gd name="connsiteY7" fmla="*/ 1655806 h 5150709"/>
                  <a:gd name="connsiteX8" fmla="*/ 492211 w 1110048"/>
                  <a:gd name="connsiteY8" fmla="*/ 1754660 h 5150709"/>
                  <a:gd name="connsiteX9" fmla="*/ 615778 w 1110048"/>
                  <a:gd name="connsiteY9" fmla="*/ 2038865 h 5150709"/>
                  <a:gd name="connsiteX10" fmla="*/ 529281 w 1110048"/>
                  <a:gd name="connsiteY10" fmla="*/ 2323071 h 5150709"/>
                  <a:gd name="connsiteX11" fmla="*/ 72081 w 1110048"/>
                  <a:gd name="connsiteY11" fmla="*/ 2730844 h 5150709"/>
                  <a:gd name="connsiteX12" fmla="*/ 96794 w 1110048"/>
                  <a:gd name="connsiteY12" fmla="*/ 2842054 h 5150709"/>
                  <a:gd name="connsiteX13" fmla="*/ 516924 w 1110048"/>
                  <a:gd name="connsiteY13" fmla="*/ 2854411 h 5150709"/>
                  <a:gd name="connsiteX14" fmla="*/ 615778 w 1110048"/>
                  <a:gd name="connsiteY14" fmla="*/ 3126260 h 5150709"/>
                  <a:gd name="connsiteX15" fmla="*/ 541638 w 1110048"/>
                  <a:gd name="connsiteY15" fmla="*/ 3509319 h 5150709"/>
                  <a:gd name="connsiteX16" fmla="*/ 492211 w 1110048"/>
                  <a:gd name="connsiteY16" fmla="*/ 3707027 h 5150709"/>
                  <a:gd name="connsiteX17" fmla="*/ 628135 w 1110048"/>
                  <a:gd name="connsiteY17" fmla="*/ 4176584 h 5150709"/>
                  <a:gd name="connsiteX18" fmla="*/ 467497 w 1110048"/>
                  <a:gd name="connsiteY18" fmla="*/ 4547287 h 5150709"/>
                  <a:gd name="connsiteX19" fmla="*/ 1011194 w 1110048"/>
                  <a:gd name="connsiteY19" fmla="*/ 4917990 h 5150709"/>
                  <a:gd name="connsiteX20" fmla="*/ 1060621 w 1110048"/>
                  <a:gd name="connsiteY20" fmla="*/ 5115698 h 5150709"/>
                  <a:gd name="connsiteX21" fmla="*/ 1072978 w 1110048"/>
                  <a:gd name="connsiteY21" fmla="*/ 5128054 h 5150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110048" h="5150709">
                    <a:moveTo>
                      <a:pt x="479854" y="0"/>
                    </a:moveTo>
                    <a:cubicBezTo>
                      <a:pt x="470586" y="29862"/>
                      <a:pt x="461319" y="59725"/>
                      <a:pt x="479854" y="123568"/>
                    </a:cubicBezTo>
                    <a:cubicBezTo>
                      <a:pt x="498389" y="187411"/>
                      <a:pt x="591065" y="302741"/>
                      <a:pt x="591065" y="383060"/>
                    </a:cubicBezTo>
                    <a:cubicBezTo>
                      <a:pt x="591065" y="463379"/>
                      <a:pt x="494270" y="551935"/>
                      <a:pt x="479854" y="605481"/>
                    </a:cubicBezTo>
                    <a:cubicBezTo>
                      <a:pt x="465438" y="659027"/>
                      <a:pt x="500448" y="646670"/>
                      <a:pt x="504567" y="704335"/>
                    </a:cubicBezTo>
                    <a:cubicBezTo>
                      <a:pt x="508686" y="762000"/>
                      <a:pt x="576648" y="813487"/>
                      <a:pt x="504567" y="951471"/>
                    </a:cubicBezTo>
                    <a:cubicBezTo>
                      <a:pt x="432486" y="1089455"/>
                      <a:pt x="144162" y="1414849"/>
                      <a:pt x="72081" y="1532238"/>
                    </a:cubicBezTo>
                    <a:cubicBezTo>
                      <a:pt x="0" y="1649627"/>
                      <a:pt x="2059" y="1618736"/>
                      <a:pt x="72081" y="1655806"/>
                    </a:cubicBezTo>
                    <a:cubicBezTo>
                      <a:pt x="142103" y="1692876"/>
                      <a:pt x="401595" y="1690817"/>
                      <a:pt x="492211" y="1754660"/>
                    </a:cubicBezTo>
                    <a:cubicBezTo>
                      <a:pt x="582827" y="1818503"/>
                      <a:pt x="609600" y="1944130"/>
                      <a:pt x="615778" y="2038865"/>
                    </a:cubicBezTo>
                    <a:cubicBezTo>
                      <a:pt x="621956" y="2133600"/>
                      <a:pt x="619897" y="2207741"/>
                      <a:pt x="529281" y="2323071"/>
                    </a:cubicBezTo>
                    <a:cubicBezTo>
                      <a:pt x="438665" y="2438401"/>
                      <a:pt x="144162" y="2644347"/>
                      <a:pt x="72081" y="2730844"/>
                    </a:cubicBezTo>
                    <a:cubicBezTo>
                      <a:pt x="0" y="2817341"/>
                      <a:pt x="22654" y="2821460"/>
                      <a:pt x="96794" y="2842054"/>
                    </a:cubicBezTo>
                    <a:cubicBezTo>
                      <a:pt x="170934" y="2862648"/>
                      <a:pt x="430427" y="2807043"/>
                      <a:pt x="516924" y="2854411"/>
                    </a:cubicBezTo>
                    <a:cubicBezTo>
                      <a:pt x="603421" y="2901779"/>
                      <a:pt x="611659" y="3017109"/>
                      <a:pt x="615778" y="3126260"/>
                    </a:cubicBezTo>
                    <a:cubicBezTo>
                      <a:pt x="619897" y="3235411"/>
                      <a:pt x="562232" y="3412525"/>
                      <a:pt x="541638" y="3509319"/>
                    </a:cubicBezTo>
                    <a:cubicBezTo>
                      <a:pt x="521044" y="3606113"/>
                      <a:pt x="477795" y="3595816"/>
                      <a:pt x="492211" y="3707027"/>
                    </a:cubicBezTo>
                    <a:cubicBezTo>
                      <a:pt x="506627" y="3818238"/>
                      <a:pt x="632254" y="4036541"/>
                      <a:pt x="628135" y="4176584"/>
                    </a:cubicBezTo>
                    <a:cubicBezTo>
                      <a:pt x="624016" y="4316627"/>
                      <a:pt x="403654" y="4423719"/>
                      <a:pt x="467497" y="4547287"/>
                    </a:cubicBezTo>
                    <a:cubicBezTo>
                      <a:pt x="531340" y="4670855"/>
                      <a:pt x="912340" y="4823255"/>
                      <a:pt x="1011194" y="4917990"/>
                    </a:cubicBezTo>
                    <a:cubicBezTo>
                      <a:pt x="1110048" y="5012725"/>
                      <a:pt x="1050324" y="5080687"/>
                      <a:pt x="1060621" y="5115698"/>
                    </a:cubicBezTo>
                    <a:cubicBezTo>
                      <a:pt x="1070918" y="5150709"/>
                      <a:pt x="1072978" y="5128054"/>
                      <a:pt x="1072978" y="5128054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/>
              </a:p>
            </p:txBody>
          </p:sp>
        </p:grpSp>
      </p:grpSp>
      <p:sp>
        <p:nvSpPr>
          <p:cNvPr id="8215" name="Freeform 173"/>
          <p:cNvSpPr>
            <a:spLocks/>
          </p:cNvSpPr>
          <p:nvPr/>
        </p:nvSpPr>
        <p:spPr bwMode="auto">
          <a:xfrm>
            <a:off x="4089889" y="2314576"/>
            <a:ext cx="1940169" cy="2066925"/>
          </a:xfrm>
          <a:custGeom>
            <a:avLst/>
            <a:gdLst>
              <a:gd name="T0" fmla="*/ 2147483647 w 1222"/>
              <a:gd name="T1" fmla="*/ 2147483647 h 1310"/>
              <a:gd name="T2" fmla="*/ 2147483647 w 1222"/>
              <a:gd name="T3" fmla="*/ 2147483647 h 1310"/>
              <a:gd name="T4" fmla="*/ 2147483647 w 1222"/>
              <a:gd name="T5" fmla="*/ 2147483647 h 1310"/>
              <a:gd name="T6" fmla="*/ 2147483647 w 1222"/>
              <a:gd name="T7" fmla="*/ 2147483647 h 1310"/>
              <a:gd name="T8" fmla="*/ 2147483647 w 1222"/>
              <a:gd name="T9" fmla="*/ 0 h 13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22"/>
              <a:gd name="T16" fmla="*/ 0 h 1310"/>
              <a:gd name="T17" fmla="*/ 1222 w 1222"/>
              <a:gd name="T18" fmla="*/ 1310 h 13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22" h="1310">
                <a:moveTo>
                  <a:pt x="16" y="1230"/>
                </a:moveTo>
                <a:cubicBezTo>
                  <a:pt x="8" y="1270"/>
                  <a:pt x="0" y="1310"/>
                  <a:pt x="112" y="1230"/>
                </a:cubicBezTo>
                <a:cubicBezTo>
                  <a:pt x="224" y="1150"/>
                  <a:pt x="592" y="926"/>
                  <a:pt x="688" y="750"/>
                </a:cubicBezTo>
                <a:cubicBezTo>
                  <a:pt x="784" y="574"/>
                  <a:pt x="599" y="299"/>
                  <a:pt x="688" y="174"/>
                </a:cubicBezTo>
                <a:cubicBezTo>
                  <a:pt x="777" y="49"/>
                  <a:pt x="999" y="24"/>
                  <a:pt x="1222" y="0"/>
                </a:cubicBezTo>
              </a:path>
            </a:pathLst>
          </a:cu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8216" name="Freeform 174"/>
          <p:cNvSpPr>
            <a:spLocks/>
          </p:cNvSpPr>
          <p:nvPr/>
        </p:nvSpPr>
        <p:spPr bwMode="auto">
          <a:xfrm>
            <a:off x="3886201" y="4495800"/>
            <a:ext cx="1200150" cy="255588"/>
          </a:xfrm>
          <a:custGeom>
            <a:avLst/>
            <a:gdLst>
              <a:gd name="T0" fmla="*/ 0 w 756"/>
              <a:gd name="T1" fmla="*/ 0 h 161"/>
              <a:gd name="T2" fmla="*/ 2147483647 w 756"/>
              <a:gd name="T3" fmla="*/ 2147483647 h 161"/>
              <a:gd name="T4" fmla="*/ 2147483647 w 756"/>
              <a:gd name="T5" fmla="*/ 2147483647 h 161"/>
              <a:gd name="T6" fmla="*/ 2147483647 w 756"/>
              <a:gd name="T7" fmla="*/ 2147483647 h 161"/>
              <a:gd name="T8" fmla="*/ 0 60000 65536"/>
              <a:gd name="T9" fmla="*/ 0 60000 65536"/>
              <a:gd name="T10" fmla="*/ 0 60000 65536"/>
              <a:gd name="T11" fmla="*/ 0 60000 65536"/>
              <a:gd name="T12" fmla="*/ 0 w 756"/>
              <a:gd name="T13" fmla="*/ 0 h 161"/>
              <a:gd name="T14" fmla="*/ 756 w 756"/>
              <a:gd name="T15" fmla="*/ 161 h 16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56" h="161">
                <a:moveTo>
                  <a:pt x="0" y="0"/>
                </a:moveTo>
                <a:cubicBezTo>
                  <a:pt x="24" y="12"/>
                  <a:pt x="48" y="24"/>
                  <a:pt x="96" y="48"/>
                </a:cubicBezTo>
                <a:cubicBezTo>
                  <a:pt x="144" y="72"/>
                  <a:pt x="178" y="127"/>
                  <a:pt x="288" y="144"/>
                </a:cubicBezTo>
                <a:cubicBezTo>
                  <a:pt x="398" y="161"/>
                  <a:pt x="577" y="155"/>
                  <a:pt x="756" y="150"/>
                </a:cubicBezTo>
              </a:path>
            </a:pathLst>
          </a:cu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8217" name="Freeform 175"/>
          <p:cNvSpPr>
            <a:spLocks/>
          </p:cNvSpPr>
          <p:nvPr/>
        </p:nvSpPr>
        <p:spPr bwMode="auto">
          <a:xfrm>
            <a:off x="2996712" y="4819650"/>
            <a:ext cx="1066800" cy="1296988"/>
          </a:xfrm>
          <a:custGeom>
            <a:avLst/>
            <a:gdLst>
              <a:gd name="T0" fmla="*/ 2147483647 w 672"/>
              <a:gd name="T1" fmla="*/ 2147483647 h 851"/>
              <a:gd name="T2" fmla="*/ 2147483647 w 672"/>
              <a:gd name="T3" fmla="*/ 2147483647 h 851"/>
              <a:gd name="T4" fmla="*/ 2147483647 w 672"/>
              <a:gd name="T5" fmla="*/ 2147483647 h 851"/>
              <a:gd name="T6" fmla="*/ 2147483647 w 672"/>
              <a:gd name="T7" fmla="*/ 2147483647 h 851"/>
              <a:gd name="T8" fmla="*/ 2147483647 w 672"/>
              <a:gd name="T9" fmla="*/ 2147483647 h 851"/>
              <a:gd name="T10" fmla="*/ 2147483647 w 672"/>
              <a:gd name="T11" fmla="*/ 2147483647 h 851"/>
              <a:gd name="T12" fmla="*/ 2147483647 w 672"/>
              <a:gd name="T13" fmla="*/ 2147483647 h 851"/>
              <a:gd name="T14" fmla="*/ 2147483647 w 672"/>
              <a:gd name="T15" fmla="*/ 2147483647 h 85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72"/>
              <a:gd name="T25" fmla="*/ 0 h 851"/>
              <a:gd name="T26" fmla="*/ 672 w 672"/>
              <a:gd name="T27" fmla="*/ 851 h 85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72" h="851">
                <a:moveTo>
                  <a:pt x="368" y="16"/>
                </a:moveTo>
                <a:cubicBezTo>
                  <a:pt x="416" y="8"/>
                  <a:pt x="464" y="0"/>
                  <a:pt x="512" y="16"/>
                </a:cubicBezTo>
                <a:cubicBezTo>
                  <a:pt x="560" y="32"/>
                  <a:pt x="672" y="64"/>
                  <a:pt x="656" y="112"/>
                </a:cubicBezTo>
                <a:cubicBezTo>
                  <a:pt x="640" y="160"/>
                  <a:pt x="512" y="240"/>
                  <a:pt x="416" y="304"/>
                </a:cubicBezTo>
                <a:cubicBezTo>
                  <a:pt x="320" y="368"/>
                  <a:pt x="144" y="424"/>
                  <a:pt x="80" y="496"/>
                </a:cubicBezTo>
                <a:cubicBezTo>
                  <a:pt x="16" y="568"/>
                  <a:pt x="0" y="680"/>
                  <a:pt x="32" y="736"/>
                </a:cubicBezTo>
                <a:cubicBezTo>
                  <a:pt x="64" y="792"/>
                  <a:pt x="189" y="813"/>
                  <a:pt x="272" y="832"/>
                </a:cubicBezTo>
                <a:cubicBezTo>
                  <a:pt x="355" y="851"/>
                  <a:pt x="442" y="850"/>
                  <a:pt x="530" y="850"/>
                </a:cubicBezTo>
              </a:path>
            </a:pathLst>
          </a:cu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8218" name="AutoShape 176"/>
          <p:cNvSpPr>
            <a:spLocks noChangeArrowheads="1"/>
          </p:cNvSpPr>
          <p:nvPr/>
        </p:nvSpPr>
        <p:spPr bwMode="auto">
          <a:xfrm>
            <a:off x="3505200" y="4800601"/>
            <a:ext cx="152400" cy="73025"/>
          </a:xfrm>
          <a:prstGeom prst="flowChartMagneticDrum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19" name="AutoShape 177"/>
          <p:cNvSpPr>
            <a:spLocks noChangeArrowheads="1"/>
          </p:cNvSpPr>
          <p:nvPr/>
        </p:nvSpPr>
        <p:spPr bwMode="auto">
          <a:xfrm>
            <a:off x="4057650" y="4257676"/>
            <a:ext cx="152400" cy="73025"/>
          </a:xfrm>
          <a:prstGeom prst="flowChartMagneticDrum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20" name="AutoShape 178"/>
          <p:cNvSpPr>
            <a:spLocks noChangeArrowheads="1"/>
          </p:cNvSpPr>
          <p:nvPr/>
        </p:nvSpPr>
        <p:spPr bwMode="auto">
          <a:xfrm>
            <a:off x="3839308" y="4479926"/>
            <a:ext cx="152400" cy="73025"/>
          </a:xfrm>
          <a:prstGeom prst="flowChartMagneticDrum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grpSp>
        <p:nvGrpSpPr>
          <p:cNvPr id="8240" name="Group 179"/>
          <p:cNvGrpSpPr>
            <a:grpSpLocks/>
          </p:cNvGrpSpPr>
          <p:nvPr/>
        </p:nvGrpSpPr>
        <p:grpSpPr bwMode="auto">
          <a:xfrm>
            <a:off x="3810000" y="228601"/>
            <a:ext cx="2627435" cy="6022975"/>
            <a:chOff x="2968" y="144"/>
            <a:chExt cx="1655" cy="3794"/>
          </a:xfrm>
        </p:grpSpPr>
        <p:cxnSp>
          <p:nvCxnSpPr>
            <p:cNvPr id="12" name="Straight Connector 11"/>
            <p:cNvCxnSpPr/>
            <p:nvPr/>
          </p:nvCxnSpPr>
          <p:spPr>
            <a:xfrm rot="16200000" flipH="1">
              <a:off x="1915" y="2110"/>
              <a:ext cx="3450" cy="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1620" y="2104"/>
              <a:ext cx="3450" cy="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3287" y="144"/>
              <a:ext cx="354" cy="359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000" dirty="0"/>
            </a:p>
          </p:txBody>
        </p:sp>
        <p:sp>
          <p:nvSpPr>
            <p:cNvPr id="8239" name="TextBox 21"/>
            <p:cNvSpPr txBox="1">
              <a:spLocks noChangeArrowheads="1"/>
            </p:cNvSpPr>
            <p:nvPr/>
          </p:nvSpPr>
          <p:spPr bwMode="auto">
            <a:xfrm>
              <a:off x="3258" y="207"/>
              <a:ext cx="41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l-NL">
                  <a:solidFill>
                    <a:schemeClr val="bg1"/>
                  </a:solidFill>
                  <a:latin typeface="Calibri" pitchFamily="34" charset="0"/>
                </a:rPr>
                <a:t>Buoy</a:t>
              </a:r>
            </a:p>
          </p:txBody>
        </p:sp>
        <p:grpSp>
          <p:nvGrpSpPr>
            <p:cNvPr id="8241" name="Group 24"/>
            <p:cNvGrpSpPr>
              <a:grpSpLocks/>
            </p:cNvGrpSpPr>
            <p:nvPr/>
          </p:nvGrpSpPr>
          <p:grpSpPr bwMode="auto">
            <a:xfrm>
              <a:off x="3318" y="568"/>
              <a:ext cx="350" cy="914"/>
              <a:chOff x="1125631" y="1003740"/>
              <a:chExt cx="594014" cy="1548891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1125631" y="1224042"/>
                <a:ext cx="498040" cy="4999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1457657" y="1003740"/>
                <a:ext cx="220830" cy="164380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1343328" y="1039328"/>
                <a:ext cx="119028" cy="240637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158521" y="2056105"/>
                <a:ext cx="496473" cy="49652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 dirty="0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490547" y="1832414"/>
                <a:ext cx="220829" cy="167768"/>
              </a:xfrm>
              <a:prstGeom prst="round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20" name="Freeform 19"/>
              <p:cNvSpPr/>
              <p:nvPr/>
            </p:nvSpPr>
            <p:spPr>
              <a:xfrm>
                <a:off x="1373084" y="1868001"/>
                <a:ext cx="120595" cy="242332"/>
              </a:xfrm>
              <a:custGeom>
                <a:avLst/>
                <a:gdLst>
                  <a:gd name="connsiteX0" fmla="*/ 154459 w 154459"/>
                  <a:gd name="connsiteY0" fmla="*/ 53546 h 313038"/>
                  <a:gd name="connsiteX1" fmla="*/ 67962 w 154459"/>
                  <a:gd name="connsiteY1" fmla="*/ 4119 h 313038"/>
                  <a:gd name="connsiteX2" fmla="*/ 6178 w 154459"/>
                  <a:gd name="connsiteY2" fmla="*/ 78259 h 313038"/>
                  <a:gd name="connsiteX3" fmla="*/ 105032 w 154459"/>
                  <a:gd name="connsiteY3" fmla="*/ 313038 h 31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459" h="313038">
                    <a:moveTo>
                      <a:pt x="154459" y="53546"/>
                    </a:moveTo>
                    <a:cubicBezTo>
                      <a:pt x="123567" y="26773"/>
                      <a:pt x="92675" y="0"/>
                      <a:pt x="67962" y="4119"/>
                    </a:cubicBezTo>
                    <a:cubicBezTo>
                      <a:pt x="43249" y="8238"/>
                      <a:pt x="0" y="26773"/>
                      <a:pt x="6178" y="78259"/>
                    </a:cubicBezTo>
                    <a:cubicBezTo>
                      <a:pt x="12356" y="129746"/>
                      <a:pt x="58694" y="221392"/>
                      <a:pt x="105032" y="313038"/>
                    </a:cubicBezTo>
                  </a:path>
                </a:pathLst>
              </a:cu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000"/>
              </a:p>
            </p:txBody>
          </p:sp>
          <p:sp>
            <p:nvSpPr>
              <p:cNvPr id="8263" name="TextBox 22"/>
              <p:cNvSpPr txBox="1">
                <a:spLocks noChangeArrowheads="1"/>
              </p:cNvSpPr>
              <p:nvPr/>
            </p:nvSpPr>
            <p:spPr bwMode="auto">
              <a:xfrm>
                <a:off x="1130746" y="1283354"/>
                <a:ext cx="570854" cy="394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l-NL">
                    <a:solidFill>
                      <a:schemeClr val="bg1"/>
                    </a:solidFill>
                    <a:latin typeface="Calibri" pitchFamily="34" charset="0"/>
                  </a:rPr>
                  <a:t>OM</a:t>
                </a:r>
              </a:p>
            </p:txBody>
          </p:sp>
          <p:sp>
            <p:nvSpPr>
              <p:cNvPr id="8264" name="TextBox 23"/>
              <p:cNvSpPr txBox="1">
                <a:spLocks noChangeArrowheads="1"/>
              </p:cNvSpPr>
              <p:nvPr/>
            </p:nvSpPr>
            <p:spPr bwMode="auto">
              <a:xfrm>
                <a:off x="1148436" y="2132205"/>
                <a:ext cx="571209" cy="394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l-NL">
                    <a:solidFill>
                      <a:schemeClr val="bg1"/>
                    </a:solidFill>
                    <a:latin typeface="Calibri" pitchFamily="34" charset="0"/>
                  </a:rPr>
                  <a:t>OM</a:t>
                </a:r>
              </a:p>
            </p:txBody>
          </p:sp>
        </p:grpSp>
        <p:sp>
          <p:nvSpPr>
            <p:cNvPr id="27" name="Oval 26"/>
            <p:cNvSpPr/>
            <p:nvPr/>
          </p:nvSpPr>
          <p:spPr>
            <a:xfrm>
              <a:off x="3350" y="2449"/>
              <a:ext cx="294" cy="29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000" dirty="0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3546" y="2318"/>
              <a:ext cx="131" cy="100"/>
            </a:xfrm>
            <a:prstGeom prst="roundRect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000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3478" y="2339"/>
              <a:ext cx="66" cy="142"/>
            </a:xfrm>
            <a:custGeom>
              <a:avLst/>
              <a:gdLst>
                <a:gd name="connsiteX0" fmla="*/ 154459 w 154459"/>
                <a:gd name="connsiteY0" fmla="*/ 53546 h 313038"/>
                <a:gd name="connsiteX1" fmla="*/ 67962 w 154459"/>
                <a:gd name="connsiteY1" fmla="*/ 4119 h 313038"/>
                <a:gd name="connsiteX2" fmla="*/ 6178 w 154459"/>
                <a:gd name="connsiteY2" fmla="*/ 78259 h 313038"/>
                <a:gd name="connsiteX3" fmla="*/ 105032 w 154459"/>
                <a:gd name="connsiteY3" fmla="*/ 313038 h 313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459" h="313038">
                  <a:moveTo>
                    <a:pt x="154459" y="53546"/>
                  </a:moveTo>
                  <a:cubicBezTo>
                    <a:pt x="123567" y="26773"/>
                    <a:pt x="92675" y="0"/>
                    <a:pt x="67962" y="4119"/>
                  </a:cubicBezTo>
                  <a:cubicBezTo>
                    <a:pt x="43249" y="8238"/>
                    <a:pt x="0" y="26773"/>
                    <a:pt x="6178" y="78259"/>
                  </a:cubicBezTo>
                  <a:cubicBezTo>
                    <a:pt x="12356" y="129746"/>
                    <a:pt x="58694" y="221392"/>
                    <a:pt x="105032" y="313038"/>
                  </a:cubicBezTo>
                </a:path>
              </a:pathLst>
            </a:cu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000"/>
            </a:p>
          </p:txBody>
        </p:sp>
        <p:sp>
          <p:nvSpPr>
            <p:cNvPr id="30" name="Oval 29"/>
            <p:cNvSpPr/>
            <p:nvPr/>
          </p:nvSpPr>
          <p:spPr>
            <a:xfrm>
              <a:off x="3369" y="2938"/>
              <a:ext cx="294" cy="29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000" dirty="0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3565" y="2808"/>
              <a:ext cx="131" cy="99"/>
            </a:xfrm>
            <a:prstGeom prst="roundRect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000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3496" y="2828"/>
              <a:ext cx="72" cy="143"/>
            </a:xfrm>
            <a:custGeom>
              <a:avLst/>
              <a:gdLst>
                <a:gd name="connsiteX0" fmla="*/ 154459 w 154459"/>
                <a:gd name="connsiteY0" fmla="*/ 53546 h 313038"/>
                <a:gd name="connsiteX1" fmla="*/ 67962 w 154459"/>
                <a:gd name="connsiteY1" fmla="*/ 4119 h 313038"/>
                <a:gd name="connsiteX2" fmla="*/ 6178 w 154459"/>
                <a:gd name="connsiteY2" fmla="*/ 78259 h 313038"/>
                <a:gd name="connsiteX3" fmla="*/ 105032 w 154459"/>
                <a:gd name="connsiteY3" fmla="*/ 313038 h 313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459" h="313038">
                  <a:moveTo>
                    <a:pt x="154459" y="53546"/>
                  </a:moveTo>
                  <a:cubicBezTo>
                    <a:pt x="123567" y="26773"/>
                    <a:pt x="92675" y="0"/>
                    <a:pt x="67962" y="4119"/>
                  </a:cubicBezTo>
                  <a:cubicBezTo>
                    <a:pt x="43249" y="8238"/>
                    <a:pt x="0" y="26773"/>
                    <a:pt x="6178" y="78259"/>
                  </a:cubicBezTo>
                  <a:cubicBezTo>
                    <a:pt x="12356" y="129746"/>
                    <a:pt x="58694" y="221392"/>
                    <a:pt x="105032" y="313038"/>
                  </a:cubicBezTo>
                </a:path>
              </a:pathLst>
            </a:cu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000"/>
            </a:p>
          </p:txBody>
        </p:sp>
        <p:sp>
          <p:nvSpPr>
            <p:cNvPr id="8247" name="TextBox 32"/>
            <p:cNvSpPr txBox="1">
              <a:spLocks noChangeArrowheads="1"/>
            </p:cNvSpPr>
            <p:nvPr/>
          </p:nvSpPr>
          <p:spPr bwMode="auto">
            <a:xfrm>
              <a:off x="3353" y="2483"/>
              <a:ext cx="33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l-NL">
                  <a:solidFill>
                    <a:schemeClr val="bg1"/>
                  </a:solidFill>
                  <a:latin typeface="Calibri" pitchFamily="34" charset="0"/>
                </a:rPr>
                <a:t>OM</a:t>
              </a:r>
            </a:p>
          </p:txBody>
        </p:sp>
        <p:sp>
          <p:nvSpPr>
            <p:cNvPr id="8248" name="TextBox 33"/>
            <p:cNvSpPr txBox="1">
              <a:spLocks noChangeArrowheads="1"/>
            </p:cNvSpPr>
            <p:nvPr/>
          </p:nvSpPr>
          <p:spPr bwMode="auto">
            <a:xfrm>
              <a:off x="3363" y="2983"/>
              <a:ext cx="33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l-NL">
                  <a:solidFill>
                    <a:schemeClr val="bg1"/>
                  </a:solidFill>
                  <a:latin typeface="Calibri" pitchFamily="34" charset="0"/>
                </a:rPr>
                <a:t>OM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36" y="1834"/>
              <a:ext cx="293" cy="29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000" dirty="0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3532" y="1619"/>
              <a:ext cx="260" cy="182"/>
            </a:xfrm>
            <a:prstGeom prst="roundRect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000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3463" y="1724"/>
              <a:ext cx="71" cy="144"/>
            </a:xfrm>
            <a:custGeom>
              <a:avLst/>
              <a:gdLst>
                <a:gd name="connsiteX0" fmla="*/ 154459 w 154459"/>
                <a:gd name="connsiteY0" fmla="*/ 53546 h 313038"/>
                <a:gd name="connsiteX1" fmla="*/ 67962 w 154459"/>
                <a:gd name="connsiteY1" fmla="*/ 4119 h 313038"/>
                <a:gd name="connsiteX2" fmla="*/ 6178 w 154459"/>
                <a:gd name="connsiteY2" fmla="*/ 78259 h 313038"/>
                <a:gd name="connsiteX3" fmla="*/ 105032 w 154459"/>
                <a:gd name="connsiteY3" fmla="*/ 313038 h 313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459" h="313038">
                  <a:moveTo>
                    <a:pt x="154459" y="53546"/>
                  </a:moveTo>
                  <a:cubicBezTo>
                    <a:pt x="123567" y="26773"/>
                    <a:pt x="92675" y="0"/>
                    <a:pt x="67962" y="4119"/>
                  </a:cubicBezTo>
                  <a:cubicBezTo>
                    <a:pt x="43249" y="8238"/>
                    <a:pt x="0" y="26773"/>
                    <a:pt x="6178" y="78259"/>
                  </a:cubicBezTo>
                  <a:cubicBezTo>
                    <a:pt x="12356" y="129746"/>
                    <a:pt x="58694" y="221392"/>
                    <a:pt x="105032" y="313038"/>
                  </a:cubicBezTo>
                </a:path>
              </a:pathLst>
            </a:cu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000"/>
            </a:p>
          </p:txBody>
        </p:sp>
        <p:sp>
          <p:nvSpPr>
            <p:cNvPr id="8252" name="TextBox 37"/>
            <p:cNvSpPr txBox="1">
              <a:spLocks noChangeArrowheads="1"/>
            </p:cNvSpPr>
            <p:nvPr/>
          </p:nvSpPr>
          <p:spPr bwMode="auto">
            <a:xfrm>
              <a:off x="3338" y="1869"/>
              <a:ext cx="33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l-NL">
                  <a:solidFill>
                    <a:schemeClr val="bg1"/>
                  </a:solidFill>
                  <a:latin typeface="Calibri" pitchFamily="34" charset="0"/>
                </a:rPr>
                <a:t>OM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245" y="3727"/>
              <a:ext cx="547" cy="2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3869" y="3630"/>
              <a:ext cx="261" cy="182"/>
            </a:xfrm>
            <a:prstGeom prst="roundRect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00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2968" y="3723"/>
              <a:ext cx="1655" cy="139"/>
            </a:xfrm>
            <a:custGeom>
              <a:avLst/>
              <a:gdLst>
                <a:gd name="connsiteX0" fmla="*/ 0 w 2804983"/>
                <a:gd name="connsiteY0" fmla="*/ 224481 h 238897"/>
                <a:gd name="connsiteX1" fmla="*/ 939113 w 2804983"/>
                <a:gd name="connsiteY1" fmla="*/ 224481 h 238897"/>
                <a:gd name="connsiteX2" fmla="*/ 1173891 w 2804983"/>
                <a:gd name="connsiteY2" fmla="*/ 137983 h 238897"/>
                <a:gd name="connsiteX3" fmla="*/ 1334529 w 2804983"/>
                <a:gd name="connsiteY3" fmla="*/ 39129 h 238897"/>
                <a:gd name="connsiteX4" fmla="*/ 1692875 w 2804983"/>
                <a:gd name="connsiteY4" fmla="*/ 2059 h 238897"/>
                <a:gd name="connsiteX5" fmla="*/ 2150075 w 2804983"/>
                <a:gd name="connsiteY5" fmla="*/ 51486 h 238897"/>
                <a:gd name="connsiteX6" fmla="*/ 2434281 w 2804983"/>
                <a:gd name="connsiteY6" fmla="*/ 187410 h 238897"/>
                <a:gd name="connsiteX7" fmla="*/ 2804983 w 2804983"/>
                <a:gd name="connsiteY7" fmla="*/ 224481 h 23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04983" h="238897">
                  <a:moveTo>
                    <a:pt x="0" y="224481"/>
                  </a:moveTo>
                  <a:cubicBezTo>
                    <a:pt x="371732" y="231689"/>
                    <a:pt x="743465" y="238897"/>
                    <a:pt x="939113" y="224481"/>
                  </a:cubicBezTo>
                  <a:cubicBezTo>
                    <a:pt x="1134762" y="210065"/>
                    <a:pt x="1107988" y="168875"/>
                    <a:pt x="1173891" y="137983"/>
                  </a:cubicBezTo>
                  <a:cubicBezTo>
                    <a:pt x="1239794" y="107091"/>
                    <a:pt x="1248032" y="61783"/>
                    <a:pt x="1334529" y="39129"/>
                  </a:cubicBezTo>
                  <a:cubicBezTo>
                    <a:pt x="1421026" y="16475"/>
                    <a:pt x="1556951" y="0"/>
                    <a:pt x="1692875" y="2059"/>
                  </a:cubicBezTo>
                  <a:cubicBezTo>
                    <a:pt x="1828799" y="4118"/>
                    <a:pt x="2026507" y="20594"/>
                    <a:pt x="2150075" y="51486"/>
                  </a:cubicBezTo>
                  <a:cubicBezTo>
                    <a:pt x="2273643" y="82378"/>
                    <a:pt x="2325130" y="158578"/>
                    <a:pt x="2434281" y="187410"/>
                  </a:cubicBezTo>
                  <a:cubicBezTo>
                    <a:pt x="2543432" y="216243"/>
                    <a:pt x="2674207" y="220362"/>
                    <a:pt x="2804983" y="224481"/>
                  </a:cubicBezTo>
                </a:path>
              </a:pathLst>
            </a:cu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3304" y="625"/>
              <a:ext cx="654" cy="3039"/>
            </a:xfrm>
            <a:custGeom>
              <a:avLst/>
              <a:gdLst>
                <a:gd name="connsiteX0" fmla="*/ 479854 w 1110048"/>
                <a:gd name="connsiteY0" fmla="*/ 0 h 5150709"/>
                <a:gd name="connsiteX1" fmla="*/ 479854 w 1110048"/>
                <a:gd name="connsiteY1" fmla="*/ 123568 h 5150709"/>
                <a:gd name="connsiteX2" fmla="*/ 591065 w 1110048"/>
                <a:gd name="connsiteY2" fmla="*/ 383060 h 5150709"/>
                <a:gd name="connsiteX3" fmla="*/ 479854 w 1110048"/>
                <a:gd name="connsiteY3" fmla="*/ 605481 h 5150709"/>
                <a:gd name="connsiteX4" fmla="*/ 504567 w 1110048"/>
                <a:gd name="connsiteY4" fmla="*/ 704335 h 5150709"/>
                <a:gd name="connsiteX5" fmla="*/ 504567 w 1110048"/>
                <a:gd name="connsiteY5" fmla="*/ 951471 h 5150709"/>
                <a:gd name="connsiteX6" fmla="*/ 72081 w 1110048"/>
                <a:gd name="connsiteY6" fmla="*/ 1532238 h 5150709"/>
                <a:gd name="connsiteX7" fmla="*/ 72081 w 1110048"/>
                <a:gd name="connsiteY7" fmla="*/ 1655806 h 5150709"/>
                <a:gd name="connsiteX8" fmla="*/ 492211 w 1110048"/>
                <a:gd name="connsiteY8" fmla="*/ 1754660 h 5150709"/>
                <a:gd name="connsiteX9" fmla="*/ 615778 w 1110048"/>
                <a:gd name="connsiteY9" fmla="*/ 2038865 h 5150709"/>
                <a:gd name="connsiteX10" fmla="*/ 529281 w 1110048"/>
                <a:gd name="connsiteY10" fmla="*/ 2323071 h 5150709"/>
                <a:gd name="connsiteX11" fmla="*/ 72081 w 1110048"/>
                <a:gd name="connsiteY11" fmla="*/ 2730844 h 5150709"/>
                <a:gd name="connsiteX12" fmla="*/ 96794 w 1110048"/>
                <a:gd name="connsiteY12" fmla="*/ 2842054 h 5150709"/>
                <a:gd name="connsiteX13" fmla="*/ 516924 w 1110048"/>
                <a:gd name="connsiteY13" fmla="*/ 2854411 h 5150709"/>
                <a:gd name="connsiteX14" fmla="*/ 615778 w 1110048"/>
                <a:gd name="connsiteY14" fmla="*/ 3126260 h 5150709"/>
                <a:gd name="connsiteX15" fmla="*/ 541638 w 1110048"/>
                <a:gd name="connsiteY15" fmla="*/ 3509319 h 5150709"/>
                <a:gd name="connsiteX16" fmla="*/ 492211 w 1110048"/>
                <a:gd name="connsiteY16" fmla="*/ 3707027 h 5150709"/>
                <a:gd name="connsiteX17" fmla="*/ 628135 w 1110048"/>
                <a:gd name="connsiteY17" fmla="*/ 4176584 h 5150709"/>
                <a:gd name="connsiteX18" fmla="*/ 467497 w 1110048"/>
                <a:gd name="connsiteY18" fmla="*/ 4547287 h 5150709"/>
                <a:gd name="connsiteX19" fmla="*/ 1011194 w 1110048"/>
                <a:gd name="connsiteY19" fmla="*/ 4917990 h 5150709"/>
                <a:gd name="connsiteX20" fmla="*/ 1060621 w 1110048"/>
                <a:gd name="connsiteY20" fmla="*/ 5115698 h 5150709"/>
                <a:gd name="connsiteX21" fmla="*/ 1072978 w 1110048"/>
                <a:gd name="connsiteY21" fmla="*/ 5128054 h 5150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10048" h="5150709">
                  <a:moveTo>
                    <a:pt x="479854" y="0"/>
                  </a:moveTo>
                  <a:cubicBezTo>
                    <a:pt x="470586" y="29862"/>
                    <a:pt x="461319" y="59725"/>
                    <a:pt x="479854" y="123568"/>
                  </a:cubicBezTo>
                  <a:cubicBezTo>
                    <a:pt x="498389" y="187411"/>
                    <a:pt x="591065" y="302741"/>
                    <a:pt x="591065" y="383060"/>
                  </a:cubicBezTo>
                  <a:cubicBezTo>
                    <a:pt x="591065" y="463379"/>
                    <a:pt x="494270" y="551935"/>
                    <a:pt x="479854" y="605481"/>
                  </a:cubicBezTo>
                  <a:cubicBezTo>
                    <a:pt x="465438" y="659027"/>
                    <a:pt x="500448" y="646670"/>
                    <a:pt x="504567" y="704335"/>
                  </a:cubicBezTo>
                  <a:cubicBezTo>
                    <a:pt x="508686" y="762000"/>
                    <a:pt x="576648" y="813487"/>
                    <a:pt x="504567" y="951471"/>
                  </a:cubicBezTo>
                  <a:cubicBezTo>
                    <a:pt x="432486" y="1089455"/>
                    <a:pt x="144162" y="1414849"/>
                    <a:pt x="72081" y="1532238"/>
                  </a:cubicBezTo>
                  <a:cubicBezTo>
                    <a:pt x="0" y="1649627"/>
                    <a:pt x="2059" y="1618736"/>
                    <a:pt x="72081" y="1655806"/>
                  </a:cubicBezTo>
                  <a:cubicBezTo>
                    <a:pt x="142103" y="1692876"/>
                    <a:pt x="401595" y="1690817"/>
                    <a:pt x="492211" y="1754660"/>
                  </a:cubicBezTo>
                  <a:cubicBezTo>
                    <a:pt x="582827" y="1818503"/>
                    <a:pt x="609600" y="1944130"/>
                    <a:pt x="615778" y="2038865"/>
                  </a:cubicBezTo>
                  <a:cubicBezTo>
                    <a:pt x="621956" y="2133600"/>
                    <a:pt x="619897" y="2207741"/>
                    <a:pt x="529281" y="2323071"/>
                  </a:cubicBezTo>
                  <a:cubicBezTo>
                    <a:pt x="438665" y="2438401"/>
                    <a:pt x="144162" y="2644347"/>
                    <a:pt x="72081" y="2730844"/>
                  </a:cubicBezTo>
                  <a:cubicBezTo>
                    <a:pt x="0" y="2817341"/>
                    <a:pt x="22654" y="2821460"/>
                    <a:pt x="96794" y="2842054"/>
                  </a:cubicBezTo>
                  <a:cubicBezTo>
                    <a:pt x="170934" y="2862648"/>
                    <a:pt x="430427" y="2807043"/>
                    <a:pt x="516924" y="2854411"/>
                  </a:cubicBezTo>
                  <a:cubicBezTo>
                    <a:pt x="603421" y="2901779"/>
                    <a:pt x="611659" y="3017109"/>
                    <a:pt x="615778" y="3126260"/>
                  </a:cubicBezTo>
                  <a:cubicBezTo>
                    <a:pt x="619897" y="3235411"/>
                    <a:pt x="562232" y="3412525"/>
                    <a:pt x="541638" y="3509319"/>
                  </a:cubicBezTo>
                  <a:cubicBezTo>
                    <a:pt x="521044" y="3606113"/>
                    <a:pt x="477795" y="3595816"/>
                    <a:pt x="492211" y="3707027"/>
                  </a:cubicBezTo>
                  <a:cubicBezTo>
                    <a:pt x="506627" y="3818238"/>
                    <a:pt x="632254" y="4036541"/>
                    <a:pt x="628135" y="4176584"/>
                  </a:cubicBezTo>
                  <a:cubicBezTo>
                    <a:pt x="624016" y="4316627"/>
                    <a:pt x="403654" y="4423719"/>
                    <a:pt x="467497" y="4547287"/>
                  </a:cubicBezTo>
                  <a:cubicBezTo>
                    <a:pt x="531340" y="4670855"/>
                    <a:pt x="912340" y="4823255"/>
                    <a:pt x="1011194" y="4917990"/>
                  </a:cubicBezTo>
                  <a:cubicBezTo>
                    <a:pt x="1110048" y="5012725"/>
                    <a:pt x="1050324" y="5080687"/>
                    <a:pt x="1060621" y="5115698"/>
                  </a:cubicBezTo>
                  <a:cubicBezTo>
                    <a:pt x="1070918" y="5150709"/>
                    <a:pt x="1072978" y="5128054"/>
                    <a:pt x="1072978" y="5128054"/>
                  </a:cubicBezTo>
                </a:path>
              </a:pathLst>
            </a:cu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</p:grpSp>
      <p:sp>
        <p:nvSpPr>
          <p:cNvPr id="8222" name="Line 209"/>
          <p:cNvSpPr>
            <a:spLocks noChangeShapeType="1"/>
          </p:cNvSpPr>
          <p:nvPr/>
        </p:nvSpPr>
        <p:spPr bwMode="auto">
          <a:xfrm>
            <a:off x="7772400" y="4733925"/>
            <a:ext cx="228600" cy="0"/>
          </a:xfrm>
          <a:prstGeom prst="line">
            <a:avLst/>
          </a:prstGeom>
          <a:noFill/>
          <a:ln w="28575">
            <a:solidFill>
              <a:srgbClr val="CC33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223" name="Line 210"/>
          <p:cNvSpPr>
            <a:spLocks noChangeShapeType="1"/>
          </p:cNvSpPr>
          <p:nvPr/>
        </p:nvSpPr>
        <p:spPr bwMode="auto">
          <a:xfrm>
            <a:off x="6400800" y="6115050"/>
            <a:ext cx="228600" cy="0"/>
          </a:xfrm>
          <a:prstGeom prst="line">
            <a:avLst/>
          </a:prstGeom>
          <a:noFill/>
          <a:ln w="28575">
            <a:solidFill>
              <a:srgbClr val="CC33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224" name="Line 211"/>
          <p:cNvSpPr>
            <a:spLocks noChangeShapeType="1"/>
          </p:cNvSpPr>
          <p:nvPr/>
        </p:nvSpPr>
        <p:spPr bwMode="auto">
          <a:xfrm>
            <a:off x="8601808" y="2314575"/>
            <a:ext cx="228600" cy="0"/>
          </a:xfrm>
          <a:prstGeom prst="line">
            <a:avLst/>
          </a:prstGeom>
          <a:noFill/>
          <a:ln w="28575">
            <a:solidFill>
              <a:srgbClr val="CC33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230" name="AutoShape 217"/>
          <p:cNvSpPr>
            <a:spLocks noChangeArrowheads="1"/>
          </p:cNvSpPr>
          <p:nvPr/>
        </p:nvSpPr>
        <p:spPr bwMode="auto">
          <a:xfrm>
            <a:off x="3600450" y="4718051"/>
            <a:ext cx="152400" cy="73025"/>
          </a:xfrm>
          <a:prstGeom prst="flowChartMagneticDrum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31" name="AutoShape 218"/>
          <p:cNvSpPr>
            <a:spLocks noChangeArrowheads="1"/>
          </p:cNvSpPr>
          <p:nvPr/>
        </p:nvSpPr>
        <p:spPr bwMode="auto">
          <a:xfrm>
            <a:off x="3676650" y="4632326"/>
            <a:ext cx="152400" cy="73025"/>
          </a:xfrm>
          <a:prstGeom prst="flowChartMagneticDrum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32" name="AutoShape 219"/>
          <p:cNvSpPr>
            <a:spLocks noChangeArrowheads="1"/>
          </p:cNvSpPr>
          <p:nvPr/>
        </p:nvSpPr>
        <p:spPr bwMode="auto">
          <a:xfrm>
            <a:off x="3752850" y="4552951"/>
            <a:ext cx="152400" cy="73025"/>
          </a:xfrm>
          <a:prstGeom prst="flowChartMagneticDrum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33" name="AutoShape 220"/>
          <p:cNvSpPr>
            <a:spLocks noChangeArrowheads="1"/>
          </p:cNvSpPr>
          <p:nvPr/>
        </p:nvSpPr>
        <p:spPr bwMode="auto">
          <a:xfrm>
            <a:off x="3905250" y="4403726"/>
            <a:ext cx="152400" cy="73025"/>
          </a:xfrm>
          <a:prstGeom prst="flowChartMagneticDrum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34" name="AutoShape 221"/>
          <p:cNvSpPr>
            <a:spLocks noChangeArrowheads="1"/>
          </p:cNvSpPr>
          <p:nvPr/>
        </p:nvSpPr>
        <p:spPr bwMode="auto">
          <a:xfrm>
            <a:off x="3972658" y="4333876"/>
            <a:ext cx="152400" cy="73025"/>
          </a:xfrm>
          <a:prstGeom prst="flowChartMagneticDrum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8235" name="AutoShape 222"/>
          <p:cNvSpPr>
            <a:spLocks noChangeArrowheads="1"/>
          </p:cNvSpPr>
          <p:nvPr/>
        </p:nvSpPr>
        <p:spPr bwMode="auto">
          <a:xfrm>
            <a:off x="2110154" y="3505200"/>
            <a:ext cx="1547446" cy="381000"/>
          </a:xfrm>
          <a:prstGeom prst="wedgeRoundRectCallout">
            <a:avLst>
              <a:gd name="adj1" fmla="val -49546"/>
              <a:gd name="adj2" fmla="val -13245"/>
              <a:gd name="adj3" fmla="val 16667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/>
              <a:t>10 kV / 400V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381000" y="381000"/>
            <a:ext cx="2895600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~8 km</a:t>
            </a:r>
            <a:r>
              <a:rPr lang="en-US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2000" b="1" baseline="30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640 slender strings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12800 optical modules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200-250  </a:t>
            </a:r>
            <a:r>
              <a:rPr 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MEuro</a:t>
            </a:r>
            <a:endParaRPr lang="en-US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5029200" y="50292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Branch cable network on the seabed 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1600200" y="5105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Junction box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7162800" y="2590800"/>
            <a:ext cx="144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Oil filled flexible vertical e/o cable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28" name="Straight Arrow Connector 227"/>
          <p:cNvCxnSpPr/>
          <p:nvPr/>
        </p:nvCxnSpPr>
        <p:spPr>
          <a:xfrm>
            <a:off x="10134600" y="27432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7" name="Straight Connector 446"/>
          <p:cNvCxnSpPr>
            <a:endCxn id="18616" idx="0"/>
          </p:cNvCxnSpPr>
          <p:nvPr/>
        </p:nvCxnSpPr>
        <p:spPr>
          <a:xfrm rot="16200000" flipH="1">
            <a:off x="2146540614" y="3009303"/>
            <a:ext cx="906521" cy="3851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itle 272"/>
          <p:cNvSpPr>
            <a:spLocks noGrp="1"/>
          </p:cNvSpPr>
          <p:nvPr>
            <p:ph type="title"/>
          </p:nvPr>
        </p:nvSpPr>
        <p:spPr>
          <a:xfrm>
            <a:off x="762000" y="0"/>
            <a:ext cx="8229600" cy="1143000"/>
          </a:xfrm>
        </p:spPr>
        <p:txBody>
          <a:bodyPr/>
          <a:lstStyle/>
          <a:p>
            <a:r>
              <a:rPr lang="en-US" dirty="0" smtClean="0"/>
              <a:t>Sensor architecture</a:t>
            </a:r>
            <a:endParaRPr lang="en-GB" dirty="0"/>
          </a:p>
        </p:txBody>
      </p:sp>
      <p:pic>
        <p:nvPicPr>
          <p:cNvPr id="27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371600"/>
            <a:ext cx="7419975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KM3NeT sensitivity</a:t>
            </a:r>
            <a:endParaRPr lang="en-GB" dirty="0"/>
          </a:p>
        </p:txBody>
      </p:sp>
      <p:grpSp>
        <p:nvGrpSpPr>
          <p:cNvPr id="3" name="Group 15"/>
          <p:cNvGrpSpPr/>
          <p:nvPr/>
        </p:nvGrpSpPr>
        <p:grpSpPr>
          <a:xfrm>
            <a:off x="152400" y="1600200"/>
            <a:ext cx="4829175" cy="3724275"/>
            <a:chOff x="2133600" y="1447800"/>
            <a:chExt cx="4829175" cy="372427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33600" y="1447800"/>
              <a:ext cx="4829175" cy="3724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>
            <a:xfrm>
              <a:off x="4724400" y="2209800"/>
              <a:ext cx="18288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 rot="16200000" flipH="1">
            <a:off x="3848100" y="1866900"/>
            <a:ext cx="68580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124200" y="13716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IceCube</a:t>
            </a:r>
            <a:endParaRPr lang="en-GB" sz="2400" dirty="0"/>
          </a:p>
        </p:txBody>
      </p:sp>
      <p:pic>
        <p:nvPicPr>
          <p:cNvPr id="13" name="Picture 2"/>
          <p:cNvPicPr>
            <a:picLocks noChangeArrowheads="1"/>
          </p:cNvPicPr>
          <p:nvPr/>
        </p:nvPicPr>
        <p:blipFill>
          <a:blip r:embed="rId4" cstate="print"/>
          <a:srcRect l="18745" t="9390" r="383" b="14085"/>
          <a:stretch>
            <a:fillRect/>
          </a:stretch>
        </p:blipFill>
        <p:spPr bwMode="auto">
          <a:xfrm>
            <a:off x="5269893" y="1752600"/>
            <a:ext cx="3569307" cy="3016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638800" y="5207913"/>
            <a:ext cx="29729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smtClean="0"/>
              <a:t>observation time [years]</a:t>
            </a:r>
            <a:endParaRPr lang="en-US" sz="2200" dirty="0"/>
          </a:p>
        </p:txBody>
      </p:sp>
      <p:sp>
        <p:nvSpPr>
          <p:cNvPr id="15" name="TextBox 14"/>
          <p:cNvSpPr txBox="1"/>
          <p:nvPr/>
        </p:nvSpPr>
        <p:spPr>
          <a:xfrm>
            <a:off x="4800600" y="1905000"/>
            <a:ext cx="583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10</a:t>
            </a:r>
            <a:r>
              <a:rPr lang="en-US" sz="2000" baseline="30000" dirty="0" smtClean="0"/>
              <a:t>-9</a:t>
            </a:r>
            <a:endParaRPr lang="en-US" sz="2000" baseline="30000" dirty="0"/>
          </a:p>
        </p:txBody>
      </p:sp>
      <p:sp>
        <p:nvSpPr>
          <p:cNvPr id="16" name="TextBox 15"/>
          <p:cNvSpPr txBox="1"/>
          <p:nvPr/>
        </p:nvSpPr>
        <p:spPr>
          <a:xfrm>
            <a:off x="4724400" y="4324290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10</a:t>
            </a:r>
            <a:r>
              <a:rPr lang="en-US" sz="2000" baseline="30000" dirty="0" smtClean="0"/>
              <a:t>-10</a:t>
            </a:r>
            <a:endParaRPr lang="en-US" sz="20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990600" y="5181600"/>
            <a:ext cx="2196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Galactic sources</a:t>
            </a:r>
            <a:endParaRPr lang="en-US" sz="2400" dirty="0"/>
          </a:p>
        </p:txBody>
      </p:sp>
      <p:sp>
        <p:nvSpPr>
          <p:cNvPr id="21" name="Right Brace 20"/>
          <p:cNvSpPr/>
          <p:nvPr/>
        </p:nvSpPr>
        <p:spPr>
          <a:xfrm rot="5400000">
            <a:off x="2019276" y="4152924"/>
            <a:ext cx="155448" cy="19080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5787423" y="4648200"/>
            <a:ext cx="2899377" cy="468272"/>
            <a:chOff x="6031218" y="4544989"/>
            <a:chExt cx="2899377" cy="468272"/>
          </a:xfrm>
        </p:grpSpPr>
        <p:sp>
          <p:nvSpPr>
            <p:cNvPr id="23" name="TextBox 22"/>
            <p:cNvSpPr txBox="1"/>
            <p:nvPr/>
          </p:nvSpPr>
          <p:spPr>
            <a:xfrm>
              <a:off x="8486243" y="454498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/>
                <a:t>10</a:t>
              </a:r>
              <a:endParaRPr lang="en-US" sz="20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916809" y="4572000"/>
              <a:ext cx="3145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/>
                <a:t>8</a:t>
              </a:r>
              <a:endParaRPr lang="en-US" sz="20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309993" y="4557860"/>
              <a:ext cx="3145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/>
                <a:t>6</a:t>
              </a:r>
              <a:endParaRPr lang="en-US" sz="20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680993" y="4599011"/>
              <a:ext cx="3145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/>
                <a:t>4</a:t>
              </a:r>
              <a:endParaRPr lang="en-US" sz="20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031218" y="4613151"/>
              <a:ext cx="3145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/>
                <a:t>2</a:t>
              </a:r>
              <a:endParaRPr lang="en-US" sz="2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Arrow Connector 14"/>
          <p:cNvCxnSpPr/>
          <p:nvPr/>
        </p:nvCxnSpPr>
        <p:spPr>
          <a:xfrm>
            <a:off x="1295400" y="3046412"/>
            <a:ext cx="3505200" cy="1588"/>
          </a:xfrm>
          <a:prstGeom prst="straightConnector1">
            <a:avLst/>
          </a:prstGeom>
          <a:ln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5010150" y="95250"/>
            <a:ext cx="3905250" cy="6610350"/>
            <a:chOff x="5010150" y="95250"/>
            <a:chExt cx="3905250" cy="6610350"/>
          </a:xfrm>
        </p:grpSpPr>
        <p:grpSp>
          <p:nvGrpSpPr>
            <p:cNvPr id="20" name="Group 19"/>
            <p:cNvGrpSpPr/>
            <p:nvPr/>
          </p:nvGrpSpPr>
          <p:grpSpPr>
            <a:xfrm>
              <a:off x="5010150" y="95250"/>
              <a:ext cx="3905250" cy="6610350"/>
              <a:chOff x="5010150" y="95250"/>
              <a:chExt cx="3905250" cy="6610350"/>
            </a:xfrm>
          </p:grpSpPr>
          <p:pic>
            <p:nvPicPr>
              <p:cNvPr id="10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010150" y="95250"/>
                <a:ext cx="3676650" cy="3943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391425" y="4070985"/>
                <a:ext cx="2523975" cy="26346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8" name="Straight Arrow Connector 17"/>
              <p:cNvCxnSpPr/>
              <p:nvPr/>
            </p:nvCxnSpPr>
            <p:spPr>
              <a:xfrm>
                <a:off x="5257800" y="3048000"/>
                <a:ext cx="3200400" cy="1588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Box 18"/>
            <p:cNvSpPr txBox="1"/>
            <p:nvPr/>
          </p:nvSpPr>
          <p:spPr>
            <a:xfrm>
              <a:off x="7620000" y="3124200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2.5 m</a:t>
              </a:r>
              <a:endParaRPr lang="en-GB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719263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981200"/>
            <a:ext cx="828675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0" y="4191000"/>
            <a:ext cx="3581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905000" y="838200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 separate electronics container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9200" y="3200400"/>
            <a:ext cx="35909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3000" y="990600"/>
            <a:ext cx="72009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585270" y="275486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 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KM3NeT TDR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Point-to-point </a:t>
            </a:r>
            <a:r>
              <a:rPr lang="en-US" dirty="0" smtClean="0"/>
              <a:t>optical </a:t>
            </a:r>
            <a:r>
              <a:rPr lang="en-US" dirty="0" smtClean="0"/>
              <a:t>network accepted</a:t>
            </a:r>
            <a:endParaRPr lang="en-US" dirty="0" smtClean="0"/>
          </a:p>
          <a:p>
            <a:r>
              <a:rPr lang="en-US" dirty="0" smtClean="0"/>
              <a:t>Multi-PMT optical module needs further tests</a:t>
            </a:r>
          </a:p>
          <a:p>
            <a:r>
              <a:rPr lang="en-US" dirty="0" smtClean="0"/>
              <a:t>Both DU-designs need further tests: </a:t>
            </a:r>
          </a:p>
          <a:p>
            <a:pPr lvl="1"/>
            <a:r>
              <a:rPr lang="en-US" dirty="0" smtClean="0"/>
              <a:t>deployment, stability</a:t>
            </a:r>
            <a:r>
              <a:rPr lang="en-GB" dirty="0" smtClean="0"/>
              <a:t> after deployment</a:t>
            </a:r>
          </a:p>
          <a:p>
            <a:endParaRPr lang="en-US" dirty="0" smtClean="0"/>
          </a:p>
          <a:p>
            <a:r>
              <a:rPr lang="en-US" dirty="0" smtClean="0"/>
              <a:t>Decisions ultimately end 2011</a:t>
            </a:r>
          </a:p>
          <a:p>
            <a:r>
              <a:rPr lang="en-US" dirty="0" smtClean="0"/>
              <a:t>Final prototyping in 2012</a:t>
            </a:r>
          </a:p>
          <a:p>
            <a:r>
              <a:rPr lang="en-US" dirty="0" smtClean="0"/>
              <a:t>Construction starts in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 </a:t>
            </a:r>
            <a:r>
              <a:rPr lang="en-US" dirty="0" err="1" smtClean="0"/>
              <a:t>Nikhef</a:t>
            </a:r>
            <a:r>
              <a:rPr lang="en-US" dirty="0" smtClean="0"/>
              <a:t> for KM3NeT</a:t>
            </a:r>
            <a:br>
              <a:rPr lang="en-US" dirty="0" smtClean="0"/>
            </a:br>
            <a:r>
              <a:rPr lang="en-US" dirty="0" smtClean="0"/>
              <a:t>2010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24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Improvement simulation/reconstruction software for string design; foot print of detector</a:t>
            </a:r>
          </a:p>
          <a:p>
            <a:r>
              <a:rPr lang="en-US" sz="2400" dirty="0" smtClean="0"/>
              <a:t>Prototype optical 10 </a:t>
            </a:r>
            <a:r>
              <a:rPr lang="en-US" sz="2400" dirty="0" err="1" smtClean="0"/>
              <a:t>Gb</a:t>
            </a:r>
            <a:r>
              <a:rPr lang="en-US" sz="2400" dirty="0" smtClean="0"/>
              <a:t>/s point-to-point network</a:t>
            </a:r>
          </a:p>
          <a:p>
            <a:r>
              <a:rPr lang="en-US" sz="2400" dirty="0" smtClean="0"/>
              <a:t>Development board for interface to network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Development of flexible oil-filled vertical e/o cable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Prototype of Multi-PMT optical module</a:t>
            </a:r>
          </a:p>
          <a:p>
            <a:r>
              <a:rPr lang="en-US" sz="2400" dirty="0" smtClean="0"/>
              <a:t>Together with NIOZ: development of launcher for deployment</a:t>
            </a:r>
          </a:p>
          <a:p>
            <a:r>
              <a:rPr lang="en-US" sz="2400" dirty="0" smtClean="0"/>
              <a:t>Design of assembly procedure + tooling + test setups for Multi-PMT optical module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3276600" y="3657600"/>
            <a:ext cx="5520811" cy="2933732"/>
            <a:chOff x="900113" y="549275"/>
            <a:chExt cx="7886873" cy="4191045"/>
          </a:xfrm>
        </p:grpSpPr>
        <p:sp>
          <p:nvSpPr>
            <p:cNvPr id="5" name="AutoShape 44"/>
            <p:cNvSpPr>
              <a:spLocks noChangeArrowheads="1"/>
            </p:cNvSpPr>
            <p:nvPr/>
          </p:nvSpPr>
          <p:spPr bwMode="auto">
            <a:xfrm>
              <a:off x="2546350" y="3395663"/>
              <a:ext cx="350837" cy="536575"/>
            </a:xfrm>
            <a:prstGeom prst="curvedRightArrow">
              <a:avLst>
                <a:gd name="adj1" fmla="val 30588"/>
                <a:gd name="adj2" fmla="val 61176"/>
                <a:gd name="adj3" fmla="val 33333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000">
                <a:latin typeface="Calibri" pitchFamily="34" charset="0"/>
              </a:endParaRPr>
            </a:p>
          </p:txBody>
        </p:sp>
        <p:sp>
          <p:nvSpPr>
            <p:cNvPr id="6" name="Rectangle 45"/>
            <p:cNvSpPr>
              <a:spLocks noChangeArrowheads="1"/>
            </p:cNvSpPr>
            <p:nvPr/>
          </p:nvSpPr>
          <p:spPr bwMode="auto">
            <a:xfrm rot="19800000">
              <a:off x="2646363" y="3192463"/>
              <a:ext cx="387350" cy="3571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000">
                <a:latin typeface="Calibri" pitchFamily="34" charset="0"/>
              </a:endParaRPr>
            </a:p>
          </p:txBody>
        </p:sp>
        <p:sp>
          <p:nvSpPr>
            <p:cNvPr id="7" name="AutoShape 43"/>
            <p:cNvSpPr>
              <a:spLocks noChangeArrowheads="1"/>
            </p:cNvSpPr>
            <p:nvPr/>
          </p:nvSpPr>
          <p:spPr bwMode="auto">
            <a:xfrm>
              <a:off x="2722563" y="2571750"/>
              <a:ext cx="352425" cy="536575"/>
            </a:xfrm>
            <a:prstGeom prst="curvedRightArrow">
              <a:avLst>
                <a:gd name="adj1" fmla="val 30450"/>
                <a:gd name="adj2" fmla="val 60901"/>
                <a:gd name="adj3" fmla="val 33333"/>
              </a:avLst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000">
                <a:latin typeface="Calibri" pitchFamily="34" charset="0"/>
              </a:endParaRPr>
            </a:p>
          </p:txBody>
        </p:sp>
        <p:sp>
          <p:nvSpPr>
            <p:cNvPr id="8" name="Rectangle 45"/>
            <p:cNvSpPr>
              <a:spLocks noChangeArrowheads="1"/>
            </p:cNvSpPr>
            <p:nvPr/>
          </p:nvSpPr>
          <p:spPr bwMode="auto">
            <a:xfrm rot="19800000">
              <a:off x="2892425" y="2459038"/>
              <a:ext cx="387350" cy="3587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000">
                <a:latin typeface="Calibri" pitchFamily="34" charset="0"/>
              </a:endParaRPr>
            </a:p>
          </p:txBody>
        </p:sp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49425" y="738188"/>
              <a:ext cx="466725" cy="64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2197100" y="785813"/>
              <a:ext cx="854075" cy="430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3124200" y="655638"/>
              <a:ext cx="793750" cy="64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410200" y="677863"/>
              <a:ext cx="831850" cy="64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01725" y="1800225"/>
              <a:ext cx="542925" cy="500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76400" y="1800225"/>
              <a:ext cx="906463" cy="500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657600" y="1806575"/>
              <a:ext cx="860425" cy="501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48199" y="1806575"/>
              <a:ext cx="839787" cy="501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60538" y="2635250"/>
              <a:ext cx="465137" cy="642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0"/>
            <p:cNvPicPr>
              <a:picLocks noChangeAspect="1" noChangeArrowheads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3276599" y="2530475"/>
              <a:ext cx="827087" cy="64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1"/>
            <p:cNvPicPr>
              <a:picLocks noChangeAspect="1" noChangeArrowheads="1"/>
            </p:cNvPicPr>
            <p:nvPr/>
          </p:nvPicPr>
          <p:blipFill>
            <a:blip r:embed="rId10" cstate="screen"/>
            <a:srcRect r="995"/>
            <a:stretch>
              <a:fillRect/>
            </a:stretch>
          </p:blipFill>
          <p:spPr bwMode="auto">
            <a:xfrm>
              <a:off x="4191000" y="2573338"/>
              <a:ext cx="746760" cy="500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2"/>
            <p:cNvPicPr>
              <a:picLocks noChangeAspect="1" noChangeArrowheads="1"/>
            </p:cNvPicPr>
            <p:nvPr/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1676400" y="3643313"/>
              <a:ext cx="849313" cy="642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3"/>
            <p:cNvPicPr>
              <a:picLocks noChangeAspect="1" noChangeArrowheads="1"/>
            </p:cNvPicPr>
            <p:nvPr/>
          </p:nvPicPr>
          <p:blipFill>
            <a:blip r:embed="rId12" cstate="screen"/>
            <a:srcRect/>
            <a:stretch>
              <a:fillRect/>
            </a:stretch>
          </p:blipFill>
          <p:spPr bwMode="auto">
            <a:xfrm>
              <a:off x="2943225" y="3425825"/>
              <a:ext cx="942975" cy="858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4"/>
            <p:cNvPicPr>
              <a:picLocks noChangeAspect="1" noChangeArrowheads="1"/>
            </p:cNvPicPr>
            <p:nvPr/>
          </p:nvPicPr>
          <p:blipFill>
            <a:blip r:embed="rId13" cstate="screen"/>
            <a:srcRect/>
            <a:stretch>
              <a:fillRect/>
            </a:stretch>
          </p:blipFill>
          <p:spPr bwMode="auto">
            <a:xfrm>
              <a:off x="4719638" y="3430588"/>
              <a:ext cx="1162050" cy="1001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6"/>
            <p:cNvPicPr>
              <a:picLocks noChangeAspect="1" noChangeArrowheads="1"/>
            </p:cNvPicPr>
            <p:nvPr/>
          </p:nvPicPr>
          <p:blipFill>
            <a:blip r:embed="rId14" cstate="screen"/>
            <a:srcRect/>
            <a:stretch>
              <a:fillRect/>
            </a:stretch>
          </p:blipFill>
          <p:spPr bwMode="auto">
            <a:xfrm>
              <a:off x="6457950" y="2516188"/>
              <a:ext cx="874712" cy="500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AutoShape 39"/>
            <p:cNvSpPr>
              <a:spLocks noChangeArrowheads="1"/>
            </p:cNvSpPr>
            <p:nvPr/>
          </p:nvSpPr>
          <p:spPr bwMode="auto">
            <a:xfrm rot="8023618">
              <a:off x="5940425" y="2001838"/>
              <a:ext cx="358775" cy="257175"/>
            </a:xfrm>
            <a:prstGeom prst="rightArrow">
              <a:avLst>
                <a:gd name="adj1" fmla="val 50000"/>
                <a:gd name="adj2" fmla="val 34877"/>
              </a:avLst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000">
                <a:latin typeface="Calibri" pitchFamily="34" charset="0"/>
              </a:endParaRPr>
            </a:p>
          </p:txBody>
        </p:sp>
        <p:sp>
          <p:nvSpPr>
            <p:cNvPr id="25" name="AutoShape 40"/>
            <p:cNvSpPr>
              <a:spLocks noChangeArrowheads="1"/>
            </p:cNvSpPr>
            <p:nvPr/>
          </p:nvSpPr>
          <p:spPr bwMode="auto">
            <a:xfrm>
              <a:off x="2327275" y="2841625"/>
              <a:ext cx="387350" cy="238125"/>
            </a:xfrm>
            <a:prstGeom prst="rightArrow">
              <a:avLst>
                <a:gd name="adj1" fmla="val 50000"/>
                <a:gd name="adj2" fmla="val 40667"/>
              </a:avLst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000">
                <a:latin typeface="Calibri" pitchFamily="34" charset="0"/>
              </a:endParaRPr>
            </a:p>
          </p:txBody>
        </p:sp>
        <p:sp>
          <p:nvSpPr>
            <p:cNvPr id="26" name="AutoShape 41"/>
            <p:cNvSpPr>
              <a:spLocks noChangeArrowheads="1"/>
            </p:cNvSpPr>
            <p:nvPr/>
          </p:nvSpPr>
          <p:spPr bwMode="auto">
            <a:xfrm rot="8100000">
              <a:off x="6110288" y="1203325"/>
              <a:ext cx="388937" cy="238125"/>
            </a:xfrm>
            <a:prstGeom prst="rightArrow">
              <a:avLst>
                <a:gd name="adj1" fmla="val 50000"/>
                <a:gd name="adj2" fmla="val 40833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GB" sz="1000">
                <a:latin typeface="Calibri" pitchFamily="34" charset="0"/>
              </a:endParaRPr>
            </a:p>
          </p:txBody>
        </p:sp>
        <p:sp>
          <p:nvSpPr>
            <p:cNvPr id="27" name="AutoShape 43"/>
            <p:cNvSpPr>
              <a:spLocks noChangeArrowheads="1"/>
            </p:cNvSpPr>
            <p:nvPr/>
          </p:nvSpPr>
          <p:spPr bwMode="auto">
            <a:xfrm>
              <a:off x="1143000" y="3656013"/>
              <a:ext cx="352425" cy="538163"/>
            </a:xfrm>
            <a:prstGeom prst="curvedRightArrow">
              <a:avLst>
                <a:gd name="adj1" fmla="val 30541"/>
                <a:gd name="adj2" fmla="val 61081"/>
                <a:gd name="adj3" fmla="val 33333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000">
                <a:latin typeface="Calibri" pitchFamily="34" charset="0"/>
              </a:endParaRPr>
            </a:p>
          </p:txBody>
        </p:sp>
        <p:sp>
          <p:nvSpPr>
            <p:cNvPr id="28" name="Rectangle 45"/>
            <p:cNvSpPr>
              <a:spLocks noChangeArrowheads="1"/>
            </p:cNvSpPr>
            <p:nvPr/>
          </p:nvSpPr>
          <p:spPr bwMode="auto">
            <a:xfrm rot="19800000">
              <a:off x="1276350" y="3500438"/>
              <a:ext cx="387350" cy="3571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000">
                <a:latin typeface="Calibri" pitchFamily="34" charset="0"/>
              </a:endParaRPr>
            </a:p>
          </p:txBody>
        </p:sp>
        <p:sp>
          <p:nvSpPr>
            <p:cNvPr id="29" name="Text Box 46"/>
            <p:cNvSpPr txBox="1">
              <a:spLocks noChangeArrowheads="1"/>
            </p:cNvSpPr>
            <p:nvPr/>
          </p:nvSpPr>
          <p:spPr bwMode="auto">
            <a:xfrm>
              <a:off x="6045200" y="1430338"/>
              <a:ext cx="32226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latin typeface="Calibri" pitchFamily="34" charset="0"/>
                </a:rPr>
                <a:t>A</a:t>
              </a:r>
            </a:p>
          </p:txBody>
        </p:sp>
        <p:sp>
          <p:nvSpPr>
            <p:cNvPr id="30" name="Text Box 47"/>
            <p:cNvSpPr txBox="1">
              <a:spLocks noChangeArrowheads="1"/>
            </p:cNvSpPr>
            <p:nvPr/>
          </p:nvSpPr>
          <p:spPr bwMode="auto">
            <a:xfrm>
              <a:off x="1250950" y="3597275"/>
              <a:ext cx="3206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latin typeface="Calibri" pitchFamily="34" charset="0"/>
                </a:rPr>
                <a:t>A</a:t>
              </a:r>
            </a:p>
          </p:txBody>
        </p:sp>
        <p:sp>
          <p:nvSpPr>
            <p:cNvPr id="31" name="Text Box 48"/>
            <p:cNvSpPr txBox="1">
              <a:spLocks noChangeArrowheads="1"/>
            </p:cNvSpPr>
            <p:nvPr/>
          </p:nvSpPr>
          <p:spPr bwMode="auto">
            <a:xfrm>
              <a:off x="7059613" y="3152775"/>
              <a:ext cx="325437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latin typeface="Calibri" pitchFamily="34" charset="0"/>
                </a:rPr>
                <a:t>B</a:t>
              </a:r>
            </a:p>
          </p:txBody>
        </p:sp>
        <p:sp>
          <p:nvSpPr>
            <p:cNvPr id="32" name="Text Box 49"/>
            <p:cNvSpPr txBox="1">
              <a:spLocks noChangeArrowheads="1"/>
            </p:cNvSpPr>
            <p:nvPr/>
          </p:nvSpPr>
          <p:spPr bwMode="auto">
            <a:xfrm>
              <a:off x="2668588" y="3376613"/>
              <a:ext cx="32226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>
                  <a:latin typeface="Calibri" pitchFamily="34" charset="0"/>
                </a:rPr>
                <a:t>B</a:t>
              </a:r>
            </a:p>
          </p:txBody>
        </p:sp>
        <p:sp>
          <p:nvSpPr>
            <p:cNvPr id="33" name="AutoShape 50"/>
            <p:cNvSpPr>
              <a:spLocks noChangeArrowheads="1"/>
            </p:cNvSpPr>
            <p:nvPr/>
          </p:nvSpPr>
          <p:spPr bwMode="auto">
            <a:xfrm>
              <a:off x="6778625" y="3811588"/>
              <a:ext cx="838200" cy="546100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 b="1">
                  <a:solidFill>
                    <a:schemeClr val="bg1"/>
                  </a:solidFill>
                  <a:latin typeface="Calibri" pitchFamily="34" charset="0"/>
                </a:rPr>
                <a:t>storage</a:t>
              </a:r>
            </a:p>
          </p:txBody>
        </p:sp>
        <p:sp>
          <p:nvSpPr>
            <p:cNvPr id="34" name="Text Box 55"/>
            <p:cNvSpPr txBox="1">
              <a:spLocks noChangeArrowheads="1"/>
            </p:cNvSpPr>
            <p:nvPr/>
          </p:nvSpPr>
          <p:spPr bwMode="auto">
            <a:xfrm>
              <a:off x="1282700" y="1243013"/>
              <a:ext cx="115411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1.1</a:t>
              </a:r>
            </a:p>
          </p:txBody>
        </p:sp>
        <p:sp>
          <p:nvSpPr>
            <p:cNvPr id="35" name="Text Box 56"/>
            <p:cNvSpPr txBox="1">
              <a:spLocks noChangeArrowheads="1"/>
            </p:cNvSpPr>
            <p:nvPr/>
          </p:nvSpPr>
          <p:spPr bwMode="auto">
            <a:xfrm>
              <a:off x="2200275" y="1262063"/>
              <a:ext cx="801687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1.2</a:t>
              </a:r>
            </a:p>
          </p:txBody>
        </p:sp>
        <p:sp>
          <p:nvSpPr>
            <p:cNvPr id="36" name="Text Box 57"/>
            <p:cNvSpPr txBox="1">
              <a:spLocks noChangeArrowheads="1"/>
            </p:cNvSpPr>
            <p:nvPr/>
          </p:nvSpPr>
          <p:spPr bwMode="auto">
            <a:xfrm>
              <a:off x="2973388" y="1262063"/>
              <a:ext cx="763587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1.3</a:t>
              </a:r>
            </a:p>
          </p:txBody>
        </p:sp>
        <p:sp>
          <p:nvSpPr>
            <p:cNvPr id="37" name="Text Box 58"/>
            <p:cNvSpPr txBox="1">
              <a:spLocks noChangeArrowheads="1"/>
            </p:cNvSpPr>
            <p:nvPr/>
          </p:nvSpPr>
          <p:spPr bwMode="auto">
            <a:xfrm>
              <a:off x="4065588" y="1262063"/>
              <a:ext cx="6858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1.4</a:t>
              </a:r>
            </a:p>
          </p:txBody>
        </p:sp>
        <p:sp>
          <p:nvSpPr>
            <p:cNvPr id="38" name="Text Box 59"/>
            <p:cNvSpPr txBox="1">
              <a:spLocks noChangeArrowheads="1"/>
            </p:cNvSpPr>
            <p:nvPr/>
          </p:nvSpPr>
          <p:spPr bwMode="auto">
            <a:xfrm>
              <a:off x="4522788" y="1262063"/>
              <a:ext cx="7905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1.5</a:t>
              </a:r>
            </a:p>
          </p:txBody>
        </p:sp>
        <p:sp>
          <p:nvSpPr>
            <p:cNvPr id="39" name="Text Box 60"/>
            <p:cNvSpPr txBox="1">
              <a:spLocks noChangeArrowheads="1"/>
            </p:cNvSpPr>
            <p:nvPr/>
          </p:nvSpPr>
          <p:spPr bwMode="auto">
            <a:xfrm>
              <a:off x="1589088" y="2290763"/>
              <a:ext cx="738187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2.1</a:t>
              </a:r>
            </a:p>
          </p:txBody>
        </p:sp>
        <p:sp>
          <p:nvSpPr>
            <p:cNvPr id="40" name="Text Box 61"/>
            <p:cNvSpPr txBox="1">
              <a:spLocks noChangeArrowheads="1"/>
            </p:cNvSpPr>
            <p:nvPr/>
          </p:nvSpPr>
          <p:spPr bwMode="auto">
            <a:xfrm>
              <a:off x="3241675" y="2290763"/>
              <a:ext cx="515937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2.3</a:t>
              </a:r>
            </a:p>
          </p:txBody>
        </p:sp>
        <p:sp>
          <p:nvSpPr>
            <p:cNvPr id="41" name="Text Box 62"/>
            <p:cNvSpPr txBox="1">
              <a:spLocks noChangeArrowheads="1"/>
            </p:cNvSpPr>
            <p:nvPr/>
          </p:nvSpPr>
          <p:spPr bwMode="auto">
            <a:xfrm>
              <a:off x="3924300" y="2290763"/>
              <a:ext cx="43021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2.4</a:t>
              </a:r>
            </a:p>
          </p:txBody>
        </p:sp>
        <p:sp>
          <p:nvSpPr>
            <p:cNvPr id="42" name="Text Box 63"/>
            <p:cNvSpPr txBox="1">
              <a:spLocks noChangeArrowheads="1"/>
            </p:cNvSpPr>
            <p:nvPr/>
          </p:nvSpPr>
          <p:spPr bwMode="auto">
            <a:xfrm>
              <a:off x="1311275" y="3087688"/>
              <a:ext cx="67786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2.7</a:t>
              </a:r>
            </a:p>
          </p:txBody>
        </p:sp>
        <p:sp>
          <p:nvSpPr>
            <p:cNvPr id="43" name="Text Box 67"/>
            <p:cNvSpPr txBox="1">
              <a:spLocks noChangeArrowheads="1"/>
            </p:cNvSpPr>
            <p:nvPr/>
          </p:nvSpPr>
          <p:spPr bwMode="auto">
            <a:xfrm>
              <a:off x="5075238" y="3074988"/>
              <a:ext cx="56832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2.10</a:t>
              </a:r>
            </a:p>
          </p:txBody>
        </p:sp>
        <p:sp>
          <p:nvSpPr>
            <p:cNvPr id="44" name="Text Box 68"/>
            <p:cNvSpPr txBox="1">
              <a:spLocks noChangeArrowheads="1"/>
            </p:cNvSpPr>
            <p:nvPr/>
          </p:nvSpPr>
          <p:spPr bwMode="auto">
            <a:xfrm>
              <a:off x="6013450" y="3074988"/>
              <a:ext cx="41116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2.12</a:t>
              </a:r>
            </a:p>
          </p:txBody>
        </p:sp>
        <p:sp>
          <p:nvSpPr>
            <p:cNvPr id="45" name="Text Box 70"/>
            <p:cNvSpPr txBox="1">
              <a:spLocks noChangeArrowheads="1"/>
            </p:cNvSpPr>
            <p:nvPr/>
          </p:nvSpPr>
          <p:spPr bwMode="auto">
            <a:xfrm>
              <a:off x="4110038" y="4225925"/>
              <a:ext cx="53022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3.3</a:t>
              </a:r>
            </a:p>
          </p:txBody>
        </p:sp>
        <p:sp>
          <p:nvSpPr>
            <p:cNvPr id="46" name="Text Box 75"/>
            <p:cNvSpPr txBox="1">
              <a:spLocks noChangeArrowheads="1"/>
            </p:cNvSpPr>
            <p:nvPr/>
          </p:nvSpPr>
          <p:spPr bwMode="auto">
            <a:xfrm>
              <a:off x="6626225" y="3098800"/>
              <a:ext cx="41116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2.13</a:t>
              </a:r>
            </a:p>
          </p:txBody>
        </p:sp>
        <p:sp>
          <p:nvSpPr>
            <p:cNvPr id="47" name="TextBox 70"/>
            <p:cNvSpPr txBox="1">
              <a:spLocks noChangeArrowheads="1"/>
            </p:cNvSpPr>
            <p:nvPr/>
          </p:nvSpPr>
          <p:spPr bwMode="auto">
            <a:xfrm>
              <a:off x="930275" y="549275"/>
              <a:ext cx="126841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C00000"/>
                  </a:solidFill>
                  <a:latin typeface="Calibri" pitchFamily="34" charset="0"/>
                </a:rPr>
                <a:t>1. lower hemisphere</a:t>
              </a:r>
            </a:p>
          </p:txBody>
        </p:sp>
        <p:sp>
          <p:nvSpPr>
            <p:cNvPr id="48" name="TextBox 71"/>
            <p:cNvSpPr txBox="1">
              <a:spLocks noChangeArrowheads="1"/>
            </p:cNvSpPr>
            <p:nvPr/>
          </p:nvSpPr>
          <p:spPr bwMode="auto">
            <a:xfrm>
              <a:off x="900113" y="1543050"/>
              <a:ext cx="1277937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 dirty="0">
                  <a:solidFill>
                    <a:srgbClr val="C00000"/>
                  </a:solidFill>
                  <a:latin typeface="Calibri" pitchFamily="34" charset="0"/>
                </a:rPr>
                <a:t>2. upper hemisphere</a:t>
              </a:r>
            </a:p>
          </p:txBody>
        </p:sp>
        <p:sp>
          <p:nvSpPr>
            <p:cNvPr id="49" name="TextBox 72"/>
            <p:cNvSpPr txBox="1">
              <a:spLocks noChangeArrowheads="1"/>
            </p:cNvSpPr>
            <p:nvPr/>
          </p:nvSpPr>
          <p:spPr bwMode="auto">
            <a:xfrm>
              <a:off x="906463" y="3409950"/>
              <a:ext cx="126682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C00000"/>
                  </a:solidFill>
                  <a:latin typeface="Calibri" pitchFamily="34" charset="0"/>
                </a:rPr>
                <a:t>3. closing the sphere</a:t>
              </a:r>
            </a:p>
          </p:txBody>
        </p:sp>
        <p:sp>
          <p:nvSpPr>
            <p:cNvPr id="50" name="Text Box 59"/>
            <p:cNvSpPr txBox="1">
              <a:spLocks noChangeArrowheads="1"/>
            </p:cNvSpPr>
            <p:nvPr/>
          </p:nvSpPr>
          <p:spPr bwMode="auto">
            <a:xfrm>
              <a:off x="5041900" y="1265238"/>
              <a:ext cx="7239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1.6</a:t>
              </a:r>
            </a:p>
          </p:txBody>
        </p:sp>
        <p:sp>
          <p:nvSpPr>
            <p:cNvPr id="51" name="AutoShape 81"/>
            <p:cNvSpPr>
              <a:spLocks noChangeArrowheads="1"/>
            </p:cNvSpPr>
            <p:nvPr/>
          </p:nvSpPr>
          <p:spPr bwMode="auto">
            <a:xfrm>
              <a:off x="4252913" y="798513"/>
              <a:ext cx="657225" cy="409575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Text Box 82"/>
            <p:cNvSpPr txBox="1">
              <a:spLocks noChangeArrowheads="1"/>
            </p:cNvSpPr>
            <p:nvPr/>
          </p:nvSpPr>
          <p:spPr bwMode="auto">
            <a:xfrm>
              <a:off x="4203700" y="850900"/>
              <a:ext cx="7270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000" b="1">
                  <a:solidFill>
                    <a:schemeClr val="bg1"/>
                  </a:solidFill>
                  <a:latin typeface="Calibri" pitchFamily="34" charset="0"/>
                </a:rPr>
                <a:t>add</a:t>
              </a:r>
              <a:br>
                <a:rPr lang="en-US" sz="1000" b="1">
                  <a:solidFill>
                    <a:schemeClr val="bg1"/>
                  </a:solidFill>
                  <a:latin typeface="Calibri" pitchFamily="34" charset="0"/>
                </a:rPr>
              </a:br>
              <a:r>
                <a:rPr lang="en-US" sz="1000" b="1">
                  <a:solidFill>
                    <a:schemeClr val="bg1"/>
                  </a:solidFill>
                  <a:latin typeface="Calibri" pitchFamily="34" charset="0"/>
                </a:rPr>
                <a:t>optical gel</a:t>
              </a:r>
            </a:p>
          </p:txBody>
        </p:sp>
        <p:pic>
          <p:nvPicPr>
            <p:cNvPr id="53" name="Picture 4"/>
            <p:cNvPicPr>
              <a:picLocks noChangeAspect="1" noChangeArrowheads="1"/>
            </p:cNvPicPr>
            <p:nvPr/>
          </p:nvPicPr>
          <p:blipFill>
            <a:blip r:embed="rId15" cstate="screen"/>
            <a:srcRect/>
            <a:stretch>
              <a:fillRect/>
            </a:stretch>
          </p:blipFill>
          <p:spPr bwMode="auto">
            <a:xfrm>
              <a:off x="996950" y="798513"/>
              <a:ext cx="774700" cy="357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" name="Text Box 59"/>
            <p:cNvSpPr txBox="1">
              <a:spLocks noChangeArrowheads="1"/>
            </p:cNvSpPr>
            <p:nvPr/>
          </p:nvSpPr>
          <p:spPr bwMode="auto">
            <a:xfrm>
              <a:off x="5670550" y="1273175"/>
              <a:ext cx="65881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1.7</a:t>
              </a:r>
            </a:p>
          </p:txBody>
        </p:sp>
        <p:sp>
          <p:nvSpPr>
            <p:cNvPr id="55" name="Text Box 60"/>
            <p:cNvSpPr txBox="1">
              <a:spLocks noChangeArrowheads="1"/>
            </p:cNvSpPr>
            <p:nvPr/>
          </p:nvSpPr>
          <p:spPr bwMode="auto">
            <a:xfrm>
              <a:off x="2703513" y="2290763"/>
              <a:ext cx="738187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2.2</a:t>
              </a:r>
            </a:p>
          </p:txBody>
        </p:sp>
        <p:sp>
          <p:nvSpPr>
            <p:cNvPr id="56" name="AutoShape 37"/>
            <p:cNvSpPr>
              <a:spLocks noChangeArrowheads="1"/>
            </p:cNvSpPr>
            <p:nvPr/>
          </p:nvSpPr>
          <p:spPr bwMode="auto">
            <a:xfrm>
              <a:off x="2557463" y="1844675"/>
              <a:ext cx="658812" cy="409575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 b="1">
                  <a:solidFill>
                    <a:schemeClr val="bg1"/>
                  </a:solidFill>
                  <a:latin typeface="Calibri" pitchFamily="34" charset="0"/>
                </a:rPr>
                <a:t>glue</a:t>
              </a:r>
            </a:p>
            <a:p>
              <a:pPr algn="ctr"/>
              <a:endParaRPr lang="en-US" sz="10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7" name="Text Box 62"/>
            <p:cNvSpPr txBox="1">
              <a:spLocks noChangeArrowheads="1"/>
            </p:cNvSpPr>
            <p:nvPr/>
          </p:nvSpPr>
          <p:spPr bwMode="auto">
            <a:xfrm>
              <a:off x="4935538" y="2290763"/>
              <a:ext cx="6604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2.5</a:t>
              </a:r>
            </a:p>
          </p:txBody>
        </p:sp>
        <p:grpSp>
          <p:nvGrpSpPr>
            <p:cNvPr id="58" name="Group 94"/>
            <p:cNvGrpSpPr>
              <a:grpSpLocks/>
            </p:cNvGrpSpPr>
            <p:nvPr/>
          </p:nvGrpSpPr>
          <p:grpSpPr bwMode="auto">
            <a:xfrm>
              <a:off x="5259388" y="1782763"/>
              <a:ext cx="1104900" cy="465138"/>
              <a:chOff x="3606" y="1570"/>
              <a:chExt cx="890" cy="374"/>
            </a:xfrm>
          </p:grpSpPr>
          <p:sp>
            <p:nvSpPr>
              <p:cNvPr id="95" name="AutoShape 92"/>
              <p:cNvSpPr>
                <a:spLocks noChangeArrowheads="1"/>
              </p:cNvSpPr>
              <p:nvPr/>
            </p:nvSpPr>
            <p:spPr bwMode="auto">
              <a:xfrm rot="10800000">
                <a:off x="3787" y="1614"/>
                <a:ext cx="528" cy="330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96" name="Text Box 93"/>
              <p:cNvSpPr txBox="1">
                <a:spLocks noChangeArrowheads="1"/>
              </p:cNvSpPr>
              <p:nvPr/>
            </p:nvSpPr>
            <p:spPr bwMode="auto">
              <a:xfrm>
                <a:off x="3606" y="1570"/>
                <a:ext cx="890" cy="3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000" b="1">
                    <a:solidFill>
                      <a:srgbClr val="FF3300"/>
                    </a:solidFill>
                    <a:latin typeface="Calibri" pitchFamily="34" charset="0"/>
                  </a:rPr>
                  <a:t>go / nogo</a:t>
                </a:r>
                <a:br>
                  <a:rPr lang="en-US" sz="1000" b="1">
                    <a:solidFill>
                      <a:srgbClr val="FF3300"/>
                    </a:solidFill>
                    <a:latin typeface="Calibri" pitchFamily="34" charset="0"/>
                  </a:rPr>
                </a:br>
                <a:r>
                  <a:rPr lang="en-US" sz="1000" b="1">
                    <a:solidFill>
                      <a:srgbClr val="FF3300"/>
                    </a:solidFill>
                    <a:latin typeface="Calibri" pitchFamily="34" charset="0"/>
                  </a:rPr>
                  <a:t>test</a:t>
                </a:r>
              </a:p>
            </p:txBody>
          </p:sp>
        </p:grpSp>
        <p:grpSp>
          <p:nvGrpSpPr>
            <p:cNvPr id="59" name="Group 95"/>
            <p:cNvGrpSpPr>
              <a:grpSpLocks/>
            </p:cNvGrpSpPr>
            <p:nvPr/>
          </p:nvGrpSpPr>
          <p:grpSpPr bwMode="auto">
            <a:xfrm>
              <a:off x="3635375" y="727075"/>
              <a:ext cx="1104900" cy="465138"/>
              <a:chOff x="3606" y="1570"/>
              <a:chExt cx="890" cy="374"/>
            </a:xfrm>
          </p:grpSpPr>
          <p:sp>
            <p:nvSpPr>
              <p:cNvPr id="93" name="AutoShape 96"/>
              <p:cNvSpPr>
                <a:spLocks noChangeArrowheads="1"/>
              </p:cNvSpPr>
              <p:nvPr/>
            </p:nvSpPr>
            <p:spPr bwMode="auto">
              <a:xfrm rot="10800000">
                <a:off x="3787" y="1614"/>
                <a:ext cx="528" cy="330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94" name="Text Box 97"/>
              <p:cNvSpPr txBox="1">
                <a:spLocks noChangeArrowheads="1"/>
              </p:cNvSpPr>
              <p:nvPr/>
            </p:nvSpPr>
            <p:spPr bwMode="auto">
              <a:xfrm>
                <a:off x="3606" y="1570"/>
                <a:ext cx="890" cy="3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000" b="1">
                    <a:solidFill>
                      <a:srgbClr val="FF3300"/>
                    </a:solidFill>
                    <a:latin typeface="Calibri" pitchFamily="34" charset="0"/>
                  </a:rPr>
                  <a:t>go / nogo</a:t>
                </a:r>
                <a:br>
                  <a:rPr lang="en-US" sz="1000" b="1">
                    <a:solidFill>
                      <a:srgbClr val="FF3300"/>
                    </a:solidFill>
                    <a:latin typeface="Calibri" pitchFamily="34" charset="0"/>
                  </a:rPr>
                </a:br>
                <a:r>
                  <a:rPr lang="en-US" sz="1000" b="1">
                    <a:solidFill>
                      <a:srgbClr val="FF3300"/>
                    </a:solidFill>
                    <a:latin typeface="Calibri" pitchFamily="34" charset="0"/>
                  </a:rPr>
                  <a:t>test</a:t>
                </a:r>
              </a:p>
            </p:txBody>
          </p:sp>
        </p:grpSp>
        <p:sp>
          <p:nvSpPr>
            <p:cNvPr id="60" name="Text Box 62"/>
            <p:cNvSpPr txBox="1">
              <a:spLocks noChangeArrowheads="1"/>
            </p:cNvSpPr>
            <p:nvPr/>
          </p:nvSpPr>
          <p:spPr bwMode="auto">
            <a:xfrm>
              <a:off x="5619750" y="2293938"/>
              <a:ext cx="65881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2.6</a:t>
              </a:r>
            </a:p>
          </p:txBody>
        </p:sp>
        <p:pic>
          <p:nvPicPr>
            <p:cNvPr id="61" name="Picture 17"/>
            <p:cNvPicPr>
              <a:picLocks noChangeAspect="1" noChangeArrowheads="1"/>
            </p:cNvPicPr>
            <p:nvPr/>
          </p:nvPicPr>
          <p:blipFill>
            <a:blip r:embed="rId16" cstate="screen"/>
            <a:srcRect/>
            <a:stretch>
              <a:fillRect/>
            </a:stretch>
          </p:blipFill>
          <p:spPr bwMode="auto">
            <a:xfrm>
              <a:off x="971550" y="2754313"/>
              <a:ext cx="80168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" name="Text Box 63"/>
            <p:cNvSpPr txBox="1">
              <a:spLocks noChangeArrowheads="1"/>
            </p:cNvSpPr>
            <p:nvPr/>
          </p:nvSpPr>
          <p:spPr bwMode="auto">
            <a:xfrm>
              <a:off x="2830513" y="3079750"/>
              <a:ext cx="60642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2.8</a:t>
              </a:r>
            </a:p>
          </p:txBody>
        </p:sp>
        <p:sp>
          <p:nvSpPr>
            <p:cNvPr id="63" name="Text Box 63"/>
            <p:cNvSpPr txBox="1">
              <a:spLocks noChangeArrowheads="1"/>
            </p:cNvSpPr>
            <p:nvPr/>
          </p:nvSpPr>
          <p:spPr bwMode="auto">
            <a:xfrm>
              <a:off x="4402138" y="3079750"/>
              <a:ext cx="604837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2.9</a:t>
              </a:r>
            </a:p>
          </p:txBody>
        </p:sp>
        <p:grpSp>
          <p:nvGrpSpPr>
            <p:cNvPr id="64" name="Group 102"/>
            <p:cNvGrpSpPr>
              <a:grpSpLocks/>
            </p:cNvGrpSpPr>
            <p:nvPr/>
          </p:nvGrpSpPr>
          <p:grpSpPr bwMode="auto">
            <a:xfrm>
              <a:off x="4732338" y="2540000"/>
              <a:ext cx="1106487" cy="465138"/>
              <a:chOff x="3606" y="1570"/>
              <a:chExt cx="890" cy="374"/>
            </a:xfrm>
          </p:grpSpPr>
          <p:sp>
            <p:nvSpPr>
              <p:cNvPr id="91" name="AutoShape 103"/>
              <p:cNvSpPr>
                <a:spLocks noChangeArrowheads="1"/>
              </p:cNvSpPr>
              <p:nvPr/>
            </p:nvSpPr>
            <p:spPr bwMode="auto">
              <a:xfrm rot="10800000">
                <a:off x="3787" y="1614"/>
                <a:ext cx="528" cy="330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92" name="Text Box 104"/>
              <p:cNvSpPr txBox="1">
                <a:spLocks noChangeArrowheads="1"/>
              </p:cNvSpPr>
              <p:nvPr/>
            </p:nvSpPr>
            <p:spPr bwMode="auto">
              <a:xfrm>
                <a:off x="3606" y="1570"/>
                <a:ext cx="890" cy="3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000" b="1" dirty="0">
                    <a:solidFill>
                      <a:srgbClr val="FF3300"/>
                    </a:solidFill>
                    <a:latin typeface="Calibri" pitchFamily="34" charset="0"/>
                  </a:rPr>
                  <a:t>go / </a:t>
                </a:r>
                <a:r>
                  <a:rPr lang="en-US" sz="1000" b="1" dirty="0" err="1">
                    <a:solidFill>
                      <a:srgbClr val="FF3300"/>
                    </a:solidFill>
                    <a:latin typeface="Calibri" pitchFamily="34" charset="0"/>
                  </a:rPr>
                  <a:t>nogo</a:t>
                </a:r>
                <a:r>
                  <a:rPr lang="en-US" sz="1000" b="1" dirty="0">
                    <a:solidFill>
                      <a:srgbClr val="FF3300"/>
                    </a:solidFill>
                    <a:latin typeface="Calibri" pitchFamily="34" charset="0"/>
                  </a:rPr>
                  <a:t/>
                </a:r>
                <a:br>
                  <a:rPr lang="en-US" sz="1000" b="1" dirty="0">
                    <a:solidFill>
                      <a:srgbClr val="FF3300"/>
                    </a:solidFill>
                    <a:latin typeface="Calibri" pitchFamily="34" charset="0"/>
                  </a:rPr>
                </a:br>
                <a:r>
                  <a:rPr lang="en-US" sz="1000" b="1" dirty="0">
                    <a:solidFill>
                      <a:srgbClr val="FF3300"/>
                    </a:solidFill>
                    <a:latin typeface="Calibri" pitchFamily="34" charset="0"/>
                  </a:rPr>
                  <a:t>test</a:t>
                </a:r>
              </a:p>
            </p:txBody>
          </p:sp>
        </p:grpSp>
        <p:sp>
          <p:nvSpPr>
            <p:cNvPr id="65" name="AutoShape 106"/>
            <p:cNvSpPr>
              <a:spLocks noChangeArrowheads="1"/>
            </p:cNvSpPr>
            <p:nvPr/>
          </p:nvSpPr>
          <p:spPr bwMode="auto">
            <a:xfrm>
              <a:off x="5354638" y="2608263"/>
              <a:ext cx="657225" cy="409575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Text Box 107"/>
            <p:cNvSpPr txBox="1">
              <a:spLocks noChangeArrowheads="1"/>
            </p:cNvSpPr>
            <p:nvPr/>
          </p:nvSpPr>
          <p:spPr bwMode="auto">
            <a:xfrm>
              <a:off x="5305425" y="2670175"/>
              <a:ext cx="7270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000" b="1">
                  <a:solidFill>
                    <a:schemeClr val="bg1"/>
                  </a:solidFill>
                  <a:latin typeface="Calibri" pitchFamily="34" charset="0"/>
                </a:rPr>
                <a:t>add</a:t>
              </a:r>
              <a:br>
                <a:rPr lang="en-US" sz="1000" b="1">
                  <a:solidFill>
                    <a:schemeClr val="bg1"/>
                  </a:solidFill>
                  <a:latin typeface="Calibri" pitchFamily="34" charset="0"/>
                </a:rPr>
              </a:br>
              <a:r>
                <a:rPr lang="en-US" sz="1000" b="1">
                  <a:solidFill>
                    <a:schemeClr val="bg1"/>
                  </a:solidFill>
                  <a:latin typeface="Calibri" pitchFamily="34" charset="0"/>
                </a:rPr>
                <a:t>optical gel</a:t>
              </a:r>
            </a:p>
          </p:txBody>
        </p:sp>
        <p:sp>
          <p:nvSpPr>
            <p:cNvPr id="67" name="Text Box 67"/>
            <p:cNvSpPr txBox="1">
              <a:spLocks noChangeArrowheads="1"/>
            </p:cNvSpPr>
            <p:nvPr/>
          </p:nvSpPr>
          <p:spPr bwMode="auto">
            <a:xfrm>
              <a:off x="5483225" y="3071813"/>
              <a:ext cx="56991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2.11</a:t>
              </a:r>
            </a:p>
          </p:txBody>
        </p:sp>
        <p:sp>
          <p:nvSpPr>
            <p:cNvPr id="68" name="AutoShape 41"/>
            <p:cNvSpPr>
              <a:spLocks noChangeArrowheads="1"/>
            </p:cNvSpPr>
            <p:nvPr/>
          </p:nvSpPr>
          <p:spPr bwMode="auto">
            <a:xfrm rot="8100000">
              <a:off x="7118350" y="2911475"/>
              <a:ext cx="387350" cy="238125"/>
            </a:xfrm>
            <a:prstGeom prst="rightArrow">
              <a:avLst>
                <a:gd name="adj1" fmla="val 50000"/>
                <a:gd name="adj2" fmla="val 40667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GB" sz="1000">
                <a:latin typeface="Calibri" pitchFamily="34" charset="0"/>
              </a:endParaRPr>
            </a:p>
          </p:txBody>
        </p:sp>
        <p:sp>
          <p:nvSpPr>
            <p:cNvPr id="69" name="Text Box 63"/>
            <p:cNvSpPr txBox="1">
              <a:spLocks noChangeArrowheads="1"/>
            </p:cNvSpPr>
            <p:nvPr/>
          </p:nvSpPr>
          <p:spPr bwMode="auto">
            <a:xfrm>
              <a:off x="2436813" y="4206875"/>
              <a:ext cx="67786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3.1</a:t>
              </a:r>
            </a:p>
          </p:txBody>
        </p:sp>
        <p:sp>
          <p:nvSpPr>
            <p:cNvPr id="70" name="Text Box 63"/>
            <p:cNvSpPr txBox="1">
              <a:spLocks noChangeArrowheads="1"/>
            </p:cNvSpPr>
            <p:nvPr/>
          </p:nvSpPr>
          <p:spPr bwMode="auto">
            <a:xfrm>
              <a:off x="3486150" y="4227513"/>
              <a:ext cx="6762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3.2</a:t>
              </a:r>
            </a:p>
          </p:txBody>
        </p:sp>
        <p:grpSp>
          <p:nvGrpSpPr>
            <p:cNvPr id="71" name="Group 88"/>
            <p:cNvGrpSpPr>
              <a:grpSpLocks/>
            </p:cNvGrpSpPr>
            <p:nvPr/>
          </p:nvGrpSpPr>
          <p:grpSpPr bwMode="auto">
            <a:xfrm>
              <a:off x="3905250" y="3981450"/>
              <a:ext cx="790575" cy="142875"/>
              <a:chOff x="6753225" y="6507162"/>
              <a:chExt cx="2017713" cy="350838"/>
            </a:xfrm>
          </p:grpSpPr>
          <p:sp>
            <p:nvSpPr>
              <p:cNvPr id="82" name="Arc 113"/>
              <p:cNvSpPr>
                <a:spLocks/>
              </p:cNvSpPr>
              <p:nvPr/>
            </p:nvSpPr>
            <p:spPr bwMode="auto">
              <a:xfrm rot="10800000">
                <a:off x="6888163" y="6507162"/>
                <a:ext cx="1755775" cy="327025"/>
              </a:xfrm>
              <a:custGeom>
                <a:avLst/>
                <a:gdLst>
                  <a:gd name="T0" fmla="*/ 2147483647 w 43200"/>
                  <a:gd name="T1" fmla="*/ 2147483647 h 28910"/>
                  <a:gd name="T2" fmla="*/ 2147483647 w 43200"/>
                  <a:gd name="T3" fmla="*/ 2147483647 h 28910"/>
                  <a:gd name="T4" fmla="*/ 2147483647 w 43200"/>
                  <a:gd name="T5" fmla="*/ 2147483647 h 2891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8910"/>
                  <a:gd name="T11" fmla="*/ 43200 w 43200"/>
                  <a:gd name="T12" fmla="*/ 28910 h 289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8910" fill="none" extrusionOk="0">
                    <a:moveTo>
                      <a:pt x="855" y="27617"/>
                    </a:moveTo>
                    <a:cubicBezTo>
                      <a:pt x="287" y="25662"/>
                      <a:pt x="0" y="2363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4091"/>
                      <a:pt x="42768" y="26565"/>
                      <a:pt x="41925" y="28910"/>
                    </a:cubicBezTo>
                  </a:path>
                  <a:path w="43200" h="28910" stroke="0" extrusionOk="0">
                    <a:moveTo>
                      <a:pt x="855" y="27617"/>
                    </a:moveTo>
                    <a:cubicBezTo>
                      <a:pt x="287" y="25662"/>
                      <a:pt x="0" y="2363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4091"/>
                      <a:pt x="42768" y="26565"/>
                      <a:pt x="41925" y="2891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83" name="Oval 114"/>
              <p:cNvSpPr>
                <a:spLocks noChangeArrowheads="1"/>
              </p:cNvSpPr>
              <p:nvPr/>
            </p:nvSpPr>
            <p:spPr bwMode="auto">
              <a:xfrm>
                <a:off x="6753225" y="6588125"/>
                <a:ext cx="134938" cy="60325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000">
                  <a:latin typeface="Calibri" pitchFamily="34" charset="0"/>
                </a:endParaRPr>
              </a:p>
            </p:txBody>
          </p:sp>
          <p:sp>
            <p:nvSpPr>
              <p:cNvPr id="84" name="Oval 115"/>
              <p:cNvSpPr>
                <a:spLocks noChangeArrowheads="1"/>
              </p:cNvSpPr>
              <p:nvPr/>
            </p:nvSpPr>
            <p:spPr bwMode="auto">
              <a:xfrm>
                <a:off x="8639175" y="6564312"/>
                <a:ext cx="131763" cy="60325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000">
                  <a:latin typeface="Calibri" pitchFamily="34" charset="0"/>
                </a:endParaRPr>
              </a:p>
            </p:txBody>
          </p:sp>
          <p:sp>
            <p:nvSpPr>
              <p:cNvPr id="85" name="Arc 118"/>
              <p:cNvSpPr>
                <a:spLocks/>
              </p:cNvSpPr>
              <p:nvPr/>
            </p:nvSpPr>
            <p:spPr bwMode="auto">
              <a:xfrm flipV="1">
                <a:off x="8248650" y="6699250"/>
                <a:ext cx="98425" cy="147637"/>
              </a:xfrm>
              <a:custGeom>
                <a:avLst/>
                <a:gdLst>
                  <a:gd name="T0" fmla="*/ 0 w 21600"/>
                  <a:gd name="T1" fmla="*/ 0 h 43173"/>
                  <a:gd name="T2" fmla="*/ 65222378 w 21600"/>
                  <a:gd name="T3" fmla="*/ 95543281 h 43173"/>
                  <a:gd name="T4" fmla="*/ 0 w 21600"/>
                  <a:gd name="T5" fmla="*/ 47893763 h 43173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3173"/>
                  <a:gd name="T11" fmla="*/ 21600 w 21600"/>
                  <a:gd name="T12" fmla="*/ 43173 h 4317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3173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112"/>
                      <a:pt x="12571" y="42601"/>
                      <a:pt x="1073" y="43173"/>
                    </a:cubicBezTo>
                  </a:path>
                  <a:path w="21600" h="43173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112"/>
                      <a:pt x="12571" y="42601"/>
                      <a:pt x="1073" y="43173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86" name="Arc 119"/>
              <p:cNvSpPr>
                <a:spLocks/>
              </p:cNvSpPr>
              <p:nvPr/>
            </p:nvSpPr>
            <p:spPr bwMode="auto">
              <a:xfrm flipH="1" flipV="1">
                <a:off x="7219950" y="6710362"/>
                <a:ext cx="100013" cy="147638"/>
              </a:xfrm>
              <a:custGeom>
                <a:avLst/>
                <a:gdLst>
                  <a:gd name="T0" fmla="*/ 0 w 21600"/>
                  <a:gd name="T1" fmla="*/ 0 h 43173"/>
                  <a:gd name="T2" fmla="*/ 77334487 w 21600"/>
                  <a:gd name="T3" fmla="*/ 95546937 h 43173"/>
                  <a:gd name="T4" fmla="*/ 0 w 21600"/>
                  <a:gd name="T5" fmla="*/ 47897644 h 43173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3173"/>
                  <a:gd name="T11" fmla="*/ 21600 w 21600"/>
                  <a:gd name="T12" fmla="*/ 43173 h 4317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3173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112"/>
                      <a:pt x="12571" y="42601"/>
                      <a:pt x="1073" y="43173"/>
                    </a:cubicBezTo>
                  </a:path>
                  <a:path w="21600" h="43173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112"/>
                      <a:pt x="12571" y="42601"/>
                      <a:pt x="1073" y="43173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87" name="Oval 122"/>
              <p:cNvSpPr>
                <a:spLocks noChangeArrowheads="1"/>
              </p:cNvSpPr>
              <p:nvPr/>
            </p:nvSpPr>
            <p:spPr bwMode="auto">
              <a:xfrm>
                <a:off x="6783388" y="6545262"/>
                <a:ext cx="66675" cy="1587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000">
                  <a:latin typeface="Calibri" pitchFamily="34" charset="0"/>
                </a:endParaRPr>
              </a:p>
            </p:txBody>
          </p:sp>
          <p:sp>
            <p:nvSpPr>
              <p:cNvPr id="88" name="Oval 123"/>
              <p:cNvSpPr>
                <a:spLocks noChangeArrowheads="1"/>
              </p:cNvSpPr>
              <p:nvPr/>
            </p:nvSpPr>
            <p:spPr bwMode="auto">
              <a:xfrm>
                <a:off x="6783388" y="6689725"/>
                <a:ext cx="66675" cy="1746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000">
                  <a:latin typeface="Calibri" pitchFamily="34" charset="0"/>
                </a:endParaRPr>
              </a:p>
            </p:txBody>
          </p:sp>
          <p:sp>
            <p:nvSpPr>
              <p:cNvPr id="89" name="Oval 124"/>
              <p:cNvSpPr>
                <a:spLocks noChangeArrowheads="1"/>
              </p:cNvSpPr>
              <p:nvPr/>
            </p:nvSpPr>
            <p:spPr bwMode="auto">
              <a:xfrm>
                <a:off x="8683625" y="6657975"/>
                <a:ext cx="65088" cy="1587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000">
                  <a:latin typeface="Calibri" pitchFamily="34" charset="0"/>
                </a:endParaRPr>
              </a:p>
            </p:txBody>
          </p:sp>
          <p:sp>
            <p:nvSpPr>
              <p:cNvPr id="90" name="Oval 125"/>
              <p:cNvSpPr>
                <a:spLocks noChangeArrowheads="1"/>
              </p:cNvSpPr>
              <p:nvPr/>
            </p:nvSpPr>
            <p:spPr bwMode="auto">
              <a:xfrm>
                <a:off x="8685213" y="6527800"/>
                <a:ext cx="65087" cy="1587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000">
                  <a:latin typeface="Calibri" pitchFamily="34" charset="0"/>
                </a:endParaRPr>
              </a:p>
            </p:txBody>
          </p:sp>
        </p:grpSp>
        <p:sp>
          <p:nvSpPr>
            <p:cNvPr id="72" name="Text Box 70"/>
            <p:cNvSpPr txBox="1">
              <a:spLocks noChangeArrowheads="1"/>
            </p:cNvSpPr>
            <p:nvPr/>
          </p:nvSpPr>
          <p:spPr bwMode="auto">
            <a:xfrm>
              <a:off x="5241925" y="4378325"/>
              <a:ext cx="530225" cy="242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3.4</a:t>
              </a:r>
            </a:p>
          </p:txBody>
        </p:sp>
        <p:sp>
          <p:nvSpPr>
            <p:cNvPr id="73" name="Text Box 70"/>
            <p:cNvSpPr txBox="1">
              <a:spLocks noChangeArrowheads="1"/>
            </p:cNvSpPr>
            <p:nvPr/>
          </p:nvSpPr>
          <p:spPr bwMode="auto">
            <a:xfrm>
              <a:off x="6246813" y="4359275"/>
              <a:ext cx="53022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3.5</a:t>
              </a:r>
            </a:p>
          </p:txBody>
        </p:sp>
        <p:sp>
          <p:nvSpPr>
            <p:cNvPr id="74" name="Text Box 70"/>
            <p:cNvSpPr txBox="1">
              <a:spLocks noChangeArrowheads="1"/>
            </p:cNvSpPr>
            <p:nvPr/>
          </p:nvSpPr>
          <p:spPr bwMode="auto">
            <a:xfrm>
              <a:off x="7031038" y="4337050"/>
              <a:ext cx="53022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Calibri" pitchFamily="34" charset="0"/>
                </a:rPr>
                <a:t>3.6</a:t>
              </a:r>
            </a:p>
          </p:txBody>
        </p:sp>
        <p:grpSp>
          <p:nvGrpSpPr>
            <p:cNvPr id="75" name="Group 130"/>
            <p:cNvGrpSpPr>
              <a:grpSpLocks/>
            </p:cNvGrpSpPr>
            <p:nvPr/>
          </p:nvGrpSpPr>
          <p:grpSpPr bwMode="auto">
            <a:xfrm>
              <a:off x="5705475" y="3473450"/>
              <a:ext cx="1409700" cy="866775"/>
              <a:chOff x="567" y="4003"/>
              <a:chExt cx="1134" cy="697"/>
            </a:xfrm>
          </p:grpSpPr>
          <p:sp>
            <p:nvSpPr>
              <p:cNvPr id="80" name="AutoShape 128"/>
              <p:cNvSpPr>
                <a:spLocks noChangeArrowheads="1"/>
              </p:cNvSpPr>
              <p:nvPr/>
            </p:nvSpPr>
            <p:spPr bwMode="auto">
              <a:xfrm rot="5400000">
                <a:off x="794" y="4000"/>
                <a:ext cx="675" cy="725"/>
              </a:xfrm>
              <a:prstGeom prst="homePlate">
                <a:avLst>
                  <a:gd name="adj" fmla="val 25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000">
                  <a:latin typeface="Calibri" pitchFamily="34" charset="0"/>
                </a:endParaRPr>
              </a:p>
            </p:txBody>
          </p:sp>
          <p:sp>
            <p:nvSpPr>
              <p:cNvPr id="81" name="Text Box 129"/>
              <p:cNvSpPr txBox="1">
                <a:spLocks noChangeArrowheads="1"/>
              </p:cNvSpPr>
              <p:nvPr/>
            </p:nvSpPr>
            <p:spPr bwMode="auto">
              <a:xfrm>
                <a:off x="567" y="4003"/>
                <a:ext cx="1134" cy="6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000" b="1" dirty="0">
                    <a:solidFill>
                      <a:srgbClr val="CC0000"/>
                    </a:solidFill>
                    <a:latin typeface="Calibri" pitchFamily="34" charset="0"/>
                  </a:rPr>
                  <a:t>Test station</a:t>
                </a:r>
                <a:br>
                  <a:rPr lang="en-US" sz="1000" b="1" dirty="0">
                    <a:solidFill>
                      <a:srgbClr val="CC0000"/>
                    </a:solidFill>
                    <a:latin typeface="Calibri" pitchFamily="34" charset="0"/>
                  </a:rPr>
                </a:br>
                <a:r>
                  <a:rPr lang="en-US" sz="1000" b="1" dirty="0">
                    <a:solidFill>
                      <a:srgbClr val="CC0000"/>
                    </a:solidFill>
                    <a:latin typeface="Calibri" pitchFamily="34" charset="0"/>
                  </a:rPr>
                  <a:t>N flushing</a:t>
                </a:r>
              </a:p>
              <a:p>
                <a:pPr algn="ctr"/>
                <a:r>
                  <a:rPr lang="en-US" sz="1000" b="1" dirty="0">
                    <a:solidFill>
                      <a:srgbClr val="CC0000"/>
                    </a:solidFill>
                    <a:latin typeface="Calibri" pitchFamily="34" charset="0"/>
                  </a:rPr>
                  <a:t>Press. Validation</a:t>
                </a:r>
                <a:br>
                  <a:rPr lang="en-US" sz="1000" b="1" dirty="0">
                    <a:solidFill>
                      <a:srgbClr val="CC0000"/>
                    </a:solidFill>
                    <a:latin typeface="Calibri" pitchFamily="34" charset="0"/>
                  </a:rPr>
                </a:br>
                <a:r>
                  <a:rPr lang="en-US" sz="1000" b="1" dirty="0">
                    <a:solidFill>
                      <a:srgbClr val="CC0000"/>
                    </a:solidFill>
                    <a:latin typeface="Calibri" pitchFamily="34" charset="0"/>
                  </a:rPr>
                  <a:t>e/o validation</a:t>
                </a:r>
              </a:p>
              <a:p>
                <a:pPr algn="ctr"/>
                <a:r>
                  <a:rPr lang="en-US" sz="1000" b="1" dirty="0">
                    <a:solidFill>
                      <a:srgbClr val="CC0000"/>
                    </a:solidFill>
                    <a:latin typeface="Calibri" pitchFamily="34" charset="0"/>
                  </a:rPr>
                  <a:t>Burn in</a:t>
                </a:r>
              </a:p>
            </p:txBody>
          </p:sp>
        </p:grpSp>
        <p:pic>
          <p:nvPicPr>
            <p:cNvPr id="76" name="Picture 97" descr="Alarm Clock Clipart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 cstate="screen"/>
            <a:srcRect/>
            <a:stretch>
              <a:fillRect/>
            </a:stretch>
          </p:blipFill>
          <p:spPr bwMode="auto">
            <a:xfrm>
              <a:off x="4951413" y="765175"/>
              <a:ext cx="366712" cy="469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7" name="Picture 98" descr="Alarm Clock Clipart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 cstate="screen"/>
            <a:srcRect/>
            <a:stretch>
              <a:fillRect/>
            </a:stretch>
          </p:blipFill>
          <p:spPr bwMode="auto">
            <a:xfrm>
              <a:off x="3203575" y="1773238"/>
              <a:ext cx="366712" cy="469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8" name="Picture 99" descr="Alarm Clock Clipart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 cstate="screen"/>
            <a:srcRect/>
            <a:stretch>
              <a:fillRect/>
            </a:stretch>
          </p:blipFill>
          <p:spPr bwMode="auto">
            <a:xfrm>
              <a:off x="6049963" y="2527300"/>
              <a:ext cx="366712" cy="469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9" name="Picture 6"/>
            <p:cNvPicPr>
              <a:picLocks noChangeAspect="1" noChangeArrowheads="1"/>
            </p:cNvPicPr>
            <p:nvPr/>
          </p:nvPicPr>
          <p:blipFill>
            <a:blip r:embed="rId19" cstate="screen"/>
            <a:srcRect/>
            <a:stretch>
              <a:fillRect/>
            </a:stretch>
          </p:blipFill>
          <p:spPr bwMode="auto">
            <a:xfrm>
              <a:off x="7696200" y="3581400"/>
              <a:ext cx="1090786" cy="1158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Assembly of Multi-PMT OM</a:t>
            </a:r>
            <a:endParaRPr lang="en-GB" dirty="0"/>
          </a:p>
        </p:txBody>
      </p:sp>
      <p:sp>
        <p:nvSpPr>
          <p:cNvPr id="3" name="Content Placeholder 2"/>
          <p:cNvSpPr>
            <a:spLocks noGrp="1" noChangeAspect="1"/>
          </p:cNvSpPr>
          <p:nvPr>
            <p:ph idx="1"/>
          </p:nvPr>
        </p:nvSpPr>
        <p:spPr>
          <a:xfrm>
            <a:off x="381000" y="1371600"/>
            <a:ext cx="8153400" cy="3168174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Tooling for handling of glass spheres</a:t>
            </a:r>
          </a:p>
          <a:p>
            <a:pPr lvl="1"/>
            <a:r>
              <a:rPr lang="en-US" dirty="0" smtClean="0"/>
              <a:t>Test setups for PMTs</a:t>
            </a:r>
          </a:p>
          <a:p>
            <a:pPr lvl="1"/>
            <a:r>
              <a:rPr lang="en-US" dirty="0" smtClean="0"/>
              <a:t>Dark room/boxes</a:t>
            </a:r>
          </a:p>
          <a:p>
            <a:pPr lvl="1"/>
            <a:r>
              <a:rPr lang="en-US" dirty="0" smtClean="0"/>
              <a:t>(</a:t>
            </a:r>
            <a:r>
              <a:rPr lang="en-US" dirty="0" err="1" smtClean="0"/>
              <a:t>Cleanish</a:t>
            </a:r>
            <a:r>
              <a:rPr lang="en-US" dirty="0" smtClean="0"/>
              <a:t>) room for parallel assembly lines</a:t>
            </a:r>
          </a:p>
          <a:p>
            <a:pPr lvl="1"/>
            <a:r>
              <a:rPr lang="en-US" dirty="0" smtClean="0"/>
              <a:t>Storage room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 </a:t>
            </a:r>
            <a:r>
              <a:rPr lang="en-US" dirty="0" err="1" smtClean="0"/>
              <a:t>Nikhef</a:t>
            </a:r>
            <a:r>
              <a:rPr lang="en-US" dirty="0" smtClean="0"/>
              <a:t> for KM3NeT</a:t>
            </a:r>
            <a:br>
              <a:rPr lang="en-US" dirty="0" smtClean="0"/>
            </a:br>
            <a:r>
              <a:rPr lang="en-US" dirty="0" smtClean="0"/>
              <a:t>2011-2012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Prototype optical network</a:t>
            </a:r>
          </a:p>
          <a:p>
            <a:r>
              <a:rPr lang="en-US" dirty="0" smtClean="0"/>
              <a:t>Prototype slender string</a:t>
            </a:r>
          </a:p>
          <a:p>
            <a:r>
              <a:rPr lang="en-US" dirty="0" smtClean="0"/>
              <a:t>Development of assembly line + test setups for optical modules and detection units</a:t>
            </a:r>
          </a:p>
          <a:p>
            <a:pPr>
              <a:buNone/>
            </a:pPr>
            <a:endParaRPr lang="en-US" b="1" i="1" dirty="0" smtClean="0"/>
          </a:p>
          <a:p>
            <a:pPr>
              <a:buNone/>
            </a:pPr>
            <a:r>
              <a:rPr lang="en-US" b="1" i="1" dirty="0" smtClean="0"/>
              <a:t>Depending on KM3NeT decisions (external review):</a:t>
            </a:r>
          </a:p>
          <a:p>
            <a:r>
              <a:rPr lang="en-US" dirty="0" smtClean="0"/>
              <a:t>Production preparation </a:t>
            </a:r>
            <a:r>
              <a:rPr lang="en-US" dirty="0" smtClean="0"/>
              <a:t>for slender string:</a:t>
            </a:r>
            <a:endParaRPr lang="en-US" dirty="0" smtClean="0"/>
          </a:p>
          <a:p>
            <a:pPr lvl="1"/>
            <a:r>
              <a:rPr lang="en-US" dirty="0" smtClean="0"/>
              <a:t>multi-PMT optical module</a:t>
            </a:r>
          </a:p>
          <a:p>
            <a:pPr lvl="1"/>
            <a:r>
              <a:rPr lang="en-US" dirty="0" smtClean="0"/>
              <a:t>vertical e/o cable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Nikhef</a:t>
            </a:r>
            <a:r>
              <a:rPr lang="en-US" dirty="0" smtClean="0"/>
              <a:t> for KM3NeT</a:t>
            </a:r>
            <a:br>
              <a:rPr lang="en-US" dirty="0" smtClean="0"/>
            </a:br>
            <a:r>
              <a:rPr lang="en-US" dirty="0" smtClean="0"/>
              <a:t>2013 - 2017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Construction:</a:t>
            </a:r>
          </a:p>
          <a:p>
            <a:r>
              <a:rPr lang="en-US" dirty="0" smtClean="0"/>
              <a:t>optical network electronics</a:t>
            </a:r>
          </a:p>
          <a:p>
            <a:r>
              <a:rPr lang="en-US" dirty="0" smtClean="0"/>
              <a:t>assembly of optical modules and electronics</a:t>
            </a:r>
          </a:p>
          <a:p>
            <a:r>
              <a:rPr lang="en-US" dirty="0" smtClean="0"/>
              <a:t>assembly of detection units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133600"/>
            <a:ext cx="4543425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360194" y="3231356"/>
            <a:ext cx="4057650" cy="304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194810"/>
            <a:ext cx="3314700" cy="266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152400"/>
            <a:ext cx="328803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152400"/>
            <a:ext cx="3160395" cy="212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Multi-PMT Optical Module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KM3NeT PP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Nikhef+Saclay</a:t>
            </a:r>
            <a:r>
              <a:rPr lang="en-US" dirty="0" smtClean="0"/>
              <a:t> coordinate prototyping and design of assembly/integration lines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Specific coordination tasks </a:t>
            </a:r>
            <a:r>
              <a:rPr lang="en-US" dirty="0" err="1" smtClean="0"/>
              <a:t>Nikhef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Optical Module </a:t>
            </a:r>
          </a:p>
          <a:p>
            <a:pPr lvl="1"/>
            <a:r>
              <a:rPr lang="en-US" dirty="0" smtClean="0"/>
              <a:t>Design Assembly lines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4169</TotalTime>
  <Words>583</Words>
  <Application>Microsoft Office PowerPoint</Application>
  <PresentationFormat>On-screen Show (4:3)</PresentationFormat>
  <Paragraphs>203</Paragraphs>
  <Slides>21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KM3NeT timeline</vt:lpstr>
      <vt:lpstr>How to distribute light sensors over many km3</vt:lpstr>
      <vt:lpstr>The slender string</vt:lpstr>
      <vt:lpstr>Multi PMT Optical Module</vt:lpstr>
      <vt:lpstr>Slender string</vt:lpstr>
      <vt:lpstr>Test deployment December 2009 on board RV Pelagia </vt:lpstr>
      <vt:lpstr>Launcher on deck</vt:lpstr>
      <vt:lpstr>Deployment</vt:lpstr>
      <vt:lpstr>Recovery of LOM-frame</vt:lpstr>
      <vt:lpstr>Slide 10</vt:lpstr>
      <vt:lpstr>Sensor architecture</vt:lpstr>
      <vt:lpstr>KM3NeT sensitivity</vt:lpstr>
      <vt:lpstr>Alternatives</vt:lpstr>
      <vt:lpstr>KM3NeT TDR</vt:lpstr>
      <vt:lpstr>At Nikhef for KM3NeT 2010</vt:lpstr>
      <vt:lpstr>Assembly of Multi-PMT OM</vt:lpstr>
      <vt:lpstr>At Nikhef for KM3NeT 2011-2012</vt:lpstr>
      <vt:lpstr>Nikhef for KM3NeT 2013 - 2017</vt:lpstr>
      <vt:lpstr>Slide 19</vt:lpstr>
      <vt:lpstr>Multi-PMT Optical Module</vt:lpstr>
      <vt:lpstr>KM3NeT PP</vt:lpstr>
    </vt:vector>
  </TitlesOfParts>
  <Company>Nikhef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Point Source Sensitivity (3 Years) (half detector)</dc:title>
  <dc:creator>de Wolf</dc:creator>
  <cp:lastModifiedBy>de Wolf</cp:lastModifiedBy>
  <cp:revision>90</cp:revision>
  <dcterms:created xsi:type="dcterms:W3CDTF">2009-12-02T21:38:42Z</dcterms:created>
  <dcterms:modified xsi:type="dcterms:W3CDTF">2010-02-18T12:26:56Z</dcterms:modified>
</cp:coreProperties>
</file>