
<file path=[Content_Types].xml><?xml version="1.0" encoding="utf-8"?>
<Types xmlns="http://schemas.openxmlformats.org/package/2006/content-types">
  <Default Extension="xml" ContentType="application/xml"/>
  <Default Extension="wmf" ContentType="image/x-wmf"/>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6.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7.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8.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embeddings/oleObject1.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4" r:id="rId3"/>
    <p:sldMasterId id="2147483688" r:id="rId4"/>
    <p:sldMasterId id="2147483702" r:id="rId5"/>
    <p:sldMasterId id="2147483716" r:id="rId6"/>
    <p:sldMasterId id="2147483730" r:id="rId7"/>
    <p:sldMasterId id="2147483744" r:id="rId8"/>
    <p:sldMasterId id="2147483757" r:id="rId9"/>
  </p:sldMasterIdLst>
  <p:notesMasterIdLst>
    <p:notesMasterId r:id="rId53"/>
  </p:notesMasterIdLst>
  <p:sldIdLst>
    <p:sldId id="293" r:id="rId10"/>
    <p:sldId id="299" r:id="rId11"/>
    <p:sldId id="295" r:id="rId12"/>
    <p:sldId id="300" r:id="rId13"/>
    <p:sldId id="297" r:id="rId14"/>
    <p:sldId id="298" r:id="rId15"/>
    <p:sldId id="301" r:id="rId16"/>
    <p:sldId id="302" r:id="rId17"/>
    <p:sldId id="303" r:id="rId18"/>
    <p:sldId id="304" r:id="rId19"/>
    <p:sldId id="305" r:id="rId20"/>
    <p:sldId id="306" r:id="rId21"/>
    <p:sldId id="307" r:id="rId22"/>
    <p:sldId id="308" r:id="rId23"/>
    <p:sldId id="309" r:id="rId24"/>
    <p:sldId id="310" r:id="rId25"/>
    <p:sldId id="315" r:id="rId26"/>
    <p:sldId id="312" r:id="rId27"/>
    <p:sldId id="313" r:id="rId28"/>
    <p:sldId id="314" r:id="rId29"/>
    <p:sldId id="288" r:id="rId30"/>
    <p:sldId id="269" r:id="rId31"/>
    <p:sldId id="257" r:id="rId32"/>
    <p:sldId id="311" r:id="rId33"/>
    <p:sldId id="273" r:id="rId34"/>
    <p:sldId id="258" r:id="rId35"/>
    <p:sldId id="274" r:id="rId36"/>
    <p:sldId id="275" r:id="rId37"/>
    <p:sldId id="259" r:id="rId38"/>
    <p:sldId id="287" r:id="rId39"/>
    <p:sldId id="260" r:id="rId40"/>
    <p:sldId id="266" r:id="rId41"/>
    <p:sldId id="264" r:id="rId42"/>
    <p:sldId id="276" r:id="rId43"/>
    <p:sldId id="277" r:id="rId44"/>
    <p:sldId id="278" r:id="rId45"/>
    <p:sldId id="289" r:id="rId46"/>
    <p:sldId id="280" r:id="rId47"/>
    <p:sldId id="290" r:id="rId48"/>
    <p:sldId id="291" r:id="rId49"/>
    <p:sldId id="285" r:id="rId50"/>
    <p:sldId id="286" r:id="rId51"/>
    <p:sldId id="281" r:id="rId52"/>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99" autoAdjust="0"/>
    <p:restoredTop sz="94660"/>
  </p:normalViewPr>
  <p:slideViewPr>
    <p:cSldViewPr snapToGrid="0" snapToObjects="1">
      <p:cViewPr>
        <p:scale>
          <a:sx n="100" d="100"/>
          <a:sy n="100" d="100"/>
        </p:scale>
        <p:origin x="-1048" y="-80"/>
      </p:cViewPr>
      <p:guideLst>
        <p:guide orient="horz" pos="2160"/>
        <p:guide pos="2880"/>
      </p:guideLst>
    </p:cSldViewPr>
  </p:slideViewPr>
  <p:notesTextViewPr>
    <p:cViewPr>
      <p:scale>
        <a:sx n="100" d="100"/>
        <a:sy n="100" d="100"/>
      </p:scale>
      <p:origin x="0" y="0"/>
    </p:cViewPr>
  </p:notesTextViewPr>
  <p:sorterViewPr>
    <p:cViewPr>
      <p:scale>
        <a:sx n="111" d="100"/>
        <a:sy n="111" d="100"/>
      </p:scale>
      <p:origin x="0" y="43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6.xml"/><Relationship Id="rId16" Type="http://schemas.openxmlformats.org/officeDocument/2006/relationships/slide" Target="slides/slide7.xml"/><Relationship Id="rId17" Type="http://schemas.openxmlformats.org/officeDocument/2006/relationships/slide" Target="slides/slide8.xml"/><Relationship Id="rId18" Type="http://schemas.openxmlformats.org/officeDocument/2006/relationships/slide" Target="slides/slide9.xml"/><Relationship Id="rId19" Type="http://schemas.openxmlformats.org/officeDocument/2006/relationships/slide" Target="slides/slide10.xml"/><Relationship Id="rId50" Type="http://schemas.openxmlformats.org/officeDocument/2006/relationships/slide" Target="slides/slide41.xml"/><Relationship Id="rId51" Type="http://schemas.openxmlformats.org/officeDocument/2006/relationships/slide" Target="slides/slide42.xml"/><Relationship Id="rId52" Type="http://schemas.openxmlformats.org/officeDocument/2006/relationships/slide" Target="slides/slide43.xml"/><Relationship Id="rId53" Type="http://schemas.openxmlformats.org/officeDocument/2006/relationships/notesMaster" Target="notesMasters/notesMaster1.xml"/><Relationship Id="rId54" Type="http://schemas.openxmlformats.org/officeDocument/2006/relationships/printerSettings" Target="printerSettings/printerSettings1.bin"/><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slide" Target="slides/slide34.xml"/><Relationship Id="rId44" Type="http://schemas.openxmlformats.org/officeDocument/2006/relationships/slide" Target="slides/slide35.xml"/><Relationship Id="rId45" Type="http://schemas.openxmlformats.org/officeDocument/2006/relationships/slide" Target="slides/slide36.xml"/><Relationship Id="rId46" Type="http://schemas.openxmlformats.org/officeDocument/2006/relationships/slide" Target="slides/slide37.xml"/><Relationship Id="rId47" Type="http://schemas.openxmlformats.org/officeDocument/2006/relationships/slide" Target="slides/slide38.xml"/><Relationship Id="rId48" Type="http://schemas.openxmlformats.org/officeDocument/2006/relationships/slide" Target="slides/slide39.xml"/><Relationship Id="rId49" Type="http://schemas.openxmlformats.org/officeDocument/2006/relationships/slide" Target="slides/slide40.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 Target="slides/slide21.xml"/><Relationship Id="rId31" Type="http://schemas.openxmlformats.org/officeDocument/2006/relationships/slide" Target="slides/slide22.xml"/><Relationship Id="rId32" Type="http://schemas.openxmlformats.org/officeDocument/2006/relationships/slide" Target="slides/slide23.xml"/><Relationship Id="rId33"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20" Type="http://schemas.openxmlformats.org/officeDocument/2006/relationships/slide" Target="slides/slide11.xml"/><Relationship Id="rId21" Type="http://schemas.openxmlformats.org/officeDocument/2006/relationships/slide" Target="slides/slide12.xml"/><Relationship Id="rId22" Type="http://schemas.openxmlformats.org/officeDocument/2006/relationships/slide" Target="slides/slide13.xml"/><Relationship Id="rId23" Type="http://schemas.openxmlformats.org/officeDocument/2006/relationships/slide" Target="slides/slide14.xml"/><Relationship Id="rId24" Type="http://schemas.openxmlformats.org/officeDocument/2006/relationships/slide" Target="slides/slide15.xml"/><Relationship Id="rId25" Type="http://schemas.openxmlformats.org/officeDocument/2006/relationships/slide" Target="slides/slide16.xml"/><Relationship Id="rId26" Type="http://schemas.openxmlformats.org/officeDocument/2006/relationships/slide" Target="slides/slide17.xml"/><Relationship Id="rId27" Type="http://schemas.openxmlformats.org/officeDocument/2006/relationships/slide" Target="slides/slide18.xml"/><Relationship Id="rId28" Type="http://schemas.openxmlformats.org/officeDocument/2006/relationships/slide" Target="slides/slide19.xml"/><Relationship Id="rId29" Type="http://schemas.openxmlformats.org/officeDocument/2006/relationships/slide" Target="slides/slide20.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99FC05-5144-BB44-A4FE-5F1854B67F88}" type="datetimeFigureOut">
              <a:t>18/01/14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3DB7C0-8ECF-994D-8128-37CF3533431A}" type="slidenum">
              <a:t>‹n.›</a:t>
            </a:fld>
            <a:endParaRPr lang="it-IT"/>
          </a:p>
        </p:txBody>
      </p:sp>
    </p:spTree>
    <p:extLst>
      <p:ext uri="{BB962C8B-B14F-4D97-AF65-F5344CB8AC3E}">
        <p14:creationId xmlns:p14="http://schemas.microsoft.com/office/powerpoint/2010/main" val="322778159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CC382718-A228-43F2-8E23-9036A1CC2468}" type="slidenum">
              <a:rPr lang="en-GB" smtClean="0">
                <a:solidFill>
                  <a:prstClr val="black"/>
                </a:solidFill>
              </a:rPr>
              <a:pPr/>
              <a:t>1</a:t>
            </a:fld>
            <a:endParaRPr lang="en-GB" smtClean="0">
              <a:solidFill>
                <a:prstClr val="black"/>
              </a:solidFill>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76C90D82-3EB6-459E-B847-FFFF1292DEE7}" type="slidenum">
              <a:rPr lang="en-GB" smtClean="0">
                <a:solidFill>
                  <a:prstClr val="black"/>
                </a:solidFill>
              </a:rPr>
              <a:pPr/>
              <a:t>2</a:t>
            </a:fld>
            <a:endParaRPr lang="en-GB" smtClean="0">
              <a:solidFill>
                <a:prstClr val="black"/>
              </a:solidFill>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0403A634-647F-425E-81EE-56A91B5A2448}" type="slidenum">
              <a:rPr lang="en-GB" smtClean="0">
                <a:solidFill>
                  <a:prstClr val="black"/>
                </a:solidFill>
              </a:rPr>
              <a:pPr/>
              <a:t>3</a:t>
            </a:fld>
            <a:endParaRPr lang="en-GB" smtClean="0">
              <a:solidFill>
                <a:prstClr val="black"/>
              </a:solidFill>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02A9436-85DA-4393-B5D5-08CC668C2308}" type="slidenum">
              <a:rPr lang="en-GB" smtClean="0">
                <a:solidFill>
                  <a:prstClr val="black"/>
                </a:solidFill>
              </a:rPr>
              <a:pPr/>
              <a:t>4</a:t>
            </a:fld>
            <a:endParaRPr lang="en-GB" smtClean="0">
              <a:solidFill>
                <a:prstClr val="black"/>
              </a:solidFill>
            </a:endParaRPr>
          </a:p>
        </p:txBody>
      </p:sp>
      <p:sp>
        <p:nvSpPr>
          <p:cNvPr id="54275" name="Rectangle 2"/>
          <p:cNvSpPr>
            <a:spLocks noGrp="1" noRot="1" noChangeAspect="1" noChangeArrowheads="1" noTextEdit="1"/>
          </p:cNvSpPr>
          <p:nvPr>
            <p:ph type="sldImg"/>
          </p:nvPr>
        </p:nvSpPr>
        <p:spPr>
          <a:xfrm>
            <a:off x="1143000" y="685800"/>
            <a:ext cx="4572000" cy="3429000"/>
          </a:xfrm>
          <a:ln/>
        </p:spPr>
      </p:sp>
      <p:sp>
        <p:nvSpPr>
          <p:cNvPr id="54276" name="Rectangle 3"/>
          <p:cNvSpPr>
            <a:spLocks noGrp="1" noChangeArrowheads="1"/>
          </p:cNvSpPr>
          <p:nvPr>
            <p:ph type="body" idx="1"/>
          </p:nvPr>
        </p:nvSpPr>
        <p:spPr>
          <a:xfrm>
            <a:off x="687027" y="4342939"/>
            <a:ext cx="5485480" cy="4116005"/>
          </a:xfrm>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19BAA15F-B1F8-4266-AFC3-E12B93564F5A}" type="slidenum">
              <a:rPr lang="en-GB" smtClean="0">
                <a:solidFill>
                  <a:prstClr val="black"/>
                </a:solidFill>
              </a:rPr>
              <a:pPr/>
              <a:t>5</a:t>
            </a:fld>
            <a:endParaRPr lang="en-GB" smtClean="0">
              <a:solidFill>
                <a:prstClr val="black"/>
              </a:solidFill>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A9A258A1-1B73-46B1-BBFA-E83527C2EA47}" type="slidenum">
              <a:rPr lang="en-GB" smtClean="0">
                <a:solidFill>
                  <a:prstClr val="black"/>
                </a:solidFill>
              </a:rPr>
              <a:pPr/>
              <a:t>6</a:t>
            </a:fld>
            <a:endParaRPr lang="en-GB" smtClean="0">
              <a:solidFill>
                <a:prstClr val="black"/>
              </a:solidFill>
            </a:endParaRPr>
          </a:p>
        </p:txBody>
      </p:sp>
      <p:sp>
        <p:nvSpPr>
          <p:cNvPr id="48131" name="Rectangle 2"/>
          <p:cNvSpPr>
            <a:spLocks noGrp="1" noRot="1" noChangeAspect="1" noChangeArrowheads="1" noTextEdit="1"/>
          </p:cNvSpPr>
          <p:nvPr>
            <p:ph type="sldImg"/>
          </p:nvPr>
        </p:nvSpPr>
        <p:spPr>
          <a:xfrm>
            <a:off x="1144588" y="685800"/>
            <a:ext cx="4570412" cy="3427413"/>
          </a:xfrm>
          <a:ln/>
        </p:spPr>
      </p:sp>
      <p:sp>
        <p:nvSpPr>
          <p:cNvPr id="48132" name="Rectangle 3"/>
          <p:cNvSpPr>
            <a:spLocks noGrp="1" noChangeArrowheads="1"/>
          </p:cNvSpPr>
          <p:nvPr>
            <p:ph type="body" idx="1"/>
          </p:nvPr>
        </p:nvSpPr>
        <p:spPr>
          <a:xfrm>
            <a:off x="687027" y="4342939"/>
            <a:ext cx="5485480" cy="4116005"/>
          </a:xfrm>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BD5FA5B1-7F04-E348-A3F0-531F79564D21}" type="datetimeFigureOut">
              <a:rPr lang="it-IT" smtClean="0"/>
              <a:t>18/01/14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FB89F2E-C4AD-C745-BF6A-1C78BCFAB112}" type="slidenum">
              <a:rPr lang="it-IT" smtClean="0"/>
              <a:t>‹n.›</a:t>
            </a:fld>
            <a:endParaRPr lang="it-IT"/>
          </a:p>
        </p:txBody>
      </p:sp>
    </p:spTree>
    <p:extLst>
      <p:ext uri="{BB962C8B-B14F-4D97-AF65-F5344CB8AC3E}">
        <p14:creationId xmlns:p14="http://schemas.microsoft.com/office/powerpoint/2010/main" val="380009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D5FA5B1-7F04-E348-A3F0-531F79564D21}" type="datetimeFigureOut">
              <a:rPr lang="it-IT" smtClean="0"/>
              <a:t>18/01/14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FB89F2E-C4AD-C745-BF6A-1C78BCFAB112}" type="slidenum">
              <a:rPr lang="it-IT" smtClean="0"/>
              <a:t>‹n.›</a:t>
            </a:fld>
            <a:endParaRPr lang="it-IT"/>
          </a:p>
        </p:txBody>
      </p:sp>
    </p:spTree>
    <p:extLst>
      <p:ext uri="{BB962C8B-B14F-4D97-AF65-F5344CB8AC3E}">
        <p14:creationId xmlns:p14="http://schemas.microsoft.com/office/powerpoint/2010/main" val="4101885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BD5FA5B1-7F04-E348-A3F0-531F79564D21}" type="datetimeFigureOut">
              <a:rPr lang="it-IT" smtClean="0"/>
              <a:t>18/01/14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FB89F2E-C4AD-C745-BF6A-1C78BCFAB112}" type="slidenum">
              <a:rPr lang="it-IT" smtClean="0"/>
              <a:t>‹n.›</a:t>
            </a:fld>
            <a:endParaRPr lang="it-IT"/>
          </a:p>
        </p:txBody>
      </p:sp>
    </p:spTree>
    <p:extLst>
      <p:ext uri="{BB962C8B-B14F-4D97-AF65-F5344CB8AC3E}">
        <p14:creationId xmlns:p14="http://schemas.microsoft.com/office/powerpoint/2010/main" val="554669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BD5FA5B1-7F04-E348-A3F0-531F79564D21}" type="datetimeFigureOut">
              <a:rPr lang="it-IT" smtClean="0"/>
              <a:t>18/01/14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FB89F2E-C4AD-C745-BF6A-1C78BCFAB112}" type="slidenum">
              <a:rPr lang="it-IT" smtClean="0"/>
              <a:t>‹n.›</a:t>
            </a:fld>
            <a:endParaRPr lang="it-IT"/>
          </a:p>
        </p:txBody>
      </p:sp>
    </p:spTree>
    <p:extLst>
      <p:ext uri="{BB962C8B-B14F-4D97-AF65-F5344CB8AC3E}">
        <p14:creationId xmlns:p14="http://schemas.microsoft.com/office/powerpoint/2010/main" val="2873621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BD5FA5B1-7F04-E348-A3F0-531F79564D21}" type="datetimeFigureOut">
              <a:rPr lang="it-IT" smtClean="0"/>
              <a:t>18/01/14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DFB89F2E-C4AD-C745-BF6A-1C78BCFAB112}" type="slidenum">
              <a:rPr lang="it-IT" smtClean="0"/>
              <a:t>‹n.›</a:t>
            </a:fld>
            <a:endParaRPr lang="it-IT"/>
          </a:p>
        </p:txBody>
      </p:sp>
    </p:spTree>
    <p:extLst>
      <p:ext uri="{BB962C8B-B14F-4D97-AF65-F5344CB8AC3E}">
        <p14:creationId xmlns:p14="http://schemas.microsoft.com/office/powerpoint/2010/main" val="1992134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BD5FA5B1-7F04-E348-A3F0-531F79564D21}" type="datetimeFigureOut">
              <a:rPr lang="it-IT" smtClean="0"/>
              <a:t>18/01/14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DFB89F2E-C4AD-C745-BF6A-1C78BCFAB112}" type="slidenum">
              <a:rPr lang="it-IT" smtClean="0"/>
              <a:t>‹n.›</a:t>
            </a:fld>
            <a:endParaRPr lang="it-IT"/>
          </a:p>
        </p:txBody>
      </p:sp>
    </p:spTree>
    <p:extLst>
      <p:ext uri="{BB962C8B-B14F-4D97-AF65-F5344CB8AC3E}">
        <p14:creationId xmlns:p14="http://schemas.microsoft.com/office/powerpoint/2010/main" val="2806761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D5FA5B1-7F04-E348-A3F0-531F79564D21}" type="datetimeFigureOut">
              <a:rPr lang="it-IT" smtClean="0"/>
              <a:t>18/01/14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DFB89F2E-C4AD-C745-BF6A-1C78BCFAB112}" type="slidenum">
              <a:rPr lang="it-IT" smtClean="0"/>
              <a:t>‹n.›</a:t>
            </a:fld>
            <a:endParaRPr lang="it-IT"/>
          </a:p>
        </p:txBody>
      </p:sp>
    </p:spTree>
    <p:extLst>
      <p:ext uri="{BB962C8B-B14F-4D97-AF65-F5344CB8AC3E}">
        <p14:creationId xmlns:p14="http://schemas.microsoft.com/office/powerpoint/2010/main" val="13129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BD5FA5B1-7F04-E348-A3F0-531F79564D21}" type="datetimeFigureOut">
              <a:rPr lang="it-IT" smtClean="0"/>
              <a:t>18/01/14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FB89F2E-C4AD-C745-BF6A-1C78BCFAB112}" type="slidenum">
              <a:rPr lang="it-IT" smtClean="0"/>
              <a:t>‹n.›</a:t>
            </a:fld>
            <a:endParaRPr lang="it-IT"/>
          </a:p>
        </p:txBody>
      </p:sp>
    </p:spTree>
    <p:extLst>
      <p:ext uri="{BB962C8B-B14F-4D97-AF65-F5344CB8AC3E}">
        <p14:creationId xmlns:p14="http://schemas.microsoft.com/office/powerpoint/2010/main" val="3167367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BD5FA5B1-7F04-E348-A3F0-531F79564D21}" type="datetimeFigureOut">
              <a:rPr lang="it-IT" smtClean="0"/>
              <a:t>18/01/14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FB89F2E-C4AD-C745-BF6A-1C78BCFAB112}" type="slidenum">
              <a:rPr lang="it-IT" smtClean="0"/>
              <a:t>‹n.›</a:t>
            </a:fld>
            <a:endParaRPr lang="it-IT"/>
          </a:p>
        </p:txBody>
      </p:sp>
    </p:spTree>
    <p:extLst>
      <p:ext uri="{BB962C8B-B14F-4D97-AF65-F5344CB8AC3E}">
        <p14:creationId xmlns:p14="http://schemas.microsoft.com/office/powerpoint/2010/main" val="3261423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D5FA5B1-7F04-E348-A3F0-531F79564D21}" type="datetimeFigureOut">
              <a:rPr lang="it-IT" smtClean="0"/>
              <a:t>18/01/14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FB89F2E-C4AD-C745-BF6A-1C78BCFAB112}" type="slidenum">
              <a:rPr lang="it-IT" smtClean="0"/>
              <a:t>‹n.›</a:t>
            </a:fld>
            <a:endParaRPr lang="it-IT"/>
          </a:p>
        </p:txBody>
      </p:sp>
    </p:spTree>
    <p:extLst>
      <p:ext uri="{BB962C8B-B14F-4D97-AF65-F5344CB8AC3E}">
        <p14:creationId xmlns:p14="http://schemas.microsoft.com/office/powerpoint/2010/main" val="636764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D5FA5B1-7F04-E348-A3F0-531F79564D21}" type="datetimeFigureOut">
              <a:rPr lang="it-IT" smtClean="0"/>
              <a:t>18/01/14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FB89F2E-C4AD-C745-BF6A-1C78BCFAB112}" type="slidenum">
              <a:rPr lang="it-IT" smtClean="0"/>
              <a:t>‹n.›</a:t>
            </a:fld>
            <a:endParaRPr lang="it-IT"/>
          </a:p>
        </p:txBody>
      </p:sp>
    </p:spTree>
    <p:extLst>
      <p:ext uri="{BB962C8B-B14F-4D97-AF65-F5344CB8AC3E}">
        <p14:creationId xmlns:p14="http://schemas.microsoft.com/office/powerpoint/2010/main" val="1445698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fld id="{33905E68-E24F-4FE8-ACD9-154EC564BD3E}" type="datetime1">
              <a:rPr lang="en-US" smtClean="0">
                <a:solidFill>
                  <a:srgbClr val="000000"/>
                </a:solidFill>
              </a:rPr>
              <a:pPr>
                <a:defRPr/>
              </a:pPr>
              <a:t>18/01/14</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C0CBC6E-4B4F-47B1-A971-112482AC736E}"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4495142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fld id="{8E11C596-8CDF-47B2-A7ED-6F53D14EA891}" type="datetime1">
              <a:rPr lang="en-US" smtClean="0">
                <a:solidFill>
                  <a:srgbClr val="000000"/>
                </a:solidFill>
              </a:rPr>
              <a:pPr>
                <a:defRPr/>
              </a:pPr>
              <a:t>18/01/14</a:t>
            </a:fld>
            <a:endParaRPr lang="en-GB"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AED597B-EFB4-4DFE-8EEC-D45592E7B1C4}"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7297215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fld id="{BDCCDD6A-32D9-49A1-8C8D-23F155AB1EC3}" type="datetime1">
              <a:rPr lang="en-US" smtClean="0">
                <a:solidFill>
                  <a:srgbClr val="000000"/>
                </a:solidFill>
              </a:rPr>
              <a:pPr>
                <a:defRPr/>
              </a:pPr>
              <a:t>18/01/14</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B01AB1D-A359-4928-82EF-C5D3F522968A}"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5243510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fld id="{092EE98D-4744-4A16-BC17-913DDE7957DF}" type="datetime1">
              <a:rPr lang="en-US" smtClean="0">
                <a:solidFill>
                  <a:srgbClr val="000000"/>
                </a:solidFill>
              </a:rPr>
              <a:pPr>
                <a:defRPr/>
              </a:pPr>
              <a:t>18/01/14</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AEFE80-B5CB-4CDF-B2D5-F7950AC401CC}"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744566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fld id="{D376773C-738F-4747-91F2-A1FD634C00CA}" type="datetime1">
              <a:rPr lang="en-US" smtClean="0">
                <a:solidFill>
                  <a:srgbClr val="000000"/>
                </a:solidFill>
              </a:rPr>
              <a:pPr>
                <a:defRPr/>
              </a:pPr>
              <a:t>18/01/14</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DEBBDD66-84F3-4778-B5DD-85ADDFF82F8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6127582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fld id="{A7D8FCA2-0B4C-4224-A647-F2E629ADAAFF}" type="datetime1">
              <a:rPr lang="en-US" smtClean="0">
                <a:solidFill>
                  <a:srgbClr val="000000"/>
                </a:solidFill>
              </a:rPr>
              <a:pPr>
                <a:defRPr/>
              </a:pPr>
              <a:t>18/01/14</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2B26AA5-32CB-46A4-8899-677842B3F93F}"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6645644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257B98E7-4FC9-434A-9FCF-6E906958822C}" type="datetime1">
              <a:rPr lang="en-US" smtClean="0">
                <a:solidFill>
                  <a:srgbClr val="000000"/>
                </a:solidFill>
              </a:rPr>
              <a:pPr>
                <a:defRPr/>
              </a:pPr>
              <a:t>18/01/14</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E41C138-0865-4820-AF7D-64343EBB1C8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40190454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fld id="{03BF1005-27FA-4E10-A765-31EF2E4E16DB}" type="datetime1">
              <a:rPr lang="en-US" smtClean="0">
                <a:solidFill>
                  <a:srgbClr val="000000"/>
                </a:solidFill>
              </a:rPr>
              <a:pPr>
                <a:defRPr/>
              </a:pPr>
              <a:t>18/01/14</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27B0C6C-3A24-4A0B-99D1-3EA5610754A9}"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3830912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fld id="{BCCFCE86-CC9B-4A08-A2D6-F787BEA84410}" type="datetime1">
              <a:rPr lang="en-US" smtClean="0">
                <a:solidFill>
                  <a:srgbClr val="000000"/>
                </a:solidFill>
              </a:rPr>
              <a:pPr>
                <a:defRPr/>
              </a:pPr>
              <a:t>18/01/14</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4CC8F66-01BC-4097-A852-70521663464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7997777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fld id="{5BB94B9D-A15D-42B1-BABD-2627BAD216E3}" type="datetime1">
              <a:rPr lang="en-US" smtClean="0">
                <a:solidFill>
                  <a:srgbClr val="000000"/>
                </a:solidFill>
              </a:rPr>
              <a:pPr>
                <a:defRPr/>
              </a:pPr>
              <a:t>18/01/14</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8C7B1F4-1E91-46F2-BDA9-01870788D9A8}"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0271996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pPr>
              <a:defRPr/>
            </a:pPr>
            <a:fld id="{5D10367F-5B81-4E85-8EDD-DF619E8190DC}" type="datetime1">
              <a:rPr lang="en-US" smtClean="0">
                <a:solidFill>
                  <a:srgbClr val="000000"/>
                </a:solidFill>
              </a:rPr>
              <a:pPr>
                <a:defRPr/>
              </a:pPr>
              <a:t>18/01/14</a:t>
            </a:fld>
            <a:endParaRPr lang="en-GB">
              <a:solidFill>
                <a:srgbClr val="000000"/>
              </a:solidFill>
            </a:endParaRPr>
          </a:p>
        </p:txBody>
      </p:sp>
      <p:sp>
        <p:nvSpPr>
          <p:cNvPr id="8" name="Segnaposto numero diapositiva 7"/>
          <p:cNvSpPr>
            <a:spLocks noGrp="1"/>
          </p:cNvSpPr>
          <p:nvPr>
            <p:ph type="sldNum" sz="quarter" idx="11"/>
          </p:nvPr>
        </p:nvSpPr>
        <p:spPr/>
        <p:txBody>
          <a:bodyPr/>
          <a:lstStyle/>
          <a:p>
            <a:pPr>
              <a:defRPr/>
            </a:pPr>
            <a:fld id="{44C26F5A-5DC7-4A39-ABD5-CE364646EEA2}" type="slidenum">
              <a:rPr lang="en-GB" smtClean="0">
                <a:solidFill>
                  <a:srgbClr val="000000"/>
                </a:solidFill>
              </a:rPr>
              <a:pPr>
                <a:defRPr/>
              </a:pPr>
              <a:t>‹n.›</a:t>
            </a:fld>
            <a:endParaRPr lang="en-GB">
              <a:solidFill>
                <a:srgbClr val="000000"/>
              </a:solidFill>
            </a:endParaRPr>
          </a:p>
        </p:txBody>
      </p:sp>
      <p:sp>
        <p:nvSpPr>
          <p:cNvPr id="9" name="Segnaposto piè di pagina 8"/>
          <p:cNvSpPr>
            <a:spLocks noGrp="1"/>
          </p:cNvSpPr>
          <p:nvPr>
            <p:ph type="ftr" sz="quarter" idx="12"/>
          </p:nvPr>
        </p:nvSpPr>
        <p:spPr/>
        <p:txBody>
          <a:bodyPr/>
          <a:lstStyle/>
          <a:p>
            <a:pPr>
              <a:defRPr/>
            </a:pPr>
            <a:r>
              <a:rPr lang="en-GB" smtClean="0">
                <a:solidFill>
                  <a:srgbClr val="000000"/>
                </a:solidFill>
              </a:rPr>
              <a:t>emanuele.leonora@ct.infn.it</a:t>
            </a:r>
            <a:endParaRPr lang="en-GB">
              <a:solidFill>
                <a:srgbClr val="000000"/>
              </a:solidFill>
            </a:endParaRPr>
          </a:p>
        </p:txBody>
      </p:sp>
    </p:spTree>
    <p:extLst>
      <p:ext uri="{BB962C8B-B14F-4D97-AF65-F5344CB8AC3E}">
        <p14:creationId xmlns:p14="http://schemas.microsoft.com/office/powerpoint/2010/main" val="3010577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olo e  contenuto 4">
    <p:spTree>
      <p:nvGrpSpPr>
        <p:cNvPr id="1" name=""/>
        <p:cNvGrpSpPr/>
        <p:nvPr/>
      </p:nvGrpSpPr>
      <p:grpSpPr>
        <a:xfrm>
          <a:off x="0" y="0"/>
          <a:ext cx="0" cy="0"/>
          <a:chOff x="0" y="0"/>
          <a:chExt cx="0" cy="0"/>
        </a:xfrm>
      </p:grpSpPr>
      <p:sp>
        <p:nvSpPr>
          <p:cNvPr id="2" name="Titolo 1"/>
          <p:cNvSpPr>
            <a:spLocks noGrp="1"/>
          </p:cNvSpPr>
          <p:nvPr>
            <p:ph type="title" sz="quarter"/>
          </p:nvPr>
        </p:nvSpPr>
        <p:spPr>
          <a:xfrm>
            <a:off x="457200" y="274638"/>
            <a:ext cx="8229600" cy="1143000"/>
          </a:xfrm>
        </p:spPr>
        <p:txBody>
          <a:bodyPr/>
          <a:lstStyle/>
          <a:p>
            <a:r>
              <a:rPr lang="it-IT" smtClean="0"/>
              <a:t>Fare clic per modificare lo stile del titolo</a:t>
            </a:r>
            <a:endParaRPr lang="it-IT"/>
          </a:p>
        </p:txBody>
      </p:sp>
      <p:sp>
        <p:nvSpPr>
          <p:cNvPr id="3" name="Segnaposto contenuto 2"/>
          <p:cNvSpPr>
            <a:spLocks noGrp="1"/>
          </p:cNvSpPr>
          <p:nvPr>
            <p:ph sz="quarter" idx="1"/>
          </p:nvPr>
        </p:nvSpPr>
        <p:spPr>
          <a:xfrm>
            <a:off x="457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648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contenuto 4"/>
          <p:cNvSpPr>
            <a:spLocks noGrp="1"/>
          </p:cNvSpPr>
          <p:nvPr>
            <p:ph sz="quarter" idx="3"/>
          </p:nvPr>
        </p:nvSpPr>
        <p:spPr>
          <a:xfrm>
            <a:off x="457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contenuto 5"/>
          <p:cNvSpPr>
            <a:spLocks noGrp="1"/>
          </p:cNvSpPr>
          <p:nvPr>
            <p:ph sz="quarter" idx="4"/>
          </p:nvPr>
        </p:nvSpPr>
        <p:spPr>
          <a:xfrm>
            <a:off x="4648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fld id="{FED85ACD-52DF-4E03-BFA0-83AA90120BB1}" type="datetime1">
              <a:rPr lang="en-US" smtClean="0">
                <a:solidFill>
                  <a:srgbClr val="000000"/>
                </a:solidFill>
              </a:rPr>
              <a:pPr>
                <a:defRPr/>
              </a:pPr>
              <a:t>18/01/14</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C8CED6D-B7A3-49B6-8A11-F53F1D5B85EF}"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1306390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AndTx" preserve="1">
  <p:cSld name="Titolo, contenuto 2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contenuto 2"/>
          <p:cNvSpPr>
            <a:spLocks noGrp="1"/>
          </p:cNvSpPr>
          <p:nvPr>
            <p:ph sz="quarter" idx="1"/>
          </p:nvPr>
        </p:nvSpPr>
        <p:spPr>
          <a:xfrm>
            <a:off x="457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57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half" idx="3"/>
          </p:nvPr>
        </p:nvSpPr>
        <p:spPr>
          <a:xfrm>
            <a:off x="4648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Rectangle 4"/>
          <p:cNvSpPr>
            <a:spLocks noGrp="1" noChangeArrowheads="1"/>
          </p:cNvSpPr>
          <p:nvPr>
            <p:ph type="dt" sz="half" idx="10"/>
          </p:nvPr>
        </p:nvSpPr>
        <p:spPr>
          <a:ln/>
        </p:spPr>
        <p:txBody>
          <a:bodyPr/>
          <a:lstStyle>
            <a:lvl1pPr>
              <a:defRPr/>
            </a:lvl1pPr>
          </a:lstStyle>
          <a:p>
            <a:pPr>
              <a:defRPr/>
            </a:pPr>
            <a:fld id="{BCE18F8C-1778-4EBC-9A2C-66263206102D}" type="datetime1">
              <a:rPr lang="en-US" smtClean="0">
                <a:solidFill>
                  <a:srgbClr val="000000"/>
                </a:solidFill>
              </a:rPr>
              <a:pPr>
                <a:defRPr/>
              </a:pPr>
              <a:t>18/01/14</a:t>
            </a:fld>
            <a:endParaRPr lang="en-GB">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3B00C2A-7FF7-4D4A-89FE-C2F2EE4AFFF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5461424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fld id="{33905E68-E24F-4FE8-ACD9-154EC564BD3E}" type="datetime1">
              <a:rPr lang="en-US" smtClean="0">
                <a:solidFill>
                  <a:srgbClr val="000000"/>
                </a:solidFill>
              </a:rPr>
              <a:pPr>
                <a:defRPr/>
              </a:pPr>
              <a:t>18/01/14</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C0CBC6E-4B4F-47B1-A971-112482AC736E}"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2407756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fld id="{8E11C596-8CDF-47B2-A7ED-6F53D14EA891}" type="datetime1">
              <a:rPr lang="en-US" smtClean="0">
                <a:solidFill>
                  <a:srgbClr val="000000"/>
                </a:solidFill>
              </a:rPr>
              <a:pPr>
                <a:defRPr/>
              </a:pPr>
              <a:t>18/01/14</a:t>
            </a:fld>
            <a:endParaRPr lang="en-GB"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AED597B-EFB4-4DFE-8EEC-D45592E7B1C4}"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1933156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fld id="{BDCCDD6A-32D9-49A1-8C8D-23F155AB1EC3}" type="datetime1">
              <a:rPr lang="en-US" smtClean="0">
                <a:solidFill>
                  <a:srgbClr val="000000"/>
                </a:solidFill>
              </a:rPr>
              <a:pPr>
                <a:defRPr/>
              </a:pPr>
              <a:t>18/01/14</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B01AB1D-A359-4928-82EF-C5D3F522968A}"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8719176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fld id="{092EE98D-4744-4A16-BC17-913DDE7957DF}" type="datetime1">
              <a:rPr lang="en-US" smtClean="0">
                <a:solidFill>
                  <a:srgbClr val="000000"/>
                </a:solidFill>
              </a:rPr>
              <a:pPr>
                <a:defRPr/>
              </a:pPr>
              <a:t>18/01/14</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AEFE80-B5CB-4CDF-B2D5-F7950AC401CC}"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5839722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fld id="{D376773C-738F-4747-91F2-A1FD634C00CA}" type="datetime1">
              <a:rPr lang="en-US" smtClean="0">
                <a:solidFill>
                  <a:srgbClr val="000000"/>
                </a:solidFill>
              </a:rPr>
              <a:pPr>
                <a:defRPr/>
              </a:pPr>
              <a:t>18/01/14</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DEBBDD66-84F3-4778-B5DD-85ADDFF82F8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537309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fld id="{A7D8FCA2-0B4C-4224-A647-F2E629ADAAFF}" type="datetime1">
              <a:rPr lang="en-US" smtClean="0">
                <a:solidFill>
                  <a:srgbClr val="000000"/>
                </a:solidFill>
              </a:rPr>
              <a:pPr>
                <a:defRPr/>
              </a:pPr>
              <a:t>18/01/14</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2B26AA5-32CB-46A4-8899-677842B3F93F}"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8217971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257B98E7-4FC9-434A-9FCF-6E906958822C}" type="datetime1">
              <a:rPr lang="en-US" smtClean="0">
                <a:solidFill>
                  <a:srgbClr val="000000"/>
                </a:solidFill>
              </a:rPr>
              <a:pPr>
                <a:defRPr/>
              </a:pPr>
              <a:t>18/01/14</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E41C138-0865-4820-AF7D-64343EBB1C8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8299211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fld id="{03BF1005-27FA-4E10-A765-31EF2E4E16DB}" type="datetime1">
              <a:rPr lang="en-US" smtClean="0">
                <a:solidFill>
                  <a:srgbClr val="000000"/>
                </a:solidFill>
              </a:rPr>
              <a:pPr>
                <a:defRPr/>
              </a:pPr>
              <a:t>18/01/14</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27B0C6C-3A24-4A0B-99D1-3EA5610754A9}"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5398564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fld id="{BCCFCE86-CC9B-4A08-A2D6-F787BEA84410}" type="datetime1">
              <a:rPr lang="en-US" smtClean="0">
                <a:solidFill>
                  <a:srgbClr val="000000"/>
                </a:solidFill>
              </a:rPr>
              <a:pPr>
                <a:defRPr/>
              </a:pPr>
              <a:t>18/01/14</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4CC8F66-01BC-4097-A852-70521663464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369789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fld id="{5BB94B9D-A15D-42B1-BABD-2627BAD216E3}" type="datetime1">
              <a:rPr lang="en-US" smtClean="0">
                <a:solidFill>
                  <a:srgbClr val="000000"/>
                </a:solidFill>
              </a:rPr>
              <a:pPr>
                <a:defRPr/>
              </a:pPr>
              <a:t>18/01/14</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8C7B1F4-1E91-46F2-BDA9-01870788D9A8}"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6335764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pPr>
              <a:defRPr/>
            </a:pPr>
            <a:fld id="{5D10367F-5B81-4E85-8EDD-DF619E8190DC}" type="datetime1">
              <a:rPr lang="en-US" smtClean="0">
                <a:solidFill>
                  <a:srgbClr val="000000"/>
                </a:solidFill>
              </a:rPr>
              <a:pPr>
                <a:defRPr/>
              </a:pPr>
              <a:t>18/01/14</a:t>
            </a:fld>
            <a:endParaRPr lang="en-GB">
              <a:solidFill>
                <a:srgbClr val="000000"/>
              </a:solidFill>
            </a:endParaRPr>
          </a:p>
        </p:txBody>
      </p:sp>
      <p:sp>
        <p:nvSpPr>
          <p:cNvPr id="8" name="Segnaposto numero diapositiva 7"/>
          <p:cNvSpPr>
            <a:spLocks noGrp="1"/>
          </p:cNvSpPr>
          <p:nvPr>
            <p:ph type="sldNum" sz="quarter" idx="11"/>
          </p:nvPr>
        </p:nvSpPr>
        <p:spPr/>
        <p:txBody>
          <a:bodyPr/>
          <a:lstStyle/>
          <a:p>
            <a:pPr>
              <a:defRPr/>
            </a:pPr>
            <a:fld id="{44C26F5A-5DC7-4A39-ABD5-CE364646EEA2}" type="slidenum">
              <a:rPr lang="en-GB" smtClean="0">
                <a:solidFill>
                  <a:srgbClr val="000000"/>
                </a:solidFill>
              </a:rPr>
              <a:pPr>
                <a:defRPr/>
              </a:pPr>
              <a:t>‹n.›</a:t>
            </a:fld>
            <a:endParaRPr lang="en-GB">
              <a:solidFill>
                <a:srgbClr val="000000"/>
              </a:solidFill>
            </a:endParaRPr>
          </a:p>
        </p:txBody>
      </p:sp>
      <p:sp>
        <p:nvSpPr>
          <p:cNvPr id="9" name="Segnaposto piè di pagina 8"/>
          <p:cNvSpPr>
            <a:spLocks noGrp="1"/>
          </p:cNvSpPr>
          <p:nvPr>
            <p:ph type="ftr" sz="quarter" idx="12"/>
          </p:nvPr>
        </p:nvSpPr>
        <p:spPr/>
        <p:txBody>
          <a:bodyPr/>
          <a:lstStyle/>
          <a:p>
            <a:pPr>
              <a:defRPr/>
            </a:pPr>
            <a:r>
              <a:rPr lang="en-GB" smtClean="0">
                <a:solidFill>
                  <a:srgbClr val="000000"/>
                </a:solidFill>
              </a:rPr>
              <a:t>emanuele.leonora@ct.infn.it</a:t>
            </a:r>
            <a:endParaRPr lang="en-GB">
              <a:solidFill>
                <a:srgbClr val="000000"/>
              </a:solidFill>
            </a:endParaRPr>
          </a:p>
        </p:txBody>
      </p:sp>
    </p:spTree>
    <p:extLst>
      <p:ext uri="{BB962C8B-B14F-4D97-AF65-F5344CB8AC3E}">
        <p14:creationId xmlns:p14="http://schemas.microsoft.com/office/powerpoint/2010/main" val="29368915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fourObj" preserve="1">
  <p:cSld name="Titolo e  contenuto 4">
    <p:spTree>
      <p:nvGrpSpPr>
        <p:cNvPr id="1" name=""/>
        <p:cNvGrpSpPr/>
        <p:nvPr/>
      </p:nvGrpSpPr>
      <p:grpSpPr>
        <a:xfrm>
          <a:off x="0" y="0"/>
          <a:ext cx="0" cy="0"/>
          <a:chOff x="0" y="0"/>
          <a:chExt cx="0" cy="0"/>
        </a:xfrm>
      </p:grpSpPr>
      <p:sp>
        <p:nvSpPr>
          <p:cNvPr id="2" name="Titolo 1"/>
          <p:cNvSpPr>
            <a:spLocks noGrp="1"/>
          </p:cNvSpPr>
          <p:nvPr>
            <p:ph type="title" sz="quarter"/>
          </p:nvPr>
        </p:nvSpPr>
        <p:spPr>
          <a:xfrm>
            <a:off x="457200" y="274638"/>
            <a:ext cx="8229600" cy="1143000"/>
          </a:xfrm>
        </p:spPr>
        <p:txBody>
          <a:bodyPr/>
          <a:lstStyle/>
          <a:p>
            <a:r>
              <a:rPr lang="it-IT" smtClean="0"/>
              <a:t>Fare clic per modificare lo stile del titolo</a:t>
            </a:r>
            <a:endParaRPr lang="it-IT"/>
          </a:p>
        </p:txBody>
      </p:sp>
      <p:sp>
        <p:nvSpPr>
          <p:cNvPr id="3" name="Segnaposto contenuto 2"/>
          <p:cNvSpPr>
            <a:spLocks noGrp="1"/>
          </p:cNvSpPr>
          <p:nvPr>
            <p:ph sz="quarter" idx="1"/>
          </p:nvPr>
        </p:nvSpPr>
        <p:spPr>
          <a:xfrm>
            <a:off x="457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648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contenuto 4"/>
          <p:cNvSpPr>
            <a:spLocks noGrp="1"/>
          </p:cNvSpPr>
          <p:nvPr>
            <p:ph sz="quarter" idx="3"/>
          </p:nvPr>
        </p:nvSpPr>
        <p:spPr>
          <a:xfrm>
            <a:off x="457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contenuto 5"/>
          <p:cNvSpPr>
            <a:spLocks noGrp="1"/>
          </p:cNvSpPr>
          <p:nvPr>
            <p:ph sz="quarter" idx="4"/>
          </p:nvPr>
        </p:nvSpPr>
        <p:spPr>
          <a:xfrm>
            <a:off x="4648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fld id="{FED85ACD-52DF-4E03-BFA0-83AA90120BB1}" type="datetime1">
              <a:rPr lang="en-US" smtClean="0">
                <a:solidFill>
                  <a:srgbClr val="000000"/>
                </a:solidFill>
              </a:rPr>
              <a:pPr>
                <a:defRPr/>
              </a:pPr>
              <a:t>18/01/14</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C8CED6D-B7A3-49B6-8A11-F53F1D5B85EF}"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0768460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AndTx" preserve="1">
  <p:cSld name="Titolo, contenuto 2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contenuto 2"/>
          <p:cNvSpPr>
            <a:spLocks noGrp="1"/>
          </p:cNvSpPr>
          <p:nvPr>
            <p:ph sz="quarter" idx="1"/>
          </p:nvPr>
        </p:nvSpPr>
        <p:spPr>
          <a:xfrm>
            <a:off x="457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57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half" idx="3"/>
          </p:nvPr>
        </p:nvSpPr>
        <p:spPr>
          <a:xfrm>
            <a:off x="4648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Rectangle 4"/>
          <p:cNvSpPr>
            <a:spLocks noGrp="1" noChangeArrowheads="1"/>
          </p:cNvSpPr>
          <p:nvPr>
            <p:ph type="dt" sz="half" idx="10"/>
          </p:nvPr>
        </p:nvSpPr>
        <p:spPr>
          <a:ln/>
        </p:spPr>
        <p:txBody>
          <a:bodyPr/>
          <a:lstStyle>
            <a:lvl1pPr>
              <a:defRPr/>
            </a:lvl1pPr>
          </a:lstStyle>
          <a:p>
            <a:pPr>
              <a:defRPr/>
            </a:pPr>
            <a:fld id="{BCE18F8C-1778-4EBC-9A2C-66263206102D}" type="datetime1">
              <a:rPr lang="en-US" smtClean="0">
                <a:solidFill>
                  <a:srgbClr val="000000"/>
                </a:solidFill>
              </a:rPr>
              <a:pPr>
                <a:defRPr/>
              </a:pPr>
              <a:t>18/01/14</a:t>
            </a:fld>
            <a:endParaRPr lang="en-GB">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3B00C2A-7FF7-4D4A-89FE-C2F2EE4AFFF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5951292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fld id="{33905E68-E24F-4FE8-ACD9-154EC564BD3E}" type="datetime1">
              <a:rPr lang="en-US" smtClean="0">
                <a:solidFill>
                  <a:srgbClr val="000000"/>
                </a:solidFill>
              </a:rPr>
              <a:pPr>
                <a:defRPr/>
              </a:pPr>
              <a:t>18/01/14</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C0CBC6E-4B4F-47B1-A971-112482AC736E}"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1764692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fld id="{8E11C596-8CDF-47B2-A7ED-6F53D14EA891}" type="datetime1">
              <a:rPr lang="en-US" smtClean="0">
                <a:solidFill>
                  <a:srgbClr val="000000"/>
                </a:solidFill>
              </a:rPr>
              <a:pPr>
                <a:defRPr/>
              </a:pPr>
              <a:t>18/01/14</a:t>
            </a:fld>
            <a:endParaRPr lang="en-GB"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AED597B-EFB4-4DFE-8EEC-D45592E7B1C4}"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8681940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fld id="{BDCCDD6A-32D9-49A1-8C8D-23F155AB1EC3}" type="datetime1">
              <a:rPr lang="en-US" smtClean="0">
                <a:solidFill>
                  <a:srgbClr val="000000"/>
                </a:solidFill>
              </a:rPr>
              <a:pPr>
                <a:defRPr/>
              </a:pPr>
              <a:t>18/01/14</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B01AB1D-A359-4928-82EF-C5D3F522968A}"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6151243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fld id="{092EE98D-4744-4A16-BC17-913DDE7957DF}" type="datetime1">
              <a:rPr lang="en-US" smtClean="0">
                <a:solidFill>
                  <a:srgbClr val="000000"/>
                </a:solidFill>
              </a:rPr>
              <a:pPr>
                <a:defRPr/>
              </a:pPr>
              <a:t>18/01/14</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AEFE80-B5CB-4CDF-B2D5-F7950AC401CC}"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40382859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fld id="{D376773C-738F-4747-91F2-A1FD634C00CA}" type="datetime1">
              <a:rPr lang="en-US" smtClean="0">
                <a:solidFill>
                  <a:srgbClr val="000000"/>
                </a:solidFill>
              </a:rPr>
              <a:pPr>
                <a:defRPr/>
              </a:pPr>
              <a:t>18/01/14</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DEBBDD66-84F3-4778-B5DD-85ADDFF82F8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9112541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fld id="{A7D8FCA2-0B4C-4224-A647-F2E629ADAAFF}" type="datetime1">
              <a:rPr lang="en-US" smtClean="0">
                <a:solidFill>
                  <a:srgbClr val="000000"/>
                </a:solidFill>
              </a:rPr>
              <a:pPr>
                <a:defRPr/>
              </a:pPr>
              <a:t>18/01/14</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2B26AA5-32CB-46A4-8899-677842B3F93F}"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0436378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257B98E7-4FC9-434A-9FCF-6E906958822C}" type="datetime1">
              <a:rPr lang="en-US" smtClean="0">
                <a:solidFill>
                  <a:srgbClr val="000000"/>
                </a:solidFill>
              </a:rPr>
              <a:pPr>
                <a:defRPr/>
              </a:pPr>
              <a:t>18/01/14</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E41C138-0865-4820-AF7D-64343EBB1C8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1164237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fld id="{03BF1005-27FA-4E10-A765-31EF2E4E16DB}" type="datetime1">
              <a:rPr lang="en-US" smtClean="0">
                <a:solidFill>
                  <a:srgbClr val="000000"/>
                </a:solidFill>
              </a:rPr>
              <a:pPr>
                <a:defRPr/>
              </a:pPr>
              <a:t>18/01/14</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27B0C6C-3A24-4A0B-99D1-3EA5610754A9}"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6192305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fld id="{BCCFCE86-CC9B-4A08-A2D6-F787BEA84410}" type="datetime1">
              <a:rPr lang="en-US" smtClean="0">
                <a:solidFill>
                  <a:srgbClr val="000000"/>
                </a:solidFill>
              </a:rPr>
              <a:pPr>
                <a:defRPr/>
              </a:pPr>
              <a:t>18/01/14</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4CC8F66-01BC-4097-A852-70521663464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0031299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fld id="{5BB94B9D-A15D-42B1-BABD-2627BAD216E3}" type="datetime1">
              <a:rPr lang="en-US" smtClean="0">
                <a:solidFill>
                  <a:srgbClr val="000000"/>
                </a:solidFill>
              </a:rPr>
              <a:pPr>
                <a:defRPr/>
              </a:pPr>
              <a:t>18/01/14</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8C7B1F4-1E91-46F2-BDA9-01870788D9A8}"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43600750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pPr>
              <a:defRPr/>
            </a:pPr>
            <a:fld id="{5D10367F-5B81-4E85-8EDD-DF619E8190DC}" type="datetime1">
              <a:rPr lang="en-US" smtClean="0">
                <a:solidFill>
                  <a:srgbClr val="000000"/>
                </a:solidFill>
              </a:rPr>
              <a:pPr>
                <a:defRPr/>
              </a:pPr>
              <a:t>18/01/14</a:t>
            </a:fld>
            <a:endParaRPr lang="en-GB">
              <a:solidFill>
                <a:srgbClr val="000000"/>
              </a:solidFill>
            </a:endParaRPr>
          </a:p>
        </p:txBody>
      </p:sp>
      <p:sp>
        <p:nvSpPr>
          <p:cNvPr id="8" name="Segnaposto numero diapositiva 7"/>
          <p:cNvSpPr>
            <a:spLocks noGrp="1"/>
          </p:cNvSpPr>
          <p:nvPr>
            <p:ph type="sldNum" sz="quarter" idx="11"/>
          </p:nvPr>
        </p:nvSpPr>
        <p:spPr/>
        <p:txBody>
          <a:bodyPr/>
          <a:lstStyle/>
          <a:p>
            <a:pPr>
              <a:defRPr/>
            </a:pPr>
            <a:fld id="{44C26F5A-5DC7-4A39-ABD5-CE364646EEA2}" type="slidenum">
              <a:rPr lang="en-GB" smtClean="0">
                <a:solidFill>
                  <a:srgbClr val="000000"/>
                </a:solidFill>
              </a:rPr>
              <a:pPr>
                <a:defRPr/>
              </a:pPr>
              <a:t>‹n.›</a:t>
            </a:fld>
            <a:endParaRPr lang="en-GB">
              <a:solidFill>
                <a:srgbClr val="000000"/>
              </a:solidFill>
            </a:endParaRPr>
          </a:p>
        </p:txBody>
      </p:sp>
      <p:sp>
        <p:nvSpPr>
          <p:cNvPr id="9" name="Segnaposto piè di pagina 8"/>
          <p:cNvSpPr>
            <a:spLocks noGrp="1"/>
          </p:cNvSpPr>
          <p:nvPr>
            <p:ph type="ftr" sz="quarter" idx="12"/>
          </p:nvPr>
        </p:nvSpPr>
        <p:spPr/>
        <p:txBody>
          <a:bodyPr/>
          <a:lstStyle/>
          <a:p>
            <a:pPr>
              <a:defRPr/>
            </a:pPr>
            <a:r>
              <a:rPr lang="en-GB" smtClean="0">
                <a:solidFill>
                  <a:srgbClr val="000000"/>
                </a:solidFill>
              </a:rPr>
              <a:t>emanuele.leonora@ct.infn.it</a:t>
            </a:r>
            <a:endParaRPr lang="en-GB">
              <a:solidFill>
                <a:srgbClr val="000000"/>
              </a:solidFill>
            </a:endParaRPr>
          </a:p>
        </p:txBody>
      </p:sp>
    </p:spTree>
    <p:extLst>
      <p:ext uri="{BB962C8B-B14F-4D97-AF65-F5344CB8AC3E}">
        <p14:creationId xmlns:p14="http://schemas.microsoft.com/office/powerpoint/2010/main" val="309415133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fourObj" preserve="1">
  <p:cSld name="Titolo e  contenuto 4">
    <p:spTree>
      <p:nvGrpSpPr>
        <p:cNvPr id="1" name=""/>
        <p:cNvGrpSpPr/>
        <p:nvPr/>
      </p:nvGrpSpPr>
      <p:grpSpPr>
        <a:xfrm>
          <a:off x="0" y="0"/>
          <a:ext cx="0" cy="0"/>
          <a:chOff x="0" y="0"/>
          <a:chExt cx="0" cy="0"/>
        </a:xfrm>
      </p:grpSpPr>
      <p:sp>
        <p:nvSpPr>
          <p:cNvPr id="2" name="Titolo 1"/>
          <p:cNvSpPr>
            <a:spLocks noGrp="1"/>
          </p:cNvSpPr>
          <p:nvPr>
            <p:ph type="title" sz="quarter"/>
          </p:nvPr>
        </p:nvSpPr>
        <p:spPr>
          <a:xfrm>
            <a:off x="457200" y="274638"/>
            <a:ext cx="8229600" cy="1143000"/>
          </a:xfrm>
        </p:spPr>
        <p:txBody>
          <a:bodyPr/>
          <a:lstStyle/>
          <a:p>
            <a:r>
              <a:rPr lang="it-IT" smtClean="0"/>
              <a:t>Fare clic per modificare lo stile del titolo</a:t>
            </a:r>
            <a:endParaRPr lang="it-IT"/>
          </a:p>
        </p:txBody>
      </p:sp>
      <p:sp>
        <p:nvSpPr>
          <p:cNvPr id="3" name="Segnaposto contenuto 2"/>
          <p:cNvSpPr>
            <a:spLocks noGrp="1"/>
          </p:cNvSpPr>
          <p:nvPr>
            <p:ph sz="quarter" idx="1"/>
          </p:nvPr>
        </p:nvSpPr>
        <p:spPr>
          <a:xfrm>
            <a:off x="457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648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contenuto 4"/>
          <p:cNvSpPr>
            <a:spLocks noGrp="1"/>
          </p:cNvSpPr>
          <p:nvPr>
            <p:ph sz="quarter" idx="3"/>
          </p:nvPr>
        </p:nvSpPr>
        <p:spPr>
          <a:xfrm>
            <a:off x="457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contenuto 5"/>
          <p:cNvSpPr>
            <a:spLocks noGrp="1"/>
          </p:cNvSpPr>
          <p:nvPr>
            <p:ph sz="quarter" idx="4"/>
          </p:nvPr>
        </p:nvSpPr>
        <p:spPr>
          <a:xfrm>
            <a:off x="4648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fld id="{FED85ACD-52DF-4E03-BFA0-83AA90120BB1}" type="datetime1">
              <a:rPr lang="en-US" smtClean="0">
                <a:solidFill>
                  <a:srgbClr val="000000"/>
                </a:solidFill>
              </a:rPr>
              <a:pPr>
                <a:defRPr/>
              </a:pPr>
              <a:t>18/01/14</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C8CED6D-B7A3-49B6-8A11-F53F1D5B85EF}"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6191081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AndTx" preserve="1">
  <p:cSld name="Titolo, contenuto 2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contenuto 2"/>
          <p:cNvSpPr>
            <a:spLocks noGrp="1"/>
          </p:cNvSpPr>
          <p:nvPr>
            <p:ph sz="quarter" idx="1"/>
          </p:nvPr>
        </p:nvSpPr>
        <p:spPr>
          <a:xfrm>
            <a:off x="457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57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half" idx="3"/>
          </p:nvPr>
        </p:nvSpPr>
        <p:spPr>
          <a:xfrm>
            <a:off x="4648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Rectangle 4"/>
          <p:cNvSpPr>
            <a:spLocks noGrp="1" noChangeArrowheads="1"/>
          </p:cNvSpPr>
          <p:nvPr>
            <p:ph type="dt" sz="half" idx="10"/>
          </p:nvPr>
        </p:nvSpPr>
        <p:spPr>
          <a:ln/>
        </p:spPr>
        <p:txBody>
          <a:bodyPr/>
          <a:lstStyle>
            <a:lvl1pPr>
              <a:defRPr/>
            </a:lvl1pPr>
          </a:lstStyle>
          <a:p>
            <a:pPr>
              <a:defRPr/>
            </a:pPr>
            <a:fld id="{BCE18F8C-1778-4EBC-9A2C-66263206102D}" type="datetime1">
              <a:rPr lang="en-US" smtClean="0">
                <a:solidFill>
                  <a:srgbClr val="000000"/>
                </a:solidFill>
              </a:rPr>
              <a:pPr>
                <a:defRPr/>
              </a:pPr>
              <a:t>18/01/14</a:t>
            </a:fld>
            <a:endParaRPr lang="en-GB">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3B00C2A-7FF7-4D4A-89FE-C2F2EE4AFFF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1670491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fld id="{33905E68-E24F-4FE8-ACD9-154EC564BD3E}" type="datetime1">
              <a:rPr lang="en-US" smtClean="0">
                <a:solidFill>
                  <a:srgbClr val="000000"/>
                </a:solidFill>
              </a:rPr>
              <a:pPr>
                <a:defRPr/>
              </a:pPr>
              <a:t>18/01/14</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C0CBC6E-4B4F-47B1-A971-112482AC736E}"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2375477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fld id="{8E11C596-8CDF-47B2-A7ED-6F53D14EA891}" type="datetime1">
              <a:rPr lang="en-US" smtClean="0">
                <a:solidFill>
                  <a:srgbClr val="000000"/>
                </a:solidFill>
              </a:rPr>
              <a:pPr>
                <a:defRPr/>
              </a:pPr>
              <a:t>18/01/14</a:t>
            </a:fld>
            <a:endParaRPr lang="en-GB"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AED597B-EFB4-4DFE-8EEC-D45592E7B1C4}"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55056259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fld id="{BDCCDD6A-32D9-49A1-8C8D-23F155AB1EC3}" type="datetime1">
              <a:rPr lang="en-US" smtClean="0">
                <a:solidFill>
                  <a:srgbClr val="000000"/>
                </a:solidFill>
              </a:rPr>
              <a:pPr>
                <a:defRPr/>
              </a:pPr>
              <a:t>18/01/14</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B01AB1D-A359-4928-82EF-C5D3F522968A}"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5923343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fld id="{092EE98D-4744-4A16-BC17-913DDE7957DF}" type="datetime1">
              <a:rPr lang="en-US" smtClean="0">
                <a:solidFill>
                  <a:srgbClr val="000000"/>
                </a:solidFill>
              </a:rPr>
              <a:pPr>
                <a:defRPr/>
              </a:pPr>
              <a:t>18/01/14</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AEFE80-B5CB-4CDF-B2D5-F7950AC401CC}"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07792575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fld id="{D376773C-738F-4747-91F2-A1FD634C00CA}" type="datetime1">
              <a:rPr lang="en-US" smtClean="0">
                <a:solidFill>
                  <a:srgbClr val="000000"/>
                </a:solidFill>
              </a:rPr>
              <a:pPr>
                <a:defRPr/>
              </a:pPr>
              <a:t>18/01/14</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DEBBDD66-84F3-4778-B5DD-85ADDFF82F8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6629065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fld id="{A7D8FCA2-0B4C-4224-A647-F2E629ADAAFF}" type="datetime1">
              <a:rPr lang="en-US" smtClean="0">
                <a:solidFill>
                  <a:srgbClr val="000000"/>
                </a:solidFill>
              </a:rPr>
              <a:pPr>
                <a:defRPr/>
              </a:pPr>
              <a:t>18/01/14</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2B26AA5-32CB-46A4-8899-677842B3F93F}"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48020298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257B98E7-4FC9-434A-9FCF-6E906958822C}" type="datetime1">
              <a:rPr lang="en-US" smtClean="0">
                <a:solidFill>
                  <a:srgbClr val="000000"/>
                </a:solidFill>
              </a:rPr>
              <a:pPr>
                <a:defRPr/>
              </a:pPr>
              <a:t>18/01/14</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E41C138-0865-4820-AF7D-64343EBB1C8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98208951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fld id="{03BF1005-27FA-4E10-A765-31EF2E4E16DB}" type="datetime1">
              <a:rPr lang="en-US" smtClean="0">
                <a:solidFill>
                  <a:srgbClr val="000000"/>
                </a:solidFill>
              </a:rPr>
              <a:pPr>
                <a:defRPr/>
              </a:pPr>
              <a:t>18/01/14</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27B0C6C-3A24-4A0B-99D1-3EA5610754A9}"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35291983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fld id="{BCCFCE86-CC9B-4A08-A2D6-F787BEA84410}" type="datetime1">
              <a:rPr lang="en-US" smtClean="0">
                <a:solidFill>
                  <a:srgbClr val="000000"/>
                </a:solidFill>
              </a:rPr>
              <a:pPr>
                <a:defRPr/>
              </a:pPr>
              <a:t>18/01/14</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4CC8F66-01BC-4097-A852-70521663464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6816002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fld id="{5BB94B9D-A15D-42B1-BABD-2627BAD216E3}" type="datetime1">
              <a:rPr lang="en-US" smtClean="0">
                <a:solidFill>
                  <a:srgbClr val="000000"/>
                </a:solidFill>
              </a:rPr>
              <a:pPr>
                <a:defRPr/>
              </a:pPr>
              <a:t>18/01/14</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8C7B1F4-1E91-46F2-BDA9-01870788D9A8}"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6615828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pPr>
              <a:defRPr/>
            </a:pPr>
            <a:fld id="{5D10367F-5B81-4E85-8EDD-DF619E8190DC}" type="datetime1">
              <a:rPr lang="en-US" smtClean="0">
                <a:solidFill>
                  <a:srgbClr val="000000"/>
                </a:solidFill>
              </a:rPr>
              <a:pPr>
                <a:defRPr/>
              </a:pPr>
              <a:t>18/01/14</a:t>
            </a:fld>
            <a:endParaRPr lang="en-GB">
              <a:solidFill>
                <a:srgbClr val="000000"/>
              </a:solidFill>
            </a:endParaRPr>
          </a:p>
        </p:txBody>
      </p:sp>
      <p:sp>
        <p:nvSpPr>
          <p:cNvPr id="8" name="Segnaposto numero diapositiva 7"/>
          <p:cNvSpPr>
            <a:spLocks noGrp="1"/>
          </p:cNvSpPr>
          <p:nvPr>
            <p:ph type="sldNum" sz="quarter" idx="11"/>
          </p:nvPr>
        </p:nvSpPr>
        <p:spPr/>
        <p:txBody>
          <a:bodyPr/>
          <a:lstStyle/>
          <a:p>
            <a:pPr>
              <a:defRPr/>
            </a:pPr>
            <a:fld id="{44C26F5A-5DC7-4A39-ABD5-CE364646EEA2}" type="slidenum">
              <a:rPr lang="en-GB" smtClean="0">
                <a:solidFill>
                  <a:srgbClr val="000000"/>
                </a:solidFill>
              </a:rPr>
              <a:pPr>
                <a:defRPr/>
              </a:pPr>
              <a:t>‹n.›</a:t>
            </a:fld>
            <a:endParaRPr lang="en-GB">
              <a:solidFill>
                <a:srgbClr val="000000"/>
              </a:solidFill>
            </a:endParaRPr>
          </a:p>
        </p:txBody>
      </p:sp>
      <p:sp>
        <p:nvSpPr>
          <p:cNvPr id="9" name="Segnaposto piè di pagina 8"/>
          <p:cNvSpPr>
            <a:spLocks noGrp="1"/>
          </p:cNvSpPr>
          <p:nvPr>
            <p:ph type="ftr" sz="quarter" idx="12"/>
          </p:nvPr>
        </p:nvSpPr>
        <p:spPr/>
        <p:txBody>
          <a:bodyPr/>
          <a:lstStyle/>
          <a:p>
            <a:pPr>
              <a:defRPr/>
            </a:pPr>
            <a:r>
              <a:rPr lang="en-GB" smtClean="0">
                <a:solidFill>
                  <a:srgbClr val="000000"/>
                </a:solidFill>
              </a:rPr>
              <a:t>emanuele.leonora@ct.infn.it</a:t>
            </a:r>
            <a:endParaRPr lang="en-GB">
              <a:solidFill>
                <a:srgbClr val="000000"/>
              </a:solidFill>
            </a:endParaRPr>
          </a:p>
        </p:txBody>
      </p:sp>
    </p:spTree>
    <p:extLst>
      <p:ext uri="{BB962C8B-B14F-4D97-AF65-F5344CB8AC3E}">
        <p14:creationId xmlns:p14="http://schemas.microsoft.com/office/powerpoint/2010/main" val="20707977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fourObj" preserve="1">
  <p:cSld name="Titolo e  contenuto 4">
    <p:spTree>
      <p:nvGrpSpPr>
        <p:cNvPr id="1" name=""/>
        <p:cNvGrpSpPr/>
        <p:nvPr/>
      </p:nvGrpSpPr>
      <p:grpSpPr>
        <a:xfrm>
          <a:off x="0" y="0"/>
          <a:ext cx="0" cy="0"/>
          <a:chOff x="0" y="0"/>
          <a:chExt cx="0" cy="0"/>
        </a:xfrm>
      </p:grpSpPr>
      <p:sp>
        <p:nvSpPr>
          <p:cNvPr id="2" name="Titolo 1"/>
          <p:cNvSpPr>
            <a:spLocks noGrp="1"/>
          </p:cNvSpPr>
          <p:nvPr>
            <p:ph type="title" sz="quarter"/>
          </p:nvPr>
        </p:nvSpPr>
        <p:spPr>
          <a:xfrm>
            <a:off x="457200" y="274638"/>
            <a:ext cx="8229600" cy="1143000"/>
          </a:xfrm>
        </p:spPr>
        <p:txBody>
          <a:bodyPr/>
          <a:lstStyle/>
          <a:p>
            <a:r>
              <a:rPr lang="it-IT" smtClean="0"/>
              <a:t>Fare clic per modificare lo stile del titolo</a:t>
            </a:r>
            <a:endParaRPr lang="it-IT"/>
          </a:p>
        </p:txBody>
      </p:sp>
      <p:sp>
        <p:nvSpPr>
          <p:cNvPr id="3" name="Segnaposto contenuto 2"/>
          <p:cNvSpPr>
            <a:spLocks noGrp="1"/>
          </p:cNvSpPr>
          <p:nvPr>
            <p:ph sz="quarter" idx="1"/>
          </p:nvPr>
        </p:nvSpPr>
        <p:spPr>
          <a:xfrm>
            <a:off x="457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648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contenuto 4"/>
          <p:cNvSpPr>
            <a:spLocks noGrp="1"/>
          </p:cNvSpPr>
          <p:nvPr>
            <p:ph sz="quarter" idx="3"/>
          </p:nvPr>
        </p:nvSpPr>
        <p:spPr>
          <a:xfrm>
            <a:off x="457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contenuto 5"/>
          <p:cNvSpPr>
            <a:spLocks noGrp="1"/>
          </p:cNvSpPr>
          <p:nvPr>
            <p:ph sz="quarter" idx="4"/>
          </p:nvPr>
        </p:nvSpPr>
        <p:spPr>
          <a:xfrm>
            <a:off x="4648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fld id="{FED85ACD-52DF-4E03-BFA0-83AA90120BB1}" type="datetime1">
              <a:rPr lang="en-US" smtClean="0">
                <a:solidFill>
                  <a:srgbClr val="000000"/>
                </a:solidFill>
              </a:rPr>
              <a:pPr>
                <a:defRPr/>
              </a:pPr>
              <a:t>18/01/14</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C8CED6D-B7A3-49B6-8A11-F53F1D5B85EF}"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70984409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AndTx" preserve="1">
  <p:cSld name="Titolo, contenuto 2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contenuto 2"/>
          <p:cNvSpPr>
            <a:spLocks noGrp="1"/>
          </p:cNvSpPr>
          <p:nvPr>
            <p:ph sz="quarter" idx="1"/>
          </p:nvPr>
        </p:nvSpPr>
        <p:spPr>
          <a:xfrm>
            <a:off x="457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57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half" idx="3"/>
          </p:nvPr>
        </p:nvSpPr>
        <p:spPr>
          <a:xfrm>
            <a:off x="4648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Rectangle 4"/>
          <p:cNvSpPr>
            <a:spLocks noGrp="1" noChangeArrowheads="1"/>
          </p:cNvSpPr>
          <p:nvPr>
            <p:ph type="dt" sz="half" idx="10"/>
          </p:nvPr>
        </p:nvSpPr>
        <p:spPr>
          <a:ln/>
        </p:spPr>
        <p:txBody>
          <a:bodyPr/>
          <a:lstStyle>
            <a:lvl1pPr>
              <a:defRPr/>
            </a:lvl1pPr>
          </a:lstStyle>
          <a:p>
            <a:pPr>
              <a:defRPr/>
            </a:pPr>
            <a:fld id="{BCE18F8C-1778-4EBC-9A2C-66263206102D}" type="datetime1">
              <a:rPr lang="en-US" smtClean="0">
                <a:solidFill>
                  <a:srgbClr val="000000"/>
                </a:solidFill>
              </a:rPr>
              <a:pPr>
                <a:defRPr/>
              </a:pPr>
              <a:t>18/01/14</a:t>
            </a:fld>
            <a:endParaRPr lang="en-GB">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3B00C2A-7FF7-4D4A-89FE-C2F2EE4AFFF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77111849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fld id="{33905E68-E24F-4FE8-ACD9-154EC564BD3E}" type="datetime1">
              <a:rPr lang="en-US" smtClean="0">
                <a:solidFill>
                  <a:srgbClr val="000000"/>
                </a:solidFill>
              </a:rPr>
              <a:pPr>
                <a:defRPr/>
              </a:pPr>
              <a:t>18/01/14</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C0CBC6E-4B4F-47B1-A971-112482AC736E}"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5055327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fld id="{8E11C596-8CDF-47B2-A7ED-6F53D14EA891}" type="datetime1">
              <a:rPr lang="en-US" smtClean="0">
                <a:solidFill>
                  <a:srgbClr val="000000"/>
                </a:solidFill>
              </a:rPr>
              <a:pPr>
                <a:defRPr/>
              </a:pPr>
              <a:t>18/01/14</a:t>
            </a:fld>
            <a:endParaRPr lang="en-GB"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AED597B-EFB4-4DFE-8EEC-D45592E7B1C4}"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8540905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fld id="{BDCCDD6A-32D9-49A1-8C8D-23F155AB1EC3}" type="datetime1">
              <a:rPr lang="en-US" smtClean="0">
                <a:solidFill>
                  <a:srgbClr val="000000"/>
                </a:solidFill>
              </a:rPr>
              <a:pPr>
                <a:defRPr/>
              </a:pPr>
              <a:t>18/01/14</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B01AB1D-A359-4928-82EF-C5D3F522968A}"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88570590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fld id="{092EE98D-4744-4A16-BC17-913DDE7957DF}" type="datetime1">
              <a:rPr lang="en-US" smtClean="0">
                <a:solidFill>
                  <a:srgbClr val="000000"/>
                </a:solidFill>
              </a:rPr>
              <a:pPr>
                <a:defRPr/>
              </a:pPr>
              <a:t>18/01/14</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AEFE80-B5CB-4CDF-B2D5-F7950AC401CC}"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66521367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fld id="{D376773C-738F-4747-91F2-A1FD634C00CA}" type="datetime1">
              <a:rPr lang="en-US" smtClean="0">
                <a:solidFill>
                  <a:srgbClr val="000000"/>
                </a:solidFill>
              </a:rPr>
              <a:pPr>
                <a:defRPr/>
              </a:pPr>
              <a:t>18/01/14</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DEBBDD66-84F3-4778-B5DD-85ADDFF82F8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84357742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fld id="{A7D8FCA2-0B4C-4224-A647-F2E629ADAAFF}" type="datetime1">
              <a:rPr lang="en-US" smtClean="0">
                <a:solidFill>
                  <a:srgbClr val="000000"/>
                </a:solidFill>
              </a:rPr>
              <a:pPr>
                <a:defRPr/>
              </a:pPr>
              <a:t>18/01/14</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2B26AA5-32CB-46A4-8899-677842B3F93F}"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54358938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257B98E7-4FC9-434A-9FCF-6E906958822C}" type="datetime1">
              <a:rPr lang="en-US" smtClean="0">
                <a:solidFill>
                  <a:srgbClr val="000000"/>
                </a:solidFill>
              </a:rPr>
              <a:pPr>
                <a:defRPr/>
              </a:pPr>
              <a:t>18/01/14</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E41C138-0865-4820-AF7D-64343EBB1C8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74901923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fld id="{03BF1005-27FA-4E10-A765-31EF2E4E16DB}" type="datetime1">
              <a:rPr lang="en-US" smtClean="0">
                <a:solidFill>
                  <a:srgbClr val="000000"/>
                </a:solidFill>
              </a:rPr>
              <a:pPr>
                <a:defRPr/>
              </a:pPr>
              <a:t>18/01/14</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27B0C6C-3A24-4A0B-99D1-3EA5610754A9}"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6853279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fld id="{BCCFCE86-CC9B-4A08-A2D6-F787BEA84410}" type="datetime1">
              <a:rPr lang="en-US" smtClean="0">
                <a:solidFill>
                  <a:srgbClr val="000000"/>
                </a:solidFill>
              </a:rPr>
              <a:pPr>
                <a:defRPr/>
              </a:pPr>
              <a:t>18/01/14</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4CC8F66-01BC-4097-A852-70521663464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72527655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fld id="{5BB94B9D-A15D-42B1-BABD-2627BAD216E3}" type="datetime1">
              <a:rPr lang="en-US" smtClean="0">
                <a:solidFill>
                  <a:srgbClr val="000000"/>
                </a:solidFill>
              </a:rPr>
              <a:pPr>
                <a:defRPr/>
              </a:pPr>
              <a:t>18/01/14</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8C7B1F4-1E91-46F2-BDA9-01870788D9A8}"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13151830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pPr>
              <a:defRPr/>
            </a:pPr>
            <a:fld id="{5D10367F-5B81-4E85-8EDD-DF619E8190DC}" type="datetime1">
              <a:rPr lang="en-US" smtClean="0">
                <a:solidFill>
                  <a:srgbClr val="000000"/>
                </a:solidFill>
              </a:rPr>
              <a:pPr>
                <a:defRPr/>
              </a:pPr>
              <a:t>18/01/14</a:t>
            </a:fld>
            <a:endParaRPr lang="en-GB">
              <a:solidFill>
                <a:srgbClr val="000000"/>
              </a:solidFill>
            </a:endParaRPr>
          </a:p>
        </p:txBody>
      </p:sp>
      <p:sp>
        <p:nvSpPr>
          <p:cNvPr id="8" name="Segnaposto numero diapositiva 7"/>
          <p:cNvSpPr>
            <a:spLocks noGrp="1"/>
          </p:cNvSpPr>
          <p:nvPr>
            <p:ph type="sldNum" sz="quarter" idx="11"/>
          </p:nvPr>
        </p:nvSpPr>
        <p:spPr/>
        <p:txBody>
          <a:bodyPr/>
          <a:lstStyle/>
          <a:p>
            <a:pPr>
              <a:defRPr/>
            </a:pPr>
            <a:fld id="{44C26F5A-5DC7-4A39-ABD5-CE364646EEA2}" type="slidenum">
              <a:rPr lang="en-GB" smtClean="0">
                <a:solidFill>
                  <a:srgbClr val="000000"/>
                </a:solidFill>
              </a:rPr>
              <a:pPr>
                <a:defRPr/>
              </a:pPr>
              <a:t>‹n.›</a:t>
            </a:fld>
            <a:endParaRPr lang="en-GB">
              <a:solidFill>
                <a:srgbClr val="000000"/>
              </a:solidFill>
            </a:endParaRPr>
          </a:p>
        </p:txBody>
      </p:sp>
      <p:sp>
        <p:nvSpPr>
          <p:cNvPr id="9" name="Segnaposto piè di pagina 8"/>
          <p:cNvSpPr>
            <a:spLocks noGrp="1"/>
          </p:cNvSpPr>
          <p:nvPr>
            <p:ph type="ftr" sz="quarter" idx="12"/>
          </p:nvPr>
        </p:nvSpPr>
        <p:spPr/>
        <p:txBody>
          <a:bodyPr/>
          <a:lstStyle/>
          <a:p>
            <a:pPr>
              <a:defRPr/>
            </a:pPr>
            <a:r>
              <a:rPr lang="en-GB" smtClean="0">
                <a:solidFill>
                  <a:srgbClr val="000000"/>
                </a:solidFill>
              </a:rPr>
              <a:t>emanuele.leonora@ct.infn.it</a:t>
            </a:r>
            <a:endParaRPr lang="en-GB">
              <a:solidFill>
                <a:srgbClr val="000000"/>
              </a:solidFill>
            </a:endParaRPr>
          </a:p>
        </p:txBody>
      </p:sp>
    </p:spTree>
    <p:extLst>
      <p:ext uri="{BB962C8B-B14F-4D97-AF65-F5344CB8AC3E}">
        <p14:creationId xmlns:p14="http://schemas.microsoft.com/office/powerpoint/2010/main" val="408404341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fourObj" preserve="1">
  <p:cSld name="Titolo e  contenuto 4">
    <p:spTree>
      <p:nvGrpSpPr>
        <p:cNvPr id="1" name=""/>
        <p:cNvGrpSpPr/>
        <p:nvPr/>
      </p:nvGrpSpPr>
      <p:grpSpPr>
        <a:xfrm>
          <a:off x="0" y="0"/>
          <a:ext cx="0" cy="0"/>
          <a:chOff x="0" y="0"/>
          <a:chExt cx="0" cy="0"/>
        </a:xfrm>
      </p:grpSpPr>
      <p:sp>
        <p:nvSpPr>
          <p:cNvPr id="2" name="Titolo 1"/>
          <p:cNvSpPr>
            <a:spLocks noGrp="1"/>
          </p:cNvSpPr>
          <p:nvPr>
            <p:ph type="title" sz="quarter"/>
          </p:nvPr>
        </p:nvSpPr>
        <p:spPr>
          <a:xfrm>
            <a:off x="457200" y="274638"/>
            <a:ext cx="8229600" cy="1143000"/>
          </a:xfrm>
        </p:spPr>
        <p:txBody>
          <a:bodyPr/>
          <a:lstStyle/>
          <a:p>
            <a:r>
              <a:rPr lang="it-IT" smtClean="0"/>
              <a:t>Fare clic per modificare lo stile del titolo</a:t>
            </a:r>
            <a:endParaRPr lang="it-IT"/>
          </a:p>
        </p:txBody>
      </p:sp>
      <p:sp>
        <p:nvSpPr>
          <p:cNvPr id="3" name="Segnaposto contenuto 2"/>
          <p:cNvSpPr>
            <a:spLocks noGrp="1"/>
          </p:cNvSpPr>
          <p:nvPr>
            <p:ph sz="quarter" idx="1"/>
          </p:nvPr>
        </p:nvSpPr>
        <p:spPr>
          <a:xfrm>
            <a:off x="457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648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contenuto 4"/>
          <p:cNvSpPr>
            <a:spLocks noGrp="1"/>
          </p:cNvSpPr>
          <p:nvPr>
            <p:ph sz="quarter" idx="3"/>
          </p:nvPr>
        </p:nvSpPr>
        <p:spPr>
          <a:xfrm>
            <a:off x="457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contenuto 5"/>
          <p:cNvSpPr>
            <a:spLocks noGrp="1"/>
          </p:cNvSpPr>
          <p:nvPr>
            <p:ph sz="quarter" idx="4"/>
          </p:nvPr>
        </p:nvSpPr>
        <p:spPr>
          <a:xfrm>
            <a:off x="4648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fld id="{FED85ACD-52DF-4E03-BFA0-83AA90120BB1}" type="datetime1">
              <a:rPr lang="en-US" smtClean="0">
                <a:solidFill>
                  <a:srgbClr val="000000"/>
                </a:solidFill>
              </a:rPr>
              <a:pPr>
                <a:defRPr/>
              </a:pPr>
              <a:t>18/01/14</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C8CED6D-B7A3-49B6-8A11-F53F1D5B85EF}"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84128933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AndTx" preserve="1">
  <p:cSld name="Titolo, contenuto 2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contenuto 2"/>
          <p:cNvSpPr>
            <a:spLocks noGrp="1"/>
          </p:cNvSpPr>
          <p:nvPr>
            <p:ph sz="quarter" idx="1"/>
          </p:nvPr>
        </p:nvSpPr>
        <p:spPr>
          <a:xfrm>
            <a:off x="457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57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half" idx="3"/>
          </p:nvPr>
        </p:nvSpPr>
        <p:spPr>
          <a:xfrm>
            <a:off x="4648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Rectangle 4"/>
          <p:cNvSpPr>
            <a:spLocks noGrp="1" noChangeArrowheads="1"/>
          </p:cNvSpPr>
          <p:nvPr>
            <p:ph type="dt" sz="half" idx="10"/>
          </p:nvPr>
        </p:nvSpPr>
        <p:spPr>
          <a:ln/>
        </p:spPr>
        <p:txBody>
          <a:bodyPr/>
          <a:lstStyle>
            <a:lvl1pPr>
              <a:defRPr/>
            </a:lvl1pPr>
          </a:lstStyle>
          <a:p>
            <a:pPr>
              <a:defRPr/>
            </a:pPr>
            <a:fld id="{BCE18F8C-1778-4EBC-9A2C-66263206102D}" type="datetime1">
              <a:rPr lang="en-US" smtClean="0">
                <a:solidFill>
                  <a:srgbClr val="000000"/>
                </a:solidFill>
              </a:rPr>
              <a:pPr>
                <a:defRPr/>
              </a:pPr>
              <a:t>18/01/14</a:t>
            </a:fld>
            <a:endParaRPr lang="en-GB">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3B00C2A-7FF7-4D4A-89FE-C2F2EE4AFFF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04457876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fld id="{33905E68-E24F-4FE8-ACD9-154EC564BD3E}" type="datetime1">
              <a:rPr lang="en-US" smtClean="0">
                <a:solidFill>
                  <a:srgbClr val="000000"/>
                </a:solidFill>
              </a:rPr>
              <a:pPr>
                <a:defRPr/>
              </a:pPr>
              <a:t>18/01/14</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C0CBC6E-4B4F-47B1-A971-112482AC736E}"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98363517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fld id="{8E11C596-8CDF-47B2-A7ED-6F53D14EA891}" type="datetime1">
              <a:rPr lang="en-US" smtClean="0">
                <a:solidFill>
                  <a:srgbClr val="000000"/>
                </a:solidFill>
              </a:rPr>
              <a:pPr>
                <a:defRPr/>
              </a:pPr>
              <a:t>18/01/14</a:t>
            </a:fld>
            <a:endParaRPr lang="en-GB"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AED597B-EFB4-4DFE-8EEC-D45592E7B1C4}"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5477646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fld id="{BDCCDD6A-32D9-49A1-8C8D-23F155AB1EC3}" type="datetime1">
              <a:rPr lang="en-US" smtClean="0">
                <a:solidFill>
                  <a:srgbClr val="000000"/>
                </a:solidFill>
              </a:rPr>
              <a:pPr>
                <a:defRPr/>
              </a:pPr>
              <a:t>18/01/14</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B01AB1D-A359-4928-82EF-C5D3F522968A}"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78376995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fld id="{092EE98D-4744-4A16-BC17-913DDE7957DF}" type="datetime1">
              <a:rPr lang="en-US" smtClean="0">
                <a:solidFill>
                  <a:srgbClr val="000000"/>
                </a:solidFill>
              </a:rPr>
              <a:pPr>
                <a:defRPr/>
              </a:pPr>
              <a:t>18/01/14</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AEFE80-B5CB-4CDF-B2D5-F7950AC401CC}"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169509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fld id="{D376773C-738F-4747-91F2-A1FD634C00CA}" type="datetime1">
              <a:rPr lang="en-US" smtClean="0">
                <a:solidFill>
                  <a:srgbClr val="000000"/>
                </a:solidFill>
              </a:rPr>
              <a:pPr>
                <a:defRPr/>
              </a:pPr>
              <a:t>18/01/14</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DEBBDD66-84F3-4778-B5DD-85ADDFF82F8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54845864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fld id="{A7D8FCA2-0B4C-4224-A647-F2E629ADAAFF}" type="datetime1">
              <a:rPr lang="en-US" smtClean="0">
                <a:solidFill>
                  <a:srgbClr val="000000"/>
                </a:solidFill>
              </a:rPr>
              <a:pPr>
                <a:defRPr/>
              </a:pPr>
              <a:t>18/01/14</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2B26AA5-32CB-46A4-8899-677842B3F93F}"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51458740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257B98E7-4FC9-434A-9FCF-6E906958822C}" type="datetime1">
              <a:rPr lang="en-US" smtClean="0">
                <a:solidFill>
                  <a:srgbClr val="000000"/>
                </a:solidFill>
              </a:rPr>
              <a:pPr>
                <a:defRPr/>
              </a:pPr>
              <a:t>18/01/14</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E41C138-0865-4820-AF7D-64343EBB1C8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29283649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fld id="{03BF1005-27FA-4E10-A765-31EF2E4E16DB}" type="datetime1">
              <a:rPr lang="en-US" smtClean="0">
                <a:solidFill>
                  <a:srgbClr val="000000"/>
                </a:solidFill>
              </a:rPr>
              <a:pPr>
                <a:defRPr/>
              </a:pPr>
              <a:t>18/01/14</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27B0C6C-3A24-4A0B-99D1-3EA5610754A9}"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411130085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fld id="{BCCFCE86-CC9B-4A08-A2D6-F787BEA84410}" type="datetime1">
              <a:rPr lang="en-US" smtClean="0">
                <a:solidFill>
                  <a:srgbClr val="000000"/>
                </a:solidFill>
              </a:rPr>
              <a:pPr>
                <a:defRPr/>
              </a:pPr>
              <a:t>18/01/14</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4CC8F66-01BC-4097-A852-70521663464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3672214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fld id="{5BB94B9D-A15D-42B1-BABD-2627BAD216E3}" type="datetime1">
              <a:rPr lang="en-US" smtClean="0">
                <a:solidFill>
                  <a:srgbClr val="000000"/>
                </a:solidFill>
              </a:rPr>
              <a:pPr>
                <a:defRPr/>
              </a:pPr>
              <a:t>18/01/14</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8C7B1F4-1E91-46F2-BDA9-01870788D9A8}"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404266002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pPr>
              <a:defRPr/>
            </a:pPr>
            <a:fld id="{5D10367F-5B81-4E85-8EDD-DF619E8190DC}" type="datetime1">
              <a:rPr lang="en-US" smtClean="0">
                <a:solidFill>
                  <a:srgbClr val="000000"/>
                </a:solidFill>
              </a:rPr>
              <a:pPr>
                <a:defRPr/>
              </a:pPr>
              <a:t>18/01/14</a:t>
            </a:fld>
            <a:endParaRPr lang="en-GB">
              <a:solidFill>
                <a:srgbClr val="000000"/>
              </a:solidFill>
            </a:endParaRPr>
          </a:p>
        </p:txBody>
      </p:sp>
      <p:sp>
        <p:nvSpPr>
          <p:cNvPr id="8" name="Segnaposto numero diapositiva 7"/>
          <p:cNvSpPr>
            <a:spLocks noGrp="1"/>
          </p:cNvSpPr>
          <p:nvPr>
            <p:ph type="sldNum" sz="quarter" idx="11"/>
          </p:nvPr>
        </p:nvSpPr>
        <p:spPr/>
        <p:txBody>
          <a:bodyPr/>
          <a:lstStyle/>
          <a:p>
            <a:pPr>
              <a:defRPr/>
            </a:pPr>
            <a:fld id="{44C26F5A-5DC7-4A39-ABD5-CE364646EEA2}" type="slidenum">
              <a:rPr lang="en-GB" smtClean="0">
                <a:solidFill>
                  <a:srgbClr val="000000"/>
                </a:solidFill>
              </a:rPr>
              <a:pPr>
                <a:defRPr/>
              </a:pPr>
              <a:t>‹n.›</a:t>
            </a:fld>
            <a:endParaRPr lang="en-GB">
              <a:solidFill>
                <a:srgbClr val="000000"/>
              </a:solidFill>
            </a:endParaRPr>
          </a:p>
        </p:txBody>
      </p:sp>
      <p:sp>
        <p:nvSpPr>
          <p:cNvPr id="9" name="Segnaposto piè di pagina 8"/>
          <p:cNvSpPr>
            <a:spLocks noGrp="1"/>
          </p:cNvSpPr>
          <p:nvPr>
            <p:ph type="ftr" sz="quarter" idx="12"/>
          </p:nvPr>
        </p:nvSpPr>
        <p:spPr/>
        <p:txBody>
          <a:bodyPr/>
          <a:lstStyle/>
          <a:p>
            <a:pPr>
              <a:defRPr/>
            </a:pPr>
            <a:r>
              <a:rPr lang="en-GB" smtClean="0">
                <a:solidFill>
                  <a:srgbClr val="000000"/>
                </a:solidFill>
              </a:rPr>
              <a:t>emanuele.leonora@ct.infn.it</a:t>
            </a:r>
            <a:endParaRPr lang="en-GB">
              <a:solidFill>
                <a:srgbClr val="000000"/>
              </a:solidFill>
            </a:endParaRPr>
          </a:p>
        </p:txBody>
      </p:sp>
    </p:spTree>
    <p:extLst>
      <p:ext uri="{BB962C8B-B14F-4D97-AF65-F5344CB8AC3E}">
        <p14:creationId xmlns:p14="http://schemas.microsoft.com/office/powerpoint/2010/main" val="102445503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fourObj" preserve="1">
  <p:cSld name="Titolo e  contenuto 4">
    <p:spTree>
      <p:nvGrpSpPr>
        <p:cNvPr id="1" name=""/>
        <p:cNvGrpSpPr/>
        <p:nvPr/>
      </p:nvGrpSpPr>
      <p:grpSpPr>
        <a:xfrm>
          <a:off x="0" y="0"/>
          <a:ext cx="0" cy="0"/>
          <a:chOff x="0" y="0"/>
          <a:chExt cx="0" cy="0"/>
        </a:xfrm>
      </p:grpSpPr>
      <p:sp>
        <p:nvSpPr>
          <p:cNvPr id="2" name="Titolo 1"/>
          <p:cNvSpPr>
            <a:spLocks noGrp="1"/>
          </p:cNvSpPr>
          <p:nvPr>
            <p:ph type="title" sz="quarter"/>
          </p:nvPr>
        </p:nvSpPr>
        <p:spPr>
          <a:xfrm>
            <a:off x="457200" y="274638"/>
            <a:ext cx="8229600" cy="1143000"/>
          </a:xfrm>
        </p:spPr>
        <p:txBody>
          <a:bodyPr/>
          <a:lstStyle/>
          <a:p>
            <a:r>
              <a:rPr lang="it-IT" smtClean="0"/>
              <a:t>Fare clic per modificare lo stile del titolo</a:t>
            </a:r>
            <a:endParaRPr lang="it-IT"/>
          </a:p>
        </p:txBody>
      </p:sp>
      <p:sp>
        <p:nvSpPr>
          <p:cNvPr id="3" name="Segnaposto contenuto 2"/>
          <p:cNvSpPr>
            <a:spLocks noGrp="1"/>
          </p:cNvSpPr>
          <p:nvPr>
            <p:ph sz="quarter" idx="1"/>
          </p:nvPr>
        </p:nvSpPr>
        <p:spPr>
          <a:xfrm>
            <a:off x="457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648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contenuto 4"/>
          <p:cNvSpPr>
            <a:spLocks noGrp="1"/>
          </p:cNvSpPr>
          <p:nvPr>
            <p:ph sz="quarter" idx="3"/>
          </p:nvPr>
        </p:nvSpPr>
        <p:spPr>
          <a:xfrm>
            <a:off x="457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contenuto 5"/>
          <p:cNvSpPr>
            <a:spLocks noGrp="1"/>
          </p:cNvSpPr>
          <p:nvPr>
            <p:ph sz="quarter" idx="4"/>
          </p:nvPr>
        </p:nvSpPr>
        <p:spPr>
          <a:xfrm>
            <a:off x="4648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fld id="{FED85ACD-52DF-4E03-BFA0-83AA90120BB1}" type="datetime1">
              <a:rPr lang="en-US" smtClean="0">
                <a:solidFill>
                  <a:srgbClr val="000000"/>
                </a:solidFill>
              </a:rPr>
              <a:pPr>
                <a:defRPr/>
              </a:pPr>
              <a:t>18/01/14</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C8CED6D-B7A3-49B6-8A11-F53F1D5B85EF}"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96854035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AndTx" preserve="1">
  <p:cSld name="Titolo, contenuto 2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contenuto 2"/>
          <p:cNvSpPr>
            <a:spLocks noGrp="1"/>
          </p:cNvSpPr>
          <p:nvPr>
            <p:ph sz="quarter" idx="1"/>
          </p:nvPr>
        </p:nvSpPr>
        <p:spPr>
          <a:xfrm>
            <a:off x="457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57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half" idx="3"/>
          </p:nvPr>
        </p:nvSpPr>
        <p:spPr>
          <a:xfrm>
            <a:off x="4648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Rectangle 4"/>
          <p:cNvSpPr>
            <a:spLocks noGrp="1" noChangeArrowheads="1"/>
          </p:cNvSpPr>
          <p:nvPr>
            <p:ph type="dt" sz="half" idx="10"/>
          </p:nvPr>
        </p:nvSpPr>
        <p:spPr>
          <a:ln/>
        </p:spPr>
        <p:txBody>
          <a:bodyPr/>
          <a:lstStyle>
            <a:lvl1pPr>
              <a:defRPr/>
            </a:lvl1pPr>
          </a:lstStyle>
          <a:p>
            <a:pPr>
              <a:defRPr/>
            </a:pPr>
            <a:fld id="{BCE18F8C-1778-4EBC-9A2C-66263206102D}" type="datetime1">
              <a:rPr lang="en-US" smtClean="0">
                <a:solidFill>
                  <a:srgbClr val="000000"/>
                </a:solidFill>
              </a:rPr>
              <a:pPr>
                <a:defRPr/>
              </a:pPr>
              <a:t>18/01/14</a:t>
            </a:fld>
            <a:endParaRPr lang="en-GB">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r>
              <a:rPr lang="en-GB" smtClean="0">
                <a:solidFill>
                  <a:srgbClr val="000000"/>
                </a:solidFill>
              </a:rPr>
              <a:t>emanuele.leonora@ct.infn.it</a:t>
            </a:r>
            <a:endParaRPr lang="en-GB">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3B00C2A-7FF7-4D4A-89FE-C2F2EE4AFFF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7176544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46FAC6A1-140B-924C-9E0E-838ADA207998}"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419480889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46FAC6A1-140B-924C-9E0E-838ADA207998}"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7973423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46FAC6A1-140B-924C-9E0E-838ADA207998}"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96702155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46FAC6A1-140B-924C-9E0E-838ADA207998}"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36482391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endParaRPr lang="it-IT">
              <a:solidFill>
                <a:prstClr val="black">
                  <a:tint val="75000"/>
                </a:prstClr>
              </a:solidFill>
              <a:latin typeface="Calibri"/>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latin typeface="Calibri"/>
            </a:endParaRPr>
          </a:p>
        </p:txBody>
      </p:sp>
      <p:sp>
        <p:nvSpPr>
          <p:cNvPr id="9" name="Segnaposto numero diapositiva 8"/>
          <p:cNvSpPr>
            <a:spLocks noGrp="1"/>
          </p:cNvSpPr>
          <p:nvPr>
            <p:ph type="sldNum" sz="quarter" idx="12"/>
          </p:nvPr>
        </p:nvSpPr>
        <p:spPr/>
        <p:txBody>
          <a:bodyPr/>
          <a:lstStyle/>
          <a:p>
            <a:fld id="{46FAC6A1-140B-924C-9E0E-838ADA207998}"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09631762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endParaRPr lang="it-IT">
              <a:solidFill>
                <a:prstClr val="black">
                  <a:tint val="75000"/>
                </a:prstClr>
              </a:solidFill>
              <a:latin typeface="Calibri"/>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latin typeface="Calibri"/>
            </a:endParaRPr>
          </a:p>
        </p:txBody>
      </p:sp>
      <p:sp>
        <p:nvSpPr>
          <p:cNvPr id="5" name="Segnaposto numero diapositiva 4"/>
          <p:cNvSpPr>
            <a:spLocks noGrp="1"/>
          </p:cNvSpPr>
          <p:nvPr>
            <p:ph type="sldNum" sz="quarter" idx="12"/>
          </p:nvPr>
        </p:nvSpPr>
        <p:spPr/>
        <p:txBody>
          <a:bodyPr/>
          <a:lstStyle/>
          <a:p>
            <a:fld id="{46FAC6A1-140B-924C-9E0E-838ADA207998}"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90747605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endParaRPr lang="it-IT">
              <a:solidFill>
                <a:prstClr val="black">
                  <a:tint val="75000"/>
                </a:prstClr>
              </a:solidFill>
              <a:latin typeface="Calibri"/>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latin typeface="Calibri"/>
            </a:endParaRPr>
          </a:p>
        </p:txBody>
      </p:sp>
      <p:sp>
        <p:nvSpPr>
          <p:cNvPr id="4" name="Segnaposto numero diapositiva 3"/>
          <p:cNvSpPr>
            <a:spLocks noGrp="1"/>
          </p:cNvSpPr>
          <p:nvPr>
            <p:ph type="sldNum" sz="quarter" idx="12"/>
          </p:nvPr>
        </p:nvSpPr>
        <p:spPr/>
        <p:txBody>
          <a:bodyPr/>
          <a:lstStyle/>
          <a:p>
            <a:fld id="{46FAC6A1-140B-924C-9E0E-838ADA207998}"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97814976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46FAC6A1-140B-924C-9E0E-838ADA207998}"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03967463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46FAC6A1-140B-924C-9E0E-838ADA207998}"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60384819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46FAC6A1-140B-924C-9E0E-838ADA207998}"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95997332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46FAC6A1-140B-924C-9E0E-838ADA207998}"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37200051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AndTx">
  <p:cSld name="Titolo, contenuto 2 e testo">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smtClean="0"/>
              <a:t>Fare clic per modificare stile</a:t>
            </a:r>
            <a:endParaRPr lang="it-IT"/>
          </a:p>
        </p:txBody>
      </p:sp>
      <p:sp>
        <p:nvSpPr>
          <p:cNvPr id="3" name="Segnaposto contenuto 2"/>
          <p:cNvSpPr>
            <a:spLocks noGrp="1"/>
          </p:cNvSpPr>
          <p:nvPr>
            <p:ph sz="quarter" idx="1"/>
          </p:nvPr>
        </p:nvSpPr>
        <p:spPr>
          <a:xfrm>
            <a:off x="685800" y="1981200"/>
            <a:ext cx="3810000" cy="198120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685800" y="4114800"/>
            <a:ext cx="3810000" cy="198120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half" idx="3"/>
          </p:nvPr>
        </p:nvSpPr>
        <p:spPr>
          <a:xfrm>
            <a:off x="4648200" y="1981200"/>
            <a:ext cx="3810000" cy="411480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data 5"/>
          <p:cNvSpPr>
            <a:spLocks noGrp="1"/>
          </p:cNvSpPr>
          <p:nvPr>
            <p:ph type="dt" sz="half" idx="10"/>
          </p:nvPr>
        </p:nvSpPr>
        <p:spPr>
          <a:xfrm>
            <a:off x="685800" y="6248400"/>
            <a:ext cx="1905000" cy="457200"/>
          </a:xfrm>
        </p:spPr>
        <p:txBody>
          <a:bodyPr/>
          <a:lstStyle>
            <a:lvl1pPr>
              <a:defRPr/>
            </a:lvl1pPr>
          </a:lstStyle>
          <a:p>
            <a:endParaRPr lang="it-IT">
              <a:solidFill>
                <a:prstClr val="black">
                  <a:tint val="75000"/>
                </a:prstClr>
              </a:solidFill>
              <a:latin typeface="Calibri"/>
            </a:endParaRPr>
          </a:p>
        </p:txBody>
      </p:sp>
      <p:sp>
        <p:nvSpPr>
          <p:cNvPr id="7" name="Segnaposto piè di pagina 6"/>
          <p:cNvSpPr>
            <a:spLocks noGrp="1"/>
          </p:cNvSpPr>
          <p:nvPr>
            <p:ph type="ftr" sz="quarter" idx="11"/>
          </p:nvPr>
        </p:nvSpPr>
        <p:spPr>
          <a:xfrm>
            <a:off x="3124200" y="6248400"/>
            <a:ext cx="2895600" cy="457200"/>
          </a:xfrm>
        </p:spPr>
        <p:txBody>
          <a:bodyPr/>
          <a:lstStyle>
            <a:lvl1pPr>
              <a:defRPr/>
            </a:lvl1pPr>
          </a:lstStyle>
          <a:p>
            <a:endParaRPr lang="it-IT">
              <a:solidFill>
                <a:prstClr val="black">
                  <a:tint val="75000"/>
                </a:prstClr>
              </a:solidFill>
              <a:latin typeface="Calibri"/>
            </a:endParaRPr>
          </a:p>
        </p:txBody>
      </p:sp>
      <p:sp>
        <p:nvSpPr>
          <p:cNvPr id="8" name="Segnaposto numero diapositiva 7"/>
          <p:cNvSpPr>
            <a:spLocks noGrp="1"/>
          </p:cNvSpPr>
          <p:nvPr>
            <p:ph type="sldNum" sz="quarter" idx="12"/>
          </p:nvPr>
        </p:nvSpPr>
        <p:spPr>
          <a:xfrm>
            <a:off x="6553200" y="6248400"/>
            <a:ext cx="1905000" cy="457200"/>
          </a:xfrm>
        </p:spPr>
        <p:txBody>
          <a:bodyPr/>
          <a:lstStyle>
            <a:lvl1pPr>
              <a:defRPr/>
            </a:lvl1pPr>
          </a:lstStyle>
          <a:p>
            <a:fld id="{E21553DD-B9B3-754E-9C58-38AC3DBD0271}" type="slidenum">
              <a:rPr lang="it-IT">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98015015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FFFFFF"/>
              </a:solidFill>
              <a:latin typeface="Times New Roman"/>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ru-RU">
                <a:solidFill>
                  <a:srgbClr val="FFFFFF"/>
                </a:solidFill>
                <a:latin typeface="Times New Roman"/>
                <a:ea typeface="ＭＳ Ｐゴシック"/>
              </a:rPr>
              <a:t>B.K.Lubsandorzhiev, RICH2007 Trieste 15-20 October 2007</a:t>
            </a:r>
          </a:p>
        </p:txBody>
      </p:sp>
      <p:sp>
        <p:nvSpPr>
          <p:cNvPr id="6" name="Rectangle 6"/>
          <p:cNvSpPr>
            <a:spLocks noGrp="1" noChangeArrowheads="1"/>
          </p:cNvSpPr>
          <p:nvPr>
            <p:ph type="sldNum" sz="quarter" idx="12"/>
          </p:nvPr>
        </p:nvSpPr>
        <p:spPr>
          <a:ln/>
        </p:spPr>
        <p:txBody>
          <a:bodyPr/>
          <a:lstStyle>
            <a:lvl1pPr>
              <a:defRPr/>
            </a:lvl1pPr>
          </a:lstStyle>
          <a:p>
            <a:pPr>
              <a:defRPr/>
            </a:pPr>
            <a:fld id="{4B128F19-4791-D94C-9217-A12E85701DD4}" type="slidenum">
              <a:rPr lang="ru-RU">
                <a:solidFill>
                  <a:srgbClr val="FFFFFF"/>
                </a:solidFill>
                <a:latin typeface="Times New Roman"/>
                <a:ea typeface="ＭＳ Ｐゴシック"/>
              </a:rPr>
              <a:pPr>
                <a:defRPr/>
              </a:pPr>
              <a:t>‹n.›</a:t>
            </a:fld>
            <a:endParaRPr lang="ru-RU">
              <a:solidFill>
                <a:srgbClr val="FFFFFF"/>
              </a:solidFill>
              <a:latin typeface="Times New Roman"/>
              <a:ea typeface="ＭＳ Ｐゴシック"/>
            </a:endParaRPr>
          </a:p>
        </p:txBody>
      </p:sp>
    </p:spTree>
    <p:extLst>
      <p:ext uri="{BB962C8B-B14F-4D97-AF65-F5344CB8AC3E}">
        <p14:creationId xmlns:p14="http://schemas.microsoft.com/office/powerpoint/2010/main" val="184192247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FFFFFF"/>
              </a:solidFill>
              <a:latin typeface="Times New Roman"/>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ru-RU">
                <a:solidFill>
                  <a:srgbClr val="FFFFFF"/>
                </a:solidFill>
                <a:latin typeface="Times New Roman"/>
                <a:ea typeface="ＭＳ Ｐゴシック"/>
              </a:rPr>
              <a:t>B.K.Lubsandorzhiev, RICH2007 Trieste 15-20 October 2007</a:t>
            </a:r>
          </a:p>
        </p:txBody>
      </p:sp>
      <p:sp>
        <p:nvSpPr>
          <p:cNvPr id="6" name="Rectangle 6"/>
          <p:cNvSpPr>
            <a:spLocks noGrp="1" noChangeArrowheads="1"/>
          </p:cNvSpPr>
          <p:nvPr>
            <p:ph type="sldNum" sz="quarter" idx="12"/>
          </p:nvPr>
        </p:nvSpPr>
        <p:spPr>
          <a:ln/>
        </p:spPr>
        <p:txBody>
          <a:bodyPr/>
          <a:lstStyle>
            <a:lvl1pPr>
              <a:defRPr/>
            </a:lvl1pPr>
          </a:lstStyle>
          <a:p>
            <a:pPr>
              <a:defRPr/>
            </a:pPr>
            <a:fld id="{8BD7E4D9-D99B-A44B-86B7-235C1A26676A}" type="slidenum">
              <a:rPr lang="ru-RU">
                <a:solidFill>
                  <a:srgbClr val="FFFFFF"/>
                </a:solidFill>
                <a:latin typeface="Times New Roman"/>
                <a:ea typeface="ＭＳ Ｐゴシック"/>
              </a:rPr>
              <a:pPr>
                <a:defRPr/>
              </a:pPr>
              <a:t>‹n.›</a:t>
            </a:fld>
            <a:endParaRPr lang="ru-RU">
              <a:solidFill>
                <a:srgbClr val="FFFFFF"/>
              </a:solidFill>
              <a:latin typeface="Times New Roman"/>
              <a:ea typeface="ＭＳ Ｐゴシック"/>
            </a:endParaRPr>
          </a:p>
        </p:txBody>
      </p:sp>
    </p:spTree>
    <p:extLst>
      <p:ext uri="{BB962C8B-B14F-4D97-AF65-F5344CB8AC3E}">
        <p14:creationId xmlns:p14="http://schemas.microsoft.com/office/powerpoint/2010/main" val="57622967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FFFFFF"/>
              </a:solidFill>
              <a:latin typeface="Times New Roman"/>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ru-RU">
                <a:solidFill>
                  <a:srgbClr val="FFFFFF"/>
                </a:solidFill>
                <a:latin typeface="Times New Roman"/>
                <a:ea typeface="ＭＳ Ｐゴシック"/>
              </a:rPr>
              <a:t>B.K.Lubsandorzhiev, RICH2007 Trieste 15-20 October 2007</a:t>
            </a:r>
          </a:p>
        </p:txBody>
      </p:sp>
      <p:sp>
        <p:nvSpPr>
          <p:cNvPr id="6" name="Rectangle 6"/>
          <p:cNvSpPr>
            <a:spLocks noGrp="1" noChangeArrowheads="1"/>
          </p:cNvSpPr>
          <p:nvPr>
            <p:ph type="sldNum" sz="quarter" idx="12"/>
          </p:nvPr>
        </p:nvSpPr>
        <p:spPr>
          <a:ln/>
        </p:spPr>
        <p:txBody>
          <a:bodyPr/>
          <a:lstStyle>
            <a:lvl1pPr>
              <a:defRPr/>
            </a:lvl1pPr>
          </a:lstStyle>
          <a:p>
            <a:pPr>
              <a:defRPr/>
            </a:pPr>
            <a:fld id="{2BD69FDE-F205-404C-88CA-5C91B93DCA1A}" type="slidenum">
              <a:rPr lang="ru-RU">
                <a:solidFill>
                  <a:srgbClr val="FFFFFF"/>
                </a:solidFill>
                <a:latin typeface="Times New Roman"/>
                <a:ea typeface="ＭＳ Ｐゴシック"/>
              </a:rPr>
              <a:pPr>
                <a:defRPr/>
              </a:pPr>
              <a:t>‹n.›</a:t>
            </a:fld>
            <a:endParaRPr lang="ru-RU">
              <a:solidFill>
                <a:srgbClr val="FFFFFF"/>
              </a:solidFill>
              <a:latin typeface="Times New Roman"/>
              <a:ea typeface="ＭＳ Ｐゴシック"/>
            </a:endParaRPr>
          </a:p>
        </p:txBody>
      </p:sp>
    </p:spTree>
    <p:extLst>
      <p:ext uri="{BB962C8B-B14F-4D97-AF65-F5344CB8AC3E}">
        <p14:creationId xmlns:p14="http://schemas.microsoft.com/office/powerpoint/2010/main" val="321751600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FFFFFF"/>
              </a:solidFill>
              <a:latin typeface="Times New Roman"/>
              <a:ea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ru-RU">
                <a:solidFill>
                  <a:srgbClr val="FFFFFF"/>
                </a:solidFill>
                <a:latin typeface="Times New Roman"/>
                <a:ea typeface="ＭＳ Ｐゴシック"/>
              </a:rPr>
              <a:t>B.K.Lubsandorzhiev, RICH2007 Trieste 15-20 October 2007</a:t>
            </a:r>
          </a:p>
        </p:txBody>
      </p:sp>
      <p:sp>
        <p:nvSpPr>
          <p:cNvPr id="7" name="Rectangle 6"/>
          <p:cNvSpPr>
            <a:spLocks noGrp="1" noChangeArrowheads="1"/>
          </p:cNvSpPr>
          <p:nvPr>
            <p:ph type="sldNum" sz="quarter" idx="12"/>
          </p:nvPr>
        </p:nvSpPr>
        <p:spPr>
          <a:ln/>
        </p:spPr>
        <p:txBody>
          <a:bodyPr/>
          <a:lstStyle>
            <a:lvl1pPr>
              <a:defRPr/>
            </a:lvl1pPr>
          </a:lstStyle>
          <a:p>
            <a:pPr>
              <a:defRPr/>
            </a:pPr>
            <a:fld id="{E86EF6B3-AF6F-6A43-A1B6-BD4CF1C96DC7}" type="slidenum">
              <a:rPr lang="ru-RU">
                <a:solidFill>
                  <a:srgbClr val="FFFFFF"/>
                </a:solidFill>
                <a:latin typeface="Times New Roman"/>
                <a:ea typeface="ＭＳ Ｐゴシック"/>
              </a:rPr>
              <a:pPr>
                <a:defRPr/>
              </a:pPr>
              <a:t>‹n.›</a:t>
            </a:fld>
            <a:endParaRPr lang="ru-RU">
              <a:solidFill>
                <a:srgbClr val="FFFFFF"/>
              </a:solidFill>
              <a:latin typeface="Times New Roman"/>
              <a:ea typeface="ＭＳ Ｐゴシック"/>
            </a:endParaRPr>
          </a:p>
        </p:txBody>
      </p:sp>
    </p:spTree>
    <p:extLst>
      <p:ext uri="{BB962C8B-B14F-4D97-AF65-F5344CB8AC3E}">
        <p14:creationId xmlns:p14="http://schemas.microsoft.com/office/powerpoint/2010/main" val="10642666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ru-RU">
              <a:solidFill>
                <a:srgbClr val="FFFFFF"/>
              </a:solidFill>
              <a:latin typeface="Times New Roman"/>
              <a:ea typeface="ＭＳ Ｐゴシック"/>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ru-RU">
                <a:solidFill>
                  <a:srgbClr val="FFFFFF"/>
                </a:solidFill>
                <a:latin typeface="Times New Roman"/>
                <a:ea typeface="ＭＳ Ｐゴシック"/>
              </a:rPr>
              <a:t>B.K.Lubsandorzhiev, RICH2007 Trieste 15-20 October 2007</a:t>
            </a:r>
          </a:p>
        </p:txBody>
      </p:sp>
      <p:sp>
        <p:nvSpPr>
          <p:cNvPr id="9" name="Rectangle 6"/>
          <p:cNvSpPr>
            <a:spLocks noGrp="1" noChangeArrowheads="1"/>
          </p:cNvSpPr>
          <p:nvPr>
            <p:ph type="sldNum" sz="quarter" idx="12"/>
          </p:nvPr>
        </p:nvSpPr>
        <p:spPr>
          <a:ln/>
        </p:spPr>
        <p:txBody>
          <a:bodyPr/>
          <a:lstStyle>
            <a:lvl1pPr>
              <a:defRPr/>
            </a:lvl1pPr>
          </a:lstStyle>
          <a:p>
            <a:pPr>
              <a:defRPr/>
            </a:pPr>
            <a:fld id="{A62EF629-5AAC-4B49-97D4-D192D0F3E829}" type="slidenum">
              <a:rPr lang="ru-RU">
                <a:solidFill>
                  <a:srgbClr val="FFFFFF"/>
                </a:solidFill>
                <a:latin typeface="Times New Roman"/>
                <a:ea typeface="ＭＳ Ｐゴシック"/>
              </a:rPr>
              <a:pPr>
                <a:defRPr/>
              </a:pPr>
              <a:t>‹n.›</a:t>
            </a:fld>
            <a:endParaRPr lang="ru-RU">
              <a:solidFill>
                <a:srgbClr val="FFFFFF"/>
              </a:solidFill>
              <a:latin typeface="Times New Roman"/>
              <a:ea typeface="ＭＳ Ｐゴシック"/>
            </a:endParaRPr>
          </a:p>
        </p:txBody>
      </p:sp>
    </p:spTree>
    <p:extLst>
      <p:ext uri="{BB962C8B-B14F-4D97-AF65-F5344CB8AC3E}">
        <p14:creationId xmlns:p14="http://schemas.microsoft.com/office/powerpoint/2010/main" val="103046010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FFFFFF"/>
              </a:solidFill>
              <a:latin typeface="Times New Roman"/>
              <a:ea typeface="ＭＳ Ｐゴシック"/>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ru-RU">
                <a:solidFill>
                  <a:srgbClr val="FFFFFF"/>
                </a:solidFill>
                <a:latin typeface="Times New Roman"/>
                <a:ea typeface="ＭＳ Ｐゴシック"/>
              </a:rPr>
              <a:t>B.K.Lubsandorzhiev, RICH2007 Trieste 15-20 October 2007</a:t>
            </a:r>
          </a:p>
        </p:txBody>
      </p:sp>
      <p:sp>
        <p:nvSpPr>
          <p:cNvPr id="5" name="Rectangle 6"/>
          <p:cNvSpPr>
            <a:spLocks noGrp="1" noChangeArrowheads="1"/>
          </p:cNvSpPr>
          <p:nvPr>
            <p:ph type="sldNum" sz="quarter" idx="12"/>
          </p:nvPr>
        </p:nvSpPr>
        <p:spPr>
          <a:ln/>
        </p:spPr>
        <p:txBody>
          <a:bodyPr/>
          <a:lstStyle>
            <a:lvl1pPr>
              <a:defRPr/>
            </a:lvl1pPr>
          </a:lstStyle>
          <a:p>
            <a:pPr>
              <a:defRPr/>
            </a:pPr>
            <a:fld id="{A1276088-80CC-A94D-BD0E-FFE4BAE6735E}" type="slidenum">
              <a:rPr lang="ru-RU">
                <a:solidFill>
                  <a:srgbClr val="FFFFFF"/>
                </a:solidFill>
                <a:latin typeface="Times New Roman"/>
                <a:ea typeface="ＭＳ Ｐゴシック"/>
              </a:rPr>
              <a:pPr>
                <a:defRPr/>
              </a:pPr>
              <a:t>‹n.›</a:t>
            </a:fld>
            <a:endParaRPr lang="ru-RU">
              <a:solidFill>
                <a:srgbClr val="FFFFFF"/>
              </a:solidFill>
              <a:latin typeface="Times New Roman"/>
              <a:ea typeface="ＭＳ Ｐゴシック"/>
            </a:endParaRPr>
          </a:p>
        </p:txBody>
      </p:sp>
    </p:spTree>
    <p:extLst>
      <p:ext uri="{BB962C8B-B14F-4D97-AF65-F5344CB8AC3E}">
        <p14:creationId xmlns:p14="http://schemas.microsoft.com/office/powerpoint/2010/main" val="184483859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solidFill>
                <a:srgbClr val="FFFFFF"/>
              </a:solidFill>
              <a:latin typeface="Times New Roman"/>
              <a:ea typeface="ＭＳ Ｐゴシック"/>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ru-RU">
                <a:solidFill>
                  <a:srgbClr val="FFFFFF"/>
                </a:solidFill>
                <a:latin typeface="Times New Roman"/>
                <a:ea typeface="ＭＳ Ｐゴシック"/>
              </a:rPr>
              <a:t>B.K.Lubsandorzhiev, RICH2007 Trieste 15-20 October 2007</a:t>
            </a:r>
          </a:p>
        </p:txBody>
      </p:sp>
      <p:sp>
        <p:nvSpPr>
          <p:cNvPr id="4" name="Rectangle 6"/>
          <p:cNvSpPr>
            <a:spLocks noGrp="1" noChangeArrowheads="1"/>
          </p:cNvSpPr>
          <p:nvPr>
            <p:ph type="sldNum" sz="quarter" idx="12"/>
          </p:nvPr>
        </p:nvSpPr>
        <p:spPr>
          <a:ln/>
        </p:spPr>
        <p:txBody>
          <a:bodyPr/>
          <a:lstStyle>
            <a:lvl1pPr>
              <a:defRPr/>
            </a:lvl1pPr>
          </a:lstStyle>
          <a:p>
            <a:pPr>
              <a:defRPr/>
            </a:pPr>
            <a:fld id="{891DFD67-5CEF-104F-914A-5D48EEB6AC8B}" type="slidenum">
              <a:rPr lang="ru-RU">
                <a:solidFill>
                  <a:srgbClr val="FFFFFF"/>
                </a:solidFill>
                <a:latin typeface="Times New Roman"/>
                <a:ea typeface="ＭＳ Ｐゴシック"/>
              </a:rPr>
              <a:pPr>
                <a:defRPr/>
              </a:pPr>
              <a:t>‹n.›</a:t>
            </a:fld>
            <a:endParaRPr lang="ru-RU">
              <a:solidFill>
                <a:srgbClr val="FFFFFF"/>
              </a:solidFill>
              <a:latin typeface="Times New Roman"/>
              <a:ea typeface="ＭＳ Ｐゴシック"/>
            </a:endParaRPr>
          </a:p>
        </p:txBody>
      </p:sp>
    </p:spTree>
    <p:extLst>
      <p:ext uri="{BB962C8B-B14F-4D97-AF65-F5344CB8AC3E}">
        <p14:creationId xmlns:p14="http://schemas.microsoft.com/office/powerpoint/2010/main" val="403575228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FFFFFF"/>
              </a:solidFill>
              <a:latin typeface="Times New Roman"/>
              <a:ea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ru-RU">
                <a:solidFill>
                  <a:srgbClr val="FFFFFF"/>
                </a:solidFill>
                <a:latin typeface="Times New Roman"/>
                <a:ea typeface="ＭＳ Ｐゴシック"/>
              </a:rPr>
              <a:t>B.K.Lubsandorzhiev, RICH2007 Trieste 15-20 October 2007</a:t>
            </a:r>
          </a:p>
        </p:txBody>
      </p:sp>
      <p:sp>
        <p:nvSpPr>
          <p:cNvPr id="7" name="Rectangle 6"/>
          <p:cNvSpPr>
            <a:spLocks noGrp="1" noChangeArrowheads="1"/>
          </p:cNvSpPr>
          <p:nvPr>
            <p:ph type="sldNum" sz="quarter" idx="12"/>
          </p:nvPr>
        </p:nvSpPr>
        <p:spPr>
          <a:ln/>
        </p:spPr>
        <p:txBody>
          <a:bodyPr/>
          <a:lstStyle>
            <a:lvl1pPr>
              <a:defRPr/>
            </a:lvl1pPr>
          </a:lstStyle>
          <a:p>
            <a:pPr>
              <a:defRPr/>
            </a:pPr>
            <a:fld id="{63A2B895-5A51-DC46-8ECF-32BB120AFF28}" type="slidenum">
              <a:rPr lang="ru-RU">
                <a:solidFill>
                  <a:srgbClr val="FFFFFF"/>
                </a:solidFill>
                <a:latin typeface="Times New Roman"/>
                <a:ea typeface="ＭＳ Ｐゴシック"/>
              </a:rPr>
              <a:pPr>
                <a:defRPr/>
              </a:pPr>
              <a:t>‹n.›</a:t>
            </a:fld>
            <a:endParaRPr lang="ru-RU">
              <a:solidFill>
                <a:srgbClr val="FFFFFF"/>
              </a:solidFill>
              <a:latin typeface="Times New Roman"/>
              <a:ea typeface="ＭＳ Ｐゴシック"/>
            </a:endParaRPr>
          </a:p>
        </p:txBody>
      </p:sp>
    </p:spTree>
    <p:extLst>
      <p:ext uri="{BB962C8B-B14F-4D97-AF65-F5344CB8AC3E}">
        <p14:creationId xmlns:p14="http://schemas.microsoft.com/office/powerpoint/2010/main" val="160499746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FFFFFF"/>
              </a:solidFill>
              <a:latin typeface="Times New Roman"/>
              <a:ea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ru-RU">
                <a:solidFill>
                  <a:srgbClr val="FFFFFF"/>
                </a:solidFill>
                <a:latin typeface="Times New Roman"/>
                <a:ea typeface="ＭＳ Ｐゴシック"/>
              </a:rPr>
              <a:t>B.K.Lubsandorzhiev, RICH2007 Trieste 15-20 October 2007</a:t>
            </a:r>
          </a:p>
        </p:txBody>
      </p:sp>
      <p:sp>
        <p:nvSpPr>
          <p:cNvPr id="7" name="Rectangle 6"/>
          <p:cNvSpPr>
            <a:spLocks noGrp="1" noChangeArrowheads="1"/>
          </p:cNvSpPr>
          <p:nvPr>
            <p:ph type="sldNum" sz="quarter" idx="12"/>
          </p:nvPr>
        </p:nvSpPr>
        <p:spPr>
          <a:ln/>
        </p:spPr>
        <p:txBody>
          <a:bodyPr/>
          <a:lstStyle>
            <a:lvl1pPr>
              <a:defRPr/>
            </a:lvl1pPr>
          </a:lstStyle>
          <a:p>
            <a:pPr>
              <a:defRPr/>
            </a:pPr>
            <a:fld id="{91DD3583-9644-C44C-8221-B8DE67E43603}" type="slidenum">
              <a:rPr lang="ru-RU">
                <a:solidFill>
                  <a:srgbClr val="FFFFFF"/>
                </a:solidFill>
                <a:latin typeface="Times New Roman"/>
                <a:ea typeface="ＭＳ Ｐゴシック"/>
              </a:rPr>
              <a:pPr>
                <a:defRPr/>
              </a:pPr>
              <a:t>‹n.›</a:t>
            </a:fld>
            <a:endParaRPr lang="ru-RU">
              <a:solidFill>
                <a:srgbClr val="FFFFFF"/>
              </a:solidFill>
              <a:latin typeface="Times New Roman"/>
              <a:ea typeface="ＭＳ Ｐゴシック"/>
            </a:endParaRPr>
          </a:p>
        </p:txBody>
      </p:sp>
    </p:spTree>
    <p:extLst>
      <p:ext uri="{BB962C8B-B14F-4D97-AF65-F5344CB8AC3E}">
        <p14:creationId xmlns:p14="http://schemas.microsoft.com/office/powerpoint/2010/main" val="221573277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FFFFFF"/>
              </a:solidFill>
              <a:latin typeface="Times New Roman"/>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ru-RU">
                <a:solidFill>
                  <a:srgbClr val="FFFFFF"/>
                </a:solidFill>
                <a:latin typeface="Times New Roman"/>
                <a:ea typeface="ＭＳ Ｐゴシック"/>
              </a:rPr>
              <a:t>B.K.Lubsandorzhiev, RICH2007 Trieste 15-20 October 2007</a:t>
            </a:r>
          </a:p>
        </p:txBody>
      </p:sp>
      <p:sp>
        <p:nvSpPr>
          <p:cNvPr id="6" name="Rectangle 6"/>
          <p:cNvSpPr>
            <a:spLocks noGrp="1" noChangeArrowheads="1"/>
          </p:cNvSpPr>
          <p:nvPr>
            <p:ph type="sldNum" sz="quarter" idx="12"/>
          </p:nvPr>
        </p:nvSpPr>
        <p:spPr>
          <a:ln/>
        </p:spPr>
        <p:txBody>
          <a:bodyPr/>
          <a:lstStyle>
            <a:lvl1pPr>
              <a:defRPr/>
            </a:lvl1pPr>
          </a:lstStyle>
          <a:p>
            <a:pPr>
              <a:defRPr/>
            </a:pPr>
            <a:fld id="{E3857E9F-56F4-534F-8ECF-BB9BF1BA6305}" type="slidenum">
              <a:rPr lang="ru-RU">
                <a:solidFill>
                  <a:srgbClr val="FFFFFF"/>
                </a:solidFill>
                <a:latin typeface="Times New Roman"/>
                <a:ea typeface="ＭＳ Ｐゴシック"/>
              </a:rPr>
              <a:pPr>
                <a:defRPr/>
              </a:pPr>
              <a:t>‹n.›</a:t>
            </a:fld>
            <a:endParaRPr lang="ru-RU">
              <a:solidFill>
                <a:srgbClr val="FFFFFF"/>
              </a:solidFill>
              <a:latin typeface="Times New Roman"/>
              <a:ea typeface="ＭＳ Ｐゴシック"/>
            </a:endParaRPr>
          </a:p>
        </p:txBody>
      </p:sp>
    </p:spTree>
    <p:extLst>
      <p:ext uri="{BB962C8B-B14F-4D97-AF65-F5344CB8AC3E}">
        <p14:creationId xmlns:p14="http://schemas.microsoft.com/office/powerpoint/2010/main" val="122084855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FFFFFF"/>
              </a:solidFill>
              <a:latin typeface="Times New Roman"/>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ru-RU">
                <a:solidFill>
                  <a:srgbClr val="FFFFFF"/>
                </a:solidFill>
                <a:latin typeface="Times New Roman"/>
                <a:ea typeface="ＭＳ Ｐゴシック"/>
              </a:rPr>
              <a:t>B.K.Lubsandorzhiev, RICH2007 Trieste 15-20 October 2007</a:t>
            </a:r>
          </a:p>
        </p:txBody>
      </p:sp>
      <p:sp>
        <p:nvSpPr>
          <p:cNvPr id="6" name="Rectangle 6"/>
          <p:cNvSpPr>
            <a:spLocks noGrp="1" noChangeArrowheads="1"/>
          </p:cNvSpPr>
          <p:nvPr>
            <p:ph type="sldNum" sz="quarter" idx="12"/>
          </p:nvPr>
        </p:nvSpPr>
        <p:spPr>
          <a:ln/>
        </p:spPr>
        <p:txBody>
          <a:bodyPr/>
          <a:lstStyle>
            <a:lvl1pPr>
              <a:defRPr/>
            </a:lvl1pPr>
          </a:lstStyle>
          <a:p>
            <a:pPr>
              <a:defRPr/>
            </a:pPr>
            <a:fld id="{74622BEE-701E-4A41-96EA-BC0FD250C9B7}" type="slidenum">
              <a:rPr lang="ru-RU">
                <a:solidFill>
                  <a:srgbClr val="FFFFFF"/>
                </a:solidFill>
                <a:latin typeface="Times New Roman"/>
                <a:ea typeface="ＭＳ Ｐゴシック"/>
              </a:rPr>
              <a:pPr>
                <a:defRPr/>
              </a:pPr>
              <a:t>‹n.›</a:t>
            </a:fld>
            <a:endParaRPr lang="ru-RU">
              <a:solidFill>
                <a:srgbClr val="FFFFFF"/>
              </a:solidFill>
              <a:latin typeface="Times New Roman"/>
              <a:ea typeface="ＭＳ Ｐゴシック"/>
            </a:endParaRPr>
          </a:p>
        </p:txBody>
      </p:sp>
    </p:spTree>
    <p:extLst>
      <p:ext uri="{BB962C8B-B14F-4D97-AF65-F5344CB8AC3E}">
        <p14:creationId xmlns:p14="http://schemas.microsoft.com/office/powerpoint/2010/main" val="25430951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xAndClipArt" preserve="1">
  <p:cSld name="Titolo, testo e ClipArt">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a:t>Fare clic per modificare stile</a:t>
            </a:r>
          </a:p>
        </p:txBody>
      </p:sp>
      <p:sp>
        <p:nvSpPr>
          <p:cNvPr id="3" name="Segnaposto testo 2"/>
          <p:cNvSpPr>
            <a:spLocks noGrp="1"/>
          </p:cNvSpPr>
          <p:nvPr>
            <p:ph type="body" sz="half" idx="1"/>
          </p:nvPr>
        </p:nvSpPr>
        <p:spPr>
          <a:xfrm>
            <a:off x="685800" y="1981200"/>
            <a:ext cx="3810000" cy="41148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lipArt 3"/>
          <p:cNvSpPr>
            <a:spLocks noGrp="1"/>
          </p:cNvSpPr>
          <p:nvPr>
            <p:ph type="clipArt" sz="half" idx="2"/>
          </p:nvPr>
        </p:nvSpPr>
        <p:spPr>
          <a:xfrm>
            <a:off x="4648200" y="1981200"/>
            <a:ext cx="3810000" cy="4114800"/>
          </a:xfrm>
        </p:spPr>
        <p:txBody>
          <a:bodyPr/>
          <a:lstStyle/>
          <a:p>
            <a:pPr lvl="0"/>
            <a:endParaRPr lang="it-IT"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FFFFFF"/>
              </a:solidFill>
              <a:latin typeface="Times New Roman"/>
              <a:ea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ru-RU">
                <a:solidFill>
                  <a:srgbClr val="FFFFFF"/>
                </a:solidFill>
                <a:latin typeface="Times New Roman"/>
                <a:ea typeface="ＭＳ Ｐゴシック"/>
              </a:rPr>
              <a:t>B.K.Lubsandorzhiev, RICH2007 Trieste 15-20 October 2007</a:t>
            </a:r>
          </a:p>
        </p:txBody>
      </p:sp>
      <p:sp>
        <p:nvSpPr>
          <p:cNvPr id="7" name="Rectangle 6"/>
          <p:cNvSpPr>
            <a:spLocks noGrp="1" noChangeArrowheads="1"/>
          </p:cNvSpPr>
          <p:nvPr>
            <p:ph type="sldNum" sz="quarter" idx="12"/>
          </p:nvPr>
        </p:nvSpPr>
        <p:spPr>
          <a:ln/>
        </p:spPr>
        <p:txBody>
          <a:bodyPr/>
          <a:lstStyle>
            <a:lvl1pPr>
              <a:defRPr/>
            </a:lvl1pPr>
          </a:lstStyle>
          <a:p>
            <a:pPr>
              <a:defRPr/>
            </a:pPr>
            <a:fld id="{669EE7D5-9839-574B-833D-B606671BB404}" type="slidenum">
              <a:rPr lang="ru-RU">
                <a:solidFill>
                  <a:srgbClr val="FFFFFF"/>
                </a:solidFill>
                <a:latin typeface="Times New Roman"/>
                <a:ea typeface="ＭＳ Ｐゴシック"/>
              </a:rPr>
              <a:pPr>
                <a:defRPr/>
              </a:pPr>
              <a:t>‹n.›</a:t>
            </a:fld>
            <a:endParaRPr lang="ru-RU">
              <a:solidFill>
                <a:srgbClr val="FFFFFF"/>
              </a:solidFill>
              <a:latin typeface="Times New Roman"/>
              <a:ea typeface="ＭＳ Ｐゴシック"/>
            </a:endParaRPr>
          </a:p>
        </p:txBody>
      </p:sp>
    </p:spTree>
    <p:extLst>
      <p:ext uri="{BB962C8B-B14F-4D97-AF65-F5344CB8AC3E}">
        <p14:creationId xmlns:p14="http://schemas.microsoft.com/office/powerpoint/2010/main" val="205386075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OverTx" preserve="1">
  <p:cSld name="Titolo e contenuto sopra testo 2">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a:t>Fare clic per modificare stile</a:t>
            </a:r>
          </a:p>
        </p:txBody>
      </p:sp>
      <p:sp>
        <p:nvSpPr>
          <p:cNvPr id="3" name="Segnaposto contenuto 2"/>
          <p:cNvSpPr>
            <a:spLocks noGrp="1"/>
          </p:cNvSpPr>
          <p:nvPr>
            <p:ph sz="quarter" idx="1"/>
          </p:nvPr>
        </p:nvSpPr>
        <p:spPr>
          <a:xfrm>
            <a:off x="685800" y="1981200"/>
            <a:ext cx="3810000" cy="19812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648200" y="1981200"/>
            <a:ext cx="3810000" cy="19812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half" idx="3"/>
          </p:nvPr>
        </p:nvSpPr>
        <p:spPr>
          <a:xfrm>
            <a:off x="685800" y="4114800"/>
            <a:ext cx="7772400" cy="19812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Rectangle 4"/>
          <p:cNvSpPr>
            <a:spLocks noGrp="1" noChangeArrowheads="1"/>
          </p:cNvSpPr>
          <p:nvPr>
            <p:ph type="dt" sz="half" idx="10"/>
          </p:nvPr>
        </p:nvSpPr>
        <p:spPr>
          <a:ln/>
        </p:spPr>
        <p:txBody>
          <a:bodyPr/>
          <a:lstStyle>
            <a:lvl1pPr>
              <a:defRPr/>
            </a:lvl1pPr>
          </a:lstStyle>
          <a:p>
            <a:pPr>
              <a:defRPr/>
            </a:pPr>
            <a:endParaRPr lang="ru-RU">
              <a:solidFill>
                <a:srgbClr val="FFFFFF"/>
              </a:solidFill>
              <a:latin typeface="Times New Roman"/>
              <a:ea typeface="ＭＳ Ｐゴシック"/>
            </a:endParaRPr>
          </a:p>
        </p:txBody>
      </p:sp>
      <p:sp>
        <p:nvSpPr>
          <p:cNvPr id="7" name="Rectangle 5"/>
          <p:cNvSpPr>
            <a:spLocks noGrp="1" noChangeArrowheads="1"/>
          </p:cNvSpPr>
          <p:nvPr>
            <p:ph type="ftr" sz="quarter" idx="11"/>
          </p:nvPr>
        </p:nvSpPr>
        <p:spPr>
          <a:ln/>
        </p:spPr>
        <p:txBody>
          <a:bodyPr/>
          <a:lstStyle>
            <a:lvl1pPr>
              <a:defRPr/>
            </a:lvl1pPr>
          </a:lstStyle>
          <a:p>
            <a:pPr>
              <a:defRPr/>
            </a:pPr>
            <a:r>
              <a:rPr lang="ru-RU">
                <a:solidFill>
                  <a:srgbClr val="FFFFFF"/>
                </a:solidFill>
                <a:latin typeface="Times New Roman"/>
                <a:ea typeface="ＭＳ Ｐゴシック"/>
              </a:rPr>
              <a:t>B.K.Lubsandorzhiev, RICH2007 Trieste 15-20 October 2007</a:t>
            </a:r>
          </a:p>
        </p:txBody>
      </p:sp>
      <p:sp>
        <p:nvSpPr>
          <p:cNvPr id="8" name="Rectangle 6"/>
          <p:cNvSpPr>
            <a:spLocks noGrp="1" noChangeArrowheads="1"/>
          </p:cNvSpPr>
          <p:nvPr>
            <p:ph type="sldNum" sz="quarter" idx="12"/>
          </p:nvPr>
        </p:nvSpPr>
        <p:spPr>
          <a:ln/>
        </p:spPr>
        <p:txBody>
          <a:bodyPr/>
          <a:lstStyle>
            <a:lvl1pPr>
              <a:defRPr/>
            </a:lvl1pPr>
          </a:lstStyle>
          <a:p>
            <a:pPr>
              <a:defRPr/>
            </a:pPr>
            <a:fld id="{7F58D0BA-8ADD-8B49-BDB4-1EDE721DD93A}" type="slidenum">
              <a:rPr lang="ru-RU">
                <a:solidFill>
                  <a:srgbClr val="FFFFFF"/>
                </a:solidFill>
                <a:latin typeface="Times New Roman"/>
                <a:ea typeface="ＭＳ Ｐゴシック"/>
              </a:rPr>
              <a:pPr>
                <a:defRPr/>
              </a:pPr>
              <a:t>‹n.›</a:t>
            </a:fld>
            <a:endParaRPr lang="ru-RU">
              <a:solidFill>
                <a:srgbClr val="FFFFFF"/>
              </a:solidFill>
              <a:latin typeface="Times New Roman"/>
              <a:ea typeface="ＭＳ Ｐゴシック"/>
            </a:endParaRPr>
          </a:p>
        </p:txBody>
      </p:sp>
    </p:spTree>
    <p:extLst>
      <p:ext uri="{BB962C8B-B14F-4D97-AF65-F5344CB8AC3E}">
        <p14:creationId xmlns:p14="http://schemas.microsoft.com/office/powerpoint/2010/main" val="211558332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clipArtAndTx" preserve="1">
  <p:cSld name="Titolo, ClipArt e testo">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a:t>Fare clic per modificare stile</a:t>
            </a:r>
          </a:p>
        </p:txBody>
      </p:sp>
      <p:sp>
        <p:nvSpPr>
          <p:cNvPr id="3" name="Segnaposto ClipArt 2"/>
          <p:cNvSpPr>
            <a:spLocks noGrp="1"/>
          </p:cNvSpPr>
          <p:nvPr>
            <p:ph type="clipArt" sz="half" idx="1"/>
          </p:nvPr>
        </p:nvSpPr>
        <p:spPr>
          <a:xfrm>
            <a:off x="685800" y="1981200"/>
            <a:ext cx="3810000" cy="4114800"/>
          </a:xfrm>
        </p:spPr>
        <p:txBody>
          <a:bodyPr/>
          <a:lstStyle/>
          <a:p>
            <a:pPr lvl="0"/>
            <a:endParaRPr lang="it-IT" noProof="0" smtClean="0"/>
          </a:p>
        </p:txBody>
      </p:sp>
      <p:sp>
        <p:nvSpPr>
          <p:cNvPr id="4" name="Segnaposto testo 3"/>
          <p:cNvSpPr>
            <a:spLocks noGrp="1"/>
          </p:cNvSpPr>
          <p:nvPr>
            <p:ph type="body" sz="half" idx="2"/>
          </p:nvPr>
        </p:nvSpPr>
        <p:spPr>
          <a:xfrm>
            <a:off x="4648200" y="1981200"/>
            <a:ext cx="3810000" cy="41148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FFFFFF"/>
              </a:solidFill>
              <a:latin typeface="Times New Roman"/>
              <a:ea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ru-RU">
                <a:solidFill>
                  <a:srgbClr val="FFFFFF"/>
                </a:solidFill>
                <a:latin typeface="Times New Roman"/>
                <a:ea typeface="ＭＳ Ｐゴシック"/>
              </a:rPr>
              <a:t>B.K.Lubsandorzhiev, RICH2007 Trieste 15-20 October 2007</a:t>
            </a:r>
          </a:p>
        </p:txBody>
      </p:sp>
      <p:sp>
        <p:nvSpPr>
          <p:cNvPr id="7" name="Rectangle 6"/>
          <p:cNvSpPr>
            <a:spLocks noGrp="1" noChangeArrowheads="1"/>
          </p:cNvSpPr>
          <p:nvPr>
            <p:ph type="sldNum" sz="quarter" idx="12"/>
          </p:nvPr>
        </p:nvSpPr>
        <p:spPr>
          <a:ln/>
        </p:spPr>
        <p:txBody>
          <a:bodyPr/>
          <a:lstStyle>
            <a:lvl1pPr>
              <a:defRPr/>
            </a:lvl1pPr>
          </a:lstStyle>
          <a:p>
            <a:pPr>
              <a:defRPr/>
            </a:pPr>
            <a:fld id="{BE581FAB-1629-E547-86B9-1E8E2A1FB8EC}" type="slidenum">
              <a:rPr lang="ru-RU">
                <a:solidFill>
                  <a:srgbClr val="FFFFFF"/>
                </a:solidFill>
                <a:latin typeface="Times New Roman"/>
                <a:ea typeface="ＭＳ Ｐゴシック"/>
              </a:rPr>
              <a:pPr>
                <a:defRPr/>
              </a:pPr>
              <a:t>‹n.›</a:t>
            </a:fld>
            <a:endParaRPr lang="ru-RU">
              <a:solidFill>
                <a:srgbClr val="FFFFFF"/>
              </a:solidFill>
              <a:latin typeface="Times New Roman"/>
              <a:ea typeface="ＭＳ Ｐゴシック"/>
            </a:endParaRPr>
          </a:p>
        </p:txBody>
      </p:sp>
    </p:spTree>
    <p:extLst>
      <p:ext uri="{BB962C8B-B14F-4D97-AF65-F5344CB8AC3E}">
        <p14:creationId xmlns:p14="http://schemas.microsoft.com/office/powerpoint/2010/main" val="270206341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Relationship Id="rId14" Type="http://schemas.openxmlformats.org/officeDocument/2006/relationships/theme" Target="../theme/theme2.xml"/><Relationship Id="rId15" Type="http://schemas.openxmlformats.org/officeDocument/2006/relationships/hyperlink" Target="http://www.infn.it/" TargetMode="External"/><Relationship Id="rId16" Type="http://schemas.openxmlformats.org/officeDocument/2006/relationships/image" Target="../media/image1.png"/><Relationship Id="rId17" Type="http://schemas.openxmlformats.org/officeDocument/2006/relationships/image" Target="../media/image2.png"/><Relationship Id="rId18" Type="http://schemas.openxmlformats.org/officeDocument/2006/relationships/image" Target="../media/image3.jpe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2" Type="http://schemas.openxmlformats.org/officeDocument/2006/relationships/slideLayout" Target="../slideLayouts/slideLayout36.xml"/><Relationship Id="rId13" Type="http://schemas.openxmlformats.org/officeDocument/2006/relationships/slideLayout" Target="../slideLayouts/slideLayout37.xml"/><Relationship Id="rId14" Type="http://schemas.openxmlformats.org/officeDocument/2006/relationships/theme" Target="../theme/theme3.xml"/><Relationship Id="rId15" Type="http://schemas.openxmlformats.org/officeDocument/2006/relationships/hyperlink" Target="http://www.infn.it/" TargetMode="External"/><Relationship Id="rId16" Type="http://schemas.openxmlformats.org/officeDocument/2006/relationships/image" Target="../media/image1.png"/><Relationship Id="rId17" Type="http://schemas.openxmlformats.org/officeDocument/2006/relationships/image" Target="../media/image2.png"/><Relationship Id="rId18" Type="http://schemas.openxmlformats.org/officeDocument/2006/relationships/image" Target="../media/image3.jpeg"/><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 Id="rId9" Type="http://schemas.openxmlformats.org/officeDocument/2006/relationships/slideLayout" Target="../slideLayouts/slideLayout33.xml"/><Relationship Id="rId10"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8.xml"/><Relationship Id="rId12" Type="http://schemas.openxmlformats.org/officeDocument/2006/relationships/slideLayout" Target="../slideLayouts/slideLayout49.xml"/><Relationship Id="rId13" Type="http://schemas.openxmlformats.org/officeDocument/2006/relationships/slideLayout" Target="../slideLayouts/slideLayout50.xml"/><Relationship Id="rId14" Type="http://schemas.openxmlformats.org/officeDocument/2006/relationships/theme" Target="../theme/theme4.xml"/><Relationship Id="rId15" Type="http://schemas.openxmlformats.org/officeDocument/2006/relationships/hyperlink" Target="http://www.infn.it/" TargetMode="External"/><Relationship Id="rId16" Type="http://schemas.openxmlformats.org/officeDocument/2006/relationships/image" Target="../media/image1.png"/><Relationship Id="rId17" Type="http://schemas.openxmlformats.org/officeDocument/2006/relationships/image" Target="../media/image2.png"/><Relationship Id="rId18" Type="http://schemas.openxmlformats.org/officeDocument/2006/relationships/image" Target="../media/image3.jpeg"/><Relationship Id="rId1" Type="http://schemas.openxmlformats.org/officeDocument/2006/relationships/slideLayout" Target="../slideLayouts/slideLayout38.xml"/><Relationship Id="rId2" Type="http://schemas.openxmlformats.org/officeDocument/2006/relationships/slideLayout" Target="../slideLayouts/slideLayout39.xml"/><Relationship Id="rId3" Type="http://schemas.openxmlformats.org/officeDocument/2006/relationships/slideLayout" Target="../slideLayouts/slideLayout40.xml"/><Relationship Id="rId4" Type="http://schemas.openxmlformats.org/officeDocument/2006/relationships/slideLayout" Target="../slideLayouts/slideLayout41.xml"/><Relationship Id="rId5" Type="http://schemas.openxmlformats.org/officeDocument/2006/relationships/slideLayout" Target="../slideLayouts/slideLayout42.xml"/><Relationship Id="rId6" Type="http://schemas.openxmlformats.org/officeDocument/2006/relationships/slideLayout" Target="../slideLayouts/slideLayout43.xml"/><Relationship Id="rId7" Type="http://schemas.openxmlformats.org/officeDocument/2006/relationships/slideLayout" Target="../slideLayouts/slideLayout44.xml"/><Relationship Id="rId8" Type="http://schemas.openxmlformats.org/officeDocument/2006/relationships/slideLayout" Target="../slideLayouts/slideLayout45.xml"/><Relationship Id="rId9" Type="http://schemas.openxmlformats.org/officeDocument/2006/relationships/slideLayout" Target="../slideLayouts/slideLayout46.xml"/><Relationship Id="rId10"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1.xml"/><Relationship Id="rId12" Type="http://schemas.openxmlformats.org/officeDocument/2006/relationships/slideLayout" Target="../slideLayouts/slideLayout62.xml"/><Relationship Id="rId13" Type="http://schemas.openxmlformats.org/officeDocument/2006/relationships/slideLayout" Target="../slideLayouts/slideLayout63.xml"/><Relationship Id="rId14" Type="http://schemas.openxmlformats.org/officeDocument/2006/relationships/theme" Target="../theme/theme5.xml"/><Relationship Id="rId15" Type="http://schemas.openxmlformats.org/officeDocument/2006/relationships/hyperlink" Target="http://www.infn.it/" TargetMode="External"/><Relationship Id="rId16" Type="http://schemas.openxmlformats.org/officeDocument/2006/relationships/image" Target="../media/image1.png"/><Relationship Id="rId17" Type="http://schemas.openxmlformats.org/officeDocument/2006/relationships/image" Target="../media/image2.png"/><Relationship Id="rId18" Type="http://schemas.openxmlformats.org/officeDocument/2006/relationships/image" Target="../media/image3.jpeg"/><Relationship Id="rId1" Type="http://schemas.openxmlformats.org/officeDocument/2006/relationships/slideLayout" Target="../slideLayouts/slideLayout51.xml"/><Relationship Id="rId2" Type="http://schemas.openxmlformats.org/officeDocument/2006/relationships/slideLayout" Target="../slideLayouts/slideLayout52.xml"/><Relationship Id="rId3" Type="http://schemas.openxmlformats.org/officeDocument/2006/relationships/slideLayout" Target="../slideLayouts/slideLayout53.xml"/><Relationship Id="rId4" Type="http://schemas.openxmlformats.org/officeDocument/2006/relationships/slideLayout" Target="../slideLayouts/slideLayout54.xml"/><Relationship Id="rId5" Type="http://schemas.openxmlformats.org/officeDocument/2006/relationships/slideLayout" Target="../slideLayouts/slideLayout55.xml"/><Relationship Id="rId6" Type="http://schemas.openxmlformats.org/officeDocument/2006/relationships/slideLayout" Target="../slideLayouts/slideLayout56.xml"/><Relationship Id="rId7" Type="http://schemas.openxmlformats.org/officeDocument/2006/relationships/slideLayout" Target="../slideLayouts/slideLayout57.xml"/><Relationship Id="rId8" Type="http://schemas.openxmlformats.org/officeDocument/2006/relationships/slideLayout" Target="../slideLayouts/slideLayout58.xml"/><Relationship Id="rId9" Type="http://schemas.openxmlformats.org/officeDocument/2006/relationships/slideLayout" Target="../slideLayouts/slideLayout59.xml"/><Relationship Id="rId10" Type="http://schemas.openxmlformats.org/officeDocument/2006/relationships/slideLayout" Target="../slideLayouts/slideLayout60.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74.xml"/><Relationship Id="rId12" Type="http://schemas.openxmlformats.org/officeDocument/2006/relationships/slideLayout" Target="../slideLayouts/slideLayout75.xml"/><Relationship Id="rId13" Type="http://schemas.openxmlformats.org/officeDocument/2006/relationships/slideLayout" Target="../slideLayouts/slideLayout76.xml"/><Relationship Id="rId14" Type="http://schemas.openxmlformats.org/officeDocument/2006/relationships/theme" Target="../theme/theme6.xml"/><Relationship Id="rId15" Type="http://schemas.openxmlformats.org/officeDocument/2006/relationships/hyperlink" Target="http://www.infn.it/" TargetMode="External"/><Relationship Id="rId16" Type="http://schemas.openxmlformats.org/officeDocument/2006/relationships/image" Target="../media/image1.png"/><Relationship Id="rId17" Type="http://schemas.openxmlformats.org/officeDocument/2006/relationships/image" Target="../media/image2.png"/><Relationship Id="rId18" Type="http://schemas.openxmlformats.org/officeDocument/2006/relationships/image" Target="../media/image3.jpeg"/><Relationship Id="rId1" Type="http://schemas.openxmlformats.org/officeDocument/2006/relationships/slideLayout" Target="../slideLayouts/slideLayout64.xml"/><Relationship Id="rId2" Type="http://schemas.openxmlformats.org/officeDocument/2006/relationships/slideLayout" Target="../slideLayouts/slideLayout65.xml"/><Relationship Id="rId3" Type="http://schemas.openxmlformats.org/officeDocument/2006/relationships/slideLayout" Target="../slideLayouts/slideLayout66.xml"/><Relationship Id="rId4" Type="http://schemas.openxmlformats.org/officeDocument/2006/relationships/slideLayout" Target="../slideLayouts/slideLayout67.xml"/><Relationship Id="rId5" Type="http://schemas.openxmlformats.org/officeDocument/2006/relationships/slideLayout" Target="../slideLayouts/slideLayout68.xml"/><Relationship Id="rId6" Type="http://schemas.openxmlformats.org/officeDocument/2006/relationships/slideLayout" Target="../slideLayouts/slideLayout69.xml"/><Relationship Id="rId7" Type="http://schemas.openxmlformats.org/officeDocument/2006/relationships/slideLayout" Target="../slideLayouts/slideLayout70.xml"/><Relationship Id="rId8" Type="http://schemas.openxmlformats.org/officeDocument/2006/relationships/slideLayout" Target="../slideLayouts/slideLayout71.xml"/><Relationship Id="rId9" Type="http://schemas.openxmlformats.org/officeDocument/2006/relationships/slideLayout" Target="../slideLayouts/slideLayout72.xml"/><Relationship Id="rId10" Type="http://schemas.openxmlformats.org/officeDocument/2006/relationships/slideLayout" Target="../slideLayouts/slideLayout73.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87.xml"/><Relationship Id="rId12" Type="http://schemas.openxmlformats.org/officeDocument/2006/relationships/slideLayout" Target="../slideLayouts/slideLayout88.xml"/><Relationship Id="rId13" Type="http://schemas.openxmlformats.org/officeDocument/2006/relationships/slideLayout" Target="../slideLayouts/slideLayout89.xml"/><Relationship Id="rId14" Type="http://schemas.openxmlformats.org/officeDocument/2006/relationships/theme" Target="../theme/theme7.xml"/><Relationship Id="rId15" Type="http://schemas.openxmlformats.org/officeDocument/2006/relationships/hyperlink" Target="http://www.infn.it/" TargetMode="External"/><Relationship Id="rId16" Type="http://schemas.openxmlformats.org/officeDocument/2006/relationships/image" Target="../media/image1.png"/><Relationship Id="rId17" Type="http://schemas.openxmlformats.org/officeDocument/2006/relationships/image" Target="../media/image2.png"/><Relationship Id="rId18" Type="http://schemas.openxmlformats.org/officeDocument/2006/relationships/image" Target="../media/image3.jpeg"/><Relationship Id="rId1" Type="http://schemas.openxmlformats.org/officeDocument/2006/relationships/slideLayout" Target="../slideLayouts/slideLayout77.xml"/><Relationship Id="rId2" Type="http://schemas.openxmlformats.org/officeDocument/2006/relationships/slideLayout" Target="../slideLayouts/slideLayout78.xml"/><Relationship Id="rId3" Type="http://schemas.openxmlformats.org/officeDocument/2006/relationships/slideLayout" Target="../slideLayouts/slideLayout79.xml"/><Relationship Id="rId4" Type="http://schemas.openxmlformats.org/officeDocument/2006/relationships/slideLayout" Target="../slideLayouts/slideLayout80.xml"/><Relationship Id="rId5" Type="http://schemas.openxmlformats.org/officeDocument/2006/relationships/slideLayout" Target="../slideLayouts/slideLayout81.xml"/><Relationship Id="rId6" Type="http://schemas.openxmlformats.org/officeDocument/2006/relationships/slideLayout" Target="../slideLayouts/slideLayout82.xml"/><Relationship Id="rId7" Type="http://schemas.openxmlformats.org/officeDocument/2006/relationships/slideLayout" Target="../slideLayouts/slideLayout83.xml"/><Relationship Id="rId8" Type="http://schemas.openxmlformats.org/officeDocument/2006/relationships/slideLayout" Target="../slideLayouts/slideLayout84.xml"/><Relationship Id="rId9" Type="http://schemas.openxmlformats.org/officeDocument/2006/relationships/slideLayout" Target="../slideLayouts/slideLayout85.xml"/><Relationship Id="rId10" Type="http://schemas.openxmlformats.org/officeDocument/2006/relationships/slideLayout" Target="../slideLayouts/slideLayout8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100.xml"/><Relationship Id="rId12" Type="http://schemas.openxmlformats.org/officeDocument/2006/relationships/slideLayout" Target="../slideLayouts/slideLayout101.xml"/><Relationship Id="rId13" Type="http://schemas.openxmlformats.org/officeDocument/2006/relationships/theme" Target="../theme/theme8.xml"/><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5" Type="http://schemas.openxmlformats.org/officeDocument/2006/relationships/slideLayout" Target="../slideLayouts/slideLayout94.xml"/><Relationship Id="rId6" Type="http://schemas.openxmlformats.org/officeDocument/2006/relationships/slideLayout" Target="../slideLayouts/slideLayout95.xml"/><Relationship Id="rId7" Type="http://schemas.openxmlformats.org/officeDocument/2006/relationships/slideLayout" Target="../slideLayouts/slideLayout96.xml"/><Relationship Id="rId8" Type="http://schemas.openxmlformats.org/officeDocument/2006/relationships/slideLayout" Target="../slideLayouts/slideLayout97.xml"/><Relationship Id="rId9" Type="http://schemas.openxmlformats.org/officeDocument/2006/relationships/slideLayout" Target="../slideLayouts/slideLayout98.xml"/><Relationship Id="rId10" Type="http://schemas.openxmlformats.org/officeDocument/2006/relationships/slideLayout" Target="../slideLayouts/slideLayout99.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112.xml"/><Relationship Id="rId12" Type="http://schemas.openxmlformats.org/officeDocument/2006/relationships/slideLayout" Target="../slideLayouts/slideLayout113.xml"/><Relationship Id="rId13" Type="http://schemas.openxmlformats.org/officeDocument/2006/relationships/slideLayout" Target="../slideLayouts/slideLayout114.xml"/><Relationship Id="rId14" Type="http://schemas.openxmlformats.org/officeDocument/2006/relationships/slideLayout" Target="../slideLayouts/slideLayout115.xml"/><Relationship Id="rId15" Type="http://schemas.openxmlformats.org/officeDocument/2006/relationships/theme" Target="../theme/theme9.xml"/><Relationship Id="rId1" Type="http://schemas.openxmlformats.org/officeDocument/2006/relationships/slideLayout" Target="../slideLayouts/slideLayout102.xml"/><Relationship Id="rId2" Type="http://schemas.openxmlformats.org/officeDocument/2006/relationships/slideLayout" Target="../slideLayouts/slideLayout103.xml"/><Relationship Id="rId3" Type="http://schemas.openxmlformats.org/officeDocument/2006/relationships/slideLayout" Target="../slideLayouts/slideLayout104.xml"/><Relationship Id="rId4" Type="http://schemas.openxmlformats.org/officeDocument/2006/relationships/slideLayout" Target="../slideLayouts/slideLayout105.xml"/><Relationship Id="rId5" Type="http://schemas.openxmlformats.org/officeDocument/2006/relationships/slideLayout" Target="../slideLayouts/slideLayout106.xml"/><Relationship Id="rId6" Type="http://schemas.openxmlformats.org/officeDocument/2006/relationships/slideLayout" Target="../slideLayouts/slideLayout107.xml"/><Relationship Id="rId7" Type="http://schemas.openxmlformats.org/officeDocument/2006/relationships/slideLayout" Target="../slideLayouts/slideLayout108.xml"/><Relationship Id="rId8" Type="http://schemas.openxmlformats.org/officeDocument/2006/relationships/slideLayout" Target="../slideLayouts/slideLayout109.xml"/><Relationship Id="rId9" Type="http://schemas.openxmlformats.org/officeDocument/2006/relationships/slideLayout" Target="../slideLayouts/slideLayout110.xml"/><Relationship Id="rId10"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5FA5B1-7F04-E348-A3F0-531F79564D21}" type="datetimeFigureOut">
              <a:rPr lang="it-IT" smtClean="0"/>
              <a:t>18/01/14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B89F2E-C4AD-C745-BF6A-1C78BCFAB112}" type="slidenum">
              <a:rPr lang="it-IT" smtClean="0"/>
              <a:t>‹n.›</a:t>
            </a:fld>
            <a:endParaRPr lang="it-IT"/>
          </a:p>
        </p:txBody>
      </p:sp>
    </p:spTree>
    <p:extLst>
      <p:ext uri="{BB962C8B-B14F-4D97-AF65-F5344CB8AC3E}">
        <p14:creationId xmlns:p14="http://schemas.microsoft.com/office/powerpoint/2010/main" val="1845388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Fare clic per modificare gli stili del testo dello schema</a:t>
            </a:r>
          </a:p>
          <a:p>
            <a:pPr lvl="1"/>
            <a:r>
              <a:rPr lang="en-GB" smtClean="0"/>
              <a:t>Secondo livello</a:t>
            </a:r>
          </a:p>
          <a:p>
            <a:pPr lvl="2"/>
            <a:r>
              <a:rPr lang="en-GB" smtClean="0"/>
              <a:t>Terzo livello</a:t>
            </a:r>
          </a:p>
          <a:p>
            <a:pPr lvl="3"/>
            <a:r>
              <a:rPr lang="en-GB" smtClean="0"/>
              <a:t>Quarto livello</a:t>
            </a:r>
          </a:p>
          <a:p>
            <a:pPr lvl="4"/>
            <a:r>
              <a:rPr lang="en-GB" smtClean="0"/>
              <a:t>Quinto livello</a:t>
            </a:r>
          </a:p>
        </p:txBody>
      </p:sp>
      <p:sp>
        <p:nvSpPr>
          <p:cNvPr id="1028" name="Rectangle 4"/>
          <p:cNvSpPr>
            <a:spLocks noGrp="1" noChangeArrowheads="1"/>
          </p:cNvSpPr>
          <p:nvPr>
            <p:ph type="dt" sz="half" idx="2"/>
          </p:nvPr>
        </p:nvSpPr>
        <p:spPr bwMode="auto">
          <a:xfrm>
            <a:off x="1438275" y="6507163"/>
            <a:ext cx="2459038"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defTabSz="914400" fontAlgn="base">
              <a:spcBef>
                <a:spcPct val="0"/>
              </a:spcBef>
              <a:spcAft>
                <a:spcPct val="0"/>
              </a:spcAft>
              <a:defRPr/>
            </a:pPr>
            <a:fld id="{55E1AA86-3D03-46FB-A6B6-8FD97DB4F02F}" type="datetime1">
              <a:rPr lang="en-US" smtClean="0">
                <a:solidFill>
                  <a:srgbClr val="000000"/>
                </a:solidFill>
                <a:latin typeface="Arial" charset="0"/>
              </a:rPr>
              <a:pPr defTabSz="914400" fontAlgn="base">
                <a:spcBef>
                  <a:spcPct val="0"/>
                </a:spcBef>
                <a:spcAft>
                  <a:spcPct val="0"/>
                </a:spcAft>
                <a:defRPr/>
              </a:pPr>
              <a:t>18/01/14</a:t>
            </a:fld>
            <a:endParaRPr lang="en-GB">
              <a:solidFill>
                <a:srgbClr val="000000"/>
              </a:solidFill>
              <a:latin typeface="Arial" charset="0"/>
            </a:endParaRPr>
          </a:p>
        </p:txBody>
      </p:sp>
      <p:sp>
        <p:nvSpPr>
          <p:cNvPr id="1029" name="Rectangle 5"/>
          <p:cNvSpPr>
            <a:spLocks noGrp="1" noChangeArrowheads="1"/>
          </p:cNvSpPr>
          <p:nvPr>
            <p:ph type="ftr" sz="quarter" idx="3"/>
          </p:nvPr>
        </p:nvSpPr>
        <p:spPr bwMode="auto">
          <a:xfrm>
            <a:off x="3962400" y="6507163"/>
            <a:ext cx="28956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lvl1pPr>
          </a:lstStyle>
          <a:p>
            <a:pPr defTabSz="914400" fontAlgn="base">
              <a:spcBef>
                <a:spcPct val="0"/>
              </a:spcBef>
              <a:spcAft>
                <a:spcPct val="0"/>
              </a:spcAft>
              <a:defRPr/>
            </a:pPr>
            <a:r>
              <a:rPr lang="en-GB" smtClean="0">
                <a:solidFill>
                  <a:srgbClr val="000000"/>
                </a:solidFill>
                <a:latin typeface="Arial" charset="0"/>
              </a:rPr>
              <a:t>emanuele.leonora@ct.infn.it</a:t>
            </a:r>
            <a:endParaRPr lang="en-GB">
              <a:solidFill>
                <a:srgbClr val="000000"/>
              </a:solidFill>
              <a:latin typeface="Arial" charset="0"/>
            </a:endParaRPr>
          </a:p>
        </p:txBody>
      </p:sp>
      <p:sp>
        <p:nvSpPr>
          <p:cNvPr id="1030" name="Rectangle 6"/>
          <p:cNvSpPr>
            <a:spLocks noGrp="1" noChangeArrowheads="1"/>
          </p:cNvSpPr>
          <p:nvPr>
            <p:ph type="sldNum" sz="quarter" idx="4"/>
          </p:nvPr>
        </p:nvSpPr>
        <p:spPr bwMode="auto">
          <a:xfrm>
            <a:off x="6902450" y="6516688"/>
            <a:ext cx="21336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defRPr/>
            </a:pPr>
            <a:fld id="{44C26F5A-5DC7-4A39-ABD5-CE364646EEA2}" type="slidenum">
              <a:rPr lang="en-GB">
                <a:solidFill>
                  <a:srgbClr val="000000"/>
                </a:solidFill>
                <a:latin typeface="Arial" charset="0"/>
              </a:rPr>
              <a:pPr defTabSz="914400" fontAlgn="base">
                <a:spcBef>
                  <a:spcPct val="0"/>
                </a:spcBef>
                <a:spcAft>
                  <a:spcPct val="0"/>
                </a:spcAft>
                <a:defRPr/>
              </a:pPr>
              <a:t>‹n.›</a:t>
            </a:fld>
            <a:endParaRPr lang="en-GB">
              <a:solidFill>
                <a:srgbClr val="000000"/>
              </a:solidFill>
              <a:latin typeface="Arial" charset="0"/>
            </a:endParaRPr>
          </a:p>
        </p:txBody>
      </p:sp>
      <p:pic>
        <p:nvPicPr>
          <p:cNvPr id="1031" name="Picture 9" descr="INFN-logo">
            <a:hlinkClick r:id="rId15"/>
          </p:cNvPr>
          <p:cNvPicPr>
            <a:picLocks noChangeAspect="1" noChangeArrowheads="1"/>
          </p:cNvPicPr>
          <p:nvPr userDrawn="1"/>
        </p:nvPicPr>
        <p:blipFill>
          <a:blip r:embed="rId16"/>
          <a:srcRect/>
          <a:stretch>
            <a:fillRect/>
          </a:stretch>
        </p:blipFill>
        <p:spPr bwMode="auto">
          <a:xfrm>
            <a:off x="8332788" y="28575"/>
            <a:ext cx="760412" cy="808038"/>
          </a:xfrm>
          <a:prstGeom prst="rect">
            <a:avLst/>
          </a:prstGeom>
          <a:noFill/>
          <a:ln w="9525">
            <a:noFill/>
            <a:miter lim="800000"/>
            <a:headEnd/>
            <a:tailEnd/>
          </a:ln>
        </p:spPr>
      </p:pic>
      <p:sp>
        <p:nvSpPr>
          <p:cNvPr id="1034" name="Text Box 10"/>
          <p:cNvSpPr txBox="1">
            <a:spLocks noChangeArrowheads="1"/>
          </p:cNvSpPr>
          <p:nvPr userDrawn="1"/>
        </p:nvSpPr>
        <p:spPr bwMode="auto">
          <a:xfrm>
            <a:off x="8499475" y="436563"/>
            <a:ext cx="609600" cy="214312"/>
          </a:xfrm>
          <a:prstGeom prst="rect">
            <a:avLst/>
          </a:prstGeom>
          <a:noFill/>
          <a:ln w="9525">
            <a:noFill/>
            <a:miter lim="800000"/>
            <a:headEnd/>
            <a:tailEnd/>
          </a:ln>
          <a:effectLst/>
        </p:spPr>
        <p:txBody>
          <a:bodyPr>
            <a:spAutoFit/>
          </a:bodyPr>
          <a:lstStyle/>
          <a:p>
            <a:pPr defTabSz="914400" fontAlgn="base">
              <a:spcBef>
                <a:spcPct val="50000"/>
              </a:spcBef>
              <a:spcAft>
                <a:spcPct val="0"/>
              </a:spcAft>
              <a:defRPr/>
            </a:pPr>
            <a:r>
              <a:rPr lang="it-IT" sz="800" b="1">
                <a:solidFill>
                  <a:srgbClr val="000066"/>
                </a:solidFill>
                <a:latin typeface="Times New Roman" pitchFamily="18" charset="0"/>
                <a:cs typeface="Arial" charset="0"/>
              </a:rPr>
              <a:t>Catania</a:t>
            </a:r>
          </a:p>
        </p:txBody>
      </p:sp>
      <p:sp>
        <p:nvSpPr>
          <p:cNvPr id="1035" name="Line 11"/>
          <p:cNvSpPr>
            <a:spLocks noChangeShapeType="1"/>
          </p:cNvSpPr>
          <p:nvPr userDrawn="1"/>
        </p:nvSpPr>
        <p:spPr bwMode="auto">
          <a:xfrm>
            <a:off x="611188" y="609600"/>
            <a:ext cx="7737475" cy="0"/>
          </a:xfrm>
          <a:prstGeom prst="line">
            <a:avLst/>
          </a:prstGeom>
          <a:noFill/>
          <a:ln w="38100">
            <a:solidFill>
              <a:schemeClr val="accent2"/>
            </a:solidFill>
            <a:round/>
            <a:headEnd/>
            <a:tailEnd/>
          </a:ln>
          <a:effectLst>
            <a:outerShdw dist="107763" dir="13500000" algn="ctr" rotWithShape="0">
              <a:schemeClr val="bg2">
                <a:alpha val="50000"/>
              </a:schemeClr>
            </a:outerShdw>
          </a:effectLst>
        </p:spPr>
        <p:txBody>
          <a:bodyPr/>
          <a:lstStyle/>
          <a:p>
            <a:pPr defTabSz="914400" fontAlgn="base">
              <a:spcBef>
                <a:spcPct val="0"/>
              </a:spcBef>
              <a:spcAft>
                <a:spcPct val="0"/>
              </a:spcAft>
              <a:defRPr/>
            </a:pPr>
            <a:endParaRPr lang="it-IT">
              <a:solidFill>
                <a:srgbClr val="000000"/>
              </a:solidFill>
              <a:latin typeface="Arial" charset="0"/>
            </a:endParaRPr>
          </a:p>
        </p:txBody>
      </p:sp>
      <p:sp>
        <p:nvSpPr>
          <p:cNvPr id="1036" name="Line 12"/>
          <p:cNvSpPr>
            <a:spLocks noChangeShapeType="1"/>
          </p:cNvSpPr>
          <p:nvPr userDrawn="1"/>
        </p:nvSpPr>
        <p:spPr bwMode="auto">
          <a:xfrm>
            <a:off x="779463" y="6454775"/>
            <a:ext cx="7737475" cy="0"/>
          </a:xfrm>
          <a:prstGeom prst="line">
            <a:avLst/>
          </a:prstGeom>
          <a:noFill/>
          <a:ln w="38100">
            <a:solidFill>
              <a:schemeClr val="accent2"/>
            </a:solidFill>
            <a:round/>
            <a:headEnd/>
            <a:tailEnd/>
          </a:ln>
          <a:effectLst>
            <a:outerShdw dist="107763" dir="13500000" algn="ctr" rotWithShape="0">
              <a:schemeClr val="bg2">
                <a:alpha val="50000"/>
              </a:schemeClr>
            </a:outerShdw>
          </a:effectLst>
        </p:spPr>
        <p:txBody>
          <a:bodyPr/>
          <a:lstStyle/>
          <a:p>
            <a:pPr defTabSz="914400" fontAlgn="base">
              <a:spcBef>
                <a:spcPct val="0"/>
              </a:spcBef>
              <a:spcAft>
                <a:spcPct val="0"/>
              </a:spcAft>
              <a:defRPr/>
            </a:pPr>
            <a:endParaRPr lang="it-IT">
              <a:solidFill>
                <a:srgbClr val="000000"/>
              </a:solidFill>
              <a:latin typeface="Arial" charset="0"/>
            </a:endParaRPr>
          </a:p>
        </p:txBody>
      </p:sp>
      <p:pic>
        <p:nvPicPr>
          <p:cNvPr id="2" name="Picture 14" descr="2011-10-03_123828"/>
          <p:cNvPicPr>
            <a:picLocks noChangeAspect="1" noChangeArrowheads="1"/>
          </p:cNvPicPr>
          <p:nvPr userDrawn="1"/>
        </p:nvPicPr>
        <p:blipFill>
          <a:blip r:embed="rId17"/>
          <a:srcRect/>
          <a:stretch>
            <a:fillRect/>
          </a:stretch>
        </p:blipFill>
        <p:spPr bwMode="auto">
          <a:xfrm>
            <a:off x="0" y="0"/>
            <a:ext cx="542925" cy="538163"/>
          </a:xfrm>
          <a:prstGeom prst="rect">
            <a:avLst/>
          </a:prstGeom>
          <a:noFill/>
          <a:ln w="9525">
            <a:noFill/>
            <a:miter lim="800000"/>
            <a:headEnd/>
            <a:tailEnd/>
          </a:ln>
        </p:spPr>
      </p:pic>
      <p:pic>
        <p:nvPicPr>
          <p:cNvPr id="3" name="Picture 15" descr="Logo_NEMO"/>
          <p:cNvPicPr>
            <a:picLocks noChangeAspect="1" noChangeArrowheads="1"/>
          </p:cNvPicPr>
          <p:nvPr userDrawn="1"/>
        </p:nvPicPr>
        <p:blipFill>
          <a:blip r:embed="rId18"/>
          <a:srcRect/>
          <a:stretch>
            <a:fillRect/>
          </a:stretch>
        </p:blipFill>
        <p:spPr bwMode="auto">
          <a:xfrm>
            <a:off x="38100" y="6489700"/>
            <a:ext cx="1320800" cy="323850"/>
          </a:xfrm>
          <a:prstGeom prst="rect">
            <a:avLst/>
          </a:prstGeom>
          <a:noFill/>
          <a:ln w="9525">
            <a:noFill/>
            <a:miter lim="800000"/>
            <a:headEnd/>
            <a:tailEnd/>
          </a:ln>
        </p:spPr>
      </p:pic>
    </p:spTree>
    <p:extLst>
      <p:ext uri="{BB962C8B-B14F-4D97-AF65-F5344CB8AC3E}">
        <p14:creationId xmlns:p14="http://schemas.microsoft.com/office/powerpoint/2010/main" val="21923024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Fare clic per modificare gli stili del testo dello schema</a:t>
            </a:r>
          </a:p>
          <a:p>
            <a:pPr lvl="1"/>
            <a:r>
              <a:rPr lang="en-GB" smtClean="0"/>
              <a:t>Secondo livello</a:t>
            </a:r>
          </a:p>
          <a:p>
            <a:pPr lvl="2"/>
            <a:r>
              <a:rPr lang="en-GB" smtClean="0"/>
              <a:t>Terzo livello</a:t>
            </a:r>
          </a:p>
          <a:p>
            <a:pPr lvl="3"/>
            <a:r>
              <a:rPr lang="en-GB" smtClean="0"/>
              <a:t>Quarto livello</a:t>
            </a:r>
          </a:p>
          <a:p>
            <a:pPr lvl="4"/>
            <a:r>
              <a:rPr lang="en-GB" smtClean="0"/>
              <a:t>Quinto livello</a:t>
            </a:r>
          </a:p>
        </p:txBody>
      </p:sp>
      <p:sp>
        <p:nvSpPr>
          <p:cNvPr id="1028" name="Rectangle 4"/>
          <p:cNvSpPr>
            <a:spLocks noGrp="1" noChangeArrowheads="1"/>
          </p:cNvSpPr>
          <p:nvPr>
            <p:ph type="dt" sz="half" idx="2"/>
          </p:nvPr>
        </p:nvSpPr>
        <p:spPr bwMode="auto">
          <a:xfrm>
            <a:off x="1438275" y="6507163"/>
            <a:ext cx="2459038"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defTabSz="914400" fontAlgn="base">
              <a:spcBef>
                <a:spcPct val="0"/>
              </a:spcBef>
              <a:spcAft>
                <a:spcPct val="0"/>
              </a:spcAft>
              <a:defRPr/>
            </a:pPr>
            <a:fld id="{55E1AA86-3D03-46FB-A6B6-8FD97DB4F02F}" type="datetime1">
              <a:rPr lang="en-US" smtClean="0">
                <a:solidFill>
                  <a:srgbClr val="000000"/>
                </a:solidFill>
                <a:latin typeface="Arial" charset="0"/>
              </a:rPr>
              <a:pPr defTabSz="914400" fontAlgn="base">
                <a:spcBef>
                  <a:spcPct val="0"/>
                </a:spcBef>
                <a:spcAft>
                  <a:spcPct val="0"/>
                </a:spcAft>
                <a:defRPr/>
              </a:pPr>
              <a:t>18/01/14</a:t>
            </a:fld>
            <a:endParaRPr lang="en-GB">
              <a:solidFill>
                <a:srgbClr val="000000"/>
              </a:solidFill>
              <a:latin typeface="Arial" charset="0"/>
            </a:endParaRPr>
          </a:p>
        </p:txBody>
      </p:sp>
      <p:sp>
        <p:nvSpPr>
          <p:cNvPr id="1029" name="Rectangle 5"/>
          <p:cNvSpPr>
            <a:spLocks noGrp="1" noChangeArrowheads="1"/>
          </p:cNvSpPr>
          <p:nvPr>
            <p:ph type="ftr" sz="quarter" idx="3"/>
          </p:nvPr>
        </p:nvSpPr>
        <p:spPr bwMode="auto">
          <a:xfrm>
            <a:off x="3962400" y="6507163"/>
            <a:ext cx="28956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lvl1pPr>
          </a:lstStyle>
          <a:p>
            <a:pPr defTabSz="914400" fontAlgn="base">
              <a:spcBef>
                <a:spcPct val="0"/>
              </a:spcBef>
              <a:spcAft>
                <a:spcPct val="0"/>
              </a:spcAft>
              <a:defRPr/>
            </a:pPr>
            <a:r>
              <a:rPr lang="en-GB" smtClean="0">
                <a:solidFill>
                  <a:srgbClr val="000000"/>
                </a:solidFill>
                <a:latin typeface="Arial" charset="0"/>
              </a:rPr>
              <a:t>emanuele.leonora@ct.infn.it</a:t>
            </a:r>
            <a:endParaRPr lang="en-GB">
              <a:solidFill>
                <a:srgbClr val="000000"/>
              </a:solidFill>
              <a:latin typeface="Arial" charset="0"/>
            </a:endParaRPr>
          </a:p>
        </p:txBody>
      </p:sp>
      <p:sp>
        <p:nvSpPr>
          <p:cNvPr id="1030" name="Rectangle 6"/>
          <p:cNvSpPr>
            <a:spLocks noGrp="1" noChangeArrowheads="1"/>
          </p:cNvSpPr>
          <p:nvPr>
            <p:ph type="sldNum" sz="quarter" idx="4"/>
          </p:nvPr>
        </p:nvSpPr>
        <p:spPr bwMode="auto">
          <a:xfrm>
            <a:off x="6902450" y="6516688"/>
            <a:ext cx="21336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defRPr/>
            </a:pPr>
            <a:fld id="{44C26F5A-5DC7-4A39-ABD5-CE364646EEA2}" type="slidenum">
              <a:rPr lang="en-GB">
                <a:solidFill>
                  <a:srgbClr val="000000"/>
                </a:solidFill>
                <a:latin typeface="Arial" charset="0"/>
              </a:rPr>
              <a:pPr defTabSz="914400" fontAlgn="base">
                <a:spcBef>
                  <a:spcPct val="0"/>
                </a:spcBef>
                <a:spcAft>
                  <a:spcPct val="0"/>
                </a:spcAft>
                <a:defRPr/>
              </a:pPr>
              <a:t>‹n.›</a:t>
            </a:fld>
            <a:endParaRPr lang="en-GB">
              <a:solidFill>
                <a:srgbClr val="000000"/>
              </a:solidFill>
              <a:latin typeface="Arial" charset="0"/>
            </a:endParaRPr>
          </a:p>
        </p:txBody>
      </p:sp>
      <p:pic>
        <p:nvPicPr>
          <p:cNvPr id="1031" name="Picture 9" descr="INFN-logo">
            <a:hlinkClick r:id="rId15"/>
          </p:cNvPr>
          <p:cNvPicPr>
            <a:picLocks noChangeAspect="1" noChangeArrowheads="1"/>
          </p:cNvPicPr>
          <p:nvPr userDrawn="1"/>
        </p:nvPicPr>
        <p:blipFill>
          <a:blip r:embed="rId16"/>
          <a:srcRect/>
          <a:stretch>
            <a:fillRect/>
          </a:stretch>
        </p:blipFill>
        <p:spPr bwMode="auto">
          <a:xfrm>
            <a:off x="8332788" y="28575"/>
            <a:ext cx="760412" cy="808038"/>
          </a:xfrm>
          <a:prstGeom prst="rect">
            <a:avLst/>
          </a:prstGeom>
          <a:noFill/>
          <a:ln w="9525">
            <a:noFill/>
            <a:miter lim="800000"/>
            <a:headEnd/>
            <a:tailEnd/>
          </a:ln>
        </p:spPr>
      </p:pic>
      <p:sp>
        <p:nvSpPr>
          <p:cNvPr id="1034" name="Text Box 10"/>
          <p:cNvSpPr txBox="1">
            <a:spLocks noChangeArrowheads="1"/>
          </p:cNvSpPr>
          <p:nvPr userDrawn="1"/>
        </p:nvSpPr>
        <p:spPr bwMode="auto">
          <a:xfrm>
            <a:off x="8499475" y="436563"/>
            <a:ext cx="609600" cy="214312"/>
          </a:xfrm>
          <a:prstGeom prst="rect">
            <a:avLst/>
          </a:prstGeom>
          <a:noFill/>
          <a:ln w="9525">
            <a:noFill/>
            <a:miter lim="800000"/>
            <a:headEnd/>
            <a:tailEnd/>
          </a:ln>
          <a:effectLst/>
        </p:spPr>
        <p:txBody>
          <a:bodyPr>
            <a:spAutoFit/>
          </a:bodyPr>
          <a:lstStyle/>
          <a:p>
            <a:pPr defTabSz="914400" fontAlgn="base">
              <a:spcBef>
                <a:spcPct val="50000"/>
              </a:spcBef>
              <a:spcAft>
                <a:spcPct val="0"/>
              </a:spcAft>
              <a:defRPr/>
            </a:pPr>
            <a:r>
              <a:rPr lang="it-IT" sz="800" b="1">
                <a:solidFill>
                  <a:srgbClr val="000066"/>
                </a:solidFill>
                <a:latin typeface="Times New Roman" pitchFamily="18" charset="0"/>
                <a:cs typeface="Arial" charset="0"/>
              </a:rPr>
              <a:t>Catania</a:t>
            </a:r>
          </a:p>
        </p:txBody>
      </p:sp>
      <p:sp>
        <p:nvSpPr>
          <p:cNvPr id="1035" name="Line 11"/>
          <p:cNvSpPr>
            <a:spLocks noChangeShapeType="1"/>
          </p:cNvSpPr>
          <p:nvPr userDrawn="1"/>
        </p:nvSpPr>
        <p:spPr bwMode="auto">
          <a:xfrm>
            <a:off x="611188" y="609600"/>
            <a:ext cx="7737475" cy="0"/>
          </a:xfrm>
          <a:prstGeom prst="line">
            <a:avLst/>
          </a:prstGeom>
          <a:noFill/>
          <a:ln w="38100">
            <a:solidFill>
              <a:schemeClr val="accent2"/>
            </a:solidFill>
            <a:round/>
            <a:headEnd/>
            <a:tailEnd/>
          </a:ln>
          <a:effectLst>
            <a:outerShdw dist="107763" dir="13500000" algn="ctr" rotWithShape="0">
              <a:schemeClr val="bg2">
                <a:alpha val="50000"/>
              </a:schemeClr>
            </a:outerShdw>
          </a:effectLst>
        </p:spPr>
        <p:txBody>
          <a:bodyPr/>
          <a:lstStyle/>
          <a:p>
            <a:pPr defTabSz="914400" fontAlgn="base">
              <a:spcBef>
                <a:spcPct val="0"/>
              </a:spcBef>
              <a:spcAft>
                <a:spcPct val="0"/>
              </a:spcAft>
              <a:defRPr/>
            </a:pPr>
            <a:endParaRPr lang="it-IT">
              <a:solidFill>
                <a:srgbClr val="000000"/>
              </a:solidFill>
              <a:latin typeface="Arial" charset="0"/>
            </a:endParaRPr>
          </a:p>
        </p:txBody>
      </p:sp>
      <p:sp>
        <p:nvSpPr>
          <p:cNvPr id="1036" name="Line 12"/>
          <p:cNvSpPr>
            <a:spLocks noChangeShapeType="1"/>
          </p:cNvSpPr>
          <p:nvPr userDrawn="1"/>
        </p:nvSpPr>
        <p:spPr bwMode="auto">
          <a:xfrm>
            <a:off x="779463" y="6454775"/>
            <a:ext cx="7737475" cy="0"/>
          </a:xfrm>
          <a:prstGeom prst="line">
            <a:avLst/>
          </a:prstGeom>
          <a:noFill/>
          <a:ln w="38100">
            <a:solidFill>
              <a:schemeClr val="accent2"/>
            </a:solidFill>
            <a:round/>
            <a:headEnd/>
            <a:tailEnd/>
          </a:ln>
          <a:effectLst>
            <a:outerShdw dist="107763" dir="13500000" algn="ctr" rotWithShape="0">
              <a:schemeClr val="bg2">
                <a:alpha val="50000"/>
              </a:schemeClr>
            </a:outerShdw>
          </a:effectLst>
        </p:spPr>
        <p:txBody>
          <a:bodyPr/>
          <a:lstStyle/>
          <a:p>
            <a:pPr defTabSz="914400" fontAlgn="base">
              <a:spcBef>
                <a:spcPct val="0"/>
              </a:spcBef>
              <a:spcAft>
                <a:spcPct val="0"/>
              </a:spcAft>
              <a:defRPr/>
            </a:pPr>
            <a:endParaRPr lang="it-IT">
              <a:solidFill>
                <a:srgbClr val="000000"/>
              </a:solidFill>
              <a:latin typeface="Arial" charset="0"/>
            </a:endParaRPr>
          </a:p>
        </p:txBody>
      </p:sp>
      <p:pic>
        <p:nvPicPr>
          <p:cNvPr id="2" name="Picture 14" descr="2011-10-03_123828"/>
          <p:cNvPicPr>
            <a:picLocks noChangeAspect="1" noChangeArrowheads="1"/>
          </p:cNvPicPr>
          <p:nvPr userDrawn="1"/>
        </p:nvPicPr>
        <p:blipFill>
          <a:blip r:embed="rId17"/>
          <a:srcRect/>
          <a:stretch>
            <a:fillRect/>
          </a:stretch>
        </p:blipFill>
        <p:spPr bwMode="auto">
          <a:xfrm>
            <a:off x="0" y="0"/>
            <a:ext cx="542925" cy="538163"/>
          </a:xfrm>
          <a:prstGeom prst="rect">
            <a:avLst/>
          </a:prstGeom>
          <a:noFill/>
          <a:ln w="9525">
            <a:noFill/>
            <a:miter lim="800000"/>
            <a:headEnd/>
            <a:tailEnd/>
          </a:ln>
        </p:spPr>
      </p:pic>
      <p:pic>
        <p:nvPicPr>
          <p:cNvPr id="3" name="Picture 15" descr="Logo_NEMO"/>
          <p:cNvPicPr>
            <a:picLocks noChangeAspect="1" noChangeArrowheads="1"/>
          </p:cNvPicPr>
          <p:nvPr userDrawn="1"/>
        </p:nvPicPr>
        <p:blipFill>
          <a:blip r:embed="rId18"/>
          <a:srcRect/>
          <a:stretch>
            <a:fillRect/>
          </a:stretch>
        </p:blipFill>
        <p:spPr bwMode="auto">
          <a:xfrm>
            <a:off x="38100" y="6489700"/>
            <a:ext cx="1320800" cy="323850"/>
          </a:xfrm>
          <a:prstGeom prst="rect">
            <a:avLst/>
          </a:prstGeom>
          <a:noFill/>
          <a:ln w="9525">
            <a:noFill/>
            <a:miter lim="800000"/>
            <a:headEnd/>
            <a:tailEnd/>
          </a:ln>
        </p:spPr>
      </p:pic>
    </p:spTree>
    <p:extLst>
      <p:ext uri="{BB962C8B-B14F-4D97-AF65-F5344CB8AC3E}">
        <p14:creationId xmlns:p14="http://schemas.microsoft.com/office/powerpoint/2010/main" val="32172257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Fare clic per modificare gli stili del testo dello schema</a:t>
            </a:r>
          </a:p>
          <a:p>
            <a:pPr lvl="1"/>
            <a:r>
              <a:rPr lang="en-GB" smtClean="0"/>
              <a:t>Secondo livello</a:t>
            </a:r>
          </a:p>
          <a:p>
            <a:pPr lvl="2"/>
            <a:r>
              <a:rPr lang="en-GB" smtClean="0"/>
              <a:t>Terzo livello</a:t>
            </a:r>
          </a:p>
          <a:p>
            <a:pPr lvl="3"/>
            <a:r>
              <a:rPr lang="en-GB" smtClean="0"/>
              <a:t>Quarto livello</a:t>
            </a:r>
          </a:p>
          <a:p>
            <a:pPr lvl="4"/>
            <a:r>
              <a:rPr lang="en-GB" smtClean="0"/>
              <a:t>Quinto livello</a:t>
            </a:r>
          </a:p>
        </p:txBody>
      </p:sp>
      <p:sp>
        <p:nvSpPr>
          <p:cNvPr id="1028" name="Rectangle 4"/>
          <p:cNvSpPr>
            <a:spLocks noGrp="1" noChangeArrowheads="1"/>
          </p:cNvSpPr>
          <p:nvPr>
            <p:ph type="dt" sz="half" idx="2"/>
          </p:nvPr>
        </p:nvSpPr>
        <p:spPr bwMode="auto">
          <a:xfrm>
            <a:off x="1438275" y="6507163"/>
            <a:ext cx="2459038"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defTabSz="914400" fontAlgn="base">
              <a:spcBef>
                <a:spcPct val="0"/>
              </a:spcBef>
              <a:spcAft>
                <a:spcPct val="0"/>
              </a:spcAft>
              <a:defRPr/>
            </a:pPr>
            <a:fld id="{55E1AA86-3D03-46FB-A6B6-8FD97DB4F02F}" type="datetime1">
              <a:rPr lang="en-US" smtClean="0">
                <a:solidFill>
                  <a:srgbClr val="000000"/>
                </a:solidFill>
                <a:latin typeface="Arial" charset="0"/>
              </a:rPr>
              <a:pPr defTabSz="914400" fontAlgn="base">
                <a:spcBef>
                  <a:spcPct val="0"/>
                </a:spcBef>
                <a:spcAft>
                  <a:spcPct val="0"/>
                </a:spcAft>
                <a:defRPr/>
              </a:pPr>
              <a:t>18/01/14</a:t>
            </a:fld>
            <a:endParaRPr lang="en-GB">
              <a:solidFill>
                <a:srgbClr val="000000"/>
              </a:solidFill>
              <a:latin typeface="Arial" charset="0"/>
            </a:endParaRPr>
          </a:p>
        </p:txBody>
      </p:sp>
      <p:sp>
        <p:nvSpPr>
          <p:cNvPr id="1029" name="Rectangle 5"/>
          <p:cNvSpPr>
            <a:spLocks noGrp="1" noChangeArrowheads="1"/>
          </p:cNvSpPr>
          <p:nvPr>
            <p:ph type="ftr" sz="quarter" idx="3"/>
          </p:nvPr>
        </p:nvSpPr>
        <p:spPr bwMode="auto">
          <a:xfrm>
            <a:off x="3962400" y="6507163"/>
            <a:ext cx="28956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lvl1pPr>
          </a:lstStyle>
          <a:p>
            <a:pPr defTabSz="914400" fontAlgn="base">
              <a:spcBef>
                <a:spcPct val="0"/>
              </a:spcBef>
              <a:spcAft>
                <a:spcPct val="0"/>
              </a:spcAft>
              <a:defRPr/>
            </a:pPr>
            <a:r>
              <a:rPr lang="en-GB" smtClean="0">
                <a:solidFill>
                  <a:srgbClr val="000000"/>
                </a:solidFill>
                <a:latin typeface="Arial" charset="0"/>
              </a:rPr>
              <a:t>emanuele.leonora@ct.infn.it</a:t>
            </a:r>
            <a:endParaRPr lang="en-GB">
              <a:solidFill>
                <a:srgbClr val="000000"/>
              </a:solidFill>
              <a:latin typeface="Arial" charset="0"/>
            </a:endParaRPr>
          </a:p>
        </p:txBody>
      </p:sp>
      <p:sp>
        <p:nvSpPr>
          <p:cNvPr id="1030" name="Rectangle 6"/>
          <p:cNvSpPr>
            <a:spLocks noGrp="1" noChangeArrowheads="1"/>
          </p:cNvSpPr>
          <p:nvPr>
            <p:ph type="sldNum" sz="quarter" idx="4"/>
          </p:nvPr>
        </p:nvSpPr>
        <p:spPr bwMode="auto">
          <a:xfrm>
            <a:off x="6902450" y="6516688"/>
            <a:ext cx="21336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defRPr/>
            </a:pPr>
            <a:fld id="{44C26F5A-5DC7-4A39-ABD5-CE364646EEA2}" type="slidenum">
              <a:rPr lang="en-GB">
                <a:solidFill>
                  <a:srgbClr val="000000"/>
                </a:solidFill>
                <a:latin typeface="Arial" charset="0"/>
              </a:rPr>
              <a:pPr defTabSz="914400" fontAlgn="base">
                <a:spcBef>
                  <a:spcPct val="0"/>
                </a:spcBef>
                <a:spcAft>
                  <a:spcPct val="0"/>
                </a:spcAft>
                <a:defRPr/>
              </a:pPr>
              <a:t>‹n.›</a:t>
            </a:fld>
            <a:endParaRPr lang="en-GB">
              <a:solidFill>
                <a:srgbClr val="000000"/>
              </a:solidFill>
              <a:latin typeface="Arial" charset="0"/>
            </a:endParaRPr>
          </a:p>
        </p:txBody>
      </p:sp>
      <p:pic>
        <p:nvPicPr>
          <p:cNvPr id="1031" name="Picture 9" descr="INFN-logo">
            <a:hlinkClick r:id="rId15"/>
          </p:cNvPr>
          <p:cNvPicPr>
            <a:picLocks noChangeAspect="1" noChangeArrowheads="1"/>
          </p:cNvPicPr>
          <p:nvPr userDrawn="1"/>
        </p:nvPicPr>
        <p:blipFill>
          <a:blip r:embed="rId16"/>
          <a:srcRect/>
          <a:stretch>
            <a:fillRect/>
          </a:stretch>
        </p:blipFill>
        <p:spPr bwMode="auto">
          <a:xfrm>
            <a:off x="8332788" y="28575"/>
            <a:ext cx="760412" cy="808038"/>
          </a:xfrm>
          <a:prstGeom prst="rect">
            <a:avLst/>
          </a:prstGeom>
          <a:noFill/>
          <a:ln w="9525">
            <a:noFill/>
            <a:miter lim="800000"/>
            <a:headEnd/>
            <a:tailEnd/>
          </a:ln>
        </p:spPr>
      </p:pic>
      <p:sp>
        <p:nvSpPr>
          <p:cNvPr id="1034" name="Text Box 10"/>
          <p:cNvSpPr txBox="1">
            <a:spLocks noChangeArrowheads="1"/>
          </p:cNvSpPr>
          <p:nvPr userDrawn="1"/>
        </p:nvSpPr>
        <p:spPr bwMode="auto">
          <a:xfrm>
            <a:off x="8499475" y="436563"/>
            <a:ext cx="609600" cy="214312"/>
          </a:xfrm>
          <a:prstGeom prst="rect">
            <a:avLst/>
          </a:prstGeom>
          <a:noFill/>
          <a:ln w="9525">
            <a:noFill/>
            <a:miter lim="800000"/>
            <a:headEnd/>
            <a:tailEnd/>
          </a:ln>
          <a:effectLst/>
        </p:spPr>
        <p:txBody>
          <a:bodyPr>
            <a:spAutoFit/>
          </a:bodyPr>
          <a:lstStyle/>
          <a:p>
            <a:pPr defTabSz="914400" fontAlgn="base">
              <a:spcBef>
                <a:spcPct val="50000"/>
              </a:spcBef>
              <a:spcAft>
                <a:spcPct val="0"/>
              </a:spcAft>
              <a:defRPr/>
            </a:pPr>
            <a:r>
              <a:rPr lang="it-IT" sz="800" b="1">
                <a:solidFill>
                  <a:srgbClr val="000066"/>
                </a:solidFill>
                <a:latin typeface="Times New Roman" pitchFamily="18" charset="0"/>
                <a:cs typeface="Arial" charset="0"/>
              </a:rPr>
              <a:t>Catania</a:t>
            </a:r>
          </a:p>
        </p:txBody>
      </p:sp>
      <p:sp>
        <p:nvSpPr>
          <p:cNvPr id="1035" name="Line 11"/>
          <p:cNvSpPr>
            <a:spLocks noChangeShapeType="1"/>
          </p:cNvSpPr>
          <p:nvPr userDrawn="1"/>
        </p:nvSpPr>
        <p:spPr bwMode="auto">
          <a:xfrm>
            <a:off x="611188" y="609600"/>
            <a:ext cx="7737475" cy="0"/>
          </a:xfrm>
          <a:prstGeom prst="line">
            <a:avLst/>
          </a:prstGeom>
          <a:noFill/>
          <a:ln w="38100">
            <a:solidFill>
              <a:schemeClr val="accent2"/>
            </a:solidFill>
            <a:round/>
            <a:headEnd/>
            <a:tailEnd/>
          </a:ln>
          <a:effectLst>
            <a:outerShdw dist="107763" dir="13500000" algn="ctr" rotWithShape="0">
              <a:schemeClr val="bg2">
                <a:alpha val="50000"/>
              </a:schemeClr>
            </a:outerShdw>
          </a:effectLst>
        </p:spPr>
        <p:txBody>
          <a:bodyPr/>
          <a:lstStyle/>
          <a:p>
            <a:pPr defTabSz="914400" fontAlgn="base">
              <a:spcBef>
                <a:spcPct val="0"/>
              </a:spcBef>
              <a:spcAft>
                <a:spcPct val="0"/>
              </a:spcAft>
              <a:defRPr/>
            </a:pPr>
            <a:endParaRPr lang="it-IT">
              <a:solidFill>
                <a:srgbClr val="000000"/>
              </a:solidFill>
              <a:latin typeface="Arial" charset="0"/>
            </a:endParaRPr>
          </a:p>
        </p:txBody>
      </p:sp>
      <p:sp>
        <p:nvSpPr>
          <p:cNvPr id="1036" name="Line 12"/>
          <p:cNvSpPr>
            <a:spLocks noChangeShapeType="1"/>
          </p:cNvSpPr>
          <p:nvPr userDrawn="1"/>
        </p:nvSpPr>
        <p:spPr bwMode="auto">
          <a:xfrm>
            <a:off x="779463" y="6454775"/>
            <a:ext cx="7737475" cy="0"/>
          </a:xfrm>
          <a:prstGeom prst="line">
            <a:avLst/>
          </a:prstGeom>
          <a:noFill/>
          <a:ln w="38100">
            <a:solidFill>
              <a:schemeClr val="accent2"/>
            </a:solidFill>
            <a:round/>
            <a:headEnd/>
            <a:tailEnd/>
          </a:ln>
          <a:effectLst>
            <a:outerShdw dist="107763" dir="13500000" algn="ctr" rotWithShape="0">
              <a:schemeClr val="bg2">
                <a:alpha val="50000"/>
              </a:schemeClr>
            </a:outerShdw>
          </a:effectLst>
        </p:spPr>
        <p:txBody>
          <a:bodyPr/>
          <a:lstStyle/>
          <a:p>
            <a:pPr defTabSz="914400" fontAlgn="base">
              <a:spcBef>
                <a:spcPct val="0"/>
              </a:spcBef>
              <a:spcAft>
                <a:spcPct val="0"/>
              </a:spcAft>
              <a:defRPr/>
            </a:pPr>
            <a:endParaRPr lang="it-IT">
              <a:solidFill>
                <a:srgbClr val="000000"/>
              </a:solidFill>
              <a:latin typeface="Arial" charset="0"/>
            </a:endParaRPr>
          </a:p>
        </p:txBody>
      </p:sp>
      <p:pic>
        <p:nvPicPr>
          <p:cNvPr id="2" name="Picture 14" descr="2011-10-03_123828"/>
          <p:cNvPicPr>
            <a:picLocks noChangeAspect="1" noChangeArrowheads="1"/>
          </p:cNvPicPr>
          <p:nvPr userDrawn="1"/>
        </p:nvPicPr>
        <p:blipFill>
          <a:blip r:embed="rId17"/>
          <a:srcRect/>
          <a:stretch>
            <a:fillRect/>
          </a:stretch>
        </p:blipFill>
        <p:spPr bwMode="auto">
          <a:xfrm>
            <a:off x="0" y="0"/>
            <a:ext cx="542925" cy="538163"/>
          </a:xfrm>
          <a:prstGeom prst="rect">
            <a:avLst/>
          </a:prstGeom>
          <a:noFill/>
          <a:ln w="9525">
            <a:noFill/>
            <a:miter lim="800000"/>
            <a:headEnd/>
            <a:tailEnd/>
          </a:ln>
        </p:spPr>
      </p:pic>
      <p:pic>
        <p:nvPicPr>
          <p:cNvPr id="3" name="Picture 15" descr="Logo_NEMO"/>
          <p:cNvPicPr>
            <a:picLocks noChangeAspect="1" noChangeArrowheads="1"/>
          </p:cNvPicPr>
          <p:nvPr userDrawn="1"/>
        </p:nvPicPr>
        <p:blipFill>
          <a:blip r:embed="rId18"/>
          <a:srcRect/>
          <a:stretch>
            <a:fillRect/>
          </a:stretch>
        </p:blipFill>
        <p:spPr bwMode="auto">
          <a:xfrm>
            <a:off x="38100" y="6489700"/>
            <a:ext cx="1320800" cy="323850"/>
          </a:xfrm>
          <a:prstGeom prst="rect">
            <a:avLst/>
          </a:prstGeom>
          <a:noFill/>
          <a:ln w="9525">
            <a:noFill/>
            <a:miter lim="800000"/>
            <a:headEnd/>
            <a:tailEnd/>
          </a:ln>
        </p:spPr>
      </p:pic>
    </p:spTree>
    <p:extLst>
      <p:ext uri="{BB962C8B-B14F-4D97-AF65-F5344CB8AC3E}">
        <p14:creationId xmlns:p14="http://schemas.microsoft.com/office/powerpoint/2010/main" val="1680686128"/>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Fare clic per modificare gli stili del testo dello schema</a:t>
            </a:r>
          </a:p>
          <a:p>
            <a:pPr lvl="1"/>
            <a:r>
              <a:rPr lang="en-GB" smtClean="0"/>
              <a:t>Secondo livello</a:t>
            </a:r>
          </a:p>
          <a:p>
            <a:pPr lvl="2"/>
            <a:r>
              <a:rPr lang="en-GB" smtClean="0"/>
              <a:t>Terzo livello</a:t>
            </a:r>
          </a:p>
          <a:p>
            <a:pPr lvl="3"/>
            <a:r>
              <a:rPr lang="en-GB" smtClean="0"/>
              <a:t>Quarto livello</a:t>
            </a:r>
          </a:p>
          <a:p>
            <a:pPr lvl="4"/>
            <a:r>
              <a:rPr lang="en-GB" smtClean="0"/>
              <a:t>Quinto livello</a:t>
            </a:r>
          </a:p>
        </p:txBody>
      </p:sp>
      <p:sp>
        <p:nvSpPr>
          <p:cNvPr id="1028" name="Rectangle 4"/>
          <p:cNvSpPr>
            <a:spLocks noGrp="1" noChangeArrowheads="1"/>
          </p:cNvSpPr>
          <p:nvPr>
            <p:ph type="dt" sz="half" idx="2"/>
          </p:nvPr>
        </p:nvSpPr>
        <p:spPr bwMode="auto">
          <a:xfrm>
            <a:off x="1438275" y="6507163"/>
            <a:ext cx="2459038"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defTabSz="914400" fontAlgn="base">
              <a:spcBef>
                <a:spcPct val="0"/>
              </a:spcBef>
              <a:spcAft>
                <a:spcPct val="0"/>
              </a:spcAft>
              <a:defRPr/>
            </a:pPr>
            <a:fld id="{55E1AA86-3D03-46FB-A6B6-8FD97DB4F02F}" type="datetime1">
              <a:rPr lang="en-US" smtClean="0">
                <a:solidFill>
                  <a:srgbClr val="000000"/>
                </a:solidFill>
                <a:latin typeface="Arial" charset="0"/>
              </a:rPr>
              <a:pPr defTabSz="914400" fontAlgn="base">
                <a:spcBef>
                  <a:spcPct val="0"/>
                </a:spcBef>
                <a:spcAft>
                  <a:spcPct val="0"/>
                </a:spcAft>
                <a:defRPr/>
              </a:pPr>
              <a:t>18/01/14</a:t>
            </a:fld>
            <a:endParaRPr lang="en-GB">
              <a:solidFill>
                <a:srgbClr val="000000"/>
              </a:solidFill>
              <a:latin typeface="Arial" charset="0"/>
            </a:endParaRPr>
          </a:p>
        </p:txBody>
      </p:sp>
      <p:sp>
        <p:nvSpPr>
          <p:cNvPr id="1029" name="Rectangle 5"/>
          <p:cNvSpPr>
            <a:spLocks noGrp="1" noChangeArrowheads="1"/>
          </p:cNvSpPr>
          <p:nvPr>
            <p:ph type="ftr" sz="quarter" idx="3"/>
          </p:nvPr>
        </p:nvSpPr>
        <p:spPr bwMode="auto">
          <a:xfrm>
            <a:off x="3962400" y="6507163"/>
            <a:ext cx="28956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lvl1pPr>
          </a:lstStyle>
          <a:p>
            <a:pPr defTabSz="914400" fontAlgn="base">
              <a:spcBef>
                <a:spcPct val="0"/>
              </a:spcBef>
              <a:spcAft>
                <a:spcPct val="0"/>
              </a:spcAft>
              <a:defRPr/>
            </a:pPr>
            <a:r>
              <a:rPr lang="en-GB" smtClean="0">
                <a:solidFill>
                  <a:srgbClr val="000000"/>
                </a:solidFill>
                <a:latin typeface="Arial" charset="0"/>
              </a:rPr>
              <a:t>emanuele.leonora@ct.infn.it</a:t>
            </a:r>
            <a:endParaRPr lang="en-GB">
              <a:solidFill>
                <a:srgbClr val="000000"/>
              </a:solidFill>
              <a:latin typeface="Arial" charset="0"/>
            </a:endParaRPr>
          </a:p>
        </p:txBody>
      </p:sp>
      <p:sp>
        <p:nvSpPr>
          <p:cNvPr id="1030" name="Rectangle 6"/>
          <p:cNvSpPr>
            <a:spLocks noGrp="1" noChangeArrowheads="1"/>
          </p:cNvSpPr>
          <p:nvPr>
            <p:ph type="sldNum" sz="quarter" idx="4"/>
          </p:nvPr>
        </p:nvSpPr>
        <p:spPr bwMode="auto">
          <a:xfrm>
            <a:off x="6902450" y="6516688"/>
            <a:ext cx="21336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defRPr/>
            </a:pPr>
            <a:fld id="{44C26F5A-5DC7-4A39-ABD5-CE364646EEA2}" type="slidenum">
              <a:rPr lang="en-GB">
                <a:solidFill>
                  <a:srgbClr val="000000"/>
                </a:solidFill>
                <a:latin typeface="Arial" charset="0"/>
              </a:rPr>
              <a:pPr defTabSz="914400" fontAlgn="base">
                <a:spcBef>
                  <a:spcPct val="0"/>
                </a:spcBef>
                <a:spcAft>
                  <a:spcPct val="0"/>
                </a:spcAft>
                <a:defRPr/>
              </a:pPr>
              <a:t>‹n.›</a:t>
            </a:fld>
            <a:endParaRPr lang="en-GB">
              <a:solidFill>
                <a:srgbClr val="000000"/>
              </a:solidFill>
              <a:latin typeface="Arial" charset="0"/>
            </a:endParaRPr>
          </a:p>
        </p:txBody>
      </p:sp>
      <p:pic>
        <p:nvPicPr>
          <p:cNvPr id="1031" name="Picture 9" descr="INFN-logo">
            <a:hlinkClick r:id="rId15"/>
          </p:cNvPr>
          <p:cNvPicPr>
            <a:picLocks noChangeAspect="1" noChangeArrowheads="1"/>
          </p:cNvPicPr>
          <p:nvPr userDrawn="1"/>
        </p:nvPicPr>
        <p:blipFill>
          <a:blip r:embed="rId16"/>
          <a:srcRect/>
          <a:stretch>
            <a:fillRect/>
          </a:stretch>
        </p:blipFill>
        <p:spPr bwMode="auto">
          <a:xfrm>
            <a:off x="8332788" y="28575"/>
            <a:ext cx="760412" cy="808038"/>
          </a:xfrm>
          <a:prstGeom prst="rect">
            <a:avLst/>
          </a:prstGeom>
          <a:noFill/>
          <a:ln w="9525">
            <a:noFill/>
            <a:miter lim="800000"/>
            <a:headEnd/>
            <a:tailEnd/>
          </a:ln>
        </p:spPr>
      </p:pic>
      <p:sp>
        <p:nvSpPr>
          <p:cNvPr id="1034" name="Text Box 10"/>
          <p:cNvSpPr txBox="1">
            <a:spLocks noChangeArrowheads="1"/>
          </p:cNvSpPr>
          <p:nvPr userDrawn="1"/>
        </p:nvSpPr>
        <p:spPr bwMode="auto">
          <a:xfrm>
            <a:off x="8499475" y="436563"/>
            <a:ext cx="609600" cy="214312"/>
          </a:xfrm>
          <a:prstGeom prst="rect">
            <a:avLst/>
          </a:prstGeom>
          <a:noFill/>
          <a:ln w="9525">
            <a:noFill/>
            <a:miter lim="800000"/>
            <a:headEnd/>
            <a:tailEnd/>
          </a:ln>
          <a:effectLst/>
        </p:spPr>
        <p:txBody>
          <a:bodyPr>
            <a:spAutoFit/>
          </a:bodyPr>
          <a:lstStyle/>
          <a:p>
            <a:pPr defTabSz="914400" fontAlgn="base">
              <a:spcBef>
                <a:spcPct val="50000"/>
              </a:spcBef>
              <a:spcAft>
                <a:spcPct val="0"/>
              </a:spcAft>
              <a:defRPr/>
            </a:pPr>
            <a:r>
              <a:rPr lang="it-IT" sz="800" b="1">
                <a:solidFill>
                  <a:srgbClr val="000066"/>
                </a:solidFill>
                <a:latin typeface="Times New Roman" pitchFamily="18" charset="0"/>
                <a:cs typeface="Arial" charset="0"/>
              </a:rPr>
              <a:t>Catania</a:t>
            </a:r>
          </a:p>
        </p:txBody>
      </p:sp>
      <p:sp>
        <p:nvSpPr>
          <p:cNvPr id="1035" name="Line 11"/>
          <p:cNvSpPr>
            <a:spLocks noChangeShapeType="1"/>
          </p:cNvSpPr>
          <p:nvPr userDrawn="1"/>
        </p:nvSpPr>
        <p:spPr bwMode="auto">
          <a:xfrm>
            <a:off x="611188" y="609600"/>
            <a:ext cx="7737475" cy="0"/>
          </a:xfrm>
          <a:prstGeom prst="line">
            <a:avLst/>
          </a:prstGeom>
          <a:noFill/>
          <a:ln w="38100">
            <a:solidFill>
              <a:schemeClr val="accent2"/>
            </a:solidFill>
            <a:round/>
            <a:headEnd/>
            <a:tailEnd/>
          </a:ln>
          <a:effectLst>
            <a:outerShdw dist="107763" dir="13500000" algn="ctr" rotWithShape="0">
              <a:schemeClr val="bg2">
                <a:alpha val="50000"/>
              </a:schemeClr>
            </a:outerShdw>
          </a:effectLst>
        </p:spPr>
        <p:txBody>
          <a:bodyPr/>
          <a:lstStyle/>
          <a:p>
            <a:pPr defTabSz="914400" fontAlgn="base">
              <a:spcBef>
                <a:spcPct val="0"/>
              </a:spcBef>
              <a:spcAft>
                <a:spcPct val="0"/>
              </a:spcAft>
              <a:defRPr/>
            </a:pPr>
            <a:endParaRPr lang="it-IT">
              <a:solidFill>
                <a:srgbClr val="000000"/>
              </a:solidFill>
              <a:latin typeface="Arial" charset="0"/>
            </a:endParaRPr>
          </a:p>
        </p:txBody>
      </p:sp>
      <p:sp>
        <p:nvSpPr>
          <p:cNvPr id="1036" name="Line 12"/>
          <p:cNvSpPr>
            <a:spLocks noChangeShapeType="1"/>
          </p:cNvSpPr>
          <p:nvPr userDrawn="1"/>
        </p:nvSpPr>
        <p:spPr bwMode="auto">
          <a:xfrm>
            <a:off x="779463" y="6454775"/>
            <a:ext cx="7737475" cy="0"/>
          </a:xfrm>
          <a:prstGeom prst="line">
            <a:avLst/>
          </a:prstGeom>
          <a:noFill/>
          <a:ln w="38100">
            <a:solidFill>
              <a:schemeClr val="accent2"/>
            </a:solidFill>
            <a:round/>
            <a:headEnd/>
            <a:tailEnd/>
          </a:ln>
          <a:effectLst>
            <a:outerShdw dist="107763" dir="13500000" algn="ctr" rotWithShape="0">
              <a:schemeClr val="bg2">
                <a:alpha val="50000"/>
              </a:schemeClr>
            </a:outerShdw>
          </a:effectLst>
        </p:spPr>
        <p:txBody>
          <a:bodyPr/>
          <a:lstStyle/>
          <a:p>
            <a:pPr defTabSz="914400" fontAlgn="base">
              <a:spcBef>
                <a:spcPct val="0"/>
              </a:spcBef>
              <a:spcAft>
                <a:spcPct val="0"/>
              </a:spcAft>
              <a:defRPr/>
            </a:pPr>
            <a:endParaRPr lang="it-IT">
              <a:solidFill>
                <a:srgbClr val="000000"/>
              </a:solidFill>
              <a:latin typeface="Arial" charset="0"/>
            </a:endParaRPr>
          </a:p>
        </p:txBody>
      </p:sp>
      <p:pic>
        <p:nvPicPr>
          <p:cNvPr id="2" name="Picture 14" descr="2011-10-03_123828"/>
          <p:cNvPicPr>
            <a:picLocks noChangeAspect="1" noChangeArrowheads="1"/>
          </p:cNvPicPr>
          <p:nvPr userDrawn="1"/>
        </p:nvPicPr>
        <p:blipFill>
          <a:blip r:embed="rId17"/>
          <a:srcRect/>
          <a:stretch>
            <a:fillRect/>
          </a:stretch>
        </p:blipFill>
        <p:spPr bwMode="auto">
          <a:xfrm>
            <a:off x="0" y="0"/>
            <a:ext cx="542925" cy="538163"/>
          </a:xfrm>
          <a:prstGeom prst="rect">
            <a:avLst/>
          </a:prstGeom>
          <a:noFill/>
          <a:ln w="9525">
            <a:noFill/>
            <a:miter lim="800000"/>
            <a:headEnd/>
            <a:tailEnd/>
          </a:ln>
        </p:spPr>
      </p:pic>
      <p:pic>
        <p:nvPicPr>
          <p:cNvPr id="3" name="Picture 15" descr="Logo_NEMO"/>
          <p:cNvPicPr>
            <a:picLocks noChangeAspect="1" noChangeArrowheads="1"/>
          </p:cNvPicPr>
          <p:nvPr userDrawn="1"/>
        </p:nvPicPr>
        <p:blipFill>
          <a:blip r:embed="rId18"/>
          <a:srcRect/>
          <a:stretch>
            <a:fillRect/>
          </a:stretch>
        </p:blipFill>
        <p:spPr bwMode="auto">
          <a:xfrm>
            <a:off x="38100" y="6489700"/>
            <a:ext cx="1320800" cy="323850"/>
          </a:xfrm>
          <a:prstGeom prst="rect">
            <a:avLst/>
          </a:prstGeom>
          <a:noFill/>
          <a:ln w="9525">
            <a:noFill/>
            <a:miter lim="800000"/>
            <a:headEnd/>
            <a:tailEnd/>
          </a:ln>
        </p:spPr>
      </p:pic>
    </p:spTree>
    <p:extLst>
      <p:ext uri="{BB962C8B-B14F-4D97-AF65-F5344CB8AC3E}">
        <p14:creationId xmlns:p14="http://schemas.microsoft.com/office/powerpoint/2010/main" val="2476470188"/>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Fare clic per modificare gli stili del testo dello schema</a:t>
            </a:r>
          </a:p>
          <a:p>
            <a:pPr lvl="1"/>
            <a:r>
              <a:rPr lang="en-GB" smtClean="0"/>
              <a:t>Secondo livello</a:t>
            </a:r>
          </a:p>
          <a:p>
            <a:pPr lvl="2"/>
            <a:r>
              <a:rPr lang="en-GB" smtClean="0"/>
              <a:t>Terzo livello</a:t>
            </a:r>
          </a:p>
          <a:p>
            <a:pPr lvl="3"/>
            <a:r>
              <a:rPr lang="en-GB" smtClean="0"/>
              <a:t>Quarto livello</a:t>
            </a:r>
          </a:p>
          <a:p>
            <a:pPr lvl="4"/>
            <a:r>
              <a:rPr lang="en-GB" smtClean="0"/>
              <a:t>Quinto livello</a:t>
            </a:r>
          </a:p>
        </p:txBody>
      </p:sp>
      <p:sp>
        <p:nvSpPr>
          <p:cNvPr id="1028" name="Rectangle 4"/>
          <p:cNvSpPr>
            <a:spLocks noGrp="1" noChangeArrowheads="1"/>
          </p:cNvSpPr>
          <p:nvPr>
            <p:ph type="dt" sz="half" idx="2"/>
          </p:nvPr>
        </p:nvSpPr>
        <p:spPr bwMode="auto">
          <a:xfrm>
            <a:off x="1438275" y="6507163"/>
            <a:ext cx="2459038"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defTabSz="914400" fontAlgn="base">
              <a:spcBef>
                <a:spcPct val="0"/>
              </a:spcBef>
              <a:spcAft>
                <a:spcPct val="0"/>
              </a:spcAft>
              <a:defRPr/>
            </a:pPr>
            <a:fld id="{55E1AA86-3D03-46FB-A6B6-8FD97DB4F02F}" type="datetime1">
              <a:rPr lang="en-US" smtClean="0">
                <a:solidFill>
                  <a:srgbClr val="000000"/>
                </a:solidFill>
                <a:latin typeface="Arial" charset="0"/>
              </a:rPr>
              <a:pPr defTabSz="914400" fontAlgn="base">
                <a:spcBef>
                  <a:spcPct val="0"/>
                </a:spcBef>
                <a:spcAft>
                  <a:spcPct val="0"/>
                </a:spcAft>
                <a:defRPr/>
              </a:pPr>
              <a:t>18/01/14</a:t>
            </a:fld>
            <a:endParaRPr lang="en-GB">
              <a:solidFill>
                <a:srgbClr val="000000"/>
              </a:solidFill>
              <a:latin typeface="Arial" charset="0"/>
            </a:endParaRPr>
          </a:p>
        </p:txBody>
      </p:sp>
      <p:sp>
        <p:nvSpPr>
          <p:cNvPr id="1029" name="Rectangle 5"/>
          <p:cNvSpPr>
            <a:spLocks noGrp="1" noChangeArrowheads="1"/>
          </p:cNvSpPr>
          <p:nvPr>
            <p:ph type="ftr" sz="quarter" idx="3"/>
          </p:nvPr>
        </p:nvSpPr>
        <p:spPr bwMode="auto">
          <a:xfrm>
            <a:off x="3962400" y="6507163"/>
            <a:ext cx="28956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lvl1pPr>
          </a:lstStyle>
          <a:p>
            <a:pPr defTabSz="914400" fontAlgn="base">
              <a:spcBef>
                <a:spcPct val="0"/>
              </a:spcBef>
              <a:spcAft>
                <a:spcPct val="0"/>
              </a:spcAft>
              <a:defRPr/>
            </a:pPr>
            <a:r>
              <a:rPr lang="en-GB" smtClean="0">
                <a:solidFill>
                  <a:srgbClr val="000000"/>
                </a:solidFill>
                <a:latin typeface="Arial" charset="0"/>
              </a:rPr>
              <a:t>emanuele.leonora@ct.infn.it</a:t>
            </a:r>
            <a:endParaRPr lang="en-GB">
              <a:solidFill>
                <a:srgbClr val="000000"/>
              </a:solidFill>
              <a:latin typeface="Arial" charset="0"/>
            </a:endParaRPr>
          </a:p>
        </p:txBody>
      </p:sp>
      <p:sp>
        <p:nvSpPr>
          <p:cNvPr id="1030" name="Rectangle 6"/>
          <p:cNvSpPr>
            <a:spLocks noGrp="1" noChangeArrowheads="1"/>
          </p:cNvSpPr>
          <p:nvPr>
            <p:ph type="sldNum" sz="quarter" idx="4"/>
          </p:nvPr>
        </p:nvSpPr>
        <p:spPr bwMode="auto">
          <a:xfrm>
            <a:off x="6902450" y="6516688"/>
            <a:ext cx="21336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defRPr/>
            </a:pPr>
            <a:fld id="{44C26F5A-5DC7-4A39-ABD5-CE364646EEA2}" type="slidenum">
              <a:rPr lang="en-GB">
                <a:solidFill>
                  <a:srgbClr val="000000"/>
                </a:solidFill>
                <a:latin typeface="Arial" charset="0"/>
              </a:rPr>
              <a:pPr defTabSz="914400" fontAlgn="base">
                <a:spcBef>
                  <a:spcPct val="0"/>
                </a:spcBef>
                <a:spcAft>
                  <a:spcPct val="0"/>
                </a:spcAft>
                <a:defRPr/>
              </a:pPr>
              <a:t>‹n.›</a:t>
            </a:fld>
            <a:endParaRPr lang="en-GB">
              <a:solidFill>
                <a:srgbClr val="000000"/>
              </a:solidFill>
              <a:latin typeface="Arial" charset="0"/>
            </a:endParaRPr>
          </a:p>
        </p:txBody>
      </p:sp>
      <p:pic>
        <p:nvPicPr>
          <p:cNvPr id="1031" name="Picture 9" descr="INFN-logo">
            <a:hlinkClick r:id="rId15"/>
          </p:cNvPr>
          <p:cNvPicPr>
            <a:picLocks noChangeAspect="1" noChangeArrowheads="1"/>
          </p:cNvPicPr>
          <p:nvPr userDrawn="1"/>
        </p:nvPicPr>
        <p:blipFill>
          <a:blip r:embed="rId16"/>
          <a:srcRect/>
          <a:stretch>
            <a:fillRect/>
          </a:stretch>
        </p:blipFill>
        <p:spPr bwMode="auto">
          <a:xfrm>
            <a:off x="8332788" y="28575"/>
            <a:ext cx="760412" cy="808038"/>
          </a:xfrm>
          <a:prstGeom prst="rect">
            <a:avLst/>
          </a:prstGeom>
          <a:noFill/>
          <a:ln w="9525">
            <a:noFill/>
            <a:miter lim="800000"/>
            <a:headEnd/>
            <a:tailEnd/>
          </a:ln>
        </p:spPr>
      </p:pic>
      <p:sp>
        <p:nvSpPr>
          <p:cNvPr id="1034" name="Text Box 10"/>
          <p:cNvSpPr txBox="1">
            <a:spLocks noChangeArrowheads="1"/>
          </p:cNvSpPr>
          <p:nvPr userDrawn="1"/>
        </p:nvSpPr>
        <p:spPr bwMode="auto">
          <a:xfrm>
            <a:off x="8499475" y="436563"/>
            <a:ext cx="609600" cy="214312"/>
          </a:xfrm>
          <a:prstGeom prst="rect">
            <a:avLst/>
          </a:prstGeom>
          <a:noFill/>
          <a:ln w="9525">
            <a:noFill/>
            <a:miter lim="800000"/>
            <a:headEnd/>
            <a:tailEnd/>
          </a:ln>
          <a:effectLst/>
        </p:spPr>
        <p:txBody>
          <a:bodyPr>
            <a:spAutoFit/>
          </a:bodyPr>
          <a:lstStyle/>
          <a:p>
            <a:pPr defTabSz="914400" fontAlgn="base">
              <a:spcBef>
                <a:spcPct val="50000"/>
              </a:spcBef>
              <a:spcAft>
                <a:spcPct val="0"/>
              </a:spcAft>
              <a:defRPr/>
            </a:pPr>
            <a:r>
              <a:rPr lang="it-IT" sz="800" b="1">
                <a:solidFill>
                  <a:srgbClr val="000066"/>
                </a:solidFill>
                <a:latin typeface="Times New Roman" pitchFamily="18" charset="0"/>
                <a:cs typeface="Arial" charset="0"/>
              </a:rPr>
              <a:t>Catania</a:t>
            </a:r>
          </a:p>
        </p:txBody>
      </p:sp>
      <p:sp>
        <p:nvSpPr>
          <p:cNvPr id="1035" name="Line 11"/>
          <p:cNvSpPr>
            <a:spLocks noChangeShapeType="1"/>
          </p:cNvSpPr>
          <p:nvPr userDrawn="1"/>
        </p:nvSpPr>
        <p:spPr bwMode="auto">
          <a:xfrm>
            <a:off x="611188" y="609600"/>
            <a:ext cx="7737475" cy="0"/>
          </a:xfrm>
          <a:prstGeom prst="line">
            <a:avLst/>
          </a:prstGeom>
          <a:noFill/>
          <a:ln w="38100">
            <a:solidFill>
              <a:schemeClr val="accent2"/>
            </a:solidFill>
            <a:round/>
            <a:headEnd/>
            <a:tailEnd/>
          </a:ln>
          <a:effectLst>
            <a:outerShdw dist="107763" dir="13500000" algn="ctr" rotWithShape="0">
              <a:schemeClr val="bg2">
                <a:alpha val="50000"/>
              </a:schemeClr>
            </a:outerShdw>
          </a:effectLst>
        </p:spPr>
        <p:txBody>
          <a:bodyPr/>
          <a:lstStyle/>
          <a:p>
            <a:pPr defTabSz="914400" fontAlgn="base">
              <a:spcBef>
                <a:spcPct val="0"/>
              </a:spcBef>
              <a:spcAft>
                <a:spcPct val="0"/>
              </a:spcAft>
              <a:defRPr/>
            </a:pPr>
            <a:endParaRPr lang="it-IT">
              <a:solidFill>
                <a:srgbClr val="000000"/>
              </a:solidFill>
              <a:latin typeface="Arial" charset="0"/>
            </a:endParaRPr>
          </a:p>
        </p:txBody>
      </p:sp>
      <p:sp>
        <p:nvSpPr>
          <p:cNvPr id="1036" name="Line 12"/>
          <p:cNvSpPr>
            <a:spLocks noChangeShapeType="1"/>
          </p:cNvSpPr>
          <p:nvPr userDrawn="1"/>
        </p:nvSpPr>
        <p:spPr bwMode="auto">
          <a:xfrm>
            <a:off x="779463" y="6454775"/>
            <a:ext cx="7737475" cy="0"/>
          </a:xfrm>
          <a:prstGeom prst="line">
            <a:avLst/>
          </a:prstGeom>
          <a:noFill/>
          <a:ln w="38100">
            <a:solidFill>
              <a:schemeClr val="accent2"/>
            </a:solidFill>
            <a:round/>
            <a:headEnd/>
            <a:tailEnd/>
          </a:ln>
          <a:effectLst>
            <a:outerShdw dist="107763" dir="13500000" algn="ctr" rotWithShape="0">
              <a:schemeClr val="bg2">
                <a:alpha val="50000"/>
              </a:schemeClr>
            </a:outerShdw>
          </a:effectLst>
        </p:spPr>
        <p:txBody>
          <a:bodyPr/>
          <a:lstStyle/>
          <a:p>
            <a:pPr defTabSz="914400" fontAlgn="base">
              <a:spcBef>
                <a:spcPct val="0"/>
              </a:spcBef>
              <a:spcAft>
                <a:spcPct val="0"/>
              </a:spcAft>
              <a:defRPr/>
            </a:pPr>
            <a:endParaRPr lang="it-IT">
              <a:solidFill>
                <a:srgbClr val="000000"/>
              </a:solidFill>
              <a:latin typeface="Arial" charset="0"/>
            </a:endParaRPr>
          </a:p>
        </p:txBody>
      </p:sp>
      <p:pic>
        <p:nvPicPr>
          <p:cNvPr id="2" name="Picture 14" descr="2011-10-03_123828"/>
          <p:cNvPicPr>
            <a:picLocks noChangeAspect="1" noChangeArrowheads="1"/>
          </p:cNvPicPr>
          <p:nvPr userDrawn="1"/>
        </p:nvPicPr>
        <p:blipFill>
          <a:blip r:embed="rId17"/>
          <a:srcRect/>
          <a:stretch>
            <a:fillRect/>
          </a:stretch>
        </p:blipFill>
        <p:spPr bwMode="auto">
          <a:xfrm>
            <a:off x="0" y="0"/>
            <a:ext cx="542925" cy="538163"/>
          </a:xfrm>
          <a:prstGeom prst="rect">
            <a:avLst/>
          </a:prstGeom>
          <a:noFill/>
          <a:ln w="9525">
            <a:noFill/>
            <a:miter lim="800000"/>
            <a:headEnd/>
            <a:tailEnd/>
          </a:ln>
        </p:spPr>
      </p:pic>
      <p:pic>
        <p:nvPicPr>
          <p:cNvPr id="3" name="Picture 15" descr="Logo_NEMO"/>
          <p:cNvPicPr>
            <a:picLocks noChangeAspect="1" noChangeArrowheads="1"/>
          </p:cNvPicPr>
          <p:nvPr userDrawn="1"/>
        </p:nvPicPr>
        <p:blipFill>
          <a:blip r:embed="rId18"/>
          <a:srcRect/>
          <a:stretch>
            <a:fillRect/>
          </a:stretch>
        </p:blipFill>
        <p:spPr bwMode="auto">
          <a:xfrm>
            <a:off x="38100" y="6489700"/>
            <a:ext cx="1320800" cy="323850"/>
          </a:xfrm>
          <a:prstGeom prst="rect">
            <a:avLst/>
          </a:prstGeom>
          <a:noFill/>
          <a:ln w="9525">
            <a:noFill/>
            <a:miter lim="800000"/>
            <a:headEnd/>
            <a:tailEnd/>
          </a:ln>
        </p:spPr>
      </p:pic>
    </p:spTree>
    <p:extLst>
      <p:ext uri="{BB962C8B-B14F-4D97-AF65-F5344CB8AC3E}">
        <p14:creationId xmlns:p14="http://schemas.microsoft.com/office/powerpoint/2010/main" val="3446515815"/>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Fare clic per modificare gli stili del testo dello schema</a:t>
            </a:r>
          </a:p>
          <a:p>
            <a:pPr lvl="1"/>
            <a:r>
              <a:rPr lang="en-GB" smtClean="0"/>
              <a:t>Secondo livello</a:t>
            </a:r>
          </a:p>
          <a:p>
            <a:pPr lvl="2"/>
            <a:r>
              <a:rPr lang="en-GB" smtClean="0"/>
              <a:t>Terzo livello</a:t>
            </a:r>
          </a:p>
          <a:p>
            <a:pPr lvl="3"/>
            <a:r>
              <a:rPr lang="en-GB" smtClean="0"/>
              <a:t>Quarto livello</a:t>
            </a:r>
          </a:p>
          <a:p>
            <a:pPr lvl="4"/>
            <a:r>
              <a:rPr lang="en-GB" smtClean="0"/>
              <a:t>Quinto livello</a:t>
            </a:r>
          </a:p>
        </p:txBody>
      </p:sp>
      <p:sp>
        <p:nvSpPr>
          <p:cNvPr id="1028" name="Rectangle 4"/>
          <p:cNvSpPr>
            <a:spLocks noGrp="1" noChangeArrowheads="1"/>
          </p:cNvSpPr>
          <p:nvPr>
            <p:ph type="dt" sz="half" idx="2"/>
          </p:nvPr>
        </p:nvSpPr>
        <p:spPr bwMode="auto">
          <a:xfrm>
            <a:off x="1438275" y="6507163"/>
            <a:ext cx="2459038"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defTabSz="914400" fontAlgn="base">
              <a:spcBef>
                <a:spcPct val="0"/>
              </a:spcBef>
              <a:spcAft>
                <a:spcPct val="0"/>
              </a:spcAft>
              <a:defRPr/>
            </a:pPr>
            <a:fld id="{55E1AA86-3D03-46FB-A6B6-8FD97DB4F02F}" type="datetime1">
              <a:rPr lang="en-US" smtClean="0">
                <a:solidFill>
                  <a:srgbClr val="000000"/>
                </a:solidFill>
                <a:latin typeface="Arial" charset="0"/>
              </a:rPr>
              <a:pPr defTabSz="914400" fontAlgn="base">
                <a:spcBef>
                  <a:spcPct val="0"/>
                </a:spcBef>
                <a:spcAft>
                  <a:spcPct val="0"/>
                </a:spcAft>
                <a:defRPr/>
              </a:pPr>
              <a:t>18/01/14</a:t>
            </a:fld>
            <a:endParaRPr lang="en-GB">
              <a:solidFill>
                <a:srgbClr val="000000"/>
              </a:solidFill>
              <a:latin typeface="Arial" charset="0"/>
            </a:endParaRPr>
          </a:p>
        </p:txBody>
      </p:sp>
      <p:sp>
        <p:nvSpPr>
          <p:cNvPr id="1029" name="Rectangle 5"/>
          <p:cNvSpPr>
            <a:spLocks noGrp="1" noChangeArrowheads="1"/>
          </p:cNvSpPr>
          <p:nvPr>
            <p:ph type="ftr" sz="quarter" idx="3"/>
          </p:nvPr>
        </p:nvSpPr>
        <p:spPr bwMode="auto">
          <a:xfrm>
            <a:off x="3962400" y="6507163"/>
            <a:ext cx="28956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lvl1pPr>
          </a:lstStyle>
          <a:p>
            <a:pPr defTabSz="914400" fontAlgn="base">
              <a:spcBef>
                <a:spcPct val="0"/>
              </a:spcBef>
              <a:spcAft>
                <a:spcPct val="0"/>
              </a:spcAft>
              <a:defRPr/>
            </a:pPr>
            <a:r>
              <a:rPr lang="en-GB" smtClean="0">
                <a:solidFill>
                  <a:srgbClr val="000000"/>
                </a:solidFill>
                <a:latin typeface="Arial" charset="0"/>
              </a:rPr>
              <a:t>emanuele.leonora@ct.infn.it</a:t>
            </a:r>
            <a:endParaRPr lang="en-GB">
              <a:solidFill>
                <a:srgbClr val="000000"/>
              </a:solidFill>
              <a:latin typeface="Arial" charset="0"/>
            </a:endParaRPr>
          </a:p>
        </p:txBody>
      </p:sp>
      <p:sp>
        <p:nvSpPr>
          <p:cNvPr id="1030" name="Rectangle 6"/>
          <p:cNvSpPr>
            <a:spLocks noGrp="1" noChangeArrowheads="1"/>
          </p:cNvSpPr>
          <p:nvPr>
            <p:ph type="sldNum" sz="quarter" idx="4"/>
          </p:nvPr>
        </p:nvSpPr>
        <p:spPr bwMode="auto">
          <a:xfrm>
            <a:off x="6902450" y="6516688"/>
            <a:ext cx="21336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defRPr/>
            </a:pPr>
            <a:fld id="{44C26F5A-5DC7-4A39-ABD5-CE364646EEA2}" type="slidenum">
              <a:rPr lang="en-GB">
                <a:solidFill>
                  <a:srgbClr val="000000"/>
                </a:solidFill>
                <a:latin typeface="Arial" charset="0"/>
              </a:rPr>
              <a:pPr defTabSz="914400" fontAlgn="base">
                <a:spcBef>
                  <a:spcPct val="0"/>
                </a:spcBef>
                <a:spcAft>
                  <a:spcPct val="0"/>
                </a:spcAft>
                <a:defRPr/>
              </a:pPr>
              <a:t>‹n.›</a:t>
            </a:fld>
            <a:endParaRPr lang="en-GB">
              <a:solidFill>
                <a:srgbClr val="000000"/>
              </a:solidFill>
              <a:latin typeface="Arial" charset="0"/>
            </a:endParaRPr>
          </a:p>
        </p:txBody>
      </p:sp>
      <p:pic>
        <p:nvPicPr>
          <p:cNvPr id="1031" name="Picture 9" descr="INFN-logo">
            <a:hlinkClick r:id="rId15"/>
          </p:cNvPr>
          <p:cNvPicPr>
            <a:picLocks noChangeAspect="1" noChangeArrowheads="1"/>
          </p:cNvPicPr>
          <p:nvPr userDrawn="1"/>
        </p:nvPicPr>
        <p:blipFill>
          <a:blip r:embed="rId16"/>
          <a:srcRect/>
          <a:stretch>
            <a:fillRect/>
          </a:stretch>
        </p:blipFill>
        <p:spPr bwMode="auto">
          <a:xfrm>
            <a:off x="8332788" y="28575"/>
            <a:ext cx="760412" cy="808038"/>
          </a:xfrm>
          <a:prstGeom prst="rect">
            <a:avLst/>
          </a:prstGeom>
          <a:noFill/>
          <a:ln w="9525">
            <a:noFill/>
            <a:miter lim="800000"/>
            <a:headEnd/>
            <a:tailEnd/>
          </a:ln>
        </p:spPr>
      </p:pic>
      <p:sp>
        <p:nvSpPr>
          <p:cNvPr id="1034" name="Text Box 10"/>
          <p:cNvSpPr txBox="1">
            <a:spLocks noChangeArrowheads="1"/>
          </p:cNvSpPr>
          <p:nvPr userDrawn="1"/>
        </p:nvSpPr>
        <p:spPr bwMode="auto">
          <a:xfrm>
            <a:off x="8499475" y="436563"/>
            <a:ext cx="609600" cy="214312"/>
          </a:xfrm>
          <a:prstGeom prst="rect">
            <a:avLst/>
          </a:prstGeom>
          <a:noFill/>
          <a:ln w="9525">
            <a:noFill/>
            <a:miter lim="800000"/>
            <a:headEnd/>
            <a:tailEnd/>
          </a:ln>
          <a:effectLst/>
        </p:spPr>
        <p:txBody>
          <a:bodyPr>
            <a:spAutoFit/>
          </a:bodyPr>
          <a:lstStyle/>
          <a:p>
            <a:pPr defTabSz="914400" fontAlgn="base">
              <a:spcBef>
                <a:spcPct val="50000"/>
              </a:spcBef>
              <a:spcAft>
                <a:spcPct val="0"/>
              </a:spcAft>
              <a:defRPr/>
            </a:pPr>
            <a:r>
              <a:rPr lang="it-IT" sz="800" b="1">
                <a:solidFill>
                  <a:srgbClr val="000066"/>
                </a:solidFill>
                <a:latin typeface="Times New Roman" pitchFamily="18" charset="0"/>
                <a:cs typeface="Arial" charset="0"/>
              </a:rPr>
              <a:t>Catania</a:t>
            </a:r>
          </a:p>
        </p:txBody>
      </p:sp>
      <p:sp>
        <p:nvSpPr>
          <p:cNvPr id="1035" name="Line 11"/>
          <p:cNvSpPr>
            <a:spLocks noChangeShapeType="1"/>
          </p:cNvSpPr>
          <p:nvPr userDrawn="1"/>
        </p:nvSpPr>
        <p:spPr bwMode="auto">
          <a:xfrm>
            <a:off x="611188" y="609600"/>
            <a:ext cx="7737475" cy="0"/>
          </a:xfrm>
          <a:prstGeom prst="line">
            <a:avLst/>
          </a:prstGeom>
          <a:noFill/>
          <a:ln w="38100">
            <a:solidFill>
              <a:schemeClr val="accent2"/>
            </a:solidFill>
            <a:round/>
            <a:headEnd/>
            <a:tailEnd/>
          </a:ln>
          <a:effectLst>
            <a:outerShdw dist="107763" dir="13500000" algn="ctr" rotWithShape="0">
              <a:schemeClr val="bg2">
                <a:alpha val="50000"/>
              </a:schemeClr>
            </a:outerShdw>
          </a:effectLst>
        </p:spPr>
        <p:txBody>
          <a:bodyPr/>
          <a:lstStyle/>
          <a:p>
            <a:pPr defTabSz="914400" fontAlgn="base">
              <a:spcBef>
                <a:spcPct val="0"/>
              </a:spcBef>
              <a:spcAft>
                <a:spcPct val="0"/>
              </a:spcAft>
              <a:defRPr/>
            </a:pPr>
            <a:endParaRPr lang="it-IT">
              <a:solidFill>
                <a:srgbClr val="000000"/>
              </a:solidFill>
              <a:latin typeface="Arial" charset="0"/>
            </a:endParaRPr>
          </a:p>
        </p:txBody>
      </p:sp>
      <p:sp>
        <p:nvSpPr>
          <p:cNvPr id="1036" name="Line 12"/>
          <p:cNvSpPr>
            <a:spLocks noChangeShapeType="1"/>
          </p:cNvSpPr>
          <p:nvPr userDrawn="1"/>
        </p:nvSpPr>
        <p:spPr bwMode="auto">
          <a:xfrm>
            <a:off x="779463" y="6454775"/>
            <a:ext cx="7737475" cy="0"/>
          </a:xfrm>
          <a:prstGeom prst="line">
            <a:avLst/>
          </a:prstGeom>
          <a:noFill/>
          <a:ln w="38100">
            <a:solidFill>
              <a:schemeClr val="accent2"/>
            </a:solidFill>
            <a:round/>
            <a:headEnd/>
            <a:tailEnd/>
          </a:ln>
          <a:effectLst>
            <a:outerShdw dist="107763" dir="13500000" algn="ctr" rotWithShape="0">
              <a:schemeClr val="bg2">
                <a:alpha val="50000"/>
              </a:schemeClr>
            </a:outerShdw>
          </a:effectLst>
        </p:spPr>
        <p:txBody>
          <a:bodyPr/>
          <a:lstStyle/>
          <a:p>
            <a:pPr defTabSz="914400" fontAlgn="base">
              <a:spcBef>
                <a:spcPct val="0"/>
              </a:spcBef>
              <a:spcAft>
                <a:spcPct val="0"/>
              </a:spcAft>
              <a:defRPr/>
            </a:pPr>
            <a:endParaRPr lang="it-IT">
              <a:solidFill>
                <a:srgbClr val="000000"/>
              </a:solidFill>
              <a:latin typeface="Arial" charset="0"/>
            </a:endParaRPr>
          </a:p>
        </p:txBody>
      </p:sp>
      <p:pic>
        <p:nvPicPr>
          <p:cNvPr id="2" name="Picture 14" descr="2011-10-03_123828"/>
          <p:cNvPicPr>
            <a:picLocks noChangeAspect="1" noChangeArrowheads="1"/>
          </p:cNvPicPr>
          <p:nvPr userDrawn="1"/>
        </p:nvPicPr>
        <p:blipFill>
          <a:blip r:embed="rId17"/>
          <a:srcRect/>
          <a:stretch>
            <a:fillRect/>
          </a:stretch>
        </p:blipFill>
        <p:spPr bwMode="auto">
          <a:xfrm>
            <a:off x="0" y="0"/>
            <a:ext cx="542925" cy="538163"/>
          </a:xfrm>
          <a:prstGeom prst="rect">
            <a:avLst/>
          </a:prstGeom>
          <a:noFill/>
          <a:ln w="9525">
            <a:noFill/>
            <a:miter lim="800000"/>
            <a:headEnd/>
            <a:tailEnd/>
          </a:ln>
        </p:spPr>
      </p:pic>
      <p:pic>
        <p:nvPicPr>
          <p:cNvPr id="3" name="Picture 15" descr="Logo_NEMO"/>
          <p:cNvPicPr>
            <a:picLocks noChangeAspect="1" noChangeArrowheads="1"/>
          </p:cNvPicPr>
          <p:nvPr userDrawn="1"/>
        </p:nvPicPr>
        <p:blipFill>
          <a:blip r:embed="rId18"/>
          <a:srcRect/>
          <a:stretch>
            <a:fillRect/>
          </a:stretch>
        </p:blipFill>
        <p:spPr bwMode="auto">
          <a:xfrm>
            <a:off x="38100" y="6489700"/>
            <a:ext cx="1320800" cy="323850"/>
          </a:xfrm>
          <a:prstGeom prst="rect">
            <a:avLst/>
          </a:prstGeom>
          <a:noFill/>
          <a:ln w="9525">
            <a:noFill/>
            <a:miter lim="800000"/>
            <a:headEnd/>
            <a:tailEnd/>
          </a:ln>
        </p:spPr>
      </p:pic>
    </p:spTree>
    <p:extLst>
      <p:ext uri="{BB962C8B-B14F-4D97-AF65-F5344CB8AC3E}">
        <p14:creationId xmlns:p14="http://schemas.microsoft.com/office/powerpoint/2010/main" val="606888607"/>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it-IT">
              <a:solidFill>
                <a:prstClr val="black">
                  <a:tint val="75000"/>
                </a:prstClr>
              </a:solidFill>
              <a:latin typeface="Calibri"/>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prstClr val="black">
                  <a:tint val="75000"/>
                </a:prstClr>
              </a:solidFill>
              <a:latin typeface="Calibri"/>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FAC6A1-140B-924C-9E0E-838ADA207998}"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20609460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ru-RU"/>
              <a:t>Щелчок правит образец заголовка</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ru-RU"/>
              <a:t>Щелчок правит 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smtClean="0">
                <a:cs typeface="+mn-cs"/>
              </a:defRPr>
            </a:lvl1pPr>
          </a:lstStyle>
          <a:p>
            <a:pPr defTabSz="914400" eaLnBrk="0" fontAlgn="base" hangingPunct="0">
              <a:spcBef>
                <a:spcPct val="0"/>
              </a:spcBef>
              <a:spcAft>
                <a:spcPct val="0"/>
              </a:spcAft>
              <a:defRPr/>
            </a:pPr>
            <a:endParaRPr lang="ru-RU">
              <a:solidFill>
                <a:srgbClr val="FFFFFF"/>
              </a:solidFill>
              <a:latin typeface="Times New Roman" charset="0"/>
              <a:ea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smtClean="0">
                <a:cs typeface="+mn-cs"/>
              </a:defRPr>
            </a:lvl1pPr>
          </a:lstStyle>
          <a:p>
            <a:pPr defTabSz="914400" eaLnBrk="0" fontAlgn="base" hangingPunct="0">
              <a:spcBef>
                <a:spcPct val="0"/>
              </a:spcBef>
              <a:spcAft>
                <a:spcPct val="0"/>
              </a:spcAft>
              <a:defRPr/>
            </a:pPr>
            <a:r>
              <a:rPr lang="ru-RU">
                <a:solidFill>
                  <a:srgbClr val="FFFFFF"/>
                </a:solidFill>
                <a:latin typeface="Times New Roman" charset="0"/>
                <a:ea typeface="ＭＳ Ｐゴシック" charset="0"/>
              </a:rPr>
              <a:t>B.K.Lubsandorzhiev, RICH2007 Trieste 15-20 October 2007</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smtClean="0">
                <a:cs typeface="+mn-cs"/>
              </a:defRPr>
            </a:lvl1pPr>
          </a:lstStyle>
          <a:p>
            <a:pPr defTabSz="914400" eaLnBrk="0" fontAlgn="base" hangingPunct="0">
              <a:spcBef>
                <a:spcPct val="0"/>
              </a:spcBef>
              <a:spcAft>
                <a:spcPct val="0"/>
              </a:spcAft>
              <a:defRPr/>
            </a:pPr>
            <a:fld id="{16C3E187-3D43-0046-84E6-2B3151CE16AF}" type="slidenum">
              <a:rPr lang="ru-RU">
                <a:solidFill>
                  <a:srgbClr val="FFFFFF"/>
                </a:solidFill>
                <a:latin typeface="Times New Roman" charset="0"/>
                <a:ea typeface="ＭＳ Ｐゴシック" charset="0"/>
              </a:rPr>
              <a:pPr defTabSz="914400" eaLnBrk="0" fontAlgn="base" hangingPunct="0">
                <a:spcBef>
                  <a:spcPct val="0"/>
                </a:spcBef>
                <a:spcAft>
                  <a:spcPct val="0"/>
                </a:spcAft>
                <a:defRPr/>
              </a:pPr>
              <a:t>‹n.›</a:t>
            </a:fld>
            <a:endParaRPr lang="ru-RU">
              <a:solidFill>
                <a:srgbClr val="FFFFFF"/>
              </a:solidFill>
              <a:latin typeface="Times New Roman" charset="0"/>
              <a:ea typeface="ＭＳ Ｐゴシック" charset="0"/>
            </a:endParaRPr>
          </a:p>
        </p:txBody>
      </p:sp>
    </p:spTree>
    <p:extLst>
      <p:ext uri="{BB962C8B-B14F-4D97-AF65-F5344CB8AC3E}">
        <p14:creationId xmlns:p14="http://schemas.microsoft.com/office/powerpoint/2010/main" val="3561978584"/>
      </p:ext>
    </p:extLst>
  </p:cSld>
  <p:clrMap bg1="dk2" tx1="lt1" bg2="dk1" tx2="lt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71" r:id="rId14"/>
  </p:sldLayoutIdLst>
  <p:hf hdr="0" dt="0"/>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5pPr>
      <a:lvl6pPr marL="457200" algn="ctr" rtl="0" eaLnBrk="0" fontAlgn="base" hangingPunct="0">
        <a:spcBef>
          <a:spcPct val="0"/>
        </a:spcBef>
        <a:spcAft>
          <a:spcPct val="0"/>
        </a:spcAft>
        <a:defRPr sz="4400">
          <a:solidFill>
            <a:schemeClr val="tx2"/>
          </a:solidFill>
          <a:latin typeface="Times New Roman" charset="0"/>
          <a:ea typeface="ＭＳ Ｐゴシック" charset="0"/>
        </a:defRPr>
      </a:lvl6pPr>
      <a:lvl7pPr marL="914400" algn="ctr" rtl="0" eaLnBrk="0" fontAlgn="base" hangingPunct="0">
        <a:spcBef>
          <a:spcPct val="0"/>
        </a:spcBef>
        <a:spcAft>
          <a:spcPct val="0"/>
        </a:spcAft>
        <a:defRPr sz="4400">
          <a:solidFill>
            <a:schemeClr val="tx2"/>
          </a:solidFill>
          <a:latin typeface="Times New Roman" charset="0"/>
          <a:ea typeface="ＭＳ Ｐゴシック" charset="0"/>
        </a:defRPr>
      </a:lvl7pPr>
      <a:lvl8pPr marL="1371600" algn="ctr" rtl="0" eaLnBrk="0" fontAlgn="base" hangingPunct="0">
        <a:spcBef>
          <a:spcPct val="0"/>
        </a:spcBef>
        <a:spcAft>
          <a:spcPct val="0"/>
        </a:spcAft>
        <a:defRPr sz="4400">
          <a:solidFill>
            <a:schemeClr val="tx2"/>
          </a:solidFill>
          <a:latin typeface="Times New Roman" charset="0"/>
          <a:ea typeface="ＭＳ Ｐゴシック" charset="0"/>
        </a:defRPr>
      </a:lvl8pPr>
      <a:lvl9pPr marL="1828800" algn="ctr" rtl="0" eaLnBrk="0" fontAlgn="base" hangingPunct="0">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xml"/><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jpeg"/><Relationship Id="rId6" Type="http://schemas.openxmlformats.org/officeDocument/2006/relationships/image" Target="../media/image10.jpeg"/><Relationship Id="rId1" Type="http://schemas.openxmlformats.org/officeDocument/2006/relationships/slideLayout" Target="../slideLayouts/slideLayout5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image" Target="../media/image15.jpeg"/><Relationship Id="rId6" Type="http://schemas.openxmlformats.org/officeDocument/2006/relationships/image" Target="../media/image16.jpeg"/><Relationship Id="rId7" Type="http://schemas.openxmlformats.org/officeDocument/2006/relationships/image" Target="../media/image17.jpeg"/><Relationship Id="rId1" Type="http://schemas.openxmlformats.org/officeDocument/2006/relationships/slideLayout" Target="../slideLayouts/slideLayout3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emf"/><Relationship Id="rId3" Type="http://schemas.openxmlformats.org/officeDocument/2006/relationships/image" Target="../media/image19.emf"/></Relationships>
</file>

<file path=ppt/slides/_rels/slide8.xml.rels><?xml version="1.0" encoding="UTF-8" standalone="yes"?>
<Relationships xmlns="http://schemas.openxmlformats.org/package/2006/relationships"><Relationship Id="rId3" Type="http://schemas.openxmlformats.org/officeDocument/2006/relationships/image" Target="../media/image21.emf"/><Relationship Id="rId4" Type="http://schemas.openxmlformats.org/officeDocument/2006/relationships/image" Target="../media/image22.emf"/><Relationship Id="rId5" Type="http://schemas.openxmlformats.org/officeDocument/2006/relationships/image" Target="../media/image23.emf"/><Relationship Id="rId1" Type="http://schemas.openxmlformats.org/officeDocument/2006/relationships/slideLayout" Target="../slideLayouts/slideLayout7.xml"/><Relationship Id="rId2" Type="http://schemas.openxmlformats.org/officeDocument/2006/relationships/image" Target="../media/image20.emf"/></Relationships>
</file>

<file path=ppt/slides/_rels/slide9.xml.rels><?xml version="1.0" encoding="UTF-8" standalone="yes"?>
<Relationships xmlns="http://schemas.openxmlformats.org/package/2006/relationships"><Relationship Id="rId3" Type="http://schemas.openxmlformats.org/officeDocument/2006/relationships/image" Target="../media/image25.emf"/><Relationship Id="rId4" Type="http://schemas.openxmlformats.org/officeDocument/2006/relationships/image" Target="../media/image26.emf"/><Relationship Id="rId1" Type="http://schemas.openxmlformats.org/officeDocument/2006/relationships/slideLayout" Target="../slideLayouts/slideLayout7.xml"/><Relationship Id="rId2" Type="http://schemas.openxmlformats.org/officeDocument/2006/relationships/image" Target="../media/image24.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jpeg"/><Relationship Id="rId5" Type="http://schemas.openxmlformats.org/officeDocument/2006/relationships/image" Target="../media/image31.jpeg"/><Relationship Id="rId6" Type="http://schemas.openxmlformats.org/officeDocument/2006/relationships/image" Target="../media/image32.jpeg"/><Relationship Id="rId7" Type="http://schemas.openxmlformats.org/officeDocument/2006/relationships/image" Target="../media/image33.png"/><Relationship Id="rId8" Type="http://schemas.openxmlformats.org/officeDocument/2006/relationships/image" Target="../media/image34.wmf"/><Relationship Id="rId1" Type="http://schemas.openxmlformats.org/officeDocument/2006/relationships/slideLayout" Target="../slideLayouts/slideLayout83.xml"/><Relationship Id="rId2" Type="http://schemas.openxmlformats.org/officeDocument/2006/relationships/image" Target="../media/image28.wmf"/></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6.jpeg"/><Relationship Id="rId5" Type="http://schemas.openxmlformats.org/officeDocument/2006/relationships/image" Target="../media/image37.jpeg"/><Relationship Id="rId6" Type="http://schemas.openxmlformats.org/officeDocument/2006/relationships/image" Target="../media/image38.wmf"/><Relationship Id="rId1" Type="http://schemas.openxmlformats.org/officeDocument/2006/relationships/slideLayout" Target="../slideLayouts/slideLayout83.xml"/><Relationship Id="rId2"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jpeg"/><Relationship Id="rId5" Type="http://schemas.openxmlformats.org/officeDocument/2006/relationships/image" Target="../media/image29.png"/><Relationship Id="rId6" Type="http://schemas.openxmlformats.org/officeDocument/2006/relationships/image" Target="../media/image42.wmf"/><Relationship Id="rId1" Type="http://schemas.openxmlformats.org/officeDocument/2006/relationships/slideLayout" Target="../slideLayouts/slideLayout83.xml"/><Relationship Id="rId2" Type="http://schemas.openxmlformats.org/officeDocument/2006/relationships/image" Target="../media/image39.jpeg"/></Relationships>
</file>

<file path=ppt/slides/_rels/slide14.xml.rels><?xml version="1.0" encoding="UTF-8" standalone="yes"?>
<Relationships xmlns="http://schemas.openxmlformats.org/package/2006/relationships"><Relationship Id="rId3" Type="http://schemas.openxmlformats.org/officeDocument/2006/relationships/image" Target="../media/image44.jpeg"/><Relationship Id="rId4" Type="http://schemas.openxmlformats.org/officeDocument/2006/relationships/image" Target="../media/image45.jpeg"/><Relationship Id="rId5" Type="http://schemas.openxmlformats.org/officeDocument/2006/relationships/image" Target="../media/image29.png"/><Relationship Id="rId6" Type="http://schemas.openxmlformats.org/officeDocument/2006/relationships/image" Target="../media/image46.wmf"/><Relationship Id="rId1" Type="http://schemas.openxmlformats.org/officeDocument/2006/relationships/slideLayout" Target="../slideLayouts/slideLayout83.xml"/><Relationship Id="rId2" Type="http://schemas.openxmlformats.org/officeDocument/2006/relationships/image" Target="../media/image43.jpeg"/></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4" Type="http://schemas.openxmlformats.org/officeDocument/2006/relationships/image" Target="../media/image49.jpeg"/><Relationship Id="rId5" Type="http://schemas.openxmlformats.org/officeDocument/2006/relationships/image" Target="../media/image29.png"/><Relationship Id="rId6" Type="http://schemas.openxmlformats.org/officeDocument/2006/relationships/image" Target="../media/image50.wmf"/><Relationship Id="rId1" Type="http://schemas.openxmlformats.org/officeDocument/2006/relationships/slideLayout" Target="../slideLayouts/slideLayout78.xml"/><Relationship Id="rId2" Type="http://schemas.openxmlformats.org/officeDocument/2006/relationships/image" Target="../media/image47.jpeg"/></Relationships>
</file>

<file path=ppt/slides/_rels/slide16.xml.rels><?xml version="1.0" encoding="UTF-8" standalone="yes"?>
<Relationships xmlns="http://schemas.openxmlformats.org/package/2006/relationships"><Relationship Id="rId3" Type="http://schemas.openxmlformats.org/officeDocument/2006/relationships/image" Target="../media/image52.jpeg"/><Relationship Id="rId4" Type="http://schemas.openxmlformats.org/officeDocument/2006/relationships/image" Target="../media/image53.jpeg"/><Relationship Id="rId5" Type="http://schemas.openxmlformats.org/officeDocument/2006/relationships/image" Target="../media/image29.png"/><Relationship Id="rId6" Type="http://schemas.openxmlformats.org/officeDocument/2006/relationships/image" Target="../media/image54.wmf"/><Relationship Id="rId1" Type="http://schemas.openxmlformats.org/officeDocument/2006/relationships/slideLayout" Target="../slideLayouts/slideLayout78.xml"/><Relationship Id="rId2" Type="http://schemas.openxmlformats.org/officeDocument/2006/relationships/image" Target="../media/image5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oleObject" Target="../embeddings/oleObject1.bin"/><Relationship Id="rId5" Type="http://schemas.openxmlformats.org/officeDocument/2006/relationships/image" Target="../media/image55.png"/><Relationship Id="rId1" Type="http://schemas.openxmlformats.org/officeDocument/2006/relationships/vmlDrawing" Target="../drawings/vmlDrawing1.vml"/><Relationship Id="rId2" Type="http://schemas.openxmlformats.org/officeDocument/2006/relationships/slideLayout" Target="../slideLayouts/slideLayout1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Documento_di_Microsoft_Word_97_-_20041.doc"/><Relationship Id="rId4" Type="http://schemas.openxmlformats.org/officeDocument/2006/relationships/image" Target="../media/image57.wmf"/><Relationship Id="rId5" Type="http://schemas.openxmlformats.org/officeDocument/2006/relationships/image" Target="../media/image58.png"/><Relationship Id="rId1" Type="http://schemas.openxmlformats.org/officeDocument/2006/relationships/vmlDrawing" Target="../drawings/vmlDrawing2.vml"/><Relationship Id="rId2" Type="http://schemas.openxmlformats.org/officeDocument/2006/relationships/slideLayout" Target="../slideLayouts/slideLayout1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9.emf"/></Relationships>
</file>

<file path=ppt/slides/_rels/slide22.xml.rels><?xml version="1.0" encoding="UTF-8" standalone="yes"?>
<Relationships xmlns="http://schemas.openxmlformats.org/package/2006/relationships"><Relationship Id="rId3" Type="http://schemas.openxmlformats.org/officeDocument/2006/relationships/image" Target="../media/image61.emf"/><Relationship Id="rId4" Type="http://schemas.openxmlformats.org/officeDocument/2006/relationships/image" Target="../media/image62.emf"/><Relationship Id="rId5" Type="http://schemas.openxmlformats.org/officeDocument/2006/relationships/image" Target="../media/image63.emf"/><Relationship Id="rId1" Type="http://schemas.openxmlformats.org/officeDocument/2006/relationships/slideLayout" Target="../slideLayouts/slideLayout7.xml"/><Relationship Id="rId2" Type="http://schemas.openxmlformats.org/officeDocument/2006/relationships/image" Target="../media/image60.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6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6.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png"/><Relationship Id="rId3" Type="http://schemas.openxmlformats.org/officeDocument/2006/relationships/image" Target="../media/image6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9.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0.emf"/><Relationship Id="rId3" Type="http://schemas.openxmlformats.org/officeDocument/2006/relationships/image" Target="../media/image71.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2.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4.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5.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6.png"/><Relationship Id="rId3" Type="http://schemas.openxmlformats.org/officeDocument/2006/relationships/image" Target="../media/image77.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8.emf"/><Relationship Id="rId3" Type="http://schemas.openxmlformats.org/officeDocument/2006/relationships/image" Target="../media/image79.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0.emf"/><Relationship Id="rId3" Type="http://schemas.openxmlformats.org/officeDocument/2006/relationships/image" Target="../media/image81.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2.emf"/><Relationship Id="rId3" Type="http://schemas.openxmlformats.org/officeDocument/2006/relationships/image" Target="../media/image83.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4.emf"/></Relationships>
</file>

<file path=ppt/slides/_rels/slide38.xml.rels><?xml version="1.0" encoding="UTF-8" standalone="yes"?>
<Relationships xmlns="http://schemas.openxmlformats.org/package/2006/relationships"><Relationship Id="rId3" Type="http://schemas.openxmlformats.org/officeDocument/2006/relationships/image" Target="../media/image86.emf"/><Relationship Id="rId4" Type="http://schemas.openxmlformats.org/officeDocument/2006/relationships/image" Target="../media/image87.emf"/><Relationship Id="rId5" Type="http://schemas.openxmlformats.org/officeDocument/2006/relationships/image" Target="../media/image88.emf"/><Relationship Id="rId1" Type="http://schemas.openxmlformats.org/officeDocument/2006/relationships/slideLayout" Target="../slideLayouts/slideLayout7.xml"/><Relationship Id="rId2" Type="http://schemas.openxmlformats.org/officeDocument/2006/relationships/image" Target="../media/image85.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0.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2.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Segnaposto numero diapositiva 5"/>
          <p:cNvSpPr>
            <a:spLocks noGrp="1"/>
          </p:cNvSpPr>
          <p:nvPr>
            <p:ph type="sldNum" sz="quarter" idx="12"/>
          </p:nvPr>
        </p:nvSpPr>
        <p:spPr>
          <a:noFill/>
        </p:spPr>
        <p:txBody>
          <a:bodyPr/>
          <a:lstStyle/>
          <a:p>
            <a:fld id="{11C914D7-C473-4AE9-8BAF-44735EB797A4}" type="slidenum">
              <a:rPr lang="en-GB" smtClean="0">
                <a:solidFill>
                  <a:srgbClr val="000000"/>
                </a:solidFill>
              </a:rPr>
              <a:pPr/>
              <a:t>1</a:t>
            </a:fld>
            <a:endParaRPr lang="en-GB" smtClean="0">
              <a:solidFill>
                <a:srgbClr val="000000"/>
              </a:solidFill>
            </a:endParaRPr>
          </a:p>
        </p:txBody>
      </p:sp>
      <p:sp>
        <p:nvSpPr>
          <p:cNvPr id="4101" name="Text Box 4"/>
          <p:cNvSpPr txBox="1">
            <a:spLocks noChangeArrowheads="1"/>
          </p:cNvSpPr>
          <p:nvPr/>
        </p:nvSpPr>
        <p:spPr bwMode="auto">
          <a:xfrm>
            <a:off x="685800" y="90488"/>
            <a:ext cx="7315200" cy="457200"/>
          </a:xfrm>
          <a:prstGeom prst="rect">
            <a:avLst/>
          </a:prstGeom>
          <a:noFill/>
          <a:ln w="9525">
            <a:noFill/>
            <a:miter lim="800000"/>
            <a:headEnd/>
            <a:tailEnd/>
          </a:ln>
        </p:spPr>
        <p:txBody>
          <a:bodyPr>
            <a:spAutoFit/>
          </a:bodyPr>
          <a:lstStyle/>
          <a:p>
            <a:pPr defTabSz="914400" fontAlgn="base">
              <a:spcBef>
                <a:spcPct val="50000"/>
              </a:spcBef>
              <a:spcAft>
                <a:spcPct val="0"/>
              </a:spcAft>
            </a:pPr>
            <a:r>
              <a:rPr lang="en-GB" sz="2400">
                <a:solidFill>
                  <a:srgbClr val="333399"/>
                </a:solidFill>
                <a:latin typeface="Aldine401 BT" pitchFamily="18" charset="0"/>
              </a:rPr>
              <a:t>Optical Module in NEMO Phase-2</a:t>
            </a:r>
          </a:p>
        </p:txBody>
      </p:sp>
      <p:sp>
        <p:nvSpPr>
          <p:cNvPr id="4102" name="Text Box 5"/>
          <p:cNvSpPr txBox="1">
            <a:spLocks noChangeArrowheads="1"/>
          </p:cNvSpPr>
          <p:nvPr/>
        </p:nvSpPr>
        <p:spPr bwMode="auto">
          <a:xfrm>
            <a:off x="371475" y="1184275"/>
            <a:ext cx="3743325" cy="3540125"/>
          </a:xfrm>
          <a:prstGeom prst="rect">
            <a:avLst/>
          </a:prstGeom>
          <a:noFill/>
          <a:ln w="9525">
            <a:noFill/>
            <a:miter lim="800000"/>
            <a:headEnd/>
            <a:tailEnd/>
          </a:ln>
        </p:spPr>
        <p:txBody>
          <a:bodyPr>
            <a:spAutoFit/>
          </a:bodyPr>
          <a:lstStyle/>
          <a:p>
            <a:pPr defTabSz="914400" fontAlgn="base">
              <a:spcBef>
                <a:spcPct val="50000"/>
              </a:spcBef>
              <a:spcAft>
                <a:spcPct val="0"/>
              </a:spcAft>
              <a:buFontTx/>
              <a:buChar char="•"/>
            </a:pPr>
            <a:r>
              <a:rPr lang="it-IT" sz="1600" dirty="0">
                <a:solidFill>
                  <a:srgbClr val="000000"/>
                </a:solidFill>
                <a:latin typeface="Arial" charset="0"/>
              </a:rPr>
              <a:t> A </a:t>
            </a:r>
            <a:r>
              <a:rPr lang="it-IT" sz="1600" dirty="0" err="1">
                <a:solidFill>
                  <a:srgbClr val="000000"/>
                </a:solidFill>
                <a:latin typeface="Arial" charset="0"/>
              </a:rPr>
              <a:t>glass</a:t>
            </a:r>
            <a:r>
              <a:rPr lang="it-IT" sz="1600" dirty="0">
                <a:solidFill>
                  <a:srgbClr val="000000"/>
                </a:solidFill>
                <a:latin typeface="Arial" charset="0"/>
              </a:rPr>
              <a:t> </a:t>
            </a:r>
            <a:r>
              <a:rPr lang="it-IT" sz="1600" dirty="0" err="1">
                <a:solidFill>
                  <a:srgbClr val="000000"/>
                </a:solidFill>
                <a:latin typeface="Arial" charset="0"/>
              </a:rPr>
              <a:t>sphere</a:t>
            </a:r>
            <a:r>
              <a:rPr lang="it-IT" sz="1600" dirty="0">
                <a:solidFill>
                  <a:srgbClr val="000000"/>
                </a:solidFill>
                <a:latin typeface="Arial" charset="0"/>
              </a:rPr>
              <a:t> 13” (Vitrovex): </a:t>
            </a:r>
          </a:p>
          <a:p>
            <a:pPr defTabSz="914400" fontAlgn="base">
              <a:spcBef>
                <a:spcPct val="50000"/>
              </a:spcBef>
              <a:spcAft>
                <a:spcPct val="0"/>
              </a:spcAft>
              <a:buFontTx/>
              <a:buChar char="•"/>
            </a:pPr>
            <a:r>
              <a:rPr lang="it-IT" sz="1600" dirty="0">
                <a:solidFill>
                  <a:srgbClr val="000000"/>
                </a:solidFill>
                <a:latin typeface="Arial" charset="0"/>
              </a:rPr>
              <a:t> </a:t>
            </a:r>
            <a:r>
              <a:rPr lang="en-GB" sz="1600" dirty="0">
                <a:solidFill>
                  <a:srgbClr val="000000"/>
                </a:solidFill>
                <a:latin typeface="Arial" charset="0"/>
              </a:rPr>
              <a:t>Single large area photomultiplier : Hamamatsu 10” PMT R7081</a:t>
            </a:r>
            <a:endParaRPr lang="it-IT" sz="1600" dirty="0">
              <a:solidFill>
                <a:srgbClr val="000000"/>
              </a:solidFill>
              <a:latin typeface="Arial" charset="0"/>
            </a:endParaRPr>
          </a:p>
          <a:p>
            <a:pPr defTabSz="914400" fontAlgn="base">
              <a:spcBef>
                <a:spcPct val="50000"/>
              </a:spcBef>
              <a:spcAft>
                <a:spcPct val="0"/>
              </a:spcAft>
              <a:buFontTx/>
              <a:buChar char="•"/>
            </a:pPr>
            <a:r>
              <a:rPr lang="it-IT" sz="1600" dirty="0">
                <a:solidFill>
                  <a:srgbClr val="000000"/>
                </a:solidFill>
                <a:latin typeface="Arial" charset="0"/>
              </a:rPr>
              <a:t> </a:t>
            </a:r>
            <a:r>
              <a:rPr lang="it-IT" sz="1600" dirty="0" err="1">
                <a:solidFill>
                  <a:srgbClr val="000000"/>
                </a:solidFill>
                <a:latin typeface="Arial" charset="0"/>
              </a:rPr>
              <a:t>Optical</a:t>
            </a:r>
            <a:r>
              <a:rPr lang="it-IT" sz="1600" dirty="0">
                <a:solidFill>
                  <a:srgbClr val="000000"/>
                </a:solidFill>
                <a:latin typeface="Arial" charset="0"/>
              </a:rPr>
              <a:t> gel : </a:t>
            </a:r>
            <a:r>
              <a:rPr lang="it-IT" sz="1600" dirty="0" err="1">
                <a:solidFill>
                  <a:srgbClr val="000000"/>
                </a:solidFill>
                <a:latin typeface="Arial" charset="0"/>
              </a:rPr>
              <a:t>Waker</a:t>
            </a:r>
            <a:r>
              <a:rPr lang="it-IT" sz="1600" dirty="0">
                <a:solidFill>
                  <a:srgbClr val="000000"/>
                </a:solidFill>
                <a:latin typeface="Arial" charset="0"/>
              </a:rPr>
              <a:t> </a:t>
            </a:r>
            <a:r>
              <a:rPr lang="it-IT" sz="1600" dirty="0" err="1">
                <a:solidFill>
                  <a:srgbClr val="000000"/>
                </a:solidFill>
                <a:latin typeface="Arial" charset="0"/>
              </a:rPr>
              <a:t>SilGel</a:t>
            </a:r>
            <a:r>
              <a:rPr lang="it-IT" sz="1600" dirty="0">
                <a:solidFill>
                  <a:srgbClr val="000000"/>
                </a:solidFill>
                <a:latin typeface="Arial" charset="0"/>
              </a:rPr>
              <a:t> 612 </a:t>
            </a:r>
          </a:p>
          <a:p>
            <a:pPr defTabSz="914400" fontAlgn="base">
              <a:spcBef>
                <a:spcPct val="50000"/>
              </a:spcBef>
              <a:spcAft>
                <a:spcPct val="0"/>
              </a:spcAft>
              <a:buFontTx/>
              <a:buChar char="•"/>
            </a:pPr>
            <a:r>
              <a:rPr lang="it-IT" sz="1600" dirty="0">
                <a:solidFill>
                  <a:srgbClr val="000000"/>
                </a:solidFill>
                <a:latin typeface="Arial" charset="0"/>
              </a:rPr>
              <a:t> </a:t>
            </a:r>
            <a:r>
              <a:rPr lang="el-GR" sz="1600" dirty="0">
                <a:solidFill>
                  <a:srgbClr val="000000"/>
                </a:solidFill>
                <a:latin typeface="Arial" charset="0"/>
              </a:rPr>
              <a:t>μ</a:t>
            </a:r>
            <a:r>
              <a:rPr lang="it-IT" sz="1600" dirty="0">
                <a:solidFill>
                  <a:srgbClr val="000000"/>
                </a:solidFill>
                <a:latin typeface="Arial" charset="0"/>
              </a:rPr>
              <a:t>-metal </a:t>
            </a:r>
            <a:r>
              <a:rPr lang="it-IT" sz="1600" dirty="0" err="1">
                <a:solidFill>
                  <a:srgbClr val="000000"/>
                </a:solidFill>
                <a:latin typeface="Arial" charset="0"/>
              </a:rPr>
              <a:t>wire</a:t>
            </a:r>
            <a:r>
              <a:rPr lang="it-IT" sz="1600" dirty="0">
                <a:solidFill>
                  <a:srgbClr val="000000"/>
                </a:solidFill>
                <a:latin typeface="Arial" charset="0"/>
              </a:rPr>
              <a:t> </a:t>
            </a:r>
            <a:r>
              <a:rPr lang="it-IT" sz="1600" dirty="0" err="1">
                <a:solidFill>
                  <a:srgbClr val="000000"/>
                </a:solidFill>
                <a:latin typeface="Arial" charset="0"/>
              </a:rPr>
              <a:t>cage</a:t>
            </a:r>
            <a:r>
              <a:rPr lang="it-IT" sz="1600" dirty="0">
                <a:solidFill>
                  <a:srgbClr val="000000"/>
                </a:solidFill>
                <a:latin typeface="Arial" charset="0"/>
              </a:rPr>
              <a:t> </a:t>
            </a:r>
          </a:p>
          <a:p>
            <a:pPr defTabSz="914400" fontAlgn="base">
              <a:spcBef>
                <a:spcPct val="50000"/>
              </a:spcBef>
              <a:spcAft>
                <a:spcPct val="0"/>
              </a:spcAft>
              <a:buFontTx/>
              <a:buChar char="•"/>
            </a:pPr>
            <a:r>
              <a:rPr lang="it-IT" sz="1600" dirty="0">
                <a:solidFill>
                  <a:srgbClr val="000000"/>
                </a:solidFill>
                <a:latin typeface="Arial" charset="0"/>
              </a:rPr>
              <a:t> PMT base </a:t>
            </a:r>
            <a:r>
              <a:rPr lang="it-IT" sz="1600" dirty="0" err="1">
                <a:solidFill>
                  <a:srgbClr val="000000"/>
                </a:solidFill>
                <a:latin typeface="Arial" charset="0"/>
              </a:rPr>
              <a:t>circuit</a:t>
            </a:r>
            <a:r>
              <a:rPr lang="it-IT" sz="1600" dirty="0">
                <a:solidFill>
                  <a:srgbClr val="000000"/>
                </a:solidFill>
                <a:latin typeface="Arial" charset="0"/>
              </a:rPr>
              <a:t> : </a:t>
            </a:r>
            <a:r>
              <a:rPr lang="en-US" sz="1600" dirty="0">
                <a:solidFill>
                  <a:srgbClr val="000000"/>
                </a:solidFill>
                <a:latin typeface="Arial" charset="0"/>
              </a:rPr>
              <a:t>ISEG PHQ7081-i-2m modified</a:t>
            </a:r>
          </a:p>
          <a:p>
            <a:pPr defTabSz="914400" fontAlgn="base">
              <a:spcBef>
                <a:spcPct val="50000"/>
              </a:spcBef>
              <a:spcAft>
                <a:spcPct val="0"/>
              </a:spcAft>
              <a:buFontTx/>
              <a:buChar char="•"/>
            </a:pPr>
            <a:r>
              <a:rPr lang="en-US" sz="1600" dirty="0">
                <a:solidFill>
                  <a:srgbClr val="000000"/>
                </a:solidFill>
                <a:latin typeface="Arial" charset="0"/>
              </a:rPr>
              <a:t> </a:t>
            </a:r>
            <a:r>
              <a:rPr lang="it-IT" sz="1600" dirty="0">
                <a:solidFill>
                  <a:srgbClr val="000000"/>
                </a:solidFill>
                <a:latin typeface="Arial" charset="0"/>
              </a:rPr>
              <a:t>FEM (</a:t>
            </a:r>
            <a:r>
              <a:rPr lang="it-IT" sz="1600" dirty="0" err="1">
                <a:solidFill>
                  <a:srgbClr val="000000"/>
                </a:solidFill>
                <a:latin typeface="Arial" charset="0"/>
              </a:rPr>
              <a:t>Front</a:t>
            </a:r>
            <a:r>
              <a:rPr lang="it-IT" sz="1600" dirty="0">
                <a:solidFill>
                  <a:srgbClr val="000000"/>
                </a:solidFill>
                <a:latin typeface="Arial" charset="0"/>
              </a:rPr>
              <a:t> End </a:t>
            </a:r>
            <a:r>
              <a:rPr lang="it-IT" sz="1600" dirty="0" err="1">
                <a:solidFill>
                  <a:srgbClr val="000000"/>
                </a:solidFill>
                <a:latin typeface="Arial" charset="0"/>
              </a:rPr>
              <a:t>Module</a:t>
            </a:r>
            <a:r>
              <a:rPr lang="it-IT" sz="1600" dirty="0">
                <a:solidFill>
                  <a:srgbClr val="000000"/>
                </a:solidFill>
                <a:latin typeface="Arial" charset="0"/>
              </a:rPr>
              <a:t>) electronic </a:t>
            </a:r>
            <a:r>
              <a:rPr lang="it-IT" sz="1600" dirty="0" err="1">
                <a:solidFill>
                  <a:srgbClr val="000000"/>
                </a:solidFill>
                <a:latin typeface="Arial" charset="0"/>
              </a:rPr>
              <a:t>board</a:t>
            </a:r>
            <a:endParaRPr lang="it-IT" sz="1600" dirty="0">
              <a:solidFill>
                <a:srgbClr val="000000"/>
              </a:solidFill>
              <a:latin typeface="Arial" charset="0"/>
            </a:endParaRPr>
          </a:p>
          <a:p>
            <a:pPr defTabSz="914400" fontAlgn="base">
              <a:spcBef>
                <a:spcPct val="50000"/>
              </a:spcBef>
              <a:spcAft>
                <a:spcPct val="0"/>
              </a:spcAft>
              <a:buFontTx/>
              <a:buChar char="•"/>
            </a:pPr>
            <a:r>
              <a:rPr lang="it-IT" sz="1600" dirty="0">
                <a:solidFill>
                  <a:srgbClr val="000000"/>
                </a:solidFill>
                <a:latin typeface="Arial" charset="0"/>
              </a:rPr>
              <a:t> System </a:t>
            </a:r>
            <a:r>
              <a:rPr lang="it-IT" sz="1600" dirty="0" err="1">
                <a:solidFill>
                  <a:srgbClr val="000000"/>
                </a:solidFill>
                <a:latin typeface="Arial" charset="0"/>
              </a:rPr>
              <a:t>for</a:t>
            </a:r>
            <a:r>
              <a:rPr lang="it-IT" sz="1600" dirty="0">
                <a:solidFill>
                  <a:srgbClr val="000000"/>
                </a:solidFill>
                <a:latin typeface="Arial" charset="0"/>
              </a:rPr>
              <a:t> timing </a:t>
            </a:r>
            <a:r>
              <a:rPr lang="it-IT" sz="1600" dirty="0" err="1">
                <a:solidFill>
                  <a:srgbClr val="000000"/>
                </a:solidFill>
                <a:latin typeface="Arial" charset="0"/>
              </a:rPr>
              <a:t>calibration</a:t>
            </a:r>
            <a:r>
              <a:rPr lang="it-IT" sz="1600" dirty="0">
                <a:solidFill>
                  <a:srgbClr val="000000"/>
                </a:solidFill>
                <a:latin typeface="Arial" charset="0"/>
              </a:rPr>
              <a:t>   (TIM-CAL)</a:t>
            </a:r>
          </a:p>
        </p:txBody>
      </p:sp>
      <p:grpSp>
        <p:nvGrpSpPr>
          <p:cNvPr id="4103" name="Group 7"/>
          <p:cNvGrpSpPr>
            <a:grpSpLocks noChangeAspect="1"/>
          </p:cNvGrpSpPr>
          <p:nvPr/>
        </p:nvGrpSpPr>
        <p:grpSpPr bwMode="auto">
          <a:xfrm>
            <a:off x="4006850" y="1219200"/>
            <a:ext cx="4756150" cy="4752975"/>
            <a:chOff x="748" y="255"/>
            <a:chExt cx="3744" cy="3741"/>
          </a:xfrm>
        </p:grpSpPr>
        <p:sp>
          <p:nvSpPr>
            <p:cNvPr id="4111" name="Oval 8"/>
            <p:cNvSpPr>
              <a:spLocks noChangeAspect="1" noChangeArrowheads="1"/>
            </p:cNvSpPr>
            <p:nvPr/>
          </p:nvSpPr>
          <p:spPr bwMode="auto">
            <a:xfrm rot="10800000">
              <a:off x="748" y="255"/>
              <a:ext cx="3741" cy="3741"/>
            </a:xfrm>
            <a:prstGeom prst="ellipse">
              <a:avLst/>
            </a:prstGeom>
            <a:noFill/>
            <a:ln w="9525">
              <a:solidFill>
                <a:schemeClr val="tx1"/>
              </a:solidFill>
              <a:round/>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sp>
          <p:nvSpPr>
            <p:cNvPr id="4112" name="Oval 9"/>
            <p:cNvSpPr>
              <a:spLocks noChangeAspect="1" noChangeArrowheads="1"/>
            </p:cNvSpPr>
            <p:nvPr/>
          </p:nvSpPr>
          <p:spPr bwMode="auto">
            <a:xfrm rot="10800000">
              <a:off x="865" y="357"/>
              <a:ext cx="3514" cy="3514"/>
            </a:xfrm>
            <a:prstGeom prst="ellipse">
              <a:avLst/>
            </a:prstGeom>
            <a:solidFill>
              <a:schemeClr val="bg1"/>
            </a:solidFill>
            <a:ln w="9525">
              <a:solidFill>
                <a:schemeClr val="tx1"/>
              </a:solidFill>
              <a:round/>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sp>
          <p:nvSpPr>
            <p:cNvPr id="4113" name="Line 10"/>
            <p:cNvSpPr>
              <a:spLocks noChangeAspect="1" noChangeShapeType="1"/>
            </p:cNvSpPr>
            <p:nvPr/>
          </p:nvSpPr>
          <p:spPr bwMode="auto">
            <a:xfrm rot="10800000">
              <a:off x="4379" y="2126"/>
              <a:ext cx="113" cy="0"/>
            </a:xfrm>
            <a:prstGeom prst="line">
              <a:avLst/>
            </a:prstGeom>
            <a:noFill/>
            <a:ln w="9525">
              <a:solidFill>
                <a:schemeClr val="tx1"/>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4114" name="Line 11"/>
            <p:cNvSpPr>
              <a:spLocks noChangeAspect="1" noChangeShapeType="1"/>
            </p:cNvSpPr>
            <p:nvPr/>
          </p:nvSpPr>
          <p:spPr bwMode="auto">
            <a:xfrm rot="10800000">
              <a:off x="751" y="2131"/>
              <a:ext cx="113" cy="0"/>
            </a:xfrm>
            <a:prstGeom prst="line">
              <a:avLst/>
            </a:prstGeom>
            <a:noFill/>
            <a:ln w="9525">
              <a:solidFill>
                <a:schemeClr val="tx1"/>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grpSp>
          <p:nvGrpSpPr>
            <p:cNvPr id="4115" name="Group 12"/>
            <p:cNvGrpSpPr>
              <a:grpSpLocks noChangeAspect="1"/>
            </p:cNvGrpSpPr>
            <p:nvPr/>
          </p:nvGrpSpPr>
          <p:grpSpPr bwMode="auto">
            <a:xfrm>
              <a:off x="1196" y="558"/>
              <a:ext cx="2879" cy="3202"/>
              <a:chOff x="1515" y="495"/>
              <a:chExt cx="2879" cy="3202"/>
            </a:xfrm>
          </p:grpSpPr>
          <p:sp>
            <p:nvSpPr>
              <p:cNvPr id="4138" name="Rectangle 13"/>
              <p:cNvSpPr>
                <a:spLocks noChangeAspect="1" noChangeArrowheads="1"/>
              </p:cNvSpPr>
              <p:nvPr/>
            </p:nvSpPr>
            <p:spPr bwMode="auto">
              <a:xfrm>
                <a:off x="2576" y="754"/>
                <a:ext cx="737" cy="222"/>
              </a:xfrm>
              <a:prstGeom prst="rect">
                <a:avLst/>
              </a:prstGeom>
              <a:solidFill>
                <a:srgbClr val="FF9900"/>
              </a:solidFill>
              <a:ln w="9525">
                <a:solidFill>
                  <a:schemeClr val="tx1"/>
                </a:solidFill>
                <a:miter lim="800000"/>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grpSp>
            <p:nvGrpSpPr>
              <p:cNvPr id="4139" name="Group 14"/>
              <p:cNvGrpSpPr>
                <a:grpSpLocks noChangeAspect="1"/>
              </p:cNvGrpSpPr>
              <p:nvPr/>
            </p:nvGrpSpPr>
            <p:grpSpPr bwMode="auto">
              <a:xfrm>
                <a:off x="2416" y="495"/>
                <a:ext cx="1077" cy="247"/>
                <a:chOff x="431" y="865"/>
                <a:chExt cx="1077" cy="252"/>
              </a:xfrm>
            </p:grpSpPr>
            <p:sp>
              <p:nvSpPr>
                <p:cNvPr id="4168" name="Rectangle 15"/>
                <p:cNvSpPr>
                  <a:spLocks noChangeAspect="1" noChangeArrowheads="1"/>
                </p:cNvSpPr>
                <p:nvPr/>
              </p:nvSpPr>
              <p:spPr bwMode="auto">
                <a:xfrm>
                  <a:off x="431" y="1094"/>
                  <a:ext cx="1077" cy="23"/>
                </a:xfrm>
                <a:prstGeom prst="rect">
                  <a:avLst/>
                </a:prstGeom>
                <a:solidFill>
                  <a:srgbClr val="006600"/>
                </a:solidFill>
                <a:ln w="9525">
                  <a:solidFill>
                    <a:schemeClr val="tx1"/>
                  </a:solidFill>
                  <a:miter lim="800000"/>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grpSp>
              <p:nvGrpSpPr>
                <p:cNvPr id="4169" name="Group 16"/>
                <p:cNvGrpSpPr>
                  <a:grpSpLocks noChangeAspect="1"/>
                </p:cNvGrpSpPr>
                <p:nvPr/>
              </p:nvGrpSpPr>
              <p:grpSpPr bwMode="auto">
                <a:xfrm>
                  <a:off x="622" y="955"/>
                  <a:ext cx="680" cy="136"/>
                  <a:chOff x="476" y="1298"/>
                  <a:chExt cx="680" cy="136"/>
                </a:xfrm>
              </p:grpSpPr>
              <p:sp>
                <p:nvSpPr>
                  <p:cNvPr id="4171" name="Rectangle 17"/>
                  <p:cNvSpPr>
                    <a:spLocks noChangeAspect="1" noChangeArrowheads="1"/>
                  </p:cNvSpPr>
                  <p:nvPr/>
                </p:nvSpPr>
                <p:spPr bwMode="auto">
                  <a:xfrm>
                    <a:off x="476" y="1298"/>
                    <a:ext cx="680" cy="136"/>
                  </a:xfrm>
                  <a:prstGeom prst="rect">
                    <a:avLst/>
                  </a:prstGeom>
                  <a:solidFill>
                    <a:srgbClr val="C0C0C0"/>
                  </a:solidFill>
                  <a:ln w="9525">
                    <a:solidFill>
                      <a:schemeClr val="tx1"/>
                    </a:solidFill>
                    <a:miter lim="800000"/>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sp>
                <p:nvSpPr>
                  <p:cNvPr id="4172" name="Line 18"/>
                  <p:cNvSpPr>
                    <a:spLocks noChangeAspect="1" noChangeShapeType="1"/>
                  </p:cNvSpPr>
                  <p:nvPr/>
                </p:nvSpPr>
                <p:spPr bwMode="auto">
                  <a:xfrm>
                    <a:off x="823" y="1298"/>
                    <a:ext cx="0" cy="136"/>
                  </a:xfrm>
                  <a:prstGeom prst="line">
                    <a:avLst/>
                  </a:prstGeom>
                  <a:noFill/>
                  <a:ln w="9525">
                    <a:solidFill>
                      <a:schemeClr val="tx1"/>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grpSp>
            <p:sp>
              <p:nvSpPr>
                <p:cNvPr id="4170" name="Oval 19"/>
                <p:cNvSpPr>
                  <a:spLocks noChangeAspect="1" noChangeArrowheads="1"/>
                </p:cNvSpPr>
                <p:nvPr/>
              </p:nvSpPr>
              <p:spPr bwMode="auto">
                <a:xfrm>
                  <a:off x="1247" y="865"/>
                  <a:ext cx="204" cy="227"/>
                </a:xfrm>
                <a:prstGeom prst="ellipse">
                  <a:avLst/>
                </a:prstGeom>
                <a:solidFill>
                  <a:srgbClr val="CC9900"/>
                </a:solidFill>
                <a:ln w="9525">
                  <a:solidFill>
                    <a:schemeClr val="tx1"/>
                  </a:solidFill>
                  <a:round/>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grpSp>
          <p:grpSp>
            <p:nvGrpSpPr>
              <p:cNvPr id="4140" name="Group 20"/>
              <p:cNvGrpSpPr>
                <a:grpSpLocks noChangeAspect="1"/>
              </p:cNvGrpSpPr>
              <p:nvPr/>
            </p:nvGrpSpPr>
            <p:grpSpPr bwMode="auto">
              <a:xfrm>
                <a:off x="2347" y="782"/>
                <a:ext cx="1196" cy="111"/>
                <a:chOff x="2347" y="782"/>
                <a:chExt cx="1196" cy="111"/>
              </a:xfrm>
            </p:grpSpPr>
            <p:sp>
              <p:nvSpPr>
                <p:cNvPr id="4165" name="Rectangle 21"/>
                <p:cNvSpPr>
                  <a:spLocks noChangeAspect="1" noChangeArrowheads="1"/>
                </p:cNvSpPr>
                <p:nvPr/>
              </p:nvSpPr>
              <p:spPr bwMode="auto">
                <a:xfrm>
                  <a:off x="2463" y="782"/>
                  <a:ext cx="963" cy="111"/>
                </a:xfrm>
                <a:prstGeom prst="rect">
                  <a:avLst/>
                </a:prstGeom>
                <a:solidFill>
                  <a:srgbClr val="1C1C1C"/>
                </a:solidFill>
                <a:ln w="9525">
                  <a:solidFill>
                    <a:schemeClr val="tx1"/>
                  </a:solidFill>
                  <a:miter lim="800000"/>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sp>
              <p:nvSpPr>
                <p:cNvPr id="4166" name="Rectangle 22"/>
                <p:cNvSpPr>
                  <a:spLocks noChangeAspect="1" noChangeArrowheads="1"/>
                </p:cNvSpPr>
                <p:nvPr/>
              </p:nvSpPr>
              <p:spPr bwMode="auto">
                <a:xfrm>
                  <a:off x="3430" y="800"/>
                  <a:ext cx="113" cy="66"/>
                </a:xfrm>
                <a:prstGeom prst="rect">
                  <a:avLst/>
                </a:prstGeom>
                <a:solidFill>
                  <a:srgbClr val="5F5F5F"/>
                </a:solidFill>
                <a:ln w="9525">
                  <a:solidFill>
                    <a:schemeClr val="tx1"/>
                  </a:solidFill>
                  <a:miter lim="800000"/>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sp>
              <p:nvSpPr>
                <p:cNvPr id="4167" name="Rectangle 23"/>
                <p:cNvSpPr>
                  <a:spLocks noChangeAspect="1" noChangeArrowheads="1"/>
                </p:cNvSpPr>
                <p:nvPr/>
              </p:nvSpPr>
              <p:spPr bwMode="auto">
                <a:xfrm>
                  <a:off x="2347" y="802"/>
                  <a:ext cx="113" cy="66"/>
                </a:xfrm>
                <a:prstGeom prst="rect">
                  <a:avLst/>
                </a:prstGeom>
                <a:solidFill>
                  <a:srgbClr val="5F5F5F"/>
                </a:solidFill>
                <a:ln w="9525">
                  <a:solidFill>
                    <a:schemeClr val="tx1"/>
                  </a:solidFill>
                  <a:miter lim="800000"/>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grpSp>
          <p:grpSp>
            <p:nvGrpSpPr>
              <p:cNvPr id="4141" name="Group 24"/>
              <p:cNvGrpSpPr>
                <a:grpSpLocks noChangeAspect="1"/>
              </p:cNvGrpSpPr>
              <p:nvPr/>
            </p:nvGrpSpPr>
            <p:grpSpPr bwMode="auto">
              <a:xfrm>
                <a:off x="1515" y="980"/>
                <a:ext cx="2879" cy="2717"/>
                <a:chOff x="1515" y="980"/>
                <a:chExt cx="2879" cy="2717"/>
              </a:xfrm>
            </p:grpSpPr>
            <p:sp>
              <p:nvSpPr>
                <p:cNvPr id="4163" name="Freeform 25"/>
                <p:cNvSpPr>
                  <a:spLocks noChangeAspect="1"/>
                </p:cNvSpPr>
                <p:nvPr/>
              </p:nvSpPr>
              <p:spPr bwMode="auto">
                <a:xfrm>
                  <a:off x="1515" y="980"/>
                  <a:ext cx="2879" cy="2717"/>
                </a:xfrm>
                <a:custGeom>
                  <a:avLst/>
                  <a:gdLst>
                    <a:gd name="T0" fmla="*/ 998 w 2763"/>
                    <a:gd name="T1" fmla="*/ 794 h 2654"/>
                    <a:gd name="T2" fmla="*/ 966 w 2763"/>
                    <a:gd name="T3" fmla="*/ 844 h 2654"/>
                    <a:gd name="T4" fmla="*/ 795 w 2763"/>
                    <a:gd name="T5" fmla="*/ 959 h 2654"/>
                    <a:gd name="T6" fmla="*/ 218 w 2763"/>
                    <a:gd name="T7" fmla="*/ 1299 h 2654"/>
                    <a:gd name="T8" fmla="*/ 127 w 2763"/>
                    <a:gd name="T9" fmla="*/ 1370 h 2654"/>
                    <a:gd name="T10" fmla="*/ 32 w 2763"/>
                    <a:gd name="T11" fmla="*/ 1502 h 2654"/>
                    <a:gd name="T12" fmla="*/ 4 w 2763"/>
                    <a:gd name="T13" fmla="*/ 1713 h 2654"/>
                    <a:gd name="T14" fmla="*/ 57 w 2763"/>
                    <a:gd name="T15" fmla="*/ 1918 h 2654"/>
                    <a:gd name="T16" fmla="*/ 165 w 2763"/>
                    <a:gd name="T17" fmla="*/ 2073 h 2654"/>
                    <a:gd name="T18" fmla="*/ 314 w 2763"/>
                    <a:gd name="T19" fmla="*/ 2234 h 2654"/>
                    <a:gd name="T20" fmla="*/ 540 w 2763"/>
                    <a:gd name="T21" fmla="*/ 2435 h 2654"/>
                    <a:gd name="T22" fmla="*/ 734 w 2763"/>
                    <a:gd name="T23" fmla="*/ 2553 h 2654"/>
                    <a:gd name="T24" fmla="*/ 914 w 2763"/>
                    <a:gd name="T25" fmla="*/ 2641 h 2654"/>
                    <a:gd name="T26" fmla="*/ 1234 w 2763"/>
                    <a:gd name="T27" fmla="*/ 2753 h 2654"/>
                    <a:gd name="T28" fmla="*/ 1465 w 2763"/>
                    <a:gd name="T29" fmla="*/ 2780 h 2654"/>
                    <a:gd name="T30" fmla="*/ 1716 w 2763"/>
                    <a:gd name="T31" fmla="*/ 2745 h 2654"/>
                    <a:gd name="T32" fmla="*/ 1941 w 2763"/>
                    <a:gd name="T33" fmla="*/ 2676 h 2654"/>
                    <a:gd name="T34" fmla="*/ 2125 w 2763"/>
                    <a:gd name="T35" fmla="*/ 2612 h 2654"/>
                    <a:gd name="T36" fmla="*/ 2328 w 2763"/>
                    <a:gd name="T37" fmla="*/ 2516 h 2654"/>
                    <a:gd name="T38" fmla="*/ 2492 w 2763"/>
                    <a:gd name="T39" fmla="*/ 2398 h 2654"/>
                    <a:gd name="T40" fmla="*/ 2667 w 2763"/>
                    <a:gd name="T41" fmla="*/ 2225 h 2654"/>
                    <a:gd name="T42" fmla="*/ 2865 w 2763"/>
                    <a:gd name="T43" fmla="*/ 2025 h 2654"/>
                    <a:gd name="T44" fmla="*/ 2947 w 2763"/>
                    <a:gd name="T45" fmla="*/ 1867 h 2654"/>
                    <a:gd name="T46" fmla="*/ 3000 w 2763"/>
                    <a:gd name="T47" fmla="*/ 1661 h 2654"/>
                    <a:gd name="T48" fmla="*/ 2947 w 2763"/>
                    <a:gd name="T49" fmla="*/ 1454 h 2654"/>
                    <a:gd name="T50" fmla="*/ 2839 w 2763"/>
                    <a:gd name="T51" fmla="*/ 1350 h 2654"/>
                    <a:gd name="T52" fmla="*/ 2680 w 2763"/>
                    <a:gd name="T53" fmla="*/ 1247 h 2654"/>
                    <a:gd name="T54" fmla="*/ 2554 w 2763"/>
                    <a:gd name="T55" fmla="*/ 1168 h 2654"/>
                    <a:gd name="T56" fmla="*/ 2411 w 2763"/>
                    <a:gd name="T57" fmla="*/ 1092 h 2654"/>
                    <a:gd name="T58" fmla="*/ 2177 w 2763"/>
                    <a:gd name="T59" fmla="*/ 954 h 2654"/>
                    <a:gd name="T60" fmla="*/ 2085 w 2763"/>
                    <a:gd name="T61" fmla="*/ 888 h 2654"/>
                    <a:gd name="T62" fmla="*/ 2002 w 2763"/>
                    <a:gd name="T63" fmla="*/ 794 h 2654"/>
                    <a:gd name="T64" fmla="*/ 1984 w 2763"/>
                    <a:gd name="T65" fmla="*/ 628 h 2654"/>
                    <a:gd name="T66" fmla="*/ 1987 w 2763"/>
                    <a:gd name="T67" fmla="*/ 112 h 2654"/>
                    <a:gd name="T68" fmla="*/ 1984 w 2763"/>
                    <a:gd name="T69" fmla="*/ 58 h 2654"/>
                    <a:gd name="T70" fmla="*/ 1931 w 2763"/>
                    <a:gd name="T71" fmla="*/ 8 h 2654"/>
                    <a:gd name="T72" fmla="*/ 1878 w 2763"/>
                    <a:gd name="T73" fmla="*/ 8 h 2654"/>
                    <a:gd name="T74" fmla="*/ 1822 w 2763"/>
                    <a:gd name="T75" fmla="*/ 8 h 2654"/>
                    <a:gd name="T76" fmla="*/ 1182 w 2763"/>
                    <a:gd name="T77" fmla="*/ 8 h 2654"/>
                    <a:gd name="T78" fmla="*/ 1074 w 2763"/>
                    <a:gd name="T79" fmla="*/ 8 h 2654"/>
                    <a:gd name="T80" fmla="*/ 1012 w 2763"/>
                    <a:gd name="T81" fmla="*/ 56 h 2654"/>
                    <a:gd name="T82" fmla="*/ 998 w 2763"/>
                    <a:gd name="T83" fmla="*/ 153 h 2654"/>
                    <a:gd name="T84" fmla="*/ 999 w 2763"/>
                    <a:gd name="T85" fmla="*/ 793 h 265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763"/>
                    <a:gd name="T130" fmla="*/ 0 h 2654"/>
                    <a:gd name="T131" fmla="*/ 2763 w 2763"/>
                    <a:gd name="T132" fmla="*/ 2654 h 265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763" h="2654">
                      <a:moveTo>
                        <a:pt x="919" y="758"/>
                      </a:moveTo>
                      <a:cubicBezTo>
                        <a:pt x="914" y="766"/>
                        <a:pt x="921" y="779"/>
                        <a:pt x="890" y="805"/>
                      </a:cubicBezTo>
                      <a:cubicBezTo>
                        <a:pt x="859" y="831"/>
                        <a:pt x="847" y="843"/>
                        <a:pt x="732" y="915"/>
                      </a:cubicBezTo>
                      <a:cubicBezTo>
                        <a:pt x="617" y="987"/>
                        <a:pt x="303" y="1174"/>
                        <a:pt x="201" y="1240"/>
                      </a:cubicBezTo>
                      <a:cubicBezTo>
                        <a:pt x="99" y="1305"/>
                        <a:pt x="146" y="1274"/>
                        <a:pt x="117" y="1307"/>
                      </a:cubicBezTo>
                      <a:cubicBezTo>
                        <a:pt x="89" y="1339"/>
                        <a:pt x="49" y="1379"/>
                        <a:pt x="30" y="1433"/>
                      </a:cubicBezTo>
                      <a:cubicBezTo>
                        <a:pt x="14" y="1482"/>
                        <a:pt x="0" y="1568"/>
                        <a:pt x="4" y="1634"/>
                      </a:cubicBezTo>
                      <a:cubicBezTo>
                        <a:pt x="9" y="1700"/>
                        <a:pt x="28" y="1773"/>
                        <a:pt x="53" y="1831"/>
                      </a:cubicBezTo>
                      <a:cubicBezTo>
                        <a:pt x="78" y="1888"/>
                        <a:pt x="113" y="1928"/>
                        <a:pt x="152" y="1978"/>
                      </a:cubicBezTo>
                      <a:cubicBezTo>
                        <a:pt x="191" y="2028"/>
                        <a:pt x="231" y="2074"/>
                        <a:pt x="289" y="2131"/>
                      </a:cubicBezTo>
                      <a:cubicBezTo>
                        <a:pt x="346" y="2189"/>
                        <a:pt x="433" y="2273"/>
                        <a:pt x="497" y="2324"/>
                      </a:cubicBezTo>
                      <a:cubicBezTo>
                        <a:pt x="562" y="2375"/>
                        <a:pt x="618" y="2403"/>
                        <a:pt x="676" y="2436"/>
                      </a:cubicBezTo>
                      <a:cubicBezTo>
                        <a:pt x="733" y="2468"/>
                        <a:pt x="765" y="2490"/>
                        <a:pt x="842" y="2520"/>
                      </a:cubicBezTo>
                      <a:cubicBezTo>
                        <a:pt x="919" y="2552"/>
                        <a:pt x="1051" y="2605"/>
                        <a:pt x="1136" y="2627"/>
                      </a:cubicBezTo>
                      <a:cubicBezTo>
                        <a:pt x="1221" y="2649"/>
                        <a:pt x="1275" y="2654"/>
                        <a:pt x="1349" y="2653"/>
                      </a:cubicBezTo>
                      <a:cubicBezTo>
                        <a:pt x="1423" y="2652"/>
                        <a:pt x="1509" y="2636"/>
                        <a:pt x="1581" y="2619"/>
                      </a:cubicBezTo>
                      <a:cubicBezTo>
                        <a:pt x="1654" y="2603"/>
                        <a:pt x="1725" y="2574"/>
                        <a:pt x="1788" y="2553"/>
                      </a:cubicBezTo>
                      <a:cubicBezTo>
                        <a:pt x="1851" y="2532"/>
                        <a:pt x="1897" y="2517"/>
                        <a:pt x="1957" y="2492"/>
                      </a:cubicBezTo>
                      <a:cubicBezTo>
                        <a:pt x="2017" y="2467"/>
                        <a:pt x="2087" y="2435"/>
                        <a:pt x="2144" y="2401"/>
                      </a:cubicBezTo>
                      <a:cubicBezTo>
                        <a:pt x="2200" y="2367"/>
                        <a:pt x="2244" y="2335"/>
                        <a:pt x="2296" y="2288"/>
                      </a:cubicBezTo>
                      <a:cubicBezTo>
                        <a:pt x="2348" y="2241"/>
                        <a:pt x="2399" y="2183"/>
                        <a:pt x="2457" y="2123"/>
                      </a:cubicBezTo>
                      <a:cubicBezTo>
                        <a:pt x="2514" y="2063"/>
                        <a:pt x="2597" y="1988"/>
                        <a:pt x="2639" y="1932"/>
                      </a:cubicBezTo>
                      <a:cubicBezTo>
                        <a:pt x="2682" y="1875"/>
                        <a:pt x="2693" y="1839"/>
                        <a:pt x="2714" y="1782"/>
                      </a:cubicBezTo>
                      <a:cubicBezTo>
                        <a:pt x="2735" y="1724"/>
                        <a:pt x="2763" y="1649"/>
                        <a:pt x="2763" y="1584"/>
                      </a:cubicBezTo>
                      <a:cubicBezTo>
                        <a:pt x="2763" y="1519"/>
                        <a:pt x="2739" y="1436"/>
                        <a:pt x="2714" y="1387"/>
                      </a:cubicBezTo>
                      <a:cubicBezTo>
                        <a:pt x="2689" y="1338"/>
                        <a:pt x="2657" y="1321"/>
                        <a:pt x="2615" y="1288"/>
                      </a:cubicBezTo>
                      <a:cubicBezTo>
                        <a:pt x="2574" y="1256"/>
                        <a:pt x="2511" y="1219"/>
                        <a:pt x="2468" y="1190"/>
                      </a:cubicBezTo>
                      <a:cubicBezTo>
                        <a:pt x="2424" y="1160"/>
                        <a:pt x="2394" y="1140"/>
                        <a:pt x="2352" y="1115"/>
                      </a:cubicBezTo>
                      <a:cubicBezTo>
                        <a:pt x="2311" y="1090"/>
                        <a:pt x="2279" y="1076"/>
                        <a:pt x="2221" y="1042"/>
                      </a:cubicBezTo>
                      <a:cubicBezTo>
                        <a:pt x="2163" y="1008"/>
                        <a:pt x="2055" y="942"/>
                        <a:pt x="2005" y="910"/>
                      </a:cubicBezTo>
                      <a:cubicBezTo>
                        <a:pt x="1955" y="878"/>
                        <a:pt x="1947" y="872"/>
                        <a:pt x="1920" y="847"/>
                      </a:cubicBezTo>
                      <a:cubicBezTo>
                        <a:pt x="1893" y="822"/>
                        <a:pt x="1860" y="799"/>
                        <a:pt x="1844" y="758"/>
                      </a:cubicBezTo>
                      <a:cubicBezTo>
                        <a:pt x="1828" y="717"/>
                        <a:pt x="1829" y="707"/>
                        <a:pt x="1827" y="599"/>
                      </a:cubicBezTo>
                      <a:cubicBezTo>
                        <a:pt x="1825" y="490"/>
                        <a:pt x="1830" y="197"/>
                        <a:pt x="1830" y="106"/>
                      </a:cubicBezTo>
                      <a:cubicBezTo>
                        <a:pt x="1830" y="16"/>
                        <a:pt x="1835" y="73"/>
                        <a:pt x="1827" y="56"/>
                      </a:cubicBezTo>
                      <a:cubicBezTo>
                        <a:pt x="1818" y="40"/>
                        <a:pt x="1794" y="15"/>
                        <a:pt x="1778" y="8"/>
                      </a:cubicBezTo>
                      <a:cubicBezTo>
                        <a:pt x="1762" y="0"/>
                        <a:pt x="1745" y="8"/>
                        <a:pt x="1729" y="8"/>
                      </a:cubicBezTo>
                      <a:cubicBezTo>
                        <a:pt x="1713" y="8"/>
                        <a:pt x="1786" y="8"/>
                        <a:pt x="1679" y="8"/>
                      </a:cubicBezTo>
                      <a:cubicBezTo>
                        <a:pt x="1573" y="8"/>
                        <a:pt x="1203" y="8"/>
                        <a:pt x="1088" y="8"/>
                      </a:cubicBezTo>
                      <a:cubicBezTo>
                        <a:pt x="973" y="8"/>
                        <a:pt x="1015" y="0"/>
                        <a:pt x="989" y="8"/>
                      </a:cubicBezTo>
                      <a:cubicBezTo>
                        <a:pt x="963" y="15"/>
                        <a:pt x="944" y="32"/>
                        <a:pt x="932" y="54"/>
                      </a:cubicBezTo>
                      <a:cubicBezTo>
                        <a:pt x="920" y="77"/>
                        <a:pt x="920" y="37"/>
                        <a:pt x="919" y="146"/>
                      </a:cubicBezTo>
                      <a:cubicBezTo>
                        <a:pt x="917" y="263"/>
                        <a:pt x="920" y="630"/>
                        <a:pt x="920" y="757"/>
                      </a:cubicBezTo>
                    </a:path>
                  </a:pathLst>
                </a:custGeom>
                <a:solidFill>
                  <a:srgbClr val="C0C0C0">
                    <a:alpha val="70195"/>
                  </a:srgbClr>
                </a:solidFill>
                <a:ln w="3175">
                  <a:solidFill>
                    <a:schemeClr val="tx1"/>
                  </a:solidFill>
                  <a:round/>
                  <a:headEnd/>
                  <a:tailEnd/>
                </a:ln>
              </p:spPr>
              <p:txBody>
                <a:bodyPr/>
                <a:lstStyle/>
                <a:p>
                  <a:pPr defTabSz="914400" fontAlgn="base">
                    <a:spcBef>
                      <a:spcPct val="0"/>
                    </a:spcBef>
                    <a:spcAft>
                      <a:spcPct val="0"/>
                    </a:spcAft>
                  </a:pPr>
                  <a:endParaRPr lang="it-IT">
                    <a:solidFill>
                      <a:srgbClr val="000000"/>
                    </a:solidFill>
                    <a:latin typeface="Arial" charset="0"/>
                  </a:endParaRPr>
                </a:p>
              </p:txBody>
            </p:sp>
            <p:sp>
              <p:nvSpPr>
                <p:cNvPr id="4164" name="Freeform 26"/>
                <p:cNvSpPr>
                  <a:spLocks noChangeAspect="1"/>
                </p:cNvSpPr>
                <p:nvPr/>
              </p:nvSpPr>
              <p:spPr bwMode="auto">
                <a:xfrm>
                  <a:off x="1519" y="2543"/>
                  <a:ext cx="2870" cy="1154"/>
                </a:xfrm>
                <a:custGeom>
                  <a:avLst/>
                  <a:gdLst>
                    <a:gd name="T0" fmla="*/ 7 w 2870"/>
                    <a:gd name="T1" fmla="*/ 18 h 1154"/>
                    <a:gd name="T2" fmla="*/ 0 w 2870"/>
                    <a:gd name="T3" fmla="*/ 148 h 1154"/>
                    <a:gd name="T4" fmla="*/ 69 w 2870"/>
                    <a:gd name="T5" fmla="*/ 352 h 1154"/>
                    <a:gd name="T6" fmla="*/ 180 w 2870"/>
                    <a:gd name="T7" fmla="*/ 496 h 1154"/>
                    <a:gd name="T8" fmla="*/ 402 w 2870"/>
                    <a:gd name="T9" fmla="*/ 715 h 1154"/>
                    <a:gd name="T10" fmla="*/ 533 w 2870"/>
                    <a:gd name="T11" fmla="*/ 829 h 1154"/>
                    <a:gd name="T12" fmla="*/ 669 w 2870"/>
                    <a:gd name="T13" fmla="*/ 913 h 1154"/>
                    <a:gd name="T14" fmla="*/ 867 w 2870"/>
                    <a:gd name="T15" fmla="*/ 1012 h 1154"/>
                    <a:gd name="T16" fmla="*/ 1188 w 2870"/>
                    <a:gd name="T17" fmla="*/ 1129 h 1154"/>
                    <a:gd name="T18" fmla="*/ 1452 w 2870"/>
                    <a:gd name="T19" fmla="*/ 1153 h 1154"/>
                    <a:gd name="T20" fmla="*/ 1638 w 2870"/>
                    <a:gd name="T21" fmla="*/ 1126 h 1154"/>
                    <a:gd name="T22" fmla="*/ 2097 w 2870"/>
                    <a:gd name="T23" fmla="*/ 967 h 1154"/>
                    <a:gd name="T24" fmla="*/ 2360 w 2870"/>
                    <a:gd name="T25" fmla="*/ 805 h 1154"/>
                    <a:gd name="T26" fmla="*/ 2513 w 2870"/>
                    <a:gd name="T27" fmla="*/ 655 h 1154"/>
                    <a:gd name="T28" fmla="*/ 2640 w 2870"/>
                    <a:gd name="T29" fmla="*/ 526 h 1154"/>
                    <a:gd name="T30" fmla="*/ 2747 w 2870"/>
                    <a:gd name="T31" fmla="*/ 409 h 1154"/>
                    <a:gd name="T32" fmla="*/ 2798 w 2870"/>
                    <a:gd name="T33" fmla="*/ 325 h 1154"/>
                    <a:gd name="T34" fmla="*/ 2870 w 2870"/>
                    <a:gd name="T35" fmla="*/ 133 h 1154"/>
                    <a:gd name="T36" fmla="*/ 2867 w 2870"/>
                    <a:gd name="T37" fmla="*/ 19 h 1154"/>
                    <a:gd name="T38" fmla="*/ 7 w 2870"/>
                    <a:gd name="T39" fmla="*/ 18 h 115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870"/>
                    <a:gd name="T61" fmla="*/ 0 h 1154"/>
                    <a:gd name="T62" fmla="*/ 2870 w 2870"/>
                    <a:gd name="T63" fmla="*/ 1154 h 115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870" h="1154">
                      <a:moveTo>
                        <a:pt x="7" y="18"/>
                      </a:moveTo>
                      <a:lnTo>
                        <a:pt x="0" y="148"/>
                      </a:lnTo>
                      <a:cubicBezTo>
                        <a:pt x="10" y="204"/>
                        <a:pt x="39" y="294"/>
                        <a:pt x="69" y="352"/>
                      </a:cubicBezTo>
                      <a:lnTo>
                        <a:pt x="180" y="496"/>
                      </a:lnTo>
                      <a:cubicBezTo>
                        <a:pt x="236" y="557"/>
                        <a:pt x="343" y="660"/>
                        <a:pt x="402" y="715"/>
                      </a:cubicBezTo>
                      <a:cubicBezTo>
                        <a:pt x="461" y="770"/>
                        <a:pt x="489" y="796"/>
                        <a:pt x="533" y="829"/>
                      </a:cubicBezTo>
                      <a:cubicBezTo>
                        <a:pt x="577" y="862"/>
                        <a:pt x="613" y="883"/>
                        <a:pt x="669" y="913"/>
                      </a:cubicBezTo>
                      <a:cubicBezTo>
                        <a:pt x="725" y="943"/>
                        <a:pt x="781" y="976"/>
                        <a:pt x="867" y="1012"/>
                      </a:cubicBezTo>
                      <a:cubicBezTo>
                        <a:pt x="953" y="1048"/>
                        <a:pt x="1091" y="1106"/>
                        <a:pt x="1188" y="1129"/>
                      </a:cubicBezTo>
                      <a:cubicBezTo>
                        <a:pt x="1285" y="1152"/>
                        <a:pt x="1377" y="1154"/>
                        <a:pt x="1452" y="1153"/>
                      </a:cubicBezTo>
                      <a:lnTo>
                        <a:pt x="1638" y="1126"/>
                      </a:lnTo>
                      <a:cubicBezTo>
                        <a:pt x="1746" y="1095"/>
                        <a:pt x="1977" y="1020"/>
                        <a:pt x="2097" y="967"/>
                      </a:cubicBezTo>
                      <a:cubicBezTo>
                        <a:pt x="2217" y="914"/>
                        <a:pt x="2291" y="857"/>
                        <a:pt x="2360" y="805"/>
                      </a:cubicBezTo>
                      <a:cubicBezTo>
                        <a:pt x="2429" y="753"/>
                        <a:pt x="2466" y="701"/>
                        <a:pt x="2513" y="655"/>
                      </a:cubicBezTo>
                      <a:cubicBezTo>
                        <a:pt x="2560" y="609"/>
                        <a:pt x="2601" y="567"/>
                        <a:pt x="2640" y="526"/>
                      </a:cubicBezTo>
                      <a:cubicBezTo>
                        <a:pt x="2679" y="485"/>
                        <a:pt x="2721" y="442"/>
                        <a:pt x="2747" y="409"/>
                      </a:cubicBezTo>
                      <a:cubicBezTo>
                        <a:pt x="2773" y="376"/>
                        <a:pt x="2778" y="371"/>
                        <a:pt x="2798" y="325"/>
                      </a:cubicBezTo>
                      <a:cubicBezTo>
                        <a:pt x="2818" y="279"/>
                        <a:pt x="2859" y="184"/>
                        <a:pt x="2870" y="133"/>
                      </a:cubicBezTo>
                      <a:lnTo>
                        <a:pt x="2867" y="19"/>
                      </a:lnTo>
                      <a:cubicBezTo>
                        <a:pt x="2390" y="0"/>
                        <a:pt x="603" y="18"/>
                        <a:pt x="7" y="18"/>
                      </a:cubicBezTo>
                      <a:close/>
                    </a:path>
                  </a:pathLst>
                </a:custGeom>
                <a:solidFill>
                  <a:srgbClr val="FFCC00">
                    <a:alpha val="50195"/>
                  </a:srgbClr>
                </a:solidFill>
                <a:ln w="6350">
                  <a:solidFill>
                    <a:schemeClr val="tx1"/>
                  </a:solidFill>
                  <a:round/>
                  <a:headEnd/>
                  <a:tailEnd/>
                </a:ln>
              </p:spPr>
              <p:txBody>
                <a:bodyPr/>
                <a:lstStyle/>
                <a:p>
                  <a:pPr defTabSz="914400" fontAlgn="base">
                    <a:spcBef>
                      <a:spcPct val="0"/>
                    </a:spcBef>
                    <a:spcAft>
                      <a:spcPct val="0"/>
                    </a:spcAft>
                  </a:pPr>
                  <a:endParaRPr lang="it-IT">
                    <a:solidFill>
                      <a:srgbClr val="000000"/>
                    </a:solidFill>
                    <a:latin typeface="Arial" charset="0"/>
                  </a:endParaRPr>
                </a:p>
              </p:txBody>
            </p:sp>
          </p:grpSp>
          <p:grpSp>
            <p:nvGrpSpPr>
              <p:cNvPr id="4142" name="Group 27"/>
              <p:cNvGrpSpPr>
                <a:grpSpLocks noChangeAspect="1"/>
              </p:cNvGrpSpPr>
              <p:nvPr/>
            </p:nvGrpSpPr>
            <p:grpSpPr bwMode="auto">
              <a:xfrm rot="-2727070">
                <a:off x="1547" y="793"/>
                <a:ext cx="898" cy="806"/>
                <a:chOff x="696" y="420"/>
                <a:chExt cx="898" cy="806"/>
              </a:xfrm>
            </p:grpSpPr>
            <p:grpSp>
              <p:nvGrpSpPr>
                <p:cNvPr id="4153" name="Group 28"/>
                <p:cNvGrpSpPr>
                  <a:grpSpLocks noChangeAspect="1"/>
                </p:cNvGrpSpPr>
                <p:nvPr/>
              </p:nvGrpSpPr>
              <p:grpSpPr bwMode="auto">
                <a:xfrm rot="2916606">
                  <a:off x="742" y="374"/>
                  <a:ext cx="806" cy="898"/>
                  <a:chOff x="742" y="374"/>
                  <a:chExt cx="806" cy="898"/>
                </a:xfrm>
              </p:grpSpPr>
              <p:sp>
                <p:nvSpPr>
                  <p:cNvPr id="4157" name="Rectangle 29"/>
                  <p:cNvSpPr>
                    <a:spLocks noChangeAspect="1" noChangeArrowheads="1"/>
                  </p:cNvSpPr>
                  <p:nvPr/>
                </p:nvSpPr>
                <p:spPr bwMode="auto">
                  <a:xfrm rot="-2911412">
                    <a:off x="660" y="969"/>
                    <a:ext cx="385" cy="222"/>
                  </a:xfrm>
                  <a:prstGeom prst="rect">
                    <a:avLst/>
                  </a:prstGeom>
                  <a:solidFill>
                    <a:srgbClr val="1C1C1C"/>
                  </a:solidFill>
                  <a:ln w="9525">
                    <a:solidFill>
                      <a:schemeClr val="tx1"/>
                    </a:solidFill>
                    <a:miter lim="800000"/>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grpSp>
                <p:nvGrpSpPr>
                  <p:cNvPr id="4158" name="Group 30"/>
                  <p:cNvGrpSpPr>
                    <a:grpSpLocks noChangeAspect="1"/>
                  </p:cNvGrpSpPr>
                  <p:nvPr/>
                </p:nvGrpSpPr>
                <p:grpSpPr bwMode="auto">
                  <a:xfrm rot="310839">
                    <a:off x="1334" y="374"/>
                    <a:ext cx="186" cy="284"/>
                    <a:chOff x="1182" y="1172"/>
                    <a:chExt cx="186" cy="290"/>
                  </a:xfrm>
                </p:grpSpPr>
                <p:sp>
                  <p:nvSpPr>
                    <p:cNvPr id="4161" name="Rectangle 31"/>
                    <p:cNvSpPr>
                      <a:spLocks noChangeAspect="1" noChangeArrowheads="1"/>
                    </p:cNvSpPr>
                    <p:nvPr/>
                  </p:nvSpPr>
                  <p:spPr bwMode="auto">
                    <a:xfrm rot="7553335">
                      <a:off x="1232" y="1240"/>
                      <a:ext cx="204" cy="68"/>
                    </a:xfrm>
                    <a:prstGeom prst="rect">
                      <a:avLst/>
                    </a:prstGeom>
                    <a:solidFill>
                      <a:srgbClr val="5F5F5F"/>
                    </a:solidFill>
                    <a:ln w="9525">
                      <a:solidFill>
                        <a:schemeClr val="tx1"/>
                      </a:solidFill>
                      <a:miter lim="800000"/>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sp>
                  <p:nvSpPr>
                    <p:cNvPr id="4162" name="Rectangle 32"/>
                    <p:cNvSpPr>
                      <a:spLocks noChangeAspect="1" noChangeArrowheads="1"/>
                    </p:cNvSpPr>
                    <p:nvPr/>
                  </p:nvSpPr>
                  <p:spPr bwMode="auto">
                    <a:xfrm rot="7553335">
                      <a:off x="1182" y="1349"/>
                      <a:ext cx="113" cy="113"/>
                    </a:xfrm>
                    <a:prstGeom prst="rect">
                      <a:avLst/>
                    </a:prstGeom>
                    <a:solidFill>
                      <a:srgbClr val="1C1C1C"/>
                    </a:solidFill>
                    <a:ln w="9525">
                      <a:solidFill>
                        <a:schemeClr val="tx1"/>
                      </a:solidFill>
                      <a:miter lim="800000"/>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grpSp>
              <p:sp>
                <p:nvSpPr>
                  <p:cNvPr id="4159" name="Oval 33"/>
                  <p:cNvSpPr>
                    <a:spLocks noChangeAspect="1" noChangeArrowheads="1"/>
                  </p:cNvSpPr>
                  <p:nvPr/>
                </p:nvSpPr>
                <p:spPr bwMode="auto">
                  <a:xfrm rot="-623140">
                    <a:off x="1514" y="418"/>
                    <a:ext cx="34" cy="33"/>
                  </a:xfrm>
                  <a:prstGeom prst="ellipse">
                    <a:avLst/>
                  </a:prstGeom>
                  <a:solidFill>
                    <a:srgbClr val="1C1C1C"/>
                  </a:solidFill>
                  <a:ln w="9525">
                    <a:solidFill>
                      <a:schemeClr val="tx1"/>
                    </a:solidFill>
                    <a:round/>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sp>
                <p:nvSpPr>
                  <p:cNvPr id="4160" name="Rectangle 34"/>
                  <p:cNvSpPr>
                    <a:spLocks noChangeAspect="1" noChangeArrowheads="1"/>
                  </p:cNvSpPr>
                  <p:nvPr/>
                </p:nvSpPr>
                <p:spPr bwMode="auto">
                  <a:xfrm rot="-2938270">
                    <a:off x="743" y="780"/>
                    <a:ext cx="737" cy="22"/>
                  </a:xfrm>
                  <a:prstGeom prst="rect">
                    <a:avLst/>
                  </a:prstGeom>
                  <a:solidFill>
                    <a:srgbClr val="006600"/>
                  </a:solidFill>
                  <a:ln w="9525">
                    <a:solidFill>
                      <a:schemeClr val="tx1"/>
                    </a:solidFill>
                    <a:miter lim="800000"/>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grpSp>
            <p:grpSp>
              <p:nvGrpSpPr>
                <p:cNvPr id="4154" name="Group 35"/>
                <p:cNvGrpSpPr>
                  <a:grpSpLocks noChangeAspect="1"/>
                </p:cNvGrpSpPr>
                <p:nvPr/>
              </p:nvGrpSpPr>
              <p:grpSpPr bwMode="auto">
                <a:xfrm>
                  <a:off x="1453" y="721"/>
                  <a:ext cx="32" cy="34"/>
                  <a:chOff x="1519" y="439"/>
                  <a:chExt cx="45" cy="48"/>
                </a:xfrm>
              </p:grpSpPr>
              <p:sp>
                <p:nvSpPr>
                  <p:cNvPr id="4155" name="Rectangle 36"/>
                  <p:cNvSpPr>
                    <a:spLocks noChangeAspect="1" noChangeArrowheads="1"/>
                  </p:cNvSpPr>
                  <p:nvPr/>
                </p:nvSpPr>
                <p:spPr bwMode="auto">
                  <a:xfrm>
                    <a:off x="1519" y="464"/>
                    <a:ext cx="45" cy="23"/>
                  </a:xfrm>
                  <a:prstGeom prst="rect">
                    <a:avLst/>
                  </a:prstGeom>
                  <a:solidFill>
                    <a:schemeClr val="tx2"/>
                  </a:solidFill>
                  <a:ln w="9525">
                    <a:solidFill>
                      <a:schemeClr val="tx1"/>
                    </a:solidFill>
                    <a:miter lim="800000"/>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sp>
                <p:nvSpPr>
                  <p:cNvPr id="4156" name="Rectangle 37"/>
                  <p:cNvSpPr>
                    <a:spLocks noChangeAspect="1" noChangeArrowheads="1"/>
                  </p:cNvSpPr>
                  <p:nvPr/>
                </p:nvSpPr>
                <p:spPr bwMode="auto">
                  <a:xfrm>
                    <a:off x="1531" y="439"/>
                    <a:ext cx="23" cy="16"/>
                  </a:xfrm>
                  <a:prstGeom prst="rect">
                    <a:avLst/>
                  </a:prstGeom>
                  <a:solidFill>
                    <a:schemeClr val="tx2"/>
                  </a:solidFill>
                  <a:ln w="9525">
                    <a:solidFill>
                      <a:schemeClr val="tx1"/>
                    </a:solidFill>
                    <a:miter lim="800000"/>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grpSp>
          </p:grpSp>
          <p:grpSp>
            <p:nvGrpSpPr>
              <p:cNvPr id="4143" name="Group 38"/>
              <p:cNvGrpSpPr>
                <a:grpSpLocks noChangeAspect="1"/>
              </p:cNvGrpSpPr>
              <p:nvPr/>
            </p:nvGrpSpPr>
            <p:grpSpPr bwMode="auto">
              <a:xfrm rot="3099823">
                <a:off x="3259" y="1177"/>
                <a:ext cx="1259" cy="188"/>
                <a:chOff x="2230" y="838"/>
                <a:chExt cx="1259" cy="188"/>
              </a:xfrm>
            </p:grpSpPr>
            <p:grpSp>
              <p:nvGrpSpPr>
                <p:cNvPr id="4144" name="Group 39"/>
                <p:cNvGrpSpPr>
                  <a:grpSpLocks noChangeAspect="1"/>
                </p:cNvGrpSpPr>
                <p:nvPr/>
              </p:nvGrpSpPr>
              <p:grpSpPr bwMode="auto">
                <a:xfrm>
                  <a:off x="2381" y="838"/>
                  <a:ext cx="32" cy="34"/>
                  <a:chOff x="1519" y="439"/>
                  <a:chExt cx="45" cy="48"/>
                </a:xfrm>
              </p:grpSpPr>
              <p:sp>
                <p:nvSpPr>
                  <p:cNvPr id="4151" name="Rectangle 40"/>
                  <p:cNvSpPr>
                    <a:spLocks noChangeAspect="1" noChangeArrowheads="1"/>
                  </p:cNvSpPr>
                  <p:nvPr/>
                </p:nvSpPr>
                <p:spPr bwMode="auto">
                  <a:xfrm>
                    <a:off x="1519" y="464"/>
                    <a:ext cx="45" cy="23"/>
                  </a:xfrm>
                  <a:prstGeom prst="rect">
                    <a:avLst/>
                  </a:prstGeom>
                  <a:solidFill>
                    <a:schemeClr val="tx2"/>
                  </a:solidFill>
                  <a:ln w="9525">
                    <a:solidFill>
                      <a:schemeClr val="tx1"/>
                    </a:solidFill>
                    <a:miter lim="800000"/>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sp>
                <p:nvSpPr>
                  <p:cNvPr id="4152" name="Rectangle 41"/>
                  <p:cNvSpPr>
                    <a:spLocks noChangeAspect="1" noChangeArrowheads="1"/>
                  </p:cNvSpPr>
                  <p:nvPr/>
                </p:nvSpPr>
                <p:spPr bwMode="auto">
                  <a:xfrm>
                    <a:off x="1531" y="439"/>
                    <a:ext cx="23" cy="16"/>
                  </a:xfrm>
                  <a:prstGeom prst="rect">
                    <a:avLst/>
                  </a:prstGeom>
                  <a:solidFill>
                    <a:schemeClr val="tx2"/>
                  </a:solidFill>
                  <a:ln w="9525">
                    <a:solidFill>
                      <a:schemeClr val="tx1"/>
                    </a:solidFill>
                    <a:miter lim="800000"/>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grpSp>
            <p:grpSp>
              <p:nvGrpSpPr>
                <p:cNvPr id="4145" name="Group 42"/>
                <p:cNvGrpSpPr>
                  <a:grpSpLocks noChangeAspect="1"/>
                </p:cNvGrpSpPr>
                <p:nvPr/>
              </p:nvGrpSpPr>
              <p:grpSpPr bwMode="auto">
                <a:xfrm>
                  <a:off x="2230" y="882"/>
                  <a:ext cx="1259" cy="144"/>
                  <a:chOff x="2230" y="882"/>
                  <a:chExt cx="1259" cy="144"/>
                </a:xfrm>
              </p:grpSpPr>
              <p:grpSp>
                <p:nvGrpSpPr>
                  <p:cNvPr id="4146" name="Group 43"/>
                  <p:cNvGrpSpPr>
                    <a:grpSpLocks noChangeAspect="1"/>
                  </p:cNvGrpSpPr>
                  <p:nvPr/>
                </p:nvGrpSpPr>
                <p:grpSpPr bwMode="auto">
                  <a:xfrm>
                    <a:off x="2230" y="915"/>
                    <a:ext cx="297" cy="111"/>
                    <a:chOff x="2699" y="1369"/>
                    <a:chExt cx="297" cy="113"/>
                  </a:xfrm>
                </p:grpSpPr>
                <p:sp>
                  <p:nvSpPr>
                    <p:cNvPr id="4149" name="Rectangle 44"/>
                    <p:cNvSpPr>
                      <a:spLocks noChangeAspect="1" noChangeArrowheads="1"/>
                    </p:cNvSpPr>
                    <p:nvPr/>
                  </p:nvSpPr>
                  <p:spPr bwMode="auto">
                    <a:xfrm>
                      <a:off x="2699" y="1389"/>
                      <a:ext cx="113" cy="68"/>
                    </a:xfrm>
                    <a:prstGeom prst="rect">
                      <a:avLst/>
                    </a:prstGeom>
                    <a:solidFill>
                      <a:srgbClr val="5F5F5F"/>
                    </a:solidFill>
                    <a:ln w="9525">
                      <a:solidFill>
                        <a:schemeClr val="tx1"/>
                      </a:solidFill>
                      <a:miter lim="800000"/>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sp>
                  <p:nvSpPr>
                    <p:cNvPr id="4150" name="Rectangle 45"/>
                    <p:cNvSpPr>
                      <a:spLocks noChangeAspect="1" noChangeArrowheads="1"/>
                    </p:cNvSpPr>
                    <p:nvPr/>
                  </p:nvSpPr>
                  <p:spPr bwMode="auto">
                    <a:xfrm>
                      <a:off x="2815" y="1369"/>
                      <a:ext cx="181" cy="113"/>
                    </a:xfrm>
                    <a:prstGeom prst="rect">
                      <a:avLst/>
                    </a:prstGeom>
                    <a:solidFill>
                      <a:srgbClr val="1C1C1C"/>
                    </a:solidFill>
                    <a:ln w="9525">
                      <a:solidFill>
                        <a:schemeClr val="tx1"/>
                      </a:solidFill>
                      <a:miter lim="800000"/>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grpSp>
              <p:sp>
                <p:nvSpPr>
                  <p:cNvPr id="4147" name="Oval 46"/>
                  <p:cNvSpPr>
                    <a:spLocks noChangeAspect="1" noChangeArrowheads="1"/>
                  </p:cNvSpPr>
                  <p:nvPr/>
                </p:nvSpPr>
                <p:spPr bwMode="auto">
                  <a:xfrm rot="-2070970">
                    <a:off x="2255" y="951"/>
                    <a:ext cx="34" cy="33"/>
                  </a:xfrm>
                  <a:prstGeom prst="ellipse">
                    <a:avLst/>
                  </a:prstGeom>
                  <a:solidFill>
                    <a:srgbClr val="1C1C1C"/>
                  </a:solidFill>
                  <a:ln w="9525">
                    <a:solidFill>
                      <a:schemeClr val="tx1"/>
                    </a:solidFill>
                    <a:round/>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sp>
                <p:nvSpPr>
                  <p:cNvPr id="4148" name="Rectangle 47"/>
                  <p:cNvSpPr>
                    <a:spLocks noChangeAspect="1" noChangeArrowheads="1"/>
                  </p:cNvSpPr>
                  <p:nvPr/>
                </p:nvSpPr>
                <p:spPr bwMode="auto">
                  <a:xfrm rot="-3690">
                    <a:off x="2355" y="882"/>
                    <a:ext cx="1134" cy="22"/>
                  </a:xfrm>
                  <a:prstGeom prst="rect">
                    <a:avLst/>
                  </a:prstGeom>
                  <a:solidFill>
                    <a:srgbClr val="006600"/>
                  </a:solidFill>
                  <a:ln w="9525">
                    <a:solidFill>
                      <a:schemeClr val="tx1"/>
                    </a:solidFill>
                    <a:miter lim="800000"/>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grpSp>
          </p:grpSp>
        </p:grpSp>
        <p:grpSp>
          <p:nvGrpSpPr>
            <p:cNvPr id="4116" name="Group 48"/>
            <p:cNvGrpSpPr>
              <a:grpSpLocks noChangeAspect="1"/>
            </p:cNvGrpSpPr>
            <p:nvPr/>
          </p:nvGrpSpPr>
          <p:grpSpPr bwMode="auto">
            <a:xfrm>
              <a:off x="901" y="2217"/>
              <a:ext cx="3401" cy="1614"/>
              <a:chOff x="1330" y="2284"/>
              <a:chExt cx="3401" cy="1614"/>
            </a:xfrm>
          </p:grpSpPr>
          <p:sp>
            <p:nvSpPr>
              <p:cNvPr id="4128" name="Freeform 49"/>
              <p:cNvSpPr>
                <a:spLocks noChangeAspect="1"/>
              </p:cNvSpPr>
              <p:nvPr/>
            </p:nvSpPr>
            <p:spPr bwMode="auto">
              <a:xfrm>
                <a:off x="1332" y="2324"/>
                <a:ext cx="3399" cy="1574"/>
              </a:xfrm>
              <a:custGeom>
                <a:avLst/>
                <a:gdLst>
                  <a:gd name="T0" fmla="*/ 0 w 3399"/>
                  <a:gd name="T1" fmla="*/ 0 h 1574"/>
                  <a:gd name="T2" fmla="*/ 48 w 3399"/>
                  <a:gd name="T3" fmla="*/ 320 h 1574"/>
                  <a:gd name="T4" fmla="*/ 200 w 3399"/>
                  <a:gd name="T5" fmla="*/ 676 h 1574"/>
                  <a:gd name="T6" fmla="*/ 528 w 3399"/>
                  <a:gd name="T7" fmla="*/ 1104 h 1574"/>
                  <a:gd name="T8" fmla="*/ 916 w 3399"/>
                  <a:gd name="T9" fmla="*/ 1380 h 1574"/>
                  <a:gd name="T10" fmla="*/ 1320 w 3399"/>
                  <a:gd name="T11" fmla="*/ 1524 h 1574"/>
                  <a:gd name="T12" fmla="*/ 1708 w 3399"/>
                  <a:gd name="T13" fmla="*/ 1572 h 1574"/>
                  <a:gd name="T14" fmla="*/ 2060 w 3399"/>
                  <a:gd name="T15" fmla="*/ 1536 h 1574"/>
                  <a:gd name="T16" fmla="*/ 2372 w 3399"/>
                  <a:gd name="T17" fmla="*/ 1444 h 1574"/>
                  <a:gd name="T18" fmla="*/ 2736 w 3399"/>
                  <a:gd name="T19" fmla="*/ 1240 h 1574"/>
                  <a:gd name="T20" fmla="*/ 3084 w 3399"/>
                  <a:gd name="T21" fmla="*/ 908 h 1574"/>
                  <a:gd name="T22" fmla="*/ 3304 w 3399"/>
                  <a:gd name="T23" fmla="*/ 540 h 1574"/>
                  <a:gd name="T24" fmla="*/ 3384 w 3399"/>
                  <a:gd name="T25" fmla="*/ 284 h 1574"/>
                  <a:gd name="T26" fmla="*/ 3392 w 3399"/>
                  <a:gd name="T27" fmla="*/ 4 h 1574"/>
                  <a:gd name="T28" fmla="*/ 0 w 3399"/>
                  <a:gd name="T29" fmla="*/ 0 h 157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399"/>
                  <a:gd name="T46" fmla="*/ 0 h 1574"/>
                  <a:gd name="T47" fmla="*/ 3399 w 3399"/>
                  <a:gd name="T48" fmla="*/ 1574 h 157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399" h="1574">
                    <a:moveTo>
                      <a:pt x="0" y="0"/>
                    </a:moveTo>
                    <a:cubicBezTo>
                      <a:pt x="8" y="53"/>
                      <a:pt x="15" y="207"/>
                      <a:pt x="48" y="320"/>
                    </a:cubicBezTo>
                    <a:cubicBezTo>
                      <a:pt x="81" y="433"/>
                      <a:pt x="120" y="545"/>
                      <a:pt x="200" y="676"/>
                    </a:cubicBezTo>
                    <a:cubicBezTo>
                      <a:pt x="280" y="807"/>
                      <a:pt x="409" y="987"/>
                      <a:pt x="528" y="1104"/>
                    </a:cubicBezTo>
                    <a:cubicBezTo>
                      <a:pt x="647" y="1221"/>
                      <a:pt x="784" y="1310"/>
                      <a:pt x="916" y="1380"/>
                    </a:cubicBezTo>
                    <a:cubicBezTo>
                      <a:pt x="1048" y="1450"/>
                      <a:pt x="1188" y="1492"/>
                      <a:pt x="1320" y="1524"/>
                    </a:cubicBezTo>
                    <a:cubicBezTo>
                      <a:pt x="1452" y="1556"/>
                      <a:pt x="1585" y="1570"/>
                      <a:pt x="1708" y="1572"/>
                    </a:cubicBezTo>
                    <a:cubicBezTo>
                      <a:pt x="1831" y="1574"/>
                      <a:pt x="1949" y="1557"/>
                      <a:pt x="2060" y="1536"/>
                    </a:cubicBezTo>
                    <a:cubicBezTo>
                      <a:pt x="2171" y="1515"/>
                      <a:pt x="2259" y="1493"/>
                      <a:pt x="2372" y="1444"/>
                    </a:cubicBezTo>
                    <a:cubicBezTo>
                      <a:pt x="2485" y="1395"/>
                      <a:pt x="2617" y="1329"/>
                      <a:pt x="2736" y="1240"/>
                    </a:cubicBezTo>
                    <a:cubicBezTo>
                      <a:pt x="2855" y="1151"/>
                      <a:pt x="2989" y="1025"/>
                      <a:pt x="3084" y="908"/>
                    </a:cubicBezTo>
                    <a:cubicBezTo>
                      <a:pt x="3179" y="791"/>
                      <a:pt x="3254" y="644"/>
                      <a:pt x="3304" y="540"/>
                    </a:cubicBezTo>
                    <a:cubicBezTo>
                      <a:pt x="3354" y="436"/>
                      <a:pt x="3369" y="373"/>
                      <a:pt x="3384" y="284"/>
                    </a:cubicBezTo>
                    <a:cubicBezTo>
                      <a:pt x="3399" y="195"/>
                      <a:pt x="3390" y="62"/>
                      <a:pt x="3392" y="4"/>
                    </a:cubicBezTo>
                    <a:cubicBezTo>
                      <a:pt x="3392" y="4"/>
                      <a:pt x="0" y="0"/>
                      <a:pt x="0" y="0"/>
                    </a:cubicBezTo>
                    <a:close/>
                  </a:path>
                </a:pathLst>
              </a:custGeom>
              <a:noFill/>
              <a:ln w="12700">
                <a:solidFill>
                  <a:schemeClr val="tx1"/>
                </a:solidFill>
                <a:round/>
                <a:headEnd/>
                <a:tailEnd/>
              </a:ln>
            </p:spPr>
            <p:txBody>
              <a:bodyPr/>
              <a:lstStyle/>
              <a:p>
                <a:pPr defTabSz="914400" fontAlgn="base">
                  <a:spcBef>
                    <a:spcPct val="0"/>
                  </a:spcBef>
                  <a:spcAft>
                    <a:spcPct val="0"/>
                  </a:spcAft>
                </a:pPr>
                <a:endParaRPr lang="it-IT">
                  <a:solidFill>
                    <a:srgbClr val="000000"/>
                  </a:solidFill>
                  <a:latin typeface="Arial" charset="0"/>
                </a:endParaRPr>
              </a:p>
            </p:txBody>
          </p:sp>
          <p:sp>
            <p:nvSpPr>
              <p:cNvPr id="4129" name="Freeform 50"/>
              <p:cNvSpPr>
                <a:spLocks noChangeAspect="1"/>
              </p:cNvSpPr>
              <p:nvPr/>
            </p:nvSpPr>
            <p:spPr bwMode="auto">
              <a:xfrm>
                <a:off x="1675" y="2326"/>
                <a:ext cx="2720" cy="1201"/>
              </a:xfrm>
              <a:custGeom>
                <a:avLst/>
                <a:gdLst>
                  <a:gd name="T0" fmla="*/ 0 w 3399"/>
                  <a:gd name="T1" fmla="*/ 0 h 1574"/>
                  <a:gd name="T2" fmla="*/ 30 w 3399"/>
                  <a:gd name="T3" fmla="*/ 186 h 1574"/>
                  <a:gd name="T4" fmla="*/ 128 w 3399"/>
                  <a:gd name="T5" fmla="*/ 394 h 1574"/>
                  <a:gd name="T6" fmla="*/ 338 w 3399"/>
                  <a:gd name="T7" fmla="*/ 642 h 1574"/>
                  <a:gd name="T8" fmla="*/ 587 w 3399"/>
                  <a:gd name="T9" fmla="*/ 803 h 1574"/>
                  <a:gd name="T10" fmla="*/ 845 w 3399"/>
                  <a:gd name="T11" fmla="*/ 887 h 1574"/>
                  <a:gd name="T12" fmla="*/ 1094 w 3399"/>
                  <a:gd name="T13" fmla="*/ 915 h 1574"/>
                  <a:gd name="T14" fmla="*/ 1319 w 3399"/>
                  <a:gd name="T15" fmla="*/ 894 h 1574"/>
                  <a:gd name="T16" fmla="*/ 1519 w 3399"/>
                  <a:gd name="T17" fmla="*/ 841 h 1574"/>
                  <a:gd name="T18" fmla="*/ 1752 w 3399"/>
                  <a:gd name="T19" fmla="*/ 722 h 1574"/>
                  <a:gd name="T20" fmla="*/ 1975 w 3399"/>
                  <a:gd name="T21" fmla="*/ 529 h 1574"/>
                  <a:gd name="T22" fmla="*/ 2116 w 3399"/>
                  <a:gd name="T23" fmla="*/ 314 h 1574"/>
                  <a:gd name="T24" fmla="*/ 2167 w 3399"/>
                  <a:gd name="T25" fmla="*/ 166 h 1574"/>
                  <a:gd name="T26" fmla="*/ 2172 w 3399"/>
                  <a:gd name="T27" fmla="*/ 2 h 15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399"/>
                  <a:gd name="T43" fmla="*/ 0 h 1574"/>
                  <a:gd name="T44" fmla="*/ 3399 w 3399"/>
                  <a:gd name="T45" fmla="*/ 1574 h 15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399" h="1574">
                    <a:moveTo>
                      <a:pt x="0" y="0"/>
                    </a:moveTo>
                    <a:cubicBezTo>
                      <a:pt x="8" y="53"/>
                      <a:pt x="15" y="207"/>
                      <a:pt x="48" y="320"/>
                    </a:cubicBezTo>
                    <a:cubicBezTo>
                      <a:pt x="81" y="433"/>
                      <a:pt x="120" y="545"/>
                      <a:pt x="200" y="676"/>
                    </a:cubicBezTo>
                    <a:cubicBezTo>
                      <a:pt x="280" y="807"/>
                      <a:pt x="409" y="987"/>
                      <a:pt x="528" y="1104"/>
                    </a:cubicBezTo>
                    <a:cubicBezTo>
                      <a:pt x="647" y="1221"/>
                      <a:pt x="784" y="1310"/>
                      <a:pt x="916" y="1380"/>
                    </a:cubicBezTo>
                    <a:cubicBezTo>
                      <a:pt x="1048" y="1450"/>
                      <a:pt x="1188" y="1492"/>
                      <a:pt x="1320" y="1524"/>
                    </a:cubicBezTo>
                    <a:cubicBezTo>
                      <a:pt x="1452" y="1556"/>
                      <a:pt x="1585" y="1570"/>
                      <a:pt x="1708" y="1572"/>
                    </a:cubicBezTo>
                    <a:cubicBezTo>
                      <a:pt x="1831" y="1574"/>
                      <a:pt x="1949" y="1557"/>
                      <a:pt x="2060" y="1536"/>
                    </a:cubicBezTo>
                    <a:cubicBezTo>
                      <a:pt x="2171" y="1515"/>
                      <a:pt x="2259" y="1493"/>
                      <a:pt x="2372" y="1444"/>
                    </a:cubicBezTo>
                    <a:cubicBezTo>
                      <a:pt x="2485" y="1395"/>
                      <a:pt x="2617" y="1329"/>
                      <a:pt x="2736" y="1240"/>
                    </a:cubicBezTo>
                    <a:cubicBezTo>
                      <a:pt x="2855" y="1151"/>
                      <a:pt x="2989" y="1025"/>
                      <a:pt x="3084" y="908"/>
                    </a:cubicBezTo>
                    <a:cubicBezTo>
                      <a:pt x="3179" y="791"/>
                      <a:pt x="3254" y="644"/>
                      <a:pt x="3304" y="540"/>
                    </a:cubicBezTo>
                    <a:cubicBezTo>
                      <a:pt x="3354" y="436"/>
                      <a:pt x="3369" y="373"/>
                      <a:pt x="3384" y="284"/>
                    </a:cubicBezTo>
                    <a:cubicBezTo>
                      <a:pt x="3399" y="195"/>
                      <a:pt x="3390" y="62"/>
                      <a:pt x="3392" y="4"/>
                    </a:cubicBezTo>
                  </a:path>
                </a:pathLst>
              </a:custGeom>
              <a:noFill/>
              <a:ln w="12700">
                <a:solidFill>
                  <a:schemeClr val="tx1"/>
                </a:solidFill>
                <a:round/>
                <a:headEnd/>
                <a:tailEnd/>
              </a:ln>
            </p:spPr>
            <p:txBody>
              <a:bodyPr/>
              <a:lstStyle/>
              <a:p>
                <a:pPr defTabSz="914400" fontAlgn="base">
                  <a:spcBef>
                    <a:spcPct val="0"/>
                  </a:spcBef>
                  <a:spcAft>
                    <a:spcPct val="0"/>
                  </a:spcAft>
                </a:pPr>
                <a:endParaRPr lang="it-IT">
                  <a:solidFill>
                    <a:srgbClr val="000000"/>
                  </a:solidFill>
                  <a:latin typeface="Arial" charset="0"/>
                </a:endParaRPr>
              </a:p>
            </p:txBody>
          </p:sp>
          <p:sp>
            <p:nvSpPr>
              <p:cNvPr id="4130" name="Freeform 51"/>
              <p:cNvSpPr>
                <a:spLocks noChangeAspect="1"/>
              </p:cNvSpPr>
              <p:nvPr/>
            </p:nvSpPr>
            <p:spPr bwMode="auto">
              <a:xfrm>
                <a:off x="2383" y="2329"/>
                <a:ext cx="1316" cy="590"/>
              </a:xfrm>
              <a:custGeom>
                <a:avLst/>
                <a:gdLst>
                  <a:gd name="T0" fmla="*/ 0 w 3399"/>
                  <a:gd name="T1" fmla="*/ 0 h 1574"/>
                  <a:gd name="T2" fmla="*/ 7 w 3399"/>
                  <a:gd name="T3" fmla="*/ 45 h 1574"/>
                  <a:gd name="T4" fmla="*/ 30 w 3399"/>
                  <a:gd name="T5" fmla="*/ 95 h 1574"/>
                  <a:gd name="T6" fmla="*/ 79 w 3399"/>
                  <a:gd name="T7" fmla="*/ 155 h 1574"/>
                  <a:gd name="T8" fmla="*/ 137 w 3399"/>
                  <a:gd name="T9" fmla="*/ 194 h 1574"/>
                  <a:gd name="T10" fmla="*/ 198 w 3399"/>
                  <a:gd name="T11" fmla="*/ 214 h 1574"/>
                  <a:gd name="T12" fmla="*/ 256 w 3399"/>
                  <a:gd name="T13" fmla="*/ 221 h 1574"/>
                  <a:gd name="T14" fmla="*/ 309 w 3399"/>
                  <a:gd name="T15" fmla="*/ 216 h 1574"/>
                  <a:gd name="T16" fmla="*/ 355 w 3399"/>
                  <a:gd name="T17" fmla="*/ 203 h 1574"/>
                  <a:gd name="T18" fmla="*/ 410 w 3399"/>
                  <a:gd name="T19" fmla="*/ 174 h 1574"/>
                  <a:gd name="T20" fmla="*/ 462 w 3399"/>
                  <a:gd name="T21" fmla="*/ 127 h 1574"/>
                  <a:gd name="T22" fmla="*/ 495 w 3399"/>
                  <a:gd name="T23" fmla="*/ 76 h 1574"/>
                  <a:gd name="T24" fmla="*/ 507 w 3399"/>
                  <a:gd name="T25" fmla="*/ 40 h 1574"/>
                  <a:gd name="T26" fmla="*/ 508 w 3399"/>
                  <a:gd name="T27" fmla="*/ 0 h 15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399"/>
                  <a:gd name="T43" fmla="*/ 0 h 1574"/>
                  <a:gd name="T44" fmla="*/ 3399 w 3399"/>
                  <a:gd name="T45" fmla="*/ 1574 h 15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399" h="1574">
                    <a:moveTo>
                      <a:pt x="0" y="0"/>
                    </a:moveTo>
                    <a:cubicBezTo>
                      <a:pt x="8" y="53"/>
                      <a:pt x="15" y="207"/>
                      <a:pt x="48" y="320"/>
                    </a:cubicBezTo>
                    <a:cubicBezTo>
                      <a:pt x="81" y="433"/>
                      <a:pt x="120" y="545"/>
                      <a:pt x="200" y="676"/>
                    </a:cubicBezTo>
                    <a:cubicBezTo>
                      <a:pt x="280" y="807"/>
                      <a:pt x="409" y="987"/>
                      <a:pt x="528" y="1104"/>
                    </a:cubicBezTo>
                    <a:cubicBezTo>
                      <a:pt x="647" y="1221"/>
                      <a:pt x="784" y="1310"/>
                      <a:pt x="916" y="1380"/>
                    </a:cubicBezTo>
                    <a:cubicBezTo>
                      <a:pt x="1048" y="1450"/>
                      <a:pt x="1188" y="1492"/>
                      <a:pt x="1320" y="1524"/>
                    </a:cubicBezTo>
                    <a:cubicBezTo>
                      <a:pt x="1452" y="1556"/>
                      <a:pt x="1585" y="1570"/>
                      <a:pt x="1708" y="1572"/>
                    </a:cubicBezTo>
                    <a:cubicBezTo>
                      <a:pt x="1831" y="1574"/>
                      <a:pt x="1949" y="1557"/>
                      <a:pt x="2060" y="1536"/>
                    </a:cubicBezTo>
                    <a:cubicBezTo>
                      <a:pt x="2171" y="1515"/>
                      <a:pt x="2259" y="1493"/>
                      <a:pt x="2372" y="1444"/>
                    </a:cubicBezTo>
                    <a:cubicBezTo>
                      <a:pt x="2485" y="1395"/>
                      <a:pt x="2617" y="1329"/>
                      <a:pt x="2736" y="1240"/>
                    </a:cubicBezTo>
                    <a:cubicBezTo>
                      <a:pt x="2855" y="1151"/>
                      <a:pt x="2989" y="1025"/>
                      <a:pt x="3084" y="908"/>
                    </a:cubicBezTo>
                    <a:cubicBezTo>
                      <a:pt x="3179" y="791"/>
                      <a:pt x="3254" y="644"/>
                      <a:pt x="3304" y="540"/>
                    </a:cubicBezTo>
                    <a:cubicBezTo>
                      <a:pt x="3354" y="436"/>
                      <a:pt x="3369" y="373"/>
                      <a:pt x="3384" y="284"/>
                    </a:cubicBezTo>
                    <a:cubicBezTo>
                      <a:pt x="3399" y="195"/>
                      <a:pt x="3390" y="62"/>
                      <a:pt x="3392" y="4"/>
                    </a:cubicBezTo>
                  </a:path>
                </a:pathLst>
              </a:custGeom>
              <a:noFill/>
              <a:ln w="12700">
                <a:solidFill>
                  <a:schemeClr val="tx1"/>
                </a:solidFill>
                <a:round/>
                <a:headEnd/>
                <a:tailEnd/>
              </a:ln>
            </p:spPr>
            <p:txBody>
              <a:bodyPr/>
              <a:lstStyle/>
              <a:p>
                <a:pPr defTabSz="914400" fontAlgn="base">
                  <a:spcBef>
                    <a:spcPct val="0"/>
                  </a:spcBef>
                  <a:spcAft>
                    <a:spcPct val="0"/>
                  </a:spcAft>
                </a:pPr>
                <a:endParaRPr lang="it-IT">
                  <a:solidFill>
                    <a:srgbClr val="000000"/>
                  </a:solidFill>
                  <a:latin typeface="Arial" charset="0"/>
                </a:endParaRPr>
              </a:p>
            </p:txBody>
          </p:sp>
          <p:sp>
            <p:nvSpPr>
              <p:cNvPr id="4131" name="Line 52"/>
              <p:cNvSpPr>
                <a:spLocks noChangeAspect="1" noChangeShapeType="1"/>
              </p:cNvSpPr>
              <p:nvPr/>
            </p:nvSpPr>
            <p:spPr bwMode="auto">
              <a:xfrm>
                <a:off x="1788" y="2324"/>
                <a:ext cx="0" cy="1022"/>
              </a:xfrm>
              <a:prstGeom prst="line">
                <a:avLst/>
              </a:prstGeom>
              <a:noFill/>
              <a:ln w="12700">
                <a:solidFill>
                  <a:schemeClr val="tx1"/>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4132" name="Line 53"/>
              <p:cNvSpPr>
                <a:spLocks noChangeAspect="1" noChangeShapeType="1"/>
              </p:cNvSpPr>
              <p:nvPr/>
            </p:nvSpPr>
            <p:spPr bwMode="auto">
              <a:xfrm>
                <a:off x="2514" y="2323"/>
                <a:ext cx="0" cy="1485"/>
              </a:xfrm>
              <a:prstGeom prst="line">
                <a:avLst/>
              </a:prstGeom>
              <a:noFill/>
              <a:ln w="12700">
                <a:solidFill>
                  <a:schemeClr val="tx1"/>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4133" name="Line 54"/>
              <p:cNvSpPr>
                <a:spLocks noChangeAspect="1" noChangeShapeType="1"/>
              </p:cNvSpPr>
              <p:nvPr/>
            </p:nvSpPr>
            <p:spPr bwMode="auto">
              <a:xfrm>
                <a:off x="3588" y="2326"/>
                <a:ext cx="0" cy="1485"/>
              </a:xfrm>
              <a:prstGeom prst="line">
                <a:avLst/>
              </a:prstGeom>
              <a:noFill/>
              <a:ln w="12700">
                <a:solidFill>
                  <a:schemeClr val="tx1"/>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4134" name="Line 55"/>
              <p:cNvSpPr>
                <a:spLocks noChangeAspect="1" noChangeShapeType="1"/>
              </p:cNvSpPr>
              <p:nvPr/>
            </p:nvSpPr>
            <p:spPr bwMode="auto">
              <a:xfrm>
                <a:off x="4304" y="2329"/>
                <a:ext cx="0" cy="1022"/>
              </a:xfrm>
              <a:prstGeom prst="line">
                <a:avLst/>
              </a:prstGeom>
              <a:noFill/>
              <a:ln w="12700">
                <a:solidFill>
                  <a:schemeClr val="tx1"/>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4135" name="Line 56"/>
              <p:cNvSpPr>
                <a:spLocks noChangeAspect="1" noChangeShapeType="1"/>
              </p:cNvSpPr>
              <p:nvPr/>
            </p:nvSpPr>
            <p:spPr bwMode="auto">
              <a:xfrm>
                <a:off x="1415" y="2748"/>
                <a:ext cx="3264" cy="0"/>
              </a:xfrm>
              <a:prstGeom prst="line">
                <a:avLst/>
              </a:prstGeom>
              <a:noFill/>
              <a:ln w="12700">
                <a:solidFill>
                  <a:schemeClr val="tx1"/>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4136" name="Line 57"/>
              <p:cNvSpPr>
                <a:spLocks noChangeAspect="1" noChangeShapeType="1"/>
              </p:cNvSpPr>
              <p:nvPr/>
            </p:nvSpPr>
            <p:spPr bwMode="auto">
              <a:xfrm>
                <a:off x="1689" y="3233"/>
                <a:ext cx="2720" cy="0"/>
              </a:xfrm>
              <a:prstGeom prst="line">
                <a:avLst/>
              </a:prstGeom>
              <a:noFill/>
              <a:ln w="12700">
                <a:solidFill>
                  <a:schemeClr val="tx1"/>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4137" name="Rectangle 58"/>
              <p:cNvSpPr>
                <a:spLocks noChangeAspect="1" noChangeArrowheads="1"/>
              </p:cNvSpPr>
              <p:nvPr/>
            </p:nvSpPr>
            <p:spPr bwMode="auto">
              <a:xfrm>
                <a:off x="1330" y="2284"/>
                <a:ext cx="3394" cy="45"/>
              </a:xfrm>
              <a:prstGeom prst="rect">
                <a:avLst/>
              </a:prstGeom>
              <a:solidFill>
                <a:srgbClr val="C0C0C0"/>
              </a:solidFill>
              <a:ln w="12700">
                <a:solidFill>
                  <a:schemeClr val="tx1"/>
                </a:solidFill>
                <a:miter lim="800000"/>
                <a:headEnd/>
                <a:tailEnd/>
              </a:ln>
            </p:spPr>
            <p:txBody>
              <a:bodyPr wrap="none" anchor="ctr"/>
              <a:lstStyle/>
              <a:p>
                <a:pPr defTabSz="914400" fontAlgn="base">
                  <a:spcBef>
                    <a:spcPct val="0"/>
                  </a:spcBef>
                  <a:spcAft>
                    <a:spcPct val="0"/>
                  </a:spcAft>
                </a:pPr>
                <a:endParaRPr lang="it-IT">
                  <a:solidFill>
                    <a:srgbClr val="000000"/>
                  </a:solidFill>
                  <a:latin typeface="Arial" charset="0"/>
                </a:endParaRPr>
              </a:p>
            </p:txBody>
          </p:sp>
        </p:grpSp>
        <p:grpSp>
          <p:nvGrpSpPr>
            <p:cNvPr id="4117" name="Group 59"/>
            <p:cNvGrpSpPr>
              <a:grpSpLocks noChangeAspect="1"/>
            </p:cNvGrpSpPr>
            <p:nvPr/>
          </p:nvGrpSpPr>
          <p:grpSpPr bwMode="auto">
            <a:xfrm>
              <a:off x="902" y="1851"/>
              <a:ext cx="3389" cy="356"/>
              <a:chOff x="1111" y="1298"/>
              <a:chExt cx="3389" cy="356"/>
            </a:xfrm>
          </p:grpSpPr>
          <p:sp>
            <p:nvSpPr>
              <p:cNvPr id="4119" name="Freeform 60"/>
              <p:cNvSpPr>
                <a:spLocks noChangeAspect="1"/>
              </p:cNvSpPr>
              <p:nvPr/>
            </p:nvSpPr>
            <p:spPr bwMode="auto">
              <a:xfrm>
                <a:off x="1111" y="1299"/>
                <a:ext cx="1038" cy="355"/>
              </a:xfrm>
              <a:custGeom>
                <a:avLst/>
                <a:gdLst>
                  <a:gd name="T0" fmla="*/ 1033 w 1043"/>
                  <a:gd name="T1" fmla="*/ 0 h 408"/>
                  <a:gd name="T2" fmla="*/ 674 w 1043"/>
                  <a:gd name="T3" fmla="*/ 34 h 408"/>
                  <a:gd name="T4" fmla="*/ 225 w 1043"/>
                  <a:gd name="T5" fmla="*/ 137 h 408"/>
                  <a:gd name="T6" fmla="*/ 45 w 1043"/>
                  <a:gd name="T7" fmla="*/ 241 h 408"/>
                  <a:gd name="T8" fmla="*/ 0 w 1043"/>
                  <a:gd name="T9" fmla="*/ 309 h 408"/>
                  <a:gd name="T10" fmla="*/ 0 60000 65536"/>
                  <a:gd name="T11" fmla="*/ 0 60000 65536"/>
                  <a:gd name="T12" fmla="*/ 0 60000 65536"/>
                  <a:gd name="T13" fmla="*/ 0 60000 65536"/>
                  <a:gd name="T14" fmla="*/ 0 60000 65536"/>
                  <a:gd name="T15" fmla="*/ 0 w 1043"/>
                  <a:gd name="T16" fmla="*/ 0 h 408"/>
                  <a:gd name="T17" fmla="*/ 1043 w 1043"/>
                  <a:gd name="T18" fmla="*/ 408 h 408"/>
                </a:gdLst>
                <a:ahLst/>
                <a:cxnLst>
                  <a:cxn ang="T10">
                    <a:pos x="T0" y="T1"/>
                  </a:cxn>
                  <a:cxn ang="T11">
                    <a:pos x="T2" y="T3"/>
                  </a:cxn>
                  <a:cxn ang="T12">
                    <a:pos x="T4" y="T5"/>
                  </a:cxn>
                  <a:cxn ang="T13">
                    <a:pos x="T6" y="T7"/>
                  </a:cxn>
                  <a:cxn ang="T14">
                    <a:pos x="T8" y="T9"/>
                  </a:cxn>
                </a:cxnLst>
                <a:rect l="T15" t="T16" r="T17" b="T18"/>
                <a:pathLst>
                  <a:path w="1043" h="408">
                    <a:moveTo>
                      <a:pt x="1043" y="0"/>
                    </a:moveTo>
                    <a:cubicBezTo>
                      <a:pt x="929" y="7"/>
                      <a:pt x="816" y="15"/>
                      <a:pt x="680" y="45"/>
                    </a:cubicBezTo>
                    <a:cubicBezTo>
                      <a:pt x="544" y="75"/>
                      <a:pt x="333" y="136"/>
                      <a:pt x="227" y="182"/>
                    </a:cubicBezTo>
                    <a:cubicBezTo>
                      <a:pt x="121" y="228"/>
                      <a:pt x="83" y="280"/>
                      <a:pt x="45" y="318"/>
                    </a:cubicBezTo>
                    <a:cubicBezTo>
                      <a:pt x="7" y="356"/>
                      <a:pt x="3" y="382"/>
                      <a:pt x="0" y="408"/>
                    </a:cubicBezTo>
                  </a:path>
                </a:pathLst>
              </a:custGeom>
              <a:noFill/>
              <a:ln w="12700">
                <a:solidFill>
                  <a:schemeClr val="tx1"/>
                </a:solidFill>
                <a:round/>
                <a:headEnd/>
                <a:tailEnd/>
              </a:ln>
            </p:spPr>
            <p:txBody>
              <a:bodyPr/>
              <a:lstStyle/>
              <a:p>
                <a:pPr defTabSz="914400" fontAlgn="base">
                  <a:spcBef>
                    <a:spcPct val="0"/>
                  </a:spcBef>
                  <a:spcAft>
                    <a:spcPct val="0"/>
                  </a:spcAft>
                </a:pPr>
                <a:endParaRPr lang="it-IT">
                  <a:solidFill>
                    <a:srgbClr val="000000"/>
                  </a:solidFill>
                  <a:latin typeface="Arial" charset="0"/>
                </a:endParaRPr>
              </a:p>
            </p:txBody>
          </p:sp>
          <p:sp>
            <p:nvSpPr>
              <p:cNvPr id="4120" name="Freeform 61"/>
              <p:cNvSpPr>
                <a:spLocks noChangeAspect="1"/>
              </p:cNvSpPr>
              <p:nvPr/>
            </p:nvSpPr>
            <p:spPr bwMode="auto">
              <a:xfrm flipH="1">
                <a:off x="3462" y="1299"/>
                <a:ext cx="1038" cy="355"/>
              </a:xfrm>
              <a:custGeom>
                <a:avLst/>
                <a:gdLst>
                  <a:gd name="T0" fmla="*/ 1033 w 1043"/>
                  <a:gd name="T1" fmla="*/ 0 h 408"/>
                  <a:gd name="T2" fmla="*/ 674 w 1043"/>
                  <a:gd name="T3" fmla="*/ 34 h 408"/>
                  <a:gd name="T4" fmla="*/ 225 w 1043"/>
                  <a:gd name="T5" fmla="*/ 137 h 408"/>
                  <a:gd name="T6" fmla="*/ 45 w 1043"/>
                  <a:gd name="T7" fmla="*/ 241 h 408"/>
                  <a:gd name="T8" fmla="*/ 0 w 1043"/>
                  <a:gd name="T9" fmla="*/ 309 h 408"/>
                  <a:gd name="T10" fmla="*/ 0 60000 65536"/>
                  <a:gd name="T11" fmla="*/ 0 60000 65536"/>
                  <a:gd name="T12" fmla="*/ 0 60000 65536"/>
                  <a:gd name="T13" fmla="*/ 0 60000 65536"/>
                  <a:gd name="T14" fmla="*/ 0 60000 65536"/>
                  <a:gd name="T15" fmla="*/ 0 w 1043"/>
                  <a:gd name="T16" fmla="*/ 0 h 408"/>
                  <a:gd name="T17" fmla="*/ 1043 w 1043"/>
                  <a:gd name="T18" fmla="*/ 408 h 408"/>
                </a:gdLst>
                <a:ahLst/>
                <a:cxnLst>
                  <a:cxn ang="T10">
                    <a:pos x="T0" y="T1"/>
                  </a:cxn>
                  <a:cxn ang="T11">
                    <a:pos x="T2" y="T3"/>
                  </a:cxn>
                  <a:cxn ang="T12">
                    <a:pos x="T4" y="T5"/>
                  </a:cxn>
                  <a:cxn ang="T13">
                    <a:pos x="T6" y="T7"/>
                  </a:cxn>
                  <a:cxn ang="T14">
                    <a:pos x="T8" y="T9"/>
                  </a:cxn>
                </a:cxnLst>
                <a:rect l="T15" t="T16" r="T17" b="T18"/>
                <a:pathLst>
                  <a:path w="1043" h="408">
                    <a:moveTo>
                      <a:pt x="1043" y="0"/>
                    </a:moveTo>
                    <a:cubicBezTo>
                      <a:pt x="929" y="7"/>
                      <a:pt x="816" y="15"/>
                      <a:pt x="680" y="45"/>
                    </a:cubicBezTo>
                    <a:cubicBezTo>
                      <a:pt x="544" y="75"/>
                      <a:pt x="333" y="136"/>
                      <a:pt x="227" y="182"/>
                    </a:cubicBezTo>
                    <a:cubicBezTo>
                      <a:pt x="121" y="228"/>
                      <a:pt x="83" y="280"/>
                      <a:pt x="45" y="318"/>
                    </a:cubicBezTo>
                    <a:cubicBezTo>
                      <a:pt x="7" y="356"/>
                      <a:pt x="3" y="382"/>
                      <a:pt x="0" y="408"/>
                    </a:cubicBezTo>
                  </a:path>
                </a:pathLst>
              </a:custGeom>
              <a:noFill/>
              <a:ln w="12700">
                <a:solidFill>
                  <a:schemeClr val="tx1"/>
                </a:solidFill>
                <a:round/>
                <a:headEnd/>
                <a:tailEnd/>
              </a:ln>
            </p:spPr>
            <p:txBody>
              <a:bodyPr/>
              <a:lstStyle/>
              <a:p>
                <a:pPr defTabSz="914400" fontAlgn="base">
                  <a:spcBef>
                    <a:spcPct val="0"/>
                  </a:spcBef>
                  <a:spcAft>
                    <a:spcPct val="0"/>
                  </a:spcAft>
                </a:pPr>
                <a:endParaRPr lang="it-IT">
                  <a:solidFill>
                    <a:srgbClr val="000000"/>
                  </a:solidFill>
                  <a:latin typeface="Arial" charset="0"/>
                </a:endParaRPr>
              </a:p>
            </p:txBody>
          </p:sp>
          <p:sp>
            <p:nvSpPr>
              <p:cNvPr id="4121" name="Line 62"/>
              <p:cNvSpPr>
                <a:spLocks noChangeAspect="1" noChangeShapeType="1"/>
              </p:cNvSpPr>
              <p:nvPr/>
            </p:nvSpPr>
            <p:spPr bwMode="auto">
              <a:xfrm>
                <a:off x="1114" y="1654"/>
                <a:ext cx="3386" cy="0"/>
              </a:xfrm>
              <a:prstGeom prst="line">
                <a:avLst/>
              </a:prstGeom>
              <a:noFill/>
              <a:ln w="12700">
                <a:solidFill>
                  <a:schemeClr val="tx1"/>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4122" name="Line 63"/>
              <p:cNvSpPr>
                <a:spLocks noChangeAspect="1" noChangeShapeType="1"/>
              </p:cNvSpPr>
              <p:nvPr/>
            </p:nvSpPr>
            <p:spPr bwMode="auto">
              <a:xfrm>
                <a:off x="2149" y="1299"/>
                <a:ext cx="1310" cy="0"/>
              </a:xfrm>
              <a:prstGeom prst="line">
                <a:avLst/>
              </a:prstGeom>
              <a:noFill/>
              <a:ln w="12700">
                <a:solidFill>
                  <a:schemeClr val="tx1"/>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4123" name="Freeform 64"/>
              <p:cNvSpPr>
                <a:spLocks noChangeAspect="1"/>
              </p:cNvSpPr>
              <p:nvPr/>
            </p:nvSpPr>
            <p:spPr bwMode="auto">
              <a:xfrm>
                <a:off x="1468" y="1300"/>
                <a:ext cx="884" cy="350"/>
              </a:xfrm>
              <a:custGeom>
                <a:avLst/>
                <a:gdLst>
                  <a:gd name="T0" fmla="*/ 880 w 888"/>
                  <a:gd name="T1" fmla="*/ 0 h 402"/>
                  <a:gd name="T2" fmla="*/ 455 w 888"/>
                  <a:gd name="T3" fmla="*/ 66 h 402"/>
                  <a:gd name="T4" fmla="*/ 169 w 888"/>
                  <a:gd name="T5" fmla="*/ 157 h 402"/>
                  <a:gd name="T6" fmla="*/ 51 w 888"/>
                  <a:gd name="T7" fmla="*/ 230 h 402"/>
                  <a:gd name="T8" fmla="*/ 0 w 888"/>
                  <a:gd name="T9" fmla="*/ 305 h 402"/>
                  <a:gd name="T10" fmla="*/ 0 60000 65536"/>
                  <a:gd name="T11" fmla="*/ 0 60000 65536"/>
                  <a:gd name="T12" fmla="*/ 0 60000 65536"/>
                  <a:gd name="T13" fmla="*/ 0 60000 65536"/>
                  <a:gd name="T14" fmla="*/ 0 60000 65536"/>
                  <a:gd name="T15" fmla="*/ 0 w 888"/>
                  <a:gd name="T16" fmla="*/ 0 h 402"/>
                  <a:gd name="T17" fmla="*/ 888 w 888"/>
                  <a:gd name="T18" fmla="*/ 402 h 402"/>
                </a:gdLst>
                <a:ahLst/>
                <a:cxnLst>
                  <a:cxn ang="T10">
                    <a:pos x="T0" y="T1"/>
                  </a:cxn>
                  <a:cxn ang="T11">
                    <a:pos x="T2" y="T3"/>
                  </a:cxn>
                  <a:cxn ang="T12">
                    <a:pos x="T4" y="T5"/>
                  </a:cxn>
                  <a:cxn ang="T13">
                    <a:pos x="T6" y="T7"/>
                  </a:cxn>
                  <a:cxn ang="T14">
                    <a:pos x="T8" y="T9"/>
                  </a:cxn>
                </a:cxnLst>
                <a:rect l="T15" t="T16" r="T17" b="T18"/>
                <a:pathLst>
                  <a:path w="888" h="402">
                    <a:moveTo>
                      <a:pt x="888" y="0"/>
                    </a:moveTo>
                    <a:cubicBezTo>
                      <a:pt x="817" y="14"/>
                      <a:pt x="578" y="53"/>
                      <a:pt x="459" y="87"/>
                    </a:cubicBezTo>
                    <a:cubicBezTo>
                      <a:pt x="340" y="121"/>
                      <a:pt x="239" y="171"/>
                      <a:pt x="171" y="207"/>
                    </a:cubicBezTo>
                    <a:cubicBezTo>
                      <a:pt x="103" y="243"/>
                      <a:pt x="79" y="271"/>
                      <a:pt x="51" y="303"/>
                    </a:cubicBezTo>
                    <a:cubicBezTo>
                      <a:pt x="23" y="335"/>
                      <a:pt x="11" y="382"/>
                      <a:pt x="0" y="402"/>
                    </a:cubicBezTo>
                  </a:path>
                </a:pathLst>
              </a:custGeom>
              <a:noFill/>
              <a:ln w="12700">
                <a:solidFill>
                  <a:schemeClr val="tx1"/>
                </a:solidFill>
                <a:round/>
                <a:headEnd/>
                <a:tailEnd/>
              </a:ln>
            </p:spPr>
            <p:txBody>
              <a:bodyPr/>
              <a:lstStyle/>
              <a:p>
                <a:pPr defTabSz="914400" fontAlgn="base">
                  <a:spcBef>
                    <a:spcPct val="0"/>
                  </a:spcBef>
                  <a:spcAft>
                    <a:spcPct val="0"/>
                  </a:spcAft>
                </a:pPr>
                <a:endParaRPr lang="it-IT">
                  <a:solidFill>
                    <a:srgbClr val="000000"/>
                  </a:solidFill>
                  <a:latin typeface="Arial" charset="0"/>
                </a:endParaRPr>
              </a:p>
            </p:txBody>
          </p:sp>
          <p:sp>
            <p:nvSpPr>
              <p:cNvPr id="4124" name="Freeform 65"/>
              <p:cNvSpPr>
                <a:spLocks noChangeAspect="1"/>
              </p:cNvSpPr>
              <p:nvPr/>
            </p:nvSpPr>
            <p:spPr bwMode="auto">
              <a:xfrm flipH="1">
                <a:off x="3266" y="1299"/>
                <a:ext cx="884" cy="350"/>
              </a:xfrm>
              <a:custGeom>
                <a:avLst/>
                <a:gdLst>
                  <a:gd name="T0" fmla="*/ 880 w 888"/>
                  <a:gd name="T1" fmla="*/ 0 h 402"/>
                  <a:gd name="T2" fmla="*/ 455 w 888"/>
                  <a:gd name="T3" fmla="*/ 66 h 402"/>
                  <a:gd name="T4" fmla="*/ 169 w 888"/>
                  <a:gd name="T5" fmla="*/ 157 h 402"/>
                  <a:gd name="T6" fmla="*/ 51 w 888"/>
                  <a:gd name="T7" fmla="*/ 230 h 402"/>
                  <a:gd name="T8" fmla="*/ 0 w 888"/>
                  <a:gd name="T9" fmla="*/ 305 h 402"/>
                  <a:gd name="T10" fmla="*/ 0 60000 65536"/>
                  <a:gd name="T11" fmla="*/ 0 60000 65536"/>
                  <a:gd name="T12" fmla="*/ 0 60000 65536"/>
                  <a:gd name="T13" fmla="*/ 0 60000 65536"/>
                  <a:gd name="T14" fmla="*/ 0 60000 65536"/>
                  <a:gd name="T15" fmla="*/ 0 w 888"/>
                  <a:gd name="T16" fmla="*/ 0 h 402"/>
                  <a:gd name="T17" fmla="*/ 888 w 888"/>
                  <a:gd name="T18" fmla="*/ 402 h 402"/>
                </a:gdLst>
                <a:ahLst/>
                <a:cxnLst>
                  <a:cxn ang="T10">
                    <a:pos x="T0" y="T1"/>
                  </a:cxn>
                  <a:cxn ang="T11">
                    <a:pos x="T2" y="T3"/>
                  </a:cxn>
                  <a:cxn ang="T12">
                    <a:pos x="T4" y="T5"/>
                  </a:cxn>
                  <a:cxn ang="T13">
                    <a:pos x="T6" y="T7"/>
                  </a:cxn>
                  <a:cxn ang="T14">
                    <a:pos x="T8" y="T9"/>
                  </a:cxn>
                </a:cxnLst>
                <a:rect l="T15" t="T16" r="T17" b="T18"/>
                <a:pathLst>
                  <a:path w="888" h="402">
                    <a:moveTo>
                      <a:pt x="888" y="0"/>
                    </a:moveTo>
                    <a:cubicBezTo>
                      <a:pt x="817" y="14"/>
                      <a:pt x="578" y="53"/>
                      <a:pt x="459" y="87"/>
                    </a:cubicBezTo>
                    <a:cubicBezTo>
                      <a:pt x="340" y="121"/>
                      <a:pt x="239" y="171"/>
                      <a:pt x="171" y="207"/>
                    </a:cubicBezTo>
                    <a:cubicBezTo>
                      <a:pt x="103" y="243"/>
                      <a:pt x="79" y="271"/>
                      <a:pt x="51" y="303"/>
                    </a:cubicBezTo>
                    <a:cubicBezTo>
                      <a:pt x="23" y="335"/>
                      <a:pt x="11" y="382"/>
                      <a:pt x="0" y="402"/>
                    </a:cubicBezTo>
                  </a:path>
                </a:pathLst>
              </a:custGeom>
              <a:noFill/>
              <a:ln w="12700">
                <a:solidFill>
                  <a:schemeClr val="tx1"/>
                </a:solidFill>
                <a:round/>
                <a:headEnd/>
                <a:tailEnd/>
              </a:ln>
            </p:spPr>
            <p:txBody>
              <a:bodyPr/>
              <a:lstStyle/>
              <a:p>
                <a:pPr defTabSz="914400" fontAlgn="base">
                  <a:spcBef>
                    <a:spcPct val="0"/>
                  </a:spcBef>
                  <a:spcAft>
                    <a:spcPct val="0"/>
                  </a:spcAft>
                </a:pPr>
                <a:endParaRPr lang="it-IT">
                  <a:solidFill>
                    <a:srgbClr val="000000"/>
                  </a:solidFill>
                  <a:latin typeface="Arial" charset="0"/>
                </a:endParaRPr>
              </a:p>
            </p:txBody>
          </p:sp>
          <p:sp>
            <p:nvSpPr>
              <p:cNvPr id="4125" name="Freeform 66"/>
              <p:cNvSpPr>
                <a:spLocks noChangeAspect="1"/>
              </p:cNvSpPr>
              <p:nvPr/>
            </p:nvSpPr>
            <p:spPr bwMode="auto">
              <a:xfrm>
                <a:off x="2167" y="1298"/>
                <a:ext cx="505" cy="353"/>
              </a:xfrm>
              <a:custGeom>
                <a:avLst/>
                <a:gdLst>
                  <a:gd name="T0" fmla="*/ 503 w 507"/>
                  <a:gd name="T1" fmla="*/ 0 h 405"/>
                  <a:gd name="T2" fmla="*/ 292 w 507"/>
                  <a:gd name="T3" fmla="*/ 62 h 405"/>
                  <a:gd name="T4" fmla="*/ 142 w 507"/>
                  <a:gd name="T5" fmla="*/ 137 h 405"/>
                  <a:gd name="T6" fmla="*/ 63 w 507"/>
                  <a:gd name="T7" fmla="*/ 207 h 405"/>
                  <a:gd name="T8" fmla="*/ 0 w 507"/>
                  <a:gd name="T9" fmla="*/ 308 h 405"/>
                  <a:gd name="T10" fmla="*/ 0 60000 65536"/>
                  <a:gd name="T11" fmla="*/ 0 60000 65536"/>
                  <a:gd name="T12" fmla="*/ 0 60000 65536"/>
                  <a:gd name="T13" fmla="*/ 0 60000 65536"/>
                  <a:gd name="T14" fmla="*/ 0 60000 65536"/>
                  <a:gd name="T15" fmla="*/ 0 w 507"/>
                  <a:gd name="T16" fmla="*/ 0 h 405"/>
                  <a:gd name="T17" fmla="*/ 507 w 507"/>
                  <a:gd name="T18" fmla="*/ 405 h 405"/>
                </a:gdLst>
                <a:ahLst/>
                <a:cxnLst>
                  <a:cxn ang="T10">
                    <a:pos x="T0" y="T1"/>
                  </a:cxn>
                  <a:cxn ang="T11">
                    <a:pos x="T2" y="T3"/>
                  </a:cxn>
                  <a:cxn ang="T12">
                    <a:pos x="T4" y="T5"/>
                  </a:cxn>
                  <a:cxn ang="T13">
                    <a:pos x="T6" y="T7"/>
                  </a:cxn>
                  <a:cxn ang="T14">
                    <a:pos x="T8" y="T9"/>
                  </a:cxn>
                </a:cxnLst>
                <a:rect l="T15" t="T16" r="T17" b="T18"/>
                <a:pathLst>
                  <a:path w="507" h="405">
                    <a:moveTo>
                      <a:pt x="507" y="0"/>
                    </a:moveTo>
                    <a:cubicBezTo>
                      <a:pt x="472" y="13"/>
                      <a:pt x="355" y="51"/>
                      <a:pt x="294" y="81"/>
                    </a:cubicBezTo>
                    <a:cubicBezTo>
                      <a:pt x="233" y="111"/>
                      <a:pt x="182" y="148"/>
                      <a:pt x="144" y="180"/>
                    </a:cubicBezTo>
                    <a:cubicBezTo>
                      <a:pt x="106" y="212"/>
                      <a:pt x="87" y="235"/>
                      <a:pt x="63" y="273"/>
                    </a:cubicBezTo>
                    <a:cubicBezTo>
                      <a:pt x="39" y="311"/>
                      <a:pt x="13" y="378"/>
                      <a:pt x="0" y="405"/>
                    </a:cubicBezTo>
                  </a:path>
                </a:pathLst>
              </a:custGeom>
              <a:noFill/>
              <a:ln w="12700">
                <a:solidFill>
                  <a:schemeClr val="tx1"/>
                </a:solidFill>
                <a:round/>
                <a:headEnd/>
                <a:tailEnd/>
              </a:ln>
            </p:spPr>
            <p:txBody>
              <a:bodyPr/>
              <a:lstStyle/>
              <a:p>
                <a:pPr defTabSz="914400" fontAlgn="base">
                  <a:spcBef>
                    <a:spcPct val="0"/>
                  </a:spcBef>
                  <a:spcAft>
                    <a:spcPct val="0"/>
                  </a:spcAft>
                </a:pPr>
                <a:endParaRPr lang="it-IT">
                  <a:solidFill>
                    <a:srgbClr val="000000"/>
                  </a:solidFill>
                  <a:latin typeface="Arial" charset="0"/>
                </a:endParaRPr>
              </a:p>
            </p:txBody>
          </p:sp>
          <p:sp>
            <p:nvSpPr>
              <p:cNvPr id="4126" name="Freeform 67"/>
              <p:cNvSpPr>
                <a:spLocks noChangeAspect="1"/>
              </p:cNvSpPr>
              <p:nvPr/>
            </p:nvSpPr>
            <p:spPr bwMode="auto">
              <a:xfrm>
                <a:off x="2947" y="1298"/>
                <a:ext cx="519" cy="356"/>
              </a:xfrm>
              <a:custGeom>
                <a:avLst/>
                <a:gdLst>
                  <a:gd name="T0" fmla="*/ 0 w 519"/>
                  <a:gd name="T1" fmla="*/ 0 h 356"/>
                  <a:gd name="T2" fmla="*/ 212 w 519"/>
                  <a:gd name="T3" fmla="*/ 71 h 356"/>
                  <a:gd name="T4" fmla="*/ 362 w 519"/>
                  <a:gd name="T5" fmla="*/ 157 h 356"/>
                  <a:gd name="T6" fmla="*/ 447 w 519"/>
                  <a:gd name="T7" fmla="*/ 242 h 356"/>
                  <a:gd name="T8" fmla="*/ 519 w 519"/>
                  <a:gd name="T9" fmla="*/ 356 h 356"/>
                  <a:gd name="T10" fmla="*/ 0 60000 65536"/>
                  <a:gd name="T11" fmla="*/ 0 60000 65536"/>
                  <a:gd name="T12" fmla="*/ 0 60000 65536"/>
                  <a:gd name="T13" fmla="*/ 0 60000 65536"/>
                  <a:gd name="T14" fmla="*/ 0 60000 65536"/>
                  <a:gd name="T15" fmla="*/ 0 w 519"/>
                  <a:gd name="T16" fmla="*/ 0 h 356"/>
                  <a:gd name="T17" fmla="*/ 519 w 519"/>
                  <a:gd name="T18" fmla="*/ 356 h 356"/>
                </a:gdLst>
                <a:ahLst/>
                <a:cxnLst>
                  <a:cxn ang="T10">
                    <a:pos x="T0" y="T1"/>
                  </a:cxn>
                  <a:cxn ang="T11">
                    <a:pos x="T2" y="T3"/>
                  </a:cxn>
                  <a:cxn ang="T12">
                    <a:pos x="T4" y="T5"/>
                  </a:cxn>
                  <a:cxn ang="T13">
                    <a:pos x="T6" y="T7"/>
                  </a:cxn>
                  <a:cxn ang="T14">
                    <a:pos x="T8" y="T9"/>
                  </a:cxn>
                </a:cxnLst>
                <a:rect l="T15" t="T16" r="T17" b="T18"/>
                <a:pathLst>
                  <a:path w="519" h="356">
                    <a:moveTo>
                      <a:pt x="0" y="0"/>
                    </a:moveTo>
                    <a:cubicBezTo>
                      <a:pt x="35" y="11"/>
                      <a:pt x="151" y="44"/>
                      <a:pt x="212" y="71"/>
                    </a:cubicBezTo>
                    <a:cubicBezTo>
                      <a:pt x="273" y="97"/>
                      <a:pt x="323" y="129"/>
                      <a:pt x="362" y="157"/>
                    </a:cubicBezTo>
                    <a:cubicBezTo>
                      <a:pt x="401" y="185"/>
                      <a:pt x="421" y="209"/>
                      <a:pt x="447" y="242"/>
                    </a:cubicBezTo>
                    <a:cubicBezTo>
                      <a:pt x="473" y="275"/>
                      <a:pt x="504" y="332"/>
                      <a:pt x="519" y="356"/>
                    </a:cubicBezTo>
                  </a:path>
                </a:pathLst>
              </a:custGeom>
              <a:noFill/>
              <a:ln w="12700">
                <a:solidFill>
                  <a:schemeClr val="tx1"/>
                </a:solidFill>
                <a:round/>
                <a:headEnd/>
                <a:tailEnd/>
              </a:ln>
            </p:spPr>
            <p:txBody>
              <a:bodyPr/>
              <a:lstStyle/>
              <a:p>
                <a:pPr defTabSz="914400" fontAlgn="base">
                  <a:spcBef>
                    <a:spcPct val="0"/>
                  </a:spcBef>
                  <a:spcAft>
                    <a:spcPct val="0"/>
                  </a:spcAft>
                </a:pPr>
                <a:endParaRPr lang="it-IT">
                  <a:solidFill>
                    <a:srgbClr val="000000"/>
                  </a:solidFill>
                  <a:latin typeface="Arial" charset="0"/>
                </a:endParaRPr>
              </a:p>
            </p:txBody>
          </p:sp>
          <p:sp>
            <p:nvSpPr>
              <p:cNvPr id="4127" name="Line 68"/>
              <p:cNvSpPr>
                <a:spLocks noChangeAspect="1" noChangeShapeType="1"/>
              </p:cNvSpPr>
              <p:nvPr/>
            </p:nvSpPr>
            <p:spPr bwMode="auto">
              <a:xfrm>
                <a:off x="1261" y="1496"/>
                <a:ext cx="3092" cy="0"/>
              </a:xfrm>
              <a:prstGeom prst="line">
                <a:avLst/>
              </a:prstGeom>
              <a:noFill/>
              <a:ln w="12700">
                <a:solidFill>
                  <a:schemeClr val="tx1"/>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grpSp>
        <p:sp>
          <p:nvSpPr>
            <p:cNvPr id="4118" name="Freeform 69"/>
            <p:cNvSpPr>
              <a:spLocks noChangeAspect="1"/>
            </p:cNvSpPr>
            <p:nvPr/>
          </p:nvSpPr>
          <p:spPr bwMode="auto">
            <a:xfrm>
              <a:off x="904" y="2466"/>
              <a:ext cx="3414" cy="1406"/>
            </a:xfrm>
            <a:custGeom>
              <a:avLst/>
              <a:gdLst>
                <a:gd name="T0" fmla="*/ 0 w 3414"/>
                <a:gd name="T1" fmla="*/ 41 h 1406"/>
                <a:gd name="T2" fmla="*/ 75 w 3414"/>
                <a:gd name="T3" fmla="*/ 303 h 1406"/>
                <a:gd name="T4" fmla="*/ 149 w 3414"/>
                <a:gd name="T5" fmla="*/ 455 h 1406"/>
                <a:gd name="T6" fmla="*/ 307 w 3414"/>
                <a:gd name="T7" fmla="*/ 705 h 1406"/>
                <a:gd name="T8" fmla="*/ 607 w 3414"/>
                <a:gd name="T9" fmla="*/ 1011 h 1406"/>
                <a:gd name="T10" fmla="*/ 873 w 3414"/>
                <a:gd name="T11" fmla="*/ 1189 h 1406"/>
                <a:gd name="T12" fmla="*/ 1143 w 3414"/>
                <a:gd name="T13" fmla="*/ 1305 h 1406"/>
                <a:gd name="T14" fmla="*/ 1365 w 3414"/>
                <a:gd name="T15" fmla="*/ 1369 h 1406"/>
                <a:gd name="T16" fmla="*/ 1639 w 3414"/>
                <a:gd name="T17" fmla="*/ 1399 h 1406"/>
                <a:gd name="T18" fmla="*/ 1909 w 3414"/>
                <a:gd name="T19" fmla="*/ 1395 h 1406"/>
                <a:gd name="T20" fmla="*/ 2211 w 3414"/>
                <a:gd name="T21" fmla="*/ 1333 h 1406"/>
                <a:gd name="T22" fmla="*/ 2520 w 3414"/>
                <a:gd name="T23" fmla="*/ 1207 h 1406"/>
                <a:gd name="T24" fmla="*/ 2830 w 3414"/>
                <a:gd name="T25" fmla="*/ 1003 h 1406"/>
                <a:gd name="T26" fmla="*/ 3116 w 3414"/>
                <a:gd name="T27" fmla="*/ 715 h 1406"/>
                <a:gd name="T28" fmla="*/ 3337 w 3414"/>
                <a:gd name="T29" fmla="*/ 342 h 1406"/>
                <a:gd name="T30" fmla="*/ 3414 w 3414"/>
                <a:gd name="T31" fmla="*/ 47 h 1406"/>
                <a:gd name="T32" fmla="*/ 0 w 3414"/>
                <a:gd name="T33" fmla="*/ 41 h 140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14"/>
                <a:gd name="T52" fmla="*/ 0 h 1406"/>
                <a:gd name="T53" fmla="*/ 3414 w 3414"/>
                <a:gd name="T54" fmla="*/ 1406 h 140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14" h="1406">
                  <a:moveTo>
                    <a:pt x="0" y="41"/>
                  </a:moveTo>
                  <a:lnTo>
                    <a:pt x="75" y="303"/>
                  </a:lnTo>
                  <a:lnTo>
                    <a:pt x="149" y="455"/>
                  </a:lnTo>
                  <a:lnTo>
                    <a:pt x="307" y="705"/>
                  </a:lnTo>
                  <a:cubicBezTo>
                    <a:pt x="383" y="798"/>
                    <a:pt x="513" y="930"/>
                    <a:pt x="607" y="1011"/>
                  </a:cubicBezTo>
                  <a:cubicBezTo>
                    <a:pt x="701" y="1092"/>
                    <a:pt x="784" y="1140"/>
                    <a:pt x="873" y="1189"/>
                  </a:cubicBezTo>
                  <a:cubicBezTo>
                    <a:pt x="962" y="1238"/>
                    <a:pt x="1061" y="1275"/>
                    <a:pt x="1143" y="1305"/>
                  </a:cubicBezTo>
                  <a:cubicBezTo>
                    <a:pt x="1225" y="1335"/>
                    <a:pt x="1283" y="1353"/>
                    <a:pt x="1365" y="1369"/>
                  </a:cubicBezTo>
                  <a:cubicBezTo>
                    <a:pt x="1447" y="1385"/>
                    <a:pt x="1548" y="1395"/>
                    <a:pt x="1639" y="1399"/>
                  </a:cubicBezTo>
                  <a:cubicBezTo>
                    <a:pt x="1730" y="1403"/>
                    <a:pt x="1814" y="1406"/>
                    <a:pt x="1909" y="1395"/>
                  </a:cubicBezTo>
                  <a:cubicBezTo>
                    <a:pt x="2004" y="1384"/>
                    <a:pt x="2109" y="1364"/>
                    <a:pt x="2211" y="1333"/>
                  </a:cubicBezTo>
                  <a:cubicBezTo>
                    <a:pt x="2313" y="1302"/>
                    <a:pt x="2417" y="1262"/>
                    <a:pt x="2520" y="1207"/>
                  </a:cubicBezTo>
                  <a:cubicBezTo>
                    <a:pt x="2623" y="1152"/>
                    <a:pt x="2731" y="1085"/>
                    <a:pt x="2830" y="1003"/>
                  </a:cubicBezTo>
                  <a:cubicBezTo>
                    <a:pt x="2929" y="921"/>
                    <a:pt x="3031" y="825"/>
                    <a:pt x="3116" y="715"/>
                  </a:cubicBezTo>
                  <a:cubicBezTo>
                    <a:pt x="3201" y="605"/>
                    <a:pt x="3287" y="453"/>
                    <a:pt x="3337" y="342"/>
                  </a:cubicBezTo>
                  <a:cubicBezTo>
                    <a:pt x="3387" y="231"/>
                    <a:pt x="3398" y="108"/>
                    <a:pt x="3414" y="47"/>
                  </a:cubicBezTo>
                  <a:cubicBezTo>
                    <a:pt x="3414" y="47"/>
                    <a:pt x="550" y="0"/>
                    <a:pt x="0" y="41"/>
                  </a:cubicBezTo>
                  <a:close/>
                </a:path>
              </a:pathLst>
            </a:custGeom>
            <a:gradFill rotWithShape="1">
              <a:gsLst>
                <a:gs pos="0">
                  <a:srgbClr val="66CCFF">
                    <a:alpha val="50000"/>
                  </a:srgbClr>
                </a:gs>
                <a:gs pos="100000">
                  <a:srgbClr val="2F5E76">
                    <a:alpha val="50000"/>
                  </a:srgbClr>
                </a:gs>
              </a:gsLst>
              <a:lin ang="5400000" scaled="1"/>
            </a:gradFill>
            <a:ln w="9525">
              <a:solidFill>
                <a:schemeClr val="tx1"/>
              </a:solidFill>
              <a:round/>
              <a:headEnd/>
              <a:tailEnd/>
            </a:ln>
          </p:spPr>
          <p:txBody>
            <a:bodyPr/>
            <a:lstStyle/>
            <a:p>
              <a:pPr defTabSz="914400" fontAlgn="base">
                <a:spcBef>
                  <a:spcPct val="0"/>
                </a:spcBef>
                <a:spcAft>
                  <a:spcPct val="0"/>
                </a:spcAft>
              </a:pPr>
              <a:endParaRPr lang="it-IT">
                <a:solidFill>
                  <a:srgbClr val="000000"/>
                </a:solidFill>
                <a:latin typeface="Arial" charset="0"/>
              </a:endParaRPr>
            </a:p>
          </p:txBody>
        </p:sp>
      </p:grpSp>
      <p:sp>
        <p:nvSpPr>
          <p:cNvPr id="4104" name="Text Box 70"/>
          <p:cNvSpPr txBox="1">
            <a:spLocks noChangeAspect="1" noChangeArrowheads="1"/>
          </p:cNvSpPr>
          <p:nvPr/>
        </p:nvSpPr>
        <p:spPr bwMode="auto">
          <a:xfrm>
            <a:off x="5029200" y="6064250"/>
            <a:ext cx="2916238" cy="336550"/>
          </a:xfrm>
          <a:prstGeom prst="rect">
            <a:avLst/>
          </a:prstGeom>
          <a:noFill/>
          <a:ln w="9525">
            <a:noFill/>
            <a:miter lim="800000"/>
            <a:headEnd/>
            <a:tailEnd/>
          </a:ln>
        </p:spPr>
        <p:txBody>
          <a:bodyPr>
            <a:spAutoFit/>
          </a:bodyPr>
          <a:lstStyle/>
          <a:p>
            <a:pPr defTabSz="914400" fontAlgn="base">
              <a:spcBef>
                <a:spcPct val="50000"/>
              </a:spcBef>
              <a:spcAft>
                <a:spcPct val="0"/>
              </a:spcAft>
            </a:pPr>
            <a:r>
              <a:rPr lang="en-GB" sz="1600">
                <a:solidFill>
                  <a:srgbClr val="000000"/>
                </a:solidFill>
                <a:latin typeface="Arial" charset="0"/>
              </a:rPr>
              <a:t>13” OM sketch: lateral view</a:t>
            </a:r>
          </a:p>
        </p:txBody>
      </p:sp>
      <p:sp>
        <p:nvSpPr>
          <p:cNvPr id="4105" name="Text Box 77"/>
          <p:cNvSpPr txBox="1">
            <a:spLocks noChangeArrowheads="1"/>
          </p:cNvSpPr>
          <p:nvPr/>
        </p:nvSpPr>
        <p:spPr bwMode="auto">
          <a:xfrm>
            <a:off x="4419600" y="990600"/>
            <a:ext cx="1008063" cy="346075"/>
          </a:xfrm>
          <a:prstGeom prst="rect">
            <a:avLst/>
          </a:prstGeom>
          <a:noFill/>
          <a:ln w="9525">
            <a:solidFill>
              <a:srgbClr val="292929"/>
            </a:solidFill>
            <a:miter lim="800000"/>
            <a:headEnd/>
            <a:tailEnd/>
          </a:ln>
        </p:spPr>
        <p:txBody>
          <a:bodyPr>
            <a:spAutoFit/>
          </a:bodyPr>
          <a:lstStyle/>
          <a:p>
            <a:pPr defTabSz="914400" fontAlgn="base">
              <a:spcBef>
                <a:spcPct val="50000"/>
              </a:spcBef>
              <a:spcAft>
                <a:spcPct val="0"/>
              </a:spcAft>
            </a:pPr>
            <a:r>
              <a:rPr lang="en-GB" sz="1600">
                <a:solidFill>
                  <a:srgbClr val="000000"/>
                </a:solidFill>
                <a:latin typeface="Arial" charset="0"/>
              </a:rPr>
              <a:t>TIM-CAL</a:t>
            </a:r>
          </a:p>
        </p:txBody>
      </p:sp>
      <p:sp>
        <p:nvSpPr>
          <p:cNvPr id="4106" name="Line 78"/>
          <p:cNvSpPr>
            <a:spLocks noChangeShapeType="1"/>
          </p:cNvSpPr>
          <p:nvPr/>
        </p:nvSpPr>
        <p:spPr bwMode="auto">
          <a:xfrm>
            <a:off x="4800600" y="1295400"/>
            <a:ext cx="304800" cy="1143000"/>
          </a:xfrm>
          <a:prstGeom prst="line">
            <a:avLst/>
          </a:prstGeom>
          <a:noFill/>
          <a:ln w="9525">
            <a:solidFill>
              <a:schemeClr val="tx1"/>
            </a:solidFill>
            <a:round/>
            <a:headEnd/>
            <a:tailEnd type="triangle" w="med" len="med"/>
          </a:ln>
        </p:spPr>
        <p:txBody>
          <a:bodyPr/>
          <a:lstStyle/>
          <a:p>
            <a:pPr defTabSz="914400" fontAlgn="base">
              <a:spcBef>
                <a:spcPct val="0"/>
              </a:spcBef>
              <a:spcAft>
                <a:spcPct val="0"/>
              </a:spcAft>
            </a:pPr>
            <a:endParaRPr lang="en-GB">
              <a:solidFill>
                <a:srgbClr val="000000"/>
              </a:solidFill>
              <a:latin typeface="Arial" charset="0"/>
            </a:endParaRPr>
          </a:p>
        </p:txBody>
      </p:sp>
      <p:sp>
        <p:nvSpPr>
          <p:cNvPr id="4107" name="Text Box 79"/>
          <p:cNvSpPr txBox="1">
            <a:spLocks noChangeArrowheads="1"/>
          </p:cNvSpPr>
          <p:nvPr/>
        </p:nvSpPr>
        <p:spPr bwMode="auto">
          <a:xfrm>
            <a:off x="8077200" y="1600200"/>
            <a:ext cx="647700" cy="346075"/>
          </a:xfrm>
          <a:prstGeom prst="rect">
            <a:avLst/>
          </a:prstGeom>
          <a:noFill/>
          <a:ln w="9525">
            <a:solidFill>
              <a:srgbClr val="292929"/>
            </a:solidFill>
            <a:miter lim="800000"/>
            <a:headEnd/>
            <a:tailEnd/>
          </a:ln>
        </p:spPr>
        <p:txBody>
          <a:bodyPr>
            <a:spAutoFit/>
          </a:bodyPr>
          <a:lstStyle/>
          <a:p>
            <a:pPr defTabSz="914400" fontAlgn="base">
              <a:spcBef>
                <a:spcPct val="50000"/>
              </a:spcBef>
              <a:spcAft>
                <a:spcPct val="0"/>
              </a:spcAft>
            </a:pPr>
            <a:r>
              <a:rPr lang="en-GB" sz="1600">
                <a:solidFill>
                  <a:srgbClr val="000000"/>
                </a:solidFill>
                <a:latin typeface="Arial" charset="0"/>
              </a:rPr>
              <a:t>FEM</a:t>
            </a:r>
          </a:p>
        </p:txBody>
      </p:sp>
      <p:sp>
        <p:nvSpPr>
          <p:cNvPr id="4108" name="Line 80"/>
          <p:cNvSpPr>
            <a:spLocks noChangeShapeType="1"/>
          </p:cNvSpPr>
          <p:nvPr/>
        </p:nvSpPr>
        <p:spPr bwMode="auto">
          <a:xfrm flipH="1">
            <a:off x="7772400" y="1981200"/>
            <a:ext cx="636588" cy="685800"/>
          </a:xfrm>
          <a:prstGeom prst="line">
            <a:avLst/>
          </a:prstGeom>
          <a:noFill/>
          <a:ln w="9525">
            <a:solidFill>
              <a:schemeClr val="tx1"/>
            </a:solidFill>
            <a:round/>
            <a:headEnd/>
            <a:tailEnd type="triangle" w="med" len="med"/>
          </a:ln>
        </p:spPr>
        <p:txBody>
          <a:bodyPr/>
          <a:lstStyle/>
          <a:p>
            <a:pPr defTabSz="914400" fontAlgn="base">
              <a:spcBef>
                <a:spcPct val="0"/>
              </a:spcBef>
              <a:spcAft>
                <a:spcPct val="0"/>
              </a:spcAft>
            </a:pPr>
            <a:endParaRPr lang="en-GB">
              <a:solidFill>
                <a:srgbClr val="000000"/>
              </a:solidFill>
              <a:latin typeface="Arial" charset="0"/>
            </a:endParaRPr>
          </a:p>
        </p:txBody>
      </p:sp>
      <p:sp>
        <p:nvSpPr>
          <p:cNvPr id="4109" name="Text Box 81"/>
          <p:cNvSpPr txBox="1">
            <a:spLocks noChangeArrowheads="1"/>
          </p:cNvSpPr>
          <p:nvPr/>
        </p:nvSpPr>
        <p:spPr bwMode="auto">
          <a:xfrm>
            <a:off x="7239000" y="838200"/>
            <a:ext cx="792163" cy="376238"/>
          </a:xfrm>
          <a:prstGeom prst="rect">
            <a:avLst/>
          </a:prstGeom>
          <a:noFill/>
          <a:ln w="9525">
            <a:solidFill>
              <a:srgbClr val="292929"/>
            </a:solidFill>
            <a:miter lim="800000"/>
            <a:headEnd/>
            <a:tailEnd/>
          </a:ln>
        </p:spPr>
        <p:txBody>
          <a:bodyPr>
            <a:spAutoFit/>
          </a:bodyPr>
          <a:lstStyle/>
          <a:p>
            <a:pPr defTabSz="914400" fontAlgn="base">
              <a:spcBef>
                <a:spcPct val="50000"/>
              </a:spcBef>
              <a:spcAft>
                <a:spcPct val="0"/>
              </a:spcAft>
            </a:pPr>
            <a:r>
              <a:rPr lang="en-GB">
                <a:solidFill>
                  <a:srgbClr val="000000"/>
                </a:solidFill>
                <a:latin typeface="Arial" charset="0"/>
              </a:rPr>
              <a:t>ISEG</a:t>
            </a:r>
          </a:p>
        </p:txBody>
      </p:sp>
      <p:sp>
        <p:nvSpPr>
          <p:cNvPr id="4110" name="Line 82"/>
          <p:cNvSpPr>
            <a:spLocks noChangeShapeType="1"/>
          </p:cNvSpPr>
          <p:nvPr/>
        </p:nvSpPr>
        <p:spPr bwMode="auto">
          <a:xfrm flipH="1">
            <a:off x="6477000" y="1219200"/>
            <a:ext cx="1143000" cy="381000"/>
          </a:xfrm>
          <a:prstGeom prst="line">
            <a:avLst/>
          </a:prstGeom>
          <a:noFill/>
          <a:ln w="9525">
            <a:solidFill>
              <a:schemeClr val="tx1"/>
            </a:solidFill>
            <a:round/>
            <a:headEnd/>
            <a:tailEnd type="triangle" w="med" len="med"/>
          </a:ln>
        </p:spPr>
        <p:txBody>
          <a:bodyPr/>
          <a:lstStyle/>
          <a:p>
            <a:pPr defTabSz="914400" fontAlgn="base">
              <a:spcBef>
                <a:spcPct val="0"/>
              </a:spcBef>
              <a:spcAft>
                <a:spcPct val="0"/>
              </a:spcAft>
            </a:pPr>
            <a:endParaRPr lang="en-GB">
              <a:solidFill>
                <a:srgbClr val="000000"/>
              </a:solidFill>
              <a:latin typeface="Arial" charset="0"/>
            </a:endParaRPr>
          </a:p>
        </p:txBody>
      </p:sp>
    </p:spTree>
    <p:extLst>
      <p:ext uri="{BB962C8B-B14F-4D97-AF65-F5344CB8AC3E}">
        <p14:creationId xmlns:p14="http://schemas.microsoft.com/office/powerpoint/2010/main" val="164211967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Segnaposto numero diapositiva 5"/>
          <p:cNvSpPr>
            <a:spLocks noGrp="1"/>
          </p:cNvSpPr>
          <p:nvPr>
            <p:ph type="sldNum" sz="quarter" idx="12"/>
          </p:nvPr>
        </p:nvSpPr>
        <p:spPr>
          <a:noFill/>
        </p:spPr>
        <p:txBody>
          <a:bodyPr/>
          <a:lstStyle/>
          <a:p>
            <a:fld id="{F1B6CBA1-0F00-4C57-9D2C-8EE91EBF44CF}" type="slidenum">
              <a:rPr lang="en-GB" smtClean="0">
                <a:solidFill>
                  <a:srgbClr val="000000"/>
                </a:solidFill>
              </a:rPr>
              <a:pPr/>
              <a:t>2</a:t>
            </a:fld>
            <a:endParaRPr lang="en-GB" smtClean="0">
              <a:solidFill>
                <a:srgbClr val="000000"/>
              </a:solidFill>
            </a:endParaRPr>
          </a:p>
        </p:txBody>
      </p:sp>
      <p:pic>
        <p:nvPicPr>
          <p:cNvPr id="23557" name="Picture 6" descr="IMG_7436"/>
          <p:cNvPicPr>
            <a:picLocks noChangeAspect="1" noChangeArrowheads="1"/>
          </p:cNvPicPr>
          <p:nvPr/>
        </p:nvPicPr>
        <p:blipFill>
          <a:blip r:embed="rId3"/>
          <a:srcRect/>
          <a:stretch>
            <a:fillRect/>
          </a:stretch>
        </p:blipFill>
        <p:spPr bwMode="auto">
          <a:xfrm>
            <a:off x="1143000" y="838200"/>
            <a:ext cx="6553200" cy="4913313"/>
          </a:xfrm>
          <a:prstGeom prst="rect">
            <a:avLst/>
          </a:prstGeom>
          <a:noFill/>
          <a:ln w="9525">
            <a:noFill/>
            <a:miter lim="800000"/>
            <a:headEnd/>
            <a:tailEnd/>
          </a:ln>
        </p:spPr>
      </p:pic>
      <p:sp>
        <p:nvSpPr>
          <p:cNvPr id="23558" name="Text Box 7"/>
          <p:cNvSpPr txBox="1">
            <a:spLocks noChangeArrowheads="1"/>
          </p:cNvSpPr>
          <p:nvPr/>
        </p:nvSpPr>
        <p:spPr bwMode="auto">
          <a:xfrm>
            <a:off x="611188" y="109538"/>
            <a:ext cx="7777162" cy="396875"/>
          </a:xfrm>
          <a:prstGeom prst="rect">
            <a:avLst/>
          </a:prstGeom>
          <a:noFill/>
          <a:ln w="9525">
            <a:noFill/>
            <a:miter lim="800000"/>
            <a:headEnd/>
            <a:tailEnd/>
          </a:ln>
        </p:spPr>
        <p:txBody>
          <a:bodyPr>
            <a:spAutoFit/>
          </a:bodyPr>
          <a:lstStyle/>
          <a:p>
            <a:pPr defTabSz="914400" fontAlgn="base">
              <a:spcBef>
                <a:spcPct val="50000"/>
              </a:spcBef>
              <a:spcAft>
                <a:spcPct val="0"/>
              </a:spcAft>
            </a:pPr>
            <a:r>
              <a:rPr lang="it-IT" sz="2000" dirty="0" err="1">
                <a:solidFill>
                  <a:srgbClr val="333399"/>
                </a:solidFill>
                <a:latin typeface="Aldine401 BT" pitchFamily="18" charset="0"/>
              </a:rPr>
              <a:t>Assembled</a:t>
            </a:r>
            <a:r>
              <a:rPr lang="it-IT" sz="2000" dirty="0">
                <a:solidFill>
                  <a:srgbClr val="333399"/>
                </a:solidFill>
                <a:latin typeface="Aldine401 BT" pitchFamily="18" charset="0"/>
              </a:rPr>
              <a:t> OM</a:t>
            </a:r>
            <a:endParaRPr lang="en-GB" sz="2000" dirty="0">
              <a:solidFill>
                <a:srgbClr val="333399"/>
              </a:solidFill>
              <a:latin typeface="Aldine401 BT" pitchFamily="18" charset="0"/>
            </a:endParaRPr>
          </a:p>
        </p:txBody>
      </p:sp>
      <p:sp>
        <p:nvSpPr>
          <p:cNvPr id="23559" name="Text Box 8"/>
          <p:cNvSpPr txBox="1">
            <a:spLocks noChangeArrowheads="1"/>
          </p:cNvSpPr>
          <p:nvPr/>
        </p:nvSpPr>
        <p:spPr bwMode="auto">
          <a:xfrm>
            <a:off x="1143000" y="5791200"/>
            <a:ext cx="6553200" cy="304800"/>
          </a:xfrm>
          <a:prstGeom prst="rect">
            <a:avLst/>
          </a:prstGeom>
          <a:noFill/>
          <a:ln w="9525">
            <a:noFill/>
            <a:miter lim="800000"/>
            <a:headEnd/>
            <a:tailEnd/>
          </a:ln>
        </p:spPr>
        <p:txBody>
          <a:bodyPr>
            <a:spAutoFit/>
          </a:bodyPr>
          <a:lstStyle/>
          <a:p>
            <a:pPr defTabSz="914400" fontAlgn="base">
              <a:spcBef>
                <a:spcPct val="50000"/>
              </a:spcBef>
              <a:spcAft>
                <a:spcPct val="0"/>
              </a:spcAft>
            </a:pPr>
            <a:r>
              <a:rPr lang="en-GB" sz="1400" b="1">
                <a:solidFill>
                  <a:srgbClr val="000000"/>
                </a:solidFill>
                <a:latin typeface="Arial" charset="0"/>
              </a:rPr>
              <a:t>Picture of an assembled hemisphere: glass, PMT, Gel, mu-metal cage, ISEG</a:t>
            </a:r>
          </a:p>
        </p:txBody>
      </p:sp>
    </p:spTree>
    <p:extLst>
      <p:ext uri="{BB962C8B-B14F-4D97-AF65-F5344CB8AC3E}">
        <p14:creationId xmlns:p14="http://schemas.microsoft.com/office/powerpoint/2010/main" val="127912895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4"/>
          <p:cNvSpPr txBox="1">
            <a:spLocks noChangeArrowheads="1"/>
          </p:cNvSpPr>
          <p:nvPr/>
        </p:nvSpPr>
        <p:spPr bwMode="auto">
          <a:xfrm>
            <a:off x="685800" y="90488"/>
            <a:ext cx="7315200" cy="457200"/>
          </a:xfrm>
          <a:prstGeom prst="rect">
            <a:avLst/>
          </a:prstGeom>
          <a:noFill/>
          <a:ln w="9525">
            <a:noFill/>
            <a:miter lim="800000"/>
            <a:headEnd/>
            <a:tailEnd/>
          </a:ln>
        </p:spPr>
        <p:txBody>
          <a:bodyPr>
            <a:spAutoFit/>
          </a:bodyPr>
          <a:lstStyle/>
          <a:p>
            <a:pPr defTabSz="914400" fontAlgn="base">
              <a:spcBef>
                <a:spcPct val="50000"/>
              </a:spcBef>
              <a:spcAft>
                <a:spcPct val="0"/>
              </a:spcAft>
            </a:pPr>
            <a:r>
              <a:rPr lang="it-IT" sz="2400">
                <a:solidFill>
                  <a:srgbClr val="333399"/>
                </a:solidFill>
                <a:latin typeface="Aldine401 BT" pitchFamily="18" charset="0"/>
              </a:rPr>
              <a:t>Glass sphere</a:t>
            </a:r>
            <a:endParaRPr lang="en-GB" sz="2400">
              <a:solidFill>
                <a:srgbClr val="333399"/>
              </a:solidFill>
              <a:latin typeface="Aldine401 BT" pitchFamily="18" charset="0"/>
            </a:endParaRPr>
          </a:p>
        </p:txBody>
      </p:sp>
      <p:sp>
        <p:nvSpPr>
          <p:cNvPr id="6150" name="Text Box 5"/>
          <p:cNvSpPr txBox="1">
            <a:spLocks noChangeArrowheads="1"/>
          </p:cNvSpPr>
          <p:nvPr/>
        </p:nvSpPr>
        <p:spPr bwMode="auto">
          <a:xfrm>
            <a:off x="295275" y="715963"/>
            <a:ext cx="8086725" cy="1681162"/>
          </a:xfrm>
          <a:prstGeom prst="rect">
            <a:avLst/>
          </a:prstGeom>
          <a:noFill/>
          <a:ln w="9525">
            <a:noFill/>
            <a:miter lim="800000"/>
            <a:headEnd/>
            <a:tailEnd/>
          </a:ln>
        </p:spPr>
        <p:txBody>
          <a:bodyPr>
            <a:spAutoFit/>
          </a:bodyPr>
          <a:lstStyle/>
          <a:p>
            <a:pPr defTabSz="914400" fontAlgn="base">
              <a:spcBef>
                <a:spcPct val="50000"/>
              </a:spcBef>
              <a:spcAft>
                <a:spcPct val="0"/>
              </a:spcAft>
              <a:buFontTx/>
              <a:buChar char="•"/>
            </a:pPr>
            <a:r>
              <a:rPr lang="en-GB" sz="1600">
                <a:solidFill>
                  <a:srgbClr val="000000"/>
                </a:solidFill>
                <a:latin typeface="Arial" charset="0"/>
              </a:rPr>
              <a:t> standard 13 inches deep-sea instrumentation vessels in borosilicate glass, produced by Vitrovex</a:t>
            </a:r>
          </a:p>
          <a:p>
            <a:pPr defTabSz="914400" fontAlgn="base">
              <a:spcBef>
                <a:spcPct val="50000"/>
              </a:spcBef>
              <a:spcAft>
                <a:spcPct val="0"/>
              </a:spcAft>
              <a:buFontTx/>
              <a:buChar char="•"/>
            </a:pPr>
            <a:r>
              <a:rPr lang="en-GB" sz="1600">
                <a:solidFill>
                  <a:srgbClr val="000000"/>
                </a:solidFill>
                <a:latin typeface="Arial" charset="0"/>
              </a:rPr>
              <a:t> two half spheres: ½ transparent, ½ painted black</a:t>
            </a:r>
          </a:p>
          <a:p>
            <a:pPr defTabSz="914400" fontAlgn="base">
              <a:spcBef>
                <a:spcPct val="50000"/>
              </a:spcBef>
              <a:spcAft>
                <a:spcPct val="0"/>
              </a:spcAft>
              <a:buFontTx/>
              <a:buChar char="•"/>
            </a:pPr>
            <a:r>
              <a:rPr lang="en-GB" sz="1600">
                <a:solidFill>
                  <a:srgbClr val="000000"/>
                </a:solidFill>
                <a:latin typeface="Arial" charset="0"/>
              </a:rPr>
              <a:t> no vacuum valve </a:t>
            </a:r>
          </a:p>
          <a:p>
            <a:pPr defTabSz="914400" fontAlgn="base">
              <a:spcBef>
                <a:spcPct val="50000"/>
              </a:spcBef>
              <a:spcAft>
                <a:spcPct val="0"/>
              </a:spcAft>
              <a:buFontTx/>
              <a:buChar char="•"/>
            </a:pPr>
            <a:r>
              <a:rPr lang="en-GB" sz="1600">
                <a:solidFill>
                  <a:srgbClr val="000000"/>
                </a:solidFill>
                <a:latin typeface="Arial" charset="0"/>
              </a:rPr>
              <a:t> unique penetration for the 12-pin connector  </a:t>
            </a:r>
          </a:p>
        </p:txBody>
      </p:sp>
      <p:graphicFrame>
        <p:nvGraphicFramePr>
          <p:cNvPr id="55435" name="Group 139"/>
          <p:cNvGraphicFramePr>
            <a:graphicFrameLocks noGrp="1"/>
          </p:cNvGraphicFramePr>
          <p:nvPr>
            <p:extLst>
              <p:ext uri="{D42A27DB-BD31-4B8C-83A1-F6EECF244321}">
                <p14:modId xmlns:p14="http://schemas.microsoft.com/office/powerpoint/2010/main" val="4144904010"/>
              </p:ext>
            </p:extLst>
          </p:nvPr>
        </p:nvGraphicFramePr>
        <p:xfrm>
          <a:off x="211668" y="2590800"/>
          <a:ext cx="4267200" cy="3566159"/>
        </p:xfrm>
        <a:graphic>
          <a:graphicData uri="http://schemas.openxmlformats.org/drawingml/2006/table">
            <a:tbl>
              <a:tblPr/>
              <a:tblGrid>
                <a:gridCol w="2695575"/>
                <a:gridCol w="1571625"/>
              </a:tblGrid>
              <a:tr h="260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Refractive index </a:t>
                      </a:r>
                      <a:endParaRPr kumimoji="0" lang="en-GB" sz="1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1.48    (&gt;350 nm)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Transmission </a:t>
                      </a:r>
                      <a:endParaRPr kumimoji="0" lang="en-GB" sz="1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&gt;95% (&gt;350 nm)</a:t>
                      </a:r>
                      <a:endParaRPr kumimoji="0" lang="en-GB" sz="1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Density at 20 </a:t>
                      </a:r>
                      <a:r>
                        <a:rPr kumimoji="0" lang="en-GB" sz="1400" b="1" i="0" u="none" strike="noStrike" cap="none" normalizeH="0" baseline="30000" smtClean="0">
                          <a:ln>
                            <a:noFill/>
                          </a:ln>
                          <a:solidFill>
                            <a:schemeClr val="tx1"/>
                          </a:solidFill>
                          <a:effectLst/>
                          <a:latin typeface="Times New Roman" pitchFamily="18" charset="0"/>
                          <a:cs typeface="Times New Roman" pitchFamily="18" charset="0"/>
                        </a:rPr>
                        <a:t>0</a:t>
                      </a: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C</a:t>
                      </a:r>
                      <a:endParaRPr kumimoji="0" lang="en-GB" sz="1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2.23 g cm</a:t>
                      </a:r>
                      <a:r>
                        <a:rPr kumimoji="0" lang="en-GB" sz="1400" b="1" i="0" u="none" strike="noStrike" cap="none" normalizeH="0" baseline="30000" smtClean="0">
                          <a:ln>
                            <a:noFill/>
                          </a:ln>
                          <a:solidFill>
                            <a:schemeClr val="tx1"/>
                          </a:solidFill>
                          <a:effectLst/>
                          <a:latin typeface="Times New Roman" pitchFamily="18" charset="0"/>
                          <a:cs typeface="Times New Roman" pitchFamily="18" charset="0"/>
                        </a:rPr>
                        <a:t>-3</a:t>
                      </a:r>
                      <a:endParaRPr kumimoji="0" lang="en-GB" sz="1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Thermal conductivity</a:t>
                      </a:r>
                      <a:endParaRPr kumimoji="0" lang="en-GB" sz="1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1.2 W m</a:t>
                      </a:r>
                      <a:r>
                        <a:rPr kumimoji="0" lang="en-GB" sz="1400" b="1" i="0" u="none" strike="noStrike" cap="none" normalizeH="0" baseline="30000" smtClean="0">
                          <a:ln>
                            <a:noFill/>
                          </a:ln>
                          <a:solidFill>
                            <a:schemeClr val="tx1"/>
                          </a:solidFill>
                          <a:effectLst/>
                          <a:latin typeface="Times New Roman" pitchFamily="18" charset="0"/>
                          <a:cs typeface="Times New Roman" pitchFamily="18" charset="0"/>
                        </a:rPr>
                        <a:t>-1</a:t>
                      </a: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K</a:t>
                      </a:r>
                      <a:r>
                        <a:rPr kumimoji="0" lang="en-GB" sz="1400" b="1" i="0" u="none" strike="noStrike" cap="none" normalizeH="0" baseline="30000" smtClean="0">
                          <a:ln>
                            <a:noFill/>
                          </a:ln>
                          <a:solidFill>
                            <a:schemeClr val="tx1"/>
                          </a:solidFill>
                          <a:effectLst/>
                          <a:latin typeface="Times New Roman" pitchFamily="18" charset="0"/>
                          <a:cs typeface="Times New Roman" pitchFamily="18" charset="0"/>
                        </a:rPr>
                        <a:t>-1</a:t>
                      </a:r>
                      <a:endParaRPr kumimoji="0" lang="en-GB" sz="1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0350">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Characteristics of 13 inches spheres</a:t>
                      </a:r>
                      <a:endParaRPr kumimoji="0" lang="en-GB" sz="1400" b="1"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it-IT"/>
                    </a:p>
                  </a:txBody>
                  <a:tcPr/>
                </a:tc>
              </a:tr>
              <a:tr h="260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Depth rating (m)</a:t>
                      </a:r>
                      <a:endParaRPr kumimoji="0" lang="en-GB" sz="1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10000</a:t>
                      </a:r>
                      <a:endParaRPr kumimoji="0" lang="en-GB" sz="1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Overall diameter (mm)</a:t>
                      </a:r>
                      <a:endParaRPr kumimoji="0" lang="en-GB" sz="1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330  </a:t>
                      </a:r>
                      <a:endParaRPr kumimoji="0" lang="en-GB" sz="1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Wall thickness (mm)</a:t>
                      </a:r>
                      <a:endParaRPr kumimoji="0" lang="en-GB" sz="1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11</a:t>
                      </a:r>
                      <a:endParaRPr kumimoji="0" lang="en-GB" sz="1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Mass (kg)</a:t>
                      </a:r>
                      <a:endParaRPr kumimoji="0" lang="en-GB" sz="1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7.89 </a:t>
                      </a:r>
                      <a:endParaRPr kumimoji="0" lang="en-GB" sz="1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Buoyancy (empty) (N)</a:t>
                      </a:r>
                      <a:endParaRPr kumimoji="0" lang="en-GB" sz="1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114 </a:t>
                      </a:r>
                      <a:endParaRPr kumimoji="0" lang="en-GB" sz="1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Diameter shrinkage per 1000m depth (mm)</a:t>
                      </a:r>
                      <a:endParaRPr kumimoji="0" lang="en-GB" sz="1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1"/>
                          </a:solidFill>
                          <a:effectLst/>
                          <a:latin typeface="Times New Roman" pitchFamily="18" charset="0"/>
                          <a:cs typeface="Times New Roman" pitchFamily="18" charset="0"/>
                        </a:rPr>
                        <a:t>0.30  </a:t>
                      </a:r>
                      <a:endParaRPr kumimoji="0" lang="en-GB" sz="1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6191" name="Picture 145" descr="IMG_7582"/>
          <p:cNvPicPr>
            <a:picLocks noChangeAspect="1" noChangeArrowheads="1"/>
          </p:cNvPicPr>
          <p:nvPr/>
        </p:nvPicPr>
        <p:blipFill>
          <a:blip r:embed="rId3"/>
          <a:srcRect/>
          <a:stretch>
            <a:fillRect/>
          </a:stretch>
        </p:blipFill>
        <p:spPr bwMode="auto">
          <a:xfrm>
            <a:off x="5257800" y="1059744"/>
            <a:ext cx="2281238" cy="1709738"/>
          </a:xfrm>
          <a:prstGeom prst="rect">
            <a:avLst/>
          </a:prstGeom>
          <a:noFill/>
          <a:ln w="9525">
            <a:noFill/>
            <a:miter lim="800000"/>
            <a:headEnd/>
            <a:tailEnd/>
          </a:ln>
        </p:spPr>
      </p:pic>
      <p:pic>
        <p:nvPicPr>
          <p:cNvPr id="9" name="Immagine 10" descr="IMG_7604.jpg"/>
          <p:cNvPicPr>
            <a:picLocks noChangeAspect="1"/>
          </p:cNvPicPr>
          <p:nvPr/>
        </p:nvPicPr>
        <p:blipFill>
          <a:blip r:embed="rId4"/>
          <a:srcRect/>
          <a:stretch>
            <a:fillRect/>
          </a:stretch>
        </p:blipFill>
        <p:spPr bwMode="auto">
          <a:xfrm>
            <a:off x="5257800" y="2898423"/>
            <a:ext cx="2743200" cy="2057400"/>
          </a:xfrm>
          <a:prstGeom prst="rect">
            <a:avLst/>
          </a:prstGeom>
          <a:noFill/>
          <a:ln w="9525">
            <a:solidFill>
              <a:srgbClr val="000000"/>
            </a:solidFill>
            <a:miter lim="800000"/>
            <a:headEnd/>
            <a:tailEnd/>
          </a:ln>
        </p:spPr>
      </p:pic>
      <p:sp>
        <p:nvSpPr>
          <p:cNvPr id="2" name="Rettangolo 1"/>
          <p:cNvSpPr/>
          <p:nvPr/>
        </p:nvSpPr>
        <p:spPr>
          <a:xfrm>
            <a:off x="4628446" y="5076883"/>
            <a:ext cx="4572000" cy="1200329"/>
          </a:xfrm>
          <a:prstGeom prst="rect">
            <a:avLst/>
          </a:prstGeom>
        </p:spPr>
        <p:txBody>
          <a:bodyPr>
            <a:spAutoFit/>
          </a:bodyPr>
          <a:lstStyle/>
          <a:p>
            <a:r>
              <a:rPr lang="en-US" sz="1200" b="1"/>
              <a:t>Active base</a:t>
            </a:r>
          </a:p>
          <a:p>
            <a:r>
              <a:rPr lang="en-US" sz="1200" b="1"/>
              <a:t>+5 Volts supply (bipolar voltage supply before modification) </a:t>
            </a:r>
          </a:p>
          <a:p>
            <a:r>
              <a:rPr lang="en-US" sz="1200" b="1"/>
              <a:t>Cathode-1^dynode and 1^dynode-anode voltages individually controllable </a:t>
            </a:r>
          </a:p>
          <a:p>
            <a:r>
              <a:rPr lang="en-US" sz="1200" b="1"/>
              <a:t>Anode current max : 100 microAmpere </a:t>
            </a:r>
          </a:p>
          <a:p>
            <a:r>
              <a:rPr lang="en-US" sz="1200" b="1"/>
              <a:t>Power consumption : 150mW @ 2000 Volts</a:t>
            </a:r>
          </a:p>
        </p:txBody>
      </p:sp>
    </p:spTree>
    <p:extLst>
      <p:ext uri="{BB962C8B-B14F-4D97-AF65-F5344CB8AC3E}">
        <p14:creationId xmlns:p14="http://schemas.microsoft.com/office/powerpoint/2010/main" val="233864926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Segnaposto numero diapositiva 5"/>
          <p:cNvSpPr>
            <a:spLocks noGrp="1"/>
          </p:cNvSpPr>
          <p:nvPr>
            <p:ph type="sldNum" sz="quarter" idx="12"/>
          </p:nvPr>
        </p:nvSpPr>
        <p:spPr>
          <a:noFill/>
        </p:spPr>
        <p:txBody>
          <a:bodyPr/>
          <a:lstStyle/>
          <a:p>
            <a:fld id="{E37916CC-0B80-45C4-9401-7DEC4B4882A1}" type="slidenum">
              <a:rPr lang="en-GB" smtClean="0">
                <a:solidFill>
                  <a:srgbClr val="000000"/>
                </a:solidFill>
              </a:rPr>
              <a:pPr/>
              <a:t>4</a:t>
            </a:fld>
            <a:endParaRPr lang="en-GB" smtClean="0">
              <a:solidFill>
                <a:srgbClr val="000000"/>
              </a:solidFill>
            </a:endParaRPr>
          </a:p>
        </p:txBody>
      </p:sp>
      <p:sp>
        <p:nvSpPr>
          <p:cNvPr id="24581" name="Text Box 3"/>
          <p:cNvSpPr txBox="1">
            <a:spLocks noChangeArrowheads="1"/>
          </p:cNvSpPr>
          <p:nvPr/>
        </p:nvSpPr>
        <p:spPr bwMode="auto">
          <a:xfrm>
            <a:off x="611188" y="109538"/>
            <a:ext cx="7777162" cy="396875"/>
          </a:xfrm>
          <a:prstGeom prst="rect">
            <a:avLst/>
          </a:prstGeom>
          <a:noFill/>
          <a:ln w="9525">
            <a:noFill/>
            <a:miter lim="800000"/>
            <a:headEnd/>
            <a:tailEnd/>
          </a:ln>
        </p:spPr>
        <p:txBody>
          <a:bodyPr>
            <a:spAutoFit/>
          </a:bodyPr>
          <a:lstStyle/>
          <a:p>
            <a:pPr defTabSz="914400" fontAlgn="base">
              <a:spcBef>
                <a:spcPct val="50000"/>
              </a:spcBef>
              <a:spcAft>
                <a:spcPct val="0"/>
              </a:spcAft>
            </a:pPr>
            <a:r>
              <a:rPr lang="it-IT" sz="2000">
                <a:solidFill>
                  <a:srgbClr val="333399"/>
                </a:solidFill>
                <a:latin typeface="Aldine401 BT" pitchFamily="18" charset="0"/>
              </a:rPr>
              <a:t>Mechanical support for FEM electronic board and TIM-CAL</a:t>
            </a:r>
            <a:endParaRPr lang="en-GB" sz="2000">
              <a:solidFill>
                <a:srgbClr val="333399"/>
              </a:solidFill>
              <a:latin typeface="Aldine401 BT" pitchFamily="18" charset="0"/>
            </a:endParaRPr>
          </a:p>
        </p:txBody>
      </p:sp>
      <p:pic>
        <p:nvPicPr>
          <p:cNvPr id="24582" name="Picture 5" descr="IMG_7599"/>
          <p:cNvPicPr>
            <a:picLocks noChangeAspect="1" noChangeArrowheads="1"/>
          </p:cNvPicPr>
          <p:nvPr/>
        </p:nvPicPr>
        <p:blipFill>
          <a:blip r:embed="rId3"/>
          <a:srcRect/>
          <a:stretch>
            <a:fillRect/>
          </a:stretch>
        </p:blipFill>
        <p:spPr bwMode="auto">
          <a:xfrm>
            <a:off x="4876800" y="995776"/>
            <a:ext cx="2667000" cy="1998663"/>
          </a:xfrm>
          <a:prstGeom prst="rect">
            <a:avLst/>
          </a:prstGeom>
          <a:noFill/>
          <a:ln w="9525">
            <a:noFill/>
            <a:miter lim="800000"/>
            <a:headEnd/>
            <a:tailEnd/>
          </a:ln>
        </p:spPr>
      </p:pic>
      <p:pic>
        <p:nvPicPr>
          <p:cNvPr id="24583" name="Picture 6" descr="IMG_7595"/>
          <p:cNvPicPr>
            <a:picLocks noChangeAspect="1" noChangeArrowheads="1"/>
          </p:cNvPicPr>
          <p:nvPr/>
        </p:nvPicPr>
        <p:blipFill>
          <a:blip r:embed="rId4"/>
          <a:srcRect/>
          <a:stretch>
            <a:fillRect/>
          </a:stretch>
        </p:blipFill>
        <p:spPr bwMode="auto">
          <a:xfrm>
            <a:off x="1219200" y="1018708"/>
            <a:ext cx="2590800" cy="1941513"/>
          </a:xfrm>
          <a:prstGeom prst="rect">
            <a:avLst/>
          </a:prstGeom>
          <a:noFill/>
          <a:ln w="9525">
            <a:noFill/>
            <a:miter lim="800000"/>
            <a:headEnd/>
            <a:tailEnd/>
          </a:ln>
        </p:spPr>
      </p:pic>
      <p:sp>
        <p:nvSpPr>
          <p:cNvPr id="24586" name="Text Box 10"/>
          <p:cNvSpPr txBox="1">
            <a:spLocks noChangeArrowheads="1"/>
          </p:cNvSpPr>
          <p:nvPr/>
        </p:nvSpPr>
        <p:spPr bwMode="auto">
          <a:xfrm>
            <a:off x="381000" y="5943600"/>
            <a:ext cx="3505200" cy="366713"/>
          </a:xfrm>
          <a:prstGeom prst="rect">
            <a:avLst/>
          </a:prstGeom>
          <a:noFill/>
          <a:ln w="9525">
            <a:noFill/>
            <a:miter lim="800000"/>
            <a:headEnd/>
            <a:tailEnd/>
          </a:ln>
        </p:spPr>
        <p:txBody>
          <a:bodyPr>
            <a:spAutoFit/>
          </a:bodyPr>
          <a:lstStyle/>
          <a:p>
            <a:pPr defTabSz="914400" fontAlgn="base">
              <a:spcBef>
                <a:spcPct val="50000"/>
              </a:spcBef>
              <a:spcAft>
                <a:spcPct val="0"/>
              </a:spcAft>
            </a:pPr>
            <a:r>
              <a:rPr lang="en-US">
                <a:solidFill>
                  <a:srgbClr val="000000"/>
                </a:solidFill>
                <a:latin typeface="Arial" charset="0"/>
              </a:rPr>
              <a:t>The mounted FEM</a:t>
            </a:r>
          </a:p>
        </p:txBody>
      </p:sp>
      <p:sp>
        <p:nvSpPr>
          <p:cNvPr id="24587" name="Text Box 11"/>
          <p:cNvSpPr txBox="1">
            <a:spLocks noChangeArrowheads="1"/>
          </p:cNvSpPr>
          <p:nvPr/>
        </p:nvSpPr>
        <p:spPr bwMode="auto">
          <a:xfrm>
            <a:off x="4267200" y="5943600"/>
            <a:ext cx="3505200" cy="366713"/>
          </a:xfrm>
          <a:prstGeom prst="rect">
            <a:avLst/>
          </a:prstGeom>
          <a:noFill/>
          <a:ln w="9525">
            <a:noFill/>
            <a:miter lim="800000"/>
            <a:headEnd/>
            <a:tailEnd/>
          </a:ln>
        </p:spPr>
        <p:txBody>
          <a:bodyPr>
            <a:spAutoFit/>
          </a:bodyPr>
          <a:lstStyle/>
          <a:p>
            <a:pPr defTabSz="914400" fontAlgn="base">
              <a:spcBef>
                <a:spcPct val="50000"/>
              </a:spcBef>
              <a:spcAft>
                <a:spcPct val="0"/>
              </a:spcAft>
            </a:pPr>
            <a:r>
              <a:rPr lang="en-US">
                <a:solidFill>
                  <a:srgbClr val="000000"/>
                </a:solidFill>
                <a:latin typeface="Arial" charset="0"/>
              </a:rPr>
              <a:t>The mounted TIM-CAL</a:t>
            </a:r>
          </a:p>
        </p:txBody>
      </p:sp>
      <p:pic>
        <p:nvPicPr>
          <p:cNvPr id="12" name="Immagine 11" descr="DSC01052.JPG"/>
          <p:cNvPicPr>
            <a:picLocks noChangeAspect="1"/>
          </p:cNvPicPr>
          <p:nvPr/>
        </p:nvPicPr>
        <p:blipFill>
          <a:blip r:embed="rId5" cstate="email"/>
          <a:stretch>
            <a:fillRect/>
          </a:stretch>
        </p:blipFill>
        <p:spPr>
          <a:xfrm>
            <a:off x="223424" y="3048000"/>
            <a:ext cx="3893600" cy="2920200"/>
          </a:xfrm>
          <a:prstGeom prst="rect">
            <a:avLst/>
          </a:prstGeom>
        </p:spPr>
      </p:pic>
      <p:pic>
        <p:nvPicPr>
          <p:cNvPr id="13" name="Immagine 12" descr="DSC01054.JPG"/>
          <p:cNvPicPr>
            <a:picLocks noChangeAspect="1"/>
          </p:cNvPicPr>
          <p:nvPr/>
        </p:nvPicPr>
        <p:blipFill>
          <a:blip r:embed="rId6" cstate="email"/>
          <a:stretch>
            <a:fillRect/>
          </a:stretch>
        </p:blipFill>
        <p:spPr>
          <a:xfrm>
            <a:off x="4343400" y="3048000"/>
            <a:ext cx="3888000" cy="2916000"/>
          </a:xfrm>
          <a:prstGeom prst="rect">
            <a:avLst/>
          </a:prstGeom>
        </p:spPr>
      </p:pic>
    </p:spTree>
    <p:extLst>
      <p:ext uri="{BB962C8B-B14F-4D97-AF65-F5344CB8AC3E}">
        <p14:creationId xmlns:p14="http://schemas.microsoft.com/office/powerpoint/2010/main" val="399962702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Segnaposto numero diapositiva 5"/>
          <p:cNvSpPr>
            <a:spLocks noGrp="1"/>
          </p:cNvSpPr>
          <p:nvPr>
            <p:ph type="sldNum" sz="quarter" idx="12"/>
          </p:nvPr>
        </p:nvSpPr>
        <p:spPr>
          <a:noFill/>
        </p:spPr>
        <p:txBody>
          <a:bodyPr/>
          <a:lstStyle/>
          <a:p>
            <a:fld id="{748E0C86-DC86-4A09-9291-7136C0F663ED}" type="slidenum">
              <a:rPr lang="en-GB" smtClean="0">
                <a:solidFill>
                  <a:srgbClr val="000000"/>
                </a:solidFill>
              </a:rPr>
              <a:pPr/>
              <a:t>5</a:t>
            </a:fld>
            <a:endParaRPr lang="en-GB" smtClean="0">
              <a:solidFill>
                <a:srgbClr val="000000"/>
              </a:solidFill>
            </a:endParaRPr>
          </a:p>
        </p:txBody>
      </p:sp>
      <p:sp>
        <p:nvSpPr>
          <p:cNvPr id="14341" name="Text Box 3"/>
          <p:cNvSpPr txBox="1">
            <a:spLocks noChangeArrowheads="1"/>
          </p:cNvSpPr>
          <p:nvPr/>
        </p:nvSpPr>
        <p:spPr bwMode="auto">
          <a:xfrm>
            <a:off x="381000" y="685800"/>
            <a:ext cx="8353425" cy="1803400"/>
          </a:xfrm>
          <a:prstGeom prst="rect">
            <a:avLst/>
          </a:prstGeom>
          <a:noFill/>
          <a:ln w="9525">
            <a:noFill/>
            <a:miter lim="800000"/>
            <a:headEnd/>
            <a:tailEnd/>
          </a:ln>
        </p:spPr>
        <p:txBody>
          <a:bodyPr>
            <a:spAutoFit/>
          </a:bodyPr>
          <a:lstStyle/>
          <a:p>
            <a:pPr defTabSz="914400" fontAlgn="base">
              <a:spcBef>
                <a:spcPct val="50000"/>
              </a:spcBef>
              <a:spcAft>
                <a:spcPct val="0"/>
              </a:spcAft>
            </a:pPr>
            <a:r>
              <a:rPr lang="en-GB" sz="1600" b="1" dirty="0">
                <a:solidFill>
                  <a:srgbClr val="000000"/>
                </a:solidFill>
                <a:latin typeface="Arial" charset="0"/>
              </a:rPr>
              <a:t>A cage of mu-metal wire was chosen as magnetic shield (ITEP, Moscow):</a:t>
            </a:r>
          </a:p>
          <a:p>
            <a:pPr defTabSz="914400" fontAlgn="base">
              <a:spcBef>
                <a:spcPct val="0"/>
              </a:spcBef>
              <a:spcAft>
                <a:spcPct val="0"/>
              </a:spcAft>
              <a:buFontTx/>
              <a:buChar char="•"/>
            </a:pPr>
            <a:r>
              <a:rPr lang="en-GB" sz="1600" dirty="0">
                <a:solidFill>
                  <a:srgbClr val="000000"/>
                </a:solidFill>
                <a:latin typeface="Arial" charset="0"/>
              </a:rPr>
              <a:t> a hemispherical part ( 30 cm diameter, 14 cm height)</a:t>
            </a:r>
          </a:p>
          <a:p>
            <a:pPr defTabSz="914400" fontAlgn="base">
              <a:spcBef>
                <a:spcPct val="0"/>
              </a:spcBef>
              <a:spcAft>
                <a:spcPct val="0"/>
              </a:spcAft>
              <a:buFontTx/>
              <a:buChar char="•"/>
            </a:pPr>
            <a:r>
              <a:rPr lang="en-GB" sz="1600" dirty="0">
                <a:solidFill>
                  <a:srgbClr val="000000"/>
                </a:solidFill>
                <a:latin typeface="Arial" charset="0"/>
              </a:rPr>
              <a:t> a flat part (30 cm diameter ) with a hole in its centre ( 12 cm diam.)</a:t>
            </a:r>
          </a:p>
          <a:p>
            <a:pPr defTabSz="914400" fontAlgn="base">
              <a:spcBef>
                <a:spcPct val="0"/>
              </a:spcBef>
              <a:spcAft>
                <a:spcPct val="0"/>
              </a:spcAft>
              <a:buFontTx/>
              <a:buChar char="•"/>
            </a:pPr>
            <a:r>
              <a:rPr lang="en-GB" sz="1600" dirty="0">
                <a:solidFill>
                  <a:srgbClr val="000000"/>
                </a:solidFill>
                <a:latin typeface="Arial" charset="0"/>
              </a:rPr>
              <a:t> wire of 1 mm of diameter</a:t>
            </a:r>
          </a:p>
          <a:p>
            <a:pPr defTabSz="914400" fontAlgn="base">
              <a:spcBef>
                <a:spcPct val="0"/>
              </a:spcBef>
              <a:spcAft>
                <a:spcPct val="0"/>
              </a:spcAft>
              <a:buFontTx/>
              <a:buChar char="•"/>
            </a:pPr>
            <a:r>
              <a:rPr lang="en-GB" sz="1600" dirty="0">
                <a:solidFill>
                  <a:srgbClr val="000000"/>
                </a:solidFill>
                <a:latin typeface="Arial" charset="0"/>
              </a:rPr>
              <a:t> pitch of 68 x 68 mm </a:t>
            </a:r>
          </a:p>
          <a:p>
            <a:pPr defTabSz="914400" fontAlgn="base">
              <a:spcBef>
                <a:spcPct val="0"/>
              </a:spcBef>
              <a:spcAft>
                <a:spcPct val="0"/>
              </a:spcAft>
              <a:buFontTx/>
              <a:buChar char="•"/>
            </a:pPr>
            <a:r>
              <a:rPr lang="en-GB" sz="1600" dirty="0">
                <a:solidFill>
                  <a:srgbClr val="000000"/>
                </a:solidFill>
                <a:latin typeface="Arial" charset="0"/>
              </a:rPr>
              <a:t> shadow on the photocathode </a:t>
            </a:r>
            <a:r>
              <a:rPr lang="en-GB" sz="1600" dirty="0">
                <a:solidFill>
                  <a:srgbClr val="000000"/>
                </a:solidFill>
                <a:latin typeface="Arial" charset="0"/>
                <a:cs typeface="Arial" charset="0"/>
              </a:rPr>
              <a:t>≈ 5</a:t>
            </a:r>
            <a:r>
              <a:rPr lang="en-GB" sz="1600" dirty="0">
                <a:solidFill>
                  <a:srgbClr val="000000"/>
                </a:solidFill>
                <a:latin typeface="Arial" charset="0"/>
              </a:rPr>
              <a:t>%</a:t>
            </a:r>
          </a:p>
          <a:p>
            <a:pPr defTabSz="914400" fontAlgn="base">
              <a:spcBef>
                <a:spcPct val="0"/>
              </a:spcBef>
              <a:spcAft>
                <a:spcPct val="0"/>
              </a:spcAft>
              <a:buFontTx/>
              <a:buChar char="•"/>
            </a:pPr>
            <a:r>
              <a:rPr lang="en-GB" sz="1600" dirty="0">
                <a:solidFill>
                  <a:srgbClr val="000000"/>
                </a:solidFill>
                <a:latin typeface="Arial" charset="0"/>
              </a:rPr>
              <a:t> average shielding factor measured </a:t>
            </a:r>
            <a:r>
              <a:rPr lang="en-GB" sz="1600" dirty="0">
                <a:solidFill>
                  <a:srgbClr val="000000"/>
                </a:solidFill>
                <a:latin typeface="Arial" charset="0"/>
                <a:cs typeface="Arial" charset="0"/>
              </a:rPr>
              <a:t>≈</a:t>
            </a:r>
            <a:r>
              <a:rPr lang="en-GB" sz="1600" dirty="0">
                <a:solidFill>
                  <a:srgbClr val="000000"/>
                </a:solidFill>
                <a:latin typeface="Arial" charset="0"/>
              </a:rPr>
              <a:t> 4</a:t>
            </a:r>
          </a:p>
        </p:txBody>
      </p:sp>
      <p:sp>
        <p:nvSpPr>
          <p:cNvPr id="14342" name="Text Box 4"/>
          <p:cNvSpPr txBox="1">
            <a:spLocks noChangeArrowheads="1"/>
          </p:cNvSpPr>
          <p:nvPr/>
        </p:nvSpPr>
        <p:spPr bwMode="auto">
          <a:xfrm>
            <a:off x="506413" y="109538"/>
            <a:ext cx="8151812" cy="457200"/>
          </a:xfrm>
          <a:prstGeom prst="rect">
            <a:avLst/>
          </a:prstGeom>
          <a:noFill/>
          <a:ln w="9525">
            <a:noFill/>
            <a:miter lim="800000"/>
            <a:headEnd/>
            <a:tailEnd/>
          </a:ln>
        </p:spPr>
        <p:txBody>
          <a:bodyPr>
            <a:spAutoFit/>
          </a:bodyPr>
          <a:lstStyle/>
          <a:p>
            <a:pPr marL="342900" indent="-342900" defTabSz="914400" fontAlgn="base">
              <a:spcBef>
                <a:spcPct val="50000"/>
              </a:spcBef>
              <a:spcAft>
                <a:spcPct val="0"/>
              </a:spcAft>
            </a:pPr>
            <a:r>
              <a:rPr lang="en-US" sz="2400">
                <a:solidFill>
                  <a:srgbClr val="333399"/>
                </a:solidFill>
                <a:latin typeface="Aldine401 BT" pitchFamily="18" charset="0"/>
              </a:rPr>
              <a:t>Magnetic shield</a:t>
            </a:r>
            <a:endParaRPr lang="en-GB" sz="2400">
              <a:solidFill>
                <a:srgbClr val="333399"/>
              </a:solidFill>
              <a:latin typeface="Aldine401 BT" pitchFamily="18" charset="0"/>
            </a:endParaRPr>
          </a:p>
        </p:txBody>
      </p:sp>
      <p:sp>
        <p:nvSpPr>
          <p:cNvPr id="14343" name="Text Box 6"/>
          <p:cNvSpPr txBox="1">
            <a:spLocks noChangeArrowheads="1"/>
          </p:cNvSpPr>
          <p:nvPr/>
        </p:nvSpPr>
        <p:spPr bwMode="auto">
          <a:xfrm>
            <a:off x="533400" y="5791200"/>
            <a:ext cx="3200400" cy="304800"/>
          </a:xfrm>
          <a:prstGeom prst="rect">
            <a:avLst/>
          </a:prstGeom>
          <a:noFill/>
          <a:ln w="9525">
            <a:noFill/>
            <a:miter lim="800000"/>
            <a:headEnd/>
            <a:tailEnd/>
          </a:ln>
        </p:spPr>
        <p:txBody>
          <a:bodyPr>
            <a:spAutoFit/>
          </a:bodyPr>
          <a:lstStyle/>
          <a:p>
            <a:pPr defTabSz="914400" fontAlgn="base">
              <a:spcBef>
                <a:spcPct val="50000"/>
              </a:spcBef>
              <a:spcAft>
                <a:spcPct val="0"/>
              </a:spcAft>
            </a:pPr>
            <a:r>
              <a:rPr lang="en-GB" sz="1400">
                <a:solidFill>
                  <a:srgbClr val="000000"/>
                </a:solidFill>
                <a:latin typeface="Arial" charset="0"/>
              </a:rPr>
              <a:t>Picture of the parts of the cage</a:t>
            </a:r>
          </a:p>
        </p:txBody>
      </p:sp>
      <p:pic>
        <p:nvPicPr>
          <p:cNvPr id="14344" name="Picture 8" descr="IMG_0458"/>
          <p:cNvPicPr>
            <a:picLocks noChangeAspect="1" noChangeArrowheads="1"/>
          </p:cNvPicPr>
          <p:nvPr/>
        </p:nvPicPr>
        <p:blipFill>
          <a:blip r:embed="rId3"/>
          <a:srcRect/>
          <a:stretch>
            <a:fillRect/>
          </a:stretch>
        </p:blipFill>
        <p:spPr bwMode="auto">
          <a:xfrm>
            <a:off x="457200" y="2667000"/>
            <a:ext cx="4038600" cy="3030538"/>
          </a:xfrm>
          <a:prstGeom prst="rect">
            <a:avLst/>
          </a:prstGeom>
          <a:noFill/>
          <a:ln w="9525">
            <a:noFill/>
            <a:miter lim="800000"/>
            <a:headEnd/>
            <a:tailEnd/>
          </a:ln>
        </p:spPr>
      </p:pic>
      <p:pic>
        <p:nvPicPr>
          <p:cNvPr id="14345" name="Picture 9" descr="PMT e mumetal cage_2"/>
          <p:cNvPicPr>
            <a:picLocks noChangeAspect="1" noChangeArrowheads="1"/>
          </p:cNvPicPr>
          <p:nvPr/>
        </p:nvPicPr>
        <p:blipFill>
          <a:blip r:embed="rId4"/>
          <a:srcRect/>
          <a:stretch>
            <a:fillRect/>
          </a:stretch>
        </p:blipFill>
        <p:spPr bwMode="auto">
          <a:xfrm>
            <a:off x="4735896" y="2286000"/>
            <a:ext cx="3307967" cy="3408364"/>
          </a:xfrm>
          <a:prstGeom prst="rect">
            <a:avLst/>
          </a:prstGeom>
          <a:noFill/>
          <a:ln w="9525">
            <a:noFill/>
            <a:miter lim="800000"/>
            <a:headEnd/>
            <a:tailEnd/>
          </a:ln>
        </p:spPr>
      </p:pic>
      <p:sp>
        <p:nvSpPr>
          <p:cNvPr id="14346" name="Text Box 10"/>
          <p:cNvSpPr txBox="1">
            <a:spLocks noChangeArrowheads="1"/>
          </p:cNvSpPr>
          <p:nvPr/>
        </p:nvSpPr>
        <p:spPr bwMode="auto">
          <a:xfrm>
            <a:off x="4953000" y="5715000"/>
            <a:ext cx="3048000" cy="304800"/>
          </a:xfrm>
          <a:prstGeom prst="rect">
            <a:avLst/>
          </a:prstGeom>
          <a:noFill/>
          <a:ln w="9525">
            <a:noFill/>
            <a:miter lim="800000"/>
            <a:headEnd/>
            <a:tailEnd/>
          </a:ln>
        </p:spPr>
        <p:txBody>
          <a:bodyPr>
            <a:spAutoFit/>
          </a:bodyPr>
          <a:lstStyle/>
          <a:p>
            <a:pPr defTabSz="914400" fontAlgn="base">
              <a:spcBef>
                <a:spcPct val="50000"/>
              </a:spcBef>
              <a:spcAft>
                <a:spcPct val="0"/>
              </a:spcAft>
            </a:pPr>
            <a:r>
              <a:rPr lang="en-GB" sz="1400">
                <a:solidFill>
                  <a:srgbClr val="000000"/>
                </a:solidFill>
                <a:latin typeface="Arial" charset="0"/>
              </a:rPr>
              <a:t>The cage around the 10” PMT</a:t>
            </a:r>
          </a:p>
        </p:txBody>
      </p:sp>
    </p:spTree>
    <p:extLst>
      <p:ext uri="{BB962C8B-B14F-4D97-AF65-F5344CB8AC3E}">
        <p14:creationId xmlns:p14="http://schemas.microsoft.com/office/powerpoint/2010/main" val="314761950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Segnaposto numero diapositiva 3"/>
          <p:cNvSpPr>
            <a:spLocks noGrp="1"/>
          </p:cNvSpPr>
          <p:nvPr>
            <p:ph type="sldNum" sz="quarter" idx="12"/>
          </p:nvPr>
        </p:nvSpPr>
        <p:spPr>
          <a:noFill/>
        </p:spPr>
        <p:txBody>
          <a:bodyPr/>
          <a:lstStyle/>
          <a:p>
            <a:fld id="{87AC8A58-5120-42CD-8A66-D7C7C368719F}" type="slidenum">
              <a:rPr lang="en-GB" smtClean="0">
                <a:solidFill>
                  <a:srgbClr val="000000"/>
                </a:solidFill>
              </a:rPr>
              <a:pPr/>
              <a:t>6</a:t>
            </a:fld>
            <a:endParaRPr lang="en-GB" smtClean="0">
              <a:solidFill>
                <a:srgbClr val="000000"/>
              </a:solidFill>
            </a:endParaRPr>
          </a:p>
        </p:txBody>
      </p:sp>
      <p:sp>
        <p:nvSpPr>
          <p:cNvPr id="18437" name="Text Box 2"/>
          <p:cNvSpPr txBox="1">
            <a:spLocks noChangeArrowheads="1"/>
          </p:cNvSpPr>
          <p:nvPr/>
        </p:nvSpPr>
        <p:spPr bwMode="auto">
          <a:xfrm>
            <a:off x="533400" y="700088"/>
            <a:ext cx="8064500" cy="366712"/>
          </a:xfrm>
          <a:prstGeom prst="rect">
            <a:avLst/>
          </a:prstGeom>
          <a:noFill/>
          <a:ln w="9525">
            <a:noFill/>
            <a:miter lim="800000"/>
            <a:headEnd/>
            <a:tailEnd/>
          </a:ln>
        </p:spPr>
        <p:txBody>
          <a:bodyPr>
            <a:spAutoFit/>
          </a:bodyPr>
          <a:lstStyle/>
          <a:p>
            <a:pPr defTabSz="914400" fontAlgn="base">
              <a:spcBef>
                <a:spcPct val="50000"/>
              </a:spcBef>
              <a:spcAft>
                <a:spcPct val="0"/>
              </a:spcAft>
            </a:pPr>
            <a:r>
              <a:rPr lang="it-IT">
                <a:solidFill>
                  <a:srgbClr val="000000"/>
                </a:solidFill>
                <a:latin typeface="Arial" charset="0"/>
                <a:cs typeface="Arial" charset="0"/>
              </a:rPr>
              <a:t>Soldering of the ISEG base on the PMT</a:t>
            </a:r>
          </a:p>
        </p:txBody>
      </p:sp>
      <p:pic>
        <p:nvPicPr>
          <p:cNvPr id="18438" name="Picture 3" descr="Foto_11_03_2008 021"/>
          <p:cNvPicPr>
            <a:picLocks noChangeAspect="1" noChangeArrowheads="1"/>
          </p:cNvPicPr>
          <p:nvPr/>
        </p:nvPicPr>
        <p:blipFill>
          <a:blip r:embed="rId3"/>
          <a:srcRect/>
          <a:stretch>
            <a:fillRect/>
          </a:stretch>
        </p:blipFill>
        <p:spPr bwMode="auto">
          <a:xfrm>
            <a:off x="828675" y="1598613"/>
            <a:ext cx="2374900" cy="1779587"/>
          </a:xfrm>
          <a:prstGeom prst="rect">
            <a:avLst/>
          </a:prstGeom>
          <a:noFill/>
          <a:ln w="9525">
            <a:noFill/>
            <a:miter lim="800000"/>
            <a:headEnd/>
            <a:tailEnd/>
          </a:ln>
        </p:spPr>
      </p:pic>
      <p:pic>
        <p:nvPicPr>
          <p:cNvPr id="18439" name="Picture 4" descr="Foto_11_03_2008 037"/>
          <p:cNvPicPr>
            <a:picLocks noChangeAspect="1" noChangeArrowheads="1"/>
          </p:cNvPicPr>
          <p:nvPr/>
        </p:nvPicPr>
        <p:blipFill>
          <a:blip r:embed="rId4"/>
          <a:srcRect/>
          <a:stretch>
            <a:fillRect/>
          </a:stretch>
        </p:blipFill>
        <p:spPr bwMode="auto">
          <a:xfrm>
            <a:off x="3563938" y="1508125"/>
            <a:ext cx="2466975" cy="1851025"/>
          </a:xfrm>
          <a:prstGeom prst="rect">
            <a:avLst/>
          </a:prstGeom>
          <a:noFill/>
          <a:ln w="9525">
            <a:noFill/>
            <a:miter lim="800000"/>
            <a:headEnd/>
            <a:tailEnd/>
          </a:ln>
        </p:spPr>
      </p:pic>
      <p:pic>
        <p:nvPicPr>
          <p:cNvPr id="18440" name="Picture 5" descr="Foto_11_03_2008 042"/>
          <p:cNvPicPr>
            <a:picLocks noChangeAspect="1" noChangeArrowheads="1"/>
          </p:cNvPicPr>
          <p:nvPr/>
        </p:nvPicPr>
        <p:blipFill>
          <a:blip r:embed="rId5"/>
          <a:srcRect/>
          <a:stretch>
            <a:fillRect/>
          </a:stretch>
        </p:blipFill>
        <p:spPr bwMode="auto">
          <a:xfrm>
            <a:off x="6148388" y="1420813"/>
            <a:ext cx="2592387" cy="1944687"/>
          </a:xfrm>
          <a:prstGeom prst="rect">
            <a:avLst/>
          </a:prstGeom>
          <a:noFill/>
          <a:ln w="9525">
            <a:noFill/>
            <a:miter lim="800000"/>
            <a:headEnd/>
            <a:tailEnd/>
          </a:ln>
        </p:spPr>
      </p:pic>
      <p:pic>
        <p:nvPicPr>
          <p:cNvPr id="18441" name="Picture 6" descr="Foto_11_03_2008 048"/>
          <p:cNvPicPr>
            <a:picLocks noChangeAspect="1" noChangeArrowheads="1"/>
          </p:cNvPicPr>
          <p:nvPr/>
        </p:nvPicPr>
        <p:blipFill>
          <a:blip r:embed="rId6"/>
          <a:srcRect/>
          <a:stretch>
            <a:fillRect/>
          </a:stretch>
        </p:blipFill>
        <p:spPr bwMode="auto">
          <a:xfrm>
            <a:off x="1547813" y="3470275"/>
            <a:ext cx="2268537" cy="2663825"/>
          </a:xfrm>
          <a:prstGeom prst="rect">
            <a:avLst/>
          </a:prstGeom>
          <a:noFill/>
          <a:ln w="9525">
            <a:noFill/>
            <a:miter lim="800000"/>
            <a:headEnd/>
            <a:tailEnd/>
          </a:ln>
        </p:spPr>
      </p:pic>
      <p:pic>
        <p:nvPicPr>
          <p:cNvPr id="18442" name="Picture 7" descr="Foto_11_03_2008 029"/>
          <p:cNvPicPr>
            <a:picLocks noChangeAspect="1" noChangeArrowheads="1"/>
          </p:cNvPicPr>
          <p:nvPr/>
        </p:nvPicPr>
        <p:blipFill>
          <a:blip r:embed="rId7"/>
          <a:srcRect/>
          <a:stretch>
            <a:fillRect/>
          </a:stretch>
        </p:blipFill>
        <p:spPr bwMode="auto">
          <a:xfrm>
            <a:off x="4211638" y="3470275"/>
            <a:ext cx="3906837" cy="2930525"/>
          </a:xfrm>
          <a:prstGeom prst="rect">
            <a:avLst/>
          </a:prstGeom>
          <a:noFill/>
          <a:ln w="9525">
            <a:noFill/>
            <a:miter lim="800000"/>
            <a:headEnd/>
            <a:tailEnd/>
          </a:ln>
        </p:spPr>
      </p:pic>
      <p:sp>
        <p:nvSpPr>
          <p:cNvPr id="18443" name="Text Box 8"/>
          <p:cNvSpPr txBox="1">
            <a:spLocks noChangeArrowheads="1"/>
          </p:cNvSpPr>
          <p:nvPr/>
        </p:nvSpPr>
        <p:spPr bwMode="auto">
          <a:xfrm>
            <a:off x="827088" y="1219200"/>
            <a:ext cx="2376487" cy="366713"/>
          </a:xfrm>
          <a:prstGeom prst="rect">
            <a:avLst/>
          </a:prstGeom>
          <a:noFill/>
          <a:ln w="9525">
            <a:noFill/>
            <a:miter lim="800000"/>
            <a:headEnd/>
            <a:tailEnd/>
          </a:ln>
        </p:spPr>
        <p:txBody>
          <a:bodyPr>
            <a:spAutoFit/>
          </a:bodyPr>
          <a:lstStyle/>
          <a:p>
            <a:pPr defTabSz="914400" fontAlgn="base">
              <a:spcBef>
                <a:spcPct val="50000"/>
              </a:spcBef>
              <a:spcAft>
                <a:spcPct val="0"/>
              </a:spcAft>
            </a:pPr>
            <a:r>
              <a:rPr lang="en-US">
                <a:solidFill>
                  <a:srgbClr val="000000"/>
                </a:solidFill>
                <a:latin typeface="Arial" charset="0"/>
                <a:cs typeface="Arial" charset="0"/>
              </a:rPr>
              <a:t>Mechanical Frame</a:t>
            </a:r>
          </a:p>
        </p:txBody>
      </p:sp>
      <p:sp>
        <p:nvSpPr>
          <p:cNvPr id="18444" name="Text Box 9"/>
          <p:cNvSpPr txBox="1">
            <a:spLocks noChangeArrowheads="1"/>
          </p:cNvSpPr>
          <p:nvPr/>
        </p:nvSpPr>
        <p:spPr bwMode="auto">
          <a:xfrm>
            <a:off x="3563938" y="1217613"/>
            <a:ext cx="2447925" cy="366712"/>
          </a:xfrm>
          <a:prstGeom prst="rect">
            <a:avLst/>
          </a:prstGeom>
          <a:noFill/>
          <a:ln w="9525">
            <a:noFill/>
            <a:miter lim="800000"/>
            <a:headEnd/>
            <a:tailEnd/>
          </a:ln>
        </p:spPr>
        <p:txBody>
          <a:bodyPr>
            <a:spAutoFit/>
          </a:bodyPr>
          <a:lstStyle/>
          <a:p>
            <a:pPr defTabSz="914400" fontAlgn="base">
              <a:spcBef>
                <a:spcPct val="50000"/>
              </a:spcBef>
              <a:spcAft>
                <a:spcPct val="0"/>
              </a:spcAft>
            </a:pPr>
            <a:r>
              <a:rPr lang="it-IT">
                <a:solidFill>
                  <a:srgbClr val="000000"/>
                </a:solidFill>
                <a:latin typeface="Arial" charset="0"/>
                <a:cs typeface="Arial" charset="0"/>
              </a:rPr>
              <a:t>Base positioning</a:t>
            </a:r>
          </a:p>
        </p:txBody>
      </p:sp>
      <p:sp>
        <p:nvSpPr>
          <p:cNvPr id="18445" name="Text Box 10"/>
          <p:cNvSpPr txBox="1">
            <a:spLocks noChangeArrowheads="1"/>
          </p:cNvSpPr>
          <p:nvPr/>
        </p:nvSpPr>
        <p:spPr bwMode="auto">
          <a:xfrm>
            <a:off x="6096000" y="1066800"/>
            <a:ext cx="2447925" cy="366713"/>
          </a:xfrm>
          <a:prstGeom prst="rect">
            <a:avLst/>
          </a:prstGeom>
          <a:noFill/>
          <a:ln w="9525">
            <a:noFill/>
            <a:miter lim="800000"/>
            <a:headEnd/>
            <a:tailEnd/>
          </a:ln>
        </p:spPr>
        <p:txBody>
          <a:bodyPr>
            <a:spAutoFit/>
          </a:bodyPr>
          <a:lstStyle/>
          <a:p>
            <a:pPr defTabSz="914400" fontAlgn="base">
              <a:spcBef>
                <a:spcPct val="50000"/>
              </a:spcBef>
              <a:spcAft>
                <a:spcPct val="0"/>
              </a:spcAft>
            </a:pPr>
            <a:r>
              <a:rPr lang="it-IT">
                <a:solidFill>
                  <a:srgbClr val="000000"/>
                </a:solidFill>
                <a:latin typeface="Arial" charset="0"/>
                <a:cs typeface="Arial" charset="0"/>
              </a:rPr>
              <a:t>Base soldering</a:t>
            </a:r>
          </a:p>
        </p:txBody>
      </p:sp>
      <p:sp>
        <p:nvSpPr>
          <p:cNvPr id="18446" name="Text Box 11"/>
          <p:cNvSpPr txBox="1">
            <a:spLocks noChangeArrowheads="1"/>
          </p:cNvSpPr>
          <p:nvPr/>
        </p:nvSpPr>
        <p:spPr bwMode="auto">
          <a:xfrm>
            <a:off x="152400" y="5410200"/>
            <a:ext cx="1511300" cy="366713"/>
          </a:xfrm>
          <a:prstGeom prst="rect">
            <a:avLst/>
          </a:prstGeom>
          <a:noFill/>
          <a:ln w="9525">
            <a:noFill/>
            <a:miter lim="800000"/>
            <a:headEnd/>
            <a:tailEnd/>
          </a:ln>
        </p:spPr>
        <p:txBody>
          <a:bodyPr>
            <a:spAutoFit/>
          </a:bodyPr>
          <a:lstStyle/>
          <a:p>
            <a:pPr defTabSz="914400" fontAlgn="base">
              <a:spcBef>
                <a:spcPct val="50000"/>
              </a:spcBef>
              <a:spcAft>
                <a:spcPct val="0"/>
              </a:spcAft>
            </a:pPr>
            <a:r>
              <a:rPr lang="it-IT">
                <a:solidFill>
                  <a:srgbClr val="000000"/>
                </a:solidFill>
                <a:latin typeface="Arial" charset="0"/>
                <a:cs typeface="Arial" charset="0"/>
              </a:rPr>
              <a:t>Wires cut off </a:t>
            </a:r>
          </a:p>
        </p:txBody>
      </p:sp>
      <p:sp>
        <p:nvSpPr>
          <p:cNvPr id="18447" name="Text Box 12"/>
          <p:cNvSpPr txBox="1">
            <a:spLocks noChangeArrowheads="1"/>
          </p:cNvSpPr>
          <p:nvPr/>
        </p:nvSpPr>
        <p:spPr bwMode="auto">
          <a:xfrm>
            <a:off x="8077200" y="5943600"/>
            <a:ext cx="1066800" cy="366713"/>
          </a:xfrm>
          <a:prstGeom prst="rect">
            <a:avLst/>
          </a:prstGeom>
          <a:noFill/>
          <a:ln w="9525">
            <a:noFill/>
            <a:miter lim="800000"/>
            <a:headEnd/>
            <a:tailEnd/>
          </a:ln>
        </p:spPr>
        <p:txBody>
          <a:bodyPr>
            <a:spAutoFit/>
          </a:bodyPr>
          <a:lstStyle/>
          <a:p>
            <a:pPr defTabSz="914400" fontAlgn="base">
              <a:spcBef>
                <a:spcPct val="50000"/>
              </a:spcBef>
              <a:spcAft>
                <a:spcPct val="0"/>
              </a:spcAft>
            </a:pPr>
            <a:r>
              <a:rPr lang="it-IT">
                <a:solidFill>
                  <a:srgbClr val="000000"/>
                </a:solidFill>
                <a:latin typeface="Arial" charset="0"/>
                <a:cs typeface="Arial" charset="0"/>
              </a:rPr>
              <a:t>The end</a:t>
            </a:r>
          </a:p>
        </p:txBody>
      </p:sp>
      <p:sp>
        <p:nvSpPr>
          <p:cNvPr id="18448" name="Text Box 14"/>
          <p:cNvSpPr txBox="1">
            <a:spLocks noChangeArrowheads="1"/>
          </p:cNvSpPr>
          <p:nvPr/>
        </p:nvSpPr>
        <p:spPr bwMode="auto">
          <a:xfrm>
            <a:off x="684213" y="55563"/>
            <a:ext cx="6911975" cy="519112"/>
          </a:xfrm>
          <a:prstGeom prst="rect">
            <a:avLst/>
          </a:prstGeom>
          <a:noFill/>
          <a:ln w="9525">
            <a:noFill/>
            <a:miter lim="800000"/>
            <a:headEnd/>
            <a:tailEnd/>
          </a:ln>
        </p:spPr>
        <p:txBody>
          <a:bodyPr>
            <a:spAutoFit/>
          </a:bodyPr>
          <a:lstStyle/>
          <a:p>
            <a:pPr defTabSz="914400" fontAlgn="base">
              <a:spcBef>
                <a:spcPct val="50000"/>
              </a:spcBef>
              <a:spcAft>
                <a:spcPct val="0"/>
              </a:spcAft>
            </a:pPr>
            <a:r>
              <a:rPr lang="it-IT" sz="2800">
                <a:solidFill>
                  <a:srgbClr val="333399"/>
                </a:solidFill>
                <a:latin typeface="Aldine401 BT" pitchFamily="18" charset="0"/>
              </a:rPr>
              <a:t> OM assembly procedure: base soldering</a:t>
            </a:r>
          </a:p>
        </p:txBody>
      </p:sp>
    </p:spTree>
    <p:extLst>
      <p:ext uri="{BB962C8B-B14F-4D97-AF65-F5344CB8AC3E}">
        <p14:creationId xmlns:p14="http://schemas.microsoft.com/office/powerpoint/2010/main" val="387835328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55223" y="596839"/>
            <a:ext cx="8847666" cy="3816430"/>
          </a:xfrm>
          <a:prstGeom prst="rect">
            <a:avLst/>
          </a:prstGeom>
        </p:spPr>
        <p:txBody>
          <a:bodyPr wrap="square">
            <a:spAutoFit/>
          </a:bodyPr>
          <a:lstStyle/>
          <a:p>
            <a:pPr algn="just"/>
            <a:r>
              <a:rPr lang="it-IT" sz="2000" b="1">
                <a:solidFill>
                  <a:srgbClr val="FF0000"/>
                </a:solidFill>
              </a:rPr>
              <a:t>Pre-pulses </a:t>
            </a:r>
            <a:r>
              <a:rPr lang="it-IT"/>
              <a:t>appear in the 10–80 ns interval time before the main pulse and take the place of the main pulse. They arise from a direct photo-effect on the first dynode due to the photons which pass the photocathode without photoelectron conversion.</a:t>
            </a:r>
          </a:p>
          <a:p>
            <a:pPr algn="just"/>
            <a:r>
              <a:rPr lang="it-IT" sz="2000" b="1">
                <a:solidFill>
                  <a:srgbClr val="FF0000"/>
                </a:solidFill>
              </a:rPr>
              <a:t>Late pulses</a:t>
            </a:r>
            <a:r>
              <a:rPr lang="it-IT"/>
              <a:t> appear in the </a:t>
            </a:r>
            <a:r>
              <a:rPr lang="it-IT">
                <a:solidFill>
                  <a:srgbClr val="FF0000"/>
                </a:solidFill>
              </a:rPr>
              <a:t>10–80 </a:t>
            </a:r>
            <a:r>
              <a:rPr lang="it-IT"/>
              <a:t>ns interval time after the main pulse and take the place of main pulse. They are caused by </a:t>
            </a:r>
            <a:r>
              <a:rPr lang="it-IT" b="1">
                <a:solidFill>
                  <a:srgbClr val="FF0000"/>
                </a:solidFill>
              </a:rPr>
              <a:t>backscattered photoelectrons from the first dynode</a:t>
            </a:r>
            <a:r>
              <a:rPr lang="it-IT"/>
              <a:t>.</a:t>
            </a:r>
          </a:p>
          <a:p>
            <a:pPr algn="just"/>
            <a:r>
              <a:rPr lang="it-IT" sz="2000" b="1">
                <a:solidFill>
                  <a:srgbClr val="FF0000"/>
                </a:solidFill>
              </a:rPr>
              <a:t>Type 1 after pulses </a:t>
            </a:r>
            <a:r>
              <a:rPr lang="it-IT"/>
              <a:t>appear in the </a:t>
            </a:r>
            <a:r>
              <a:rPr lang="it-IT">
                <a:solidFill>
                  <a:srgbClr val="FF0000"/>
                </a:solidFill>
              </a:rPr>
              <a:t>10–80</a:t>
            </a:r>
            <a:r>
              <a:rPr lang="it-IT"/>
              <a:t> ns interval time after the main pulse, in the wake of the main pulse. They are produced by a </a:t>
            </a:r>
            <a:r>
              <a:rPr lang="it-IT" b="1">
                <a:solidFill>
                  <a:srgbClr val="FF0000"/>
                </a:solidFill>
              </a:rPr>
              <a:t>luminous reaction on the electrodes bombarded by the electrons.</a:t>
            </a:r>
          </a:p>
          <a:p>
            <a:pPr algn="just"/>
            <a:r>
              <a:rPr lang="it-IT" sz="2000" b="1">
                <a:solidFill>
                  <a:srgbClr val="FF0000"/>
                </a:solidFill>
              </a:rPr>
              <a:t>Type 2 after pulses </a:t>
            </a:r>
            <a:r>
              <a:rPr lang="it-IT"/>
              <a:t>arrive in the </a:t>
            </a:r>
            <a:r>
              <a:rPr lang="it-IT">
                <a:solidFill>
                  <a:srgbClr val="FF0000"/>
                </a:solidFill>
              </a:rPr>
              <a:t>80 ns–16</a:t>
            </a:r>
            <a:r>
              <a:rPr lang="it-IT">
                <a:solidFill>
                  <a:srgbClr val="FF0000"/>
                </a:solidFill>
                <a:latin typeface="Symbol" charset="2"/>
                <a:cs typeface="Symbol" charset="2"/>
              </a:rPr>
              <a:t>m</a:t>
            </a:r>
            <a:r>
              <a:rPr lang="it-IT">
                <a:solidFill>
                  <a:srgbClr val="FF0000"/>
                </a:solidFill>
              </a:rPr>
              <a:t>s </a:t>
            </a:r>
            <a:r>
              <a:rPr lang="it-IT"/>
              <a:t>interval time after the main pulse, in the wake of the main pulse. They are caused by </a:t>
            </a:r>
            <a:r>
              <a:rPr lang="it-IT" b="1">
                <a:solidFill>
                  <a:srgbClr val="FF0000"/>
                </a:solidFill>
              </a:rPr>
              <a:t>the ionization of residual gases </a:t>
            </a:r>
            <a:r>
              <a:rPr lang="it-IT"/>
              <a:t>left or formed inside the PMT. These gas atoms can be ionized by electrons and, since they are of opposite charge, will accelerate back towards the photocathode where they can produce further photoelectrons. Common ions are H2+ , He+ , CH4+ , and Cs+. </a:t>
            </a:r>
          </a:p>
        </p:txBody>
      </p:sp>
      <p:sp>
        <p:nvSpPr>
          <p:cNvPr id="3" name="CasellaDiTesto 2"/>
          <p:cNvSpPr txBox="1"/>
          <p:nvPr/>
        </p:nvSpPr>
        <p:spPr>
          <a:xfrm>
            <a:off x="3513667" y="155225"/>
            <a:ext cx="2008933" cy="461665"/>
          </a:xfrm>
          <a:prstGeom prst="rect">
            <a:avLst/>
          </a:prstGeom>
          <a:noFill/>
          <a:ln>
            <a:solidFill>
              <a:schemeClr val="tx1"/>
            </a:solidFill>
          </a:ln>
        </p:spPr>
        <p:txBody>
          <a:bodyPr wrap="none" rtlCol="0">
            <a:spAutoFit/>
          </a:bodyPr>
          <a:lstStyle/>
          <a:p>
            <a:r>
              <a:rPr lang="it-IT" sz="2400"/>
              <a:t>Spurious pulse</a:t>
            </a:r>
          </a:p>
        </p:txBody>
      </p:sp>
      <p:pic>
        <p:nvPicPr>
          <p:cNvPr id="4" name="Immagine 3"/>
          <p:cNvPicPr>
            <a:picLocks noChangeAspect="1"/>
          </p:cNvPicPr>
          <p:nvPr/>
        </p:nvPicPr>
        <p:blipFill>
          <a:blip r:embed="rId2"/>
          <a:stretch>
            <a:fillRect/>
          </a:stretch>
        </p:blipFill>
        <p:spPr>
          <a:xfrm>
            <a:off x="313267" y="4186767"/>
            <a:ext cx="3553426" cy="2621158"/>
          </a:xfrm>
          <a:prstGeom prst="rect">
            <a:avLst/>
          </a:prstGeom>
        </p:spPr>
      </p:pic>
      <p:sp>
        <p:nvSpPr>
          <p:cNvPr id="5" name="CasellaDiTesto 4"/>
          <p:cNvSpPr txBox="1"/>
          <p:nvPr/>
        </p:nvSpPr>
        <p:spPr>
          <a:xfrm>
            <a:off x="2438400" y="4690533"/>
            <a:ext cx="932504" cy="369332"/>
          </a:xfrm>
          <a:prstGeom prst="rect">
            <a:avLst/>
          </a:prstGeom>
          <a:noFill/>
        </p:spPr>
        <p:txBody>
          <a:bodyPr wrap="none" rtlCol="0">
            <a:spAutoFit/>
          </a:bodyPr>
          <a:lstStyle/>
          <a:p>
            <a:r>
              <a:rPr lang="it-IT"/>
              <a:t>G=5.10</a:t>
            </a:r>
            <a:r>
              <a:rPr lang="it-IT" baseline="30000"/>
              <a:t>7</a:t>
            </a:r>
          </a:p>
        </p:txBody>
      </p:sp>
      <p:pic>
        <p:nvPicPr>
          <p:cNvPr id="6" name="Immagine 5"/>
          <p:cNvPicPr>
            <a:picLocks noChangeAspect="1"/>
          </p:cNvPicPr>
          <p:nvPr/>
        </p:nvPicPr>
        <p:blipFill>
          <a:blip r:embed="rId3"/>
          <a:stretch>
            <a:fillRect/>
          </a:stretch>
        </p:blipFill>
        <p:spPr>
          <a:xfrm>
            <a:off x="4063999" y="4360334"/>
            <a:ext cx="4862945" cy="2438400"/>
          </a:xfrm>
          <a:prstGeom prst="rect">
            <a:avLst/>
          </a:prstGeom>
          <a:ln>
            <a:solidFill>
              <a:srgbClr val="000000"/>
            </a:solidFill>
          </a:ln>
        </p:spPr>
      </p:pic>
    </p:spTree>
    <p:extLst>
      <p:ext uri="{BB962C8B-B14F-4D97-AF65-F5344CB8AC3E}">
        <p14:creationId xmlns:p14="http://schemas.microsoft.com/office/powerpoint/2010/main" val="510316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3866" y="186268"/>
            <a:ext cx="3776133" cy="3035431"/>
          </a:xfrm>
          <a:prstGeom prst="rect">
            <a:avLst/>
          </a:prstGeom>
          <a:ln>
            <a:solidFill>
              <a:srgbClr val="000000"/>
            </a:solidFill>
          </a:ln>
        </p:spPr>
      </p:pic>
      <p:pic>
        <p:nvPicPr>
          <p:cNvPr id="3" name="Immagine 2"/>
          <p:cNvPicPr>
            <a:picLocks noChangeAspect="1"/>
          </p:cNvPicPr>
          <p:nvPr/>
        </p:nvPicPr>
        <p:blipFill>
          <a:blip r:embed="rId3"/>
          <a:stretch>
            <a:fillRect/>
          </a:stretch>
        </p:blipFill>
        <p:spPr>
          <a:xfrm>
            <a:off x="3907760" y="321734"/>
            <a:ext cx="5185435" cy="2483780"/>
          </a:xfrm>
          <a:prstGeom prst="rect">
            <a:avLst/>
          </a:prstGeom>
          <a:ln>
            <a:solidFill>
              <a:srgbClr val="000000"/>
            </a:solidFill>
          </a:ln>
        </p:spPr>
      </p:pic>
      <p:pic>
        <p:nvPicPr>
          <p:cNvPr id="4" name="Immagine 3"/>
          <p:cNvPicPr>
            <a:picLocks noChangeAspect="1"/>
          </p:cNvPicPr>
          <p:nvPr/>
        </p:nvPicPr>
        <p:blipFill>
          <a:blip r:embed="rId4"/>
          <a:stretch>
            <a:fillRect/>
          </a:stretch>
        </p:blipFill>
        <p:spPr>
          <a:xfrm>
            <a:off x="127004" y="3450293"/>
            <a:ext cx="5395857" cy="2713434"/>
          </a:xfrm>
          <a:prstGeom prst="rect">
            <a:avLst/>
          </a:prstGeom>
          <a:ln>
            <a:solidFill>
              <a:srgbClr val="000000"/>
            </a:solidFill>
          </a:ln>
        </p:spPr>
      </p:pic>
      <p:pic>
        <p:nvPicPr>
          <p:cNvPr id="5" name="Immagine 4"/>
          <p:cNvPicPr>
            <a:picLocks noChangeAspect="1"/>
          </p:cNvPicPr>
          <p:nvPr/>
        </p:nvPicPr>
        <p:blipFill>
          <a:blip r:embed="rId5"/>
          <a:stretch>
            <a:fillRect/>
          </a:stretch>
        </p:blipFill>
        <p:spPr>
          <a:xfrm>
            <a:off x="5752537" y="3450293"/>
            <a:ext cx="3154396" cy="3136774"/>
          </a:xfrm>
          <a:prstGeom prst="rect">
            <a:avLst/>
          </a:prstGeom>
          <a:ln>
            <a:solidFill>
              <a:srgbClr val="000000"/>
            </a:solidFill>
          </a:ln>
        </p:spPr>
      </p:pic>
    </p:spTree>
    <p:extLst>
      <p:ext uri="{BB962C8B-B14F-4D97-AF65-F5344CB8AC3E}">
        <p14:creationId xmlns:p14="http://schemas.microsoft.com/office/powerpoint/2010/main" val="3004867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46178" y="118535"/>
            <a:ext cx="6439321" cy="3002703"/>
          </a:xfrm>
          <a:prstGeom prst="rect">
            <a:avLst/>
          </a:prstGeom>
          <a:ln>
            <a:solidFill>
              <a:srgbClr val="000000"/>
            </a:solidFill>
          </a:ln>
        </p:spPr>
      </p:pic>
      <p:pic>
        <p:nvPicPr>
          <p:cNvPr id="3" name="Immagine 2"/>
          <p:cNvPicPr>
            <a:picLocks noChangeAspect="1"/>
          </p:cNvPicPr>
          <p:nvPr/>
        </p:nvPicPr>
        <p:blipFill>
          <a:blip r:embed="rId3"/>
          <a:stretch>
            <a:fillRect/>
          </a:stretch>
        </p:blipFill>
        <p:spPr>
          <a:xfrm>
            <a:off x="50833" y="3530974"/>
            <a:ext cx="6434666" cy="3226551"/>
          </a:xfrm>
          <a:prstGeom prst="rect">
            <a:avLst/>
          </a:prstGeom>
          <a:ln>
            <a:solidFill>
              <a:srgbClr val="000000"/>
            </a:solidFill>
          </a:ln>
        </p:spPr>
      </p:pic>
      <p:sp>
        <p:nvSpPr>
          <p:cNvPr id="6" name="Freccia su 5"/>
          <p:cNvSpPr/>
          <p:nvPr/>
        </p:nvSpPr>
        <p:spPr>
          <a:xfrm>
            <a:off x="2201333" y="3121238"/>
            <a:ext cx="186267" cy="705695"/>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Freccia su 6"/>
          <p:cNvSpPr/>
          <p:nvPr/>
        </p:nvSpPr>
        <p:spPr>
          <a:xfrm>
            <a:off x="4961467" y="3121238"/>
            <a:ext cx="186267" cy="705695"/>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8" name="Immagine 7"/>
          <p:cNvPicPr>
            <a:picLocks noChangeAspect="1"/>
          </p:cNvPicPr>
          <p:nvPr/>
        </p:nvPicPr>
        <p:blipFill>
          <a:blip r:embed="rId4"/>
          <a:stretch>
            <a:fillRect/>
          </a:stretch>
        </p:blipFill>
        <p:spPr>
          <a:xfrm>
            <a:off x="6536298" y="2502274"/>
            <a:ext cx="2564296" cy="2057400"/>
          </a:xfrm>
          <a:prstGeom prst="rect">
            <a:avLst/>
          </a:prstGeom>
          <a:ln>
            <a:solidFill>
              <a:srgbClr val="000000"/>
            </a:solidFill>
          </a:ln>
        </p:spPr>
      </p:pic>
      <p:sp>
        <p:nvSpPr>
          <p:cNvPr id="9" name="CasellaDiTesto 8"/>
          <p:cNvSpPr txBox="1"/>
          <p:nvPr/>
        </p:nvSpPr>
        <p:spPr>
          <a:xfrm>
            <a:off x="6993465" y="287870"/>
            <a:ext cx="1637588" cy="461665"/>
          </a:xfrm>
          <a:prstGeom prst="rect">
            <a:avLst/>
          </a:prstGeom>
          <a:noFill/>
        </p:spPr>
        <p:txBody>
          <a:bodyPr wrap="none" rtlCol="0">
            <a:spAutoFit/>
          </a:bodyPr>
          <a:lstStyle/>
          <a:p>
            <a:r>
              <a:rPr lang="it-IT" sz="2400" b="1"/>
              <a:t>Afterpulses</a:t>
            </a:r>
          </a:p>
        </p:txBody>
      </p:sp>
    </p:spTree>
    <p:extLst>
      <p:ext uri="{BB962C8B-B14F-4D97-AF65-F5344CB8AC3E}">
        <p14:creationId xmlns:p14="http://schemas.microsoft.com/office/powerpoint/2010/main" val="27195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611188" y="96838"/>
            <a:ext cx="7777162" cy="461665"/>
          </a:xfrm>
          <a:prstGeom prst="rect">
            <a:avLst/>
          </a:prstGeom>
          <a:noFill/>
          <a:ln w="9525">
            <a:noFill/>
            <a:miter lim="800000"/>
            <a:headEnd/>
            <a:tailEnd/>
          </a:ln>
          <a:effectLst/>
        </p:spPr>
        <p:txBody>
          <a:bodyPr>
            <a:spAutoFit/>
          </a:bodyPr>
          <a:lstStyle/>
          <a:p>
            <a:pPr marL="342900" indent="-342900" defTabSz="914400" fontAlgn="base">
              <a:spcBef>
                <a:spcPct val="50000"/>
              </a:spcBef>
              <a:spcAft>
                <a:spcPct val="0"/>
              </a:spcAft>
            </a:pPr>
            <a:r>
              <a:rPr lang="en-US" sz="2400" dirty="0" smtClean="0">
                <a:solidFill>
                  <a:srgbClr val="333399"/>
                </a:solidFill>
                <a:latin typeface="Aldine401 BT" pitchFamily="18" charset="0"/>
              </a:rPr>
              <a:t>Measurements of the effects of the Earth’s magnetic field</a:t>
            </a:r>
            <a:endParaRPr lang="en-GB" sz="2400" dirty="0">
              <a:solidFill>
                <a:srgbClr val="333399"/>
              </a:solidFill>
              <a:latin typeface="Aldine401 BT" pitchFamily="18" charset="0"/>
            </a:endParaRPr>
          </a:p>
        </p:txBody>
      </p:sp>
      <p:sp>
        <p:nvSpPr>
          <p:cNvPr id="8195" name="Text Box 3"/>
          <p:cNvSpPr txBox="1">
            <a:spLocks noChangeArrowheads="1"/>
          </p:cNvSpPr>
          <p:nvPr/>
        </p:nvSpPr>
        <p:spPr bwMode="auto">
          <a:xfrm>
            <a:off x="228600" y="685800"/>
            <a:ext cx="8153400" cy="581025"/>
          </a:xfrm>
          <a:prstGeom prst="rect">
            <a:avLst/>
          </a:prstGeom>
          <a:solidFill>
            <a:schemeClr val="bg1"/>
          </a:solidFill>
          <a:ln w="9525">
            <a:noFill/>
            <a:miter lim="800000"/>
            <a:headEnd/>
            <a:tailEnd/>
          </a:ln>
          <a:effectLst/>
        </p:spPr>
        <p:txBody>
          <a:bodyPr>
            <a:spAutoFit/>
          </a:bodyPr>
          <a:lstStyle/>
          <a:p>
            <a:pPr defTabSz="914400" fontAlgn="base">
              <a:spcBef>
                <a:spcPct val="0"/>
              </a:spcBef>
              <a:spcAft>
                <a:spcPct val="0"/>
              </a:spcAft>
            </a:pPr>
            <a:r>
              <a:rPr lang="en-GB" sz="1600" b="1" dirty="0">
                <a:solidFill>
                  <a:srgbClr val="000000"/>
                </a:solidFill>
                <a:latin typeface="Arial" charset="0"/>
              </a:rPr>
              <a:t>Every </a:t>
            </a:r>
            <a:r>
              <a:rPr lang="en-GB" sz="1600" b="1" dirty="0" smtClean="0">
                <a:solidFill>
                  <a:srgbClr val="000000"/>
                </a:solidFill>
                <a:latin typeface="Arial" charset="0"/>
              </a:rPr>
              <a:t>PMTs </a:t>
            </a:r>
            <a:r>
              <a:rPr lang="en-GB" sz="1600" b="1" dirty="0">
                <a:solidFill>
                  <a:srgbClr val="000000"/>
                </a:solidFill>
                <a:latin typeface="Arial" charset="0"/>
              </a:rPr>
              <a:t>was measured in 3 inclinations: </a:t>
            </a:r>
          </a:p>
          <a:p>
            <a:pPr defTabSz="914400" fontAlgn="base">
              <a:spcBef>
                <a:spcPct val="0"/>
              </a:spcBef>
              <a:spcAft>
                <a:spcPct val="0"/>
              </a:spcAft>
            </a:pPr>
            <a:r>
              <a:rPr lang="en-GB" sz="1600" dirty="0">
                <a:solidFill>
                  <a:srgbClr val="000000"/>
                </a:solidFill>
                <a:latin typeface="Arial" charset="0"/>
              </a:rPr>
              <a:t>- vertical downwards ( Tilt = 0° ) ; 50° downwards ( Tilt = 50° ); horizontal ( Tilt = 90° )</a:t>
            </a:r>
          </a:p>
        </p:txBody>
      </p:sp>
      <p:grpSp>
        <p:nvGrpSpPr>
          <p:cNvPr id="2" name="Group 427"/>
          <p:cNvGrpSpPr>
            <a:grpSpLocks/>
          </p:cNvGrpSpPr>
          <p:nvPr/>
        </p:nvGrpSpPr>
        <p:grpSpPr bwMode="auto">
          <a:xfrm>
            <a:off x="6054725" y="4159250"/>
            <a:ext cx="2557463" cy="2068513"/>
            <a:chOff x="3814" y="2620"/>
            <a:chExt cx="1611" cy="1303"/>
          </a:xfrm>
        </p:grpSpPr>
        <p:sp>
          <p:nvSpPr>
            <p:cNvPr id="8325" name="AutoShape 133"/>
            <p:cNvSpPr>
              <a:spLocks noChangeAspect="1" noChangeArrowheads="1"/>
            </p:cNvSpPr>
            <p:nvPr/>
          </p:nvSpPr>
          <p:spPr bwMode="auto">
            <a:xfrm>
              <a:off x="3989" y="2620"/>
              <a:ext cx="1436" cy="1296"/>
            </a:xfrm>
            <a:prstGeom prst="rect">
              <a:avLst/>
            </a:prstGeom>
            <a:solidFill>
              <a:srgbClr val="FFFFFF"/>
            </a:solidFill>
            <a:ln w="9525">
              <a:noFill/>
              <a:miter lim="800000"/>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326" name="Text Box 134"/>
            <p:cNvSpPr txBox="1">
              <a:spLocks noChangeArrowheads="1"/>
            </p:cNvSpPr>
            <p:nvPr/>
          </p:nvSpPr>
          <p:spPr bwMode="auto">
            <a:xfrm>
              <a:off x="4092" y="2672"/>
              <a:ext cx="477" cy="108"/>
            </a:xfrm>
            <a:prstGeom prst="rect">
              <a:avLst/>
            </a:prstGeom>
            <a:noFill/>
            <a:ln w="9525">
              <a:noFill/>
              <a:miter lim="800000"/>
              <a:headEnd/>
              <a:tailEnd/>
            </a:ln>
          </p:spPr>
          <p:txBody>
            <a:bodyPr lIns="62719" tIns="31359" rIns="62719" bIns="31359"/>
            <a:lstStyle/>
            <a:p>
              <a:pPr defTabSz="914400" fontAlgn="base">
                <a:spcBef>
                  <a:spcPct val="0"/>
                </a:spcBef>
                <a:spcAft>
                  <a:spcPct val="0"/>
                </a:spcAft>
              </a:pPr>
              <a:r>
                <a:rPr lang="it-IT" altLang="ja-JP" sz="700" b="1">
                  <a:solidFill>
                    <a:srgbClr val="000000"/>
                  </a:solidFill>
                  <a:latin typeface="Times New Roman" pitchFamily="18" charset="0"/>
                  <a:ea typeface="MS Mincho" pitchFamily="49" charset="-128"/>
                </a:rPr>
                <a:t>           NORTH</a:t>
              </a:r>
              <a:endParaRPr lang="en-GB">
                <a:solidFill>
                  <a:srgbClr val="000000"/>
                </a:solidFill>
                <a:latin typeface="Arial" charset="0"/>
              </a:endParaRPr>
            </a:p>
          </p:txBody>
        </p:sp>
        <p:sp>
          <p:nvSpPr>
            <p:cNvPr id="8327" name="Text Box 135"/>
            <p:cNvSpPr txBox="1">
              <a:spLocks noChangeArrowheads="1"/>
            </p:cNvSpPr>
            <p:nvPr/>
          </p:nvSpPr>
          <p:spPr bwMode="auto">
            <a:xfrm>
              <a:off x="3814" y="3721"/>
              <a:ext cx="864" cy="202"/>
            </a:xfrm>
            <a:prstGeom prst="rect">
              <a:avLst/>
            </a:prstGeom>
            <a:noFill/>
            <a:ln w="9525">
              <a:noFill/>
              <a:miter lim="800000"/>
              <a:headEnd/>
              <a:tailEnd/>
            </a:ln>
          </p:spPr>
          <p:txBody>
            <a:bodyPr lIns="62719" tIns="31359" rIns="62719" bIns="31359"/>
            <a:lstStyle/>
            <a:p>
              <a:pPr defTabSz="914400" fontAlgn="base">
                <a:spcBef>
                  <a:spcPct val="0"/>
                </a:spcBef>
                <a:spcAft>
                  <a:spcPct val="0"/>
                </a:spcAft>
              </a:pPr>
              <a:r>
                <a:rPr lang="en-GB" altLang="ja-JP" sz="1200" b="1">
                  <a:solidFill>
                    <a:srgbClr val="000000"/>
                  </a:solidFill>
                  <a:latin typeface="Times New Roman" pitchFamily="18" charset="0"/>
                  <a:ea typeface="MS Mincho" pitchFamily="49" charset="-128"/>
                </a:rPr>
                <a:t>PMT downwards</a:t>
              </a:r>
            </a:p>
          </p:txBody>
        </p:sp>
        <p:sp>
          <p:nvSpPr>
            <p:cNvPr id="8328" name="Oval 136"/>
            <p:cNvSpPr>
              <a:spLocks noChangeAspect="1" noChangeArrowheads="1"/>
            </p:cNvSpPr>
            <p:nvPr/>
          </p:nvSpPr>
          <p:spPr bwMode="auto">
            <a:xfrm>
              <a:off x="4179" y="2794"/>
              <a:ext cx="975" cy="955"/>
            </a:xfrm>
            <a:prstGeom prst="ellipse">
              <a:avLst/>
            </a:prstGeom>
            <a:solidFill>
              <a:srgbClr val="8BFFFF"/>
            </a:solidFill>
            <a:ln w="9525">
              <a:solidFill>
                <a:srgbClr val="000000"/>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pic>
          <p:nvPicPr>
            <p:cNvPr id="8329" name="Picture 137" descr="PMTbase_6"/>
            <p:cNvPicPr>
              <a:picLocks noChangeAspect="1" noChangeArrowheads="1"/>
            </p:cNvPicPr>
            <p:nvPr/>
          </p:nvPicPr>
          <p:blipFill>
            <a:blip r:embed="rId2"/>
            <a:srcRect/>
            <a:stretch>
              <a:fillRect/>
            </a:stretch>
          </p:blipFill>
          <p:spPr bwMode="auto">
            <a:xfrm rot="5400000">
              <a:off x="4444" y="3049"/>
              <a:ext cx="455" cy="452"/>
            </a:xfrm>
            <a:prstGeom prst="rect">
              <a:avLst/>
            </a:prstGeom>
            <a:noFill/>
            <a:ln w="9525">
              <a:noFill/>
              <a:miter lim="800000"/>
              <a:headEnd/>
              <a:tailEnd/>
            </a:ln>
          </p:spPr>
        </p:pic>
        <p:sp>
          <p:nvSpPr>
            <p:cNvPr id="8330" name="Oval 138"/>
            <p:cNvSpPr>
              <a:spLocks noChangeAspect="1" noChangeArrowheads="1"/>
            </p:cNvSpPr>
            <p:nvPr/>
          </p:nvSpPr>
          <p:spPr bwMode="auto">
            <a:xfrm>
              <a:off x="4526" y="3128"/>
              <a:ext cx="283" cy="285"/>
            </a:xfrm>
            <a:prstGeom prst="ellipse">
              <a:avLst/>
            </a:prstGeom>
            <a:noFill/>
            <a:ln w="9525">
              <a:solidFill>
                <a:srgbClr val="000000"/>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331" name="Rectangle 139"/>
            <p:cNvSpPr>
              <a:spLocks noChangeArrowheads="1"/>
            </p:cNvSpPr>
            <p:nvPr/>
          </p:nvSpPr>
          <p:spPr bwMode="auto">
            <a:xfrm>
              <a:off x="4601" y="3212"/>
              <a:ext cx="90" cy="123"/>
            </a:xfrm>
            <a:prstGeom prst="rect">
              <a:avLst/>
            </a:prstGeom>
            <a:solidFill>
              <a:srgbClr val="FFFFFF"/>
            </a:solidFill>
            <a:ln w="19050">
              <a:solidFill>
                <a:srgbClr val="000000"/>
              </a:solidFill>
              <a:miter lim="800000"/>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332" name="Rectangle 140"/>
            <p:cNvSpPr>
              <a:spLocks noChangeArrowheads="1"/>
            </p:cNvSpPr>
            <p:nvPr/>
          </p:nvSpPr>
          <p:spPr bwMode="auto">
            <a:xfrm>
              <a:off x="4715" y="3211"/>
              <a:ext cx="30" cy="122"/>
            </a:xfrm>
            <a:prstGeom prst="rect">
              <a:avLst/>
            </a:prstGeom>
            <a:solidFill>
              <a:srgbClr val="FFFFFF"/>
            </a:solidFill>
            <a:ln w="19050">
              <a:solidFill>
                <a:srgbClr val="000000"/>
              </a:solidFill>
              <a:miter lim="800000"/>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333" name="Text Box 141"/>
            <p:cNvSpPr txBox="1">
              <a:spLocks noChangeArrowheads="1"/>
            </p:cNvSpPr>
            <p:nvPr/>
          </p:nvSpPr>
          <p:spPr bwMode="auto">
            <a:xfrm>
              <a:off x="4314" y="2936"/>
              <a:ext cx="260" cy="157"/>
            </a:xfrm>
            <a:prstGeom prst="rect">
              <a:avLst/>
            </a:prstGeom>
            <a:noFill/>
            <a:ln w="9525">
              <a:noFill/>
              <a:miter lim="800000"/>
              <a:headEnd/>
              <a:tailEnd/>
            </a:ln>
          </p:spPr>
          <p:txBody>
            <a:bodyPr lIns="62719" tIns="31359" rIns="62719" bIns="31359"/>
            <a:lstStyle/>
            <a:p>
              <a:pPr defTabSz="914400" fontAlgn="base">
                <a:spcBef>
                  <a:spcPct val="0"/>
                </a:spcBef>
                <a:spcAft>
                  <a:spcPct val="0"/>
                </a:spcAft>
              </a:pPr>
              <a:r>
                <a:rPr lang="it-IT" altLang="ja-JP" sz="1000" b="1">
                  <a:solidFill>
                    <a:srgbClr val="000000"/>
                  </a:solidFill>
                  <a:latin typeface="Times New Roman" pitchFamily="18" charset="0"/>
                  <a:ea typeface="MS Mincho" pitchFamily="49" charset="-128"/>
                </a:rPr>
                <a:t>Dy 1</a:t>
              </a:r>
              <a:endParaRPr lang="en-GB" b="1">
                <a:solidFill>
                  <a:srgbClr val="000000"/>
                </a:solidFill>
                <a:latin typeface="Arial" charset="0"/>
              </a:endParaRPr>
            </a:p>
          </p:txBody>
        </p:sp>
        <p:sp>
          <p:nvSpPr>
            <p:cNvPr id="8334" name="Text Box 142"/>
            <p:cNvSpPr txBox="1">
              <a:spLocks noChangeArrowheads="1"/>
            </p:cNvSpPr>
            <p:nvPr/>
          </p:nvSpPr>
          <p:spPr bwMode="auto">
            <a:xfrm>
              <a:off x="4826" y="2936"/>
              <a:ext cx="274" cy="157"/>
            </a:xfrm>
            <a:prstGeom prst="rect">
              <a:avLst/>
            </a:prstGeom>
            <a:noFill/>
            <a:ln w="9525">
              <a:noFill/>
              <a:miter lim="800000"/>
              <a:headEnd/>
              <a:tailEnd/>
            </a:ln>
          </p:spPr>
          <p:txBody>
            <a:bodyPr lIns="62719" tIns="31359" rIns="62719" bIns="31359"/>
            <a:lstStyle/>
            <a:p>
              <a:pPr defTabSz="914400" fontAlgn="base">
                <a:spcBef>
                  <a:spcPct val="0"/>
                </a:spcBef>
                <a:spcAft>
                  <a:spcPct val="0"/>
                </a:spcAft>
              </a:pPr>
              <a:r>
                <a:rPr lang="it-IT" altLang="ja-JP" sz="1000" b="1">
                  <a:solidFill>
                    <a:srgbClr val="000000"/>
                  </a:solidFill>
                  <a:latin typeface="Times New Roman" pitchFamily="18" charset="0"/>
                  <a:ea typeface="MS Mincho" pitchFamily="49" charset="-128"/>
                </a:rPr>
                <a:t>Dy 2</a:t>
              </a:r>
              <a:endParaRPr lang="en-GB" b="1">
                <a:solidFill>
                  <a:srgbClr val="000000"/>
                </a:solidFill>
                <a:latin typeface="Arial" charset="0"/>
              </a:endParaRPr>
            </a:p>
          </p:txBody>
        </p:sp>
        <p:sp>
          <p:nvSpPr>
            <p:cNvPr id="8335" name="Line 143"/>
            <p:cNvSpPr>
              <a:spLocks noChangeShapeType="1"/>
            </p:cNvSpPr>
            <p:nvPr/>
          </p:nvSpPr>
          <p:spPr bwMode="auto">
            <a:xfrm>
              <a:off x="4429" y="3100"/>
              <a:ext cx="157" cy="162"/>
            </a:xfrm>
            <a:prstGeom prst="line">
              <a:avLst/>
            </a:prstGeom>
            <a:noFill/>
            <a:ln w="9525">
              <a:solidFill>
                <a:srgbClr val="000000"/>
              </a:solidFill>
              <a:round/>
              <a:headEnd/>
              <a:tailEnd type="triangle" w="med" len="med"/>
            </a:ln>
          </p:spPr>
          <p:txBody>
            <a:bodyPr/>
            <a:lstStyle/>
            <a:p>
              <a:pPr defTabSz="914400" fontAlgn="base">
                <a:spcBef>
                  <a:spcPct val="0"/>
                </a:spcBef>
                <a:spcAft>
                  <a:spcPct val="0"/>
                </a:spcAft>
              </a:pPr>
              <a:endParaRPr lang="en-GB">
                <a:solidFill>
                  <a:srgbClr val="000000"/>
                </a:solidFill>
                <a:latin typeface="Arial" charset="0"/>
              </a:endParaRPr>
            </a:p>
          </p:txBody>
        </p:sp>
        <p:sp>
          <p:nvSpPr>
            <p:cNvPr id="8336" name="Line 144"/>
            <p:cNvSpPr>
              <a:spLocks noChangeShapeType="1"/>
            </p:cNvSpPr>
            <p:nvPr/>
          </p:nvSpPr>
          <p:spPr bwMode="auto">
            <a:xfrm flipH="1">
              <a:off x="4752" y="3071"/>
              <a:ext cx="156" cy="186"/>
            </a:xfrm>
            <a:prstGeom prst="line">
              <a:avLst/>
            </a:prstGeom>
            <a:noFill/>
            <a:ln w="9525">
              <a:solidFill>
                <a:srgbClr val="000000"/>
              </a:solidFill>
              <a:round/>
              <a:headEnd/>
              <a:tailEnd type="triangle" w="med" len="med"/>
            </a:ln>
          </p:spPr>
          <p:txBody>
            <a:bodyPr/>
            <a:lstStyle/>
            <a:p>
              <a:pPr defTabSz="914400" fontAlgn="base">
                <a:spcBef>
                  <a:spcPct val="0"/>
                </a:spcBef>
                <a:spcAft>
                  <a:spcPct val="0"/>
                </a:spcAft>
              </a:pPr>
              <a:endParaRPr lang="en-GB">
                <a:solidFill>
                  <a:srgbClr val="000000"/>
                </a:solidFill>
                <a:latin typeface="Arial" charset="0"/>
              </a:endParaRPr>
            </a:p>
          </p:txBody>
        </p:sp>
        <p:sp>
          <p:nvSpPr>
            <p:cNvPr id="8337" name="Text Box 145"/>
            <p:cNvSpPr txBox="1">
              <a:spLocks noChangeArrowheads="1"/>
            </p:cNvSpPr>
            <p:nvPr/>
          </p:nvSpPr>
          <p:spPr bwMode="auto">
            <a:xfrm>
              <a:off x="3989" y="3076"/>
              <a:ext cx="347" cy="209"/>
            </a:xfrm>
            <a:prstGeom prst="rect">
              <a:avLst/>
            </a:prstGeom>
            <a:noFill/>
            <a:ln w="9525">
              <a:noFill/>
              <a:miter lim="800000"/>
              <a:headEnd/>
              <a:tailEnd/>
            </a:ln>
          </p:spPr>
          <p:txBody>
            <a:bodyPr lIns="62719" tIns="31359" rIns="62719" bIns="31359"/>
            <a:lstStyle/>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90°</a:t>
              </a:r>
              <a:endParaRPr lang="en-GB">
                <a:solidFill>
                  <a:srgbClr val="000000"/>
                </a:solidFill>
                <a:latin typeface="Arial" charset="0"/>
              </a:endParaRPr>
            </a:p>
          </p:txBody>
        </p:sp>
        <p:sp>
          <p:nvSpPr>
            <p:cNvPr id="8338" name="Text Box 146"/>
            <p:cNvSpPr txBox="1">
              <a:spLocks noChangeArrowheads="1"/>
            </p:cNvSpPr>
            <p:nvPr/>
          </p:nvSpPr>
          <p:spPr bwMode="auto">
            <a:xfrm>
              <a:off x="5136" y="3091"/>
              <a:ext cx="289" cy="243"/>
            </a:xfrm>
            <a:prstGeom prst="rect">
              <a:avLst/>
            </a:prstGeom>
            <a:noFill/>
            <a:ln w="9525">
              <a:noFill/>
              <a:miter lim="800000"/>
              <a:headEnd/>
              <a:tailEnd/>
            </a:ln>
          </p:spPr>
          <p:txBody>
            <a:bodyPr lIns="62719" tIns="31359" rIns="62719" bIns="31359"/>
            <a:lstStyle/>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270°</a:t>
              </a:r>
              <a:endParaRPr lang="en-GB">
                <a:solidFill>
                  <a:srgbClr val="000000"/>
                </a:solidFill>
                <a:latin typeface="Arial" charset="0"/>
              </a:endParaRPr>
            </a:p>
          </p:txBody>
        </p:sp>
        <p:sp>
          <p:nvSpPr>
            <p:cNvPr id="8339" name="Text Box 147"/>
            <p:cNvSpPr txBox="1">
              <a:spLocks noChangeArrowheads="1"/>
            </p:cNvSpPr>
            <p:nvPr/>
          </p:nvSpPr>
          <p:spPr bwMode="auto">
            <a:xfrm>
              <a:off x="4668" y="3714"/>
              <a:ext cx="350" cy="202"/>
            </a:xfrm>
            <a:prstGeom prst="rect">
              <a:avLst/>
            </a:prstGeom>
            <a:noFill/>
            <a:ln w="9525">
              <a:noFill/>
              <a:miter lim="800000"/>
              <a:headEnd/>
              <a:tailEnd/>
            </a:ln>
          </p:spPr>
          <p:txBody>
            <a:bodyPr lIns="62719" tIns="31359" rIns="62719" bIns="31359"/>
            <a:lstStyle/>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180°</a:t>
              </a:r>
              <a:endParaRPr lang="en-GB">
                <a:solidFill>
                  <a:srgbClr val="000000"/>
                </a:solidFill>
                <a:latin typeface="Arial" charset="0"/>
              </a:endParaRPr>
            </a:p>
          </p:txBody>
        </p:sp>
        <p:sp>
          <p:nvSpPr>
            <p:cNvPr id="8340" name="Line 148"/>
            <p:cNvSpPr>
              <a:spLocks noChangeShapeType="1"/>
            </p:cNvSpPr>
            <p:nvPr/>
          </p:nvSpPr>
          <p:spPr bwMode="auto">
            <a:xfrm>
              <a:off x="4032" y="3272"/>
              <a:ext cx="1301" cy="1"/>
            </a:xfrm>
            <a:prstGeom prst="line">
              <a:avLst/>
            </a:prstGeom>
            <a:noFill/>
            <a:ln w="9525">
              <a:solidFill>
                <a:srgbClr val="000000"/>
              </a:solidFill>
              <a:prstDash val="sysDot"/>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341" name="Line 149"/>
            <p:cNvSpPr>
              <a:spLocks noChangeShapeType="1"/>
            </p:cNvSpPr>
            <p:nvPr/>
          </p:nvSpPr>
          <p:spPr bwMode="auto">
            <a:xfrm>
              <a:off x="4668" y="2682"/>
              <a:ext cx="0" cy="1164"/>
            </a:xfrm>
            <a:prstGeom prst="line">
              <a:avLst/>
            </a:prstGeom>
            <a:noFill/>
            <a:ln w="9525" cap="rnd">
              <a:solidFill>
                <a:srgbClr val="000000"/>
              </a:solidFill>
              <a:prstDash val="sysDot"/>
              <a:round/>
              <a:headEnd type="triangle" w="med" len="me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342" name="Text Box 150"/>
            <p:cNvSpPr txBox="1">
              <a:spLocks noChangeArrowheads="1"/>
            </p:cNvSpPr>
            <p:nvPr/>
          </p:nvSpPr>
          <p:spPr bwMode="auto">
            <a:xfrm>
              <a:off x="4665" y="2620"/>
              <a:ext cx="251" cy="226"/>
            </a:xfrm>
            <a:prstGeom prst="rect">
              <a:avLst/>
            </a:prstGeom>
            <a:noFill/>
            <a:ln w="9525">
              <a:noFill/>
              <a:miter lim="800000"/>
              <a:headEnd/>
              <a:tailEnd/>
            </a:ln>
          </p:spPr>
          <p:txBody>
            <a:bodyPr lIns="62719" tIns="31359" rIns="62719" bIns="31359"/>
            <a:lstStyle/>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0° </a:t>
              </a:r>
              <a:endParaRPr lang="en-GB">
                <a:solidFill>
                  <a:srgbClr val="000000"/>
                </a:solidFill>
                <a:latin typeface="Arial" charset="0"/>
              </a:endParaRPr>
            </a:p>
          </p:txBody>
        </p:sp>
      </p:grpSp>
      <p:sp>
        <p:nvSpPr>
          <p:cNvPr id="8400" name="Text Box 208"/>
          <p:cNvSpPr txBox="1">
            <a:spLocks noChangeArrowheads="1"/>
          </p:cNvSpPr>
          <p:nvPr/>
        </p:nvSpPr>
        <p:spPr bwMode="auto">
          <a:xfrm>
            <a:off x="6165850" y="6253163"/>
            <a:ext cx="2667000" cy="366712"/>
          </a:xfrm>
          <a:prstGeom prst="rect">
            <a:avLst/>
          </a:prstGeom>
          <a:solidFill>
            <a:schemeClr val="bg1"/>
          </a:solidFill>
          <a:ln w="9525">
            <a:noFill/>
            <a:miter lim="800000"/>
            <a:headEnd/>
            <a:tailEnd/>
          </a:ln>
          <a:effectLst/>
        </p:spPr>
        <p:txBody>
          <a:bodyPr>
            <a:spAutoFit/>
          </a:bodyPr>
          <a:lstStyle/>
          <a:p>
            <a:pPr defTabSz="914400" fontAlgn="base">
              <a:spcBef>
                <a:spcPct val="50000"/>
              </a:spcBef>
              <a:spcAft>
                <a:spcPct val="0"/>
              </a:spcAft>
            </a:pPr>
            <a:r>
              <a:rPr lang="en-US" sz="1400">
                <a:solidFill>
                  <a:srgbClr val="000000"/>
                </a:solidFill>
                <a:latin typeface="Arial" charset="0"/>
                <a:cs typeface="Times New Roman" pitchFamily="18" charset="0"/>
              </a:rPr>
              <a:t>Starting position for each PMT</a:t>
            </a:r>
            <a:r>
              <a:rPr lang="it-IT">
                <a:solidFill>
                  <a:srgbClr val="000000"/>
                </a:solidFill>
                <a:latin typeface="Arial" charset="0"/>
              </a:rPr>
              <a:t> </a:t>
            </a:r>
            <a:endParaRPr lang="en-GB">
              <a:solidFill>
                <a:srgbClr val="000000"/>
              </a:solidFill>
              <a:latin typeface="Arial" charset="0"/>
            </a:endParaRPr>
          </a:p>
        </p:txBody>
      </p:sp>
      <p:sp>
        <p:nvSpPr>
          <p:cNvPr id="8452" name="Text Box 260"/>
          <p:cNvSpPr txBox="1">
            <a:spLocks noChangeArrowheads="1"/>
          </p:cNvSpPr>
          <p:nvPr/>
        </p:nvSpPr>
        <p:spPr bwMode="auto">
          <a:xfrm>
            <a:off x="304800" y="4648200"/>
            <a:ext cx="5867400" cy="1647825"/>
          </a:xfrm>
          <a:prstGeom prst="rect">
            <a:avLst/>
          </a:prstGeom>
          <a:noFill/>
          <a:ln w="9525">
            <a:noFill/>
            <a:miter lim="800000"/>
            <a:headEnd/>
            <a:tailEnd/>
          </a:ln>
          <a:effectLst/>
        </p:spPr>
        <p:txBody>
          <a:bodyPr>
            <a:spAutoFit/>
          </a:bodyPr>
          <a:lstStyle/>
          <a:p>
            <a:pPr defTabSz="914400" fontAlgn="base">
              <a:spcBef>
                <a:spcPct val="0"/>
              </a:spcBef>
              <a:spcAft>
                <a:spcPct val="0"/>
              </a:spcAft>
            </a:pPr>
            <a:r>
              <a:rPr lang="en-GB" sz="1500" b="1">
                <a:solidFill>
                  <a:srgbClr val="000000"/>
                </a:solidFill>
                <a:latin typeface="Arial" charset="0"/>
              </a:rPr>
              <a:t>For each inclination, the PMT under test was rotated 360° around its vertical axis in 30° steps</a:t>
            </a:r>
          </a:p>
          <a:p>
            <a:pPr defTabSz="914400" fontAlgn="base">
              <a:spcBef>
                <a:spcPct val="0"/>
              </a:spcBef>
              <a:spcAft>
                <a:spcPct val="0"/>
              </a:spcAft>
            </a:pPr>
            <a:endParaRPr lang="en-GB" sz="1500" b="1">
              <a:solidFill>
                <a:srgbClr val="000000"/>
              </a:solidFill>
              <a:latin typeface="Arial" charset="0"/>
            </a:endParaRPr>
          </a:p>
          <a:p>
            <a:pPr defTabSz="914400" fontAlgn="base">
              <a:spcBef>
                <a:spcPct val="0"/>
              </a:spcBef>
              <a:spcAft>
                <a:spcPct val="0"/>
              </a:spcAft>
            </a:pPr>
            <a:r>
              <a:rPr lang="en-GB" sz="1500" b="1">
                <a:solidFill>
                  <a:srgbClr val="000000"/>
                </a:solidFill>
                <a:latin typeface="Arial" charset="0"/>
              </a:rPr>
              <a:t>Each PMT started its rotation from the same position with respect to the box and to the Earth’s magnetic field</a:t>
            </a:r>
          </a:p>
          <a:p>
            <a:pPr defTabSz="914400" fontAlgn="base">
              <a:spcBef>
                <a:spcPct val="50000"/>
              </a:spcBef>
              <a:spcAft>
                <a:spcPct val="0"/>
              </a:spcAft>
            </a:pPr>
            <a:endParaRPr lang="en-GB">
              <a:solidFill>
                <a:srgbClr val="000000"/>
              </a:solidFill>
              <a:latin typeface="Arial" charset="0"/>
            </a:endParaRPr>
          </a:p>
        </p:txBody>
      </p:sp>
      <p:grpSp>
        <p:nvGrpSpPr>
          <p:cNvPr id="3" name="Group 338"/>
          <p:cNvGrpSpPr>
            <a:grpSpLocks noChangeAspect="1"/>
          </p:cNvGrpSpPr>
          <p:nvPr/>
        </p:nvGrpSpPr>
        <p:grpSpPr bwMode="auto">
          <a:xfrm>
            <a:off x="5791200" y="1238250"/>
            <a:ext cx="2720975" cy="2930525"/>
            <a:chOff x="3014" y="8240"/>
            <a:chExt cx="4285" cy="4615"/>
          </a:xfrm>
        </p:grpSpPr>
        <p:sp>
          <p:nvSpPr>
            <p:cNvPr id="8531" name="AutoShape 339"/>
            <p:cNvSpPr>
              <a:spLocks noChangeAspect="1" noChangeArrowheads="1"/>
            </p:cNvSpPr>
            <p:nvPr/>
          </p:nvSpPr>
          <p:spPr bwMode="auto">
            <a:xfrm>
              <a:off x="3014" y="8240"/>
              <a:ext cx="4285" cy="4615"/>
            </a:xfrm>
            <a:prstGeom prst="rect">
              <a:avLst/>
            </a:prstGeom>
            <a:noFill/>
            <a:ln w="9525">
              <a:noFill/>
              <a:miter lim="800000"/>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532" name="Line 340"/>
            <p:cNvSpPr>
              <a:spLocks noChangeAspect="1" noChangeShapeType="1"/>
            </p:cNvSpPr>
            <p:nvPr/>
          </p:nvSpPr>
          <p:spPr bwMode="auto">
            <a:xfrm>
              <a:off x="4850" y="8875"/>
              <a:ext cx="2" cy="3969"/>
            </a:xfrm>
            <a:prstGeom prst="line">
              <a:avLst/>
            </a:prstGeom>
            <a:noFill/>
            <a:ln w="9525" cap="rnd">
              <a:solidFill>
                <a:srgbClr val="000000"/>
              </a:solidFill>
              <a:prstDash val="sysDot"/>
              <a:round/>
              <a:headEnd/>
              <a:tailEnd type="triangle" w="med" len="med"/>
            </a:ln>
          </p:spPr>
          <p:txBody>
            <a:bodyPr/>
            <a:lstStyle/>
            <a:p>
              <a:pPr defTabSz="914400" fontAlgn="base">
                <a:spcBef>
                  <a:spcPct val="0"/>
                </a:spcBef>
                <a:spcAft>
                  <a:spcPct val="0"/>
                </a:spcAft>
              </a:pPr>
              <a:endParaRPr lang="en-GB">
                <a:solidFill>
                  <a:srgbClr val="000000"/>
                </a:solidFill>
                <a:latin typeface="Arial" charset="0"/>
              </a:endParaRPr>
            </a:p>
          </p:txBody>
        </p:sp>
        <p:sp>
          <p:nvSpPr>
            <p:cNvPr id="8533" name="Line 341"/>
            <p:cNvSpPr>
              <a:spLocks noChangeAspect="1" noChangeShapeType="1"/>
            </p:cNvSpPr>
            <p:nvPr/>
          </p:nvSpPr>
          <p:spPr bwMode="auto">
            <a:xfrm>
              <a:off x="3014" y="11499"/>
              <a:ext cx="3997" cy="0"/>
            </a:xfrm>
            <a:prstGeom prst="line">
              <a:avLst/>
            </a:prstGeom>
            <a:noFill/>
            <a:ln w="9525" cap="rnd">
              <a:solidFill>
                <a:srgbClr val="000000"/>
              </a:solidFill>
              <a:prstDash val="sysDot"/>
              <a:round/>
              <a:headEnd/>
              <a:tailEnd type="triangle" w="med" len="med"/>
            </a:ln>
          </p:spPr>
          <p:txBody>
            <a:bodyPr/>
            <a:lstStyle/>
            <a:p>
              <a:pPr defTabSz="914400" fontAlgn="base">
                <a:spcBef>
                  <a:spcPct val="0"/>
                </a:spcBef>
                <a:spcAft>
                  <a:spcPct val="0"/>
                </a:spcAft>
              </a:pPr>
              <a:endParaRPr lang="en-GB">
                <a:solidFill>
                  <a:srgbClr val="000000"/>
                </a:solidFill>
                <a:latin typeface="Arial" charset="0"/>
              </a:endParaRPr>
            </a:p>
          </p:txBody>
        </p:sp>
        <p:sp>
          <p:nvSpPr>
            <p:cNvPr id="8534" name="Line 342"/>
            <p:cNvSpPr>
              <a:spLocks noChangeAspect="1" noChangeShapeType="1"/>
            </p:cNvSpPr>
            <p:nvPr/>
          </p:nvSpPr>
          <p:spPr bwMode="auto">
            <a:xfrm flipV="1">
              <a:off x="3890" y="10714"/>
              <a:ext cx="1596" cy="1931"/>
            </a:xfrm>
            <a:prstGeom prst="line">
              <a:avLst/>
            </a:prstGeom>
            <a:noFill/>
            <a:ln w="9525" cap="rnd">
              <a:solidFill>
                <a:srgbClr val="000000"/>
              </a:solidFill>
              <a:prstDash val="sysDot"/>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535" name="AutoShape 343"/>
            <p:cNvSpPr>
              <a:spLocks noChangeArrowheads="1"/>
            </p:cNvSpPr>
            <p:nvPr/>
          </p:nvSpPr>
          <p:spPr bwMode="auto">
            <a:xfrm>
              <a:off x="3435" y="10882"/>
              <a:ext cx="2800" cy="1440"/>
            </a:xfrm>
            <a:prstGeom prst="parallelogram">
              <a:avLst>
                <a:gd name="adj" fmla="val 76806"/>
              </a:avLst>
            </a:prstGeom>
            <a:noFill/>
            <a:ln w="9525">
              <a:solidFill>
                <a:srgbClr val="000000"/>
              </a:solidFill>
              <a:miter lim="800000"/>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536" name="Oval 344"/>
            <p:cNvSpPr>
              <a:spLocks noChangeArrowheads="1"/>
            </p:cNvSpPr>
            <p:nvPr/>
          </p:nvSpPr>
          <p:spPr bwMode="auto">
            <a:xfrm rot="-1879202">
              <a:off x="3866" y="11005"/>
              <a:ext cx="1944" cy="1174"/>
            </a:xfrm>
            <a:prstGeom prst="ellipse">
              <a:avLst/>
            </a:prstGeom>
            <a:noFill/>
            <a:ln w="9525">
              <a:solidFill>
                <a:srgbClr val="000000"/>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537" name="Line 345"/>
            <p:cNvSpPr>
              <a:spLocks noChangeShapeType="1"/>
            </p:cNvSpPr>
            <p:nvPr/>
          </p:nvSpPr>
          <p:spPr bwMode="auto">
            <a:xfrm>
              <a:off x="4839" y="8890"/>
              <a:ext cx="14" cy="1969"/>
            </a:xfrm>
            <a:prstGeom prst="line">
              <a:avLst/>
            </a:prstGeom>
            <a:noFill/>
            <a:ln w="9525" cap="rnd">
              <a:solidFill>
                <a:srgbClr val="000000"/>
              </a:solidFill>
              <a:prstDash val="sysDot"/>
              <a:round/>
              <a:headEnd/>
              <a:tailEnd type="triangle" w="lg" len="lg"/>
            </a:ln>
          </p:spPr>
          <p:txBody>
            <a:bodyPr/>
            <a:lstStyle/>
            <a:p>
              <a:pPr defTabSz="914400" fontAlgn="base">
                <a:spcBef>
                  <a:spcPct val="0"/>
                </a:spcBef>
                <a:spcAft>
                  <a:spcPct val="0"/>
                </a:spcAft>
              </a:pPr>
              <a:endParaRPr lang="en-GB">
                <a:solidFill>
                  <a:srgbClr val="000000"/>
                </a:solidFill>
                <a:latin typeface="Arial" charset="0"/>
              </a:endParaRPr>
            </a:p>
          </p:txBody>
        </p:sp>
        <p:sp>
          <p:nvSpPr>
            <p:cNvPr id="8538" name="Line 346"/>
            <p:cNvSpPr>
              <a:spLocks noChangeShapeType="1"/>
            </p:cNvSpPr>
            <p:nvPr/>
          </p:nvSpPr>
          <p:spPr bwMode="auto">
            <a:xfrm>
              <a:off x="3734" y="9778"/>
              <a:ext cx="2268" cy="1"/>
            </a:xfrm>
            <a:prstGeom prst="line">
              <a:avLst/>
            </a:prstGeom>
            <a:noFill/>
            <a:ln w="12700" cap="rnd">
              <a:solidFill>
                <a:srgbClr val="000000"/>
              </a:solidFill>
              <a:prstDash val="sysDot"/>
              <a:round/>
              <a:headEnd/>
              <a:tailEnd type="triangle" w="lg" len="lg"/>
            </a:ln>
          </p:spPr>
          <p:txBody>
            <a:bodyPr/>
            <a:lstStyle/>
            <a:p>
              <a:pPr defTabSz="914400" fontAlgn="base">
                <a:spcBef>
                  <a:spcPct val="0"/>
                </a:spcBef>
                <a:spcAft>
                  <a:spcPct val="0"/>
                </a:spcAft>
              </a:pPr>
              <a:endParaRPr lang="en-GB">
                <a:solidFill>
                  <a:srgbClr val="000000"/>
                </a:solidFill>
                <a:latin typeface="Arial" charset="0"/>
              </a:endParaRPr>
            </a:p>
          </p:txBody>
        </p:sp>
        <p:grpSp>
          <p:nvGrpSpPr>
            <p:cNvPr id="4" name="Group 347"/>
            <p:cNvGrpSpPr>
              <a:grpSpLocks/>
            </p:cNvGrpSpPr>
            <p:nvPr/>
          </p:nvGrpSpPr>
          <p:grpSpPr bwMode="auto">
            <a:xfrm>
              <a:off x="4478" y="9415"/>
              <a:ext cx="722" cy="732"/>
              <a:chOff x="4490" y="9140"/>
              <a:chExt cx="722" cy="732"/>
            </a:xfrm>
          </p:grpSpPr>
          <p:sp>
            <p:nvSpPr>
              <p:cNvPr id="8540" name="Freeform 348"/>
              <p:cNvSpPr>
                <a:spLocks/>
              </p:cNvSpPr>
              <p:nvPr/>
            </p:nvSpPr>
            <p:spPr bwMode="auto">
              <a:xfrm>
                <a:off x="4490" y="9140"/>
                <a:ext cx="722" cy="732"/>
              </a:xfrm>
              <a:custGeom>
                <a:avLst/>
                <a:gdLst/>
                <a:ahLst/>
                <a:cxnLst>
                  <a:cxn ang="0">
                    <a:pos x="46" y="213"/>
                  </a:cxn>
                  <a:cxn ang="0">
                    <a:pos x="346" y="213"/>
                  </a:cxn>
                  <a:cxn ang="0">
                    <a:pos x="499" y="5"/>
                  </a:cxn>
                  <a:cxn ang="0">
                    <a:pos x="691" y="181"/>
                  </a:cxn>
                  <a:cxn ang="0">
                    <a:pos x="688" y="547"/>
                  </a:cxn>
                  <a:cxn ang="0">
                    <a:pos x="499" y="725"/>
                  </a:cxn>
                  <a:cxn ang="0">
                    <a:pos x="346" y="507"/>
                  </a:cxn>
                  <a:cxn ang="0">
                    <a:pos x="46" y="507"/>
                  </a:cxn>
                  <a:cxn ang="0">
                    <a:pos x="13" y="448"/>
                  </a:cxn>
                  <a:cxn ang="0">
                    <a:pos x="1" y="373"/>
                  </a:cxn>
                  <a:cxn ang="0">
                    <a:pos x="10" y="280"/>
                  </a:cxn>
                  <a:cxn ang="0">
                    <a:pos x="46" y="213"/>
                  </a:cxn>
                </a:cxnLst>
                <a:rect l="0" t="0" r="r" b="b"/>
                <a:pathLst>
                  <a:path w="722" h="732">
                    <a:moveTo>
                      <a:pt x="46" y="213"/>
                    </a:moveTo>
                    <a:lnTo>
                      <a:pt x="346" y="213"/>
                    </a:lnTo>
                    <a:cubicBezTo>
                      <a:pt x="422" y="178"/>
                      <a:pt x="442" y="10"/>
                      <a:pt x="499" y="5"/>
                    </a:cubicBezTo>
                    <a:cubicBezTo>
                      <a:pt x="556" y="0"/>
                      <a:pt x="660" y="91"/>
                      <a:pt x="691" y="181"/>
                    </a:cubicBezTo>
                    <a:cubicBezTo>
                      <a:pt x="722" y="271"/>
                      <a:pt x="720" y="456"/>
                      <a:pt x="688" y="547"/>
                    </a:cubicBezTo>
                    <a:cubicBezTo>
                      <a:pt x="656" y="638"/>
                      <a:pt x="556" y="732"/>
                      <a:pt x="499" y="725"/>
                    </a:cubicBezTo>
                    <a:cubicBezTo>
                      <a:pt x="442" y="718"/>
                      <a:pt x="421" y="543"/>
                      <a:pt x="346" y="507"/>
                    </a:cubicBezTo>
                    <a:lnTo>
                      <a:pt x="46" y="507"/>
                    </a:lnTo>
                    <a:lnTo>
                      <a:pt x="13" y="448"/>
                    </a:lnTo>
                    <a:cubicBezTo>
                      <a:pt x="6" y="426"/>
                      <a:pt x="2" y="401"/>
                      <a:pt x="1" y="373"/>
                    </a:cubicBezTo>
                    <a:cubicBezTo>
                      <a:pt x="0" y="345"/>
                      <a:pt x="2" y="307"/>
                      <a:pt x="10" y="280"/>
                    </a:cubicBezTo>
                    <a:cubicBezTo>
                      <a:pt x="18" y="253"/>
                      <a:pt x="38" y="227"/>
                      <a:pt x="46" y="213"/>
                    </a:cubicBezTo>
                    <a:close/>
                  </a:path>
                </a:pathLst>
              </a:custGeom>
              <a:noFill/>
              <a:ln w="9525">
                <a:solidFill>
                  <a:srgbClr val="000000"/>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541" name="Freeform 349"/>
              <p:cNvSpPr>
                <a:spLocks/>
              </p:cNvSpPr>
              <p:nvPr/>
            </p:nvSpPr>
            <p:spPr bwMode="auto">
              <a:xfrm>
                <a:off x="4904" y="9146"/>
                <a:ext cx="82" cy="720"/>
              </a:xfrm>
              <a:custGeom>
                <a:avLst/>
                <a:gdLst/>
                <a:ahLst/>
                <a:cxnLst>
                  <a:cxn ang="0">
                    <a:pos x="82" y="0"/>
                  </a:cxn>
                  <a:cxn ang="0">
                    <a:pos x="19" y="226"/>
                  </a:cxn>
                  <a:cxn ang="0">
                    <a:pos x="10" y="478"/>
                  </a:cxn>
                  <a:cxn ang="0">
                    <a:pos x="82" y="720"/>
                  </a:cxn>
                </a:cxnLst>
                <a:rect l="0" t="0" r="r" b="b"/>
                <a:pathLst>
                  <a:path w="82" h="720">
                    <a:moveTo>
                      <a:pt x="82" y="0"/>
                    </a:moveTo>
                    <a:cubicBezTo>
                      <a:pt x="72" y="37"/>
                      <a:pt x="31" y="146"/>
                      <a:pt x="19" y="226"/>
                    </a:cubicBezTo>
                    <a:cubicBezTo>
                      <a:pt x="7" y="306"/>
                      <a:pt x="0" y="396"/>
                      <a:pt x="10" y="478"/>
                    </a:cubicBezTo>
                    <a:cubicBezTo>
                      <a:pt x="20" y="560"/>
                      <a:pt x="67" y="670"/>
                      <a:pt x="82" y="720"/>
                    </a:cubicBezTo>
                  </a:path>
                </a:pathLst>
              </a:custGeom>
              <a:noFill/>
              <a:ln w="9525">
                <a:solidFill>
                  <a:srgbClr val="000000"/>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542" name="Freeform 350"/>
              <p:cNvSpPr>
                <a:spLocks/>
              </p:cNvSpPr>
              <p:nvPr/>
            </p:nvSpPr>
            <p:spPr bwMode="auto">
              <a:xfrm rot="10800000">
                <a:off x="4992" y="9143"/>
                <a:ext cx="82" cy="720"/>
              </a:xfrm>
              <a:custGeom>
                <a:avLst/>
                <a:gdLst/>
                <a:ahLst/>
                <a:cxnLst>
                  <a:cxn ang="0">
                    <a:pos x="82" y="0"/>
                  </a:cxn>
                  <a:cxn ang="0">
                    <a:pos x="19" y="226"/>
                  </a:cxn>
                  <a:cxn ang="0">
                    <a:pos x="10" y="478"/>
                  </a:cxn>
                  <a:cxn ang="0">
                    <a:pos x="82" y="720"/>
                  </a:cxn>
                </a:cxnLst>
                <a:rect l="0" t="0" r="r" b="b"/>
                <a:pathLst>
                  <a:path w="82" h="720">
                    <a:moveTo>
                      <a:pt x="82" y="0"/>
                    </a:moveTo>
                    <a:cubicBezTo>
                      <a:pt x="72" y="37"/>
                      <a:pt x="31" y="146"/>
                      <a:pt x="19" y="226"/>
                    </a:cubicBezTo>
                    <a:cubicBezTo>
                      <a:pt x="7" y="306"/>
                      <a:pt x="0" y="396"/>
                      <a:pt x="10" y="478"/>
                    </a:cubicBezTo>
                    <a:cubicBezTo>
                      <a:pt x="20" y="560"/>
                      <a:pt x="67" y="670"/>
                      <a:pt x="82" y="720"/>
                    </a:cubicBezTo>
                  </a:path>
                </a:pathLst>
              </a:custGeom>
              <a:noFill/>
              <a:ln w="9525">
                <a:solidFill>
                  <a:srgbClr val="969696"/>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543" name="Freeform 351"/>
              <p:cNvSpPr>
                <a:spLocks/>
              </p:cNvSpPr>
              <p:nvPr/>
            </p:nvSpPr>
            <p:spPr bwMode="auto">
              <a:xfrm>
                <a:off x="4542" y="9356"/>
                <a:ext cx="27" cy="289"/>
              </a:xfrm>
              <a:custGeom>
                <a:avLst/>
                <a:gdLst/>
                <a:ahLst/>
                <a:cxnLst>
                  <a:cxn ang="0">
                    <a:pos x="0" y="0"/>
                  </a:cxn>
                  <a:cxn ang="0">
                    <a:pos x="18" y="73"/>
                  </a:cxn>
                  <a:cxn ang="0">
                    <a:pos x="27" y="151"/>
                  </a:cxn>
                  <a:cxn ang="0">
                    <a:pos x="18" y="214"/>
                  </a:cxn>
                  <a:cxn ang="0">
                    <a:pos x="0" y="289"/>
                  </a:cxn>
                </a:cxnLst>
                <a:rect l="0" t="0" r="r" b="b"/>
                <a:pathLst>
                  <a:path w="27" h="289">
                    <a:moveTo>
                      <a:pt x="0" y="0"/>
                    </a:moveTo>
                    <a:cubicBezTo>
                      <a:pt x="3" y="12"/>
                      <a:pt x="14" y="48"/>
                      <a:pt x="18" y="73"/>
                    </a:cubicBezTo>
                    <a:cubicBezTo>
                      <a:pt x="22" y="98"/>
                      <a:pt x="27" y="128"/>
                      <a:pt x="27" y="151"/>
                    </a:cubicBezTo>
                    <a:cubicBezTo>
                      <a:pt x="27" y="174"/>
                      <a:pt x="22" y="191"/>
                      <a:pt x="18" y="214"/>
                    </a:cubicBezTo>
                    <a:cubicBezTo>
                      <a:pt x="14" y="237"/>
                      <a:pt x="4" y="274"/>
                      <a:pt x="0" y="289"/>
                    </a:cubicBezTo>
                  </a:path>
                </a:pathLst>
              </a:custGeom>
              <a:noFill/>
              <a:ln w="9525">
                <a:solidFill>
                  <a:srgbClr val="969696"/>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grpSp>
        <p:sp>
          <p:nvSpPr>
            <p:cNvPr id="8544" name="Text Box 352"/>
            <p:cNvSpPr txBox="1">
              <a:spLocks noChangeArrowheads="1"/>
            </p:cNvSpPr>
            <p:nvPr/>
          </p:nvSpPr>
          <p:spPr bwMode="auto">
            <a:xfrm>
              <a:off x="6339" y="11075"/>
              <a:ext cx="960" cy="540"/>
            </a:xfrm>
            <a:prstGeom prst="rect">
              <a:avLst/>
            </a:prstGeom>
            <a:noFill/>
            <a:ln w="9525">
              <a:noFill/>
              <a:miter lim="800000"/>
              <a:headEnd/>
              <a:tailEnd/>
            </a:ln>
          </p:spPr>
          <p:txBody>
            <a:bodyPr/>
            <a:lstStyle/>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North</a:t>
              </a:r>
              <a:endParaRPr lang="en-GB">
                <a:solidFill>
                  <a:srgbClr val="000000"/>
                </a:solidFill>
                <a:latin typeface="Arial" charset="0"/>
              </a:endParaRPr>
            </a:p>
          </p:txBody>
        </p:sp>
        <p:sp>
          <p:nvSpPr>
            <p:cNvPr id="8545" name="Text Box 353"/>
            <p:cNvSpPr txBox="1">
              <a:spLocks noChangeArrowheads="1"/>
            </p:cNvSpPr>
            <p:nvPr/>
          </p:nvSpPr>
          <p:spPr bwMode="auto">
            <a:xfrm>
              <a:off x="5654" y="9320"/>
              <a:ext cx="600" cy="540"/>
            </a:xfrm>
            <a:prstGeom prst="rect">
              <a:avLst/>
            </a:prstGeom>
            <a:noFill/>
            <a:ln w="9525">
              <a:noFill/>
              <a:miter lim="800000"/>
              <a:headEnd/>
              <a:tailEnd/>
            </a:ln>
          </p:spPr>
          <p:txBody>
            <a:bodyPr/>
            <a:lstStyle/>
            <a:p>
              <a:pPr defTabSz="914400" fontAlgn="base">
                <a:spcBef>
                  <a:spcPct val="0"/>
                </a:spcBef>
                <a:spcAft>
                  <a:spcPct val="0"/>
                </a:spcAft>
              </a:pPr>
              <a:r>
                <a:rPr lang="it-IT" altLang="ja-JP" sz="1400">
                  <a:solidFill>
                    <a:srgbClr val="000000"/>
                  </a:solidFill>
                  <a:latin typeface="Times New Roman" pitchFamily="18" charset="0"/>
                  <a:ea typeface="MS Mincho" pitchFamily="49" charset="-128"/>
                </a:rPr>
                <a:t>Z</a:t>
              </a:r>
              <a:endParaRPr lang="en-GB">
                <a:solidFill>
                  <a:srgbClr val="000000"/>
                </a:solidFill>
                <a:latin typeface="Arial" charset="0"/>
              </a:endParaRPr>
            </a:p>
          </p:txBody>
        </p:sp>
        <p:sp>
          <p:nvSpPr>
            <p:cNvPr id="8546" name="Text Box 354"/>
            <p:cNvSpPr txBox="1">
              <a:spLocks noChangeArrowheads="1"/>
            </p:cNvSpPr>
            <p:nvPr/>
          </p:nvSpPr>
          <p:spPr bwMode="auto">
            <a:xfrm>
              <a:off x="5639" y="10535"/>
              <a:ext cx="700" cy="550"/>
            </a:xfrm>
            <a:prstGeom prst="rect">
              <a:avLst/>
            </a:prstGeom>
            <a:noFill/>
            <a:ln w="9525">
              <a:noFill/>
              <a:miter lim="800000"/>
              <a:headEnd/>
              <a:tailEnd/>
            </a:ln>
          </p:spPr>
          <p:txBody>
            <a:bodyPr/>
            <a:lstStyle/>
            <a:p>
              <a:pPr defTabSz="914400" fontAlgn="base">
                <a:spcBef>
                  <a:spcPct val="0"/>
                </a:spcBef>
                <a:spcAft>
                  <a:spcPct val="0"/>
                </a:spcAft>
              </a:pPr>
              <a:r>
                <a:rPr lang="it-IT" altLang="ja-JP" sz="1200">
                  <a:solidFill>
                    <a:srgbClr val="000000"/>
                  </a:solidFill>
                  <a:latin typeface="Times New Roman" pitchFamily="18" charset="0"/>
                  <a:ea typeface="MS Mincho" pitchFamily="49" charset="-128"/>
                </a:rPr>
                <a:t>90° </a:t>
              </a:r>
              <a:endParaRPr lang="en-GB">
                <a:solidFill>
                  <a:srgbClr val="000000"/>
                </a:solidFill>
                <a:latin typeface="Arial" charset="0"/>
              </a:endParaRPr>
            </a:p>
          </p:txBody>
        </p:sp>
        <p:sp>
          <p:nvSpPr>
            <p:cNvPr id="8547" name="Text Box 355"/>
            <p:cNvSpPr txBox="1">
              <a:spLocks noChangeArrowheads="1"/>
            </p:cNvSpPr>
            <p:nvPr/>
          </p:nvSpPr>
          <p:spPr bwMode="auto">
            <a:xfrm>
              <a:off x="4149" y="12305"/>
              <a:ext cx="750" cy="550"/>
            </a:xfrm>
            <a:prstGeom prst="rect">
              <a:avLst/>
            </a:prstGeom>
            <a:noFill/>
            <a:ln w="9525">
              <a:noFill/>
              <a:miter lim="800000"/>
              <a:headEnd/>
              <a:tailEnd/>
            </a:ln>
          </p:spPr>
          <p:txBody>
            <a:bodyPr/>
            <a:lstStyle/>
            <a:p>
              <a:pPr defTabSz="914400" fontAlgn="base">
                <a:spcBef>
                  <a:spcPct val="0"/>
                </a:spcBef>
                <a:spcAft>
                  <a:spcPct val="0"/>
                </a:spcAft>
              </a:pPr>
              <a:r>
                <a:rPr lang="it-IT" altLang="ja-JP" sz="1200">
                  <a:solidFill>
                    <a:srgbClr val="000000"/>
                  </a:solidFill>
                  <a:latin typeface="Times New Roman" pitchFamily="18" charset="0"/>
                  <a:ea typeface="MS Mincho" pitchFamily="49" charset="-128"/>
                </a:rPr>
                <a:t>270° </a:t>
              </a:r>
              <a:endParaRPr lang="en-GB">
                <a:solidFill>
                  <a:srgbClr val="000000"/>
                </a:solidFill>
                <a:latin typeface="Arial" charset="0"/>
              </a:endParaRPr>
            </a:p>
          </p:txBody>
        </p:sp>
        <p:sp>
          <p:nvSpPr>
            <p:cNvPr id="8548" name="Text Box 356"/>
            <p:cNvSpPr txBox="1">
              <a:spLocks noChangeArrowheads="1"/>
            </p:cNvSpPr>
            <p:nvPr/>
          </p:nvSpPr>
          <p:spPr bwMode="auto">
            <a:xfrm>
              <a:off x="3429" y="11255"/>
              <a:ext cx="750" cy="550"/>
            </a:xfrm>
            <a:prstGeom prst="rect">
              <a:avLst/>
            </a:prstGeom>
            <a:noFill/>
            <a:ln w="9525">
              <a:noFill/>
              <a:miter lim="800000"/>
              <a:headEnd/>
              <a:tailEnd/>
            </a:ln>
          </p:spPr>
          <p:txBody>
            <a:bodyPr/>
            <a:lstStyle/>
            <a:p>
              <a:pPr defTabSz="914400" fontAlgn="base">
                <a:spcBef>
                  <a:spcPct val="0"/>
                </a:spcBef>
                <a:spcAft>
                  <a:spcPct val="0"/>
                </a:spcAft>
              </a:pPr>
              <a:r>
                <a:rPr lang="it-IT" altLang="ja-JP" sz="1200">
                  <a:solidFill>
                    <a:srgbClr val="000000"/>
                  </a:solidFill>
                  <a:latin typeface="Times New Roman" pitchFamily="18" charset="0"/>
                  <a:ea typeface="MS Mincho" pitchFamily="49" charset="-128"/>
                </a:rPr>
                <a:t>180° </a:t>
              </a:r>
              <a:endParaRPr lang="en-GB">
                <a:solidFill>
                  <a:srgbClr val="000000"/>
                </a:solidFill>
                <a:latin typeface="Arial" charset="0"/>
              </a:endParaRPr>
            </a:p>
          </p:txBody>
        </p:sp>
        <p:sp>
          <p:nvSpPr>
            <p:cNvPr id="8549" name="Text Box 357"/>
            <p:cNvSpPr txBox="1">
              <a:spLocks noChangeArrowheads="1"/>
            </p:cNvSpPr>
            <p:nvPr/>
          </p:nvSpPr>
          <p:spPr bwMode="auto">
            <a:xfrm>
              <a:off x="3584" y="8375"/>
              <a:ext cx="2520" cy="720"/>
            </a:xfrm>
            <a:prstGeom prst="rect">
              <a:avLst/>
            </a:prstGeom>
            <a:noFill/>
            <a:ln w="9525">
              <a:noFill/>
              <a:miter lim="800000"/>
              <a:headEnd/>
              <a:tailEnd/>
            </a:ln>
          </p:spPr>
          <p:txBody>
            <a:bodyPr lIns="78399" tIns="39199" rIns="78399" bIns="39199"/>
            <a:lstStyle/>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Horizontal position</a:t>
              </a:r>
            </a:p>
            <a:p>
              <a:pPr defTabSz="914400" fontAlgn="base">
                <a:spcBef>
                  <a:spcPct val="0"/>
                </a:spcBef>
                <a:spcAft>
                  <a:spcPct val="0"/>
                </a:spcAft>
              </a:pPr>
              <a:r>
                <a:rPr lang="en-GB" altLang="ja-JP" sz="1200" b="1">
                  <a:solidFill>
                    <a:srgbClr val="000000"/>
                  </a:solidFill>
                  <a:latin typeface="Times New Roman" pitchFamily="18" charset="0"/>
                  <a:ea typeface="MS Mincho" pitchFamily="49" charset="-128"/>
                </a:rPr>
                <a:t>Tilt : 90°</a:t>
              </a:r>
              <a:endParaRPr lang="en-GB">
                <a:solidFill>
                  <a:srgbClr val="000000"/>
                </a:solidFill>
                <a:latin typeface="Arial" charset="0"/>
              </a:endParaRPr>
            </a:p>
          </p:txBody>
        </p:sp>
        <p:sp>
          <p:nvSpPr>
            <p:cNvPr id="8550" name="Text Box 358"/>
            <p:cNvSpPr txBox="1">
              <a:spLocks noChangeArrowheads="1"/>
            </p:cNvSpPr>
            <p:nvPr/>
          </p:nvSpPr>
          <p:spPr bwMode="auto">
            <a:xfrm>
              <a:off x="3224" y="10025"/>
              <a:ext cx="1950" cy="492"/>
            </a:xfrm>
            <a:prstGeom prst="rect">
              <a:avLst/>
            </a:prstGeom>
            <a:noFill/>
            <a:ln w="9525">
              <a:noFill/>
              <a:miter lim="800000"/>
              <a:headEnd/>
              <a:tailEnd/>
            </a:ln>
          </p:spPr>
          <p:txBody>
            <a:bodyPr/>
            <a:lstStyle/>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Vertical axes</a:t>
              </a:r>
              <a:endParaRPr lang="en-GB">
                <a:solidFill>
                  <a:srgbClr val="000000"/>
                </a:solidFill>
                <a:latin typeface="Arial" charset="0"/>
              </a:endParaRPr>
            </a:p>
          </p:txBody>
        </p:sp>
        <p:sp>
          <p:nvSpPr>
            <p:cNvPr id="8551" name="Text Box 359"/>
            <p:cNvSpPr txBox="1">
              <a:spLocks noChangeArrowheads="1"/>
            </p:cNvSpPr>
            <p:nvPr/>
          </p:nvSpPr>
          <p:spPr bwMode="auto">
            <a:xfrm>
              <a:off x="5579" y="11453"/>
              <a:ext cx="1432" cy="1080"/>
            </a:xfrm>
            <a:prstGeom prst="rect">
              <a:avLst/>
            </a:prstGeom>
            <a:noFill/>
            <a:ln w="9525">
              <a:noFill/>
              <a:miter lim="800000"/>
              <a:headEnd/>
              <a:tailEnd/>
            </a:ln>
          </p:spPr>
          <p:txBody>
            <a:bodyPr/>
            <a:lstStyle/>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0° </a:t>
              </a:r>
            </a:p>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Horizontal angles</a:t>
              </a:r>
              <a:endParaRPr lang="en-GB">
                <a:solidFill>
                  <a:srgbClr val="000000"/>
                </a:solidFill>
                <a:latin typeface="Arial" charset="0"/>
              </a:endParaRPr>
            </a:p>
          </p:txBody>
        </p:sp>
        <p:sp>
          <p:nvSpPr>
            <p:cNvPr id="8552" name="Freeform 360"/>
            <p:cNvSpPr>
              <a:spLocks/>
            </p:cNvSpPr>
            <p:nvPr/>
          </p:nvSpPr>
          <p:spPr bwMode="auto">
            <a:xfrm>
              <a:off x="4934" y="9860"/>
              <a:ext cx="720" cy="570"/>
            </a:xfrm>
            <a:custGeom>
              <a:avLst/>
              <a:gdLst/>
              <a:ahLst/>
              <a:cxnLst>
                <a:cxn ang="0">
                  <a:pos x="0" y="540"/>
                </a:cxn>
                <a:cxn ang="0">
                  <a:pos x="360" y="540"/>
                </a:cxn>
                <a:cxn ang="0">
                  <a:pos x="600" y="360"/>
                </a:cxn>
                <a:cxn ang="0">
                  <a:pos x="720" y="0"/>
                </a:cxn>
              </a:cxnLst>
              <a:rect l="0" t="0" r="r" b="b"/>
              <a:pathLst>
                <a:path w="720" h="570">
                  <a:moveTo>
                    <a:pt x="0" y="540"/>
                  </a:moveTo>
                  <a:cubicBezTo>
                    <a:pt x="130" y="555"/>
                    <a:pt x="260" y="570"/>
                    <a:pt x="360" y="540"/>
                  </a:cubicBezTo>
                  <a:cubicBezTo>
                    <a:pt x="460" y="510"/>
                    <a:pt x="540" y="450"/>
                    <a:pt x="600" y="360"/>
                  </a:cubicBezTo>
                  <a:cubicBezTo>
                    <a:pt x="660" y="270"/>
                    <a:pt x="700" y="60"/>
                    <a:pt x="720" y="0"/>
                  </a:cubicBezTo>
                </a:path>
              </a:pathLst>
            </a:custGeom>
            <a:noFill/>
            <a:ln w="9525">
              <a:solidFill>
                <a:srgbClr val="000000"/>
              </a:solidFill>
              <a:round/>
              <a:headEnd type="triangle" w="med" len="med"/>
              <a:tailEnd type="triangle" w="med" len="med"/>
            </a:ln>
          </p:spPr>
          <p:txBody>
            <a:bodyPr/>
            <a:lstStyle/>
            <a:p>
              <a:pPr defTabSz="914400" fontAlgn="base">
                <a:spcBef>
                  <a:spcPct val="0"/>
                </a:spcBef>
                <a:spcAft>
                  <a:spcPct val="0"/>
                </a:spcAft>
              </a:pPr>
              <a:endParaRPr lang="en-GB">
                <a:solidFill>
                  <a:srgbClr val="000000"/>
                </a:solidFill>
                <a:latin typeface="Arial" charset="0"/>
              </a:endParaRPr>
            </a:p>
          </p:txBody>
        </p:sp>
        <p:sp>
          <p:nvSpPr>
            <p:cNvPr id="8553" name="Text Box 361"/>
            <p:cNvSpPr txBox="1">
              <a:spLocks noChangeArrowheads="1"/>
            </p:cNvSpPr>
            <p:nvPr/>
          </p:nvSpPr>
          <p:spPr bwMode="auto">
            <a:xfrm>
              <a:off x="5549" y="10100"/>
              <a:ext cx="705" cy="360"/>
            </a:xfrm>
            <a:prstGeom prst="rect">
              <a:avLst/>
            </a:prstGeom>
            <a:noFill/>
            <a:ln w="9525">
              <a:noFill/>
              <a:miter lim="800000"/>
              <a:headEnd/>
              <a:tailEnd/>
            </a:ln>
          </p:spPr>
          <p:txBody>
            <a:bodyPr/>
            <a:lstStyle/>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Tilt</a:t>
              </a:r>
              <a:endParaRPr lang="en-GB">
                <a:solidFill>
                  <a:srgbClr val="000000"/>
                </a:solidFill>
                <a:latin typeface="Arial" charset="0"/>
              </a:endParaRPr>
            </a:p>
          </p:txBody>
        </p:sp>
      </p:grpSp>
      <p:grpSp>
        <p:nvGrpSpPr>
          <p:cNvPr id="5" name="Group 362"/>
          <p:cNvGrpSpPr>
            <a:grpSpLocks noChangeAspect="1"/>
          </p:cNvGrpSpPr>
          <p:nvPr/>
        </p:nvGrpSpPr>
        <p:grpSpPr bwMode="auto">
          <a:xfrm>
            <a:off x="304800" y="1219200"/>
            <a:ext cx="2692400" cy="2971800"/>
            <a:chOff x="3014" y="8226"/>
            <a:chExt cx="4240" cy="4680"/>
          </a:xfrm>
        </p:grpSpPr>
        <p:sp>
          <p:nvSpPr>
            <p:cNvPr id="8555" name="AutoShape 363"/>
            <p:cNvSpPr>
              <a:spLocks noChangeAspect="1" noChangeArrowheads="1"/>
            </p:cNvSpPr>
            <p:nvPr/>
          </p:nvSpPr>
          <p:spPr bwMode="auto">
            <a:xfrm>
              <a:off x="3014" y="8226"/>
              <a:ext cx="4240" cy="4680"/>
            </a:xfrm>
            <a:prstGeom prst="rect">
              <a:avLst/>
            </a:prstGeom>
            <a:noFill/>
            <a:ln w="9525">
              <a:noFill/>
              <a:miter lim="800000"/>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556" name="AutoShape 364"/>
            <p:cNvSpPr>
              <a:spLocks noChangeArrowheads="1"/>
            </p:cNvSpPr>
            <p:nvPr/>
          </p:nvSpPr>
          <p:spPr bwMode="auto">
            <a:xfrm>
              <a:off x="3390" y="10747"/>
              <a:ext cx="2800" cy="1440"/>
            </a:xfrm>
            <a:prstGeom prst="parallelogram">
              <a:avLst>
                <a:gd name="adj" fmla="val 76806"/>
              </a:avLst>
            </a:prstGeom>
            <a:solidFill>
              <a:srgbClr val="FFFFFF"/>
            </a:solidFill>
            <a:ln w="9525">
              <a:solidFill>
                <a:srgbClr val="000000"/>
              </a:solidFill>
              <a:miter lim="800000"/>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557" name="Oval 365"/>
            <p:cNvSpPr>
              <a:spLocks noChangeArrowheads="1"/>
            </p:cNvSpPr>
            <p:nvPr/>
          </p:nvSpPr>
          <p:spPr bwMode="auto">
            <a:xfrm rot="-1879202">
              <a:off x="3821" y="10870"/>
              <a:ext cx="1944" cy="1174"/>
            </a:xfrm>
            <a:prstGeom prst="ellipse">
              <a:avLst/>
            </a:prstGeom>
            <a:solidFill>
              <a:srgbClr val="FFFFFF"/>
            </a:solidFill>
            <a:ln w="9525">
              <a:solidFill>
                <a:srgbClr val="000000"/>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558" name="Text Box 366"/>
            <p:cNvSpPr txBox="1">
              <a:spLocks noChangeArrowheads="1"/>
            </p:cNvSpPr>
            <p:nvPr/>
          </p:nvSpPr>
          <p:spPr bwMode="auto">
            <a:xfrm>
              <a:off x="6294" y="10940"/>
              <a:ext cx="960" cy="540"/>
            </a:xfrm>
            <a:prstGeom prst="rect">
              <a:avLst/>
            </a:prstGeom>
            <a:noFill/>
            <a:ln w="9525">
              <a:noFill/>
              <a:miter lim="800000"/>
              <a:headEnd/>
              <a:tailEnd/>
            </a:ln>
          </p:spPr>
          <p:txBody>
            <a:bodyPr/>
            <a:lstStyle/>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North</a:t>
              </a:r>
              <a:endParaRPr lang="en-GB">
                <a:solidFill>
                  <a:srgbClr val="000000"/>
                </a:solidFill>
                <a:latin typeface="Arial" charset="0"/>
              </a:endParaRPr>
            </a:p>
          </p:txBody>
        </p:sp>
        <p:sp>
          <p:nvSpPr>
            <p:cNvPr id="8559" name="Text Box 367"/>
            <p:cNvSpPr txBox="1">
              <a:spLocks noChangeArrowheads="1"/>
            </p:cNvSpPr>
            <p:nvPr/>
          </p:nvSpPr>
          <p:spPr bwMode="auto">
            <a:xfrm>
              <a:off x="5454" y="11466"/>
              <a:ext cx="1520" cy="1106"/>
            </a:xfrm>
            <a:prstGeom prst="rect">
              <a:avLst/>
            </a:prstGeom>
            <a:noFill/>
            <a:ln w="9525">
              <a:noFill/>
              <a:miter lim="800000"/>
              <a:headEnd/>
              <a:tailEnd/>
            </a:ln>
          </p:spPr>
          <p:txBody>
            <a:bodyPr/>
            <a:lstStyle/>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0° </a:t>
              </a:r>
            </a:p>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Horizontal </a:t>
              </a:r>
            </a:p>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angles</a:t>
              </a:r>
              <a:endParaRPr lang="en-GB">
                <a:solidFill>
                  <a:srgbClr val="000000"/>
                </a:solidFill>
                <a:latin typeface="Arial" charset="0"/>
              </a:endParaRPr>
            </a:p>
          </p:txBody>
        </p:sp>
        <p:sp>
          <p:nvSpPr>
            <p:cNvPr id="8560" name="Text Box 368"/>
            <p:cNvSpPr txBox="1">
              <a:spLocks noChangeArrowheads="1"/>
            </p:cNvSpPr>
            <p:nvPr/>
          </p:nvSpPr>
          <p:spPr bwMode="auto">
            <a:xfrm>
              <a:off x="5594" y="10400"/>
              <a:ext cx="700" cy="550"/>
            </a:xfrm>
            <a:prstGeom prst="rect">
              <a:avLst/>
            </a:prstGeom>
            <a:noFill/>
            <a:ln w="9525">
              <a:noFill/>
              <a:miter lim="800000"/>
              <a:headEnd/>
              <a:tailEnd/>
            </a:ln>
          </p:spPr>
          <p:txBody>
            <a:bodyPr/>
            <a:lstStyle/>
            <a:p>
              <a:pPr defTabSz="914400" fontAlgn="base">
                <a:spcBef>
                  <a:spcPct val="0"/>
                </a:spcBef>
                <a:spcAft>
                  <a:spcPct val="0"/>
                </a:spcAft>
              </a:pPr>
              <a:r>
                <a:rPr lang="it-IT" altLang="ja-JP" sz="1200">
                  <a:solidFill>
                    <a:srgbClr val="000000"/>
                  </a:solidFill>
                  <a:latin typeface="Times New Roman" pitchFamily="18" charset="0"/>
                  <a:ea typeface="MS Mincho" pitchFamily="49" charset="-128"/>
                </a:rPr>
                <a:t>90° </a:t>
              </a:r>
              <a:endParaRPr lang="en-GB">
                <a:solidFill>
                  <a:srgbClr val="000000"/>
                </a:solidFill>
                <a:latin typeface="Arial" charset="0"/>
              </a:endParaRPr>
            </a:p>
          </p:txBody>
        </p:sp>
        <p:sp>
          <p:nvSpPr>
            <p:cNvPr id="8561" name="Text Box 369"/>
            <p:cNvSpPr txBox="1">
              <a:spLocks noChangeArrowheads="1"/>
            </p:cNvSpPr>
            <p:nvPr/>
          </p:nvSpPr>
          <p:spPr bwMode="auto">
            <a:xfrm>
              <a:off x="4104" y="12170"/>
              <a:ext cx="750" cy="550"/>
            </a:xfrm>
            <a:prstGeom prst="rect">
              <a:avLst/>
            </a:prstGeom>
            <a:noFill/>
            <a:ln w="9525">
              <a:noFill/>
              <a:miter lim="800000"/>
              <a:headEnd/>
              <a:tailEnd/>
            </a:ln>
          </p:spPr>
          <p:txBody>
            <a:bodyPr/>
            <a:lstStyle/>
            <a:p>
              <a:pPr defTabSz="914400" fontAlgn="base">
                <a:spcBef>
                  <a:spcPct val="0"/>
                </a:spcBef>
                <a:spcAft>
                  <a:spcPct val="0"/>
                </a:spcAft>
              </a:pPr>
              <a:r>
                <a:rPr lang="it-IT" altLang="ja-JP" sz="1200">
                  <a:solidFill>
                    <a:srgbClr val="000000"/>
                  </a:solidFill>
                  <a:latin typeface="Times New Roman" pitchFamily="18" charset="0"/>
                  <a:ea typeface="MS Mincho" pitchFamily="49" charset="-128"/>
                </a:rPr>
                <a:t>270° </a:t>
              </a:r>
              <a:endParaRPr lang="en-GB">
                <a:solidFill>
                  <a:srgbClr val="000000"/>
                </a:solidFill>
                <a:latin typeface="Arial" charset="0"/>
              </a:endParaRPr>
            </a:p>
          </p:txBody>
        </p:sp>
        <p:sp>
          <p:nvSpPr>
            <p:cNvPr id="8562" name="Text Box 370"/>
            <p:cNvSpPr txBox="1">
              <a:spLocks noChangeArrowheads="1"/>
            </p:cNvSpPr>
            <p:nvPr/>
          </p:nvSpPr>
          <p:spPr bwMode="auto">
            <a:xfrm>
              <a:off x="3384" y="11120"/>
              <a:ext cx="750" cy="550"/>
            </a:xfrm>
            <a:prstGeom prst="rect">
              <a:avLst/>
            </a:prstGeom>
            <a:noFill/>
            <a:ln w="9525">
              <a:noFill/>
              <a:miter lim="800000"/>
              <a:headEnd/>
              <a:tailEnd/>
            </a:ln>
          </p:spPr>
          <p:txBody>
            <a:bodyPr/>
            <a:lstStyle/>
            <a:p>
              <a:pPr defTabSz="914400" fontAlgn="base">
                <a:spcBef>
                  <a:spcPct val="0"/>
                </a:spcBef>
                <a:spcAft>
                  <a:spcPct val="0"/>
                </a:spcAft>
              </a:pPr>
              <a:r>
                <a:rPr lang="it-IT" altLang="ja-JP" sz="1200">
                  <a:solidFill>
                    <a:srgbClr val="000000"/>
                  </a:solidFill>
                  <a:latin typeface="Times New Roman" pitchFamily="18" charset="0"/>
                  <a:ea typeface="MS Mincho" pitchFamily="49" charset="-128"/>
                </a:rPr>
                <a:t>180° </a:t>
              </a:r>
              <a:endParaRPr lang="en-GB">
                <a:solidFill>
                  <a:srgbClr val="000000"/>
                </a:solidFill>
                <a:latin typeface="Arial" charset="0"/>
              </a:endParaRPr>
            </a:p>
          </p:txBody>
        </p:sp>
        <p:sp>
          <p:nvSpPr>
            <p:cNvPr id="8563" name="Line 371"/>
            <p:cNvSpPr>
              <a:spLocks noChangeShapeType="1"/>
            </p:cNvSpPr>
            <p:nvPr/>
          </p:nvSpPr>
          <p:spPr bwMode="auto">
            <a:xfrm rot="5400000">
              <a:off x="4892" y="8914"/>
              <a:ext cx="0" cy="1705"/>
            </a:xfrm>
            <a:prstGeom prst="line">
              <a:avLst/>
            </a:prstGeom>
            <a:noFill/>
            <a:ln w="9525" cap="rnd">
              <a:solidFill>
                <a:srgbClr val="000000"/>
              </a:solidFill>
              <a:prstDash val="sysDot"/>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564" name="Line 372"/>
            <p:cNvSpPr>
              <a:spLocks noChangeShapeType="1"/>
            </p:cNvSpPr>
            <p:nvPr/>
          </p:nvSpPr>
          <p:spPr bwMode="auto">
            <a:xfrm rot="5400000">
              <a:off x="3936" y="9672"/>
              <a:ext cx="1814" cy="1"/>
            </a:xfrm>
            <a:prstGeom prst="line">
              <a:avLst/>
            </a:prstGeom>
            <a:noFill/>
            <a:ln w="9525" cap="rnd">
              <a:solidFill>
                <a:srgbClr val="000000"/>
              </a:solidFill>
              <a:prstDash val="sysDot"/>
              <a:round/>
              <a:headEnd/>
              <a:tailEnd type="triangle" w="lg" len="lg"/>
            </a:ln>
          </p:spPr>
          <p:txBody>
            <a:bodyPr/>
            <a:lstStyle/>
            <a:p>
              <a:pPr defTabSz="914400" fontAlgn="base">
                <a:spcBef>
                  <a:spcPct val="0"/>
                </a:spcBef>
                <a:spcAft>
                  <a:spcPct val="0"/>
                </a:spcAft>
              </a:pPr>
              <a:endParaRPr lang="en-GB">
                <a:solidFill>
                  <a:srgbClr val="000000"/>
                </a:solidFill>
                <a:latin typeface="Arial" charset="0"/>
              </a:endParaRPr>
            </a:p>
          </p:txBody>
        </p:sp>
        <p:sp>
          <p:nvSpPr>
            <p:cNvPr id="8565" name="Freeform 373"/>
            <p:cNvSpPr>
              <a:spLocks/>
            </p:cNvSpPr>
            <p:nvPr/>
          </p:nvSpPr>
          <p:spPr bwMode="auto">
            <a:xfrm rot="5400000">
              <a:off x="4478" y="9401"/>
              <a:ext cx="722" cy="732"/>
            </a:xfrm>
            <a:custGeom>
              <a:avLst/>
              <a:gdLst/>
              <a:ahLst/>
              <a:cxnLst>
                <a:cxn ang="0">
                  <a:pos x="46" y="213"/>
                </a:cxn>
                <a:cxn ang="0">
                  <a:pos x="346" y="213"/>
                </a:cxn>
                <a:cxn ang="0">
                  <a:pos x="499" y="5"/>
                </a:cxn>
                <a:cxn ang="0">
                  <a:pos x="691" y="181"/>
                </a:cxn>
                <a:cxn ang="0">
                  <a:pos x="688" y="547"/>
                </a:cxn>
                <a:cxn ang="0">
                  <a:pos x="499" y="725"/>
                </a:cxn>
                <a:cxn ang="0">
                  <a:pos x="346" y="507"/>
                </a:cxn>
                <a:cxn ang="0">
                  <a:pos x="46" y="507"/>
                </a:cxn>
                <a:cxn ang="0">
                  <a:pos x="13" y="448"/>
                </a:cxn>
                <a:cxn ang="0">
                  <a:pos x="1" y="373"/>
                </a:cxn>
                <a:cxn ang="0">
                  <a:pos x="10" y="280"/>
                </a:cxn>
                <a:cxn ang="0">
                  <a:pos x="46" y="213"/>
                </a:cxn>
              </a:cxnLst>
              <a:rect l="0" t="0" r="r" b="b"/>
              <a:pathLst>
                <a:path w="722" h="732">
                  <a:moveTo>
                    <a:pt x="46" y="213"/>
                  </a:moveTo>
                  <a:lnTo>
                    <a:pt x="346" y="213"/>
                  </a:lnTo>
                  <a:cubicBezTo>
                    <a:pt x="422" y="178"/>
                    <a:pt x="442" y="10"/>
                    <a:pt x="499" y="5"/>
                  </a:cubicBezTo>
                  <a:cubicBezTo>
                    <a:pt x="556" y="0"/>
                    <a:pt x="660" y="91"/>
                    <a:pt x="691" y="181"/>
                  </a:cubicBezTo>
                  <a:cubicBezTo>
                    <a:pt x="722" y="271"/>
                    <a:pt x="720" y="456"/>
                    <a:pt x="688" y="547"/>
                  </a:cubicBezTo>
                  <a:cubicBezTo>
                    <a:pt x="656" y="638"/>
                    <a:pt x="556" y="732"/>
                    <a:pt x="499" y="725"/>
                  </a:cubicBezTo>
                  <a:cubicBezTo>
                    <a:pt x="442" y="718"/>
                    <a:pt x="421" y="543"/>
                    <a:pt x="346" y="507"/>
                  </a:cubicBezTo>
                  <a:lnTo>
                    <a:pt x="46" y="507"/>
                  </a:lnTo>
                  <a:lnTo>
                    <a:pt x="13" y="448"/>
                  </a:lnTo>
                  <a:cubicBezTo>
                    <a:pt x="6" y="426"/>
                    <a:pt x="2" y="401"/>
                    <a:pt x="1" y="373"/>
                  </a:cubicBezTo>
                  <a:cubicBezTo>
                    <a:pt x="0" y="345"/>
                    <a:pt x="2" y="307"/>
                    <a:pt x="10" y="280"/>
                  </a:cubicBezTo>
                  <a:cubicBezTo>
                    <a:pt x="18" y="253"/>
                    <a:pt x="38" y="227"/>
                    <a:pt x="46" y="213"/>
                  </a:cubicBezTo>
                  <a:close/>
                </a:path>
              </a:pathLst>
            </a:custGeom>
            <a:noFill/>
            <a:ln w="9525">
              <a:solidFill>
                <a:srgbClr val="000000"/>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566" name="Freeform 374"/>
            <p:cNvSpPr>
              <a:spLocks/>
            </p:cNvSpPr>
            <p:nvPr/>
          </p:nvSpPr>
          <p:spPr bwMode="auto">
            <a:xfrm rot="5400000">
              <a:off x="4798" y="9501"/>
              <a:ext cx="82" cy="720"/>
            </a:xfrm>
            <a:custGeom>
              <a:avLst/>
              <a:gdLst/>
              <a:ahLst/>
              <a:cxnLst>
                <a:cxn ang="0">
                  <a:pos x="82" y="0"/>
                </a:cxn>
                <a:cxn ang="0">
                  <a:pos x="19" y="226"/>
                </a:cxn>
                <a:cxn ang="0">
                  <a:pos x="10" y="478"/>
                </a:cxn>
                <a:cxn ang="0">
                  <a:pos x="82" y="720"/>
                </a:cxn>
              </a:cxnLst>
              <a:rect l="0" t="0" r="r" b="b"/>
              <a:pathLst>
                <a:path w="82" h="720">
                  <a:moveTo>
                    <a:pt x="82" y="0"/>
                  </a:moveTo>
                  <a:cubicBezTo>
                    <a:pt x="72" y="37"/>
                    <a:pt x="31" y="146"/>
                    <a:pt x="19" y="226"/>
                  </a:cubicBezTo>
                  <a:cubicBezTo>
                    <a:pt x="7" y="306"/>
                    <a:pt x="0" y="396"/>
                    <a:pt x="10" y="478"/>
                  </a:cubicBezTo>
                  <a:cubicBezTo>
                    <a:pt x="20" y="560"/>
                    <a:pt x="67" y="670"/>
                    <a:pt x="82" y="720"/>
                  </a:cubicBezTo>
                </a:path>
              </a:pathLst>
            </a:custGeom>
            <a:noFill/>
            <a:ln w="9525">
              <a:solidFill>
                <a:srgbClr val="969696"/>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567" name="Freeform 375"/>
            <p:cNvSpPr>
              <a:spLocks/>
            </p:cNvSpPr>
            <p:nvPr/>
          </p:nvSpPr>
          <p:spPr bwMode="auto">
            <a:xfrm rot="16200000">
              <a:off x="4801" y="9589"/>
              <a:ext cx="82" cy="720"/>
            </a:xfrm>
            <a:custGeom>
              <a:avLst/>
              <a:gdLst/>
              <a:ahLst/>
              <a:cxnLst>
                <a:cxn ang="0">
                  <a:pos x="82" y="0"/>
                </a:cxn>
                <a:cxn ang="0">
                  <a:pos x="19" y="226"/>
                </a:cxn>
                <a:cxn ang="0">
                  <a:pos x="10" y="478"/>
                </a:cxn>
                <a:cxn ang="0">
                  <a:pos x="82" y="720"/>
                </a:cxn>
              </a:cxnLst>
              <a:rect l="0" t="0" r="r" b="b"/>
              <a:pathLst>
                <a:path w="82" h="720">
                  <a:moveTo>
                    <a:pt x="82" y="0"/>
                  </a:moveTo>
                  <a:cubicBezTo>
                    <a:pt x="72" y="37"/>
                    <a:pt x="31" y="146"/>
                    <a:pt x="19" y="226"/>
                  </a:cubicBezTo>
                  <a:cubicBezTo>
                    <a:pt x="7" y="306"/>
                    <a:pt x="0" y="396"/>
                    <a:pt x="10" y="478"/>
                  </a:cubicBezTo>
                  <a:cubicBezTo>
                    <a:pt x="20" y="560"/>
                    <a:pt x="67" y="670"/>
                    <a:pt x="82" y="720"/>
                  </a:cubicBezTo>
                </a:path>
              </a:pathLst>
            </a:custGeom>
            <a:noFill/>
            <a:ln w="9525">
              <a:solidFill>
                <a:srgbClr val="000000"/>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568" name="Freeform 376"/>
            <p:cNvSpPr>
              <a:spLocks/>
            </p:cNvSpPr>
            <p:nvPr/>
          </p:nvSpPr>
          <p:spPr bwMode="auto">
            <a:xfrm rot="5400000">
              <a:off x="4830" y="9327"/>
              <a:ext cx="27" cy="289"/>
            </a:xfrm>
            <a:custGeom>
              <a:avLst/>
              <a:gdLst/>
              <a:ahLst/>
              <a:cxnLst>
                <a:cxn ang="0">
                  <a:pos x="0" y="0"/>
                </a:cxn>
                <a:cxn ang="0">
                  <a:pos x="18" y="73"/>
                </a:cxn>
                <a:cxn ang="0">
                  <a:pos x="27" y="151"/>
                </a:cxn>
                <a:cxn ang="0">
                  <a:pos x="18" y="214"/>
                </a:cxn>
                <a:cxn ang="0">
                  <a:pos x="0" y="289"/>
                </a:cxn>
              </a:cxnLst>
              <a:rect l="0" t="0" r="r" b="b"/>
              <a:pathLst>
                <a:path w="27" h="289">
                  <a:moveTo>
                    <a:pt x="0" y="0"/>
                  </a:moveTo>
                  <a:cubicBezTo>
                    <a:pt x="3" y="12"/>
                    <a:pt x="14" y="48"/>
                    <a:pt x="18" y="73"/>
                  </a:cubicBezTo>
                  <a:cubicBezTo>
                    <a:pt x="22" y="98"/>
                    <a:pt x="27" y="128"/>
                    <a:pt x="27" y="151"/>
                  </a:cubicBezTo>
                  <a:cubicBezTo>
                    <a:pt x="27" y="174"/>
                    <a:pt x="22" y="191"/>
                    <a:pt x="18" y="214"/>
                  </a:cubicBezTo>
                  <a:cubicBezTo>
                    <a:pt x="14" y="237"/>
                    <a:pt x="4" y="274"/>
                    <a:pt x="0" y="289"/>
                  </a:cubicBezTo>
                </a:path>
              </a:pathLst>
            </a:custGeom>
            <a:noFill/>
            <a:ln w="9525">
              <a:solidFill>
                <a:srgbClr val="000000"/>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569" name="Line 377"/>
            <p:cNvSpPr>
              <a:spLocks noChangeAspect="1" noChangeShapeType="1"/>
            </p:cNvSpPr>
            <p:nvPr/>
          </p:nvSpPr>
          <p:spPr bwMode="auto">
            <a:xfrm>
              <a:off x="4843" y="8771"/>
              <a:ext cx="1" cy="3969"/>
            </a:xfrm>
            <a:prstGeom prst="line">
              <a:avLst/>
            </a:prstGeom>
            <a:noFill/>
            <a:ln w="9525" cap="rnd">
              <a:solidFill>
                <a:srgbClr val="000000"/>
              </a:solidFill>
              <a:prstDash val="sysDot"/>
              <a:round/>
              <a:headEnd/>
              <a:tailEnd type="triangle" w="lg" len="lg"/>
            </a:ln>
          </p:spPr>
          <p:txBody>
            <a:bodyPr/>
            <a:lstStyle/>
            <a:p>
              <a:pPr defTabSz="914400" fontAlgn="base">
                <a:spcBef>
                  <a:spcPct val="0"/>
                </a:spcBef>
                <a:spcAft>
                  <a:spcPct val="0"/>
                </a:spcAft>
              </a:pPr>
              <a:endParaRPr lang="en-GB">
                <a:solidFill>
                  <a:srgbClr val="000000"/>
                </a:solidFill>
                <a:latin typeface="Arial" charset="0"/>
              </a:endParaRPr>
            </a:p>
          </p:txBody>
        </p:sp>
        <p:sp>
          <p:nvSpPr>
            <p:cNvPr id="8570" name="Line 378"/>
            <p:cNvSpPr>
              <a:spLocks noChangeAspect="1" noChangeShapeType="1"/>
            </p:cNvSpPr>
            <p:nvPr/>
          </p:nvSpPr>
          <p:spPr bwMode="auto">
            <a:xfrm>
              <a:off x="3014" y="11499"/>
              <a:ext cx="3997" cy="0"/>
            </a:xfrm>
            <a:prstGeom prst="line">
              <a:avLst/>
            </a:prstGeom>
            <a:noFill/>
            <a:ln w="9525" cap="rnd">
              <a:solidFill>
                <a:srgbClr val="000000"/>
              </a:solidFill>
              <a:prstDash val="sysDot"/>
              <a:round/>
              <a:headEnd/>
              <a:tailEnd type="triangle" w="med" len="med"/>
            </a:ln>
          </p:spPr>
          <p:txBody>
            <a:bodyPr/>
            <a:lstStyle/>
            <a:p>
              <a:pPr defTabSz="914400" fontAlgn="base">
                <a:spcBef>
                  <a:spcPct val="0"/>
                </a:spcBef>
                <a:spcAft>
                  <a:spcPct val="0"/>
                </a:spcAft>
              </a:pPr>
              <a:endParaRPr lang="en-GB">
                <a:solidFill>
                  <a:srgbClr val="000000"/>
                </a:solidFill>
                <a:latin typeface="Arial" charset="0"/>
              </a:endParaRPr>
            </a:p>
          </p:txBody>
        </p:sp>
        <p:sp>
          <p:nvSpPr>
            <p:cNvPr id="8571" name="Line 379"/>
            <p:cNvSpPr>
              <a:spLocks noChangeAspect="1" noChangeShapeType="1"/>
            </p:cNvSpPr>
            <p:nvPr/>
          </p:nvSpPr>
          <p:spPr bwMode="auto">
            <a:xfrm flipV="1">
              <a:off x="3770" y="10158"/>
              <a:ext cx="2180" cy="2637"/>
            </a:xfrm>
            <a:prstGeom prst="line">
              <a:avLst/>
            </a:prstGeom>
            <a:noFill/>
            <a:ln w="9525" cap="rnd">
              <a:solidFill>
                <a:srgbClr val="000000"/>
              </a:solidFill>
              <a:prstDash val="sysDot"/>
              <a:round/>
              <a:headEnd/>
              <a:tailEnd type="triangle" w="med" len="med"/>
            </a:ln>
          </p:spPr>
          <p:txBody>
            <a:bodyPr/>
            <a:lstStyle/>
            <a:p>
              <a:pPr defTabSz="914400" fontAlgn="base">
                <a:spcBef>
                  <a:spcPct val="0"/>
                </a:spcBef>
                <a:spcAft>
                  <a:spcPct val="0"/>
                </a:spcAft>
              </a:pPr>
              <a:endParaRPr lang="en-GB">
                <a:solidFill>
                  <a:srgbClr val="000000"/>
                </a:solidFill>
                <a:latin typeface="Arial" charset="0"/>
              </a:endParaRPr>
            </a:p>
          </p:txBody>
        </p:sp>
        <p:sp>
          <p:nvSpPr>
            <p:cNvPr id="8572" name="Text Box 380"/>
            <p:cNvSpPr txBox="1">
              <a:spLocks noChangeArrowheads="1"/>
            </p:cNvSpPr>
            <p:nvPr/>
          </p:nvSpPr>
          <p:spPr bwMode="auto">
            <a:xfrm>
              <a:off x="4904" y="10086"/>
              <a:ext cx="600" cy="540"/>
            </a:xfrm>
            <a:prstGeom prst="rect">
              <a:avLst/>
            </a:prstGeom>
            <a:noFill/>
            <a:ln w="9525">
              <a:noFill/>
              <a:miter lim="800000"/>
              <a:headEnd/>
              <a:tailEnd/>
            </a:ln>
          </p:spPr>
          <p:txBody>
            <a:bodyPr/>
            <a:lstStyle/>
            <a:p>
              <a:pPr defTabSz="914400" fontAlgn="base">
                <a:spcBef>
                  <a:spcPct val="0"/>
                </a:spcBef>
                <a:spcAft>
                  <a:spcPct val="0"/>
                </a:spcAft>
              </a:pPr>
              <a:r>
                <a:rPr lang="it-IT" altLang="ja-JP" sz="1400">
                  <a:solidFill>
                    <a:srgbClr val="000000"/>
                  </a:solidFill>
                  <a:latin typeface="Times New Roman" pitchFamily="18" charset="0"/>
                  <a:ea typeface="MS Mincho" pitchFamily="49" charset="-128"/>
                </a:rPr>
                <a:t>Z</a:t>
              </a:r>
              <a:endParaRPr lang="en-GB">
                <a:solidFill>
                  <a:srgbClr val="000000"/>
                </a:solidFill>
                <a:latin typeface="Arial" charset="0"/>
              </a:endParaRPr>
            </a:p>
          </p:txBody>
        </p:sp>
        <p:sp>
          <p:nvSpPr>
            <p:cNvPr id="8573" name="Text Box 381"/>
            <p:cNvSpPr txBox="1">
              <a:spLocks noChangeArrowheads="1"/>
            </p:cNvSpPr>
            <p:nvPr/>
          </p:nvSpPr>
          <p:spPr bwMode="auto">
            <a:xfrm>
              <a:off x="3644" y="8226"/>
              <a:ext cx="2400" cy="720"/>
            </a:xfrm>
            <a:prstGeom prst="rect">
              <a:avLst/>
            </a:prstGeom>
            <a:noFill/>
            <a:ln w="9525">
              <a:noFill/>
              <a:miter lim="800000"/>
              <a:headEnd/>
              <a:tailEnd/>
            </a:ln>
          </p:spPr>
          <p:txBody>
            <a:bodyPr lIns="78399" tIns="39199" rIns="78399" bIns="39199"/>
            <a:lstStyle/>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Vertical  position</a:t>
              </a:r>
            </a:p>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Tilt : 0°</a:t>
              </a:r>
              <a:endParaRPr lang="en-GB">
                <a:solidFill>
                  <a:srgbClr val="000000"/>
                </a:solidFill>
                <a:latin typeface="Arial" charset="0"/>
              </a:endParaRPr>
            </a:p>
          </p:txBody>
        </p:sp>
        <p:sp>
          <p:nvSpPr>
            <p:cNvPr id="8574" name="Text Box 382"/>
            <p:cNvSpPr txBox="1">
              <a:spLocks noChangeArrowheads="1"/>
            </p:cNvSpPr>
            <p:nvPr/>
          </p:nvSpPr>
          <p:spPr bwMode="auto">
            <a:xfrm>
              <a:off x="3479" y="9951"/>
              <a:ext cx="1320" cy="900"/>
            </a:xfrm>
            <a:prstGeom prst="rect">
              <a:avLst/>
            </a:prstGeom>
            <a:noFill/>
            <a:ln w="9525">
              <a:noFill/>
              <a:miter lim="800000"/>
              <a:headEnd/>
              <a:tailEnd/>
            </a:ln>
          </p:spPr>
          <p:txBody>
            <a:bodyPr/>
            <a:lstStyle/>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Vertical </a:t>
              </a:r>
            </a:p>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axes</a:t>
              </a:r>
              <a:endParaRPr lang="en-GB">
                <a:solidFill>
                  <a:srgbClr val="000000"/>
                </a:solidFill>
                <a:latin typeface="Arial" charset="0"/>
              </a:endParaRPr>
            </a:p>
          </p:txBody>
        </p:sp>
      </p:grpSp>
      <p:grpSp>
        <p:nvGrpSpPr>
          <p:cNvPr id="6" name="Group 404"/>
          <p:cNvGrpSpPr>
            <a:grpSpLocks noChangeAspect="1"/>
          </p:cNvGrpSpPr>
          <p:nvPr/>
        </p:nvGrpSpPr>
        <p:grpSpPr bwMode="auto">
          <a:xfrm>
            <a:off x="3022600" y="1100138"/>
            <a:ext cx="2692400" cy="3014662"/>
            <a:chOff x="3014" y="8046"/>
            <a:chExt cx="4240" cy="4749"/>
          </a:xfrm>
        </p:grpSpPr>
        <p:sp>
          <p:nvSpPr>
            <p:cNvPr id="8597" name="AutoShape 405"/>
            <p:cNvSpPr>
              <a:spLocks noChangeAspect="1" noChangeArrowheads="1"/>
            </p:cNvSpPr>
            <p:nvPr/>
          </p:nvSpPr>
          <p:spPr bwMode="auto">
            <a:xfrm>
              <a:off x="3014" y="8046"/>
              <a:ext cx="4240" cy="4749"/>
            </a:xfrm>
            <a:prstGeom prst="rect">
              <a:avLst/>
            </a:prstGeom>
            <a:noFill/>
            <a:ln w="9525">
              <a:noFill/>
              <a:miter lim="800000"/>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598" name="AutoShape 406"/>
            <p:cNvSpPr>
              <a:spLocks noChangeArrowheads="1"/>
            </p:cNvSpPr>
            <p:nvPr/>
          </p:nvSpPr>
          <p:spPr bwMode="auto">
            <a:xfrm>
              <a:off x="3390" y="10747"/>
              <a:ext cx="2800" cy="1440"/>
            </a:xfrm>
            <a:prstGeom prst="parallelogram">
              <a:avLst>
                <a:gd name="adj" fmla="val 76806"/>
              </a:avLst>
            </a:prstGeom>
            <a:solidFill>
              <a:srgbClr val="FFFFFF"/>
            </a:solidFill>
            <a:ln w="9525">
              <a:solidFill>
                <a:srgbClr val="000000"/>
              </a:solidFill>
              <a:miter lim="800000"/>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599" name="Oval 407"/>
            <p:cNvSpPr>
              <a:spLocks noChangeArrowheads="1"/>
            </p:cNvSpPr>
            <p:nvPr/>
          </p:nvSpPr>
          <p:spPr bwMode="auto">
            <a:xfrm rot="-1879202">
              <a:off x="3821" y="10870"/>
              <a:ext cx="1944" cy="1174"/>
            </a:xfrm>
            <a:prstGeom prst="ellipse">
              <a:avLst/>
            </a:prstGeom>
            <a:solidFill>
              <a:srgbClr val="FFFFFF"/>
            </a:solidFill>
            <a:ln w="9525">
              <a:solidFill>
                <a:srgbClr val="000000"/>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600" name="Text Box 408"/>
            <p:cNvSpPr txBox="1">
              <a:spLocks noChangeArrowheads="1"/>
            </p:cNvSpPr>
            <p:nvPr/>
          </p:nvSpPr>
          <p:spPr bwMode="auto">
            <a:xfrm>
              <a:off x="6294" y="10940"/>
              <a:ext cx="960" cy="540"/>
            </a:xfrm>
            <a:prstGeom prst="rect">
              <a:avLst/>
            </a:prstGeom>
            <a:noFill/>
            <a:ln w="9525">
              <a:noFill/>
              <a:miter lim="800000"/>
              <a:headEnd/>
              <a:tailEnd/>
            </a:ln>
          </p:spPr>
          <p:txBody>
            <a:bodyPr/>
            <a:lstStyle/>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North</a:t>
              </a:r>
              <a:endParaRPr lang="en-GB">
                <a:solidFill>
                  <a:srgbClr val="000000"/>
                </a:solidFill>
                <a:latin typeface="Arial" charset="0"/>
              </a:endParaRPr>
            </a:p>
          </p:txBody>
        </p:sp>
        <p:sp>
          <p:nvSpPr>
            <p:cNvPr id="8601" name="Text Box 409"/>
            <p:cNvSpPr txBox="1">
              <a:spLocks noChangeArrowheads="1"/>
            </p:cNvSpPr>
            <p:nvPr/>
          </p:nvSpPr>
          <p:spPr bwMode="auto">
            <a:xfrm>
              <a:off x="5454" y="11440"/>
              <a:ext cx="1520" cy="1106"/>
            </a:xfrm>
            <a:prstGeom prst="rect">
              <a:avLst/>
            </a:prstGeom>
            <a:noFill/>
            <a:ln w="9525">
              <a:noFill/>
              <a:miter lim="800000"/>
              <a:headEnd/>
              <a:tailEnd/>
            </a:ln>
          </p:spPr>
          <p:txBody>
            <a:bodyPr/>
            <a:lstStyle/>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0° </a:t>
              </a:r>
            </a:p>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Horizontal </a:t>
              </a:r>
            </a:p>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angles</a:t>
              </a:r>
              <a:endParaRPr lang="en-GB">
                <a:solidFill>
                  <a:srgbClr val="000000"/>
                </a:solidFill>
                <a:latin typeface="Arial" charset="0"/>
              </a:endParaRPr>
            </a:p>
          </p:txBody>
        </p:sp>
        <p:sp>
          <p:nvSpPr>
            <p:cNvPr id="8602" name="Text Box 410"/>
            <p:cNvSpPr txBox="1">
              <a:spLocks noChangeArrowheads="1"/>
            </p:cNvSpPr>
            <p:nvPr/>
          </p:nvSpPr>
          <p:spPr bwMode="auto">
            <a:xfrm>
              <a:off x="5594" y="10400"/>
              <a:ext cx="700" cy="550"/>
            </a:xfrm>
            <a:prstGeom prst="rect">
              <a:avLst/>
            </a:prstGeom>
            <a:noFill/>
            <a:ln w="9525">
              <a:noFill/>
              <a:miter lim="800000"/>
              <a:headEnd/>
              <a:tailEnd/>
            </a:ln>
          </p:spPr>
          <p:txBody>
            <a:bodyPr/>
            <a:lstStyle/>
            <a:p>
              <a:pPr defTabSz="914400" fontAlgn="base">
                <a:spcBef>
                  <a:spcPct val="0"/>
                </a:spcBef>
                <a:spcAft>
                  <a:spcPct val="0"/>
                </a:spcAft>
              </a:pPr>
              <a:r>
                <a:rPr lang="it-IT" altLang="ja-JP" sz="1200">
                  <a:solidFill>
                    <a:srgbClr val="000000"/>
                  </a:solidFill>
                  <a:latin typeface="Times New Roman" pitchFamily="18" charset="0"/>
                  <a:ea typeface="MS Mincho" pitchFamily="49" charset="-128"/>
                </a:rPr>
                <a:t>90° </a:t>
              </a:r>
              <a:endParaRPr lang="en-GB">
                <a:solidFill>
                  <a:srgbClr val="000000"/>
                </a:solidFill>
                <a:latin typeface="Arial" charset="0"/>
              </a:endParaRPr>
            </a:p>
          </p:txBody>
        </p:sp>
        <p:sp>
          <p:nvSpPr>
            <p:cNvPr id="8603" name="Text Box 411"/>
            <p:cNvSpPr txBox="1">
              <a:spLocks noChangeArrowheads="1"/>
            </p:cNvSpPr>
            <p:nvPr/>
          </p:nvSpPr>
          <p:spPr bwMode="auto">
            <a:xfrm>
              <a:off x="4104" y="12170"/>
              <a:ext cx="750" cy="550"/>
            </a:xfrm>
            <a:prstGeom prst="rect">
              <a:avLst/>
            </a:prstGeom>
            <a:noFill/>
            <a:ln w="9525">
              <a:noFill/>
              <a:miter lim="800000"/>
              <a:headEnd/>
              <a:tailEnd/>
            </a:ln>
          </p:spPr>
          <p:txBody>
            <a:bodyPr/>
            <a:lstStyle/>
            <a:p>
              <a:pPr defTabSz="914400" fontAlgn="base">
                <a:spcBef>
                  <a:spcPct val="0"/>
                </a:spcBef>
                <a:spcAft>
                  <a:spcPct val="0"/>
                </a:spcAft>
              </a:pPr>
              <a:r>
                <a:rPr lang="it-IT" altLang="ja-JP" sz="1200">
                  <a:solidFill>
                    <a:srgbClr val="000000"/>
                  </a:solidFill>
                  <a:latin typeface="Times New Roman" pitchFamily="18" charset="0"/>
                  <a:ea typeface="MS Mincho" pitchFamily="49" charset="-128"/>
                </a:rPr>
                <a:t>270° </a:t>
              </a:r>
              <a:endParaRPr lang="en-GB">
                <a:solidFill>
                  <a:srgbClr val="000000"/>
                </a:solidFill>
                <a:latin typeface="Arial" charset="0"/>
              </a:endParaRPr>
            </a:p>
          </p:txBody>
        </p:sp>
        <p:sp>
          <p:nvSpPr>
            <p:cNvPr id="8604" name="Text Box 412"/>
            <p:cNvSpPr txBox="1">
              <a:spLocks noChangeArrowheads="1"/>
            </p:cNvSpPr>
            <p:nvPr/>
          </p:nvSpPr>
          <p:spPr bwMode="auto">
            <a:xfrm>
              <a:off x="3384" y="11120"/>
              <a:ext cx="750" cy="550"/>
            </a:xfrm>
            <a:prstGeom prst="rect">
              <a:avLst/>
            </a:prstGeom>
            <a:noFill/>
            <a:ln w="9525">
              <a:noFill/>
              <a:miter lim="800000"/>
              <a:headEnd/>
              <a:tailEnd/>
            </a:ln>
          </p:spPr>
          <p:txBody>
            <a:bodyPr/>
            <a:lstStyle/>
            <a:p>
              <a:pPr defTabSz="914400" fontAlgn="base">
                <a:spcBef>
                  <a:spcPct val="0"/>
                </a:spcBef>
                <a:spcAft>
                  <a:spcPct val="0"/>
                </a:spcAft>
              </a:pPr>
              <a:r>
                <a:rPr lang="it-IT" altLang="ja-JP" sz="1200">
                  <a:solidFill>
                    <a:srgbClr val="000000"/>
                  </a:solidFill>
                  <a:latin typeface="Times New Roman" pitchFamily="18" charset="0"/>
                  <a:ea typeface="MS Mincho" pitchFamily="49" charset="-128"/>
                </a:rPr>
                <a:t>180° </a:t>
              </a:r>
              <a:endParaRPr lang="en-GB">
                <a:solidFill>
                  <a:srgbClr val="000000"/>
                </a:solidFill>
                <a:latin typeface="Arial" charset="0"/>
              </a:endParaRPr>
            </a:p>
          </p:txBody>
        </p:sp>
        <p:sp>
          <p:nvSpPr>
            <p:cNvPr id="8605" name="Line 413"/>
            <p:cNvSpPr>
              <a:spLocks noChangeAspect="1" noChangeShapeType="1"/>
            </p:cNvSpPr>
            <p:nvPr/>
          </p:nvSpPr>
          <p:spPr bwMode="auto">
            <a:xfrm>
              <a:off x="4850" y="8576"/>
              <a:ext cx="1" cy="3969"/>
            </a:xfrm>
            <a:prstGeom prst="line">
              <a:avLst/>
            </a:prstGeom>
            <a:noFill/>
            <a:ln w="9525" cap="rnd">
              <a:solidFill>
                <a:srgbClr val="000000"/>
              </a:solidFill>
              <a:prstDash val="sysDot"/>
              <a:round/>
              <a:headEnd/>
              <a:tailEnd type="triangle" w="med" len="med"/>
            </a:ln>
          </p:spPr>
          <p:txBody>
            <a:bodyPr/>
            <a:lstStyle/>
            <a:p>
              <a:pPr defTabSz="914400" fontAlgn="base">
                <a:spcBef>
                  <a:spcPct val="0"/>
                </a:spcBef>
                <a:spcAft>
                  <a:spcPct val="0"/>
                </a:spcAft>
              </a:pPr>
              <a:endParaRPr lang="en-GB">
                <a:solidFill>
                  <a:srgbClr val="000000"/>
                </a:solidFill>
                <a:latin typeface="Arial" charset="0"/>
              </a:endParaRPr>
            </a:p>
          </p:txBody>
        </p:sp>
        <p:sp>
          <p:nvSpPr>
            <p:cNvPr id="8606" name="Line 414"/>
            <p:cNvSpPr>
              <a:spLocks noChangeAspect="1" noChangeShapeType="1"/>
            </p:cNvSpPr>
            <p:nvPr/>
          </p:nvSpPr>
          <p:spPr bwMode="auto">
            <a:xfrm>
              <a:off x="3014" y="11499"/>
              <a:ext cx="3997" cy="0"/>
            </a:xfrm>
            <a:prstGeom prst="line">
              <a:avLst/>
            </a:prstGeom>
            <a:noFill/>
            <a:ln w="9525" cap="rnd">
              <a:solidFill>
                <a:srgbClr val="000000"/>
              </a:solidFill>
              <a:prstDash val="sysDot"/>
              <a:round/>
              <a:headEnd/>
              <a:tailEnd type="triangle" w="med" len="med"/>
            </a:ln>
          </p:spPr>
          <p:txBody>
            <a:bodyPr/>
            <a:lstStyle/>
            <a:p>
              <a:pPr defTabSz="914400" fontAlgn="base">
                <a:spcBef>
                  <a:spcPct val="0"/>
                </a:spcBef>
                <a:spcAft>
                  <a:spcPct val="0"/>
                </a:spcAft>
              </a:pPr>
              <a:endParaRPr lang="en-GB">
                <a:solidFill>
                  <a:srgbClr val="000000"/>
                </a:solidFill>
                <a:latin typeface="Arial" charset="0"/>
              </a:endParaRPr>
            </a:p>
          </p:txBody>
        </p:sp>
        <p:sp>
          <p:nvSpPr>
            <p:cNvPr id="8607" name="Line 415"/>
            <p:cNvSpPr>
              <a:spLocks noChangeAspect="1" noChangeShapeType="1"/>
            </p:cNvSpPr>
            <p:nvPr/>
          </p:nvSpPr>
          <p:spPr bwMode="auto">
            <a:xfrm flipV="1">
              <a:off x="3770" y="10158"/>
              <a:ext cx="2180" cy="2637"/>
            </a:xfrm>
            <a:prstGeom prst="line">
              <a:avLst/>
            </a:prstGeom>
            <a:noFill/>
            <a:ln w="9525" cap="rnd">
              <a:solidFill>
                <a:srgbClr val="000000"/>
              </a:solidFill>
              <a:prstDash val="sysDot"/>
              <a:round/>
              <a:headEnd/>
              <a:tailEnd type="triangle" w="med" len="med"/>
            </a:ln>
          </p:spPr>
          <p:txBody>
            <a:bodyPr/>
            <a:lstStyle/>
            <a:p>
              <a:pPr defTabSz="914400" fontAlgn="base">
                <a:spcBef>
                  <a:spcPct val="0"/>
                </a:spcBef>
                <a:spcAft>
                  <a:spcPct val="0"/>
                </a:spcAft>
              </a:pPr>
              <a:endParaRPr lang="en-GB">
                <a:solidFill>
                  <a:srgbClr val="000000"/>
                </a:solidFill>
                <a:latin typeface="Arial" charset="0"/>
              </a:endParaRPr>
            </a:p>
          </p:txBody>
        </p:sp>
        <p:sp>
          <p:nvSpPr>
            <p:cNvPr id="8608" name="Text Box 416"/>
            <p:cNvSpPr txBox="1">
              <a:spLocks noChangeArrowheads="1"/>
            </p:cNvSpPr>
            <p:nvPr/>
          </p:nvSpPr>
          <p:spPr bwMode="auto">
            <a:xfrm>
              <a:off x="3929" y="8181"/>
              <a:ext cx="1800" cy="540"/>
            </a:xfrm>
            <a:prstGeom prst="rect">
              <a:avLst/>
            </a:prstGeom>
            <a:noFill/>
            <a:ln w="9525">
              <a:noFill/>
              <a:miter lim="800000"/>
              <a:headEnd/>
              <a:tailEnd/>
            </a:ln>
          </p:spPr>
          <p:txBody>
            <a:bodyPr lIns="78399" tIns="39199" rIns="78399" bIns="39199"/>
            <a:lstStyle/>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Tilt : 50°</a:t>
              </a:r>
              <a:endParaRPr lang="en-GB">
                <a:solidFill>
                  <a:srgbClr val="000000"/>
                </a:solidFill>
                <a:latin typeface="Arial" charset="0"/>
              </a:endParaRPr>
            </a:p>
          </p:txBody>
        </p:sp>
        <p:sp>
          <p:nvSpPr>
            <p:cNvPr id="8609" name="Text Box 417"/>
            <p:cNvSpPr txBox="1">
              <a:spLocks noChangeArrowheads="1"/>
            </p:cNvSpPr>
            <p:nvPr/>
          </p:nvSpPr>
          <p:spPr bwMode="auto">
            <a:xfrm>
              <a:off x="5294" y="9756"/>
              <a:ext cx="600" cy="540"/>
            </a:xfrm>
            <a:prstGeom prst="rect">
              <a:avLst/>
            </a:prstGeom>
            <a:noFill/>
            <a:ln w="9525">
              <a:noFill/>
              <a:miter lim="800000"/>
              <a:headEnd/>
              <a:tailEnd/>
            </a:ln>
          </p:spPr>
          <p:txBody>
            <a:bodyPr/>
            <a:lstStyle/>
            <a:p>
              <a:pPr defTabSz="914400" fontAlgn="base">
                <a:spcBef>
                  <a:spcPct val="0"/>
                </a:spcBef>
                <a:spcAft>
                  <a:spcPct val="0"/>
                </a:spcAft>
              </a:pPr>
              <a:r>
                <a:rPr lang="it-IT" altLang="ja-JP" sz="1400" b="1">
                  <a:solidFill>
                    <a:srgbClr val="000000"/>
                  </a:solidFill>
                  <a:latin typeface="Times New Roman" pitchFamily="18" charset="0"/>
                  <a:ea typeface="MS Mincho" pitchFamily="49" charset="-128"/>
                </a:rPr>
                <a:t>Z</a:t>
              </a:r>
              <a:endParaRPr lang="en-GB">
                <a:solidFill>
                  <a:srgbClr val="000000"/>
                </a:solidFill>
                <a:latin typeface="Arial" charset="0"/>
              </a:endParaRPr>
            </a:p>
          </p:txBody>
        </p:sp>
        <p:sp>
          <p:nvSpPr>
            <p:cNvPr id="8610" name="Line 418"/>
            <p:cNvSpPr>
              <a:spLocks noChangeShapeType="1"/>
            </p:cNvSpPr>
            <p:nvPr/>
          </p:nvSpPr>
          <p:spPr bwMode="auto">
            <a:xfrm rot="2966865">
              <a:off x="4007" y="9717"/>
              <a:ext cx="1814" cy="1"/>
            </a:xfrm>
            <a:prstGeom prst="line">
              <a:avLst/>
            </a:prstGeom>
            <a:noFill/>
            <a:ln w="9525" cap="rnd">
              <a:solidFill>
                <a:srgbClr val="000000"/>
              </a:solidFill>
              <a:prstDash val="sysDot"/>
              <a:round/>
              <a:headEnd/>
              <a:tailEnd type="triangle" w="lg" len="lg"/>
            </a:ln>
          </p:spPr>
          <p:txBody>
            <a:bodyPr/>
            <a:lstStyle/>
            <a:p>
              <a:pPr defTabSz="914400" fontAlgn="base">
                <a:spcBef>
                  <a:spcPct val="0"/>
                </a:spcBef>
                <a:spcAft>
                  <a:spcPct val="0"/>
                </a:spcAft>
              </a:pPr>
              <a:endParaRPr lang="en-GB">
                <a:solidFill>
                  <a:srgbClr val="000000"/>
                </a:solidFill>
                <a:latin typeface="Arial" charset="0"/>
              </a:endParaRPr>
            </a:p>
          </p:txBody>
        </p:sp>
        <p:sp>
          <p:nvSpPr>
            <p:cNvPr id="8611" name="Line 419"/>
            <p:cNvSpPr>
              <a:spLocks noChangeAspect="1" noChangeShapeType="1"/>
            </p:cNvSpPr>
            <p:nvPr/>
          </p:nvSpPr>
          <p:spPr bwMode="auto">
            <a:xfrm rot="-7833135">
              <a:off x="4059" y="8933"/>
              <a:ext cx="1565" cy="1326"/>
            </a:xfrm>
            <a:prstGeom prst="line">
              <a:avLst/>
            </a:prstGeom>
            <a:noFill/>
            <a:ln w="9525" cap="rnd">
              <a:solidFill>
                <a:srgbClr val="000000"/>
              </a:solidFill>
              <a:prstDash val="sysDot"/>
              <a:round/>
              <a:headEnd type="triangle" w="lg" len="lg"/>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612" name="Freeform 420"/>
            <p:cNvSpPr>
              <a:spLocks/>
            </p:cNvSpPr>
            <p:nvPr/>
          </p:nvSpPr>
          <p:spPr bwMode="auto">
            <a:xfrm rot="2966865">
              <a:off x="4482" y="9274"/>
              <a:ext cx="722" cy="732"/>
            </a:xfrm>
            <a:custGeom>
              <a:avLst/>
              <a:gdLst/>
              <a:ahLst/>
              <a:cxnLst>
                <a:cxn ang="0">
                  <a:pos x="46" y="213"/>
                </a:cxn>
                <a:cxn ang="0">
                  <a:pos x="346" y="213"/>
                </a:cxn>
                <a:cxn ang="0">
                  <a:pos x="499" y="5"/>
                </a:cxn>
                <a:cxn ang="0">
                  <a:pos x="691" y="181"/>
                </a:cxn>
                <a:cxn ang="0">
                  <a:pos x="688" y="547"/>
                </a:cxn>
                <a:cxn ang="0">
                  <a:pos x="499" y="725"/>
                </a:cxn>
                <a:cxn ang="0">
                  <a:pos x="346" y="507"/>
                </a:cxn>
                <a:cxn ang="0">
                  <a:pos x="46" y="507"/>
                </a:cxn>
                <a:cxn ang="0">
                  <a:pos x="13" y="448"/>
                </a:cxn>
                <a:cxn ang="0">
                  <a:pos x="1" y="373"/>
                </a:cxn>
                <a:cxn ang="0">
                  <a:pos x="10" y="280"/>
                </a:cxn>
                <a:cxn ang="0">
                  <a:pos x="46" y="213"/>
                </a:cxn>
              </a:cxnLst>
              <a:rect l="0" t="0" r="r" b="b"/>
              <a:pathLst>
                <a:path w="722" h="732">
                  <a:moveTo>
                    <a:pt x="46" y="213"/>
                  </a:moveTo>
                  <a:lnTo>
                    <a:pt x="346" y="213"/>
                  </a:lnTo>
                  <a:cubicBezTo>
                    <a:pt x="422" y="178"/>
                    <a:pt x="442" y="10"/>
                    <a:pt x="499" y="5"/>
                  </a:cubicBezTo>
                  <a:cubicBezTo>
                    <a:pt x="556" y="0"/>
                    <a:pt x="660" y="91"/>
                    <a:pt x="691" y="181"/>
                  </a:cubicBezTo>
                  <a:cubicBezTo>
                    <a:pt x="722" y="271"/>
                    <a:pt x="720" y="456"/>
                    <a:pt x="688" y="547"/>
                  </a:cubicBezTo>
                  <a:cubicBezTo>
                    <a:pt x="656" y="638"/>
                    <a:pt x="556" y="732"/>
                    <a:pt x="499" y="725"/>
                  </a:cubicBezTo>
                  <a:cubicBezTo>
                    <a:pt x="442" y="718"/>
                    <a:pt x="421" y="543"/>
                    <a:pt x="346" y="507"/>
                  </a:cubicBezTo>
                  <a:lnTo>
                    <a:pt x="46" y="507"/>
                  </a:lnTo>
                  <a:lnTo>
                    <a:pt x="13" y="448"/>
                  </a:lnTo>
                  <a:cubicBezTo>
                    <a:pt x="6" y="426"/>
                    <a:pt x="2" y="401"/>
                    <a:pt x="1" y="373"/>
                  </a:cubicBezTo>
                  <a:cubicBezTo>
                    <a:pt x="0" y="345"/>
                    <a:pt x="2" y="307"/>
                    <a:pt x="10" y="280"/>
                  </a:cubicBezTo>
                  <a:cubicBezTo>
                    <a:pt x="18" y="253"/>
                    <a:pt x="38" y="227"/>
                    <a:pt x="46" y="213"/>
                  </a:cubicBezTo>
                  <a:close/>
                </a:path>
              </a:pathLst>
            </a:custGeom>
            <a:noFill/>
            <a:ln w="9525">
              <a:solidFill>
                <a:srgbClr val="000000"/>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613" name="Freeform 421"/>
            <p:cNvSpPr>
              <a:spLocks/>
            </p:cNvSpPr>
            <p:nvPr/>
          </p:nvSpPr>
          <p:spPr bwMode="auto">
            <a:xfrm rot="2966865">
              <a:off x="4863" y="9352"/>
              <a:ext cx="82" cy="720"/>
            </a:xfrm>
            <a:custGeom>
              <a:avLst/>
              <a:gdLst/>
              <a:ahLst/>
              <a:cxnLst>
                <a:cxn ang="0">
                  <a:pos x="82" y="0"/>
                </a:cxn>
                <a:cxn ang="0">
                  <a:pos x="19" y="226"/>
                </a:cxn>
                <a:cxn ang="0">
                  <a:pos x="10" y="478"/>
                </a:cxn>
                <a:cxn ang="0">
                  <a:pos x="82" y="720"/>
                </a:cxn>
              </a:cxnLst>
              <a:rect l="0" t="0" r="r" b="b"/>
              <a:pathLst>
                <a:path w="82" h="720">
                  <a:moveTo>
                    <a:pt x="82" y="0"/>
                  </a:moveTo>
                  <a:cubicBezTo>
                    <a:pt x="72" y="37"/>
                    <a:pt x="31" y="146"/>
                    <a:pt x="19" y="226"/>
                  </a:cubicBezTo>
                  <a:cubicBezTo>
                    <a:pt x="7" y="306"/>
                    <a:pt x="0" y="396"/>
                    <a:pt x="10" y="478"/>
                  </a:cubicBezTo>
                  <a:cubicBezTo>
                    <a:pt x="20" y="560"/>
                    <a:pt x="67" y="670"/>
                    <a:pt x="82" y="720"/>
                  </a:cubicBezTo>
                </a:path>
              </a:pathLst>
            </a:custGeom>
            <a:noFill/>
            <a:ln w="9525">
              <a:solidFill>
                <a:srgbClr val="969696"/>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614" name="Freeform 422"/>
            <p:cNvSpPr>
              <a:spLocks/>
            </p:cNvSpPr>
            <p:nvPr/>
          </p:nvSpPr>
          <p:spPr bwMode="auto">
            <a:xfrm rot="13766865">
              <a:off x="4922" y="9417"/>
              <a:ext cx="82" cy="720"/>
            </a:xfrm>
            <a:custGeom>
              <a:avLst/>
              <a:gdLst/>
              <a:ahLst/>
              <a:cxnLst>
                <a:cxn ang="0">
                  <a:pos x="82" y="0"/>
                </a:cxn>
                <a:cxn ang="0">
                  <a:pos x="19" y="226"/>
                </a:cxn>
                <a:cxn ang="0">
                  <a:pos x="10" y="478"/>
                </a:cxn>
                <a:cxn ang="0">
                  <a:pos x="82" y="720"/>
                </a:cxn>
              </a:cxnLst>
              <a:rect l="0" t="0" r="r" b="b"/>
              <a:pathLst>
                <a:path w="82" h="720">
                  <a:moveTo>
                    <a:pt x="82" y="0"/>
                  </a:moveTo>
                  <a:cubicBezTo>
                    <a:pt x="72" y="37"/>
                    <a:pt x="31" y="146"/>
                    <a:pt x="19" y="226"/>
                  </a:cubicBezTo>
                  <a:cubicBezTo>
                    <a:pt x="7" y="306"/>
                    <a:pt x="0" y="396"/>
                    <a:pt x="10" y="478"/>
                  </a:cubicBezTo>
                  <a:cubicBezTo>
                    <a:pt x="20" y="560"/>
                    <a:pt x="67" y="670"/>
                    <a:pt x="82" y="720"/>
                  </a:cubicBezTo>
                </a:path>
              </a:pathLst>
            </a:custGeom>
            <a:noFill/>
            <a:ln w="9525">
              <a:solidFill>
                <a:srgbClr val="000000"/>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615" name="Freeform 423"/>
            <p:cNvSpPr>
              <a:spLocks/>
            </p:cNvSpPr>
            <p:nvPr/>
          </p:nvSpPr>
          <p:spPr bwMode="auto">
            <a:xfrm rot="2966865">
              <a:off x="4641" y="9268"/>
              <a:ext cx="27" cy="289"/>
            </a:xfrm>
            <a:custGeom>
              <a:avLst/>
              <a:gdLst/>
              <a:ahLst/>
              <a:cxnLst>
                <a:cxn ang="0">
                  <a:pos x="0" y="0"/>
                </a:cxn>
                <a:cxn ang="0">
                  <a:pos x="18" y="73"/>
                </a:cxn>
                <a:cxn ang="0">
                  <a:pos x="27" y="151"/>
                </a:cxn>
                <a:cxn ang="0">
                  <a:pos x="18" y="214"/>
                </a:cxn>
                <a:cxn ang="0">
                  <a:pos x="0" y="289"/>
                </a:cxn>
              </a:cxnLst>
              <a:rect l="0" t="0" r="r" b="b"/>
              <a:pathLst>
                <a:path w="27" h="289">
                  <a:moveTo>
                    <a:pt x="0" y="0"/>
                  </a:moveTo>
                  <a:cubicBezTo>
                    <a:pt x="3" y="12"/>
                    <a:pt x="14" y="48"/>
                    <a:pt x="18" y="73"/>
                  </a:cubicBezTo>
                  <a:cubicBezTo>
                    <a:pt x="22" y="98"/>
                    <a:pt x="27" y="128"/>
                    <a:pt x="27" y="151"/>
                  </a:cubicBezTo>
                  <a:cubicBezTo>
                    <a:pt x="27" y="174"/>
                    <a:pt x="22" y="191"/>
                    <a:pt x="18" y="214"/>
                  </a:cubicBezTo>
                  <a:cubicBezTo>
                    <a:pt x="14" y="237"/>
                    <a:pt x="4" y="274"/>
                    <a:pt x="0" y="289"/>
                  </a:cubicBezTo>
                </a:path>
              </a:pathLst>
            </a:custGeom>
            <a:noFill/>
            <a:ln w="9525">
              <a:solidFill>
                <a:srgbClr val="000000"/>
              </a:solidFill>
              <a:round/>
              <a:headEnd/>
              <a:tailEnd/>
            </a:ln>
          </p:spPr>
          <p:txBody>
            <a:bodyPr/>
            <a:lstStyle/>
            <a:p>
              <a:pPr defTabSz="914400" fontAlgn="base">
                <a:spcBef>
                  <a:spcPct val="0"/>
                </a:spcBef>
                <a:spcAft>
                  <a:spcPct val="0"/>
                </a:spcAft>
              </a:pPr>
              <a:endParaRPr lang="en-GB">
                <a:solidFill>
                  <a:srgbClr val="000000"/>
                </a:solidFill>
                <a:latin typeface="Arial" charset="0"/>
              </a:endParaRPr>
            </a:p>
          </p:txBody>
        </p:sp>
        <p:sp>
          <p:nvSpPr>
            <p:cNvPr id="8616" name="Text Box 424"/>
            <p:cNvSpPr txBox="1">
              <a:spLocks noChangeArrowheads="1"/>
            </p:cNvSpPr>
            <p:nvPr/>
          </p:nvSpPr>
          <p:spPr bwMode="auto">
            <a:xfrm>
              <a:off x="3494" y="10026"/>
              <a:ext cx="1320" cy="720"/>
            </a:xfrm>
            <a:prstGeom prst="rect">
              <a:avLst/>
            </a:prstGeom>
            <a:noFill/>
            <a:ln w="9525">
              <a:noFill/>
              <a:miter lim="800000"/>
              <a:headEnd/>
              <a:tailEnd/>
            </a:ln>
          </p:spPr>
          <p:txBody>
            <a:bodyPr/>
            <a:lstStyle/>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Vertical </a:t>
              </a:r>
            </a:p>
            <a:p>
              <a:pPr defTabSz="914400" fontAlgn="base">
                <a:spcBef>
                  <a:spcPct val="0"/>
                </a:spcBef>
                <a:spcAft>
                  <a:spcPct val="0"/>
                </a:spcAft>
              </a:pPr>
              <a:r>
                <a:rPr lang="it-IT" altLang="ja-JP" sz="1200" b="1">
                  <a:solidFill>
                    <a:srgbClr val="000000"/>
                  </a:solidFill>
                  <a:latin typeface="Times New Roman" pitchFamily="18" charset="0"/>
                  <a:ea typeface="MS Mincho" pitchFamily="49" charset="-128"/>
                </a:rPr>
                <a:t>axes</a:t>
              </a:r>
              <a:endParaRPr lang="en-GB">
                <a:solidFill>
                  <a:srgbClr val="000000"/>
                </a:solidFill>
                <a:latin typeface="Arial" charset="0"/>
              </a:endParaRPr>
            </a:p>
          </p:txBody>
        </p:sp>
        <p:sp>
          <p:nvSpPr>
            <p:cNvPr id="8617" name="Freeform 425"/>
            <p:cNvSpPr>
              <a:spLocks/>
            </p:cNvSpPr>
            <p:nvPr/>
          </p:nvSpPr>
          <p:spPr bwMode="auto">
            <a:xfrm>
              <a:off x="4859" y="10071"/>
              <a:ext cx="360" cy="210"/>
            </a:xfrm>
            <a:custGeom>
              <a:avLst/>
              <a:gdLst/>
              <a:ahLst/>
              <a:cxnLst>
                <a:cxn ang="0">
                  <a:pos x="0" y="180"/>
                </a:cxn>
                <a:cxn ang="0">
                  <a:pos x="240" y="180"/>
                </a:cxn>
                <a:cxn ang="0">
                  <a:pos x="360" y="0"/>
                </a:cxn>
              </a:cxnLst>
              <a:rect l="0" t="0" r="r" b="b"/>
              <a:pathLst>
                <a:path w="360" h="210">
                  <a:moveTo>
                    <a:pt x="0" y="180"/>
                  </a:moveTo>
                  <a:cubicBezTo>
                    <a:pt x="90" y="195"/>
                    <a:pt x="180" y="210"/>
                    <a:pt x="240" y="180"/>
                  </a:cubicBezTo>
                  <a:cubicBezTo>
                    <a:pt x="300" y="150"/>
                    <a:pt x="330" y="75"/>
                    <a:pt x="360" y="0"/>
                  </a:cubicBezTo>
                </a:path>
              </a:pathLst>
            </a:custGeom>
            <a:noFill/>
            <a:ln w="9525">
              <a:solidFill>
                <a:srgbClr val="000000"/>
              </a:solidFill>
              <a:round/>
              <a:headEnd type="triangle" w="med" len="med"/>
              <a:tailEnd type="triangle" w="med" len="med"/>
            </a:ln>
          </p:spPr>
          <p:txBody>
            <a:bodyPr/>
            <a:lstStyle/>
            <a:p>
              <a:pPr defTabSz="914400" fontAlgn="base">
                <a:spcBef>
                  <a:spcPct val="0"/>
                </a:spcBef>
                <a:spcAft>
                  <a:spcPct val="0"/>
                </a:spcAft>
              </a:pPr>
              <a:endParaRPr lang="en-GB">
                <a:solidFill>
                  <a:srgbClr val="000000"/>
                </a:solidFill>
                <a:latin typeface="Arial" charset="0"/>
              </a:endParaRPr>
            </a:p>
          </p:txBody>
        </p:sp>
      </p:grpSp>
      <p:sp>
        <p:nvSpPr>
          <p:cNvPr id="8618" name="Text Box 426"/>
          <p:cNvSpPr txBox="1">
            <a:spLocks noChangeArrowheads="1"/>
          </p:cNvSpPr>
          <p:nvPr/>
        </p:nvSpPr>
        <p:spPr bwMode="auto">
          <a:xfrm>
            <a:off x="6037263" y="4410075"/>
            <a:ext cx="838200" cy="274638"/>
          </a:xfrm>
          <a:prstGeom prst="rect">
            <a:avLst/>
          </a:prstGeom>
          <a:noFill/>
          <a:ln w="9525">
            <a:noFill/>
            <a:miter lim="800000"/>
            <a:headEnd/>
            <a:tailEnd/>
          </a:ln>
          <a:effectLst/>
        </p:spPr>
        <p:txBody>
          <a:bodyPr>
            <a:spAutoFit/>
          </a:bodyPr>
          <a:lstStyle/>
          <a:p>
            <a:pPr defTabSz="914400" fontAlgn="base">
              <a:spcBef>
                <a:spcPct val="50000"/>
              </a:spcBef>
              <a:spcAft>
                <a:spcPct val="0"/>
              </a:spcAft>
            </a:pPr>
            <a:r>
              <a:rPr lang="en-GB" sz="1200" b="1">
                <a:solidFill>
                  <a:srgbClr val="000000"/>
                </a:solidFill>
                <a:latin typeface="Arial" charset="0"/>
              </a:rPr>
              <a:t>Top view</a:t>
            </a:r>
            <a:endParaRPr lang="en-GB">
              <a:solidFill>
                <a:srgbClr val="000000"/>
              </a:solidFill>
              <a:latin typeface="Arial" charset="0"/>
            </a:endParaRPr>
          </a:p>
        </p:txBody>
      </p:sp>
    </p:spTree>
    <p:extLst>
      <p:ext uri="{BB962C8B-B14F-4D97-AF65-F5344CB8AC3E}">
        <p14:creationId xmlns:p14="http://schemas.microsoft.com/office/powerpoint/2010/main" val="309043691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egnaposto numero diapositiva 3"/>
          <p:cNvSpPr>
            <a:spLocks noGrp="1"/>
          </p:cNvSpPr>
          <p:nvPr>
            <p:ph type="sldNum" sz="quarter" idx="12"/>
          </p:nvPr>
        </p:nvSpPr>
        <p:spPr/>
        <p:txBody>
          <a:bodyPr/>
          <a:lstStyle/>
          <a:p>
            <a:fld id="{08653BDA-5D51-428E-BE4F-6C6C70EE1201}" type="slidenum">
              <a:rPr lang="en-GB">
                <a:solidFill>
                  <a:srgbClr val="000000"/>
                </a:solidFill>
              </a:rPr>
              <a:pPr/>
              <a:t>11</a:t>
            </a:fld>
            <a:endParaRPr lang="en-GB">
              <a:solidFill>
                <a:srgbClr val="000000"/>
              </a:solidFill>
            </a:endParaRPr>
          </a:p>
        </p:txBody>
      </p:sp>
      <p:sp>
        <p:nvSpPr>
          <p:cNvPr id="13314" name="Text Box 2"/>
          <p:cNvSpPr txBox="1">
            <a:spLocks noChangeArrowheads="1"/>
          </p:cNvSpPr>
          <p:nvPr/>
        </p:nvSpPr>
        <p:spPr bwMode="auto">
          <a:xfrm>
            <a:off x="5638800" y="76200"/>
            <a:ext cx="2362200" cy="396875"/>
          </a:xfrm>
          <a:prstGeom prst="rect">
            <a:avLst/>
          </a:prstGeom>
          <a:solidFill>
            <a:schemeClr val="bg1"/>
          </a:solidFill>
          <a:ln w="9525">
            <a:noFill/>
            <a:miter lim="800000"/>
            <a:headEnd/>
            <a:tailEnd/>
          </a:ln>
          <a:effectLst/>
        </p:spPr>
        <p:txBody>
          <a:bodyPr>
            <a:spAutoFit/>
          </a:bodyPr>
          <a:lstStyle/>
          <a:p>
            <a:pPr marL="342900" indent="-342900" defTabSz="914400" fontAlgn="base">
              <a:spcBef>
                <a:spcPct val="50000"/>
              </a:spcBef>
              <a:spcAft>
                <a:spcPct val="0"/>
              </a:spcAft>
            </a:pPr>
            <a:r>
              <a:rPr lang="en-US" sz="2000" b="1">
                <a:solidFill>
                  <a:srgbClr val="333399"/>
                </a:solidFill>
                <a:latin typeface="Aldine401 BT" pitchFamily="18" charset="0"/>
              </a:rPr>
              <a:t>Detection efficiency</a:t>
            </a:r>
            <a:endParaRPr lang="en-GB" sz="2000" b="1">
              <a:solidFill>
                <a:srgbClr val="333399"/>
              </a:solidFill>
              <a:latin typeface="Aldine401 BT" pitchFamily="18" charset="0"/>
            </a:endParaRPr>
          </a:p>
        </p:txBody>
      </p:sp>
      <p:sp>
        <p:nvSpPr>
          <p:cNvPr id="13320" name="Text Box 8"/>
          <p:cNvSpPr txBox="1">
            <a:spLocks noChangeArrowheads="1"/>
          </p:cNvSpPr>
          <p:nvPr/>
        </p:nvSpPr>
        <p:spPr bwMode="auto">
          <a:xfrm>
            <a:off x="5605463" y="3479800"/>
            <a:ext cx="3313112" cy="2292350"/>
          </a:xfrm>
          <a:prstGeom prst="rect">
            <a:avLst/>
          </a:prstGeom>
          <a:solidFill>
            <a:schemeClr val="bg1"/>
          </a:solidFill>
          <a:ln w="9525">
            <a:noFill/>
            <a:miter lim="800000"/>
            <a:headEnd/>
            <a:tailEnd/>
          </a:ln>
          <a:effectLst/>
        </p:spPr>
        <p:txBody>
          <a:bodyPr>
            <a:spAutoFit/>
          </a:bodyPr>
          <a:lstStyle/>
          <a:p>
            <a:pPr defTabSz="914400" fontAlgn="base">
              <a:spcBef>
                <a:spcPct val="50000"/>
              </a:spcBef>
              <a:spcAft>
                <a:spcPct val="0"/>
              </a:spcAft>
              <a:buFontTx/>
              <a:buChar char="•"/>
            </a:pPr>
            <a:r>
              <a:rPr lang="en-GB" sz="1600">
                <a:solidFill>
                  <a:srgbClr val="000000"/>
                </a:solidFill>
                <a:latin typeface="Arial" charset="0"/>
              </a:rPr>
              <a:t> In naked 8” PMTs the impact of the magnetic field was smaller than naked 10”</a:t>
            </a:r>
          </a:p>
          <a:p>
            <a:pPr defTabSz="914400" fontAlgn="base">
              <a:spcBef>
                <a:spcPct val="50000"/>
              </a:spcBef>
              <a:spcAft>
                <a:spcPct val="0"/>
              </a:spcAft>
              <a:buFontTx/>
              <a:buChar char="•"/>
            </a:pPr>
            <a:r>
              <a:rPr lang="en-GB" sz="1600">
                <a:solidFill>
                  <a:srgbClr val="000000"/>
                </a:solidFill>
                <a:latin typeface="Arial" charset="0"/>
              </a:rPr>
              <a:t> The shield reduced considerably the variations for the 10” PMT </a:t>
            </a:r>
          </a:p>
          <a:p>
            <a:pPr defTabSz="914400" fontAlgn="base">
              <a:spcBef>
                <a:spcPct val="50000"/>
              </a:spcBef>
              <a:spcAft>
                <a:spcPct val="0"/>
              </a:spcAft>
              <a:buFontTx/>
              <a:buChar char="•"/>
            </a:pPr>
            <a:r>
              <a:rPr lang="en-GB" sz="1600">
                <a:solidFill>
                  <a:srgbClr val="000000"/>
                </a:solidFill>
                <a:latin typeface="Arial" charset="0"/>
              </a:rPr>
              <a:t> The increased QE in the HQE 8” PMT compensates the smaller detection area respect to the 10”</a:t>
            </a:r>
          </a:p>
        </p:txBody>
      </p:sp>
      <p:pic>
        <p:nvPicPr>
          <p:cNvPr id="13318" name="Picture 6"/>
          <p:cNvPicPr>
            <a:picLocks noChangeAspect="1" noChangeArrowheads="1"/>
          </p:cNvPicPr>
          <p:nvPr/>
        </p:nvPicPr>
        <p:blipFill>
          <a:blip r:embed="rId2"/>
          <a:srcRect/>
          <a:stretch>
            <a:fillRect/>
          </a:stretch>
        </p:blipFill>
        <p:spPr bwMode="auto">
          <a:xfrm>
            <a:off x="3352800" y="1447800"/>
            <a:ext cx="1747838" cy="433388"/>
          </a:xfrm>
          <a:prstGeom prst="rect">
            <a:avLst/>
          </a:prstGeom>
          <a:noFill/>
          <a:ln w="9525">
            <a:solidFill>
              <a:schemeClr val="tx1"/>
            </a:solidFill>
            <a:miter lim="800000"/>
            <a:headEnd/>
            <a:tailEnd/>
          </a:ln>
          <a:effectLst/>
        </p:spPr>
      </p:pic>
      <p:pic>
        <p:nvPicPr>
          <p:cNvPr id="38314" name="Picture 1450" descr="leggenda"/>
          <p:cNvPicPr>
            <a:picLocks noChangeAspect="1" noChangeArrowheads="1"/>
          </p:cNvPicPr>
          <p:nvPr/>
        </p:nvPicPr>
        <p:blipFill>
          <a:blip r:embed="rId3"/>
          <a:srcRect/>
          <a:stretch>
            <a:fillRect/>
          </a:stretch>
        </p:blipFill>
        <p:spPr bwMode="auto">
          <a:xfrm>
            <a:off x="609600" y="1447800"/>
            <a:ext cx="960438" cy="465138"/>
          </a:xfrm>
          <a:prstGeom prst="rect">
            <a:avLst/>
          </a:prstGeom>
          <a:noFill/>
        </p:spPr>
      </p:pic>
      <p:pic>
        <p:nvPicPr>
          <p:cNvPr id="38315" name="Picture 1451" descr="Eff_180"/>
          <p:cNvPicPr>
            <a:picLocks noChangeAspect="1" noChangeArrowheads="1"/>
          </p:cNvPicPr>
          <p:nvPr/>
        </p:nvPicPr>
        <p:blipFill>
          <a:blip r:embed="rId4"/>
          <a:srcRect/>
          <a:stretch>
            <a:fillRect/>
          </a:stretch>
        </p:blipFill>
        <p:spPr bwMode="auto">
          <a:xfrm>
            <a:off x="55563" y="96838"/>
            <a:ext cx="5487987" cy="2108200"/>
          </a:xfrm>
          <a:prstGeom prst="rect">
            <a:avLst/>
          </a:prstGeom>
          <a:noFill/>
        </p:spPr>
      </p:pic>
      <p:pic>
        <p:nvPicPr>
          <p:cNvPr id="38316" name="Picture 1452" descr="Eff_140"/>
          <p:cNvPicPr>
            <a:picLocks noChangeAspect="1" noChangeArrowheads="1"/>
          </p:cNvPicPr>
          <p:nvPr/>
        </p:nvPicPr>
        <p:blipFill>
          <a:blip r:embed="rId5"/>
          <a:srcRect/>
          <a:stretch>
            <a:fillRect/>
          </a:stretch>
        </p:blipFill>
        <p:spPr bwMode="auto">
          <a:xfrm>
            <a:off x="52388" y="2208213"/>
            <a:ext cx="5487987" cy="2152650"/>
          </a:xfrm>
          <a:prstGeom prst="rect">
            <a:avLst/>
          </a:prstGeom>
          <a:noFill/>
        </p:spPr>
      </p:pic>
      <p:pic>
        <p:nvPicPr>
          <p:cNvPr id="38317" name="Picture 1453" descr="Eff_090"/>
          <p:cNvPicPr>
            <a:picLocks noChangeAspect="1" noChangeArrowheads="1"/>
          </p:cNvPicPr>
          <p:nvPr/>
        </p:nvPicPr>
        <p:blipFill>
          <a:blip r:embed="rId6"/>
          <a:srcRect/>
          <a:stretch>
            <a:fillRect/>
          </a:stretch>
        </p:blipFill>
        <p:spPr bwMode="auto">
          <a:xfrm>
            <a:off x="73025" y="4411663"/>
            <a:ext cx="5487988" cy="2195512"/>
          </a:xfrm>
          <a:prstGeom prst="rect">
            <a:avLst/>
          </a:prstGeom>
          <a:noFill/>
        </p:spPr>
      </p:pic>
      <p:pic>
        <p:nvPicPr>
          <p:cNvPr id="38318" name="Picture 1454"/>
          <p:cNvPicPr>
            <a:picLocks noChangeAspect="1" noChangeArrowheads="1"/>
          </p:cNvPicPr>
          <p:nvPr/>
        </p:nvPicPr>
        <p:blipFill>
          <a:blip r:embed="rId2"/>
          <a:srcRect/>
          <a:stretch>
            <a:fillRect/>
          </a:stretch>
        </p:blipFill>
        <p:spPr bwMode="auto">
          <a:xfrm>
            <a:off x="3333750" y="1427163"/>
            <a:ext cx="1905000" cy="473075"/>
          </a:xfrm>
          <a:prstGeom prst="rect">
            <a:avLst/>
          </a:prstGeom>
          <a:noFill/>
          <a:ln w="9525">
            <a:solidFill>
              <a:srgbClr val="FF0000"/>
            </a:solidFill>
            <a:miter lim="800000"/>
            <a:headEnd/>
            <a:tailEnd/>
          </a:ln>
          <a:effectLst/>
        </p:spPr>
      </p:pic>
      <p:pic>
        <p:nvPicPr>
          <p:cNvPr id="38319" name="Picture 1455" descr="leggenda"/>
          <p:cNvPicPr>
            <a:picLocks noChangeAspect="1" noChangeArrowheads="1"/>
          </p:cNvPicPr>
          <p:nvPr/>
        </p:nvPicPr>
        <p:blipFill>
          <a:blip r:embed="rId7"/>
          <a:srcRect/>
          <a:stretch>
            <a:fillRect/>
          </a:stretch>
        </p:blipFill>
        <p:spPr bwMode="auto">
          <a:xfrm>
            <a:off x="590550" y="1423988"/>
            <a:ext cx="1049338" cy="508000"/>
          </a:xfrm>
          <a:prstGeom prst="rect">
            <a:avLst/>
          </a:prstGeom>
          <a:noFill/>
        </p:spPr>
      </p:pic>
      <p:pic>
        <p:nvPicPr>
          <p:cNvPr id="46690" name="Picture 2658"/>
          <p:cNvPicPr>
            <a:picLocks noChangeAspect="1" noChangeArrowheads="1"/>
          </p:cNvPicPr>
          <p:nvPr/>
        </p:nvPicPr>
        <p:blipFill>
          <a:blip r:embed="rId8"/>
          <a:srcRect/>
          <a:stretch>
            <a:fillRect/>
          </a:stretch>
        </p:blipFill>
        <p:spPr bwMode="auto">
          <a:xfrm>
            <a:off x="5467350" y="781050"/>
            <a:ext cx="3524250" cy="2266950"/>
          </a:xfrm>
          <a:prstGeom prst="rect">
            <a:avLst/>
          </a:prstGeom>
          <a:solidFill>
            <a:schemeClr val="bg1"/>
          </a:solidFill>
        </p:spPr>
      </p:pic>
      <p:sp>
        <p:nvSpPr>
          <p:cNvPr id="46691" name="Text Box 2659"/>
          <p:cNvSpPr txBox="1">
            <a:spLocks noChangeArrowheads="1"/>
          </p:cNvSpPr>
          <p:nvPr/>
        </p:nvSpPr>
        <p:spPr bwMode="auto">
          <a:xfrm>
            <a:off x="1447800" y="119063"/>
            <a:ext cx="457200" cy="366712"/>
          </a:xfrm>
          <a:prstGeom prst="rect">
            <a:avLst/>
          </a:prstGeom>
          <a:solidFill>
            <a:schemeClr val="bg1"/>
          </a:solidFill>
          <a:ln w="9525">
            <a:noFill/>
            <a:miter lim="800000"/>
            <a:headEnd/>
            <a:tailEnd/>
          </a:ln>
          <a:effectLst/>
        </p:spPr>
        <p:txBody>
          <a:bodyPr>
            <a:spAutoFit/>
          </a:bodyPr>
          <a:lstStyle/>
          <a:p>
            <a:pPr defTabSz="914400" fontAlgn="base">
              <a:spcBef>
                <a:spcPct val="50000"/>
              </a:spcBef>
              <a:spcAft>
                <a:spcPct val="0"/>
              </a:spcAft>
            </a:pPr>
            <a:r>
              <a:rPr lang="en-GB" b="1">
                <a:solidFill>
                  <a:srgbClr val="000000"/>
                </a:solidFill>
                <a:latin typeface="Arial" charset="0"/>
              </a:rPr>
              <a:t>0°</a:t>
            </a:r>
          </a:p>
        </p:txBody>
      </p:sp>
      <p:sp>
        <p:nvSpPr>
          <p:cNvPr id="46692" name="Text Box 2660"/>
          <p:cNvSpPr txBox="1">
            <a:spLocks noChangeArrowheads="1"/>
          </p:cNvSpPr>
          <p:nvPr/>
        </p:nvSpPr>
        <p:spPr bwMode="auto">
          <a:xfrm>
            <a:off x="1479550" y="2209800"/>
            <a:ext cx="577850" cy="366713"/>
          </a:xfrm>
          <a:prstGeom prst="rect">
            <a:avLst/>
          </a:prstGeom>
          <a:solidFill>
            <a:schemeClr val="bg1"/>
          </a:solidFill>
          <a:ln w="9525">
            <a:noFill/>
            <a:miter lim="800000"/>
            <a:headEnd/>
            <a:tailEnd/>
          </a:ln>
          <a:effectLst/>
        </p:spPr>
        <p:txBody>
          <a:bodyPr>
            <a:spAutoFit/>
          </a:bodyPr>
          <a:lstStyle/>
          <a:p>
            <a:pPr defTabSz="914400" fontAlgn="base">
              <a:spcBef>
                <a:spcPct val="50000"/>
              </a:spcBef>
              <a:spcAft>
                <a:spcPct val="0"/>
              </a:spcAft>
            </a:pPr>
            <a:r>
              <a:rPr lang="en-GB" b="1">
                <a:solidFill>
                  <a:srgbClr val="000000"/>
                </a:solidFill>
                <a:latin typeface="Arial" charset="0"/>
              </a:rPr>
              <a:t>50°</a:t>
            </a:r>
          </a:p>
        </p:txBody>
      </p:sp>
      <p:sp>
        <p:nvSpPr>
          <p:cNvPr id="46693" name="Text Box 2661"/>
          <p:cNvSpPr txBox="1">
            <a:spLocks noChangeArrowheads="1"/>
          </p:cNvSpPr>
          <p:nvPr/>
        </p:nvSpPr>
        <p:spPr bwMode="auto">
          <a:xfrm>
            <a:off x="1465263" y="4445000"/>
            <a:ext cx="577850" cy="366713"/>
          </a:xfrm>
          <a:prstGeom prst="rect">
            <a:avLst/>
          </a:prstGeom>
          <a:solidFill>
            <a:schemeClr val="bg1"/>
          </a:solidFill>
          <a:ln w="9525">
            <a:noFill/>
            <a:miter lim="800000"/>
            <a:headEnd/>
            <a:tailEnd/>
          </a:ln>
          <a:effectLst/>
        </p:spPr>
        <p:txBody>
          <a:bodyPr>
            <a:spAutoFit/>
          </a:bodyPr>
          <a:lstStyle/>
          <a:p>
            <a:pPr defTabSz="914400" fontAlgn="base">
              <a:spcBef>
                <a:spcPct val="50000"/>
              </a:spcBef>
              <a:spcAft>
                <a:spcPct val="0"/>
              </a:spcAft>
            </a:pPr>
            <a:r>
              <a:rPr lang="en-GB" b="1">
                <a:solidFill>
                  <a:srgbClr val="000000"/>
                </a:solidFill>
                <a:latin typeface="Arial" charset="0"/>
              </a:rPr>
              <a:t>90°</a:t>
            </a:r>
          </a:p>
        </p:txBody>
      </p:sp>
      <p:sp>
        <p:nvSpPr>
          <p:cNvPr id="46694" name="Text Box 2662"/>
          <p:cNvSpPr txBox="1">
            <a:spLocks noChangeArrowheads="1"/>
          </p:cNvSpPr>
          <p:nvPr/>
        </p:nvSpPr>
        <p:spPr bwMode="auto">
          <a:xfrm>
            <a:off x="22225" y="6430963"/>
            <a:ext cx="5768975" cy="366712"/>
          </a:xfrm>
          <a:prstGeom prst="rect">
            <a:avLst/>
          </a:prstGeom>
          <a:solidFill>
            <a:schemeClr val="bg1"/>
          </a:solidFill>
          <a:ln w="9525">
            <a:noFill/>
            <a:miter lim="800000"/>
            <a:headEnd/>
            <a:tailEnd/>
          </a:ln>
          <a:effectLst/>
        </p:spPr>
        <p:txBody>
          <a:bodyPr>
            <a:spAutoFit/>
          </a:bodyPr>
          <a:lstStyle/>
          <a:p>
            <a:pPr algn="ctr" defTabSz="914400" fontAlgn="base">
              <a:spcBef>
                <a:spcPct val="50000"/>
              </a:spcBef>
              <a:spcAft>
                <a:spcPct val="0"/>
              </a:spcAft>
            </a:pPr>
            <a:r>
              <a:rPr lang="en-GB">
                <a:solidFill>
                  <a:srgbClr val="000000"/>
                </a:solidFill>
                <a:latin typeface="Arial" charset="0"/>
              </a:rPr>
              <a:t>NAKED			SHIELDED</a:t>
            </a:r>
          </a:p>
        </p:txBody>
      </p:sp>
      <p:sp>
        <p:nvSpPr>
          <p:cNvPr id="46696" name="Line 2664"/>
          <p:cNvSpPr>
            <a:spLocks noChangeShapeType="1"/>
          </p:cNvSpPr>
          <p:nvPr/>
        </p:nvSpPr>
        <p:spPr bwMode="auto">
          <a:xfrm>
            <a:off x="2730500" y="76200"/>
            <a:ext cx="14288" cy="6629400"/>
          </a:xfrm>
          <a:prstGeom prst="line">
            <a:avLst/>
          </a:prstGeom>
          <a:noFill/>
          <a:ln w="9525">
            <a:solidFill>
              <a:schemeClr val="tx1"/>
            </a:solidFill>
            <a:round/>
            <a:headEnd/>
            <a:tailEnd/>
          </a:ln>
          <a:effectLst/>
        </p:spPr>
        <p:txBody>
          <a:bodyPr/>
          <a:lstStyle/>
          <a:p>
            <a:pPr defTabSz="914400" fontAlgn="base">
              <a:spcBef>
                <a:spcPct val="0"/>
              </a:spcBef>
              <a:spcAft>
                <a:spcPct val="0"/>
              </a:spcAft>
            </a:pPr>
            <a:endParaRPr lang="en-GB">
              <a:solidFill>
                <a:srgbClr val="000000"/>
              </a:solidFill>
              <a:latin typeface="Arial" charset="0"/>
            </a:endParaRPr>
          </a:p>
        </p:txBody>
      </p:sp>
      <p:sp>
        <p:nvSpPr>
          <p:cNvPr id="46697" name="Text Box 2665"/>
          <p:cNvSpPr txBox="1">
            <a:spLocks noChangeArrowheads="1"/>
          </p:cNvSpPr>
          <p:nvPr/>
        </p:nvSpPr>
        <p:spPr bwMode="auto">
          <a:xfrm>
            <a:off x="4068763" y="52388"/>
            <a:ext cx="457200" cy="366712"/>
          </a:xfrm>
          <a:prstGeom prst="rect">
            <a:avLst/>
          </a:prstGeom>
          <a:solidFill>
            <a:schemeClr val="bg1"/>
          </a:solidFill>
          <a:ln w="9525">
            <a:noFill/>
            <a:miter lim="800000"/>
            <a:headEnd/>
            <a:tailEnd/>
          </a:ln>
          <a:effectLst/>
        </p:spPr>
        <p:txBody>
          <a:bodyPr>
            <a:spAutoFit/>
          </a:bodyPr>
          <a:lstStyle/>
          <a:p>
            <a:pPr defTabSz="914400" fontAlgn="base">
              <a:spcBef>
                <a:spcPct val="50000"/>
              </a:spcBef>
              <a:spcAft>
                <a:spcPct val="0"/>
              </a:spcAft>
            </a:pPr>
            <a:r>
              <a:rPr lang="en-GB" b="1">
                <a:solidFill>
                  <a:srgbClr val="000000"/>
                </a:solidFill>
                <a:latin typeface="Arial" charset="0"/>
              </a:rPr>
              <a:t>0°</a:t>
            </a:r>
          </a:p>
        </p:txBody>
      </p:sp>
      <p:sp>
        <p:nvSpPr>
          <p:cNvPr id="46698" name="Text Box 2666"/>
          <p:cNvSpPr txBox="1">
            <a:spLocks noChangeArrowheads="1"/>
          </p:cNvSpPr>
          <p:nvPr/>
        </p:nvSpPr>
        <p:spPr bwMode="auto">
          <a:xfrm>
            <a:off x="4013200" y="2154238"/>
            <a:ext cx="577850" cy="366712"/>
          </a:xfrm>
          <a:prstGeom prst="rect">
            <a:avLst/>
          </a:prstGeom>
          <a:solidFill>
            <a:schemeClr val="bg1"/>
          </a:solidFill>
          <a:ln w="9525">
            <a:noFill/>
            <a:miter lim="800000"/>
            <a:headEnd/>
            <a:tailEnd/>
          </a:ln>
          <a:effectLst/>
        </p:spPr>
        <p:txBody>
          <a:bodyPr>
            <a:spAutoFit/>
          </a:bodyPr>
          <a:lstStyle/>
          <a:p>
            <a:pPr defTabSz="914400" fontAlgn="base">
              <a:spcBef>
                <a:spcPct val="50000"/>
              </a:spcBef>
              <a:spcAft>
                <a:spcPct val="0"/>
              </a:spcAft>
            </a:pPr>
            <a:r>
              <a:rPr lang="en-GB" b="1">
                <a:solidFill>
                  <a:srgbClr val="000000"/>
                </a:solidFill>
                <a:latin typeface="Arial" charset="0"/>
              </a:rPr>
              <a:t>50°</a:t>
            </a:r>
          </a:p>
        </p:txBody>
      </p:sp>
      <p:sp>
        <p:nvSpPr>
          <p:cNvPr id="46699" name="Text Box 2667"/>
          <p:cNvSpPr txBox="1">
            <a:spLocks noChangeArrowheads="1"/>
          </p:cNvSpPr>
          <p:nvPr/>
        </p:nvSpPr>
        <p:spPr bwMode="auto">
          <a:xfrm>
            <a:off x="4133850" y="4375150"/>
            <a:ext cx="577850" cy="366713"/>
          </a:xfrm>
          <a:prstGeom prst="rect">
            <a:avLst/>
          </a:prstGeom>
          <a:solidFill>
            <a:schemeClr val="bg1"/>
          </a:solidFill>
          <a:ln w="9525">
            <a:noFill/>
            <a:miter lim="800000"/>
            <a:headEnd/>
            <a:tailEnd/>
          </a:ln>
          <a:effectLst/>
        </p:spPr>
        <p:txBody>
          <a:bodyPr>
            <a:spAutoFit/>
          </a:bodyPr>
          <a:lstStyle/>
          <a:p>
            <a:pPr defTabSz="914400" fontAlgn="base">
              <a:spcBef>
                <a:spcPct val="50000"/>
              </a:spcBef>
              <a:spcAft>
                <a:spcPct val="0"/>
              </a:spcAft>
            </a:pPr>
            <a:r>
              <a:rPr lang="en-GB" b="1">
                <a:solidFill>
                  <a:srgbClr val="000000"/>
                </a:solidFill>
                <a:latin typeface="Arial" charset="0"/>
              </a:rPr>
              <a:t>90°</a:t>
            </a:r>
          </a:p>
        </p:txBody>
      </p:sp>
    </p:spTree>
    <p:extLst>
      <p:ext uri="{BB962C8B-B14F-4D97-AF65-F5344CB8AC3E}">
        <p14:creationId xmlns:p14="http://schemas.microsoft.com/office/powerpoint/2010/main" val="275003724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gnaposto numero diapositiva 3"/>
          <p:cNvSpPr>
            <a:spLocks noGrp="1"/>
          </p:cNvSpPr>
          <p:nvPr>
            <p:ph type="sldNum" sz="quarter" idx="12"/>
          </p:nvPr>
        </p:nvSpPr>
        <p:spPr/>
        <p:txBody>
          <a:bodyPr/>
          <a:lstStyle/>
          <a:p>
            <a:fld id="{3135C10C-67D6-4C4B-AE5C-42803B503162}" type="slidenum">
              <a:rPr lang="en-GB">
                <a:solidFill>
                  <a:srgbClr val="000000"/>
                </a:solidFill>
              </a:rPr>
              <a:pPr/>
              <a:t>12</a:t>
            </a:fld>
            <a:endParaRPr lang="en-GB">
              <a:solidFill>
                <a:srgbClr val="000000"/>
              </a:solidFill>
            </a:endParaRPr>
          </a:p>
        </p:txBody>
      </p:sp>
      <p:sp>
        <p:nvSpPr>
          <p:cNvPr id="14338" name="Text Box 2"/>
          <p:cNvSpPr txBox="1">
            <a:spLocks noChangeArrowheads="1"/>
          </p:cNvSpPr>
          <p:nvPr/>
        </p:nvSpPr>
        <p:spPr bwMode="auto">
          <a:xfrm>
            <a:off x="5638800" y="76200"/>
            <a:ext cx="990600" cy="396875"/>
          </a:xfrm>
          <a:prstGeom prst="rect">
            <a:avLst/>
          </a:prstGeom>
          <a:noFill/>
          <a:ln w="9525">
            <a:noFill/>
            <a:miter lim="800000"/>
            <a:headEnd/>
            <a:tailEnd/>
          </a:ln>
          <a:effectLst/>
        </p:spPr>
        <p:txBody>
          <a:bodyPr>
            <a:spAutoFit/>
          </a:bodyPr>
          <a:lstStyle/>
          <a:p>
            <a:pPr marL="342900" indent="-342900" defTabSz="914400" fontAlgn="base">
              <a:spcBef>
                <a:spcPct val="50000"/>
              </a:spcBef>
              <a:spcAft>
                <a:spcPct val="0"/>
              </a:spcAft>
            </a:pPr>
            <a:r>
              <a:rPr lang="en-US" sz="2000" b="1">
                <a:solidFill>
                  <a:srgbClr val="333399"/>
                </a:solidFill>
                <a:latin typeface="Aldine401 BT" pitchFamily="18" charset="0"/>
              </a:rPr>
              <a:t>Gain</a:t>
            </a:r>
            <a:endParaRPr lang="en-GB" sz="2000" b="1">
              <a:solidFill>
                <a:srgbClr val="333399"/>
              </a:solidFill>
              <a:latin typeface="Aldine401 BT" pitchFamily="18" charset="0"/>
            </a:endParaRPr>
          </a:p>
        </p:txBody>
      </p:sp>
      <p:sp>
        <p:nvSpPr>
          <p:cNvPr id="37315" name="Text Box 1475"/>
          <p:cNvSpPr txBox="1">
            <a:spLocks noChangeArrowheads="1"/>
          </p:cNvSpPr>
          <p:nvPr/>
        </p:nvSpPr>
        <p:spPr bwMode="auto">
          <a:xfrm>
            <a:off x="5562600" y="3200400"/>
            <a:ext cx="3505200" cy="2903538"/>
          </a:xfrm>
          <a:prstGeom prst="rect">
            <a:avLst/>
          </a:prstGeom>
          <a:noFill/>
          <a:ln w="9525">
            <a:noFill/>
            <a:miter lim="800000"/>
            <a:headEnd/>
            <a:tailEnd/>
          </a:ln>
          <a:effectLst/>
        </p:spPr>
        <p:txBody>
          <a:bodyPr>
            <a:spAutoFit/>
          </a:bodyPr>
          <a:lstStyle/>
          <a:p>
            <a:pPr defTabSz="914400" fontAlgn="base">
              <a:spcBef>
                <a:spcPct val="50000"/>
              </a:spcBef>
              <a:spcAft>
                <a:spcPct val="0"/>
              </a:spcAft>
              <a:buFontTx/>
              <a:buChar char="•"/>
            </a:pPr>
            <a:r>
              <a:rPr lang="en-GB" sz="1600">
                <a:solidFill>
                  <a:srgbClr val="000000"/>
                </a:solidFill>
                <a:latin typeface="Arial" charset="0"/>
                <a:cs typeface="Arial" charset="0"/>
              </a:rPr>
              <a:t> Greatest gain variation was less than 10% for both the naked 8” </a:t>
            </a:r>
          </a:p>
          <a:p>
            <a:pPr defTabSz="914400" fontAlgn="base">
              <a:spcBef>
                <a:spcPct val="50000"/>
              </a:spcBef>
              <a:spcAft>
                <a:spcPct val="0"/>
              </a:spcAft>
              <a:buFontTx/>
              <a:buChar char="•"/>
            </a:pPr>
            <a:r>
              <a:rPr lang="en-GB" sz="1600">
                <a:solidFill>
                  <a:srgbClr val="000000"/>
                </a:solidFill>
                <a:latin typeface="Arial" charset="0"/>
                <a:cs typeface="Arial" charset="0"/>
              </a:rPr>
              <a:t> </a:t>
            </a:r>
            <a:r>
              <a:rPr lang="en-GB" sz="1600">
                <a:solidFill>
                  <a:srgbClr val="000000"/>
                </a:solidFill>
                <a:latin typeface="Arial" charset="0"/>
              </a:rPr>
              <a:t>Considerable variations in the 10” PMT naked, up to 29%</a:t>
            </a:r>
            <a:endParaRPr lang="en-GB" sz="1600">
              <a:solidFill>
                <a:srgbClr val="000000"/>
              </a:solidFill>
              <a:latin typeface="Arial" charset="0"/>
              <a:cs typeface="Arial" charset="0"/>
            </a:endParaRPr>
          </a:p>
          <a:p>
            <a:pPr defTabSz="914400" fontAlgn="base">
              <a:spcBef>
                <a:spcPct val="50000"/>
              </a:spcBef>
              <a:spcAft>
                <a:spcPct val="0"/>
              </a:spcAft>
              <a:buFontTx/>
              <a:buChar char="•"/>
            </a:pPr>
            <a:r>
              <a:rPr lang="en-GB" sz="1600">
                <a:solidFill>
                  <a:srgbClr val="000000"/>
                </a:solidFill>
                <a:latin typeface="Arial" charset="0"/>
                <a:cs typeface="Arial" charset="0"/>
              </a:rPr>
              <a:t> The shield reduces variations in both the 8” PMTs, with variations less than 4.4 % </a:t>
            </a:r>
          </a:p>
          <a:p>
            <a:pPr defTabSz="914400" fontAlgn="base">
              <a:spcBef>
                <a:spcPct val="50000"/>
              </a:spcBef>
              <a:spcAft>
                <a:spcPct val="0"/>
              </a:spcAft>
              <a:buFontTx/>
              <a:buChar char="•"/>
            </a:pPr>
            <a:r>
              <a:rPr lang="en-GB" sz="1600">
                <a:solidFill>
                  <a:srgbClr val="000000"/>
                </a:solidFill>
                <a:latin typeface="Arial" charset="0"/>
                <a:cs typeface="Arial" charset="0"/>
              </a:rPr>
              <a:t> The shield </a:t>
            </a:r>
            <a:r>
              <a:rPr lang="en-GB" sz="1600">
                <a:solidFill>
                  <a:srgbClr val="000000"/>
                </a:solidFill>
                <a:latin typeface="Arial" charset="0"/>
              </a:rPr>
              <a:t>reduces strongly the variations in the 10” PMT, with variation less than 7%</a:t>
            </a:r>
          </a:p>
        </p:txBody>
      </p:sp>
      <p:pic>
        <p:nvPicPr>
          <p:cNvPr id="40043" name="Picture 2155" descr="Gain_180"/>
          <p:cNvPicPr>
            <a:picLocks noChangeAspect="1" noChangeArrowheads="1"/>
          </p:cNvPicPr>
          <p:nvPr/>
        </p:nvPicPr>
        <p:blipFill>
          <a:blip r:embed="rId2"/>
          <a:srcRect/>
          <a:stretch>
            <a:fillRect/>
          </a:stretch>
        </p:blipFill>
        <p:spPr bwMode="auto">
          <a:xfrm>
            <a:off x="133350" y="95250"/>
            <a:ext cx="5487988" cy="2109788"/>
          </a:xfrm>
          <a:prstGeom prst="rect">
            <a:avLst/>
          </a:prstGeom>
          <a:noFill/>
        </p:spPr>
      </p:pic>
      <p:pic>
        <p:nvPicPr>
          <p:cNvPr id="40042" name="Picture 2154" descr="leggenda"/>
          <p:cNvPicPr>
            <a:picLocks noChangeAspect="1" noChangeArrowheads="1"/>
          </p:cNvPicPr>
          <p:nvPr/>
        </p:nvPicPr>
        <p:blipFill>
          <a:blip r:embed="rId3"/>
          <a:srcRect/>
          <a:stretch>
            <a:fillRect/>
          </a:stretch>
        </p:blipFill>
        <p:spPr bwMode="auto">
          <a:xfrm>
            <a:off x="457200" y="1371600"/>
            <a:ext cx="960438" cy="465138"/>
          </a:xfrm>
          <a:prstGeom prst="rect">
            <a:avLst/>
          </a:prstGeom>
          <a:noFill/>
        </p:spPr>
      </p:pic>
      <p:pic>
        <p:nvPicPr>
          <p:cNvPr id="40044" name="Picture 2156" descr="Gain_140"/>
          <p:cNvPicPr>
            <a:picLocks noChangeAspect="1" noChangeArrowheads="1"/>
          </p:cNvPicPr>
          <p:nvPr/>
        </p:nvPicPr>
        <p:blipFill>
          <a:blip r:embed="rId4"/>
          <a:srcRect/>
          <a:stretch>
            <a:fillRect/>
          </a:stretch>
        </p:blipFill>
        <p:spPr bwMode="auto">
          <a:xfrm>
            <a:off x="76200" y="2228850"/>
            <a:ext cx="5487988" cy="2152650"/>
          </a:xfrm>
          <a:prstGeom prst="rect">
            <a:avLst/>
          </a:prstGeom>
          <a:noFill/>
        </p:spPr>
      </p:pic>
      <p:pic>
        <p:nvPicPr>
          <p:cNvPr id="40045" name="Picture 2157" descr="Gain_090"/>
          <p:cNvPicPr>
            <a:picLocks noChangeAspect="1" noChangeArrowheads="1"/>
          </p:cNvPicPr>
          <p:nvPr/>
        </p:nvPicPr>
        <p:blipFill>
          <a:blip r:embed="rId5"/>
          <a:srcRect/>
          <a:stretch>
            <a:fillRect/>
          </a:stretch>
        </p:blipFill>
        <p:spPr bwMode="auto">
          <a:xfrm>
            <a:off x="103188" y="4386263"/>
            <a:ext cx="5487987" cy="2195512"/>
          </a:xfrm>
          <a:prstGeom prst="rect">
            <a:avLst/>
          </a:prstGeom>
          <a:noFill/>
        </p:spPr>
      </p:pic>
      <p:pic>
        <p:nvPicPr>
          <p:cNvPr id="40447" name="Picture 2559"/>
          <p:cNvPicPr>
            <a:picLocks noChangeAspect="1" noChangeArrowheads="1"/>
          </p:cNvPicPr>
          <p:nvPr/>
        </p:nvPicPr>
        <p:blipFill>
          <a:blip r:embed="rId6"/>
          <a:srcRect/>
          <a:stretch>
            <a:fillRect/>
          </a:stretch>
        </p:blipFill>
        <p:spPr bwMode="auto">
          <a:xfrm>
            <a:off x="5392738" y="792163"/>
            <a:ext cx="3532187" cy="2179637"/>
          </a:xfrm>
          <a:prstGeom prst="rect">
            <a:avLst/>
          </a:prstGeom>
          <a:solidFill>
            <a:schemeClr val="bg1"/>
          </a:solidFill>
        </p:spPr>
      </p:pic>
      <p:sp>
        <p:nvSpPr>
          <p:cNvPr id="40448" name="Text Box 2560"/>
          <p:cNvSpPr txBox="1">
            <a:spLocks noChangeArrowheads="1"/>
          </p:cNvSpPr>
          <p:nvPr/>
        </p:nvSpPr>
        <p:spPr bwMode="auto">
          <a:xfrm>
            <a:off x="22225" y="6453188"/>
            <a:ext cx="5768975" cy="366712"/>
          </a:xfrm>
          <a:prstGeom prst="rect">
            <a:avLst/>
          </a:prstGeom>
          <a:solidFill>
            <a:schemeClr val="bg1"/>
          </a:solidFill>
          <a:ln w="9525">
            <a:noFill/>
            <a:miter lim="800000"/>
            <a:headEnd/>
            <a:tailEnd/>
          </a:ln>
          <a:effectLst/>
        </p:spPr>
        <p:txBody>
          <a:bodyPr>
            <a:spAutoFit/>
          </a:bodyPr>
          <a:lstStyle/>
          <a:p>
            <a:pPr algn="ctr" defTabSz="914400" fontAlgn="base">
              <a:spcBef>
                <a:spcPct val="50000"/>
              </a:spcBef>
              <a:spcAft>
                <a:spcPct val="0"/>
              </a:spcAft>
            </a:pPr>
            <a:r>
              <a:rPr lang="en-GB">
                <a:solidFill>
                  <a:srgbClr val="000000"/>
                </a:solidFill>
                <a:latin typeface="Arial" charset="0"/>
              </a:rPr>
              <a:t>NAKED			SHIELDED</a:t>
            </a:r>
          </a:p>
        </p:txBody>
      </p:sp>
      <p:sp>
        <p:nvSpPr>
          <p:cNvPr id="40450" name="Line 2562"/>
          <p:cNvSpPr>
            <a:spLocks noChangeShapeType="1"/>
          </p:cNvSpPr>
          <p:nvPr/>
        </p:nvSpPr>
        <p:spPr bwMode="auto">
          <a:xfrm>
            <a:off x="2819400" y="76200"/>
            <a:ext cx="14288" cy="6629400"/>
          </a:xfrm>
          <a:prstGeom prst="line">
            <a:avLst/>
          </a:prstGeom>
          <a:noFill/>
          <a:ln w="9525">
            <a:solidFill>
              <a:schemeClr val="tx1"/>
            </a:solidFill>
            <a:round/>
            <a:headEnd/>
            <a:tailEnd/>
          </a:ln>
          <a:effectLst/>
        </p:spPr>
        <p:txBody>
          <a:bodyPr/>
          <a:lstStyle/>
          <a:p>
            <a:pPr defTabSz="914400" fontAlgn="base">
              <a:spcBef>
                <a:spcPct val="0"/>
              </a:spcBef>
              <a:spcAft>
                <a:spcPct val="0"/>
              </a:spcAft>
            </a:pPr>
            <a:endParaRPr lang="en-GB">
              <a:solidFill>
                <a:srgbClr val="000000"/>
              </a:solidFill>
              <a:latin typeface="Arial" charset="0"/>
            </a:endParaRPr>
          </a:p>
        </p:txBody>
      </p:sp>
    </p:spTree>
    <p:extLst>
      <p:ext uri="{BB962C8B-B14F-4D97-AF65-F5344CB8AC3E}">
        <p14:creationId xmlns:p14="http://schemas.microsoft.com/office/powerpoint/2010/main" val="22239925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gnaposto numero diapositiva 3"/>
          <p:cNvSpPr>
            <a:spLocks noGrp="1"/>
          </p:cNvSpPr>
          <p:nvPr>
            <p:ph type="sldNum" sz="quarter" idx="12"/>
          </p:nvPr>
        </p:nvSpPr>
        <p:spPr/>
        <p:txBody>
          <a:bodyPr/>
          <a:lstStyle/>
          <a:p>
            <a:fld id="{EBBBC579-433E-4FCB-A0B2-71F60E06406B}" type="slidenum">
              <a:rPr lang="en-GB">
                <a:solidFill>
                  <a:srgbClr val="000000"/>
                </a:solidFill>
              </a:rPr>
              <a:pPr/>
              <a:t>13</a:t>
            </a:fld>
            <a:endParaRPr lang="en-GB">
              <a:solidFill>
                <a:srgbClr val="000000"/>
              </a:solidFill>
            </a:endParaRPr>
          </a:p>
        </p:txBody>
      </p:sp>
      <p:sp>
        <p:nvSpPr>
          <p:cNvPr id="16386" name="Text Box 2"/>
          <p:cNvSpPr txBox="1">
            <a:spLocks noChangeArrowheads="1"/>
          </p:cNvSpPr>
          <p:nvPr/>
        </p:nvSpPr>
        <p:spPr bwMode="auto">
          <a:xfrm>
            <a:off x="5724525" y="76200"/>
            <a:ext cx="2352675" cy="396875"/>
          </a:xfrm>
          <a:prstGeom prst="rect">
            <a:avLst/>
          </a:prstGeom>
          <a:solidFill>
            <a:schemeClr val="bg1"/>
          </a:solidFill>
          <a:ln w="9525">
            <a:noFill/>
            <a:miter lim="800000"/>
            <a:headEnd/>
            <a:tailEnd/>
          </a:ln>
          <a:effectLst/>
        </p:spPr>
        <p:txBody>
          <a:bodyPr>
            <a:spAutoFit/>
          </a:bodyPr>
          <a:lstStyle/>
          <a:p>
            <a:pPr marL="342900" indent="-342900" defTabSz="914400" fontAlgn="base">
              <a:spcBef>
                <a:spcPct val="50000"/>
              </a:spcBef>
              <a:spcAft>
                <a:spcPct val="0"/>
              </a:spcAft>
            </a:pPr>
            <a:r>
              <a:rPr lang="en-US" sz="2000" b="1">
                <a:solidFill>
                  <a:srgbClr val="333399"/>
                </a:solidFill>
                <a:latin typeface="Aldine401 BT" pitchFamily="18" charset="0"/>
              </a:rPr>
              <a:t>Peak to Valley ratio</a:t>
            </a:r>
            <a:endParaRPr lang="en-GB" sz="2000" b="1">
              <a:solidFill>
                <a:srgbClr val="333399"/>
              </a:solidFill>
              <a:latin typeface="Aldine401 BT" pitchFamily="18" charset="0"/>
            </a:endParaRPr>
          </a:p>
        </p:txBody>
      </p:sp>
      <p:sp>
        <p:nvSpPr>
          <p:cNvPr id="36266" name="Text Box 1450"/>
          <p:cNvSpPr txBox="1">
            <a:spLocks noChangeArrowheads="1"/>
          </p:cNvSpPr>
          <p:nvPr/>
        </p:nvSpPr>
        <p:spPr bwMode="auto">
          <a:xfrm>
            <a:off x="5638800" y="3524250"/>
            <a:ext cx="3168650" cy="1803400"/>
          </a:xfrm>
          <a:prstGeom prst="rect">
            <a:avLst/>
          </a:prstGeom>
          <a:noFill/>
          <a:ln w="9525">
            <a:noFill/>
            <a:miter lim="800000"/>
            <a:headEnd/>
            <a:tailEnd/>
          </a:ln>
          <a:effectLst/>
        </p:spPr>
        <p:txBody>
          <a:bodyPr>
            <a:spAutoFit/>
          </a:bodyPr>
          <a:lstStyle/>
          <a:p>
            <a:pPr defTabSz="914400" fontAlgn="base">
              <a:spcBef>
                <a:spcPct val="50000"/>
              </a:spcBef>
              <a:spcAft>
                <a:spcPct val="0"/>
              </a:spcAft>
              <a:buFontTx/>
              <a:buChar char="•"/>
            </a:pPr>
            <a:r>
              <a:rPr lang="en-GB" sz="1600">
                <a:solidFill>
                  <a:srgbClr val="000000"/>
                </a:solidFill>
                <a:latin typeface="Arial" charset="0"/>
              </a:rPr>
              <a:t> Considerable variations for all the un-shielded PMTs</a:t>
            </a:r>
          </a:p>
          <a:p>
            <a:pPr defTabSz="914400" fontAlgn="base">
              <a:spcBef>
                <a:spcPct val="50000"/>
              </a:spcBef>
              <a:spcAft>
                <a:spcPct val="0"/>
              </a:spcAft>
              <a:buFontTx/>
              <a:buChar char="•"/>
            </a:pPr>
            <a:r>
              <a:rPr lang="en-GB" sz="1600">
                <a:solidFill>
                  <a:srgbClr val="000000"/>
                </a:solidFill>
                <a:latin typeface="Arial" charset="0"/>
              </a:rPr>
              <a:t> Great reductions in variation by using the magnetic shield </a:t>
            </a:r>
          </a:p>
          <a:p>
            <a:pPr defTabSz="914400" fontAlgn="base">
              <a:spcBef>
                <a:spcPct val="50000"/>
              </a:spcBef>
              <a:spcAft>
                <a:spcPct val="0"/>
              </a:spcAft>
              <a:buFontTx/>
              <a:buChar char="•"/>
            </a:pPr>
            <a:r>
              <a:rPr lang="en-GB" sz="1600">
                <a:solidFill>
                  <a:srgbClr val="000000"/>
                </a:solidFill>
                <a:latin typeface="Arial" charset="0"/>
              </a:rPr>
              <a:t> Small improvements in average values with the magnetic shield</a:t>
            </a:r>
            <a:r>
              <a:rPr lang="en-GB" sz="1200">
                <a:solidFill>
                  <a:srgbClr val="000000"/>
                </a:solidFill>
                <a:latin typeface="Arial" charset="0"/>
              </a:rPr>
              <a:t> </a:t>
            </a:r>
          </a:p>
        </p:txBody>
      </p:sp>
      <p:pic>
        <p:nvPicPr>
          <p:cNvPr id="36268" name="Picture 1452" descr="PV_140"/>
          <p:cNvPicPr>
            <a:picLocks noChangeAspect="1" noChangeArrowheads="1"/>
          </p:cNvPicPr>
          <p:nvPr/>
        </p:nvPicPr>
        <p:blipFill>
          <a:blip r:embed="rId2"/>
          <a:srcRect/>
          <a:stretch>
            <a:fillRect/>
          </a:stretch>
        </p:blipFill>
        <p:spPr bwMode="auto">
          <a:xfrm>
            <a:off x="0" y="2219325"/>
            <a:ext cx="5487988" cy="2152650"/>
          </a:xfrm>
          <a:prstGeom prst="rect">
            <a:avLst/>
          </a:prstGeom>
          <a:noFill/>
        </p:spPr>
      </p:pic>
      <p:pic>
        <p:nvPicPr>
          <p:cNvPr id="36269" name="Picture 1453" descr="PV_180"/>
          <p:cNvPicPr>
            <a:picLocks noChangeAspect="1" noChangeArrowheads="1"/>
          </p:cNvPicPr>
          <p:nvPr/>
        </p:nvPicPr>
        <p:blipFill>
          <a:blip r:embed="rId3"/>
          <a:srcRect/>
          <a:stretch>
            <a:fillRect/>
          </a:stretch>
        </p:blipFill>
        <p:spPr bwMode="auto">
          <a:xfrm>
            <a:off x="0" y="104775"/>
            <a:ext cx="5487988" cy="2109788"/>
          </a:xfrm>
          <a:prstGeom prst="rect">
            <a:avLst/>
          </a:prstGeom>
          <a:noFill/>
        </p:spPr>
      </p:pic>
      <p:pic>
        <p:nvPicPr>
          <p:cNvPr id="36270" name="Picture 1454" descr="PV_090"/>
          <p:cNvPicPr>
            <a:picLocks noChangeAspect="1" noChangeArrowheads="1"/>
          </p:cNvPicPr>
          <p:nvPr/>
        </p:nvPicPr>
        <p:blipFill>
          <a:blip r:embed="rId4"/>
          <a:srcRect/>
          <a:stretch>
            <a:fillRect/>
          </a:stretch>
        </p:blipFill>
        <p:spPr bwMode="auto">
          <a:xfrm>
            <a:off x="76200" y="4352925"/>
            <a:ext cx="5487988" cy="2195513"/>
          </a:xfrm>
          <a:prstGeom prst="rect">
            <a:avLst/>
          </a:prstGeom>
          <a:noFill/>
        </p:spPr>
      </p:pic>
      <p:pic>
        <p:nvPicPr>
          <p:cNvPr id="36267" name="Picture 1451" descr="leggenda"/>
          <p:cNvPicPr>
            <a:picLocks noChangeAspect="1" noChangeArrowheads="1"/>
          </p:cNvPicPr>
          <p:nvPr/>
        </p:nvPicPr>
        <p:blipFill>
          <a:blip r:embed="rId5"/>
          <a:srcRect/>
          <a:stretch>
            <a:fillRect/>
          </a:stretch>
        </p:blipFill>
        <p:spPr bwMode="auto">
          <a:xfrm>
            <a:off x="3382963" y="1516063"/>
            <a:ext cx="960437" cy="465137"/>
          </a:xfrm>
          <a:prstGeom prst="rect">
            <a:avLst/>
          </a:prstGeom>
          <a:noFill/>
        </p:spPr>
      </p:pic>
      <p:pic>
        <p:nvPicPr>
          <p:cNvPr id="36671" name="Picture 1855"/>
          <p:cNvPicPr>
            <a:picLocks noChangeAspect="1" noChangeArrowheads="1"/>
          </p:cNvPicPr>
          <p:nvPr/>
        </p:nvPicPr>
        <p:blipFill>
          <a:blip r:embed="rId6"/>
          <a:srcRect/>
          <a:stretch>
            <a:fillRect/>
          </a:stretch>
        </p:blipFill>
        <p:spPr bwMode="auto">
          <a:xfrm>
            <a:off x="5410200" y="762000"/>
            <a:ext cx="3538538" cy="2222500"/>
          </a:xfrm>
          <a:prstGeom prst="rect">
            <a:avLst/>
          </a:prstGeom>
          <a:solidFill>
            <a:schemeClr val="bg1"/>
          </a:solidFill>
        </p:spPr>
      </p:pic>
      <p:sp>
        <p:nvSpPr>
          <p:cNvPr id="36672" name="Text Box 1856"/>
          <p:cNvSpPr txBox="1">
            <a:spLocks noChangeArrowheads="1"/>
          </p:cNvSpPr>
          <p:nvPr/>
        </p:nvSpPr>
        <p:spPr bwMode="auto">
          <a:xfrm>
            <a:off x="0" y="6464300"/>
            <a:ext cx="5768975" cy="366713"/>
          </a:xfrm>
          <a:prstGeom prst="rect">
            <a:avLst/>
          </a:prstGeom>
          <a:solidFill>
            <a:schemeClr val="bg1"/>
          </a:solidFill>
          <a:ln w="9525">
            <a:noFill/>
            <a:miter lim="800000"/>
            <a:headEnd/>
            <a:tailEnd/>
          </a:ln>
          <a:effectLst/>
        </p:spPr>
        <p:txBody>
          <a:bodyPr>
            <a:spAutoFit/>
          </a:bodyPr>
          <a:lstStyle/>
          <a:p>
            <a:pPr algn="ctr" defTabSz="914400" fontAlgn="base">
              <a:spcBef>
                <a:spcPct val="50000"/>
              </a:spcBef>
              <a:spcAft>
                <a:spcPct val="0"/>
              </a:spcAft>
            </a:pPr>
            <a:r>
              <a:rPr lang="en-GB">
                <a:solidFill>
                  <a:srgbClr val="000000"/>
                </a:solidFill>
                <a:latin typeface="Arial" charset="0"/>
              </a:rPr>
              <a:t>NAKED			SHIELDED</a:t>
            </a:r>
          </a:p>
        </p:txBody>
      </p:sp>
      <p:sp>
        <p:nvSpPr>
          <p:cNvPr id="36673" name="Line 1857"/>
          <p:cNvSpPr>
            <a:spLocks noChangeShapeType="1"/>
          </p:cNvSpPr>
          <p:nvPr/>
        </p:nvSpPr>
        <p:spPr bwMode="auto">
          <a:xfrm>
            <a:off x="2819400" y="76200"/>
            <a:ext cx="14288" cy="6629400"/>
          </a:xfrm>
          <a:prstGeom prst="line">
            <a:avLst/>
          </a:prstGeom>
          <a:noFill/>
          <a:ln w="9525">
            <a:solidFill>
              <a:schemeClr val="tx1"/>
            </a:solidFill>
            <a:round/>
            <a:headEnd/>
            <a:tailEnd/>
          </a:ln>
          <a:effectLst/>
        </p:spPr>
        <p:txBody>
          <a:bodyPr/>
          <a:lstStyle/>
          <a:p>
            <a:pPr defTabSz="914400" fontAlgn="base">
              <a:spcBef>
                <a:spcPct val="0"/>
              </a:spcBef>
              <a:spcAft>
                <a:spcPct val="0"/>
              </a:spcAft>
            </a:pPr>
            <a:endParaRPr lang="en-GB">
              <a:solidFill>
                <a:srgbClr val="000000"/>
              </a:solidFill>
              <a:latin typeface="Arial" charset="0"/>
            </a:endParaRPr>
          </a:p>
        </p:txBody>
      </p:sp>
    </p:spTree>
    <p:extLst>
      <p:ext uri="{BB962C8B-B14F-4D97-AF65-F5344CB8AC3E}">
        <p14:creationId xmlns:p14="http://schemas.microsoft.com/office/powerpoint/2010/main" val="206951961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gnaposto numero diapositiva 3"/>
          <p:cNvSpPr>
            <a:spLocks noGrp="1"/>
          </p:cNvSpPr>
          <p:nvPr>
            <p:ph type="sldNum" sz="quarter" idx="12"/>
          </p:nvPr>
        </p:nvSpPr>
        <p:spPr/>
        <p:txBody>
          <a:bodyPr/>
          <a:lstStyle/>
          <a:p>
            <a:fld id="{0214ABED-3587-4E4E-92CB-2F87914096C8}" type="slidenum">
              <a:rPr lang="en-GB">
                <a:solidFill>
                  <a:srgbClr val="000000"/>
                </a:solidFill>
              </a:rPr>
              <a:pPr/>
              <a:t>14</a:t>
            </a:fld>
            <a:endParaRPr lang="en-GB">
              <a:solidFill>
                <a:srgbClr val="000000"/>
              </a:solidFill>
            </a:endParaRPr>
          </a:p>
        </p:txBody>
      </p:sp>
      <p:sp>
        <p:nvSpPr>
          <p:cNvPr id="19458" name="Text Box 2"/>
          <p:cNvSpPr txBox="1">
            <a:spLocks noChangeArrowheads="1"/>
          </p:cNvSpPr>
          <p:nvPr/>
        </p:nvSpPr>
        <p:spPr bwMode="auto">
          <a:xfrm>
            <a:off x="5724525" y="76200"/>
            <a:ext cx="2962275" cy="366713"/>
          </a:xfrm>
          <a:prstGeom prst="rect">
            <a:avLst/>
          </a:prstGeom>
          <a:noFill/>
          <a:ln w="9525">
            <a:noFill/>
            <a:miter lim="800000"/>
            <a:headEnd/>
            <a:tailEnd/>
          </a:ln>
          <a:effectLst/>
        </p:spPr>
        <p:txBody>
          <a:bodyPr>
            <a:spAutoFit/>
          </a:bodyPr>
          <a:lstStyle/>
          <a:p>
            <a:pPr marL="342900" indent="-342900" defTabSz="914400" fontAlgn="base">
              <a:spcBef>
                <a:spcPct val="50000"/>
              </a:spcBef>
              <a:spcAft>
                <a:spcPct val="0"/>
              </a:spcAft>
            </a:pPr>
            <a:r>
              <a:rPr lang="en-US" b="1">
                <a:solidFill>
                  <a:srgbClr val="333399"/>
                </a:solidFill>
                <a:latin typeface="Aldine401 BT" pitchFamily="18" charset="0"/>
              </a:rPr>
              <a:t>Charge Resolution (sigma)</a:t>
            </a:r>
            <a:endParaRPr lang="en-GB" b="1">
              <a:solidFill>
                <a:srgbClr val="333399"/>
              </a:solidFill>
              <a:latin typeface="Aldine401 BT" pitchFamily="18" charset="0"/>
            </a:endParaRPr>
          </a:p>
        </p:txBody>
      </p:sp>
      <p:sp>
        <p:nvSpPr>
          <p:cNvPr id="19463" name="Text Box 7"/>
          <p:cNvSpPr txBox="1">
            <a:spLocks noChangeArrowheads="1"/>
          </p:cNvSpPr>
          <p:nvPr/>
        </p:nvSpPr>
        <p:spPr bwMode="auto">
          <a:xfrm>
            <a:off x="5765800" y="3340100"/>
            <a:ext cx="3076575" cy="2659063"/>
          </a:xfrm>
          <a:prstGeom prst="rect">
            <a:avLst/>
          </a:prstGeom>
          <a:noFill/>
          <a:ln w="9525">
            <a:noFill/>
            <a:miter lim="800000"/>
            <a:headEnd/>
            <a:tailEnd/>
          </a:ln>
          <a:effectLst/>
        </p:spPr>
        <p:txBody>
          <a:bodyPr>
            <a:spAutoFit/>
          </a:bodyPr>
          <a:lstStyle/>
          <a:p>
            <a:pPr defTabSz="914400" fontAlgn="base">
              <a:spcBef>
                <a:spcPct val="50000"/>
              </a:spcBef>
              <a:spcAft>
                <a:spcPct val="0"/>
              </a:spcAft>
              <a:buFontTx/>
              <a:buChar char="•"/>
            </a:pPr>
            <a:r>
              <a:rPr lang="en-GB" sz="1600">
                <a:solidFill>
                  <a:srgbClr val="000000"/>
                </a:solidFill>
                <a:latin typeface="Arial" charset="0"/>
              </a:rPr>
              <a:t>  Large effects of magnetic field for the unshielded 10” PMT</a:t>
            </a:r>
          </a:p>
          <a:p>
            <a:pPr defTabSz="914400" fontAlgn="base">
              <a:spcBef>
                <a:spcPct val="50000"/>
              </a:spcBef>
              <a:spcAft>
                <a:spcPct val="0"/>
              </a:spcAft>
              <a:buFontTx/>
              <a:buChar char="•"/>
            </a:pPr>
            <a:r>
              <a:rPr lang="en-GB" sz="1600">
                <a:solidFill>
                  <a:srgbClr val="000000"/>
                </a:solidFill>
                <a:latin typeface="Arial" charset="0"/>
              </a:rPr>
              <a:t> The mu-metal cage greatly reduced the variation in 10” PMT </a:t>
            </a:r>
          </a:p>
          <a:p>
            <a:pPr defTabSz="914400" fontAlgn="base">
              <a:spcBef>
                <a:spcPct val="50000"/>
              </a:spcBef>
              <a:spcAft>
                <a:spcPct val="0"/>
              </a:spcAft>
              <a:buFontTx/>
              <a:buChar char="•"/>
            </a:pPr>
            <a:r>
              <a:rPr lang="en-GB" sz="1600">
                <a:solidFill>
                  <a:srgbClr val="000000"/>
                </a:solidFill>
                <a:latin typeface="Arial" charset="0"/>
              </a:rPr>
              <a:t> No large effects due to the magnetic field for 8” PMTs. </a:t>
            </a:r>
          </a:p>
          <a:p>
            <a:pPr defTabSz="914400" fontAlgn="base">
              <a:spcBef>
                <a:spcPct val="50000"/>
              </a:spcBef>
              <a:spcAft>
                <a:spcPct val="0"/>
              </a:spcAft>
              <a:buFontTx/>
              <a:buChar char="•"/>
            </a:pPr>
            <a:r>
              <a:rPr lang="en-GB" sz="1600">
                <a:solidFill>
                  <a:srgbClr val="000000"/>
                </a:solidFill>
                <a:latin typeface="Arial" charset="0"/>
              </a:rPr>
              <a:t> The mu-metal cage reduced variations for both 8” PMTs</a:t>
            </a:r>
          </a:p>
        </p:txBody>
      </p:sp>
      <p:pic>
        <p:nvPicPr>
          <p:cNvPr id="39714" name="Picture 2850" descr="ChargeRes_180"/>
          <p:cNvPicPr>
            <a:picLocks noChangeAspect="1" noChangeArrowheads="1"/>
          </p:cNvPicPr>
          <p:nvPr/>
        </p:nvPicPr>
        <p:blipFill>
          <a:blip r:embed="rId2"/>
          <a:srcRect/>
          <a:stretch>
            <a:fillRect/>
          </a:stretch>
        </p:blipFill>
        <p:spPr bwMode="auto">
          <a:xfrm>
            <a:off x="123825" y="76200"/>
            <a:ext cx="5556250" cy="2109788"/>
          </a:xfrm>
          <a:prstGeom prst="rect">
            <a:avLst/>
          </a:prstGeom>
          <a:noFill/>
        </p:spPr>
      </p:pic>
      <p:pic>
        <p:nvPicPr>
          <p:cNvPr id="39715" name="Picture 2851" descr="ChargeRes_090"/>
          <p:cNvPicPr>
            <a:picLocks noChangeAspect="1" noChangeArrowheads="1"/>
          </p:cNvPicPr>
          <p:nvPr/>
        </p:nvPicPr>
        <p:blipFill>
          <a:blip r:embed="rId3"/>
          <a:srcRect/>
          <a:stretch>
            <a:fillRect/>
          </a:stretch>
        </p:blipFill>
        <p:spPr bwMode="auto">
          <a:xfrm>
            <a:off x="133350" y="4357688"/>
            <a:ext cx="5487988" cy="2195512"/>
          </a:xfrm>
          <a:prstGeom prst="rect">
            <a:avLst/>
          </a:prstGeom>
          <a:noFill/>
        </p:spPr>
      </p:pic>
      <p:pic>
        <p:nvPicPr>
          <p:cNvPr id="39716" name="Picture 2852" descr="ChargeRes_140"/>
          <p:cNvPicPr>
            <a:picLocks noChangeAspect="1" noChangeArrowheads="1"/>
          </p:cNvPicPr>
          <p:nvPr/>
        </p:nvPicPr>
        <p:blipFill>
          <a:blip r:embed="rId4"/>
          <a:srcRect/>
          <a:stretch>
            <a:fillRect/>
          </a:stretch>
        </p:blipFill>
        <p:spPr bwMode="auto">
          <a:xfrm>
            <a:off x="114300" y="2190750"/>
            <a:ext cx="5487988" cy="2152650"/>
          </a:xfrm>
          <a:prstGeom prst="rect">
            <a:avLst/>
          </a:prstGeom>
          <a:noFill/>
        </p:spPr>
      </p:pic>
      <p:pic>
        <p:nvPicPr>
          <p:cNvPr id="39713" name="Picture 2849" descr="leggenda"/>
          <p:cNvPicPr>
            <a:picLocks noChangeAspect="1" noChangeArrowheads="1"/>
          </p:cNvPicPr>
          <p:nvPr/>
        </p:nvPicPr>
        <p:blipFill>
          <a:blip r:embed="rId5"/>
          <a:srcRect/>
          <a:stretch>
            <a:fillRect/>
          </a:stretch>
        </p:blipFill>
        <p:spPr bwMode="auto">
          <a:xfrm>
            <a:off x="685800" y="381000"/>
            <a:ext cx="960438" cy="465138"/>
          </a:xfrm>
          <a:prstGeom prst="rect">
            <a:avLst/>
          </a:prstGeom>
          <a:noFill/>
        </p:spPr>
      </p:pic>
      <p:pic>
        <p:nvPicPr>
          <p:cNvPr id="47694" name="Picture 3662"/>
          <p:cNvPicPr>
            <a:picLocks noChangeAspect="1" noChangeArrowheads="1"/>
          </p:cNvPicPr>
          <p:nvPr/>
        </p:nvPicPr>
        <p:blipFill>
          <a:blip r:embed="rId6"/>
          <a:srcRect/>
          <a:stretch>
            <a:fillRect/>
          </a:stretch>
        </p:blipFill>
        <p:spPr bwMode="auto">
          <a:xfrm>
            <a:off x="5410200" y="838200"/>
            <a:ext cx="3522663" cy="2179638"/>
          </a:xfrm>
          <a:prstGeom prst="rect">
            <a:avLst/>
          </a:prstGeom>
          <a:solidFill>
            <a:schemeClr val="bg1"/>
          </a:solidFill>
        </p:spPr>
      </p:pic>
      <p:sp>
        <p:nvSpPr>
          <p:cNvPr id="47695" name="Text Box 3663"/>
          <p:cNvSpPr txBox="1">
            <a:spLocks noChangeArrowheads="1"/>
          </p:cNvSpPr>
          <p:nvPr/>
        </p:nvSpPr>
        <p:spPr bwMode="auto">
          <a:xfrm>
            <a:off x="22225" y="6491288"/>
            <a:ext cx="5768975" cy="366712"/>
          </a:xfrm>
          <a:prstGeom prst="rect">
            <a:avLst/>
          </a:prstGeom>
          <a:solidFill>
            <a:schemeClr val="bg1"/>
          </a:solidFill>
          <a:ln w="9525">
            <a:noFill/>
            <a:miter lim="800000"/>
            <a:headEnd/>
            <a:tailEnd/>
          </a:ln>
          <a:effectLst/>
        </p:spPr>
        <p:txBody>
          <a:bodyPr>
            <a:spAutoFit/>
          </a:bodyPr>
          <a:lstStyle/>
          <a:p>
            <a:pPr algn="ctr" defTabSz="914400" fontAlgn="base">
              <a:spcBef>
                <a:spcPct val="50000"/>
              </a:spcBef>
              <a:spcAft>
                <a:spcPct val="0"/>
              </a:spcAft>
            </a:pPr>
            <a:r>
              <a:rPr lang="en-GB">
                <a:solidFill>
                  <a:srgbClr val="000000"/>
                </a:solidFill>
                <a:latin typeface="Arial" charset="0"/>
              </a:rPr>
              <a:t>NAKED			SHIELDED</a:t>
            </a:r>
          </a:p>
        </p:txBody>
      </p:sp>
      <p:sp>
        <p:nvSpPr>
          <p:cNvPr id="47696" name="Line 3664"/>
          <p:cNvSpPr>
            <a:spLocks noChangeShapeType="1"/>
          </p:cNvSpPr>
          <p:nvPr/>
        </p:nvSpPr>
        <p:spPr bwMode="auto">
          <a:xfrm>
            <a:off x="2819400" y="152400"/>
            <a:ext cx="14288" cy="6553200"/>
          </a:xfrm>
          <a:prstGeom prst="line">
            <a:avLst/>
          </a:prstGeom>
          <a:noFill/>
          <a:ln w="9525">
            <a:solidFill>
              <a:schemeClr val="tx1"/>
            </a:solidFill>
            <a:round/>
            <a:headEnd/>
            <a:tailEnd/>
          </a:ln>
          <a:effectLst/>
        </p:spPr>
        <p:txBody>
          <a:bodyPr/>
          <a:lstStyle/>
          <a:p>
            <a:pPr defTabSz="914400" fontAlgn="base">
              <a:spcBef>
                <a:spcPct val="0"/>
              </a:spcBef>
              <a:spcAft>
                <a:spcPct val="0"/>
              </a:spcAft>
            </a:pPr>
            <a:endParaRPr lang="en-GB">
              <a:solidFill>
                <a:srgbClr val="000000"/>
              </a:solidFill>
              <a:latin typeface="Arial" charset="0"/>
            </a:endParaRPr>
          </a:p>
        </p:txBody>
      </p:sp>
    </p:spTree>
    <p:extLst>
      <p:ext uri="{BB962C8B-B14F-4D97-AF65-F5344CB8AC3E}">
        <p14:creationId xmlns:p14="http://schemas.microsoft.com/office/powerpoint/2010/main" val="134055183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gnaposto numero diapositiva 5"/>
          <p:cNvSpPr>
            <a:spLocks noGrp="1"/>
          </p:cNvSpPr>
          <p:nvPr>
            <p:ph type="sldNum" sz="quarter" idx="12"/>
          </p:nvPr>
        </p:nvSpPr>
        <p:spPr/>
        <p:txBody>
          <a:bodyPr/>
          <a:lstStyle/>
          <a:p>
            <a:fld id="{978FA860-DA8F-424E-95A6-C570BFF144E5}" type="slidenum">
              <a:rPr lang="en-GB">
                <a:solidFill>
                  <a:srgbClr val="000000"/>
                </a:solidFill>
              </a:rPr>
              <a:pPr/>
              <a:t>15</a:t>
            </a:fld>
            <a:endParaRPr lang="en-GB">
              <a:solidFill>
                <a:srgbClr val="000000"/>
              </a:solidFill>
            </a:endParaRPr>
          </a:p>
        </p:txBody>
      </p:sp>
      <p:sp>
        <p:nvSpPr>
          <p:cNvPr id="17410" name="Text Box 2"/>
          <p:cNvSpPr txBox="1">
            <a:spLocks noChangeArrowheads="1"/>
          </p:cNvSpPr>
          <p:nvPr/>
        </p:nvSpPr>
        <p:spPr bwMode="auto">
          <a:xfrm>
            <a:off x="5724525" y="76200"/>
            <a:ext cx="676275" cy="396875"/>
          </a:xfrm>
          <a:prstGeom prst="rect">
            <a:avLst/>
          </a:prstGeom>
          <a:solidFill>
            <a:schemeClr val="bg1"/>
          </a:solidFill>
          <a:ln w="9525">
            <a:noFill/>
            <a:miter lim="800000"/>
            <a:headEnd/>
            <a:tailEnd/>
          </a:ln>
          <a:effectLst/>
        </p:spPr>
        <p:txBody>
          <a:bodyPr>
            <a:spAutoFit/>
          </a:bodyPr>
          <a:lstStyle/>
          <a:p>
            <a:pPr marL="342900" indent="-342900" defTabSz="914400" fontAlgn="base">
              <a:spcBef>
                <a:spcPct val="50000"/>
              </a:spcBef>
              <a:spcAft>
                <a:spcPct val="0"/>
              </a:spcAft>
            </a:pPr>
            <a:r>
              <a:rPr lang="en-US" sz="2000" b="1">
                <a:solidFill>
                  <a:srgbClr val="333399"/>
                </a:solidFill>
                <a:latin typeface="Aldine401 BT" pitchFamily="18" charset="0"/>
              </a:rPr>
              <a:t>TT</a:t>
            </a:r>
            <a:endParaRPr lang="en-GB" sz="2000" b="1">
              <a:solidFill>
                <a:srgbClr val="333399"/>
              </a:solidFill>
              <a:latin typeface="Aldine401 BT" pitchFamily="18" charset="0"/>
            </a:endParaRPr>
          </a:p>
        </p:txBody>
      </p:sp>
      <p:sp>
        <p:nvSpPr>
          <p:cNvPr id="17415" name="Text Box 7"/>
          <p:cNvSpPr txBox="1">
            <a:spLocks noChangeArrowheads="1"/>
          </p:cNvSpPr>
          <p:nvPr/>
        </p:nvSpPr>
        <p:spPr bwMode="auto">
          <a:xfrm>
            <a:off x="5602288" y="3381375"/>
            <a:ext cx="3313112" cy="2047875"/>
          </a:xfrm>
          <a:prstGeom prst="rect">
            <a:avLst/>
          </a:prstGeom>
          <a:noFill/>
          <a:ln w="9525">
            <a:noFill/>
            <a:miter lim="800000"/>
            <a:headEnd/>
            <a:tailEnd/>
          </a:ln>
          <a:effectLst/>
        </p:spPr>
        <p:txBody>
          <a:bodyPr>
            <a:spAutoFit/>
          </a:bodyPr>
          <a:lstStyle/>
          <a:p>
            <a:pPr defTabSz="914400" fontAlgn="base">
              <a:spcBef>
                <a:spcPct val="50000"/>
              </a:spcBef>
              <a:spcAft>
                <a:spcPct val="0"/>
              </a:spcAft>
              <a:buFontTx/>
              <a:buChar char="•"/>
            </a:pPr>
            <a:r>
              <a:rPr lang="en-GB" sz="1400">
                <a:solidFill>
                  <a:srgbClr val="000000"/>
                </a:solidFill>
                <a:latin typeface="Arial" charset="0"/>
              </a:rPr>
              <a:t> </a:t>
            </a:r>
            <a:r>
              <a:rPr lang="en-GB" sz="1600">
                <a:solidFill>
                  <a:srgbClr val="000000"/>
                </a:solidFill>
                <a:latin typeface="Arial" charset="0"/>
              </a:rPr>
              <a:t>No significant variations due to magnetic field for all the PMTs</a:t>
            </a:r>
          </a:p>
          <a:p>
            <a:pPr defTabSz="914400" fontAlgn="base">
              <a:spcBef>
                <a:spcPct val="50000"/>
              </a:spcBef>
              <a:spcAft>
                <a:spcPct val="0"/>
              </a:spcAft>
              <a:buFontTx/>
              <a:buChar char="•"/>
            </a:pPr>
            <a:r>
              <a:rPr lang="en-GB" sz="1600">
                <a:solidFill>
                  <a:srgbClr val="000000"/>
                </a:solidFill>
                <a:latin typeface="Arial" charset="0"/>
              </a:rPr>
              <a:t> No considerable effects of the mu-metal cage</a:t>
            </a:r>
          </a:p>
          <a:p>
            <a:pPr defTabSz="914400" fontAlgn="base">
              <a:spcBef>
                <a:spcPct val="50000"/>
              </a:spcBef>
              <a:spcAft>
                <a:spcPct val="0"/>
              </a:spcAft>
              <a:buFontTx/>
              <a:buChar char="•"/>
            </a:pPr>
            <a:r>
              <a:rPr lang="en-GB" sz="1600">
                <a:solidFill>
                  <a:srgbClr val="000000"/>
                </a:solidFill>
                <a:latin typeface="Arial" charset="0"/>
              </a:rPr>
              <a:t> Difference in average value due to the different size between 8” and 10” PMT</a:t>
            </a:r>
          </a:p>
        </p:txBody>
      </p:sp>
      <p:pic>
        <p:nvPicPr>
          <p:cNvPr id="34925" name="Picture 2157" descr="TTn_180"/>
          <p:cNvPicPr>
            <a:picLocks noChangeAspect="1" noChangeArrowheads="1"/>
          </p:cNvPicPr>
          <p:nvPr/>
        </p:nvPicPr>
        <p:blipFill>
          <a:blip r:embed="rId2"/>
          <a:srcRect/>
          <a:stretch>
            <a:fillRect/>
          </a:stretch>
        </p:blipFill>
        <p:spPr bwMode="auto">
          <a:xfrm>
            <a:off x="150813" y="76200"/>
            <a:ext cx="5487987" cy="2109788"/>
          </a:xfrm>
          <a:prstGeom prst="rect">
            <a:avLst/>
          </a:prstGeom>
          <a:noFill/>
        </p:spPr>
      </p:pic>
      <p:pic>
        <p:nvPicPr>
          <p:cNvPr id="34926" name="Picture 2158" descr="TTn_090"/>
          <p:cNvPicPr>
            <a:picLocks noChangeAspect="1" noChangeArrowheads="1"/>
          </p:cNvPicPr>
          <p:nvPr/>
        </p:nvPicPr>
        <p:blipFill>
          <a:blip r:embed="rId3"/>
          <a:srcRect/>
          <a:stretch>
            <a:fillRect/>
          </a:stretch>
        </p:blipFill>
        <p:spPr bwMode="auto">
          <a:xfrm>
            <a:off x="84138" y="4343400"/>
            <a:ext cx="5487987" cy="2195513"/>
          </a:xfrm>
          <a:prstGeom prst="rect">
            <a:avLst/>
          </a:prstGeom>
          <a:noFill/>
        </p:spPr>
      </p:pic>
      <p:pic>
        <p:nvPicPr>
          <p:cNvPr id="34927" name="Picture 2159" descr="TTn_140"/>
          <p:cNvPicPr>
            <a:picLocks noChangeAspect="1" noChangeArrowheads="1"/>
          </p:cNvPicPr>
          <p:nvPr/>
        </p:nvPicPr>
        <p:blipFill>
          <a:blip r:embed="rId4"/>
          <a:srcRect/>
          <a:stretch>
            <a:fillRect/>
          </a:stretch>
        </p:blipFill>
        <p:spPr bwMode="auto">
          <a:xfrm>
            <a:off x="152400" y="2114550"/>
            <a:ext cx="5487988" cy="2152650"/>
          </a:xfrm>
          <a:prstGeom prst="rect">
            <a:avLst/>
          </a:prstGeom>
          <a:noFill/>
        </p:spPr>
      </p:pic>
      <p:pic>
        <p:nvPicPr>
          <p:cNvPr id="34924" name="Picture 2156" descr="leggenda"/>
          <p:cNvPicPr>
            <a:picLocks noChangeAspect="1" noChangeArrowheads="1"/>
          </p:cNvPicPr>
          <p:nvPr/>
        </p:nvPicPr>
        <p:blipFill>
          <a:blip r:embed="rId5"/>
          <a:srcRect/>
          <a:stretch>
            <a:fillRect/>
          </a:stretch>
        </p:blipFill>
        <p:spPr bwMode="auto">
          <a:xfrm>
            <a:off x="923925" y="65088"/>
            <a:ext cx="960438" cy="465137"/>
          </a:xfrm>
          <a:prstGeom prst="rect">
            <a:avLst/>
          </a:prstGeom>
          <a:noFill/>
        </p:spPr>
      </p:pic>
      <p:pic>
        <p:nvPicPr>
          <p:cNvPr id="35729" name="Picture 2961"/>
          <p:cNvPicPr>
            <a:picLocks noChangeAspect="1" noChangeArrowheads="1"/>
          </p:cNvPicPr>
          <p:nvPr/>
        </p:nvPicPr>
        <p:blipFill>
          <a:blip r:embed="rId6"/>
          <a:srcRect/>
          <a:stretch>
            <a:fillRect/>
          </a:stretch>
        </p:blipFill>
        <p:spPr bwMode="auto">
          <a:xfrm>
            <a:off x="5486400" y="838200"/>
            <a:ext cx="3433763" cy="2173288"/>
          </a:xfrm>
          <a:prstGeom prst="rect">
            <a:avLst/>
          </a:prstGeom>
          <a:solidFill>
            <a:schemeClr val="bg1"/>
          </a:solidFill>
        </p:spPr>
      </p:pic>
      <p:sp>
        <p:nvSpPr>
          <p:cNvPr id="35730" name="Text Box 2962"/>
          <p:cNvSpPr txBox="1">
            <a:spLocks noChangeArrowheads="1"/>
          </p:cNvSpPr>
          <p:nvPr/>
        </p:nvSpPr>
        <p:spPr bwMode="auto">
          <a:xfrm>
            <a:off x="22225" y="6491288"/>
            <a:ext cx="5768975" cy="366712"/>
          </a:xfrm>
          <a:prstGeom prst="rect">
            <a:avLst/>
          </a:prstGeom>
          <a:solidFill>
            <a:schemeClr val="bg1"/>
          </a:solidFill>
          <a:ln w="9525">
            <a:noFill/>
            <a:miter lim="800000"/>
            <a:headEnd/>
            <a:tailEnd/>
          </a:ln>
          <a:effectLst/>
        </p:spPr>
        <p:txBody>
          <a:bodyPr>
            <a:spAutoFit/>
          </a:bodyPr>
          <a:lstStyle/>
          <a:p>
            <a:pPr algn="ctr" defTabSz="914400" fontAlgn="base">
              <a:spcBef>
                <a:spcPct val="50000"/>
              </a:spcBef>
              <a:spcAft>
                <a:spcPct val="0"/>
              </a:spcAft>
            </a:pPr>
            <a:r>
              <a:rPr lang="en-GB">
                <a:solidFill>
                  <a:srgbClr val="000000"/>
                </a:solidFill>
                <a:latin typeface="Arial" charset="0"/>
              </a:rPr>
              <a:t>NAKED			SHIELDED</a:t>
            </a:r>
          </a:p>
        </p:txBody>
      </p:sp>
      <p:sp>
        <p:nvSpPr>
          <p:cNvPr id="35731" name="Line 2963"/>
          <p:cNvSpPr>
            <a:spLocks noChangeShapeType="1"/>
          </p:cNvSpPr>
          <p:nvPr/>
        </p:nvSpPr>
        <p:spPr bwMode="auto">
          <a:xfrm>
            <a:off x="2819400" y="152400"/>
            <a:ext cx="14288" cy="6553200"/>
          </a:xfrm>
          <a:prstGeom prst="line">
            <a:avLst/>
          </a:prstGeom>
          <a:noFill/>
          <a:ln w="9525">
            <a:solidFill>
              <a:schemeClr val="tx1"/>
            </a:solidFill>
            <a:round/>
            <a:headEnd/>
            <a:tailEnd/>
          </a:ln>
          <a:effectLst/>
        </p:spPr>
        <p:txBody>
          <a:bodyPr/>
          <a:lstStyle/>
          <a:p>
            <a:pPr defTabSz="914400" fontAlgn="base">
              <a:spcBef>
                <a:spcPct val="0"/>
              </a:spcBef>
              <a:spcAft>
                <a:spcPct val="0"/>
              </a:spcAft>
            </a:pPr>
            <a:endParaRPr lang="en-GB">
              <a:solidFill>
                <a:srgbClr val="000000"/>
              </a:solidFill>
              <a:latin typeface="Arial" charset="0"/>
            </a:endParaRPr>
          </a:p>
        </p:txBody>
      </p:sp>
    </p:spTree>
    <p:extLst>
      <p:ext uri="{BB962C8B-B14F-4D97-AF65-F5344CB8AC3E}">
        <p14:creationId xmlns:p14="http://schemas.microsoft.com/office/powerpoint/2010/main" val="380167836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gnaposto numero diapositiva 5"/>
          <p:cNvSpPr>
            <a:spLocks noGrp="1"/>
          </p:cNvSpPr>
          <p:nvPr>
            <p:ph type="sldNum" sz="quarter" idx="12"/>
          </p:nvPr>
        </p:nvSpPr>
        <p:spPr/>
        <p:txBody>
          <a:bodyPr/>
          <a:lstStyle/>
          <a:p>
            <a:fld id="{F9EAB262-D9EF-4A70-8B38-C531E54DC8B6}" type="slidenum">
              <a:rPr lang="en-GB">
                <a:solidFill>
                  <a:srgbClr val="000000"/>
                </a:solidFill>
              </a:rPr>
              <a:pPr/>
              <a:t>16</a:t>
            </a:fld>
            <a:endParaRPr lang="en-GB">
              <a:solidFill>
                <a:srgbClr val="000000"/>
              </a:solidFill>
            </a:endParaRPr>
          </a:p>
        </p:txBody>
      </p:sp>
      <p:sp>
        <p:nvSpPr>
          <p:cNvPr id="18434" name="Text Box 2"/>
          <p:cNvSpPr txBox="1">
            <a:spLocks noChangeArrowheads="1"/>
          </p:cNvSpPr>
          <p:nvPr/>
        </p:nvSpPr>
        <p:spPr bwMode="auto">
          <a:xfrm>
            <a:off x="5638800" y="76200"/>
            <a:ext cx="917575" cy="396875"/>
          </a:xfrm>
          <a:prstGeom prst="rect">
            <a:avLst/>
          </a:prstGeom>
          <a:solidFill>
            <a:schemeClr val="bg1"/>
          </a:solidFill>
          <a:ln w="9525">
            <a:noFill/>
            <a:miter lim="800000"/>
            <a:headEnd/>
            <a:tailEnd/>
          </a:ln>
          <a:effectLst/>
        </p:spPr>
        <p:txBody>
          <a:bodyPr>
            <a:spAutoFit/>
          </a:bodyPr>
          <a:lstStyle/>
          <a:p>
            <a:pPr marL="342900" indent="-342900" defTabSz="914400" fontAlgn="base">
              <a:spcBef>
                <a:spcPct val="50000"/>
              </a:spcBef>
              <a:spcAft>
                <a:spcPct val="0"/>
              </a:spcAft>
            </a:pPr>
            <a:r>
              <a:rPr lang="en-US" sz="2000" b="1">
                <a:solidFill>
                  <a:srgbClr val="333399"/>
                </a:solidFill>
                <a:latin typeface="Aldine401 BT" pitchFamily="18" charset="0"/>
              </a:rPr>
              <a:t>TTS</a:t>
            </a:r>
            <a:endParaRPr lang="en-GB" sz="2000" b="1">
              <a:solidFill>
                <a:srgbClr val="333399"/>
              </a:solidFill>
              <a:latin typeface="Aldine401 BT" pitchFamily="18" charset="0"/>
            </a:endParaRPr>
          </a:p>
        </p:txBody>
      </p:sp>
      <p:sp>
        <p:nvSpPr>
          <p:cNvPr id="18439" name="Text Box 7"/>
          <p:cNvSpPr txBox="1">
            <a:spLocks noChangeArrowheads="1"/>
          </p:cNvSpPr>
          <p:nvPr/>
        </p:nvSpPr>
        <p:spPr bwMode="auto">
          <a:xfrm>
            <a:off x="5543550" y="3505200"/>
            <a:ext cx="3524250" cy="1803400"/>
          </a:xfrm>
          <a:prstGeom prst="rect">
            <a:avLst/>
          </a:prstGeom>
          <a:solidFill>
            <a:schemeClr val="bg1"/>
          </a:solidFill>
          <a:ln w="9525">
            <a:noFill/>
            <a:miter lim="800000"/>
            <a:headEnd/>
            <a:tailEnd/>
          </a:ln>
          <a:effectLst/>
        </p:spPr>
        <p:txBody>
          <a:bodyPr>
            <a:spAutoFit/>
          </a:bodyPr>
          <a:lstStyle/>
          <a:p>
            <a:pPr defTabSz="914400" fontAlgn="base">
              <a:spcBef>
                <a:spcPct val="50000"/>
              </a:spcBef>
              <a:spcAft>
                <a:spcPct val="0"/>
              </a:spcAft>
              <a:buFontTx/>
              <a:buChar char="•"/>
            </a:pPr>
            <a:r>
              <a:rPr lang="en-GB" sz="1600">
                <a:solidFill>
                  <a:srgbClr val="000000"/>
                </a:solidFill>
                <a:latin typeface="Arial" charset="0"/>
              </a:rPr>
              <a:t> Variations over the 10% in all the un-shielded PMTs</a:t>
            </a:r>
          </a:p>
          <a:p>
            <a:pPr defTabSz="914400" fontAlgn="base">
              <a:spcBef>
                <a:spcPct val="50000"/>
              </a:spcBef>
              <a:spcAft>
                <a:spcPct val="0"/>
              </a:spcAft>
              <a:buFontTx/>
              <a:buChar char="•"/>
            </a:pPr>
            <a:r>
              <a:rPr lang="en-GB" sz="1600">
                <a:solidFill>
                  <a:srgbClr val="000000"/>
                </a:solidFill>
                <a:latin typeface="Arial" charset="0"/>
              </a:rPr>
              <a:t> Considerable reduction in variations with the magnetic shield </a:t>
            </a:r>
          </a:p>
          <a:p>
            <a:pPr defTabSz="914400" fontAlgn="base">
              <a:spcBef>
                <a:spcPct val="50000"/>
              </a:spcBef>
              <a:spcAft>
                <a:spcPct val="0"/>
              </a:spcAft>
              <a:buFontTx/>
              <a:buChar char="•"/>
            </a:pPr>
            <a:r>
              <a:rPr lang="en-GB" sz="1600">
                <a:solidFill>
                  <a:srgbClr val="000000"/>
                </a:solidFill>
                <a:latin typeface="Arial" charset="0"/>
              </a:rPr>
              <a:t> No significant improvement in average values with magnetic shield </a:t>
            </a:r>
          </a:p>
        </p:txBody>
      </p:sp>
      <p:pic>
        <p:nvPicPr>
          <p:cNvPr id="19166" name="Picture 734" descr="TTSn_180"/>
          <p:cNvPicPr>
            <a:picLocks noChangeAspect="1" noChangeArrowheads="1"/>
          </p:cNvPicPr>
          <p:nvPr/>
        </p:nvPicPr>
        <p:blipFill>
          <a:blip r:embed="rId2"/>
          <a:srcRect/>
          <a:stretch>
            <a:fillRect/>
          </a:stretch>
        </p:blipFill>
        <p:spPr bwMode="auto">
          <a:xfrm>
            <a:off x="123825" y="104775"/>
            <a:ext cx="5487988" cy="2109788"/>
          </a:xfrm>
          <a:prstGeom prst="rect">
            <a:avLst/>
          </a:prstGeom>
          <a:noFill/>
        </p:spPr>
      </p:pic>
      <p:pic>
        <p:nvPicPr>
          <p:cNvPr id="19167" name="Picture 735" descr="TTSn_090"/>
          <p:cNvPicPr>
            <a:picLocks noChangeAspect="1" noChangeArrowheads="1"/>
          </p:cNvPicPr>
          <p:nvPr/>
        </p:nvPicPr>
        <p:blipFill>
          <a:blip r:embed="rId3"/>
          <a:srcRect/>
          <a:stretch>
            <a:fillRect/>
          </a:stretch>
        </p:blipFill>
        <p:spPr bwMode="auto">
          <a:xfrm>
            <a:off x="133350" y="4371975"/>
            <a:ext cx="5487988" cy="2195513"/>
          </a:xfrm>
          <a:prstGeom prst="rect">
            <a:avLst/>
          </a:prstGeom>
          <a:noFill/>
        </p:spPr>
      </p:pic>
      <p:pic>
        <p:nvPicPr>
          <p:cNvPr id="19168" name="Picture 736" descr="TTSn_140"/>
          <p:cNvPicPr>
            <a:picLocks noChangeAspect="1" noChangeArrowheads="1"/>
          </p:cNvPicPr>
          <p:nvPr/>
        </p:nvPicPr>
        <p:blipFill>
          <a:blip r:embed="rId4"/>
          <a:srcRect/>
          <a:stretch>
            <a:fillRect/>
          </a:stretch>
        </p:blipFill>
        <p:spPr bwMode="auto">
          <a:xfrm>
            <a:off x="152400" y="2171700"/>
            <a:ext cx="5487988" cy="2152650"/>
          </a:xfrm>
          <a:prstGeom prst="rect">
            <a:avLst/>
          </a:prstGeom>
          <a:noFill/>
        </p:spPr>
      </p:pic>
      <p:pic>
        <p:nvPicPr>
          <p:cNvPr id="19165" name="Picture 733" descr="leggenda"/>
          <p:cNvPicPr>
            <a:picLocks noChangeAspect="1" noChangeArrowheads="1"/>
          </p:cNvPicPr>
          <p:nvPr/>
        </p:nvPicPr>
        <p:blipFill>
          <a:blip r:embed="rId5"/>
          <a:srcRect/>
          <a:stretch>
            <a:fillRect/>
          </a:stretch>
        </p:blipFill>
        <p:spPr bwMode="auto">
          <a:xfrm>
            <a:off x="1163638" y="65088"/>
            <a:ext cx="893762" cy="433387"/>
          </a:xfrm>
          <a:prstGeom prst="rect">
            <a:avLst/>
          </a:prstGeom>
          <a:noFill/>
        </p:spPr>
      </p:pic>
      <p:pic>
        <p:nvPicPr>
          <p:cNvPr id="48241" name="Picture 1137"/>
          <p:cNvPicPr>
            <a:picLocks noChangeAspect="1" noChangeArrowheads="1"/>
          </p:cNvPicPr>
          <p:nvPr/>
        </p:nvPicPr>
        <p:blipFill>
          <a:blip r:embed="rId6"/>
          <a:srcRect/>
          <a:stretch>
            <a:fillRect/>
          </a:stretch>
        </p:blipFill>
        <p:spPr bwMode="auto">
          <a:xfrm>
            <a:off x="5410200" y="838200"/>
            <a:ext cx="3514725" cy="2138363"/>
          </a:xfrm>
          <a:prstGeom prst="rect">
            <a:avLst/>
          </a:prstGeom>
          <a:solidFill>
            <a:schemeClr val="bg1"/>
          </a:solidFill>
        </p:spPr>
      </p:pic>
      <p:sp>
        <p:nvSpPr>
          <p:cNvPr id="48242" name="Text Box 1138"/>
          <p:cNvSpPr txBox="1">
            <a:spLocks noChangeArrowheads="1"/>
          </p:cNvSpPr>
          <p:nvPr/>
        </p:nvSpPr>
        <p:spPr bwMode="auto">
          <a:xfrm>
            <a:off x="22225" y="6491288"/>
            <a:ext cx="5768975" cy="366712"/>
          </a:xfrm>
          <a:prstGeom prst="rect">
            <a:avLst/>
          </a:prstGeom>
          <a:solidFill>
            <a:schemeClr val="bg1"/>
          </a:solidFill>
          <a:ln w="9525">
            <a:noFill/>
            <a:miter lim="800000"/>
            <a:headEnd/>
            <a:tailEnd/>
          </a:ln>
          <a:effectLst/>
        </p:spPr>
        <p:txBody>
          <a:bodyPr>
            <a:spAutoFit/>
          </a:bodyPr>
          <a:lstStyle/>
          <a:p>
            <a:pPr algn="ctr" defTabSz="914400" fontAlgn="base">
              <a:spcBef>
                <a:spcPct val="50000"/>
              </a:spcBef>
              <a:spcAft>
                <a:spcPct val="0"/>
              </a:spcAft>
            </a:pPr>
            <a:r>
              <a:rPr lang="en-GB">
                <a:solidFill>
                  <a:srgbClr val="000000"/>
                </a:solidFill>
                <a:latin typeface="Arial" charset="0"/>
              </a:rPr>
              <a:t>NAKED			SHIELDED</a:t>
            </a:r>
          </a:p>
        </p:txBody>
      </p:sp>
      <p:sp>
        <p:nvSpPr>
          <p:cNvPr id="48243" name="Line 1139"/>
          <p:cNvSpPr>
            <a:spLocks noChangeShapeType="1"/>
          </p:cNvSpPr>
          <p:nvPr/>
        </p:nvSpPr>
        <p:spPr bwMode="auto">
          <a:xfrm>
            <a:off x="2819400" y="152400"/>
            <a:ext cx="14288" cy="6553200"/>
          </a:xfrm>
          <a:prstGeom prst="line">
            <a:avLst/>
          </a:prstGeom>
          <a:noFill/>
          <a:ln w="9525">
            <a:solidFill>
              <a:schemeClr val="tx1"/>
            </a:solidFill>
            <a:round/>
            <a:headEnd/>
            <a:tailEnd/>
          </a:ln>
          <a:effectLst/>
        </p:spPr>
        <p:txBody>
          <a:bodyPr/>
          <a:lstStyle/>
          <a:p>
            <a:pPr defTabSz="914400" fontAlgn="base">
              <a:spcBef>
                <a:spcPct val="0"/>
              </a:spcBef>
              <a:spcAft>
                <a:spcPct val="0"/>
              </a:spcAft>
            </a:pPr>
            <a:endParaRPr lang="en-GB">
              <a:solidFill>
                <a:srgbClr val="000000"/>
              </a:solidFill>
              <a:latin typeface="Arial" charset="0"/>
            </a:endParaRPr>
          </a:p>
        </p:txBody>
      </p:sp>
    </p:spTree>
    <p:extLst>
      <p:ext uri="{BB962C8B-B14F-4D97-AF65-F5344CB8AC3E}">
        <p14:creationId xmlns:p14="http://schemas.microsoft.com/office/powerpoint/2010/main" val="174712462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562100" y="822236"/>
            <a:ext cx="4572000" cy="1477328"/>
          </a:xfrm>
          <a:prstGeom prst="rect">
            <a:avLst/>
          </a:prstGeom>
        </p:spPr>
        <p:txBody>
          <a:bodyPr>
            <a:spAutoFit/>
          </a:bodyPr>
          <a:lstStyle/>
          <a:p>
            <a:pPr algn="just"/>
            <a:r>
              <a:rPr lang="it-IT"/>
              <a:t>The segmentation of the detection area in the DOM will aid in distinguishing single-photon from multi-photon hits. Moreover, two-photon hits can be unambiguously recognised if the two photons are registered in separate tubes. </a:t>
            </a:r>
            <a:endParaRPr lang="it-IT"/>
          </a:p>
        </p:txBody>
      </p:sp>
    </p:spTree>
    <p:extLst>
      <p:ext uri="{BB962C8B-B14F-4D97-AF65-F5344CB8AC3E}">
        <p14:creationId xmlns:p14="http://schemas.microsoft.com/office/powerpoint/2010/main" val="847678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piè di pagina 5"/>
          <p:cNvSpPr>
            <a:spLocks noGrp="1"/>
          </p:cNvSpPr>
          <p:nvPr>
            <p:ph type="ftr" sz="quarter" idx="11"/>
          </p:nvPr>
        </p:nvSpPr>
        <p:spPr/>
        <p:txBody>
          <a:bodyPr/>
          <a:lstStyle/>
          <a:p>
            <a:pPr>
              <a:defRPr/>
            </a:pPr>
            <a:r>
              <a:rPr lang="ru-RU">
                <a:solidFill>
                  <a:srgbClr val="FFFFFF"/>
                </a:solidFill>
                <a:latin typeface="Times New Roman"/>
                <a:ea typeface="ＭＳ Ｐゴシック"/>
              </a:rPr>
              <a:t>B.K.Lubsandorzhiev, RICH2007 Trieste 15-20 October 2007</a:t>
            </a:r>
          </a:p>
        </p:txBody>
      </p:sp>
      <p:sp>
        <p:nvSpPr>
          <p:cNvPr id="8" name="Segnaposto numero diapositiva 6"/>
          <p:cNvSpPr>
            <a:spLocks noGrp="1"/>
          </p:cNvSpPr>
          <p:nvPr>
            <p:ph type="sldNum" sz="quarter" idx="12"/>
          </p:nvPr>
        </p:nvSpPr>
        <p:spPr/>
        <p:txBody>
          <a:bodyPr/>
          <a:lstStyle/>
          <a:p>
            <a:pPr>
              <a:defRPr/>
            </a:pPr>
            <a:fld id="{5D08FFAF-CE6B-404D-98FE-DE8DEDD5FB04}" type="slidenum">
              <a:rPr lang="ru-RU">
                <a:solidFill>
                  <a:srgbClr val="FFFFFF"/>
                </a:solidFill>
                <a:latin typeface="Times New Roman"/>
                <a:ea typeface="ＭＳ Ｐゴシック"/>
              </a:rPr>
              <a:pPr>
                <a:defRPr/>
              </a:pPr>
              <a:t>18</a:t>
            </a:fld>
            <a:endParaRPr lang="ru-RU">
              <a:solidFill>
                <a:srgbClr val="FFFFFF"/>
              </a:solidFill>
              <a:latin typeface="Times New Roman"/>
              <a:ea typeface="ＭＳ Ｐゴシック"/>
            </a:endParaRPr>
          </a:p>
        </p:txBody>
      </p:sp>
      <p:pic>
        <p:nvPicPr>
          <p:cNvPr id="78853" name="Picture 1029"/>
          <p:cNvPicPr>
            <a:picLocks noGrp="1" noChangeAspect="1" noChangeArrowheads="1"/>
          </p:cNvPicPr>
          <p:nvPr>
            <p:ph type="body" sz="half" idx="1"/>
          </p:nvPr>
        </p:nvPicPr>
        <p:blipFill>
          <a:blip r:embed="rId3">
            <a:extLst>
              <a:ext uri="{28A0092B-C50C-407E-A947-70E740481C1C}">
                <a14:useLocalDpi xmlns:a14="http://schemas.microsoft.com/office/drawing/2010/main" val="0"/>
              </a:ext>
            </a:extLst>
          </a:blip>
          <a:srcRect/>
          <a:stretch>
            <a:fillRect/>
          </a:stretch>
        </p:blipFill>
        <p:spPr>
          <a:xfrm>
            <a:off x="696913" y="1981200"/>
            <a:ext cx="3786187" cy="4114800"/>
          </a:xfrm>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chemeClr val="tx1"/>
                </a:solidFill>
                <a:round/>
                <a:headEnd/>
                <a:tailEnd/>
              </a14:hiddenLine>
            </a:ext>
          </a:extLst>
        </p:spPr>
      </p:pic>
      <p:graphicFrame>
        <p:nvGraphicFramePr>
          <p:cNvPr id="15364" name="Object 1030"/>
          <p:cNvGraphicFramePr>
            <a:graphicFrameLocks noGrp="1" noChangeAspect="1"/>
          </p:cNvGraphicFramePr>
          <p:nvPr>
            <p:ph type="clipArt" sz="half" idx="2"/>
          </p:nvPr>
        </p:nvGraphicFramePr>
        <p:xfrm>
          <a:off x="4648200" y="1981200"/>
          <a:ext cx="4079875" cy="4146550"/>
        </p:xfrm>
        <a:graphic>
          <a:graphicData uri="http://schemas.openxmlformats.org/presentationml/2006/ole">
            <mc:AlternateContent xmlns:mc="http://schemas.openxmlformats.org/markup-compatibility/2006">
              <mc:Choice xmlns:v="urn:schemas-microsoft-com:vml" Requires="v">
                <p:oleObj spid="_x0000_s53251" name="Точечный рисунок" r:id="rId4" imgW="6485714" imgH="6590476" progId="Paint.Picture">
                  <p:embed/>
                </p:oleObj>
              </mc:Choice>
              <mc:Fallback>
                <p:oleObj name="Точечный рисунок" r:id="rId4" imgW="6485714" imgH="6590476"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1981200"/>
                        <a:ext cx="4079875" cy="41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78855" name="Text Box 1031"/>
          <p:cNvSpPr txBox="1">
            <a:spLocks noChangeArrowheads="1"/>
          </p:cNvSpPr>
          <p:nvPr/>
        </p:nvSpPr>
        <p:spPr bwMode="auto">
          <a:xfrm>
            <a:off x="1905000" y="1409700"/>
            <a:ext cx="1184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2400">
                <a:solidFill>
                  <a:srgbClr val="FFFFFF"/>
                </a:solidFill>
                <a:latin typeface="Times New Roman" charset="0"/>
                <a:ea typeface="ＭＳ Ｐゴシック" charset="0"/>
                <a:cs typeface="ＭＳ Ｐゴシック" charset="0"/>
              </a:rPr>
              <a:t>XP2600</a:t>
            </a:r>
            <a:endParaRPr lang="ru-RU" sz="2400">
              <a:solidFill>
                <a:srgbClr val="FFFFFF"/>
              </a:solidFill>
              <a:latin typeface="Times New Roman" charset="0"/>
              <a:ea typeface="ＭＳ Ｐゴシック" charset="0"/>
              <a:cs typeface="ＭＳ Ｐゴシック" charset="0"/>
            </a:endParaRPr>
          </a:p>
        </p:txBody>
      </p:sp>
      <p:sp>
        <p:nvSpPr>
          <p:cNvPr id="78856" name="Text Box 1032"/>
          <p:cNvSpPr txBox="1">
            <a:spLocks noChangeArrowheads="1"/>
          </p:cNvSpPr>
          <p:nvPr/>
        </p:nvSpPr>
        <p:spPr bwMode="auto">
          <a:xfrm>
            <a:off x="5546725" y="1387475"/>
            <a:ext cx="19986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ru-RU" sz="2400">
                <a:solidFill>
                  <a:srgbClr val="FFFFFF"/>
                </a:solidFill>
                <a:latin typeface="Times New Roman" charset="0"/>
                <a:ea typeface="ＭＳ Ｐゴシック" charset="0"/>
                <a:cs typeface="ＭＳ Ｐゴシック" charset="0"/>
              </a:rPr>
              <a:t>QUASAR-370</a:t>
            </a:r>
          </a:p>
        </p:txBody>
      </p:sp>
      <p:sp>
        <p:nvSpPr>
          <p:cNvPr id="9" name="Rettangolo 8"/>
          <p:cNvSpPr/>
          <p:nvPr/>
        </p:nvSpPr>
        <p:spPr>
          <a:xfrm>
            <a:off x="241300" y="123736"/>
            <a:ext cx="8737600" cy="1200329"/>
          </a:xfrm>
          <a:prstGeom prst="rect">
            <a:avLst/>
          </a:prstGeom>
        </p:spPr>
        <p:txBody>
          <a:bodyPr wrap="square">
            <a:spAutoFit/>
          </a:bodyPr>
          <a:lstStyle/>
          <a:p>
            <a:pPr algn="just"/>
            <a:r>
              <a:rPr lang="it-IT"/>
              <a:t>MOTIVATION</a:t>
            </a:r>
          </a:p>
          <a:p>
            <a:pPr algn="just"/>
            <a:r>
              <a:rPr lang="it-IT"/>
              <a:t>The segmentation of the detection area in the DOM will aid in distinguishing single-photon from multi-photon hits. Moreover, two-photon hits can be unambiguously recognised if the two photons are registered in separate tubes. </a:t>
            </a:r>
            <a:endParaRPr lang="it-IT"/>
          </a:p>
        </p:txBody>
      </p:sp>
    </p:spTree>
    <p:extLst>
      <p:ext uri="{BB962C8B-B14F-4D97-AF65-F5344CB8AC3E}">
        <p14:creationId xmlns:p14="http://schemas.microsoft.com/office/powerpoint/2010/main" val="2372746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piè di pagina 5"/>
          <p:cNvSpPr>
            <a:spLocks noGrp="1"/>
          </p:cNvSpPr>
          <p:nvPr>
            <p:ph type="ftr" sz="quarter" idx="11"/>
          </p:nvPr>
        </p:nvSpPr>
        <p:spPr/>
        <p:txBody>
          <a:bodyPr/>
          <a:lstStyle/>
          <a:p>
            <a:pPr>
              <a:defRPr/>
            </a:pPr>
            <a:r>
              <a:rPr lang="ru-RU">
                <a:solidFill>
                  <a:srgbClr val="FFFFFF"/>
                </a:solidFill>
                <a:latin typeface="Times New Roman"/>
                <a:ea typeface="ＭＳ Ｐゴシック"/>
              </a:rPr>
              <a:t>B.K.Lubsandorzhiev, RICH2007 Trieste 15-20 October 2007</a:t>
            </a:r>
          </a:p>
        </p:txBody>
      </p:sp>
      <p:sp>
        <p:nvSpPr>
          <p:cNvPr id="5" name="Segnaposto numero diapositiva 6"/>
          <p:cNvSpPr>
            <a:spLocks noGrp="1"/>
          </p:cNvSpPr>
          <p:nvPr>
            <p:ph type="sldNum" sz="quarter" idx="12"/>
          </p:nvPr>
        </p:nvSpPr>
        <p:spPr/>
        <p:txBody>
          <a:bodyPr/>
          <a:lstStyle/>
          <a:p>
            <a:pPr>
              <a:defRPr/>
            </a:pPr>
            <a:fld id="{BBEA9CE7-D0C0-9941-82D9-CBB8F9CD9065}" type="slidenum">
              <a:rPr lang="ru-RU">
                <a:solidFill>
                  <a:srgbClr val="FFFFFF"/>
                </a:solidFill>
                <a:latin typeface="Times New Roman"/>
                <a:ea typeface="ＭＳ Ｐゴシック"/>
              </a:rPr>
              <a:pPr>
                <a:defRPr/>
              </a:pPr>
              <a:t>19</a:t>
            </a:fld>
            <a:endParaRPr lang="ru-RU">
              <a:solidFill>
                <a:srgbClr val="FFFFFF"/>
              </a:solidFill>
              <a:latin typeface="Times New Roman"/>
              <a:ea typeface="ＭＳ Ｐゴシック"/>
            </a:endParaRPr>
          </a:p>
        </p:txBody>
      </p:sp>
      <p:sp>
        <p:nvSpPr>
          <p:cNvPr id="79877" name="Rectangle 1029"/>
          <p:cNvSpPr>
            <a:spLocks noGrp="1" noChangeArrowheads="1"/>
          </p:cNvSpPr>
          <p:nvPr>
            <p:ph type="body" sz="half" idx="1"/>
          </p:nvPr>
        </p:nvSpPr>
        <p:spPr>
          <a:xfrm>
            <a:off x="685800" y="152400"/>
            <a:ext cx="8077200" cy="5791200"/>
          </a:xfrm>
        </p:spPr>
        <p:txBody>
          <a:bodyPr/>
          <a:lstStyle/>
          <a:p>
            <a:pPr>
              <a:buFontTx/>
              <a:buNone/>
              <a:defRPr/>
            </a:pPr>
            <a:r>
              <a:rPr lang="ru-RU" sz="2800" smtClean="0">
                <a:cs typeface="+mn-cs"/>
              </a:rPr>
              <a:t>Quasar-370 phototube has excellent time and </a:t>
            </a:r>
          </a:p>
          <a:p>
            <a:pPr>
              <a:buFontTx/>
              <a:buNone/>
              <a:defRPr/>
            </a:pPr>
            <a:r>
              <a:rPr lang="ru-RU" sz="2800" smtClean="0">
                <a:cs typeface="+mn-cs"/>
              </a:rPr>
              <a:t>very good single electron resolutions</a:t>
            </a:r>
          </a:p>
          <a:p>
            <a:pPr>
              <a:defRPr/>
            </a:pPr>
            <a:r>
              <a:rPr lang="ru-RU" sz="2800" smtClean="0">
                <a:cs typeface="+mn-cs"/>
              </a:rPr>
              <a:t>no prepulses</a:t>
            </a:r>
          </a:p>
          <a:p>
            <a:pPr>
              <a:defRPr/>
            </a:pPr>
            <a:r>
              <a:rPr lang="ru-RU" sz="2800" smtClean="0">
                <a:cs typeface="+mn-cs"/>
              </a:rPr>
              <a:t>no late pulses in TTS</a:t>
            </a:r>
          </a:p>
          <a:p>
            <a:pPr>
              <a:defRPr/>
            </a:pPr>
            <a:r>
              <a:rPr lang="ru-RU" sz="2800" smtClean="0">
                <a:cs typeface="+mn-cs"/>
              </a:rPr>
              <a:t>low level of afterpulses</a:t>
            </a:r>
          </a:p>
          <a:p>
            <a:pPr>
              <a:defRPr/>
            </a:pPr>
            <a:r>
              <a:rPr lang="ru-RU" sz="2800" smtClean="0">
                <a:cs typeface="+mn-cs"/>
              </a:rPr>
              <a:t>~100% effective collection effiency</a:t>
            </a:r>
          </a:p>
          <a:p>
            <a:pPr>
              <a:defRPr/>
            </a:pPr>
            <a:r>
              <a:rPr lang="ru-RU" sz="2800" smtClean="0">
                <a:cs typeface="+mn-cs"/>
              </a:rPr>
              <a:t> 1 ns TTS (FWHM)</a:t>
            </a:r>
          </a:p>
          <a:p>
            <a:pPr>
              <a:defRPr/>
            </a:pPr>
            <a:r>
              <a:rPr lang="ru-RU" sz="2800" smtClean="0">
                <a:cs typeface="+mn-cs"/>
              </a:rPr>
              <a:t>very good SER (competitive to HPD)</a:t>
            </a:r>
          </a:p>
          <a:p>
            <a:pPr>
              <a:defRPr/>
            </a:pPr>
            <a:r>
              <a:rPr lang="ru-RU" sz="2800" smtClean="0">
                <a:cs typeface="+mn-cs"/>
              </a:rPr>
              <a:t>immunity to terrestrial magnetic field</a:t>
            </a:r>
          </a:p>
          <a:p>
            <a:pPr>
              <a:buFontTx/>
              <a:buNone/>
              <a:defRPr/>
            </a:pPr>
            <a:r>
              <a:rPr lang="ru-RU" sz="2800" smtClean="0">
                <a:cs typeface="+mn-cs"/>
              </a:rPr>
              <a:t>    &gt;2</a:t>
            </a:r>
            <a:r>
              <a:rPr lang="ru-RU" sz="2800" smtClean="0">
                <a:cs typeface="+mn-cs"/>
                <a:sym typeface="Symbol" charset="0"/>
              </a:rPr>
              <a:t> sensitivity</a:t>
            </a:r>
          </a:p>
          <a:p>
            <a:pPr>
              <a:buFontTx/>
              <a:buNone/>
              <a:defRPr/>
            </a:pPr>
            <a:r>
              <a:rPr lang="ru-RU" sz="2800" smtClean="0">
                <a:cs typeface="+mn-cs"/>
                <a:sym typeface="Symbol" charset="0"/>
              </a:rPr>
              <a:t>    </a:t>
            </a:r>
            <a:endParaRPr lang="ru-RU" sz="2800" smtClean="0">
              <a:cs typeface="+mn-cs"/>
            </a:endParaRPr>
          </a:p>
        </p:txBody>
      </p:sp>
    </p:spTree>
    <p:extLst>
      <p:ext uri="{BB962C8B-B14F-4D97-AF65-F5344CB8AC3E}">
        <p14:creationId xmlns:p14="http://schemas.microsoft.com/office/powerpoint/2010/main" val="17938327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egnaposto piè di pagina 5"/>
          <p:cNvSpPr>
            <a:spLocks noGrp="1"/>
          </p:cNvSpPr>
          <p:nvPr>
            <p:ph type="ftr" sz="quarter" idx="11"/>
          </p:nvPr>
        </p:nvSpPr>
        <p:spPr/>
        <p:txBody>
          <a:bodyPr/>
          <a:lstStyle/>
          <a:p>
            <a:pPr>
              <a:defRPr/>
            </a:pPr>
            <a:r>
              <a:rPr lang="ru-RU">
                <a:solidFill>
                  <a:srgbClr val="FFFFFF"/>
                </a:solidFill>
                <a:latin typeface="Times New Roman"/>
                <a:ea typeface="ＭＳ Ｐゴシック"/>
              </a:rPr>
              <a:t>B.K.Lubsandorzhiev, RICH2007 Trieste 15-20 October 2007</a:t>
            </a:r>
          </a:p>
        </p:txBody>
      </p:sp>
      <p:sp>
        <p:nvSpPr>
          <p:cNvPr id="11" name="Segnaposto numero diapositiva 6"/>
          <p:cNvSpPr>
            <a:spLocks noGrp="1"/>
          </p:cNvSpPr>
          <p:nvPr>
            <p:ph type="sldNum" sz="quarter" idx="12"/>
          </p:nvPr>
        </p:nvSpPr>
        <p:spPr/>
        <p:txBody>
          <a:bodyPr/>
          <a:lstStyle/>
          <a:p>
            <a:pPr>
              <a:defRPr/>
            </a:pPr>
            <a:fld id="{09C16C5F-F5CE-6F4A-815B-EFDD8542C3AA}" type="slidenum">
              <a:rPr lang="ru-RU">
                <a:solidFill>
                  <a:srgbClr val="FFFFFF"/>
                </a:solidFill>
                <a:latin typeface="Times New Roman"/>
                <a:ea typeface="ＭＳ Ｐゴシック"/>
              </a:rPr>
              <a:pPr>
                <a:defRPr/>
              </a:pPr>
              <a:t>20</a:t>
            </a:fld>
            <a:endParaRPr lang="ru-RU">
              <a:solidFill>
                <a:srgbClr val="FFFFFF"/>
              </a:solidFill>
              <a:latin typeface="Times New Roman"/>
              <a:ea typeface="ＭＳ Ｐゴシック"/>
            </a:endParaRPr>
          </a:p>
        </p:txBody>
      </p:sp>
      <p:sp>
        <p:nvSpPr>
          <p:cNvPr id="81925" name="Rectangle 1029"/>
          <p:cNvSpPr>
            <a:spLocks noGrp="1" noChangeArrowheads="1"/>
          </p:cNvSpPr>
          <p:nvPr>
            <p:ph type="title"/>
          </p:nvPr>
        </p:nvSpPr>
        <p:spPr>
          <a:xfrm>
            <a:off x="762000" y="152400"/>
            <a:ext cx="7772400" cy="533400"/>
          </a:xfrm>
        </p:spPr>
        <p:txBody>
          <a:bodyPr/>
          <a:lstStyle/>
          <a:p>
            <a:pPr>
              <a:defRPr/>
            </a:pPr>
            <a:r>
              <a:rPr lang="ru-RU" sz="2800" smtClean="0">
                <a:cs typeface="+mj-cs"/>
              </a:rPr>
              <a:t>Quasar-370LSO with LSO crystal</a:t>
            </a:r>
            <a:endParaRPr lang="ru-RU" smtClean="0">
              <a:cs typeface="+mj-cs"/>
            </a:endParaRPr>
          </a:p>
        </p:txBody>
      </p:sp>
      <p:graphicFrame>
        <p:nvGraphicFramePr>
          <p:cNvPr id="18436" name="Object 1030"/>
          <p:cNvGraphicFramePr>
            <a:graphicFrameLocks noGrp="1" noChangeAspect="1"/>
          </p:cNvGraphicFramePr>
          <p:nvPr>
            <p:ph type="body" sz="half" idx="1"/>
          </p:nvPr>
        </p:nvGraphicFramePr>
        <p:xfrm>
          <a:off x="533400" y="1295400"/>
          <a:ext cx="3810000" cy="3074988"/>
        </p:xfrm>
        <a:graphic>
          <a:graphicData uri="http://schemas.openxmlformats.org/presentationml/2006/ole">
            <mc:AlternateContent xmlns:mc="http://schemas.openxmlformats.org/markup-compatibility/2006">
              <mc:Choice xmlns:v="urn:schemas-microsoft-com:vml" Requires="v">
                <p:oleObj spid="_x0000_s54275" name="Documento" r:id="rId3" imgW="3150108" imgH="2543556" progId="Word.Document.8">
                  <p:embed/>
                </p:oleObj>
              </mc:Choice>
              <mc:Fallback>
                <p:oleObj name="Documento" r:id="rId3" imgW="3150108" imgH="2543556"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295400"/>
                        <a:ext cx="3810000" cy="307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81927" name="Picture 1031" descr="C:\LBK\scintillators\quasar_jitter_light07.bmp"/>
          <p:cNvPicPr>
            <a:picLocks noGrp="1" noChangeAspect="1" noChangeArrowheads="1"/>
          </p:cNvPicPr>
          <p:nvPr>
            <p:ph type="clipArt" sz="half" idx="2"/>
          </p:nvPr>
        </p:nvPicPr>
        <p:blipFill>
          <a:blip r:embed="rId5">
            <a:extLst>
              <a:ext uri="{28A0092B-C50C-407E-A947-70E740481C1C}">
                <a14:useLocalDpi xmlns:a14="http://schemas.microsoft.com/office/drawing/2010/main" val="0"/>
              </a:ext>
            </a:extLst>
          </a:blip>
          <a:srcRect/>
          <a:stretch>
            <a:fillRect/>
          </a:stretch>
        </p:blipFill>
        <p:spPr>
          <a:xfrm>
            <a:off x="4648200" y="685800"/>
            <a:ext cx="3752850" cy="4114800"/>
          </a:xfrm>
        </p:spPr>
      </p:pic>
      <p:sp>
        <p:nvSpPr>
          <p:cNvPr id="81928" name="Text Box 1032"/>
          <p:cNvSpPr txBox="1">
            <a:spLocks noChangeArrowheads="1"/>
          </p:cNvSpPr>
          <p:nvPr/>
        </p:nvSpPr>
        <p:spPr bwMode="auto">
          <a:xfrm>
            <a:off x="228600" y="685800"/>
            <a:ext cx="411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r>
              <a:rPr lang="ru-RU" sz="2400">
                <a:solidFill>
                  <a:srgbClr val="FFFFFF"/>
                </a:solidFill>
                <a:latin typeface="Times New Roman" charset="0"/>
                <a:ea typeface="ＭＳ Ｐゴシック" charset="0"/>
                <a:cs typeface="ＭＳ Ｐゴシック" charset="0"/>
              </a:rPr>
              <a:t>           1996-97, ICRC1997 </a:t>
            </a:r>
          </a:p>
        </p:txBody>
      </p:sp>
      <p:sp>
        <p:nvSpPr>
          <p:cNvPr id="81929" name="Text Box 1033"/>
          <p:cNvSpPr txBox="1">
            <a:spLocks noChangeArrowheads="1"/>
          </p:cNvSpPr>
          <p:nvPr/>
        </p:nvSpPr>
        <p:spPr bwMode="auto">
          <a:xfrm>
            <a:off x="152400" y="4495800"/>
            <a:ext cx="41878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r>
              <a:rPr lang="ru-RU" sz="2400">
                <a:solidFill>
                  <a:srgbClr val="FFFFFF"/>
                </a:solidFill>
                <a:latin typeface="Times New Roman" charset="0"/>
                <a:ea typeface="ＭＳ Ｐゴシック" charset="0"/>
                <a:cs typeface="ＭＳ Ｐゴシック" charset="0"/>
              </a:rPr>
              <a:t>S</a:t>
            </a:r>
            <a:r>
              <a:rPr lang="en-US" sz="2400">
                <a:solidFill>
                  <a:srgbClr val="FFFFFF"/>
                </a:solidFill>
                <a:latin typeface="Times New Roman" charset="0"/>
                <a:ea typeface="ＭＳ Ｐゴシック" charset="0"/>
                <a:cs typeface="ＭＳ Ｐゴシック" charset="0"/>
              </a:rPr>
              <a:t>ingle electron resolution </a:t>
            </a:r>
            <a:r>
              <a:rPr lang="ru-RU" sz="2400">
                <a:solidFill>
                  <a:srgbClr val="FFFFFF"/>
                </a:solidFill>
                <a:latin typeface="Times New Roman" charset="0"/>
                <a:ea typeface="ＭＳ Ｐゴシック" charset="0"/>
                <a:cs typeface="ＭＳ Ｐゴシック" charset="0"/>
              </a:rPr>
              <a:t> ~35%</a:t>
            </a:r>
          </a:p>
          <a:p>
            <a:pPr defTabSz="914400" eaLnBrk="0" fontAlgn="base" hangingPunct="0">
              <a:spcBef>
                <a:spcPct val="0"/>
              </a:spcBef>
              <a:spcAft>
                <a:spcPct val="0"/>
              </a:spcAft>
              <a:defRPr/>
            </a:pPr>
            <a:r>
              <a:rPr lang="ru-RU" sz="2400">
                <a:solidFill>
                  <a:srgbClr val="FFFFFF"/>
                </a:solidFill>
                <a:latin typeface="Times New Roman" charset="0"/>
                <a:ea typeface="ＭＳ Ｐゴシック" charset="0"/>
                <a:cs typeface="ＭＳ Ｐゴシック" charset="0"/>
              </a:rPr>
              <a:t>                (fwhm)</a:t>
            </a:r>
          </a:p>
        </p:txBody>
      </p:sp>
      <p:sp>
        <p:nvSpPr>
          <p:cNvPr id="81930" name="Text Box 1034"/>
          <p:cNvSpPr txBox="1">
            <a:spLocks noChangeArrowheads="1"/>
          </p:cNvSpPr>
          <p:nvPr/>
        </p:nvSpPr>
        <p:spPr bwMode="auto">
          <a:xfrm>
            <a:off x="5181600" y="4876800"/>
            <a:ext cx="34067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r>
              <a:rPr lang="ru-RU" sz="3200">
                <a:solidFill>
                  <a:srgbClr val="FFFFFF"/>
                </a:solidFill>
                <a:latin typeface="Times New Roman" charset="0"/>
                <a:ea typeface="ＭＳ Ｐゴシック" charset="0"/>
                <a:cs typeface="ＭＳ Ｐゴシック" charset="0"/>
              </a:rPr>
              <a:t>Jitter ~ 1 ns (fwhm)</a:t>
            </a:r>
          </a:p>
        </p:txBody>
      </p:sp>
      <p:sp>
        <p:nvSpPr>
          <p:cNvPr id="81933" name="Text Box 1037"/>
          <p:cNvSpPr txBox="1">
            <a:spLocks noChangeArrowheads="1"/>
          </p:cNvSpPr>
          <p:nvPr/>
        </p:nvSpPr>
        <p:spPr bwMode="auto">
          <a:xfrm>
            <a:off x="822325" y="5445125"/>
            <a:ext cx="7024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ru-RU" sz="2400">
                <a:solidFill>
                  <a:srgbClr val="FFFFFF"/>
                </a:solidFill>
                <a:latin typeface="Times New Roman" charset="0"/>
                <a:ea typeface="ＭＳ Ｐゴシック" charset="0"/>
                <a:cs typeface="ＭＳ Ｐゴシック" charset="0"/>
              </a:rPr>
              <a:t>The PMT used in the Quasar-370LSO had  ~17% </a:t>
            </a:r>
            <a:r>
              <a:rPr lang="ru-RU" sz="2400">
                <a:solidFill>
                  <a:srgbClr val="FFFFFF"/>
                </a:solidFill>
                <a:latin typeface="Times New Roman" charset="0"/>
                <a:ea typeface="ＭＳ Ｐゴシック" charset="0"/>
                <a:cs typeface="ＭＳ Ｐゴシック" charset="0"/>
                <a:sym typeface="Symbol" charset="0"/>
              </a:rPr>
              <a:t>(eff)</a:t>
            </a:r>
            <a:endParaRPr lang="ru-RU" sz="2400">
              <a:solidFill>
                <a:srgbClr val="FFFFFF"/>
              </a:solidFill>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5024208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75700" y="836706"/>
            <a:ext cx="9040207" cy="5229412"/>
          </a:xfrm>
          <a:prstGeom prst="rect">
            <a:avLst/>
          </a:prstGeom>
        </p:spPr>
      </p:pic>
    </p:spTree>
    <p:extLst>
      <p:ext uri="{BB962C8B-B14F-4D97-AF65-F5344CB8AC3E}">
        <p14:creationId xmlns:p14="http://schemas.microsoft.com/office/powerpoint/2010/main" val="3196869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66626" y="552779"/>
            <a:ext cx="6223074" cy="3185817"/>
          </a:xfrm>
          <a:prstGeom prst="rect">
            <a:avLst/>
          </a:prstGeom>
        </p:spPr>
      </p:pic>
      <p:pic>
        <p:nvPicPr>
          <p:cNvPr id="4" name="Immagine 3"/>
          <p:cNvPicPr>
            <a:picLocks noChangeAspect="1"/>
          </p:cNvPicPr>
          <p:nvPr/>
        </p:nvPicPr>
        <p:blipFill>
          <a:blip r:embed="rId3"/>
          <a:stretch>
            <a:fillRect/>
          </a:stretch>
        </p:blipFill>
        <p:spPr>
          <a:xfrm>
            <a:off x="368717" y="4400758"/>
            <a:ext cx="8158690" cy="752584"/>
          </a:xfrm>
          <a:prstGeom prst="rect">
            <a:avLst/>
          </a:prstGeom>
        </p:spPr>
      </p:pic>
      <p:pic>
        <p:nvPicPr>
          <p:cNvPr id="5" name="Immagine 4"/>
          <p:cNvPicPr>
            <a:picLocks noChangeAspect="1"/>
          </p:cNvPicPr>
          <p:nvPr/>
        </p:nvPicPr>
        <p:blipFill>
          <a:blip r:embed="rId4"/>
          <a:stretch>
            <a:fillRect/>
          </a:stretch>
        </p:blipFill>
        <p:spPr>
          <a:xfrm>
            <a:off x="453586" y="5162128"/>
            <a:ext cx="7869708" cy="487325"/>
          </a:xfrm>
          <a:prstGeom prst="rect">
            <a:avLst/>
          </a:prstGeom>
        </p:spPr>
      </p:pic>
      <p:pic>
        <p:nvPicPr>
          <p:cNvPr id="6" name="Immagine 5"/>
          <p:cNvPicPr>
            <a:picLocks noChangeAspect="1"/>
          </p:cNvPicPr>
          <p:nvPr/>
        </p:nvPicPr>
        <p:blipFill>
          <a:blip r:embed="rId5"/>
          <a:stretch>
            <a:fillRect/>
          </a:stretch>
        </p:blipFill>
        <p:spPr>
          <a:xfrm>
            <a:off x="6489700" y="998741"/>
            <a:ext cx="2654300" cy="2247900"/>
          </a:xfrm>
          <a:prstGeom prst="rect">
            <a:avLst/>
          </a:prstGeom>
        </p:spPr>
      </p:pic>
    </p:spTree>
    <p:extLst>
      <p:ext uri="{BB962C8B-B14F-4D97-AF65-F5344CB8AC3E}">
        <p14:creationId xmlns:p14="http://schemas.microsoft.com/office/powerpoint/2010/main" val="31468551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The </a:t>
            </a:r>
            <a:r>
              <a:rPr lang="it-IT" dirty="0" err="1" smtClean="0"/>
              <a:t>Digital</a:t>
            </a:r>
            <a:r>
              <a:rPr lang="it-IT" dirty="0" smtClean="0"/>
              <a:t> </a:t>
            </a:r>
            <a:r>
              <a:rPr lang="it-IT" dirty="0" err="1" smtClean="0"/>
              <a:t>Optical</a:t>
            </a:r>
            <a:r>
              <a:rPr lang="it-IT" dirty="0" smtClean="0"/>
              <a:t> </a:t>
            </a:r>
            <a:r>
              <a:rPr lang="it-IT" dirty="0" err="1" smtClean="0"/>
              <a:t>Module</a:t>
            </a:r>
            <a:r>
              <a:rPr lang="it-IT" dirty="0" smtClean="0"/>
              <a:t> (DOM)</a:t>
            </a:r>
            <a:endParaRPr lang="it-IT" dirty="0"/>
          </a:p>
        </p:txBody>
      </p:sp>
      <p:sp>
        <p:nvSpPr>
          <p:cNvPr id="3" name="Segnaposto data 2"/>
          <p:cNvSpPr>
            <a:spLocks noGrp="1"/>
          </p:cNvSpPr>
          <p:nvPr>
            <p:ph type="dt" sz="half" idx="10"/>
          </p:nvPr>
        </p:nvSpPr>
        <p:spPr/>
        <p:txBody>
          <a:bodyPr/>
          <a:lstStyle/>
          <a:p>
            <a:r>
              <a:rPr lang="it-IT" smtClean="0"/>
              <a:t>E. Migneco</a:t>
            </a:r>
            <a:endParaRPr lang="it-IT"/>
          </a:p>
        </p:txBody>
      </p:sp>
      <p:sp>
        <p:nvSpPr>
          <p:cNvPr id="4" name="Segnaposto piè di pagina 3"/>
          <p:cNvSpPr>
            <a:spLocks noGrp="1"/>
          </p:cNvSpPr>
          <p:nvPr>
            <p:ph type="ftr" sz="quarter" idx="11"/>
          </p:nvPr>
        </p:nvSpPr>
        <p:spPr/>
        <p:txBody>
          <a:bodyPr/>
          <a:lstStyle/>
          <a:p>
            <a:r>
              <a:rPr lang="it-IT" smtClean="0"/>
              <a:t>Meeting NEMO/KM3NeT-It, Catania 7/12/2011</a:t>
            </a:r>
            <a:endParaRPr lang="it-IT"/>
          </a:p>
        </p:txBody>
      </p:sp>
      <p:sp>
        <p:nvSpPr>
          <p:cNvPr id="5" name="Segnaposto numero diapositiva 4"/>
          <p:cNvSpPr>
            <a:spLocks noGrp="1"/>
          </p:cNvSpPr>
          <p:nvPr>
            <p:ph type="sldNum" sz="quarter" idx="12"/>
          </p:nvPr>
        </p:nvSpPr>
        <p:spPr/>
        <p:txBody>
          <a:bodyPr/>
          <a:lstStyle/>
          <a:p>
            <a:fld id="{7B446AF6-DE2C-9F44-8F3C-45CA1A9D81AB}" type="slidenum">
              <a:rPr lang="it-IT" smtClean="0"/>
              <a:pPr/>
              <a:t>23</a:t>
            </a:fld>
            <a:endParaRPr lang="it-IT"/>
          </a:p>
        </p:txBody>
      </p:sp>
      <p:sp>
        <p:nvSpPr>
          <p:cNvPr id="8" name="Content Placeholder 3"/>
          <p:cNvSpPr>
            <a:spLocks noGrp="1"/>
          </p:cNvSpPr>
          <p:nvPr>
            <p:ph sz="half" idx="1"/>
          </p:nvPr>
        </p:nvSpPr>
        <p:spPr>
          <a:xfrm>
            <a:off x="457200" y="2152950"/>
            <a:ext cx="4038600" cy="3580190"/>
          </a:xfrm>
        </p:spPr>
        <p:txBody>
          <a:bodyPr rtlCol="0">
            <a:normAutofit fontScale="92500" lnSpcReduction="20000"/>
          </a:bodyPr>
          <a:lstStyle/>
          <a:p>
            <a:pPr fontAlgn="auto">
              <a:spcAft>
                <a:spcPts val="0"/>
              </a:spcAft>
              <a:buFont typeface="Arial" pitchFamily="34" charset="0"/>
              <a:buChar char="•"/>
              <a:defRPr/>
            </a:pPr>
            <a:r>
              <a:rPr lang="en-GB" dirty="0" smtClean="0"/>
              <a:t>Multi-PMT DOM</a:t>
            </a:r>
          </a:p>
          <a:p>
            <a:pPr fontAlgn="auto">
              <a:spcAft>
                <a:spcPts val="0"/>
              </a:spcAft>
              <a:buFont typeface="Arial" pitchFamily="34" charset="0"/>
              <a:buChar char="•"/>
              <a:defRPr/>
            </a:pPr>
            <a:r>
              <a:rPr lang="en-GB" dirty="0" smtClean="0"/>
              <a:t>31 small </a:t>
            </a:r>
            <a:r>
              <a:rPr lang="en-GB" dirty="0" err="1" smtClean="0"/>
              <a:t>PMTs</a:t>
            </a:r>
            <a:endParaRPr lang="en-GB" dirty="0" smtClean="0"/>
          </a:p>
          <a:p>
            <a:pPr fontAlgn="auto">
              <a:spcAft>
                <a:spcPts val="0"/>
              </a:spcAft>
              <a:buFont typeface="Arial" pitchFamily="34" charset="0"/>
              <a:buChar char="•"/>
              <a:defRPr/>
            </a:pPr>
            <a:r>
              <a:rPr lang="en-GB" dirty="0" smtClean="0"/>
              <a:t>Almost uniform coverage</a:t>
            </a:r>
          </a:p>
          <a:p>
            <a:pPr fontAlgn="auto">
              <a:spcAft>
                <a:spcPts val="0"/>
              </a:spcAft>
              <a:buFont typeface="Arial" pitchFamily="34" charset="0"/>
              <a:buChar char="•"/>
              <a:defRPr/>
            </a:pPr>
            <a:r>
              <a:rPr lang="en-GB" dirty="0" smtClean="0"/>
              <a:t>Photon counting</a:t>
            </a:r>
          </a:p>
          <a:p>
            <a:pPr fontAlgn="auto">
              <a:spcAft>
                <a:spcPts val="0"/>
              </a:spcAft>
              <a:buFont typeface="Arial" pitchFamily="34" charset="0"/>
              <a:buChar char="•"/>
              <a:defRPr/>
            </a:pPr>
            <a:r>
              <a:rPr lang="en-GB" dirty="0" smtClean="0"/>
              <a:t>Minimize pressure transitions</a:t>
            </a:r>
          </a:p>
          <a:p>
            <a:pPr fontAlgn="auto">
              <a:spcAft>
                <a:spcPts val="0"/>
              </a:spcAft>
              <a:buFont typeface="Arial" pitchFamily="34" charset="0"/>
              <a:buChar char="•"/>
              <a:defRPr/>
            </a:pPr>
            <a:r>
              <a:rPr lang="en-GB" dirty="0" smtClean="0"/>
              <a:t>All electronics inside</a:t>
            </a:r>
          </a:p>
          <a:p>
            <a:pPr fontAlgn="auto">
              <a:spcAft>
                <a:spcPts val="0"/>
              </a:spcAft>
              <a:buFont typeface="Arial" pitchFamily="34" charset="0"/>
              <a:buChar char="•"/>
              <a:defRPr/>
            </a:pPr>
            <a:endParaRPr lang="en-GB" dirty="0" smtClean="0"/>
          </a:p>
          <a:p>
            <a:pPr fontAlgn="auto">
              <a:spcAft>
                <a:spcPts val="0"/>
              </a:spcAft>
              <a:buFont typeface="Arial" pitchFamily="34" charset="0"/>
              <a:buChar char="•"/>
              <a:defRPr/>
            </a:pPr>
            <a:endParaRPr lang="en-GB" dirty="0"/>
          </a:p>
        </p:txBody>
      </p:sp>
      <p:pic>
        <p:nvPicPr>
          <p:cNvPr id="9" name="Picture 2" descr="H:\KM3NeT\Optical Module\IMG_4281.JPG"/>
          <p:cNvPicPr>
            <a:picLocks noChangeAspect="1" noChangeArrowheads="1"/>
          </p:cNvPicPr>
          <p:nvPr/>
        </p:nvPicPr>
        <p:blipFill>
          <a:blip r:embed="rId2" cstate="print"/>
          <a:srcRect/>
          <a:stretch>
            <a:fillRect/>
          </a:stretch>
        </p:blipFill>
        <p:spPr bwMode="auto">
          <a:xfrm>
            <a:off x="4648200" y="2108275"/>
            <a:ext cx="4038600" cy="4068763"/>
          </a:xfrm>
          <a:prstGeom prst="rect">
            <a:avLst/>
          </a:prstGeom>
          <a:noFill/>
          <a:ln w="9525">
            <a:noFill/>
            <a:miter lim="800000"/>
            <a:headEnd/>
            <a:tailEnd/>
          </a:ln>
        </p:spPr>
      </p:pic>
    </p:spTree>
    <p:extLst>
      <p:ext uri="{BB962C8B-B14F-4D97-AF65-F5344CB8AC3E}">
        <p14:creationId xmlns:p14="http://schemas.microsoft.com/office/powerpoint/2010/main" val="421607802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457200" y="82717"/>
            <a:ext cx="8229600" cy="74136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it-IT" sz="2400" dirty="0" smtClean="0">
                <a:solidFill>
                  <a:srgbClr val="1F497D"/>
                </a:solidFill>
                <a:latin typeface="Arial"/>
                <a:cs typeface="Arial"/>
              </a:rPr>
              <a:t>Multi-PMT Optical </a:t>
            </a:r>
            <a:r>
              <a:rPr lang="it-IT" sz="2400" dirty="0" err="1" smtClean="0">
                <a:solidFill>
                  <a:srgbClr val="1F497D"/>
                </a:solidFill>
                <a:latin typeface="Arial"/>
                <a:cs typeface="Arial"/>
              </a:rPr>
              <a:t>Module for KM3</a:t>
            </a:r>
          </a:p>
          <a:p>
            <a:r>
              <a:rPr lang="it-IT" sz="2400" dirty="0" err="1">
                <a:solidFill>
                  <a:srgbClr val="1F497D"/>
                </a:solidFill>
                <a:latin typeface="Arial"/>
                <a:cs typeface="Arial"/>
              </a:rPr>
              <a:t>In Mediterranean sea</a:t>
            </a:r>
            <a:endParaRPr lang="it-IT" sz="2400" dirty="0" err="1" smtClean="0">
              <a:solidFill>
                <a:srgbClr val="1F497D"/>
              </a:solidFill>
              <a:latin typeface="Arial"/>
              <a:cs typeface="Arial"/>
            </a:endParaRPr>
          </a:p>
          <a:p>
            <a:endParaRPr lang="it-IT" sz="3200" dirty="0">
              <a:solidFill>
                <a:prstClr val="black"/>
              </a:solidFill>
              <a:latin typeface="Arial"/>
              <a:cs typeface="Arial"/>
            </a:endParaRPr>
          </a:p>
        </p:txBody>
      </p:sp>
      <p:pic>
        <p:nvPicPr>
          <p:cNvPr id="8" name="Immagine 7" descr="Closed.PNG"/>
          <p:cNvPicPr>
            <a:picLocks noChangeAspect="1"/>
          </p:cNvPicPr>
          <p:nvPr/>
        </p:nvPicPr>
        <p:blipFill>
          <a:blip r:embed="rId2"/>
          <a:stretch>
            <a:fillRect/>
          </a:stretch>
        </p:blipFill>
        <p:spPr>
          <a:xfrm>
            <a:off x="866954" y="1877194"/>
            <a:ext cx="2743321" cy="3508994"/>
          </a:xfrm>
          <a:prstGeom prst="rect">
            <a:avLst/>
          </a:prstGeom>
        </p:spPr>
      </p:pic>
      <p:sp>
        <p:nvSpPr>
          <p:cNvPr id="9" name="CasellaDiTesto 8"/>
          <p:cNvSpPr txBox="1"/>
          <p:nvPr/>
        </p:nvSpPr>
        <p:spPr>
          <a:xfrm>
            <a:off x="266700" y="925827"/>
            <a:ext cx="4211409" cy="923330"/>
          </a:xfrm>
          <a:prstGeom prst="rect">
            <a:avLst/>
          </a:prstGeom>
          <a:noFill/>
        </p:spPr>
        <p:txBody>
          <a:bodyPr wrap="none" rtlCol="0">
            <a:spAutoFit/>
          </a:bodyPr>
          <a:lstStyle/>
          <a:p>
            <a:pPr>
              <a:buFont typeface="Wingdings" charset="2"/>
              <a:buChar char="Ø"/>
            </a:pPr>
            <a:r>
              <a:rPr lang="en-US" dirty="0" smtClean="0">
                <a:solidFill>
                  <a:srgbClr val="1F497D"/>
                </a:solidFill>
                <a:latin typeface="Arial"/>
                <a:cs typeface="Arial"/>
              </a:rPr>
              <a:t> 31 3” </a:t>
            </a:r>
            <a:r>
              <a:rPr lang="en-US" dirty="0" err="1" smtClean="0">
                <a:solidFill>
                  <a:srgbClr val="1F497D"/>
                </a:solidFill>
                <a:latin typeface="Arial"/>
                <a:cs typeface="Arial"/>
              </a:rPr>
              <a:t>PMTs</a:t>
            </a:r>
            <a:r>
              <a:rPr lang="en-US" dirty="0" smtClean="0">
                <a:solidFill>
                  <a:srgbClr val="1F497D"/>
                </a:solidFill>
                <a:latin typeface="Arial"/>
                <a:cs typeface="Arial"/>
              </a:rPr>
              <a:t> inside a 17” glass sphere </a:t>
            </a:r>
          </a:p>
          <a:p>
            <a:r>
              <a:rPr lang="en-US" dirty="0" smtClean="0">
                <a:solidFill>
                  <a:srgbClr val="1F497D"/>
                </a:solidFill>
                <a:latin typeface="Arial"/>
                <a:ea typeface="Arial" charset="0"/>
                <a:cs typeface="Arial"/>
              </a:rPr>
              <a:t>Cooling shield and stem</a:t>
            </a:r>
          </a:p>
          <a:p>
            <a:pPr marL="179388" indent="-179388">
              <a:buFont typeface="Wingdings" charset="2"/>
              <a:buChar char="Ø"/>
            </a:pPr>
            <a:r>
              <a:rPr lang="en-US" dirty="0" smtClean="0">
                <a:solidFill>
                  <a:srgbClr val="1F497D"/>
                </a:solidFill>
                <a:latin typeface="Arial"/>
                <a:cs typeface="Arial"/>
              </a:rPr>
              <a:t>First prototype end of 2011 </a:t>
            </a:r>
          </a:p>
        </p:txBody>
      </p:sp>
      <p:sp>
        <p:nvSpPr>
          <p:cNvPr id="10" name="CasellaDiTesto 9"/>
          <p:cNvSpPr txBox="1"/>
          <p:nvPr/>
        </p:nvSpPr>
        <p:spPr>
          <a:xfrm>
            <a:off x="4864100" y="1040127"/>
            <a:ext cx="4057521" cy="646331"/>
          </a:xfrm>
          <a:prstGeom prst="rect">
            <a:avLst/>
          </a:prstGeom>
          <a:noFill/>
        </p:spPr>
        <p:txBody>
          <a:bodyPr wrap="none" rtlCol="0">
            <a:spAutoFit/>
          </a:bodyPr>
          <a:lstStyle/>
          <a:p>
            <a:pPr>
              <a:buFont typeface="Wingdings" charset="2"/>
              <a:buChar char="Ø"/>
            </a:pPr>
            <a:r>
              <a:rPr lang="it-IT" dirty="0" smtClean="0">
                <a:solidFill>
                  <a:srgbClr val="1F497D"/>
                </a:solidFill>
                <a:latin typeface="Arial"/>
                <a:cs typeface="Arial"/>
              </a:rPr>
              <a:t>Single vs multi </a:t>
            </a:r>
            <a:r>
              <a:rPr lang="it-IT" dirty="0" err="1" smtClean="0">
                <a:solidFill>
                  <a:srgbClr val="1F497D"/>
                </a:solidFill>
                <a:latin typeface="Arial"/>
                <a:cs typeface="Arial"/>
              </a:rPr>
              <a:t>photon</a:t>
            </a:r>
            <a:r>
              <a:rPr lang="it-IT" dirty="0" smtClean="0">
                <a:solidFill>
                  <a:srgbClr val="1F497D"/>
                </a:solidFill>
                <a:latin typeface="Arial"/>
                <a:cs typeface="Arial"/>
              </a:rPr>
              <a:t> hit </a:t>
            </a:r>
            <a:r>
              <a:rPr lang="it-IT" dirty="0" err="1" smtClean="0">
                <a:solidFill>
                  <a:srgbClr val="1F497D"/>
                </a:solidFill>
                <a:latin typeface="Arial"/>
                <a:cs typeface="Arial"/>
              </a:rPr>
              <a:t>separation</a:t>
            </a:r>
            <a:endParaRPr lang="it-IT" dirty="0" smtClean="0">
              <a:solidFill>
                <a:srgbClr val="1F497D"/>
              </a:solidFill>
              <a:latin typeface="Arial"/>
              <a:cs typeface="Arial"/>
            </a:endParaRPr>
          </a:p>
          <a:p>
            <a:pPr>
              <a:buFont typeface="Wingdings" charset="2"/>
              <a:buChar char="Ø"/>
            </a:pPr>
            <a:r>
              <a:rPr lang="it-IT" dirty="0" err="1" smtClean="0">
                <a:solidFill>
                  <a:srgbClr val="1F497D"/>
                </a:solidFill>
                <a:latin typeface="Arial"/>
                <a:cs typeface="Arial"/>
              </a:rPr>
              <a:t>Larger</a:t>
            </a:r>
            <a:r>
              <a:rPr lang="it-IT" dirty="0" smtClean="0">
                <a:solidFill>
                  <a:srgbClr val="1F497D"/>
                </a:solidFill>
                <a:latin typeface="Arial"/>
                <a:cs typeface="Arial"/>
              </a:rPr>
              <a:t> </a:t>
            </a:r>
            <a:r>
              <a:rPr lang="it-IT" dirty="0" err="1" smtClean="0">
                <a:solidFill>
                  <a:srgbClr val="1F497D"/>
                </a:solidFill>
                <a:latin typeface="Arial"/>
                <a:cs typeface="Arial"/>
              </a:rPr>
              <a:t>photocade</a:t>
            </a:r>
            <a:r>
              <a:rPr lang="it-IT" dirty="0" smtClean="0">
                <a:solidFill>
                  <a:srgbClr val="1F497D"/>
                </a:solidFill>
                <a:latin typeface="Arial"/>
                <a:cs typeface="Arial"/>
              </a:rPr>
              <a:t> area </a:t>
            </a:r>
            <a:r>
              <a:rPr lang="it-IT" smtClean="0">
                <a:solidFill>
                  <a:srgbClr val="1F497D"/>
                </a:solidFill>
                <a:latin typeface="Arial"/>
                <a:cs typeface="Arial"/>
              </a:rPr>
              <a:t>per OM</a:t>
            </a:r>
          </a:p>
        </p:txBody>
      </p:sp>
      <p:sp>
        <p:nvSpPr>
          <p:cNvPr id="3" name="CasellaDiTesto 2"/>
          <p:cNvSpPr txBox="1"/>
          <p:nvPr/>
        </p:nvSpPr>
        <p:spPr>
          <a:xfrm>
            <a:off x="3763436" y="3821417"/>
            <a:ext cx="5292735" cy="1938992"/>
          </a:xfrm>
          <a:prstGeom prst="rect">
            <a:avLst/>
          </a:prstGeom>
          <a:noFill/>
          <a:ln>
            <a:solidFill>
              <a:srgbClr val="000000"/>
            </a:solidFill>
          </a:ln>
        </p:spPr>
        <p:txBody>
          <a:bodyPr wrap="none" rtlCol="0">
            <a:spAutoFit/>
          </a:bodyPr>
          <a:lstStyle/>
          <a:p>
            <a:r>
              <a:rPr lang="it-IT" sz="2000" b="1">
                <a:solidFill>
                  <a:prstClr val="black"/>
                </a:solidFill>
                <a:latin typeface="Calibri"/>
              </a:rPr>
              <a:t>PMT solution: </a:t>
            </a:r>
            <a:r>
              <a:rPr lang="it-IT" sz="2000" b="1" u="sng">
                <a:solidFill>
                  <a:prstClr val="black"/>
                </a:solidFill>
                <a:latin typeface="Calibri"/>
              </a:rPr>
              <a:t>very coarse method to do photon</a:t>
            </a:r>
          </a:p>
          <a:p>
            <a:r>
              <a:rPr lang="it-IT" sz="2000" b="1" u="sng">
                <a:solidFill>
                  <a:prstClr val="black"/>
                </a:solidFill>
                <a:latin typeface="Calibri"/>
              </a:rPr>
              <a:t>counting, </a:t>
            </a:r>
            <a:r>
              <a:rPr lang="it-IT" sz="2000" b="1">
                <a:solidFill>
                  <a:prstClr val="black"/>
                </a:solidFill>
                <a:latin typeface="Calibri"/>
              </a:rPr>
              <a:t>charge proportional to time over </a:t>
            </a:r>
          </a:p>
          <a:p>
            <a:r>
              <a:rPr lang="it-IT" sz="2000" b="1">
                <a:solidFill>
                  <a:prstClr val="black"/>
                </a:solidFill>
                <a:latin typeface="Calibri"/>
              </a:rPr>
              <a:t>threshold. Poor time resolution</a:t>
            </a:r>
          </a:p>
          <a:p>
            <a:endParaRPr lang="it-IT" sz="2000" b="1">
              <a:solidFill>
                <a:prstClr val="black"/>
              </a:solidFill>
              <a:latin typeface="Calibri"/>
            </a:endParaRPr>
          </a:p>
          <a:p>
            <a:r>
              <a:rPr lang="it-IT" sz="2000" b="1">
                <a:solidFill>
                  <a:prstClr val="black"/>
                </a:solidFill>
                <a:latin typeface="Calibri"/>
              </a:rPr>
              <a:t>VSiPMT solution: </a:t>
            </a:r>
            <a:r>
              <a:rPr lang="it-IT" sz="2000" b="1" u="sng">
                <a:solidFill>
                  <a:prstClr val="black"/>
                </a:solidFill>
                <a:latin typeface="Calibri"/>
              </a:rPr>
              <a:t>true photon counting.</a:t>
            </a:r>
            <a:r>
              <a:rPr lang="it-IT" sz="2000" b="1">
                <a:solidFill>
                  <a:prstClr val="black"/>
                </a:solidFill>
                <a:latin typeface="Calibri"/>
              </a:rPr>
              <a:t> Good </a:t>
            </a:r>
          </a:p>
          <a:p>
            <a:r>
              <a:rPr lang="it-IT" sz="2000" b="1">
                <a:solidFill>
                  <a:prstClr val="black"/>
                </a:solidFill>
                <a:latin typeface="Calibri"/>
              </a:rPr>
              <a:t>time resolution  </a:t>
            </a:r>
          </a:p>
        </p:txBody>
      </p:sp>
      <p:sp>
        <p:nvSpPr>
          <p:cNvPr id="4" name="CasellaDiTesto 3"/>
          <p:cNvSpPr txBox="1"/>
          <p:nvPr/>
        </p:nvSpPr>
        <p:spPr>
          <a:xfrm>
            <a:off x="3951112" y="2029317"/>
            <a:ext cx="4990544" cy="1323439"/>
          </a:xfrm>
          <a:prstGeom prst="rect">
            <a:avLst/>
          </a:prstGeom>
          <a:noFill/>
          <a:ln>
            <a:solidFill>
              <a:schemeClr val="tx1"/>
            </a:solidFill>
          </a:ln>
        </p:spPr>
        <p:txBody>
          <a:bodyPr wrap="none" rtlCol="0">
            <a:spAutoFit/>
          </a:bodyPr>
          <a:lstStyle/>
          <a:p>
            <a:r>
              <a:rPr lang="it-IT" sz="2000" b="1" u="sng">
                <a:solidFill>
                  <a:prstClr val="black"/>
                </a:solidFill>
                <a:latin typeface="Calibri"/>
              </a:rPr>
              <a:t>Photon counting </a:t>
            </a:r>
            <a:r>
              <a:rPr lang="it-IT" sz="2000" b="1">
                <a:solidFill>
                  <a:prstClr val="black"/>
                </a:solidFill>
                <a:latin typeface="Calibri"/>
              </a:rPr>
              <a:t>useful to: </a:t>
            </a:r>
          </a:p>
          <a:p>
            <a:r>
              <a:rPr lang="it-IT" sz="2000" b="1">
                <a:solidFill>
                  <a:prstClr val="black"/>
                </a:solidFill>
                <a:latin typeface="Calibri"/>
              </a:rPr>
              <a:t>-reduce background: isotropy of radioactivity</a:t>
            </a:r>
          </a:p>
          <a:p>
            <a:r>
              <a:rPr lang="it-IT" sz="2000" b="1">
                <a:solidFill>
                  <a:prstClr val="black"/>
                </a:solidFill>
                <a:latin typeface="Calibri"/>
              </a:rPr>
              <a:t>	potassium.</a:t>
            </a:r>
          </a:p>
          <a:p>
            <a:r>
              <a:rPr lang="it-IT" sz="2000" b="1">
                <a:solidFill>
                  <a:prstClr val="black"/>
                </a:solidFill>
                <a:latin typeface="Calibri"/>
              </a:rPr>
              <a:t>-event: directionality</a:t>
            </a:r>
          </a:p>
        </p:txBody>
      </p:sp>
      <p:sp>
        <p:nvSpPr>
          <p:cNvPr id="5" name="Freccia su 4"/>
          <p:cNvSpPr/>
          <p:nvPr/>
        </p:nvSpPr>
        <p:spPr>
          <a:xfrm rot="2875242">
            <a:off x="328884" y="5335793"/>
            <a:ext cx="434630" cy="904490"/>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prstClr val="white"/>
              </a:solidFill>
              <a:latin typeface="Calibri"/>
            </a:endParaRPr>
          </a:p>
        </p:txBody>
      </p:sp>
      <p:sp>
        <p:nvSpPr>
          <p:cNvPr id="6" name="CasellaDiTesto 5"/>
          <p:cNvSpPr txBox="1"/>
          <p:nvPr/>
        </p:nvSpPr>
        <p:spPr>
          <a:xfrm>
            <a:off x="81177" y="6181065"/>
            <a:ext cx="1717199" cy="646331"/>
          </a:xfrm>
          <a:prstGeom prst="rect">
            <a:avLst/>
          </a:prstGeom>
          <a:noFill/>
        </p:spPr>
        <p:txBody>
          <a:bodyPr wrap="none" rtlCol="0">
            <a:spAutoFit/>
          </a:bodyPr>
          <a:lstStyle/>
          <a:p>
            <a:pPr algn="ctr"/>
            <a:r>
              <a:rPr lang="it-IT" b="1">
                <a:solidFill>
                  <a:prstClr val="black"/>
                </a:solidFill>
                <a:latin typeface="Calibri"/>
              </a:rPr>
              <a:t>Cerenkov</a:t>
            </a:r>
          </a:p>
          <a:p>
            <a:pPr algn="ctr"/>
            <a:r>
              <a:rPr lang="it-IT" b="1">
                <a:solidFill>
                  <a:prstClr val="black"/>
                </a:solidFill>
                <a:latin typeface="Calibri"/>
              </a:rPr>
              <a:t>directional light </a:t>
            </a:r>
          </a:p>
        </p:txBody>
      </p:sp>
      <p:sp>
        <p:nvSpPr>
          <p:cNvPr id="11" name="Freccia a incrocio 10"/>
          <p:cNvSpPr/>
          <p:nvPr/>
        </p:nvSpPr>
        <p:spPr>
          <a:xfrm>
            <a:off x="2340402" y="5460760"/>
            <a:ext cx="824414" cy="824414"/>
          </a:xfrm>
          <a:prstGeom prst="quadArrow">
            <a:avLst>
              <a:gd name="adj1" fmla="val 22500"/>
              <a:gd name="adj2" fmla="val 22500"/>
              <a:gd name="adj3" fmla="val 1730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prstClr val="white"/>
              </a:solidFill>
              <a:latin typeface="Calibri"/>
            </a:endParaRPr>
          </a:p>
        </p:txBody>
      </p:sp>
      <p:sp>
        <p:nvSpPr>
          <p:cNvPr id="12" name="CasellaDiTesto 11"/>
          <p:cNvSpPr txBox="1"/>
          <p:nvPr/>
        </p:nvSpPr>
        <p:spPr>
          <a:xfrm>
            <a:off x="2153801" y="6199560"/>
            <a:ext cx="2461431" cy="646331"/>
          </a:xfrm>
          <a:prstGeom prst="rect">
            <a:avLst/>
          </a:prstGeom>
          <a:noFill/>
        </p:spPr>
        <p:txBody>
          <a:bodyPr wrap="none" rtlCol="0">
            <a:spAutoFit/>
          </a:bodyPr>
          <a:lstStyle/>
          <a:p>
            <a:pPr algn="ctr"/>
            <a:r>
              <a:rPr lang="it-IT" b="1">
                <a:solidFill>
                  <a:prstClr val="black"/>
                </a:solidFill>
                <a:latin typeface="Calibri"/>
              </a:rPr>
              <a:t>Fondo </a:t>
            </a:r>
            <a:r>
              <a:rPr lang="it-IT" b="1">
                <a:solidFill>
                  <a:prstClr val="black"/>
                </a:solidFill>
                <a:latin typeface="Symbol" charset="2"/>
                <a:cs typeface="Symbol" charset="2"/>
              </a:rPr>
              <a:t>b</a:t>
            </a:r>
            <a:r>
              <a:rPr lang="it-IT" b="1">
                <a:solidFill>
                  <a:prstClr val="black"/>
                </a:solidFill>
                <a:latin typeface="Calibri"/>
              </a:rPr>
              <a:t> da K40</a:t>
            </a:r>
          </a:p>
          <a:p>
            <a:pPr algn="ctr"/>
            <a:r>
              <a:rPr lang="it-IT" b="1">
                <a:solidFill>
                  <a:prstClr val="black"/>
                </a:solidFill>
                <a:latin typeface="Calibri"/>
              </a:rPr>
              <a:t>Isotropic Cerenkov light</a:t>
            </a:r>
          </a:p>
        </p:txBody>
      </p:sp>
      <p:sp>
        <p:nvSpPr>
          <p:cNvPr id="7" name="CasellaDiTesto 6"/>
          <p:cNvSpPr txBox="1"/>
          <p:nvPr/>
        </p:nvSpPr>
        <p:spPr>
          <a:xfrm>
            <a:off x="5829300" y="6092165"/>
            <a:ext cx="1851789" cy="646331"/>
          </a:xfrm>
          <a:prstGeom prst="rect">
            <a:avLst/>
          </a:prstGeom>
          <a:noFill/>
          <a:ln>
            <a:solidFill>
              <a:srgbClr val="4F81BD"/>
            </a:solidFill>
          </a:ln>
        </p:spPr>
        <p:txBody>
          <a:bodyPr wrap="none" rtlCol="0">
            <a:spAutoFit/>
          </a:bodyPr>
          <a:lstStyle/>
          <a:p>
            <a:r>
              <a:rPr lang="it-IT" b="1">
                <a:solidFill>
                  <a:prstClr val="black"/>
                </a:solidFill>
                <a:latin typeface="Calibri"/>
              </a:rPr>
              <a:t>-Photon counting</a:t>
            </a:r>
          </a:p>
          <a:p>
            <a:r>
              <a:rPr lang="it-IT" b="1">
                <a:solidFill>
                  <a:prstClr val="black"/>
                </a:solidFill>
                <a:latin typeface="Calibri"/>
              </a:rPr>
              <a:t>-Time resolution</a:t>
            </a:r>
          </a:p>
        </p:txBody>
      </p:sp>
    </p:spTree>
    <p:extLst>
      <p:ext uri="{BB962C8B-B14F-4D97-AF65-F5344CB8AC3E}">
        <p14:creationId xmlns:p14="http://schemas.microsoft.com/office/powerpoint/2010/main" val="11657633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30790" y="593237"/>
            <a:ext cx="8869058" cy="3012133"/>
          </a:xfrm>
          <a:prstGeom prst="rect">
            <a:avLst/>
          </a:prstGeom>
        </p:spPr>
      </p:pic>
    </p:spTree>
    <p:extLst>
      <p:ext uri="{BB962C8B-B14F-4D97-AF65-F5344CB8AC3E}">
        <p14:creationId xmlns:p14="http://schemas.microsoft.com/office/powerpoint/2010/main" val="14436592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data 2"/>
          <p:cNvSpPr>
            <a:spLocks noGrp="1"/>
          </p:cNvSpPr>
          <p:nvPr>
            <p:ph type="dt" sz="half" idx="10"/>
          </p:nvPr>
        </p:nvSpPr>
        <p:spPr/>
        <p:txBody>
          <a:bodyPr/>
          <a:lstStyle/>
          <a:p>
            <a:r>
              <a:rPr lang="it-IT" smtClean="0"/>
              <a:t>E. Migneco</a:t>
            </a:r>
            <a:endParaRPr lang="it-IT"/>
          </a:p>
        </p:txBody>
      </p:sp>
      <p:sp>
        <p:nvSpPr>
          <p:cNvPr id="4" name="Segnaposto piè di pagina 3"/>
          <p:cNvSpPr>
            <a:spLocks noGrp="1"/>
          </p:cNvSpPr>
          <p:nvPr>
            <p:ph type="ftr" sz="quarter" idx="11"/>
          </p:nvPr>
        </p:nvSpPr>
        <p:spPr/>
        <p:txBody>
          <a:bodyPr/>
          <a:lstStyle/>
          <a:p>
            <a:r>
              <a:rPr lang="it-IT" smtClean="0"/>
              <a:t>Meeting NEMO/KM3NeT-It, Catania 7/12/2011</a:t>
            </a:r>
            <a:endParaRPr lang="it-IT"/>
          </a:p>
        </p:txBody>
      </p:sp>
      <p:sp>
        <p:nvSpPr>
          <p:cNvPr id="5" name="Segnaposto numero diapositiva 4"/>
          <p:cNvSpPr>
            <a:spLocks noGrp="1"/>
          </p:cNvSpPr>
          <p:nvPr>
            <p:ph type="sldNum" sz="quarter" idx="12"/>
          </p:nvPr>
        </p:nvSpPr>
        <p:spPr/>
        <p:txBody>
          <a:bodyPr/>
          <a:lstStyle/>
          <a:p>
            <a:fld id="{7B446AF6-DE2C-9F44-8F3C-45CA1A9D81AB}" type="slidenum">
              <a:rPr lang="it-IT" smtClean="0"/>
              <a:pPr/>
              <a:t>26</a:t>
            </a:fld>
            <a:endParaRPr lang="it-IT"/>
          </a:p>
        </p:txBody>
      </p:sp>
      <p:sp>
        <p:nvSpPr>
          <p:cNvPr id="7" name="Content Placeholder 5"/>
          <p:cNvSpPr>
            <a:spLocks noGrp="1"/>
          </p:cNvSpPr>
          <p:nvPr>
            <p:ph sz="half" idx="1"/>
          </p:nvPr>
        </p:nvSpPr>
        <p:spPr>
          <a:xfrm>
            <a:off x="457200" y="1600200"/>
            <a:ext cx="4038600" cy="4525963"/>
          </a:xfrm>
        </p:spPr>
        <p:txBody>
          <a:bodyPr/>
          <a:lstStyle/>
          <a:p>
            <a:r>
              <a:rPr lang="en-GB" sz="2000" smtClean="0"/>
              <a:t>75 mm PMT</a:t>
            </a:r>
          </a:p>
          <a:p>
            <a:r>
              <a:rPr lang="en-GB" sz="2000" smtClean="0"/>
              <a:t>4 manufacturers</a:t>
            </a:r>
          </a:p>
          <a:p>
            <a:pPr lvl="1"/>
            <a:r>
              <a:rPr lang="en-GB" sz="1600" smtClean="0"/>
              <a:t>ETEL ( 25 delivered )</a:t>
            </a:r>
          </a:p>
          <a:p>
            <a:pPr lvl="1"/>
            <a:r>
              <a:rPr lang="en-GB" sz="1600" smtClean="0"/>
              <a:t>Hamamatsu ( 10 delivered )</a:t>
            </a:r>
          </a:p>
          <a:p>
            <a:pPr lvl="1"/>
            <a:r>
              <a:rPr lang="en-GB" sz="1600" smtClean="0"/>
              <a:t>MELZ ( first prototype expected )</a:t>
            </a:r>
          </a:p>
          <a:p>
            <a:pPr lvl="1"/>
            <a:r>
              <a:rPr lang="en-GB" sz="1600" smtClean="0"/>
              <a:t>Zhan Chuang Photonics</a:t>
            </a:r>
          </a:p>
          <a:p>
            <a:r>
              <a:rPr lang="en-GB" sz="2000" smtClean="0"/>
              <a:t>High QE (&gt;32%@380nm;&gt;22%@470nm)</a:t>
            </a:r>
          </a:p>
          <a:p>
            <a:r>
              <a:rPr lang="en-GB" sz="2000" smtClean="0"/>
              <a:t>Extension to ~90 mm diameter with concentrator ring</a:t>
            </a:r>
          </a:p>
          <a:p>
            <a:endParaRPr lang="en-GB" smtClean="0"/>
          </a:p>
          <a:p>
            <a:endParaRPr lang="en-GB" smtClean="0"/>
          </a:p>
        </p:txBody>
      </p:sp>
      <p:pic>
        <p:nvPicPr>
          <p:cNvPr id="8" name="Content Placeholder 8" descr="qe.png"/>
          <p:cNvPicPr>
            <a:picLocks noChangeAspect="1"/>
          </p:cNvPicPr>
          <p:nvPr/>
        </p:nvPicPr>
        <p:blipFill>
          <a:blip r:embed="rId2" cstate="print"/>
          <a:srcRect/>
          <a:stretch>
            <a:fillRect/>
          </a:stretch>
        </p:blipFill>
        <p:spPr bwMode="auto">
          <a:xfrm>
            <a:off x="5284788" y="1341438"/>
            <a:ext cx="3175000" cy="2303462"/>
          </a:xfrm>
          <a:prstGeom prst="rect">
            <a:avLst/>
          </a:prstGeom>
          <a:noFill/>
          <a:ln w="9525">
            <a:noFill/>
            <a:miter lim="800000"/>
            <a:headEnd/>
            <a:tailEnd/>
          </a:ln>
        </p:spPr>
      </p:pic>
      <p:sp>
        <p:nvSpPr>
          <p:cNvPr id="9" name="TextBox 9"/>
          <p:cNvSpPr txBox="1">
            <a:spLocks noChangeArrowheads="1"/>
          </p:cNvSpPr>
          <p:nvPr/>
        </p:nvSpPr>
        <p:spPr bwMode="auto">
          <a:xfrm>
            <a:off x="7308850" y="1557338"/>
            <a:ext cx="619125" cy="368300"/>
          </a:xfrm>
          <a:prstGeom prst="rect">
            <a:avLst/>
          </a:prstGeom>
          <a:noFill/>
          <a:ln w="9525">
            <a:noFill/>
            <a:miter lim="800000"/>
            <a:headEnd/>
            <a:tailEnd/>
          </a:ln>
        </p:spPr>
        <p:txBody>
          <a:bodyPr wrap="none">
            <a:spAutoFit/>
          </a:bodyPr>
          <a:lstStyle/>
          <a:p>
            <a:r>
              <a:rPr lang="en-GB">
                <a:latin typeface="Calibri" pitchFamily="34" charset="0"/>
              </a:rPr>
              <a:t>ETEL</a:t>
            </a:r>
          </a:p>
        </p:txBody>
      </p:sp>
      <p:pic>
        <p:nvPicPr>
          <p:cNvPr id="10" name="Picture 6" descr="Picture1.jpg"/>
          <p:cNvPicPr>
            <a:picLocks noChangeAspect="1"/>
          </p:cNvPicPr>
          <p:nvPr/>
        </p:nvPicPr>
        <p:blipFill>
          <a:blip r:embed="rId3" cstate="print"/>
          <a:srcRect/>
          <a:stretch>
            <a:fillRect/>
          </a:stretch>
        </p:blipFill>
        <p:spPr bwMode="auto">
          <a:xfrm>
            <a:off x="5292725" y="3716338"/>
            <a:ext cx="3095625" cy="2281237"/>
          </a:xfrm>
          <a:prstGeom prst="rect">
            <a:avLst/>
          </a:prstGeom>
          <a:noFill/>
          <a:ln w="9525">
            <a:noFill/>
            <a:miter lim="800000"/>
            <a:headEnd/>
            <a:tailEnd/>
          </a:ln>
        </p:spPr>
      </p:pic>
    </p:spTree>
    <p:extLst>
      <p:ext uri="{BB962C8B-B14F-4D97-AF65-F5344CB8AC3E}">
        <p14:creationId xmlns:p14="http://schemas.microsoft.com/office/powerpoint/2010/main" val="6342647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5922" y="2006599"/>
            <a:ext cx="9118078" cy="4326237"/>
          </a:xfrm>
          <a:prstGeom prst="rect">
            <a:avLst/>
          </a:prstGeom>
        </p:spPr>
      </p:pic>
    </p:spTree>
    <p:extLst>
      <p:ext uri="{BB962C8B-B14F-4D97-AF65-F5344CB8AC3E}">
        <p14:creationId xmlns:p14="http://schemas.microsoft.com/office/powerpoint/2010/main" val="2241036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895551" y="3915847"/>
            <a:ext cx="7603269" cy="2628290"/>
          </a:xfrm>
          <a:prstGeom prst="rect">
            <a:avLst/>
          </a:prstGeom>
        </p:spPr>
      </p:pic>
      <p:pic>
        <p:nvPicPr>
          <p:cNvPr id="3" name="Immagine 2"/>
          <p:cNvPicPr>
            <a:picLocks noChangeAspect="1"/>
          </p:cNvPicPr>
          <p:nvPr/>
        </p:nvPicPr>
        <p:blipFill>
          <a:blip r:embed="rId3"/>
          <a:stretch>
            <a:fillRect/>
          </a:stretch>
        </p:blipFill>
        <p:spPr>
          <a:xfrm>
            <a:off x="270959" y="987778"/>
            <a:ext cx="5566213" cy="2738930"/>
          </a:xfrm>
          <a:prstGeom prst="rect">
            <a:avLst/>
          </a:prstGeom>
        </p:spPr>
      </p:pic>
      <p:sp>
        <p:nvSpPr>
          <p:cNvPr id="4" name="CasellaDiTesto 3"/>
          <p:cNvSpPr txBox="1"/>
          <p:nvPr/>
        </p:nvSpPr>
        <p:spPr>
          <a:xfrm>
            <a:off x="6265333" y="1397000"/>
            <a:ext cx="1629735" cy="369332"/>
          </a:xfrm>
          <a:prstGeom prst="rect">
            <a:avLst/>
          </a:prstGeom>
          <a:noFill/>
        </p:spPr>
        <p:txBody>
          <a:bodyPr wrap="none" rtlCol="0">
            <a:spAutoFit/>
          </a:bodyPr>
          <a:lstStyle/>
          <a:p>
            <a:r>
              <a:rPr lang="it-IT" dirty="0" err="1" smtClean="0"/>
              <a:t>Expantion</a:t>
            </a:r>
            <a:r>
              <a:rPr lang="it-IT" dirty="0" smtClean="0"/>
              <a:t> </a:t>
            </a:r>
            <a:r>
              <a:rPr lang="it-IT" dirty="0" err="1" smtClean="0"/>
              <a:t>cone</a:t>
            </a:r>
            <a:endParaRPr lang="it-IT" dirty="0"/>
          </a:p>
        </p:txBody>
      </p:sp>
    </p:spTree>
    <p:extLst>
      <p:ext uri="{BB962C8B-B14F-4D97-AF65-F5344CB8AC3E}">
        <p14:creationId xmlns:p14="http://schemas.microsoft.com/office/powerpoint/2010/main" val="37117388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data 2"/>
          <p:cNvSpPr>
            <a:spLocks noGrp="1"/>
          </p:cNvSpPr>
          <p:nvPr>
            <p:ph type="dt" sz="half" idx="10"/>
          </p:nvPr>
        </p:nvSpPr>
        <p:spPr/>
        <p:txBody>
          <a:bodyPr/>
          <a:lstStyle/>
          <a:p>
            <a:r>
              <a:rPr lang="it-IT" smtClean="0"/>
              <a:t>E. Migneco</a:t>
            </a:r>
            <a:endParaRPr lang="it-IT"/>
          </a:p>
        </p:txBody>
      </p:sp>
      <p:sp>
        <p:nvSpPr>
          <p:cNvPr id="4" name="Segnaposto piè di pagina 3"/>
          <p:cNvSpPr>
            <a:spLocks noGrp="1"/>
          </p:cNvSpPr>
          <p:nvPr>
            <p:ph type="ftr" sz="quarter" idx="11"/>
          </p:nvPr>
        </p:nvSpPr>
        <p:spPr/>
        <p:txBody>
          <a:bodyPr/>
          <a:lstStyle/>
          <a:p>
            <a:r>
              <a:rPr lang="it-IT" smtClean="0"/>
              <a:t>Meeting NEMO/KM3NeT-It, Catania 7/12/2011</a:t>
            </a:r>
            <a:endParaRPr lang="it-IT"/>
          </a:p>
        </p:txBody>
      </p:sp>
      <p:sp>
        <p:nvSpPr>
          <p:cNvPr id="5" name="Segnaposto numero diapositiva 4"/>
          <p:cNvSpPr>
            <a:spLocks noGrp="1"/>
          </p:cNvSpPr>
          <p:nvPr>
            <p:ph type="sldNum" sz="quarter" idx="12"/>
          </p:nvPr>
        </p:nvSpPr>
        <p:spPr/>
        <p:txBody>
          <a:bodyPr/>
          <a:lstStyle/>
          <a:p>
            <a:fld id="{7B446AF6-DE2C-9F44-8F3C-45CA1A9D81AB}" type="slidenum">
              <a:rPr lang="it-IT" smtClean="0"/>
              <a:pPr/>
              <a:t>29</a:t>
            </a:fld>
            <a:endParaRPr lang="it-IT"/>
          </a:p>
        </p:txBody>
      </p:sp>
      <p:pic>
        <p:nvPicPr>
          <p:cNvPr id="7" name="Immagine 6" descr="TECHNOLOGY-V1.0 01.jpg"/>
          <p:cNvPicPr>
            <a:picLocks noChangeAspect="1"/>
          </p:cNvPicPr>
          <p:nvPr/>
        </p:nvPicPr>
        <p:blipFill>
          <a:blip r:embed="rId2"/>
          <a:stretch>
            <a:fillRect/>
          </a:stretch>
        </p:blipFill>
        <p:spPr>
          <a:xfrm>
            <a:off x="59764" y="1432673"/>
            <a:ext cx="8966200" cy="4664075"/>
          </a:xfrm>
          <a:prstGeom prst="rect">
            <a:avLst/>
          </a:prstGeom>
        </p:spPr>
      </p:pic>
    </p:spTree>
    <p:extLst>
      <p:ext uri="{BB962C8B-B14F-4D97-AF65-F5344CB8AC3E}">
        <p14:creationId xmlns:p14="http://schemas.microsoft.com/office/powerpoint/2010/main" val="31914858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Ultima versione PMT</a:t>
            </a:r>
            <a:endParaRPr lang="it-IT" dirty="0"/>
          </a:p>
        </p:txBody>
      </p:sp>
      <p:pic>
        <p:nvPicPr>
          <p:cNvPr id="90114" name="Picture 2"/>
          <p:cNvPicPr>
            <a:picLocks noChangeAspect="1" noChangeArrowheads="1"/>
          </p:cNvPicPr>
          <p:nvPr/>
        </p:nvPicPr>
        <p:blipFill>
          <a:blip r:embed="rId2" cstate="print"/>
          <a:srcRect/>
          <a:stretch>
            <a:fillRect/>
          </a:stretch>
        </p:blipFill>
        <p:spPr bwMode="auto">
          <a:xfrm>
            <a:off x="733425" y="1493093"/>
            <a:ext cx="7677150" cy="5248275"/>
          </a:xfrm>
          <a:prstGeom prst="rect">
            <a:avLst/>
          </a:prstGeom>
          <a:noFill/>
          <a:ln w="9525">
            <a:noFill/>
            <a:miter lim="800000"/>
            <a:headEnd/>
            <a:tailEnd/>
          </a:ln>
        </p:spPr>
      </p:pic>
    </p:spTree>
    <p:extLst>
      <p:ext uri="{BB962C8B-B14F-4D97-AF65-F5344CB8AC3E}">
        <p14:creationId xmlns:p14="http://schemas.microsoft.com/office/powerpoint/2010/main" val="135243169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R12199 </a:t>
            </a:r>
            <a:r>
              <a:rPr lang="it-IT" dirty="0" err="1" smtClean="0"/>
              <a:t>characteristics</a:t>
            </a:r>
            <a:endParaRPr lang="it-IT" dirty="0"/>
          </a:p>
        </p:txBody>
      </p:sp>
      <p:sp>
        <p:nvSpPr>
          <p:cNvPr id="3" name="Segnaposto data 2"/>
          <p:cNvSpPr>
            <a:spLocks noGrp="1"/>
          </p:cNvSpPr>
          <p:nvPr>
            <p:ph type="dt" sz="half" idx="10"/>
          </p:nvPr>
        </p:nvSpPr>
        <p:spPr/>
        <p:txBody>
          <a:bodyPr/>
          <a:lstStyle/>
          <a:p>
            <a:r>
              <a:rPr lang="it-IT" smtClean="0"/>
              <a:t>E. Migneco</a:t>
            </a:r>
            <a:endParaRPr lang="it-IT"/>
          </a:p>
        </p:txBody>
      </p:sp>
      <p:sp>
        <p:nvSpPr>
          <p:cNvPr id="4" name="Segnaposto piè di pagina 3"/>
          <p:cNvSpPr>
            <a:spLocks noGrp="1"/>
          </p:cNvSpPr>
          <p:nvPr>
            <p:ph type="ftr" sz="quarter" idx="11"/>
          </p:nvPr>
        </p:nvSpPr>
        <p:spPr/>
        <p:txBody>
          <a:bodyPr/>
          <a:lstStyle/>
          <a:p>
            <a:r>
              <a:rPr lang="it-IT" smtClean="0"/>
              <a:t>Meeting NEMO/KM3NeT-It, Catania 7/12/2011</a:t>
            </a:r>
            <a:endParaRPr lang="it-IT"/>
          </a:p>
        </p:txBody>
      </p:sp>
      <p:sp>
        <p:nvSpPr>
          <p:cNvPr id="5" name="Segnaposto numero diapositiva 4"/>
          <p:cNvSpPr>
            <a:spLocks noGrp="1"/>
          </p:cNvSpPr>
          <p:nvPr>
            <p:ph type="sldNum" sz="quarter" idx="12"/>
          </p:nvPr>
        </p:nvSpPr>
        <p:spPr/>
        <p:txBody>
          <a:bodyPr/>
          <a:lstStyle/>
          <a:p>
            <a:fld id="{7B446AF6-DE2C-9F44-8F3C-45CA1A9D81AB}" type="slidenum">
              <a:rPr lang="it-IT" smtClean="0"/>
              <a:pPr/>
              <a:t>31</a:t>
            </a:fld>
            <a:endParaRPr lang="it-IT"/>
          </a:p>
        </p:txBody>
      </p:sp>
      <p:pic>
        <p:nvPicPr>
          <p:cNvPr id="6" name="Immagine 5" descr="TECHNOLOGY-V1.0 02.jpg"/>
          <p:cNvPicPr>
            <a:picLocks noChangeAspect="1"/>
          </p:cNvPicPr>
          <p:nvPr/>
        </p:nvPicPr>
        <p:blipFill>
          <a:blip r:embed="rId2"/>
          <a:stretch>
            <a:fillRect/>
          </a:stretch>
        </p:blipFill>
        <p:spPr>
          <a:xfrm>
            <a:off x="1036478" y="1320220"/>
            <a:ext cx="6852094" cy="4711542"/>
          </a:xfrm>
          <a:prstGeom prst="rect">
            <a:avLst/>
          </a:prstGeom>
        </p:spPr>
      </p:pic>
    </p:spTree>
    <p:extLst>
      <p:ext uri="{BB962C8B-B14F-4D97-AF65-F5344CB8AC3E}">
        <p14:creationId xmlns:p14="http://schemas.microsoft.com/office/powerpoint/2010/main" val="10048604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alphaModFix/>
          </a:blip>
          <a:stretch>
            <a:fillRect/>
          </a:stretch>
        </p:blipFill>
        <p:spPr>
          <a:xfrm>
            <a:off x="503386" y="74694"/>
            <a:ext cx="8191253" cy="6727284"/>
          </a:xfrm>
          <a:prstGeom prst="rect">
            <a:avLst/>
          </a:prstGeom>
        </p:spPr>
      </p:pic>
    </p:spTree>
    <p:extLst>
      <p:ext uri="{BB962C8B-B14F-4D97-AF65-F5344CB8AC3E}">
        <p14:creationId xmlns:p14="http://schemas.microsoft.com/office/powerpoint/2010/main" val="28505772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4"/>
          <p:cNvSpPr>
            <a:spLocks noGrp="1"/>
          </p:cNvSpPr>
          <p:nvPr>
            <p:ph type="sldNum" sz="quarter" idx="12"/>
          </p:nvPr>
        </p:nvSpPr>
        <p:spPr/>
        <p:txBody>
          <a:bodyPr/>
          <a:lstStyle/>
          <a:p>
            <a:fld id="{7B446AF6-DE2C-9F44-8F3C-45CA1A9D81AB}" type="slidenum">
              <a:rPr lang="it-IT" smtClean="0"/>
              <a:pPr/>
              <a:t>33</a:t>
            </a:fld>
            <a:endParaRPr lang="it-IT"/>
          </a:p>
        </p:txBody>
      </p:sp>
      <p:sp>
        <p:nvSpPr>
          <p:cNvPr id="8" name="Content Placeholder 6"/>
          <p:cNvSpPr txBox="1">
            <a:spLocks/>
          </p:cNvSpPr>
          <p:nvPr/>
        </p:nvSpPr>
        <p:spPr bwMode="auto">
          <a:xfrm>
            <a:off x="61171" y="1471612"/>
            <a:ext cx="3655257" cy="4397375"/>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2800" b="0" i="0" u="none" strike="noStrike" kern="1200" cap="none" spc="0" normalizeH="0" baseline="0" noProof="0" dirty="0" smtClean="0">
                <a:ln>
                  <a:noFill/>
                </a:ln>
                <a:solidFill>
                  <a:schemeClr val="tx1"/>
                </a:solidFill>
                <a:effectLst/>
                <a:uLnTx/>
                <a:uFillTx/>
                <a:latin typeface="+mn-lt"/>
                <a:ea typeface="+mn-ea"/>
                <a:cs typeface="+mn-cs"/>
              </a:rPr>
              <a:t>New design HV with &lt;35 </a:t>
            </a:r>
            <a:r>
              <a:rPr kumimoji="0" lang="en-GB" sz="2800" b="0" i="0" u="none" strike="noStrike" kern="1200" cap="none" spc="0" normalizeH="0" baseline="0" noProof="0" dirty="0" err="1" smtClean="0">
                <a:ln>
                  <a:noFill/>
                </a:ln>
                <a:solidFill>
                  <a:schemeClr val="tx1"/>
                </a:solidFill>
                <a:effectLst/>
                <a:uLnTx/>
                <a:uFillTx/>
                <a:latin typeface="+mn-lt"/>
                <a:ea typeface="+mn-ea"/>
                <a:cs typeface="+mn-cs"/>
              </a:rPr>
              <a:t>mW</a:t>
            </a:r>
            <a:r>
              <a:rPr kumimoji="0" lang="en-GB" sz="2800" b="0" i="0" u="none" strike="noStrike" kern="1200" cap="none" spc="0" normalizeH="0" baseline="0" noProof="0" dirty="0" smtClean="0">
                <a:ln>
                  <a:noFill/>
                </a:ln>
                <a:solidFill>
                  <a:schemeClr val="tx1"/>
                </a:solidFill>
                <a:effectLst/>
                <a:uLnTx/>
                <a:uFillTx/>
                <a:latin typeface="+mn-lt"/>
                <a:ea typeface="+mn-ea"/>
                <a:cs typeface="+mn-cs"/>
              </a:rPr>
              <a:t> power consumption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2800" b="0" i="0" u="none" strike="noStrike" kern="1200" cap="none" spc="0" normalizeH="0" baseline="0" noProof="0" dirty="0" smtClean="0">
                <a:ln>
                  <a:noFill/>
                </a:ln>
                <a:solidFill>
                  <a:schemeClr val="tx1"/>
                </a:solidFill>
                <a:effectLst/>
                <a:uLnTx/>
                <a:uFillTx/>
                <a:latin typeface="+mn-lt"/>
                <a:ea typeface="+mn-ea"/>
                <a:cs typeface="+mn-cs"/>
              </a:rPr>
              <a:t>12 PMTs in top</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2800" b="0" i="0" u="none" strike="noStrike" kern="1200" cap="none" spc="0" normalizeH="0" baseline="0" noProof="0" dirty="0" smtClean="0">
                <a:ln>
                  <a:noFill/>
                </a:ln>
                <a:solidFill>
                  <a:schemeClr val="tx1"/>
                </a:solidFill>
                <a:effectLst/>
                <a:uLnTx/>
                <a:uFillTx/>
                <a:latin typeface="+mn-lt"/>
                <a:ea typeface="+mn-ea"/>
                <a:cs typeface="+mn-cs"/>
              </a:rPr>
              <a:t>19 PMTs in bottom</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2800" b="0" i="0" u="none" strike="noStrike" kern="1200" cap="none" spc="0" normalizeH="0" baseline="0" noProof="0" dirty="0" smtClean="0">
                <a:ln>
                  <a:noFill/>
                </a:ln>
                <a:solidFill>
                  <a:schemeClr val="tx1"/>
                </a:solidFill>
                <a:effectLst/>
                <a:uLnTx/>
                <a:uFillTx/>
                <a:latin typeface="+mn-lt"/>
                <a:ea typeface="+mn-ea"/>
                <a:cs typeface="+mn-cs"/>
              </a:rPr>
              <a:t>Front matched to sphere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2800" b="0" i="0" u="none" strike="noStrike" kern="1200" cap="none" spc="0" normalizeH="0" baseline="0" noProof="0" dirty="0" smtClean="0">
                <a:ln>
                  <a:noFill/>
                </a:ln>
                <a:solidFill>
                  <a:schemeClr val="tx1"/>
                </a:solidFill>
                <a:effectLst/>
                <a:uLnTx/>
                <a:uFillTx/>
                <a:latin typeface="+mn-lt"/>
                <a:ea typeface="+mn-ea"/>
                <a:cs typeface="+mn-cs"/>
              </a:rPr>
              <a:t>Supported by foam cores via concentrator ring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2800" b="0" i="0" u="none" strike="noStrike" kern="1200" cap="none" spc="0" normalizeH="0" baseline="0" noProof="0" dirty="0" smtClean="0">
                <a:ln>
                  <a:noFill/>
                </a:ln>
                <a:solidFill>
                  <a:schemeClr val="tx1"/>
                </a:solidFill>
                <a:effectLst/>
                <a:uLnTx/>
                <a:uFillTx/>
                <a:latin typeface="+mn-lt"/>
                <a:ea typeface="+mn-ea"/>
                <a:cs typeface="+mn-cs"/>
              </a:rPr>
              <a:t>Optically coupled with optical gel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2800" b="0" i="0" u="none" strike="noStrike" kern="1200" cap="none" spc="0" normalizeH="0" baseline="0" noProof="0" dirty="0">
              <a:ln>
                <a:noFill/>
              </a:ln>
              <a:solidFill>
                <a:schemeClr val="tx1"/>
              </a:solidFill>
              <a:effectLst/>
              <a:uLnTx/>
              <a:uFillTx/>
              <a:latin typeface="+mn-lt"/>
              <a:ea typeface="+mn-ea"/>
              <a:cs typeface="+mn-cs"/>
            </a:endParaRPr>
          </a:p>
        </p:txBody>
      </p:sp>
      <p:pic>
        <p:nvPicPr>
          <p:cNvPr id="9" name="Content Placeholder 8"/>
          <p:cNvPicPr>
            <a:picLocks noChangeAspect="1"/>
          </p:cNvPicPr>
          <p:nvPr/>
        </p:nvPicPr>
        <p:blipFill>
          <a:blip r:embed="rId2" cstate="print"/>
          <a:srcRect/>
          <a:stretch>
            <a:fillRect/>
          </a:stretch>
        </p:blipFill>
        <p:spPr bwMode="auto">
          <a:xfrm>
            <a:off x="3971287" y="261435"/>
            <a:ext cx="4251106" cy="3187786"/>
          </a:xfrm>
          <a:prstGeom prst="rect">
            <a:avLst/>
          </a:prstGeom>
          <a:noFill/>
          <a:ln w="9525">
            <a:noFill/>
            <a:miter lim="800000"/>
            <a:headEnd/>
            <a:tailEnd/>
          </a:ln>
        </p:spPr>
      </p:pic>
      <p:pic>
        <p:nvPicPr>
          <p:cNvPr id="10" name="Picture 10" descr="IMG_0249.JPG"/>
          <p:cNvPicPr>
            <a:picLocks noChangeAspect="1"/>
          </p:cNvPicPr>
          <p:nvPr/>
        </p:nvPicPr>
        <p:blipFill>
          <a:blip r:embed="rId3" cstate="print"/>
          <a:srcRect/>
          <a:stretch>
            <a:fillRect/>
          </a:stretch>
        </p:blipFill>
        <p:spPr bwMode="auto">
          <a:xfrm>
            <a:off x="3971287" y="3805237"/>
            <a:ext cx="4251106" cy="2832618"/>
          </a:xfrm>
          <a:prstGeom prst="rect">
            <a:avLst/>
          </a:prstGeom>
          <a:noFill/>
          <a:ln w="9525">
            <a:noFill/>
            <a:miter lim="800000"/>
            <a:headEnd/>
            <a:tailEnd/>
          </a:ln>
        </p:spPr>
      </p:pic>
    </p:spTree>
    <p:extLst>
      <p:ext uri="{BB962C8B-B14F-4D97-AF65-F5344CB8AC3E}">
        <p14:creationId xmlns:p14="http://schemas.microsoft.com/office/powerpoint/2010/main" val="25976766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86752" y="-24154"/>
            <a:ext cx="6323653" cy="5466209"/>
          </a:xfrm>
          <a:prstGeom prst="rect">
            <a:avLst/>
          </a:prstGeom>
        </p:spPr>
      </p:pic>
      <p:pic>
        <p:nvPicPr>
          <p:cNvPr id="4" name="Immagine 3"/>
          <p:cNvPicPr>
            <a:picLocks noChangeAspect="1"/>
          </p:cNvPicPr>
          <p:nvPr/>
        </p:nvPicPr>
        <p:blipFill>
          <a:blip r:embed="rId3"/>
          <a:stretch>
            <a:fillRect/>
          </a:stretch>
        </p:blipFill>
        <p:spPr>
          <a:xfrm>
            <a:off x="612075" y="5388880"/>
            <a:ext cx="5363001" cy="1469120"/>
          </a:xfrm>
          <a:prstGeom prst="rect">
            <a:avLst/>
          </a:prstGeom>
        </p:spPr>
      </p:pic>
      <p:sp>
        <p:nvSpPr>
          <p:cNvPr id="7" name="CasellaDiTesto 6"/>
          <p:cNvSpPr txBox="1"/>
          <p:nvPr/>
        </p:nvSpPr>
        <p:spPr>
          <a:xfrm>
            <a:off x="6127912" y="5804861"/>
            <a:ext cx="3099000" cy="707886"/>
          </a:xfrm>
          <a:prstGeom prst="rect">
            <a:avLst/>
          </a:prstGeom>
          <a:noFill/>
        </p:spPr>
        <p:txBody>
          <a:bodyPr wrap="none" rtlCol="0">
            <a:spAutoFit/>
          </a:bodyPr>
          <a:lstStyle/>
          <a:p>
            <a:r>
              <a:rPr lang="it-IT" sz="2000" b="1" dirty="0" err="1" smtClean="0"/>
              <a:t>Orientation</a:t>
            </a:r>
            <a:r>
              <a:rPr lang="it-IT" sz="2000" b="1" dirty="0" smtClean="0"/>
              <a:t> of </a:t>
            </a:r>
            <a:r>
              <a:rPr lang="it-IT" sz="2000" b="1" dirty="0" err="1" smtClean="0"/>
              <a:t>PMT’s</a:t>
            </a:r>
            <a:r>
              <a:rPr lang="it-IT" sz="2000" b="1" dirty="0" smtClean="0"/>
              <a:t>. The </a:t>
            </a:r>
          </a:p>
          <a:p>
            <a:r>
              <a:rPr lang="it-IT" sz="2000" b="1" dirty="0" smtClean="0"/>
              <a:t>positive </a:t>
            </a:r>
            <a:r>
              <a:rPr lang="it-IT" sz="2000" b="1" dirty="0" err="1" smtClean="0"/>
              <a:t>axis</a:t>
            </a:r>
            <a:r>
              <a:rPr lang="it-IT" sz="2000" b="1" dirty="0"/>
              <a:t> </a:t>
            </a:r>
            <a:r>
              <a:rPr lang="it-IT" sz="2000" b="1" dirty="0" err="1" smtClean="0"/>
              <a:t>points</a:t>
            </a:r>
            <a:r>
              <a:rPr lang="it-IT" sz="2000" b="1" dirty="0" smtClean="0"/>
              <a:t> </a:t>
            </a:r>
            <a:r>
              <a:rPr lang="it-IT" sz="2000" b="1" dirty="0" err="1" smtClean="0"/>
              <a:t>upward</a:t>
            </a:r>
            <a:endParaRPr lang="it-IT" sz="2000" b="1" dirty="0"/>
          </a:p>
        </p:txBody>
      </p:sp>
    </p:spTree>
    <p:extLst>
      <p:ext uri="{BB962C8B-B14F-4D97-AF65-F5344CB8AC3E}">
        <p14:creationId xmlns:p14="http://schemas.microsoft.com/office/powerpoint/2010/main" val="8023815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60456"/>
            <a:ext cx="9157250" cy="3178550"/>
          </a:xfrm>
          <a:prstGeom prst="rect">
            <a:avLst/>
          </a:prstGeom>
        </p:spPr>
      </p:pic>
      <p:pic>
        <p:nvPicPr>
          <p:cNvPr id="3" name="Immagine 2"/>
          <p:cNvPicPr>
            <a:picLocks noChangeAspect="1"/>
          </p:cNvPicPr>
          <p:nvPr/>
        </p:nvPicPr>
        <p:blipFill>
          <a:blip r:embed="rId3"/>
          <a:stretch>
            <a:fillRect/>
          </a:stretch>
        </p:blipFill>
        <p:spPr>
          <a:xfrm>
            <a:off x="948580" y="3239007"/>
            <a:ext cx="7184692" cy="3392242"/>
          </a:xfrm>
          <a:prstGeom prst="rect">
            <a:avLst/>
          </a:prstGeom>
        </p:spPr>
      </p:pic>
    </p:spTree>
    <p:extLst>
      <p:ext uri="{BB962C8B-B14F-4D97-AF65-F5344CB8AC3E}">
        <p14:creationId xmlns:p14="http://schemas.microsoft.com/office/powerpoint/2010/main" val="25627711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0129" y="699339"/>
            <a:ext cx="9171717" cy="4321652"/>
          </a:xfrm>
          <a:prstGeom prst="rect">
            <a:avLst/>
          </a:prstGeom>
        </p:spPr>
      </p:pic>
      <p:sp>
        <p:nvSpPr>
          <p:cNvPr id="3" name="CasellaDiTesto 2"/>
          <p:cNvSpPr txBox="1"/>
          <p:nvPr/>
        </p:nvSpPr>
        <p:spPr>
          <a:xfrm>
            <a:off x="493059" y="71042"/>
            <a:ext cx="8032968" cy="646331"/>
          </a:xfrm>
          <a:prstGeom prst="rect">
            <a:avLst/>
          </a:prstGeom>
          <a:noFill/>
          <a:ln>
            <a:solidFill>
              <a:srgbClr val="FF0000"/>
            </a:solidFill>
          </a:ln>
        </p:spPr>
        <p:txBody>
          <a:bodyPr wrap="none" rtlCol="0">
            <a:spAutoFit/>
          </a:bodyPr>
          <a:lstStyle/>
          <a:p>
            <a:r>
              <a:rPr lang="it-IT" dirty="0" err="1" smtClean="0"/>
              <a:t>Power</a:t>
            </a:r>
            <a:r>
              <a:rPr lang="it-IT" dirty="0" smtClean="0"/>
              <a:t> </a:t>
            </a:r>
            <a:r>
              <a:rPr lang="it-IT" dirty="0" err="1" smtClean="0"/>
              <a:t>provided</a:t>
            </a:r>
            <a:r>
              <a:rPr lang="it-IT" dirty="0" smtClean="0"/>
              <a:t> by </a:t>
            </a:r>
            <a:r>
              <a:rPr lang="it-IT" dirty="0" err="1" smtClean="0"/>
              <a:t>two</a:t>
            </a:r>
            <a:r>
              <a:rPr lang="it-IT" dirty="0" smtClean="0"/>
              <a:t> </a:t>
            </a:r>
            <a:r>
              <a:rPr lang="it-IT" dirty="0" err="1" smtClean="0"/>
              <a:t>copper</a:t>
            </a:r>
            <a:r>
              <a:rPr lang="it-IT" dirty="0" smtClean="0"/>
              <a:t> </a:t>
            </a:r>
            <a:r>
              <a:rPr lang="it-IT" dirty="0" err="1" smtClean="0"/>
              <a:t>conductor</a:t>
            </a:r>
            <a:endParaRPr lang="it-IT" dirty="0" smtClean="0"/>
          </a:p>
          <a:p>
            <a:r>
              <a:rPr lang="it-IT" dirty="0" err="1" smtClean="0"/>
              <a:t>All</a:t>
            </a:r>
            <a:r>
              <a:rPr lang="it-IT" dirty="0" smtClean="0"/>
              <a:t> data </a:t>
            </a:r>
            <a:r>
              <a:rPr lang="it-IT" dirty="0" err="1" smtClean="0"/>
              <a:t>transmission</a:t>
            </a:r>
            <a:r>
              <a:rPr lang="it-IT" dirty="0" smtClean="0"/>
              <a:t> and slow control </a:t>
            </a:r>
            <a:r>
              <a:rPr lang="it-IT" dirty="0" err="1" smtClean="0"/>
              <a:t>communication</a:t>
            </a:r>
            <a:r>
              <a:rPr lang="it-IT" dirty="0" smtClean="0"/>
              <a:t> </a:t>
            </a:r>
            <a:r>
              <a:rPr lang="it-IT" dirty="0" err="1" smtClean="0"/>
              <a:t>requires</a:t>
            </a:r>
            <a:r>
              <a:rPr lang="it-IT" dirty="0" smtClean="0"/>
              <a:t> a single </a:t>
            </a:r>
            <a:r>
              <a:rPr lang="it-IT" dirty="0" err="1" smtClean="0"/>
              <a:t>optical</a:t>
            </a:r>
            <a:r>
              <a:rPr lang="it-IT" dirty="0" smtClean="0"/>
              <a:t> fibre </a:t>
            </a:r>
            <a:endParaRPr lang="it-IT" dirty="0"/>
          </a:p>
        </p:txBody>
      </p:sp>
      <p:pic>
        <p:nvPicPr>
          <p:cNvPr id="5" name="Immagine 4"/>
          <p:cNvPicPr>
            <a:picLocks noChangeAspect="1"/>
          </p:cNvPicPr>
          <p:nvPr/>
        </p:nvPicPr>
        <p:blipFill>
          <a:blip r:embed="rId3"/>
          <a:stretch>
            <a:fillRect/>
          </a:stretch>
        </p:blipFill>
        <p:spPr>
          <a:xfrm>
            <a:off x="63471" y="5299876"/>
            <a:ext cx="9050199" cy="1444181"/>
          </a:xfrm>
          <a:prstGeom prst="rect">
            <a:avLst/>
          </a:prstGeom>
        </p:spPr>
      </p:pic>
    </p:spTree>
    <p:extLst>
      <p:ext uri="{BB962C8B-B14F-4D97-AF65-F5344CB8AC3E}">
        <p14:creationId xmlns:p14="http://schemas.microsoft.com/office/powerpoint/2010/main" val="20721954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1023" y="388471"/>
            <a:ext cx="9183427" cy="6066117"/>
          </a:xfrm>
          <a:prstGeom prst="rect">
            <a:avLst/>
          </a:prstGeom>
        </p:spPr>
      </p:pic>
    </p:spTree>
    <p:extLst>
      <p:ext uri="{BB962C8B-B14F-4D97-AF65-F5344CB8AC3E}">
        <p14:creationId xmlns:p14="http://schemas.microsoft.com/office/powerpoint/2010/main" val="37891944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0"/>
            <a:ext cx="4187668" cy="3680975"/>
          </a:xfrm>
          <a:prstGeom prst="rect">
            <a:avLst/>
          </a:prstGeom>
        </p:spPr>
      </p:pic>
      <p:pic>
        <p:nvPicPr>
          <p:cNvPr id="3" name="Immagine 2"/>
          <p:cNvPicPr>
            <a:picLocks noChangeAspect="1"/>
          </p:cNvPicPr>
          <p:nvPr/>
        </p:nvPicPr>
        <p:blipFill>
          <a:blip r:embed="rId3"/>
          <a:stretch>
            <a:fillRect/>
          </a:stretch>
        </p:blipFill>
        <p:spPr>
          <a:xfrm>
            <a:off x="86348" y="3746652"/>
            <a:ext cx="5181600" cy="3073400"/>
          </a:xfrm>
          <a:prstGeom prst="rect">
            <a:avLst/>
          </a:prstGeom>
        </p:spPr>
      </p:pic>
      <p:pic>
        <p:nvPicPr>
          <p:cNvPr id="4" name="Immagine 3"/>
          <p:cNvPicPr>
            <a:picLocks noChangeAspect="1"/>
          </p:cNvPicPr>
          <p:nvPr/>
        </p:nvPicPr>
        <p:blipFill>
          <a:blip r:embed="rId4"/>
          <a:stretch>
            <a:fillRect/>
          </a:stretch>
        </p:blipFill>
        <p:spPr>
          <a:xfrm>
            <a:off x="4903093" y="445759"/>
            <a:ext cx="3517900" cy="2540000"/>
          </a:xfrm>
          <a:prstGeom prst="rect">
            <a:avLst/>
          </a:prstGeom>
        </p:spPr>
      </p:pic>
      <p:pic>
        <p:nvPicPr>
          <p:cNvPr id="5" name="Immagine 4"/>
          <p:cNvPicPr>
            <a:picLocks noChangeAspect="1"/>
          </p:cNvPicPr>
          <p:nvPr/>
        </p:nvPicPr>
        <p:blipFill>
          <a:blip r:embed="rId5"/>
          <a:stretch>
            <a:fillRect/>
          </a:stretch>
        </p:blipFill>
        <p:spPr>
          <a:xfrm>
            <a:off x="5511800" y="3331637"/>
            <a:ext cx="3632200" cy="2895600"/>
          </a:xfrm>
          <a:prstGeom prst="rect">
            <a:avLst/>
          </a:prstGeom>
        </p:spPr>
      </p:pic>
    </p:spTree>
    <p:extLst>
      <p:ext uri="{BB962C8B-B14F-4D97-AF65-F5344CB8AC3E}">
        <p14:creationId xmlns:p14="http://schemas.microsoft.com/office/powerpoint/2010/main" val="38195674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uppo 29"/>
          <p:cNvGrpSpPr/>
          <p:nvPr/>
        </p:nvGrpSpPr>
        <p:grpSpPr>
          <a:xfrm>
            <a:off x="336625" y="1171770"/>
            <a:ext cx="8588587" cy="5248276"/>
            <a:chOff x="336625" y="1171770"/>
            <a:chExt cx="8588587" cy="5248276"/>
          </a:xfrm>
        </p:grpSpPr>
        <p:pic>
          <p:nvPicPr>
            <p:cNvPr id="2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1862" y="1171770"/>
              <a:ext cx="6657974" cy="5211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Rectangle à coins arrondis 5"/>
            <p:cNvSpPr/>
            <p:nvPr/>
          </p:nvSpPr>
          <p:spPr>
            <a:xfrm>
              <a:off x="6172487" y="2390970"/>
              <a:ext cx="1533525" cy="2276475"/>
            </a:xfrm>
            <a:prstGeom prst="roundRect">
              <a:avLst>
                <a:gd name="adj" fmla="val 1824"/>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re 1"/>
            <p:cNvSpPr txBox="1">
              <a:spLocks/>
            </p:cNvSpPr>
            <p:nvPr/>
          </p:nvSpPr>
          <p:spPr>
            <a:xfrm>
              <a:off x="7356551" y="4736308"/>
              <a:ext cx="1568661" cy="416912"/>
            </a:xfrm>
            <a:prstGeom prst="rect">
              <a:avLst/>
            </a:prstGeom>
          </p:spPr>
          <p:txBody>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defRPr/>
              </a:pPr>
              <a:r>
                <a:rPr lang="en-GB" sz="2000" dirty="0" smtClean="0">
                  <a:solidFill>
                    <a:srgbClr val="FF0000"/>
                  </a:solidFill>
                  <a:latin typeface="Arial Black" pitchFamily="34" charset="0"/>
                </a:rPr>
                <a:t>Front End</a:t>
              </a:r>
            </a:p>
          </p:txBody>
        </p:sp>
        <p:sp>
          <p:nvSpPr>
            <p:cNvPr id="24" name="Rectangle à coins arrondis 7"/>
            <p:cNvSpPr/>
            <p:nvPr/>
          </p:nvSpPr>
          <p:spPr>
            <a:xfrm>
              <a:off x="1267112" y="2216044"/>
              <a:ext cx="1933575" cy="3080051"/>
            </a:xfrm>
            <a:prstGeom prst="roundRect">
              <a:avLst>
                <a:gd name="adj" fmla="val 1824"/>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itre 1"/>
            <p:cNvSpPr txBox="1">
              <a:spLocks/>
            </p:cNvSpPr>
            <p:nvPr/>
          </p:nvSpPr>
          <p:spPr>
            <a:xfrm>
              <a:off x="336625" y="5422108"/>
              <a:ext cx="2511637" cy="416912"/>
            </a:xfrm>
            <a:prstGeom prst="rect">
              <a:avLst/>
            </a:prstGeom>
          </p:spPr>
          <p:txBody>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defRPr/>
              </a:pPr>
              <a:r>
                <a:rPr lang="en-GB" sz="2000" dirty="0" smtClean="0">
                  <a:solidFill>
                    <a:srgbClr val="FF0000"/>
                  </a:solidFill>
                  <a:latin typeface="Arial Black" pitchFamily="34" charset="0"/>
                </a:rPr>
                <a:t>Instrumentation</a:t>
              </a:r>
            </a:p>
          </p:txBody>
        </p:sp>
        <p:sp>
          <p:nvSpPr>
            <p:cNvPr id="26" name="Rectangle à coins arrondis 9"/>
            <p:cNvSpPr/>
            <p:nvPr/>
          </p:nvSpPr>
          <p:spPr>
            <a:xfrm>
              <a:off x="3372137" y="1428945"/>
              <a:ext cx="2381250" cy="514350"/>
            </a:xfrm>
            <a:prstGeom prst="roundRect">
              <a:avLst>
                <a:gd name="adj" fmla="val 1824"/>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itre 1"/>
            <p:cNvSpPr txBox="1">
              <a:spLocks/>
            </p:cNvSpPr>
            <p:nvPr/>
          </p:nvSpPr>
          <p:spPr>
            <a:xfrm>
              <a:off x="5727776" y="1307307"/>
              <a:ext cx="2130636" cy="693137"/>
            </a:xfrm>
            <a:prstGeom prst="rect">
              <a:avLst/>
            </a:prstGeom>
          </p:spPr>
          <p:txBody>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defRPr/>
              </a:pPr>
              <a:r>
                <a:rPr lang="en-GB" sz="2000" dirty="0" smtClean="0">
                  <a:solidFill>
                    <a:srgbClr val="FF0000"/>
                  </a:solidFill>
                  <a:latin typeface="Arial Black" pitchFamily="34" charset="0"/>
                </a:rPr>
                <a:t>Power management</a:t>
              </a:r>
            </a:p>
          </p:txBody>
        </p:sp>
        <p:sp>
          <p:nvSpPr>
            <p:cNvPr id="28" name="Rectangle à coins arrondis 11"/>
            <p:cNvSpPr/>
            <p:nvPr/>
          </p:nvSpPr>
          <p:spPr>
            <a:xfrm>
              <a:off x="3276886" y="2029020"/>
              <a:ext cx="2752725" cy="3724275"/>
            </a:xfrm>
            <a:prstGeom prst="roundRect">
              <a:avLst>
                <a:gd name="adj" fmla="val 1824"/>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itre 1"/>
            <p:cNvSpPr txBox="1">
              <a:spLocks/>
            </p:cNvSpPr>
            <p:nvPr/>
          </p:nvSpPr>
          <p:spPr>
            <a:xfrm>
              <a:off x="5880175" y="5726908"/>
              <a:ext cx="2054437" cy="693138"/>
            </a:xfrm>
            <a:prstGeom prst="rect">
              <a:avLst/>
            </a:prstGeom>
          </p:spPr>
          <p:txBody>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defRPr/>
              </a:pPr>
              <a:r>
                <a:rPr lang="en-GB" sz="2000" dirty="0" smtClean="0">
                  <a:solidFill>
                    <a:srgbClr val="FF0000"/>
                  </a:solidFill>
                  <a:latin typeface="Arial Black" pitchFamily="34" charset="0"/>
                </a:rPr>
                <a:t>Data Management</a:t>
              </a:r>
            </a:p>
          </p:txBody>
        </p:sp>
      </p:grpSp>
    </p:spTree>
    <p:extLst>
      <p:ext uri="{BB962C8B-B14F-4D97-AF65-F5344CB8AC3E}">
        <p14:creationId xmlns:p14="http://schemas.microsoft.com/office/powerpoint/2010/main" val="2062364937"/>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04589" y="354805"/>
            <a:ext cx="8983935" cy="6106374"/>
          </a:xfrm>
          <a:prstGeom prst="rect">
            <a:avLst/>
          </a:prstGeom>
        </p:spPr>
      </p:pic>
    </p:spTree>
    <p:extLst>
      <p:ext uri="{BB962C8B-B14F-4D97-AF65-F5344CB8AC3E}">
        <p14:creationId xmlns:p14="http://schemas.microsoft.com/office/powerpoint/2010/main" val="12353474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92212"/>
            <a:ext cx="8229600" cy="1143000"/>
          </a:xfrm>
        </p:spPr>
        <p:txBody>
          <a:bodyPr/>
          <a:lstStyle/>
          <a:p>
            <a:r>
              <a:rPr lang="it-IT" dirty="0" smtClean="0"/>
              <a:t>DOM</a:t>
            </a:r>
            <a:endParaRPr lang="it-IT" dirty="0"/>
          </a:p>
        </p:txBody>
      </p:sp>
      <p:pic>
        <p:nvPicPr>
          <p:cNvPr id="9218" name="Picture 2"/>
          <p:cNvPicPr>
            <a:picLocks noChangeAspect="1" noChangeArrowheads="1"/>
          </p:cNvPicPr>
          <p:nvPr/>
        </p:nvPicPr>
        <p:blipFill>
          <a:blip r:embed="rId2" cstate="print"/>
          <a:srcRect/>
          <a:stretch>
            <a:fillRect/>
          </a:stretch>
        </p:blipFill>
        <p:spPr bwMode="auto">
          <a:xfrm>
            <a:off x="412681" y="971045"/>
            <a:ext cx="7646437" cy="5828515"/>
          </a:xfrm>
          <a:prstGeom prst="rect">
            <a:avLst/>
          </a:prstGeom>
          <a:noFill/>
          <a:ln w="9525">
            <a:noFill/>
            <a:miter lim="800000"/>
            <a:headEnd/>
            <a:tailEnd/>
          </a:ln>
        </p:spPr>
      </p:pic>
    </p:spTree>
    <p:extLst>
      <p:ext uri="{BB962C8B-B14F-4D97-AF65-F5344CB8AC3E}">
        <p14:creationId xmlns:p14="http://schemas.microsoft.com/office/powerpoint/2010/main" val="897256978"/>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a:stretch>
            <a:fillRect/>
          </a:stretch>
        </p:blipFill>
        <p:spPr>
          <a:xfrm>
            <a:off x="94239" y="20134"/>
            <a:ext cx="8960666" cy="6837865"/>
          </a:xfrm>
          <a:prstGeom prst="rect">
            <a:avLst/>
          </a:prstGeom>
        </p:spPr>
      </p:pic>
    </p:spTree>
    <p:extLst>
      <p:ext uri="{BB962C8B-B14F-4D97-AF65-F5344CB8AC3E}">
        <p14:creationId xmlns:p14="http://schemas.microsoft.com/office/powerpoint/2010/main" val="1056460167"/>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1571" y="1252523"/>
            <a:ext cx="9127043" cy="4339724"/>
          </a:xfrm>
          <a:prstGeom prst="rect">
            <a:avLst/>
          </a:prstGeom>
        </p:spPr>
      </p:pic>
    </p:spTree>
    <p:extLst>
      <p:ext uri="{BB962C8B-B14F-4D97-AF65-F5344CB8AC3E}">
        <p14:creationId xmlns:p14="http://schemas.microsoft.com/office/powerpoint/2010/main" val="3773827542"/>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2_Tema di Office">
  <a:themeElements>
    <a:clrScheme name="Tema di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Tema di Office">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ru-RU" sz="2400" b="0" i="0" u="none" strike="noStrike" cap="none" normalizeH="0" baseline="0">
            <a:ln>
              <a:noFill/>
            </a:ln>
            <a:solidFill>
              <a:schemeClr val="tx1"/>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ru-RU" sz="2400" b="0" i="0" u="none" strike="noStrike" cap="none" normalizeH="0" baseline="0">
            <a:ln>
              <a:noFill/>
            </a:ln>
            <a:solidFill>
              <a:schemeClr val="tx1"/>
            </a:solidFill>
            <a:effectLst/>
            <a:latin typeface="Times New Roman" charset="0"/>
            <a:ea typeface="ＭＳ Ｐゴシック" charset="0"/>
          </a:defRPr>
        </a:defPPr>
      </a:lstStyle>
    </a:lnDef>
  </a:objectDefaults>
  <a:extraClrSchemeLst>
    <a:extraClrScheme>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i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i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i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i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i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i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1483</TotalTime>
  <Words>1648</Words>
  <Application>Microsoft Macintosh PowerPoint</Application>
  <PresentationFormat>Presentazione su schermo (4:3)</PresentationFormat>
  <Paragraphs>275</Paragraphs>
  <Slides>43</Slides>
  <Notes>6</Notes>
  <HiddenSlides>0</HiddenSlides>
  <MMClips>0</MMClips>
  <ScaleCrop>false</ScaleCrop>
  <HeadingPairs>
    <vt:vector size="6" baseType="variant">
      <vt:variant>
        <vt:lpstr>Tema</vt:lpstr>
      </vt:variant>
      <vt:variant>
        <vt:i4>9</vt:i4>
      </vt:variant>
      <vt:variant>
        <vt:lpstr>Server OLE incorporati</vt:lpstr>
      </vt:variant>
      <vt:variant>
        <vt:i4>2</vt:i4>
      </vt:variant>
      <vt:variant>
        <vt:lpstr>Titoli diapositive</vt:lpstr>
      </vt:variant>
      <vt:variant>
        <vt:i4>43</vt:i4>
      </vt:variant>
    </vt:vector>
  </HeadingPairs>
  <TitlesOfParts>
    <vt:vector size="54" baseType="lpstr">
      <vt:lpstr>Tema di Office</vt:lpstr>
      <vt:lpstr>Struttura predefinita</vt:lpstr>
      <vt:lpstr>1_Struttura predefinita</vt:lpstr>
      <vt:lpstr>2_Struttura predefinita</vt:lpstr>
      <vt:lpstr>3_Struttura predefinita</vt:lpstr>
      <vt:lpstr>4_Struttura predefinita</vt:lpstr>
      <vt:lpstr>5_Struttura predefinita</vt:lpstr>
      <vt:lpstr>1_Tema di Office</vt:lpstr>
      <vt:lpstr>2_Tema di Office</vt:lpstr>
      <vt:lpstr>Точечный рисунок</vt:lpstr>
      <vt:lpstr>Documento</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Quasar-370LSO with LSO crystal</vt:lpstr>
      <vt:lpstr>Presentazione di PowerPoint</vt:lpstr>
      <vt:lpstr>Presentazione di PowerPoint</vt:lpstr>
      <vt:lpstr>The Digital Optical Module (DOM)</vt:lpstr>
      <vt:lpstr>Presentazione di PowerPoint</vt:lpstr>
      <vt:lpstr>Presentazione di PowerPoint</vt:lpstr>
      <vt:lpstr>Presentazione di PowerPoint</vt:lpstr>
      <vt:lpstr>Presentazione di PowerPoint</vt:lpstr>
      <vt:lpstr>Presentazione di PowerPoint</vt:lpstr>
      <vt:lpstr>Presentazione di PowerPoint</vt:lpstr>
      <vt:lpstr>Ultima versione PMT</vt:lpstr>
      <vt:lpstr>R12199 characteristics</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DOM</vt:lpstr>
      <vt:lpstr>Presentazione di PowerPoint</vt:lpstr>
      <vt:lpstr>Presentazione di PowerPoint</vt:lpstr>
    </vt:vector>
  </TitlesOfParts>
  <Company>INFN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Digital Optical Module (DOM)</dc:title>
  <dc:creator>Giancarlo Barbarino</dc:creator>
  <cp:lastModifiedBy>Giancarlo Barbarino</cp:lastModifiedBy>
  <cp:revision>64</cp:revision>
  <dcterms:created xsi:type="dcterms:W3CDTF">2011-12-29T21:59:25Z</dcterms:created>
  <dcterms:modified xsi:type="dcterms:W3CDTF">2014-01-18T15:15:38Z</dcterms:modified>
</cp:coreProperties>
</file>