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4" r:id="rId2"/>
    <p:sldMasterId id="2147483696" r:id="rId3"/>
    <p:sldMasterId id="2147483790" r:id="rId4"/>
    <p:sldMasterId id="2147483804" r:id="rId5"/>
  </p:sldMasterIdLst>
  <p:notesMasterIdLst>
    <p:notesMasterId r:id="rId20"/>
  </p:notesMasterIdLst>
  <p:sldIdLst>
    <p:sldId id="308" r:id="rId6"/>
    <p:sldId id="262" r:id="rId7"/>
    <p:sldId id="281" r:id="rId8"/>
    <p:sldId id="284" r:id="rId9"/>
    <p:sldId id="285" r:id="rId10"/>
    <p:sldId id="280" r:id="rId11"/>
    <p:sldId id="270" r:id="rId12"/>
    <p:sldId id="288" r:id="rId13"/>
    <p:sldId id="304" r:id="rId14"/>
    <p:sldId id="315" r:id="rId15"/>
    <p:sldId id="316" r:id="rId16"/>
    <p:sldId id="289" r:id="rId17"/>
    <p:sldId id="291" r:id="rId18"/>
    <p:sldId id="317" r:id="rId19"/>
  </p:sldIdLst>
  <p:sldSz cx="9144000" cy="6858000" type="screen4x3"/>
  <p:notesSz cx="6858000" cy="9144000"/>
  <p:defaultTextStyle>
    <a:defPPr>
      <a:defRPr lang="it-IT"/>
    </a:defPPr>
    <a:lvl1pPr marL="0" algn="l" defTabSz="4571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4571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4571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4571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4571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4571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4571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4571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4571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74" autoAdjust="0"/>
  </p:normalViewPr>
  <p:slideViewPr>
    <p:cSldViewPr snapToGrid="0" snapToObjects="1">
      <p:cViewPr>
        <p:scale>
          <a:sx n="100" d="100"/>
          <a:sy n="100" d="100"/>
        </p:scale>
        <p:origin x="-1048" y="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3" d="100"/>
        <a:sy n="16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A83C2-0332-6F41-AE6F-BDE44CEACAAA}" type="datetimeFigureOut">
              <a:t>18/01/14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8CB6A6-9612-B24B-BB5F-6953E4E8EC9E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2419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4571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4571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4571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4571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4571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4571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4571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4571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09082" y="913419"/>
            <a:ext cx="4039200" cy="312119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1045694" y="4338000"/>
            <a:ext cx="4771059" cy="3465163"/>
          </a:xfrm>
        </p:spPr>
        <p:txBody>
          <a:bodyPr/>
          <a:lstStyle/>
          <a:p>
            <a:endParaRPr lang="en-US" sz="2200">
              <a:solidFill>
                <a:srgbClr val="000000"/>
              </a:solidFill>
              <a:latin typeface="times" pitchFamily="1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F0A61D-258E-1849-AD63-EC3970005F09}" type="slidenum">
              <a:rPr lang="en-U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361" y="4343400"/>
            <a:ext cx="5031278" cy="4114800"/>
          </a:xfrm>
        </p:spPr>
        <p:txBody>
          <a:bodyPr/>
          <a:lstStyle/>
          <a:p>
            <a:pPr>
              <a:defRPr/>
            </a:pPr>
            <a:endParaRPr lang="it-IT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D49247-AC73-2F4D-B20A-1E5CBE4D8844}" type="slidenum">
              <a:rPr lang="en-U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361" y="4343400"/>
            <a:ext cx="5031278" cy="4114800"/>
          </a:xfrm>
        </p:spPr>
        <p:txBody>
          <a:bodyPr/>
          <a:lstStyle/>
          <a:p>
            <a:pPr>
              <a:defRPr/>
            </a:pPr>
            <a:endParaRPr lang="it-IT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4FD9F2-324A-A047-B49F-E706D9EF5D8C}" type="slidenum">
              <a:rPr lang="en-U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361" y="4343400"/>
            <a:ext cx="5031278" cy="4114800"/>
          </a:xfrm>
        </p:spPr>
        <p:txBody>
          <a:bodyPr/>
          <a:lstStyle/>
          <a:p>
            <a:pPr>
              <a:defRPr/>
            </a:pPr>
            <a:endParaRPr lang="it-IT" smtClean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9A54-B950-234C-8A32-27DE38EC6751}" type="datetimeFigureOut">
              <a:t>18/01/14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CA1C1-E3B3-E344-964D-93D48B37FA3F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5719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9A54-B950-234C-8A32-27DE38EC6751}" type="datetimeFigureOut">
              <a:t>18/01/14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CA1C1-E3B3-E344-964D-93D48B37FA3F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6578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9A54-B950-234C-8A32-27DE38EC6751}" type="datetimeFigureOut">
              <a:t>18/01/14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CA1C1-E3B3-E344-964D-93D48B37FA3F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1667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9A54-B950-234C-8A32-27DE38EC6751}" type="datetimeFigureOut">
              <a:t>18/01/14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CA1C1-E3B3-E344-964D-93D48B37FA3F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465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9A54-B950-234C-8A32-27DE38EC6751}" type="datetimeFigureOut">
              <a:t>18/01/14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CA1C1-E3B3-E344-964D-93D48B37FA3F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403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9A54-B950-234C-8A32-27DE38EC6751}" type="datetimeFigureOut">
              <a:t>18/01/14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CA1C1-E3B3-E344-964D-93D48B37FA3F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4273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9A54-B950-234C-8A32-27DE38EC6751}" type="datetimeFigureOut">
              <a:t>18/01/14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CA1C1-E3B3-E344-964D-93D48B37FA3F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9571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9A54-B950-234C-8A32-27DE38EC6751}" type="datetimeFigureOut">
              <a:t>18/01/14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CA1C1-E3B3-E344-964D-93D48B37FA3F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6033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9A54-B950-234C-8A32-27DE38EC6751}" type="datetimeFigureOut">
              <a:t>18/01/14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CA1C1-E3B3-E344-964D-93D48B37FA3F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2021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9A54-B950-234C-8A32-27DE38EC6751}" type="datetimeFigureOut">
              <a:t>18/01/14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CA1C1-E3B3-E344-964D-93D48B37FA3F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2089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9A54-B950-234C-8A32-27DE38EC6751}" type="datetimeFigureOut">
              <a:t>18/01/14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CA1C1-E3B3-E344-964D-93D48B37FA3F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9911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ltGray">
          <a:xfrm>
            <a:off x="0" y="0"/>
            <a:ext cx="825500" cy="6858000"/>
          </a:xfrm>
          <a:prstGeom prst="rect">
            <a:avLst/>
          </a:prstGeom>
          <a:solidFill>
            <a:schemeClr val="tx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 anchor="ctr"/>
          <a:lstStyle/>
          <a:p>
            <a:pPr algn="ctr"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CCEC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ltGray">
          <a:xfrm>
            <a:off x="1" y="3543300"/>
            <a:ext cx="3343275" cy="122238"/>
          </a:xfrm>
          <a:prstGeom prst="rect">
            <a:avLst/>
          </a:prstGeom>
          <a:solidFill>
            <a:schemeClr val="bg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 anchor="ctr"/>
          <a:lstStyle/>
          <a:p>
            <a:pPr algn="ctr"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CCEC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Fare clic per modificare lo stile del titolo dello schema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1"/>
            <a:ext cx="6400800" cy="1752600"/>
          </a:xfrm>
        </p:spPr>
        <p:txBody>
          <a:bodyPr/>
          <a:lstStyle>
            <a:lvl1pPr marL="0" indent="0" algn="ctr">
              <a:buFont typeface="Monotype Sorts" charset="0"/>
              <a:buNone/>
              <a:defRPr/>
            </a:lvl1pPr>
          </a:lstStyle>
          <a:p>
            <a:pPr lvl="0"/>
            <a:r>
              <a:rPr lang="en-US" noProof="0" smtClean="0"/>
              <a:t>Fare clic per modificare lo stile del sottotitolo dello schema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CCECFF"/>
                </a:solidFill>
              </a:defRPr>
            </a:lvl1pPr>
          </a:lstStyle>
          <a:p>
            <a:pPr>
              <a:defRPr/>
            </a:pPr>
            <a:fld id="{C219E4DE-D44F-1540-927F-E3DF784654FF}" type="datetime1">
              <a:rPr lang="en-US"/>
              <a:pPr>
                <a:defRPr/>
              </a:pPr>
              <a:t>18/01/14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rgbClr val="CCECFF"/>
                </a:solidFill>
              </a:defRPr>
            </a:lvl1pPr>
          </a:lstStyle>
          <a:p>
            <a:pPr>
              <a:defRPr/>
            </a:pPr>
            <a:r>
              <a:rPr lang="en-US"/>
              <a:t>Mario De Vincenzi  Roma 3 settembre 2001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CCECFF"/>
                </a:solidFill>
              </a:defRPr>
            </a:lvl1pPr>
          </a:lstStyle>
          <a:p>
            <a:pPr>
              <a:defRPr/>
            </a:pPr>
            <a:fld id="{D8D27C03-AB53-2B48-A5E1-05C6C9020CA0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264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5E77B-1FF9-EA4E-9A11-98CDD3C03E96}" type="datetime1">
              <a:rPr lang="en-US">
                <a:solidFill>
                  <a:srgbClr val="CCECFF"/>
                </a:solidFill>
              </a:rPr>
              <a:pPr>
                <a:defRPr/>
              </a:pPr>
              <a:t>18/01/14</a:t>
            </a:fld>
            <a:endParaRPr lang="en-US">
              <a:solidFill>
                <a:srgbClr val="CCEC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CCECFF"/>
                </a:solidFill>
              </a:rPr>
              <a:t>Mario De Vincenzi  Roma 3 settembre 2001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EF9DD-8C0E-A042-BE38-417E9426AE24}" type="slidenum">
              <a:rPr lang="en-US">
                <a:solidFill>
                  <a:srgbClr val="CCECFF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134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3B3D0-ECD3-C949-AA3F-2A80976D002C}" type="datetime1">
              <a:rPr lang="en-US">
                <a:solidFill>
                  <a:srgbClr val="CCECFF"/>
                </a:solidFill>
              </a:rPr>
              <a:pPr>
                <a:defRPr/>
              </a:pPr>
              <a:t>18/01/14</a:t>
            </a:fld>
            <a:endParaRPr lang="en-US">
              <a:solidFill>
                <a:srgbClr val="CCEC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CCECFF"/>
                </a:solidFill>
              </a:rPr>
              <a:t>Mario De Vincenzi  Roma 3 settembre 2001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D7F7D-6ADB-044C-944B-0215636831B1}" type="slidenum">
              <a:rPr lang="en-US">
                <a:solidFill>
                  <a:srgbClr val="CCECFF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061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E279-08A3-6E41-8FFD-47EA262914B0}" type="datetime1">
              <a:rPr lang="en-US">
                <a:solidFill>
                  <a:srgbClr val="CCECFF"/>
                </a:solidFill>
              </a:rPr>
              <a:pPr>
                <a:defRPr/>
              </a:pPr>
              <a:t>18/01/14</a:t>
            </a:fld>
            <a:endParaRPr lang="en-US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CCECFF"/>
                </a:solidFill>
              </a:rPr>
              <a:t>Mario De Vincenzi  Roma 3 settembre 2001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D6ED3-7BF8-824C-8FE4-DD183F9B81EF}" type="slidenum">
              <a:rPr lang="en-US">
                <a:solidFill>
                  <a:srgbClr val="CCECFF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064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A33D2-9188-C34C-8B20-D5F42914BD12}" type="datetime1">
              <a:rPr lang="en-US">
                <a:solidFill>
                  <a:srgbClr val="CCECFF"/>
                </a:solidFill>
              </a:rPr>
              <a:pPr>
                <a:defRPr/>
              </a:pPr>
              <a:t>18/01/14</a:t>
            </a:fld>
            <a:endParaRPr lang="en-US">
              <a:solidFill>
                <a:srgbClr val="CCEC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CCECFF"/>
                </a:solidFill>
              </a:rPr>
              <a:t>Mario De Vincenzi  Roma 3 settembre 2001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14AFA-04CD-DD4B-8A8F-A930D10973FD}" type="slidenum">
              <a:rPr lang="en-US">
                <a:solidFill>
                  <a:srgbClr val="CCECFF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2389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AB1AE-3477-3542-ADFD-FDCDFE106F8A}" type="datetime1">
              <a:rPr lang="en-US">
                <a:solidFill>
                  <a:srgbClr val="CCECFF"/>
                </a:solidFill>
              </a:rPr>
              <a:pPr>
                <a:defRPr/>
              </a:pPr>
              <a:t>18/01/14</a:t>
            </a:fld>
            <a:endParaRPr lang="en-US">
              <a:solidFill>
                <a:srgbClr val="CCEC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CCECFF"/>
                </a:solidFill>
              </a:rPr>
              <a:t>Mario De Vincenzi  Roma 3 settembre 2001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8A4FB-E080-534E-9912-720DB802088B}" type="slidenum">
              <a:rPr lang="en-US">
                <a:solidFill>
                  <a:srgbClr val="CCECFF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5560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EE6C8B-BF21-8748-9137-832D53AB8CD0}" type="datetime1">
              <a:rPr lang="en-US">
                <a:solidFill>
                  <a:srgbClr val="CCECFF"/>
                </a:solidFill>
              </a:rPr>
              <a:pPr>
                <a:defRPr/>
              </a:pPr>
              <a:t>18/01/14</a:t>
            </a:fld>
            <a:endParaRPr lang="en-US">
              <a:solidFill>
                <a:srgbClr val="CCEC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CCECFF"/>
                </a:solidFill>
              </a:rPr>
              <a:t>Mario De Vincenzi  Roma 3 settembre 2001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F68AA-4CF9-884E-9A4D-6124F7929E04}" type="slidenum">
              <a:rPr lang="en-US">
                <a:solidFill>
                  <a:srgbClr val="CCECFF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8027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885EC-4B84-C94B-807F-F7C0D3F1747D}" type="datetime1">
              <a:rPr lang="en-US">
                <a:solidFill>
                  <a:srgbClr val="CCECFF"/>
                </a:solidFill>
              </a:rPr>
              <a:pPr>
                <a:defRPr/>
              </a:pPr>
              <a:t>18/01/14</a:t>
            </a:fld>
            <a:endParaRPr lang="en-US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CCECFF"/>
                </a:solidFill>
              </a:rPr>
              <a:t>Mario De Vincenzi  Roma 3 settembre 2001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E630E-80CE-2947-BF8A-4D66E33C547D}" type="slidenum">
              <a:rPr lang="en-US">
                <a:solidFill>
                  <a:srgbClr val="CCECFF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8276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15DDA-0FF4-F848-B277-C92A1C91FBF1}" type="datetime1">
              <a:rPr lang="en-US">
                <a:solidFill>
                  <a:srgbClr val="CCECFF"/>
                </a:solidFill>
              </a:rPr>
              <a:pPr>
                <a:defRPr/>
              </a:pPr>
              <a:t>18/01/14</a:t>
            </a:fld>
            <a:endParaRPr lang="en-US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CCECFF"/>
                </a:solidFill>
              </a:rPr>
              <a:t>Mario De Vincenzi  Roma 3 settembre 2001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2D908-77CE-8246-B8A4-5CE55FB70916}" type="slidenum">
              <a:rPr lang="en-US">
                <a:solidFill>
                  <a:srgbClr val="CCECFF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352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507E9-9334-4340-95A9-47A7FCBADC19}" type="datetime1">
              <a:rPr lang="en-US">
                <a:solidFill>
                  <a:srgbClr val="CCECFF"/>
                </a:solidFill>
              </a:rPr>
              <a:pPr>
                <a:defRPr/>
              </a:pPr>
              <a:t>18/01/14</a:t>
            </a:fld>
            <a:endParaRPr lang="en-US">
              <a:solidFill>
                <a:srgbClr val="CCEC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CCECFF"/>
                </a:solidFill>
              </a:rPr>
              <a:t>Mario De Vincenzi  Roma 3 settembre 2001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268B6-8451-9B47-B35F-C31848BEC14D}" type="slidenum">
              <a:rPr lang="en-US">
                <a:solidFill>
                  <a:srgbClr val="CCECFF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628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400800" y="457200"/>
            <a:ext cx="2057400" cy="5638800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28601" y="457200"/>
            <a:ext cx="6019800" cy="56388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EF590-7D82-5741-995D-B11AF5EF982A}" type="datetime1">
              <a:rPr lang="en-US">
                <a:solidFill>
                  <a:srgbClr val="CCECFF"/>
                </a:solidFill>
              </a:rPr>
              <a:pPr>
                <a:defRPr/>
              </a:pPr>
              <a:t>18/01/14</a:t>
            </a:fld>
            <a:endParaRPr lang="en-US">
              <a:solidFill>
                <a:srgbClr val="CCEC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CCECFF"/>
                </a:solidFill>
              </a:rPr>
              <a:t>Mario De Vincenzi  Roma 3 settembre 2001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99102-AF79-7545-B5EB-B4C8EBD049F3}" type="slidenum">
              <a:rPr lang="en-US">
                <a:solidFill>
                  <a:srgbClr val="CCECFF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0414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46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9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44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58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734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880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02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17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338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179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880" y="4406864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146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293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4404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5873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7341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8809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9027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31746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53385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6481" y="1604330"/>
            <a:ext cx="4044960" cy="452639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39680" y="1604330"/>
            <a:ext cx="4046400" cy="452639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779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922" y="275071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683" indent="0">
              <a:buNone/>
              <a:defRPr sz="1800" b="1"/>
            </a:lvl2pPr>
            <a:lvl3pPr marL="829366" indent="0">
              <a:buNone/>
              <a:defRPr sz="1600" b="1"/>
            </a:lvl3pPr>
            <a:lvl4pPr marL="1244049" indent="0">
              <a:buNone/>
              <a:defRPr sz="1500" b="1"/>
            </a:lvl4pPr>
            <a:lvl5pPr marL="1658732" indent="0">
              <a:buNone/>
              <a:defRPr sz="1500" b="1"/>
            </a:lvl5pPr>
            <a:lvl6pPr marL="2073416" indent="0">
              <a:buNone/>
              <a:defRPr sz="1500" b="1"/>
            </a:lvl6pPr>
            <a:lvl7pPr marL="2488099" indent="0">
              <a:buNone/>
              <a:defRPr sz="1500" b="1"/>
            </a:lvl7pPr>
            <a:lvl8pPr marL="2902782" indent="0">
              <a:buNone/>
              <a:defRPr sz="1500" b="1"/>
            </a:lvl8pPr>
            <a:lvl9pPr marL="3317465" indent="0">
              <a:buNone/>
              <a:defRPr sz="15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683" indent="0">
              <a:buNone/>
              <a:defRPr sz="1800" b="1"/>
            </a:lvl2pPr>
            <a:lvl3pPr marL="829366" indent="0">
              <a:buNone/>
              <a:defRPr sz="1600" b="1"/>
            </a:lvl3pPr>
            <a:lvl4pPr marL="1244049" indent="0">
              <a:buNone/>
              <a:defRPr sz="1500" b="1"/>
            </a:lvl4pPr>
            <a:lvl5pPr marL="1658732" indent="0">
              <a:buNone/>
              <a:defRPr sz="1500" b="1"/>
            </a:lvl5pPr>
            <a:lvl6pPr marL="2073416" indent="0">
              <a:buNone/>
              <a:defRPr sz="1500" b="1"/>
            </a:lvl6pPr>
            <a:lvl7pPr marL="2488099" indent="0">
              <a:buNone/>
              <a:defRPr sz="1500" b="1"/>
            </a:lvl7pPr>
            <a:lvl8pPr marL="2902782" indent="0">
              <a:buNone/>
              <a:defRPr sz="1500" b="1"/>
            </a:lvl8pPr>
            <a:lvl9pPr marL="3317465" indent="0">
              <a:buNone/>
              <a:defRPr sz="15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31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655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307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522" y="273630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920" y="1434392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683" indent="0">
              <a:buNone/>
              <a:defRPr sz="1100"/>
            </a:lvl2pPr>
            <a:lvl3pPr marL="829366" indent="0">
              <a:buNone/>
              <a:defRPr sz="900"/>
            </a:lvl3pPr>
            <a:lvl4pPr marL="1244049" indent="0">
              <a:buNone/>
              <a:defRPr sz="800"/>
            </a:lvl4pPr>
            <a:lvl5pPr marL="1658732" indent="0">
              <a:buNone/>
              <a:defRPr sz="800"/>
            </a:lvl5pPr>
            <a:lvl6pPr marL="2073416" indent="0">
              <a:buNone/>
              <a:defRPr sz="800"/>
            </a:lvl6pPr>
            <a:lvl7pPr marL="2488099" indent="0">
              <a:buNone/>
              <a:defRPr sz="800"/>
            </a:lvl7pPr>
            <a:lvl8pPr marL="2902782" indent="0">
              <a:buNone/>
              <a:defRPr sz="800"/>
            </a:lvl8pPr>
            <a:lvl9pPr marL="3317465" indent="0">
              <a:buNone/>
              <a:defRPr sz="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77175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802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802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683" indent="0">
              <a:buNone/>
              <a:defRPr sz="2500"/>
            </a:lvl2pPr>
            <a:lvl3pPr marL="829366" indent="0">
              <a:buNone/>
              <a:defRPr sz="2200"/>
            </a:lvl3pPr>
            <a:lvl4pPr marL="1244049" indent="0">
              <a:buNone/>
              <a:defRPr sz="1800"/>
            </a:lvl4pPr>
            <a:lvl5pPr marL="1658732" indent="0">
              <a:buNone/>
              <a:defRPr sz="1800"/>
            </a:lvl5pPr>
            <a:lvl6pPr marL="2073416" indent="0">
              <a:buNone/>
              <a:defRPr sz="1800"/>
            </a:lvl6pPr>
            <a:lvl7pPr marL="2488099" indent="0">
              <a:buNone/>
              <a:defRPr sz="1800"/>
            </a:lvl7pPr>
            <a:lvl8pPr marL="2902782" indent="0">
              <a:buNone/>
              <a:defRPr sz="1800"/>
            </a:lvl8pPr>
            <a:lvl9pPr marL="3317465" indent="0">
              <a:buNone/>
              <a:defRPr sz="18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802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683" indent="0">
              <a:buNone/>
              <a:defRPr sz="1100"/>
            </a:lvl2pPr>
            <a:lvl3pPr marL="829366" indent="0">
              <a:buNone/>
              <a:defRPr sz="900"/>
            </a:lvl3pPr>
            <a:lvl4pPr marL="1244049" indent="0">
              <a:buNone/>
              <a:defRPr sz="800"/>
            </a:lvl4pPr>
            <a:lvl5pPr marL="1658732" indent="0">
              <a:buNone/>
              <a:defRPr sz="800"/>
            </a:lvl5pPr>
            <a:lvl6pPr marL="2073416" indent="0">
              <a:buNone/>
              <a:defRPr sz="800"/>
            </a:lvl6pPr>
            <a:lvl7pPr marL="2488099" indent="0">
              <a:buNone/>
              <a:defRPr sz="800"/>
            </a:lvl7pPr>
            <a:lvl8pPr marL="2902782" indent="0">
              <a:buNone/>
              <a:defRPr sz="800"/>
            </a:lvl8pPr>
            <a:lvl9pPr marL="3317465" indent="0">
              <a:buNone/>
              <a:defRPr sz="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83807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227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760" y="273630"/>
            <a:ext cx="2056320" cy="585709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6480" y="273630"/>
            <a:ext cx="6035040" cy="585709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754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663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663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C1C1C"/>
              </a:solidFill>
              <a:latin typeface="Tahoma"/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C1C1C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3414247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A5063-61FC-F547-BD04-E3D07FA2B9C4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0834944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84318-295C-504E-869A-6E51B5042128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2146892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0" y="1676400"/>
            <a:ext cx="44958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4958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F8463-32A7-0841-B249-E3F80084249E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0476719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24B6E-0D93-B841-9899-3C629BEFD35E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610342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816412-C190-1D42-B1CD-CAC4BAFB13C9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459737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C613A-BAEB-274F-BFE5-2A97A952BD8E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6521782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800A6-3CFD-4A48-B163-783E3638B63A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365542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02FFB-A663-4742-87CA-C78BD4E039BA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3426591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D5A00-F72E-B243-AFF0-9974A00B2861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4499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8000" y="76200"/>
            <a:ext cx="2286000" cy="6056313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0" y="76200"/>
            <a:ext cx="6705600" cy="6056313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6D0A1-FF60-0A40-8A5B-39B061CB0F3D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461612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50938" y="76200"/>
            <a:ext cx="7793037" cy="1143000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0" y="1676400"/>
            <a:ext cx="4495800" cy="44561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495800" cy="44561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28EC2-53C8-A747-898F-8F1320F8B144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6942867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50938" y="76200"/>
            <a:ext cx="7793037" cy="1143000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0" y="1676400"/>
            <a:ext cx="4495800" cy="44561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76400"/>
            <a:ext cx="4495800" cy="215106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8200" y="3979863"/>
            <a:ext cx="4495800" cy="215265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D0F55-2424-FD45-9271-460D2167A51B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006932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663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663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C1C1C"/>
              </a:solidFill>
              <a:latin typeface="Tahoma"/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C1C1C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22909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A5063-61FC-F547-BD04-E3D07FA2B9C4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75081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84318-295C-504E-869A-6E51B5042128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565414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0" y="1676400"/>
            <a:ext cx="44958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4958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F8463-32A7-0841-B249-E3F80084249E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448103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24B6E-0D93-B841-9899-3C629BEFD35E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381741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816412-C190-1D42-B1CD-CAC4BAFB13C9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7775697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C613A-BAEB-274F-BFE5-2A97A952BD8E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77064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800A6-3CFD-4A48-B163-783E3638B63A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7132869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02FFB-A663-4742-87CA-C78BD4E039BA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611419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D5A00-F72E-B243-AFF0-9974A00B2861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2564367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8000" y="76200"/>
            <a:ext cx="2286000" cy="6056313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0" y="76200"/>
            <a:ext cx="6705600" cy="6056313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6D0A1-FF60-0A40-8A5B-39B061CB0F3D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2011479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50938" y="76200"/>
            <a:ext cx="7793037" cy="1143000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0" y="1676400"/>
            <a:ext cx="4495800" cy="44561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495800" cy="44561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28EC2-53C8-A747-898F-8F1320F8B144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248979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50938" y="76200"/>
            <a:ext cx="7793037" cy="1143000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0" y="1676400"/>
            <a:ext cx="4495800" cy="44561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76400"/>
            <a:ext cx="4495800" cy="215106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8200" y="3979863"/>
            <a:ext cx="4495800" cy="215265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D0F55-2424-FD45-9271-460D2167A51B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86627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46.xml"/><Relationship Id="rId14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theme" Target="../theme/theme5.xml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79A54-B950-234C-8A32-27DE38EC6751}" type="datetimeFigureOut">
              <a:t>18/01/14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CA1C1-E3B3-E344-964D-93D48B37FA3F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6129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15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5" indent="-342865" algn="l" defTabSz="457153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3" indent="-285720" algn="l" defTabSz="457153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2" indent="-228577" algn="l" defTabSz="457153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34" indent="-228577" algn="l" defTabSz="457153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87" indent="-228577" algn="l" defTabSz="457153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0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1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 titolo dello schema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 smtClean="0">
                <a:cs typeface="+mn-cs"/>
              </a:defRPr>
            </a:lvl1pPr>
          </a:lstStyle>
          <a:p>
            <a:pPr defTabSz="914305" eaLnBrk="0" fontAlgn="base" hangingPunct="0">
              <a:spcAft>
                <a:spcPct val="0"/>
              </a:spcAft>
              <a:defRPr/>
            </a:pPr>
            <a:fld id="{1506A806-74C1-2247-81E7-4F7D0B581E35}" type="datetime1">
              <a:rPr lang="en-US">
                <a:solidFill>
                  <a:srgbClr val="CCECFF"/>
                </a:solidFill>
                <a:latin typeface="Times New Roman" charset="0"/>
                <a:ea typeface="ＭＳ Ｐゴシック" charset="0"/>
              </a:rPr>
              <a:pPr defTabSz="914305" eaLnBrk="0" fontAlgn="base" hangingPunct="0">
                <a:spcAft>
                  <a:spcPct val="0"/>
                </a:spcAft>
                <a:defRPr/>
              </a:pPr>
              <a:t>18/01/14</a:t>
            </a:fld>
            <a:endParaRPr lang="en-US">
              <a:solidFill>
                <a:srgbClr val="CCECFF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cs typeface="+mn-cs"/>
              </a:defRPr>
            </a:lvl1pPr>
          </a:lstStyle>
          <a:p>
            <a:pPr algn="ctr" defTabSz="914305" eaLnBrk="0" fontAlgn="base" hangingPunct="0">
              <a:spcAft>
                <a:spcPct val="0"/>
              </a:spcAft>
              <a:defRPr/>
            </a:pPr>
            <a:r>
              <a:rPr lang="en-US">
                <a:solidFill>
                  <a:srgbClr val="CCECFF"/>
                </a:solidFill>
                <a:latin typeface="Times New Roman" charset="0"/>
                <a:ea typeface="ＭＳ Ｐゴシック" charset="0"/>
              </a:rPr>
              <a:t>Mario De Vincenzi  Roma 3 settembre 2001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cs typeface="+mn-cs"/>
              </a:defRPr>
            </a:lvl1pPr>
          </a:lstStyle>
          <a:p>
            <a:pPr defTabSz="914305" eaLnBrk="0" fontAlgn="base" hangingPunct="0">
              <a:spcAft>
                <a:spcPct val="0"/>
              </a:spcAft>
              <a:defRPr/>
            </a:pPr>
            <a:fld id="{B3F3FF64-C18D-314C-968C-1BA319C5BC8D}" type="slidenum">
              <a:rPr lang="en-US">
                <a:solidFill>
                  <a:srgbClr val="CCECFF"/>
                </a:solidFill>
                <a:latin typeface="Times New Roman" charset="0"/>
                <a:ea typeface="ＭＳ Ｐゴシック" charset="0"/>
              </a:rPr>
              <a:pPr defTabSz="914305" eaLnBrk="0" fontAlgn="base" hangingPunct="0">
                <a:spcAft>
                  <a:spcPct val="0"/>
                </a:spcAft>
                <a:defRPr/>
              </a:pPr>
              <a:t>‹n.›</a:t>
            </a:fld>
            <a:endParaRPr lang="en-US">
              <a:solidFill>
                <a:srgbClr val="CCECFF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gray">
          <a:xfrm>
            <a:off x="1" y="1638300"/>
            <a:ext cx="3343275" cy="122238"/>
          </a:xfrm>
          <a:prstGeom prst="rect">
            <a:avLst/>
          </a:prstGeom>
          <a:solidFill>
            <a:schemeClr val="bg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 anchor="ctr"/>
          <a:lstStyle/>
          <a:p>
            <a:pPr algn="ctr"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CCEC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04876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</p:bldLst>
  </p:timing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ＭＳ Ｐゴシック" charset="0"/>
          <a:cs typeface="ＭＳ Ｐゴシック" charset="0"/>
        </a:defRPr>
      </a:lvl5pPr>
      <a:lvl6pPr marL="457153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ＭＳ Ｐゴシック" charset="0"/>
        </a:defRPr>
      </a:lvl6pPr>
      <a:lvl7pPr marL="914305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ＭＳ Ｐゴシック" charset="0"/>
        </a:defRPr>
      </a:lvl7pPr>
      <a:lvl8pPr marL="1371458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ＭＳ Ｐゴシック" charset="0"/>
        </a:defRPr>
      </a:lvl8pPr>
      <a:lvl9pPr marL="182861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ＭＳ Ｐゴシック" charset="0"/>
        </a:defRPr>
      </a:lvl9pPr>
    </p:titleStyle>
    <p:bodyStyle>
      <a:lvl1pPr marL="342865" indent="-342865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Monotype Sorts" charset="0"/>
        <a:buChar char="n"/>
        <a:defRPr kumimoji="1" sz="32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  <a:cs typeface="ＭＳ Ｐゴシック" charset="0"/>
        </a:defRPr>
      </a:lvl1pPr>
      <a:lvl2pPr marL="742873" indent="-28572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–"/>
        <a:defRPr kumimoji="1" sz="28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</a:defRPr>
      </a:lvl2pPr>
      <a:lvl3pPr marL="1142882" indent="-228577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Monotype Sorts" charset="0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</a:defRPr>
      </a:lvl3pPr>
      <a:lvl4pPr marL="1600034" indent="-228577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</a:defRPr>
      </a:lvl4pPr>
      <a:lvl5pPr marL="2057187" indent="-228577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charset="0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</a:defRPr>
      </a:lvl5pPr>
      <a:lvl6pPr marL="2514340" indent="-228577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charset="0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</a:defRPr>
      </a:lvl6pPr>
      <a:lvl7pPr marL="2971492" indent="-228577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charset="0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</a:defRPr>
      </a:lvl7pPr>
      <a:lvl8pPr marL="3428645" indent="-228577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charset="0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</a:defRPr>
      </a:lvl8pPr>
      <a:lvl9pPr marL="3885797" indent="-228577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charset="0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n-ea"/>
        </a:defRPr>
      </a:lvl9pPr>
    </p:bodyStyle>
    <p:otherStyle>
      <a:defPPr>
        <a:defRPr lang="it-IT"/>
      </a:defPPr>
      <a:lvl1pPr marL="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 txBox="1">
            <a:spLocks noGrp="1"/>
          </p:cNvSpPr>
          <p:nvPr>
            <p:ph type="title"/>
          </p:nvPr>
        </p:nvSpPr>
        <p:spPr>
          <a:xfrm>
            <a:off x="457172" y="273353"/>
            <a:ext cx="8228763" cy="11450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r"/>
            </a:lvl1pPr>
            <a:lvl2pPr lvl="1">
              <a:buClr>
                <a:srgbClr val="000000"/>
              </a:buClr>
              <a:buSzPct val="45000"/>
              <a:buFont typeface="StarSymbol"/>
              <a:buChar char="r"/>
            </a:lvl2pPr>
            <a:lvl3pPr lvl="2">
              <a:buClr>
                <a:srgbClr val="000000"/>
              </a:buClr>
              <a:buSzPct val="45000"/>
              <a:buFont typeface="StarSymbol"/>
              <a:buChar char="r"/>
            </a:lvl3pPr>
            <a:lvl4pPr lvl="3">
              <a:buClr>
                <a:srgbClr val="000000"/>
              </a:buClr>
              <a:buSzPct val="45000"/>
              <a:buFont typeface="StarSymbol"/>
              <a:buChar char="r"/>
            </a:lvl4pPr>
            <a:lvl5pPr lvl="4">
              <a:buClr>
                <a:srgbClr val="000000"/>
              </a:buClr>
              <a:buSzPct val="45000"/>
              <a:buFont typeface="StarSymbol"/>
              <a:buChar char="r"/>
            </a:lvl5pPr>
            <a:lvl6pPr lvl="5">
              <a:buClr>
                <a:srgbClr val="000000"/>
              </a:buClr>
              <a:buSzPct val="45000"/>
              <a:buFont typeface="StarSymbol"/>
              <a:buChar char="r"/>
            </a:lvl6pPr>
            <a:lvl7pPr lvl="6">
              <a:buClr>
                <a:srgbClr val="000000"/>
              </a:buClr>
              <a:buSzPct val="45000"/>
              <a:buFont typeface="StarSymbol"/>
              <a:buChar char="r"/>
            </a:lvl7pPr>
            <a:lvl8pPr lvl="7">
              <a:buClr>
                <a:srgbClr val="000000"/>
              </a:buClr>
              <a:buSzPct val="45000"/>
              <a:buFont typeface="StarSymbol"/>
              <a:buChar char="r"/>
            </a:lvl8pPr>
            <a:lvl9pPr lvl="8">
              <a:buClr>
                <a:srgbClr val="000000"/>
              </a:buClr>
              <a:buSzPct val="45000"/>
              <a:buFont typeface="StarSymbol"/>
              <a:buChar char="r"/>
            </a:lvl9pPr>
          </a:lstStyle>
          <a:p>
            <a:endParaRPr lang="en-US"/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1"/>
          </p:nvPr>
        </p:nvSpPr>
        <p:spPr>
          <a:xfrm>
            <a:off x="457172" y="1604841"/>
            <a:ext cx="8228763" cy="45261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 algn="l">
              <a:spcBef>
                <a:spcPts val="0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StarSymbol"/>
              <a:buNone/>
              <a:defRPr lang="en-US" sz="3200" b="0" i="0" u="none" strike="noStrike">
                <a:ln>
                  <a:noFill/>
                </a:ln>
                <a:solidFill>
                  <a:srgbClr val="000000"/>
                </a:solidFill>
                <a:latin typeface="times" pitchFamily="18"/>
                <a:ea typeface="Bitstream Vera Sans" pitchFamily="2"/>
                <a:cs typeface="Tahoma" pitchFamily="2"/>
              </a:defRPr>
            </a:defPPr>
            <a:lvl1pPr marL="432000" marR="0" lvl="0" indent="-324000" algn="l">
              <a:spcBef>
                <a:spcPts val="0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StarSymbol"/>
              <a:buChar char="&quot;"/>
              <a:defRPr lang="en-US" sz="3200" b="0" i="0" u="none" strike="noStrike">
                <a:ln>
                  <a:noFill/>
                </a:ln>
                <a:solidFill>
                  <a:srgbClr val="000000"/>
                </a:solidFill>
                <a:latin typeface="times" pitchFamily="18"/>
                <a:ea typeface="Bitstream Vera Sans" pitchFamily="2"/>
                <a:cs typeface="Tahoma" pitchFamily="2"/>
              </a:defRPr>
            </a:lvl1pPr>
            <a:lvl2pPr marL="864000" marR="0" lvl="1" indent="-288000" algn="l">
              <a:spcBef>
                <a:spcPts val="0"/>
              </a:spcBef>
              <a:spcAft>
                <a:spcPts val="1134"/>
              </a:spcAft>
              <a:buClr>
                <a:srgbClr val="000000"/>
              </a:buClr>
              <a:buSzPct val="75000"/>
              <a:buFont typeface="StarSymbol"/>
              <a:buChar char=""/>
              <a:defRPr lang="en-US" sz="2800" b="0" i="0" u="none" strike="noStrike">
                <a:ln>
                  <a:noFill/>
                </a:ln>
                <a:solidFill>
                  <a:srgbClr val="000000"/>
                </a:solidFill>
                <a:latin typeface="times" pitchFamily="18"/>
                <a:ea typeface="Bitstream Vera Sans" pitchFamily="2"/>
                <a:cs typeface="Tahoma" pitchFamily="2"/>
              </a:defRPr>
            </a:lvl2pPr>
            <a:lvl3pPr marL="1296000" marR="0" lvl="2" indent="-216000" algn="l"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StarSymbol"/>
              <a:buChar char="&quot;"/>
              <a:defRPr lang="en-US" sz="2400" b="0" i="0" u="none" strike="noStrike">
                <a:ln>
                  <a:noFill/>
                </a:ln>
                <a:solidFill>
                  <a:srgbClr val="000000"/>
                </a:solidFill>
                <a:latin typeface="times" pitchFamily="18"/>
                <a:ea typeface="Bitstream Vera Sans" pitchFamily="2"/>
                <a:cs typeface="Tahoma" pitchFamily="2"/>
              </a:defRPr>
            </a:lvl3pPr>
            <a:lvl4pPr marL="1728000" marR="0" lvl="3" indent="-216000" algn="l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75000"/>
              <a:buFont typeface="StarSymbol"/>
              <a:buChar char=""/>
              <a:defRPr lang="en-US" sz="2000" b="0" i="0" u="none" strike="noStrike">
                <a:ln>
                  <a:noFill/>
                </a:ln>
                <a:solidFill>
                  <a:srgbClr val="000000"/>
                </a:solidFill>
                <a:latin typeface="times" pitchFamily="18"/>
                <a:ea typeface="Bitstream Vera Sans" pitchFamily="2"/>
                <a:cs typeface="Tahoma" pitchFamily="2"/>
              </a:defRPr>
            </a:lvl4pPr>
            <a:lvl5pPr marL="2160000" marR="0" lvl="4" indent="-216000" algn="l">
              <a:spcBef>
                <a:spcPts val="0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StarSymbol"/>
              <a:buChar char="&quot;"/>
              <a:defRPr lang="en-US" sz="2000" b="0" i="0" u="none" strike="noStrike">
                <a:ln>
                  <a:noFill/>
                </a:ln>
                <a:solidFill>
                  <a:srgbClr val="000000"/>
                </a:solidFill>
                <a:latin typeface="times" pitchFamily="18"/>
                <a:ea typeface="Bitstream Vera Sans" pitchFamily="2"/>
                <a:cs typeface="Tahoma" pitchFamily="2"/>
              </a:defRPr>
            </a:lvl5pPr>
            <a:lvl6pPr marL="2592000" marR="0" lvl="5" indent="-216000" algn="l">
              <a:spcBef>
                <a:spcPts val="0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StarSymbol"/>
              <a:buChar char="&quot;"/>
              <a:defRPr lang="en-US" sz="2000" b="0" i="0" u="none" strike="noStrike">
                <a:ln>
                  <a:noFill/>
                </a:ln>
                <a:solidFill>
                  <a:srgbClr val="000000"/>
                </a:solidFill>
                <a:latin typeface="times" pitchFamily="18"/>
                <a:ea typeface="Bitstream Vera Sans" pitchFamily="2"/>
                <a:cs typeface="Tahoma" pitchFamily="2"/>
              </a:defRPr>
            </a:lvl6pPr>
            <a:lvl7pPr marL="3024000" marR="0" lvl="6" indent="-216000" algn="l">
              <a:spcBef>
                <a:spcPts val="0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StarSymbol"/>
              <a:buChar char="&quot;"/>
              <a:defRPr lang="en-US" sz="2000" b="0" i="0" u="none" strike="noStrike">
                <a:ln>
                  <a:noFill/>
                </a:ln>
                <a:solidFill>
                  <a:srgbClr val="000000"/>
                </a:solidFill>
                <a:latin typeface="times" pitchFamily="18"/>
                <a:ea typeface="Bitstream Vera Sans" pitchFamily="2"/>
                <a:cs typeface="Tahoma" pitchFamily="2"/>
              </a:defRPr>
            </a:lvl7pPr>
            <a:lvl8pPr marL="3456000" marR="0" lvl="7" indent="-216000" algn="l">
              <a:spcBef>
                <a:spcPts val="0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StarSymbol"/>
              <a:buChar char="&quot;"/>
              <a:defRPr lang="en-US" sz="2000" b="0" i="0" u="none" strike="noStrike">
                <a:ln>
                  <a:noFill/>
                </a:ln>
                <a:solidFill>
                  <a:srgbClr val="000000"/>
                </a:solidFill>
                <a:latin typeface="times" pitchFamily="18"/>
                <a:ea typeface="Bitstream Vera Sans" pitchFamily="2"/>
                <a:cs typeface="Tahoma" pitchFamily="2"/>
              </a:defRPr>
            </a:lvl8pPr>
            <a:lvl9pPr marL="3887999" marR="0" lvl="8" indent="-216000" algn="l">
              <a:spcBef>
                <a:spcPts val="0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StarSymbol"/>
              <a:buChar char="&quot;"/>
              <a:defRPr lang="en-US" sz="2000" b="0" i="0" u="none" strike="noStrike">
                <a:ln>
                  <a:noFill/>
                </a:ln>
                <a:solidFill>
                  <a:srgbClr val="000000"/>
                </a:solidFill>
                <a:latin typeface="times" pitchFamily="18"/>
                <a:ea typeface="Bitstream Vera Sans" pitchFamily="2"/>
                <a:cs typeface="Tahoma" pitchFamily="2"/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4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hangingPunct="0">
        <a:tabLst/>
        <a:defRPr lang="en-US" sz="4000" b="0" i="0" u="none" strike="noStrike">
          <a:ln>
            <a:noFill/>
          </a:ln>
          <a:solidFill>
            <a:srgbClr val="000000"/>
          </a:solidFill>
          <a:latin typeface="times" pitchFamily="18"/>
          <a:cs typeface="Tahoma" pitchFamily="2"/>
        </a:defRPr>
      </a:lvl1pPr>
    </p:titleStyle>
    <p:bodyStyle>
      <a:lvl1pPr marL="0" marR="0" indent="0" algn="l" rtl="0" hangingPunct="0">
        <a:spcBef>
          <a:spcPts val="0"/>
        </a:spcBef>
        <a:spcAft>
          <a:spcPts val="1284"/>
        </a:spcAft>
        <a:tabLst/>
        <a:defRPr lang="en-US" sz="2900" b="0" i="0" u="none" strike="noStrike">
          <a:ln>
            <a:noFill/>
          </a:ln>
          <a:solidFill>
            <a:srgbClr val="000000"/>
          </a:solidFill>
          <a:latin typeface="times" pitchFamily="18"/>
          <a:cs typeface="Tahoma" pitchFamily="2"/>
        </a:defRPr>
      </a:lvl1pPr>
    </p:bodyStyle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ltGray">
          <a:xfrm>
            <a:off x="417513" y="557213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it-IT" sz="240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ltGray">
          <a:xfrm>
            <a:off x="800100" y="557213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it-IT" sz="240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ltGray">
          <a:xfrm>
            <a:off x="541338" y="979488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it-IT" sz="240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ltGray">
          <a:xfrm>
            <a:off x="911225" y="979488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it-IT" sz="240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ltGray">
          <a:xfrm>
            <a:off x="127000" y="906463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it-IT" sz="240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gray">
          <a:xfrm>
            <a:off x="762000" y="449263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it-IT" sz="240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gray">
          <a:xfrm>
            <a:off x="442913" y="1239838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it-IT" sz="240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76200"/>
            <a:ext cx="77930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561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76400"/>
            <a:ext cx="9144000" cy="445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+mj-lt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ＭＳ Ｐゴシック" charset="0"/>
            </a:endParaRP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j-lt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ＭＳ Ｐゴシック" charset="0"/>
            </a:endParaRPr>
          </a:p>
        </p:txBody>
      </p:sp>
      <p:sp>
        <p:nvSpPr>
          <p:cNvPr id="2561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762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j-lt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FFEDD0B-49FA-A44D-848D-6BB5219028DB}" type="slidenum">
              <a:rPr lang="en-US">
                <a:solidFill>
                  <a:srgbClr val="000000"/>
                </a:solidFill>
                <a:latin typeface="Tahoma"/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758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charset="0"/>
        <a:buChar char="n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ltGray">
          <a:xfrm>
            <a:off x="417513" y="557213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it-IT" sz="240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ltGray">
          <a:xfrm>
            <a:off x="800100" y="557213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it-IT" sz="240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ltGray">
          <a:xfrm>
            <a:off x="541338" y="979488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it-IT" sz="240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ltGray">
          <a:xfrm>
            <a:off x="911225" y="979488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it-IT" sz="240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ltGray">
          <a:xfrm>
            <a:off x="127000" y="906463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it-IT" sz="240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gray">
          <a:xfrm>
            <a:off x="762000" y="449263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it-IT" sz="240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gray">
          <a:xfrm>
            <a:off x="442913" y="1239838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it-IT" sz="240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76200"/>
            <a:ext cx="77930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561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76400"/>
            <a:ext cx="9144000" cy="445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+mj-lt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ＭＳ Ｐゴシック" charset="0"/>
            </a:endParaRP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j-lt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ＭＳ Ｐゴシック" charset="0"/>
            </a:endParaRPr>
          </a:p>
        </p:txBody>
      </p:sp>
      <p:sp>
        <p:nvSpPr>
          <p:cNvPr id="2561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762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j-lt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FFEDD0B-49FA-A44D-848D-6BB5219028DB}" type="slidenum">
              <a:rPr lang="en-US">
                <a:solidFill>
                  <a:srgbClr val="000000"/>
                </a:solidFill>
                <a:latin typeface="Tahoma"/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ahoma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228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charset="0"/>
        <a:buChar char="n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13.xml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png"/><Relationship Id="rId5" Type="http://schemas.openxmlformats.org/officeDocument/2006/relationships/image" Target="../media/image28.jpe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1266092" y="0"/>
            <a:ext cx="7174523" cy="533400"/>
          </a:xfrm>
        </p:spPr>
        <p:txBody>
          <a:bodyPr/>
          <a:lstStyle/>
          <a:p>
            <a:pPr algn="l">
              <a:buNone/>
            </a:pPr>
            <a:r>
              <a:rPr lang="en-US" sz="2800"/>
              <a:t>Calorimetri</a:t>
            </a:r>
            <a:r>
              <a:rPr lang="en-US" sz="3600"/>
              <a:t> Elettromagnetici (I): sciami</a:t>
            </a:r>
          </a:p>
        </p:txBody>
      </p:sp>
      <p:sp>
        <p:nvSpPr>
          <p:cNvPr id="102474" name="Text Box 74"/>
          <p:cNvSpPr txBox="1">
            <a:spLocks noChangeArrowheads="1"/>
          </p:cNvSpPr>
          <p:nvPr/>
        </p:nvSpPr>
        <p:spPr bwMode="auto">
          <a:xfrm>
            <a:off x="266700" y="727075"/>
            <a:ext cx="7421172" cy="120032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I calorimetri elettromagnetici sono i più semplici da comprendere in quanto </a:t>
            </a:r>
          </a:p>
          <a:p>
            <a:r>
              <a:rPr lang="it-IT"/>
              <a:t>il fotone e l’elettrone che incidono creano degli sciami nel materiale il cui</a:t>
            </a:r>
          </a:p>
          <a:p>
            <a:r>
              <a:rPr lang="it-IT"/>
              <a:t>comportamento è oggi completamente descritto da simulazioni dettagliate al </a:t>
            </a:r>
          </a:p>
          <a:p>
            <a:r>
              <a:rPr lang="it-IT"/>
              <a:t>computer (EGS4). </a:t>
            </a:r>
            <a:endParaRPr lang="en-GB"/>
          </a:p>
        </p:txBody>
      </p:sp>
      <p:grpSp>
        <p:nvGrpSpPr>
          <p:cNvPr id="102477" name="Group 77"/>
          <p:cNvGrpSpPr>
            <a:grpSpLocks/>
          </p:cNvGrpSpPr>
          <p:nvPr/>
        </p:nvGrpSpPr>
        <p:grpSpPr bwMode="auto">
          <a:xfrm>
            <a:off x="140677" y="2362200"/>
            <a:ext cx="4290646" cy="3276600"/>
            <a:chOff x="1352" y="864"/>
            <a:chExt cx="3380" cy="2984"/>
          </a:xfrm>
        </p:grpSpPr>
        <p:pic>
          <p:nvPicPr>
            <p:cNvPr id="102478" name="Picture 78" descr="cascadepic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" y="864"/>
              <a:ext cx="2539" cy="2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479" name="AutoShape 79"/>
            <p:cNvSpPr>
              <a:spLocks noChangeArrowheads="1"/>
            </p:cNvSpPr>
            <p:nvPr/>
          </p:nvSpPr>
          <p:spPr bwMode="auto">
            <a:xfrm>
              <a:off x="1352" y="1339"/>
              <a:ext cx="193" cy="392"/>
            </a:xfrm>
            <a:prstGeom prst="cube">
              <a:avLst>
                <a:gd name="adj" fmla="val 2500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102480" name="AutoShape 80"/>
            <p:cNvSpPr>
              <a:spLocks noChangeArrowheads="1"/>
            </p:cNvSpPr>
            <p:nvPr/>
          </p:nvSpPr>
          <p:spPr bwMode="auto">
            <a:xfrm>
              <a:off x="1456" y="2195"/>
              <a:ext cx="3276" cy="362"/>
            </a:xfrm>
            <a:prstGeom prst="cube">
              <a:avLst>
                <a:gd name="adj" fmla="val 7815"/>
              </a:avLst>
            </a:prstGeom>
            <a:solidFill>
              <a:srgbClr val="DDDDDD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grpSp>
          <p:nvGrpSpPr>
            <p:cNvPr id="102481" name="Group 81"/>
            <p:cNvGrpSpPr>
              <a:grpSpLocks/>
            </p:cNvGrpSpPr>
            <p:nvPr/>
          </p:nvGrpSpPr>
          <p:grpSpPr bwMode="auto">
            <a:xfrm>
              <a:off x="2860" y="1372"/>
              <a:ext cx="364" cy="473"/>
              <a:chOff x="2640" y="1420"/>
              <a:chExt cx="336" cy="473"/>
            </a:xfrm>
          </p:grpSpPr>
          <p:sp>
            <p:nvSpPr>
              <p:cNvPr id="102482" name="Oval 82"/>
              <p:cNvSpPr>
                <a:spLocks noChangeArrowheads="1"/>
              </p:cNvSpPr>
              <p:nvPr/>
            </p:nvSpPr>
            <p:spPr bwMode="auto">
              <a:xfrm>
                <a:off x="2640" y="1420"/>
                <a:ext cx="336" cy="473"/>
              </a:xfrm>
              <a:prstGeom prst="ellipse">
                <a:avLst/>
              </a:prstGeom>
              <a:solidFill>
                <a:srgbClr val="CCFFFF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102483" name="Oval 83"/>
              <p:cNvSpPr>
                <a:spLocks noChangeArrowheads="1"/>
              </p:cNvSpPr>
              <p:nvPr/>
            </p:nvSpPr>
            <p:spPr bwMode="auto">
              <a:xfrm>
                <a:off x="2784" y="1420"/>
                <a:ext cx="48" cy="473"/>
              </a:xfrm>
              <a:prstGeom prst="ellipse">
                <a:avLst/>
              </a:prstGeom>
              <a:solidFill>
                <a:srgbClr val="FF00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it-IT"/>
              </a:p>
            </p:txBody>
          </p:sp>
        </p:grpSp>
        <p:sp>
          <p:nvSpPr>
            <p:cNvPr id="102484" name="Text Box 84"/>
            <p:cNvSpPr txBox="1">
              <a:spLocks noChangeArrowheads="1"/>
            </p:cNvSpPr>
            <p:nvPr/>
          </p:nvSpPr>
          <p:spPr bwMode="auto">
            <a:xfrm>
              <a:off x="3536" y="1536"/>
              <a:ext cx="853" cy="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latin typeface="Arial" charset="0"/>
                </a:rPr>
                <a:t>Lead atom</a:t>
              </a:r>
              <a:endParaRPr lang="en-US" b="1"/>
            </a:p>
          </p:txBody>
        </p:sp>
        <p:sp>
          <p:nvSpPr>
            <p:cNvPr id="102485" name="Line 85"/>
            <p:cNvSpPr>
              <a:spLocks noChangeShapeType="1"/>
            </p:cNvSpPr>
            <p:nvPr/>
          </p:nvSpPr>
          <p:spPr bwMode="auto">
            <a:xfrm flipH="1">
              <a:off x="3276" y="1632"/>
              <a:ext cx="2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grpSp>
          <p:nvGrpSpPr>
            <p:cNvPr id="102486" name="Group 86"/>
            <p:cNvGrpSpPr>
              <a:grpSpLocks/>
            </p:cNvGrpSpPr>
            <p:nvPr/>
          </p:nvGrpSpPr>
          <p:grpSpPr bwMode="auto">
            <a:xfrm>
              <a:off x="2184" y="2476"/>
              <a:ext cx="364" cy="473"/>
              <a:chOff x="2640" y="1420"/>
              <a:chExt cx="336" cy="473"/>
            </a:xfrm>
          </p:grpSpPr>
          <p:sp>
            <p:nvSpPr>
              <p:cNvPr id="102487" name="Oval 87"/>
              <p:cNvSpPr>
                <a:spLocks noChangeArrowheads="1"/>
              </p:cNvSpPr>
              <p:nvPr/>
            </p:nvSpPr>
            <p:spPr bwMode="auto">
              <a:xfrm>
                <a:off x="2640" y="1420"/>
                <a:ext cx="336" cy="473"/>
              </a:xfrm>
              <a:prstGeom prst="ellipse">
                <a:avLst/>
              </a:prstGeom>
              <a:solidFill>
                <a:srgbClr val="CCFFFF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102488" name="Oval 88"/>
              <p:cNvSpPr>
                <a:spLocks noChangeArrowheads="1"/>
              </p:cNvSpPr>
              <p:nvPr/>
            </p:nvSpPr>
            <p:spPr bwMode="auto">
              <a:xfrm>
                <a:off x="2784" y="1420"/>
                <a:ext cx="48" cy="473"/>
              </a:xfrm>
              <a:prstGeom prst="ellipse">
                <a:avLst/>
              </a:prstGeom>
              <a:solidFill>
                <a:srgbClr val="FF00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it-IT"/>
              </a:p>
            </p:txBody>
          </p:sp>
        </p:grpSp>
      </p:grpSp>
      <p:sp>
        <p:nvSpPr>
          <p:cNvPr id="102489" name="Line 89"/>
          <p:cNvSpPr>
            <a:spLocks noChangeShapeType="1"/>
          </p:cNvSpPr>
          <p:nvPr/>
        </p:nvSpPr>
        <p:spPr bwMode="auto">
          <a:xfrm>
            <a:off x="0" y="609600"/>
            <a:ext cx="9144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102490" name="Picture 90" descr="theorycur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90800"/>
            <a:ext cx="4360985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92" name="Text Box 92"/>
          <p:cNvSpPr txBox="1">
            <a:spLocks noChangeArrowheads="1"/>
          </p:cNvSpPr>
          <p:nvPr/>
        </p:nvSpPr>
        <p:spPr bwMode="auto">
          <a:xfrm>
            <a:off x="7511562" y="2438400"/>
            <a:ext cx="1032254" cy="646331"/>
          </a:xfrm>
          <a:prstGeom prst="rect">
            <a:avLst/>
          </a:prstGeom>
          <a:solidFill>
            <a:schemeClr val="bg1"/>
          </a:solidFill>
          <a:ln w="9525">
            <a:solidFill>
              <a:srgbClr val="CC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Massimo </a:t>
            </a:r>
          </a:p>
          <a:p>
            <a:r>
              <a:rPr lang="it-IT"/>
              <a:t>sciame</a:t>
            </a:r>
            <a:endParaRPr lang="en-GB"/>
          </a:p>
        </p:txBody>
      </p:sp>
      <p:sp>
        <p:nvSpPr>
          <p:cNvPr id="102493" name="Line 93"/>
          <p:cNvSpPr>
            <a:spLocks noChangeShapeType="1"/>
          </p:cNvSpPr>
          <p:nvPr/>
        </p:nvSpPr>
        <p:spPr bwMode="auto">
          <a:xfrm flipH="1">
            <a:off x="6049108" y="2895600"/>
            <a:ext cx="1406769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02494" name="Text Box 94"/>
          <p:cNvSpPr txBox="1">
            <a:spLocks noChangeArrowheads="1"/>
          </p:cNvSpPr>
          <p:nvPr/>
        </p:nvSpPr>
        <p:spPr bwMode="auto">
          <a:xfrm>
            <a:off x="3235570" y="5657851"/>
            <a:ext cx="338744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800"/>
              <a:t>dE/dt = E</a:t>
            </a:r>
            <a:r>
              <a:rPr lang="it-IT" sz="2800" baseline="-14000"/>
              <a:t>0</a:t>
            </a:r>
            <a:r>
              <a:rPr lang="it-IT" sz="2800"/>
              <a:t> ct</a:t>
            </a:r>
            <a:r>
              <a:rPr lang="it-IT" sz="2800" baseline="30000">
                <a:sym typeface="Symbol" charset="0"/>
              </a:rPr>
              <a:t></a:t>
            </a:r>
            <a:r>
              <a:rPr lang="it-IT" sz="2800"/>
              <a:t> exp(-</a:t>
            </a:r>
            <a:r>
              <a:rPr lang="it-IT" sz="2800">
                <a:sym typeface="Symbol" charset="0"/>
              </a:rPr>
              <a:t></a:t>
            </a:r>
            <a:r>
              <a:rPr lang="it-IT" sz="2800"/>
              <a:t>t)</a:t>
            </a:r>
            <a:endParaRPr lang="en-GB" sz="2800"/>
          </a:p>
        </p:txBody>
      </p:sp>
      <p:sp>
        <p:nvSpPr>
          <p:cNvPr id="102497" name="Text Box 97"/>
          <p:cNvSpPr txBox="1">
            <a:spLocks noChangeArrowheads="1"/>
          </p:cNvSpPr>
          <p:nvPr/>
        </p:nvSpPr>
        <p:spPr bwMode="auto">
          <a:xfrm>
            <a:off x="4009293" y="6248400"/>
            <a:ext cx="11254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/>
              <a:t>t = X/X</a:t>
            </a:r>
            <a:r>
              <a:rPr lang="it-IT" baseline="-14000"/>
              <a:t>0</a:t>
            </a:r>
            <a:endParaRPr lang="en-GB" baseline="-14000"/>
          </a:p>
        </p:txBody>
      </p:sp>
      <p:sp>
        <p:nvSpPr>
          <p:cNvPr id="102498" name="Text Box 98"/>
          <p:cNvSpPr txBox="1">
            <a:spLocks noChangeArrowheads="1"/>
          </p:cNvSpPr>
          <p:nvPr/>
        </p:nvSpPr>
        <p:spPr bwMode="auto">
          <a:xfrm>
            <a:off x="7652239" y="3546475"/>
            <a:ext cx="835347" cy="646331"/>
          </a:xfrm>
          <a:prstGeom prst="rect">
            <a:avLst/>
          </a:prstGeom>
          <a:noFill/>
          <a:ln w="9525">
            <a:solidFill>
              <a:srgbClr val="CC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Coda</a:t>
            </a:r>
          </a:p>
          <a:p>
            <a:r>
              <a:rPr lang="it-IT"/>
              <a:t>sciame</a:t>
            </a:r>
            <a:endParaRPr lang="en-GB"/>
          </a:p>
        </p:txBody>
      </p:sp>
      <p:sp>
        <p:nvSpPr>
          <p:cNvPr id="102499" name="Line 99"/>
          <p:cNvSpPr>
            <a:spLocks noChangeShapeType="1"/>
          </p:cNvSpPr>
          <p:nvPr/>
        </p:nvSpPr>
        <p:spPr bwMode="auto">
          <a:xfrm flipH="1">
            <a:off x="6963508" y="3962400"/>
            <a:ext cx="703385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065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10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23" y="101334"/>
            <a:ext cx="8272938" cy="6726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Ovale 1"/>
          <p:cNvSpPr/>
          <p:nvPr/>
        </p:nvSpPr>
        <p:spPr>
          <a:xfrm>
            <a:off x="6743700" y="2971800"/>
            <a:ext cx="1485900" cy="14859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e 3"/>
          <p:cNvSpPr/>
          <p:nvPr/>
        </p:nvSpPr>
        <p:spPr>
          <a:xfrm>
            <a:off x="673100" y="2997200"/>
            <a:ext cx="1841500" cy="1638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5" name="Connettore 2 4"/>
          <p:cNvCxnSpPr/>
          <p:nvPr/>
        </p:nvCxnSpPr>
        <p:spPr>
          <a:xfrm flipV="1">
            <a:off x="1841500" y="2489200"/>
            <a:ext cx="1485900" cy="495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/>
          <p:cNvCxnSpPr/>
          <p:nvPr/>
        </p:nvCxnSpPr>
        <p:spPr>
          <a:xfrm flipH="1" flipV="1">
            <a:off x="4318000" y="2489200"/>
            <a:ext cx="2717800" cy="495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740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700" y="469900"/>
            <a:ext cx="581660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977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-38100"/>
            <a:ext cx="90855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186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1" y="0"/>
            <a:ext cx="90690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0"/>
            <a:ext cx="6308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351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28601"/>
            <a:ext cx="8662987" cy="649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1" y="838200"/>
            <a:ext cx="7772400" cy="533400"/>
          </a:xfrm>
        </p:spPr>
        <p:txBody>
          <a:bodyPr/>
          <a:lstStyle/>
          <a:p>
            <a:r>
              <a:rPr lang="it-IT" sz="2800">
                <a:solidFill>
                  <a:srgbClr val="FF3300"/>
                </a:solidFill>
                <a:effectLst/>
                <a:latin typeface="Tahoma" charset="0"/>
                <a:ea typeface="ＭＳ Ｐゴシック" charset="0"/>
              </a:rPr>
              <a:t>HESS : Very high energy Gamma-ray astrophysics above 100 GeV</a:t>
            </a:r>
          </a:p>
        </p:txBody>
      </p:sp>
    </p:spTree>
    <p:extLst>
      <p:ext uri="{BB962C8B-B14F-4D97-AF65-F5344CB8AC3E}">
        <p14:creationId xmlns:p14="http://schemas.microsoft.com/office/powerpoint/2010/main" val="1630473598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0"/>
            <a:ext cx="91149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546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01231" y="76421"/>
            <a:ext cx="4423136" cy="3317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621352" y="327"/>
            <a:ext cx="4423136" cy="3317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10701" y="3462459"/>
            <a:ext cx="4423136" cy="33174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sellaDiTesto 4"/>
          <p:cNvSpPr txBox="1"/>
          <p:nvPr/>
        </p:nvSpPr>
        <p:spPr>
          <a:xfrm>
            <a:off x="5169632" y="3867098"/>
            <a:ext cx="2614695" cy="1331816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 compatLnSpc="0">
            <a:spAutoFit/>
          </a:bodyPr>
          <a:lstStyle/>
          <a:p>
            <a:pPr defTabSz="829452" hangingPunct="0"/>
            <a:r>
              <a:rPr lang="en-US" sz="2900">
                <a:solidFill>
                  <a:prstClr val="black"/>
                </a:solidFill>
                <a:latin typeface="Utopia" pitchFamily="18"/>
                <a:ea typeface="Gothic" pitchFamily="2"/>
                <a:cs typeface="Tahoma" pitchFamily="2"/>
              </a:rPr>
              <a:t>CHERENKOV</a:t>
            </a:r>
          </a:p>
          <a:p>
            <a:pPr defTabSz="829452" hangingPunct="0"/>
            <a:r>
              <a:rPr lang="en-US" sz="2900">
                <a:solidFill>
                  <a:prstClr val="black"/>
                </a:solidFill>
                <a:latin typeface="Utopia" pitchFamily="18"/>
                <a:ea typeface="Gothic" pitchFamily="2"/>
                <a:cs typeface="Tahoma" pitchFamily="2"/>
              </a:rPr>
              <a:t>IMAGING</a:t>
            </a:r>
          </a:p>
          <a:p>
            <a:pPr defTabSz="829452" hangingPunct="0"/>
            <a:r>
              <a:rPr lang="en-US" sz="2900">
                <a:solidFill>
                  <a:prstClr val="black"/>
                </a:solidFill>
                <a:latin typeface="Utopia" pitchFamily="18"/>
                <a:ea typeface="Gothic" pitchFamily="2"/>
                <a:cs typeface="Tahoma" pitchFamily="2"/>
              </a:rPr>
              <a:t>TECHNIQUE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4611228" y="3427515"/>
            <a:ext cx="4423136" cy="33174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791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FB9EDA-9DED-7049-AE74-491F96C7EAE9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10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0"/>
            <a:ext cx="6729412" cy="836613"/>
          </a:xfrm>
        </p:spPr>
        <p:txBody>
          <a:bodyPr/>
          <a:lstStyle/>
          <a:p>
            <a:pPr eaLnBrk="1" hangingPunct="1">
              <a:defRPr/>
            </a:pPr>
            <a:r>
              <a:rPr lang="es-MX" sz="2800" smtClean="0">
                <a:cs typeface="+mj-cs"/>
              </a:rPr>
              <a:t>Gamma / hadron separation</a:t>
            </a:r>
          </a:p>
        </p:txBody>
      </p:sp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63" r="7196"/>
          <a:stretch>
            <a:fillRect/>
          </a:stretch>
        </p:blipFill>
        <p:spPr bwMode="auto">
          <a:xfrm>
            <a:off x="3335338" y="4465638"/>
            <a:ext cx="2220912" cy="185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8772" name="Text Box 4"/>
          <p:cNvSpPr txBox="1">
            <a:spLocks noChangeArrowheads="1"/>
          </p:cNvSpPr>
          <p:nvPr/>
        </p:nvSpPr>
        <p:spPr bwMode="auto">
          <a:xfrm>
            <a:off x="3398838" y="3802063"/>
            <a:ext cx="21542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Techno" charset="0"/>
                <a:ea typeface="ＭＳ Ｐゴシック" charset="0"/>
                <a:cs typeface="ＭＳ Ｐゴシック" charset="0"/>
              </a:rPr>
              <a:t>Proton shower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Techno" charset="0"/>
                <a:ea typeface="ＭＳ Ｐゴシック" charset="0"/>
                <a:cs typeface="ＭＳ Ｐゴシック" charset="0"/>
              </a:rPr>
              <a:t>( wide, points anywhere )</a:t>
            </a:r>
            <a:endParaRPr lang="en-US">
              <a:solidFill>
                <a:srgbClr val="000000"/>
              </a:solidFill>
              <a:latin typeface="Techno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13669" name="Group 5"/>
          <p:cNvGrpSpPr>
            <a:grpSpLocks/>
          </p:cNvGrpSpPr>
          <p:nvPr/>
        </p:nvGrpSpPr>
        <p:grpSpPr bwMode="auto">
          <a:xfrm>
            <a:off x="3360738" y="895350"/>
            <a:ext cx="2293937" cy="2571750"/>
            <a:chOff x="2117" y="564"/>
            <a:chExt cx="1445" cy="1620"/>
          </a:xfrm>
        </p:grpSpPr>
        <p:pic>
          <p:nvPicPr>
            <p:cNvPr id="113698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374" r="6680"/>
            <a:stretch>
              <a:fillRect/>
            </a:stretch>
          </p:blipFill>
          <p:spPr bwMode="auto">
            <a:xfrm>
              <a:off x="2117" y="996"/>
              <a:ext cx="1397" cy="1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8775" name="Text Box 7"/>
            <p:cNvSpPr txBox="1">
              <a:spLocks noChangeArrowheads="1"/>
            </p:cNvSpPr>
            <p:nvPr/>
          </p:nvSpPr>
          <p:spPr bwMode="auto">
            <a:xfrm>
              <a:off x="2119" y="564"/>
              <a:ext cx="1443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Techno" charset="0"/>
                  <a:ea typeface="ＭＳ Ｐゴシック" charset="0"/>
                  <a:cs typeface="ＭＳ Ｐゴシック" charset="0"/>
                </a:rPr>
                <a:t>Gamma shower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>
                  <a:solidFill>
                    <a:srgbClr val="000000"/>
                  </a:solidFill>
                  <a:latin typeface="Techno" charset="0"/>
                  <a:ea typeface="ＭＳ Ｐゴシック" charset="0"/>
                  <a:cs typeface="ＭＳ Ｐゴシック" charset="0"/>
                </a:rPr>
                <a:t>( narrow, points to source )</a:t>
              </a:r>
            </a:p>
          </p:txBody>
        </p:sp>
      </p:grpSp>
      <p:grpSp>
        <p:nvGrpSpPr>
          <p:cNvPr id="113670" name="Group 8"/>
          <p:cNvGrpSpPr>
            <a:grpSpLocks/>
          </p:cNvGrpSpPr>
          <p:nvPr/>
        </p:nvGrpSpPr>
        <p:grpSpPr bwMode="auto">
          <a:xfrm>
            <a:off x="520700" y="1025525"/>
            <a:ext cx="2341563" cy="5356225"/>
            <a:chOff x="3104" y="620"/>
            <a:chExt cx="2305" cy="3414"/>
          </a:xfrm>
        </p:grpSpPr>
        <p:pic>
          <p:nvPicPr>
            <p:cNvPr id="113695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2" y="620"/>
              <a:ext cx="2257" cy="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8778" name="Text Box 10"/>
            <p:cNvSpPr txBox="1">
              <a:spLocks noChangeArrowheads="1"/>
            </p:cNvSpPr>
            <p:nvPr/>
          </p:nvSpPr>
          <p:spPr bwMode="auto">
            <a:xfrm>
              <a:off x="5128" y="3672"/>
              <a:ext cx="241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defTabSz="914400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m</a:t>
              </a:r>
              <a:endParaRPr lang="en-US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8779" name="Text Box 11"/>
            <p:cNvSpPr txBox="1">
              <a:spLocks noChangeArrowheads="1"/>
            </p:cNvSpPr>
            <p:nvPr/>
          </p:nvSpPr>
          <p:spPr bwMode="auto">
            <a:xfrm>
              <a:off x="3104" y="688"/>
              <a:ext cx="536" cy="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defTabSz="914400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h (m)</a:t>
              </a:r>
              <a:endParaRPr lang="en-US" sz="360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13671" name="Group 12"/>
          <p:cNvGrpSpPr>
            <a:grpSpLocks/>
          </p:cNvGrpSpPr>
          <p:nvPr/>
        </p:nvGrpSpPr>
        <p:grpSpPr bwMode="auto">
          <a:xfrm>
            <a:off x="6278563" y="812800"/>
            <a:ext cx="2238375" cy="5537200"/>
            <a:chOff x="3955" y="512"/>
            <a:chExt cx="1410" cy="3488"/>
          </a:xfrm>
        </p:grpSpPr>
        <p:pic>
          <p:nvPicPr>
            <p:cNvPr id="113693" name="Picture 13"/>
            <p:cNvPicPr>
              <a:picLocks noChangeAspect="1" noChangeArrowheads="1"/>
            </p:cNvPicPr>
            <p:nvPr/>
          </p:nvPicPr>
          <p:blipFill>
            <a:blip r:embed="rId7">
              <a:lum bright="-78000" contrast="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" y="642"/>
              <a:ext cx="1410" cy="33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8782" name="Text Box 14"/>
            <p:cNvSpPr txBox="1">
              <a:spLocks noChangeArrowheads="1"/>
            </p:cNvSpPr>
            <p:nvPr/>
          </p:nvSpPr>
          <p:spPr bwMode="auto">
            <a:xfrm>
              <a:off x="4192" y="512"/>
              <a:ext cx="952" cy="1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rIns="0"/>
            <a:lstStyle/>
            <a:p>
              <a:pPr defTabSz="914400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400" b="1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100 GeV proton</a:t>
              </a:r>
              <a:endParaRPr lang="en-US" sz="360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88783" name="AutoShape 15"/>
          <p:cNvSpPr>
            <a:spLocks noChangeArrowheads="1"/>
          </p:cNvSpPr>
          <p:nvPr/>
        </p:nvSpPr>
        <p:spPr bwMode="auto">
          <a:xfrm>
            <a:off x="5410200" y="5245100"/>
            <a:ext cx="952500" cy="355600"/>
          </a:xfrm>
          <a:prstGeom prst="leftArrow">
            <a:avLst>
              <a:gd name="adj1" fmla="val 50000"/>
              <a:gd name="adj2" fmla="val 66964"/>
            </a:avLst>
          </a:prstGeom>
          <a:solidFill>
            <a:srgbClr val="99CC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8784" name="AutoShape 16"/>
          <p:cNvSpPr>
            <a:spLocks noChangeArrowheads="1"/>
          </p:cNvSpPr>
          <p:nvPr/>
        </p:nvSpPr>
        <p:spPr bwMode="auto">
          <a:xfrm flipH="1">
            <a:off x="2692400" y="2349500"/>
            <a:ext cx="939800" cy="355600"/>
          </a:xfrm>
          <a:prstGeom prst="leftArrow">
            <a:avLst>
              <a:gd name="adj1" fmla="val 50000"/>
              <a:gd name="adj2" fmla="val 66071"/>
            </a:avLst>
          </a:prstGeom>
          <a:solidFill>
            <a:srgbClr val="99CC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8785" name="Oval 17"/>
          <p:cNvSpPr>
            <a:spLocks noChangeArrowheads="1"/>
          </p:cNvSpPr>
          <p:nvPr/>
        </p:nvSpPr>
        <p:spPr bwMode="auto">
          <a:xfrm rot="-3893216">
            <a:off x="4010025" y="2897188"/>
            <a:ext cx="393700" cy="177800"/>
          </a:xfrm>
          <a:prstGeom prst="ellipse">
            <a:avLst/>
          </a:prstGeom>
          <a:solidFill>
            <a:srgbClr val="00FF00">
              <a:alpha val="63000"/>
            </a:srgbClr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8786" name="Line 18"/>
          <p:cNvSpPr>
            <a:spLocks noChangeShapeType="1"/>
          </p:cNvSpPr>
          <p:nvPr/>
        </p:nvSpPr>
        <p:spPr bwMode="auto">
          <a:xfrm flipH="1">
            <a:off x="3919538" y="2654300"/>
            <a:ext cx="457200" cy="9080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8787" name="Oval 19"/>
          <p:cNvSpPr>
            <a:spLocks noChangeArrowheads="1"/>
          </p:cNvSpPr>
          <p:nvPr/>
        </p:nvSpPr>
        <p:spPr bwMode="auto">
          <a:xfrm rot="-3884234">
            <a:off x="4349750" y="1958975"/>
            <a:ext cx="1382713" cy="487363"/>
          </a:xfrm>
          <a:prstGeom prst="ellipse">
            <a:avLst/>
          </a:prstGeom>
          <a:solidFill>
            <a:srgbClr val="00FF00">
              <a:alpha val="63000"/>
            </a:srgbClr>
          </a:solidFill>
          <a:ln w="9525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88788" name="Group 20"/>
          <p:cNvGrpSpPr>
            <a:grpSpLocks/>
          </p:cNvGrpSpPr>
          <p:nvPr/>
        </p:nvGrpSpPr>
        <p:grpSpPr bwMode="auto">
          <a:xfrm>
            <a:off x="3897313" y="4832350"/>
            <a:ext cx="427037" cy="1219200"/>
            <a:chOff x="2431" y="3100"/>
            <a:chExt cx="257" cy="712"/>
          </a:xfrm>
        </p:grpSpPr>
        <p:sp>
          <p:nvSpPr>
            <p:cNvPr id="288789" name="Oval 21"/>
            <p:cNvSpPr>
              <a:spLocks noChangeArrowheads="1"/>
            </p:cNvSpPr>
            <p:nvPr/>
          </p:nvSpPr>
          <p:spPr bwMode="auto">
            <a:xfrm rot="-5392755">
              <a:off x="2403" y="3358"/>
              <a:ext cx="312" cy="257"/>
            </a:xfrm>
            <a:prstGeom prst="ellipse">
              <a:avLst/>
            </a:prstGeom>
            <a:solidFill>
              <a:srgbClr val="00FF00">
                <a:alpha val="63000"/>
              </a:srgbClr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8790" name="Line 22"/>
            <p:cNvSpPr>
              <a:spLocks noChangeShapeType="1"/>
            </p:cNvSpPr>
            <p:nvPr/>
          </p:nvSpPr>
          <p:spPr bwMode="auto">
            <a:xfrm flipH="1">
              <a:off x="2561" y="3100"/>
              <a:ext cx="0" cy="712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288791" name="Group 23"/>
          <p:cNvGrpSpPr>
            <a:grpSpLocks/>
          </p:cNvGrpSpPr>
          <p:nvPr/>
        </p:nvGrpSpPr>
        <p:grpSpPr bwMode="auto">
          <a:xfrm>
            <a:off x="5035550" y="1552575"/>
            <a:ext cx="679450" cy="1030288"/>
            <a:chOff x="3172" y="978"/>
            <a:chExt cx="428" cy="649"/>
          </a:xfrm>
        </p:grpSpPr>
        <p:sp>
          <p:nvSpPr>
            <p:cNvPr id="288792" name="Line 24"/>
            <p:cNvSpPr>
              <a:spLocks noChangeShapeType="1"/>
            </p:cNvSpPr>
            <p:nvPr/>
          </p:nvSpPr>
          <p:spPr bwMode="auto">
            <a:xfrm flipV="1">
              <a:off x="3172" y="988"/>
              <a:ext cx="192" cy="40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8793" name="Text Box 25"/>
            <p:cNvSpPr txBox="1">
              <a:spLocks noChangeArrowheads="1"/>
            </p:cNvSpPr>
            <p:nvPr/>
          </p:nvSpPr>
          <p:spPr bwMode="auto">
            <a:xfrm rot="-3974018">
              <a:off x="3149" y="1175"/>
              <a:ext cx="649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2000" b="1">
                  <a:solidFill>
                    <a:srgbClr val="000000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length</a:t>
              </a:r>
              <a:endParaRPr lang="en-US" sz="360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288794" name="Group 26"/>
          <p:cNvGrpSpPr>
            <a:grpSpLocks/>
          </p:cNvGrpSpPr>
          <p:nvPr/>
        </p:nvGrpSpPr>
        <p:grpSpPr bwMode="auto">
          <a:xfrm>
            <a:off x="4021138" y="2095500"/>
            <a:ext cx="1014412" cy="428625"/>
            <a:chOff x="2533" y="1320"/>
            <a:chExt cx="639" cy="270"/>
          </a:xfrm>
        </p:grpSpPr>
        <p:sp>
          <p:nvSpPr>
            <p:cNvPr id="288795" name="Line 27"/>
            <p:cNvSpPr>
              <a:spLocks noChangeShapeType="1"/>
            </p:cNvSpPr>
            <p:nvPr/>
          </p:nvSpPr>
          <p:spPr bwMode="auto">
            <a:xfrm>
              <a:off x="3036" y="1320"/>
              <a:ext cx="136" cy="6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8796" name="Text Box 28"/>
            <p:cNvSpPr txBox="1">
              <a:spLocks noChangeArrowheads="1"/>
            </p:cNvSpPr>
            <p:nvPr/>
          </p:nvSpPr>
          <p:spPr bwMode="auto">
            <a:xfrm rot="1415924">
              <a:off x="2533" y="1334"/>
              <a:ext cx="562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2000" b="1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width</a:t>
              </a:r>
              <a:endParaRPr lang="en-US" sz="360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288797" name="Group 29"/>
          <p:cNvGrpSpPr>
            <a:grpSpLocks/>
          </p:cNvGrpSpPr>
          <p:nvPr/>
        </p:nvGrpSpPr>
        <p:grpSpPr bwMode="auto">
          <a:xfrm>
            <a:off x="3860800" y="5314950"/>
            <a:ext cx="1041400" cy="279400"/>
            <a:chOff x="2432" y="3348"/>
            <a:chExt cx="656" cy="176"/>
          </a:xfrm>
        </p:grpSpPr>
        <p:sp>
          <p:nvSpPr>
            <p:cNvPr id="288798" name="Line 30"/>
            <p:cNvSpPr>
              <a:spLocks noChangeShapeType="1"/>
            </p:cNvSpPr>
            <p:nvPr/>
          </p:nvSpPr>
          <p:spPr bwMode="auto">
            <a:xfrm flipH="1">
              <a:off x="2432" y="3432"/>
              <a:ext cx="328" cy="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8799" name="Line 31"/>
            <p:cNvSpPr>
              <a:spLocks noChangeShapeType="1"/>
            </p:cNvSpPr>
            <p:nvPr/>
          </p:nvSpPr>
          <p:spPr bwMode="auto">
            <a:xfrm flipV="1">
              <a:off x="2556" y="3348"/>
              <a:ext cx="532" cy="1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88800" name="Rectangle 32"/>
          <p:cNvSpPr>
            <a:spLocks noChangeArrowheads="1"/>
          </p:cNvSpPr>
          <p:nvPr/>
        </p:nvSpPr>
        <p:spPr bwMode="auto">
          <a:xfrm>
            <a:off x="4230688" y="4970463"/>
            <a:ext cx="701675" cy="287337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Symbol" charset="0"/>
              </a:rPr>
              <a:t> alpha </a:t>
            </a:r>
            <a:endParaRPr lang="en-US" sz="2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  <a:sym typeface="Symbol" charset="0"/>
            </a:endParaRPr>
          </a:p>
        </p:txBody>
      </p:sp>
      <p:sp>
        <p:nvSpPr>
          <p:cNvPr id="288801" name="Text Box 33"/>
          <p:cNvSpPr txBox="1">
            <a:spLocks noChangeArrowheads="1"/>
          </p:cNvSpPr>
          <p:nvPr/>
        </p:nvSpPr>
        <p:spPr bwMode="auto">
          <a:xfrm>
            <a:off x="914400" y="1066800"/>
            <a:ext cx="1831975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45 GeV gamma</a:t>
            </a:r>
            <a:endParaRPr lang="en-US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88802" name="Picture 34"/>
          <p:cNvPicPr>
            <a:picLocks noGrp="1" noChangeAspect="1" noChangeArrowheads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2" t="6923" r="8716" b="10907"/>
          <a:stretch>
            <a:fillRect/>
          </a:stretch>
        </p:blipFill>
        <p:spPr>
          <a:xfrm>
            <a:off x="6234113" y="0"/>
            <a:ext cx="2909887" cy="27082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88803" name="Text Box 35"/>
          <p:cNvSpPr txBox="1">
            <a:spLocks noChangeArrowheads="1"/>
          </p:cNvSpPr>
          <p:nvPr/>
        </p:nvSpPr>
        <p:spPr bwMode="auto">
          <a:xfrm>
            <a:off x="6227763" y="0"/>
            <a:ext cx="957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>
                <a:solidFill>
                  <a:srgbClr val="000000"/>
                </a:solidFill>
                <a:latin typeface="Symbol" charset="0"/>
                <a:ea typeface="ＭＳ Ｐゴシック" charset="0"/>
                <a:cs typeface="ＭＳ Ｐゴシック" charset="0"/>
              </a:rPr>
              <a:t>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29090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87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87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8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8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8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8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88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8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8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8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88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88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88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85" grpId="0" animBg="1"/>
      <p:bldP spid="288787" grpId="0" animBg="1"/>
      <p:bldP spid="288800" grpId="0" animBg="1" autoUpdateAnimBg="0"/>
      <p:bldP spid="28880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F9D20-C083-5245-8438-30C885A6CBAC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11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Timing information</a:t>
            </a:r>
          </a:p>
        </p:txBody>
      </p:sp>
      <p:sp>
        <p:nvSpPr>
          <p:cNvPr id="290819" name="Text Box 3"/>
          <p:cNvSpPr txBox="1">
            <a:spLocks noChangeArrowheads="1"/>
          </p:cNvSpPr>
          <p:nvPr/>
        </p:nvSpPr>
        <p:spPr bwMode="auto">
          <a:xfrm flipH="1">
            <a:off x="5334000" y="3733800"/>
            <a:ext cx="2895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FF"/>
                </a:solidFill>
                <a:latin typeface="Helvetica" charset="0"/>
                <a:ea typeface="ＭＳ Ｐゴシック" charset="0"/>
                <a:cs typeface="ＭＳ Ｐゴシック" charset="0"/>
              </a:rPr>
              <a:t>Three events of different type showing the energy (left) and arrival times (right) </a:t>
            </a:r>
          </a:p>
        </p:txBody>
      </p:sp>
      <p:pic>
        <p:nvPicPr>
          <p:cNvPr id="115716" name="Picture 4" descr="hadr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28800"/>
            <a:ext cx="4267200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7" name="Picture 5" descr="mu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4"/>
          <a:stretch>
            <a:fillRect/>
          </a:stretch>
        </p:blipFill>
        <p:spPr bwMode="auto">
          <a:xfrm>
            <a:off x="246063" y="3467100"/>
            <a:ext cx="42497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8" name="Picture 6" descr="gamma_ca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3" y="1814513"/>
            <a:ext cx="4233862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0823" name="AutoShape 7"/>
          <p:cNvSpPr>
            <a:spLocks noChangeArrowheads="1"/>
          </p:cNvSpPr>
          <p:nvPr/>
        </p:nvSpPr>
        <p:spPr bwMode="auto">
          <a:xfrm>
            <a:off x="4552950" y="2895600"/>
            <a:ext cx="476250" cy="5524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0824" name="AutoShape 8"/>
          <p:cNvSpPr>
            <a:spLocks noChangeArrowheads="1"/>
          </p:cNvSpPr>
          <p:nvPr/>
        </p:nvSpPr>
        <p:spPr bwMode="auto">
          <a:xfrm>
            <a:off x="2438400" y="2876550"/>
            <a:ext cx="476250" cy="5524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0825" name="AutoShape 9"/>
          <p:cNvSpPr>
            <a:spLocks noChangeArrowheads="1"/>
          </p:cNvSpPr>
          <p:nvPr/>
        </p:nvSpPr>
        <p:spPr bwMode="auto">
          <a:xfrm>
            <a:off x="228600" y="2876550"/>
            <a:ext cx="476250" cy="5524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0826" name="AutoShape 10"/>
          <p:cNvSpPr>
            <a:spLocks noChangeArrowheads="1"/>
          </p:cNvSpPr>
          <p:nvPr/>
        </p:nvSpPr>
        <p:spPr bwMode="auto">
          <a:xfrm>
            <a:off x="2514600" y="4552950"/>
            <a:ext cx="476250" cy="5524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0827" name="AutoShape 11"/>
          <p:cNvSpPr>
            <a:spLocks noChangeArrowheads="1"/>
          </p:cNvSpPr>
          <p:nvPr/>
        </p:nvSpPr>
        <p:spPr bwMode="auto">
          <a:xfrm>
            <a:off x="257175" y="4543425"/>
            <a:ext cx="476250" cy="5524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0828" name="AutoShape 12"/>
          <p:cNvSpPr>
            <a:spLocks noChangeArrowheads="1"/>
          </p:cNvSpPr>
          <p:nvPr/>
        </p:nvSpPr>
        <p:spPr bwMode="auto">
          <a:xfrm>
            <a:off x="6781800" y="2895600"/>
            <a:ext cx="476250" cy="5524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0829" name="Text Box 13"/>
          <p:cNvSpPr txBox="1">
            <a:spLocks noChangeArrowheads="1"/>
          </p:cNvSpPr>
          <p:nvPr/>
        </p:nvSpPr>
        <p:spPr bwMode="auto">
          <a:xfrm flipH="1">
            <a:off x="1785938" y="1709738"/>
            <a:ext cx="9906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FF"/>
                </a:solidFill>
                <a:latin typeface="Helvetica" charset="0"/>
                <a:ea typeface="ＭＳ Ｐゴシック" charset="0"/>
                <a:cs typeface="ＭＳ Ｐゴシック" charset="0"/>
              </a:rPr>
              <a:t>hadron</a:t>
            </a:r>
          </a:p>
        </p:txBody>
      </p:sp>
      <p:sp>
        <p:nvSpPr>
          <p:cNvPr id="290830" name="Text Box 14"/>
          <p:cNvSpPr txBox="1">
            <a:spLocks noChangeArrowheads="1"/>
          </p:cNvSpPr>
          <p:nvPr/>
        </p:nvSpPr>
        <p:spPr bwMode="auto">
          <a:xfrm flipH="1">
            <a:off x="1809750" y="3376613"/>
            <a:ext cx="9906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FF"/>
                </a:solidFill>
                <a:latin typeface="Helvetica" charset="0"/>
                <a:ea typeface="ＭＳ Ｐゴシック" charset="0"/>
                <a:cs typeface="ＭＳ Ｐゴシック" charset="0"/>
              </a:rPr>
              <a:t>muon</a:t>
            </a:r>
          </a:p>
        </p:txBody>
      </p:sp>
      <p:sp>
        <p:nvSpPr>
          <p:cNvPr id="290831" name="Text Box 15"/>
          <p:cNvSpPr txBox="1">
            <a:spLocks noChangeArrowheads="1"/>
          </p:cNvSpPr>
          <p:nvPr/>
        </p:nvSpPr>
        <p:spPr bwMode="auto">
          <a:xfrm flipH="1">
            <a:off x="6076950" y="1504950"/>
            <a:ext cx="1371600" cy="701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FF"/>
                </a:solidFill>
                <a:latin typeface="Helvetica" charset="0"/>
                <a:ea typeface="ＭＳ Ｐゴシック" charset="0"/>
                <a:cs typeface="ＭＳ Ｐゴシック" charset="0"/>
              </a:rPr>
              <a:t>gamma candidate</a:t>
            </a:r>
          </a:p>
        </p:txBody>
      </p:sp>
    </p:spTree>
    <p:extLst>
      <p:ext uri="{BB962C8B-B14F-4D97-AF65-F5344CB8AC3E}">
        <p14:creationId xmlns:p14="http://schemas.microsoft.com/office/powerpoint/2010/main" val="42500196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200" y="3180299"/>
            <a:ext cx="4152900" cy="35687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2724" y="186949"/>
            <a:ext cx="3406423" cy="341536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27" y="186950"/>
            <a:ext cx="3631071" cy="341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262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1" y="0"/>
            <a:ext cx="90859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444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462768-12AA-2641-85E2-9F8FE64500FA}" type="slidenum">
              <a:rPr lang="en-US">
                <a:solidFill>
                  <a:srgbClr val="000000"/>
                </a:solidFill>
                <a:latin typeface="Tahoma"/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>
                <a:cs typeface="+mj-cs"/>
              </a:rPr>
              <a:t>The “Big Four”</a:t>
            </a:r>
          </a:p>
        </p:txBody>
      </p:sp>
      <p:pic>
        <p:nvPicPr>
          <p:cNvPr id="97283" name="Picture 3" descr="wor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822960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0340" name="Text Box 4"/>
          <p:cNvSpPr txBox="1">
            <a:spLocks noChangeArrowheads="1"/>
          </p:cNvSpPr>
          <p:nvPr/>
        </p:nvSpPr>
        <p:spPr bwMode="auto">
          <a:xfrm>
            <a:off x="3657600" y="3551238"/>
            <a:ext cx="1547813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Roque de</a:t>
            </a:r>
            <a:br>
              <a:rPr lang="en-GB" sz="12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12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los Muchachos, Canary Islands</a:t>
            </a:r>
          </a:p>
        </p:txBody>
      </p:sp>
      <p:sp>
        <p:nvSpPr>
          <p:cNvPr id="270341" name="Oval 5"/>
          <p:cNvSpPr>
            <a:spLocks noChangeArrowheads="1"/>
          </p:cNvSpPr>
          <p:nvPr/>
        </p:nvSpPr>
        <p:spPr bwMode="auto">
          <a:xfrm>
            <a:off x="3886200" y="3581400"/>
            <a:ext cx="139700" cy="152400"/>
          </a:xfrm>
          <a:prstGeom prst="ellipse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97286" name="Group 6"/>
          <p:cNvGrpSpPr>
            <a:grpSpLocks/>
          </p:cNvGrpSpPr>
          <p:nvPr/>
        </p:nvGrpSpPr>
        <p:grpSpPr bwMode="auto">
          <a:xfrm>
            <a:off x="0" y="3017838"/>
            <a:ext cx="2822575" cy="2481262"/>
            <a:chOff x="0" y="1757"/>
            <a:chExt cx="1778" cy="1563"/>
          </a:xfrm>
        </p:grpSpPr>
        <p:pic>
          <p:nvPicPr>
            <p:cNvPr id="270343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064"/>
              <a:ext cx="1328" cy="1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270344" name="Rectangle 8"/>
            <p:cNvSpPr>
              <a:spLocks noChangeArrowheads="1"/>
            </p:cNvSpPr>
            <p:nvPr/>
          </p:nvSpPr>
          <p:spPr bwMode="auto">
            <a:xfrm>
              <a:off x="0" y="2016"/>
              <a:ext cx="1344" cy="7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VERITAS </a:t>
              </a: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(USA,UK1…)</a:t>
              </a:r>
              <a:b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</a:b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1: Oct </a:t>
              </a:r>
              <a:r>
                <a:rPr lang="ja-JP" altLang="en-US" sz="1200">
                  <a:solidFill>
                    <a:srgbClr val="000000"/>
                  </a:solidFill>
                  <a:latin typeface="Arial"/>
                  <a:ea typeface="ＭＳ Ｐゴシック" charset="0"/>
                  <a:cs typeface="ＭＳ Ｐゴシック" charset="0"/>
                </a:rPr>
                <a:t>’</a:t>
              </a: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03</a:t>
              </a:r>
            </a:p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4: 2005</a:t>
              </a:r>
            </a:p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100 m</a:t>
              </a:r>
              <a:r>
                <a:rPr lang="en-US" sz="1200" baseline="300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2</a:t>
              </a:r>
            </a:p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(</a:t>
              </a: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  <a:sym typeface="Symbol" charset="0"/>
                </a:rPr>
                <a:t>7)</a:t>
              </a: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 </a:t>
              </a:r>
              <a:endParaRPr lang="en-GB" sz="120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0345" name="Oval 9"/>
            <p:cNvSpPr>
              <a:spLocks noChangeArrowheads="1"/>
            </p:cNvSpPr>
            <p:nvPr/>
          </p:nvSpPr>
          <p:spPr bwMode="auto">
            <a:xfrm>
              <a:off x="1200" y="1920"/>
              <a:ext cx="89" cy="9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0346" name="Text Box 10"/>
            <p:cNvSpPr txBox="1">
              <a:spLocks noChangeArrowheads="1"/>
            </p:cNvSpPr>
            <p:nvPr/>
          </p:nvSpPr>
          <p:spPr bwMode="auto">
            <a:xfrm>
              <a:off x="1248" y="1757"/>
              <a:ext cx="530" cy="4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200" b="1">
                  <a:solidFill>
                    <a:srgbClr val="FFFF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Montosa Canyon,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200" b="1">
                  <a:solidFill>
                    <a:srgbClr val="FFFF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Arizona</a:t>
              </a:r>
            </a:p>
          </p:txBody>
        </p:sp>
      </p:grpSp>
      <p:pic>
        <p:nvPicPr>
          <p:cNvPr id="270347" name="Picture 11" descr="P7205339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3213" y="1412875"/>
            <a:ext cx="2671762" cy="200501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97288" name="Group 12"/>
          <p:cNvGrpSpPr>
            <a:grpSpLocks/>
          </p:cNvGrpSpPr>
          <p:nvPr/>
        </p:nvGrpSpPr>
        <p:grpSpPr bwMode="auto">
          <a:xfrm>
            <a:off x="3581400" y="4572000"/>
            <a:ext cx="2438400" cy="1981200"/>
            <a:chOff x="2256" y="2736"/>
            <a:chExt cx="1536" cy="1248"/>
          </a:xfrm>
        </p:grpSpPr>
        <p:pic>
          <p:nvPicPr>
            <p:cNvPr id="270349" name="Picture 1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6" y="2997"/>
              <a:ext cx="1328" cy="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270350" name="Oval 14"/>
            <p:cNvSpPr>
              <a:spLocks noChangeArrowheads="1"/>
            </p:cNvSpPr>
            <p:nvPr/>
          </p:nvSpPr>
          <p:spPr bwMode="auto">
            <a:xfrm>
              <a:off x="3024" y="2880"/>
              <a:ext cx="89" cy="9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0351" name="Text Box 15"/>
            <p:cNvSpPr txBox="1">
              <a:spLocks noChangeArrowheads="1"/>
            </p:cNvSpPr>
            <p:nvPr/>
          </p:nvSpPr>
          <p:spPr bwMode="auto">
            <a:xfrm>
              <a:off x="2976" y="2736"/>
              <a:ext cx="66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200" b="1">
                  <a:solidFill>
                    <a:srgbClr val="FFFF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Windhoek, Namibia</a:t>
              </a:r>
            </a:p>
          </p:txBody>
        </p:sp>
        <p:sp>
          <p:nvSpPr>
            <p:cNvPr id="270352" name="Rectangle 16"/>
            <p:cNvSpPr>
              <a:spLocks noChangeArrowheads="1"/>
            </p:cNvSpPr>
            <p:nvPr/>
          </p:nvSpPr>
          <p:spPr bwMode="auto">
            <a:xfrm>
              <a:off x="2256" y="2942"/>
              <a:ext cx="1536" cy="7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HESS </a:t>
              </a: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(Germany &amp; France)</a:t>
              </a:r>
              <a:b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</a:b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2: Sum </a:t>
              </a:r>
              <a:r>
                <a:rPr lang="ja-JP" altLang="en-US" sz="1200">
                  <a:solidFill>
                    <a:srgbClr val="000000"/>
                  </a:solidFill>
                  <a:latin typeface="Arial"/>
                  <a:ea typeface="ＭＳ Ｐゴシック" charset="0"/>
                  <a:cs typeface="ＭＳ Ｐゴシック" charset="0"/>
                </a:rPr>
                <a:t>’</a:t>
              </a: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02</a:t>
              </a:r>
            </a:p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4: Early </a:t>
              </a:r>
              <a:r>
                <a:rPr lang="ja-JP" altLang="en-US" sz="1200">
                  <a:solidFill>
                    <a:srgbClr val="000000"/>
                  </a:solidFill>
                  <a:latin typeface="Arial"/>
                  <a:ea typeface="ＭＳ Ｐゴシック" charset="0"/>
                  <a:cs typeface="ＭＳ Ｐゴシック" charset="0"/>
                </a:rPr>
                <a:t>’</a:t>
              </a: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04</a:t>
              </a:r>
            </a:p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100 m</a:t>
              </a:r>
              <a:r>
                <a:rPr lang="en-US" sz="1200" baseline="300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2</a:t>
              </a:r>
            </a:p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(</a:t>
              </a: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  <a:sym typeface="Symbol" charset="0"/>
                </a:rPr>
                <a:t>16)</a:t>
              </a: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 </a:t>
              </a:r>
              <a:endParaRPr lang="en-GB" sz="120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97289" name="Group 17"/>
          <p:cNvGrpSpPr>
            <a:grpSpLocks/>
          </p:cNvGrpSpPr>
          <p:nvPr/>
        </p:nvGrpSpPr>
        <p:grpSpPr bwMode="auto">
          <a:xfrm>
            <a:off x="6553200" y="3505200"/>
            <a:ext cx="2590800" cy="1905000"/>
            <a:chOff x="4128" y="2064"/>
            <a:chExt cx="1632" cy="1200"/>
          </a:xfrm>
        </p:grpSpPr>
        <p:pic>
          <p:nvPicPr>
            <p:cNvPr id="270354" name="Picture 1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3" y="2083"/>
              <a:ext cx="1587" cy="9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270355" name="Text Box 19"/>
            <p:cNvSpPr txBox="1">
              <a:spLocks noChangeArrowheads="1"/>
            </p:cNvSpPr>
            <p:nvPr/>
          </p:nvSpPr>
          <p:spPr bwMode="auto">
            <a:xfrm>
              <a:off x="4704" y="2976"/>
              <a:ext cx="6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GB" sz="1200" b="1">
                  <a:solidFill>
                    <a:srgbClr val="FFFF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Woomera, Australia</a:t>
              </a:r>
            </a:p>
          </p:txBody>
        </p:sp>
        <p:sp>
          <p:nvSpPr>
            <p:cNvPr id="270356" name="Oval 20"/>
            <p:cNvSpPr>
              <a:spLocks noChangeArrowheads="1"/>
            </p:cNvSpPr>
            <p:nvPr/>
          </p:nvSpPr>
          <p:spPr bwMode="auto">
            <a:xfrm>
              <a:off x="4656" y="3072"/>
              <a:ext cx="89" cy="9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0357" name="Rectangle 21"/>
            <p:cNvSpPr>
              <a:spLocks noChangeArrowheads="1"/>
            </p:cNvSpPr>
            <p:nvPr/>
          </p:nvSpPr>
          <p:spPr bwMode="auto">
            <a:xfrm>
              <a:off x="4128" y="2064"/>
              <a:ext cx="1536" cy="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CANGAROO III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(Japan &amp; Australia)</a:t>
              </a:r>
              <a:b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</a:b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2: Dec. </a:t>
              </a:r>
              <a:r>
                <a:rPr lang="ja-JP" altLang="en-US" sz="1200">
                  <a:solidFill>
                    <a:srgbClr val="000000"/>
                  </a:solidFill>
                  <a:latin typeface="Arial"/>
                  <a:ea typeface="ＭＳ Ｐゴシック" charset="0"/>
                  <a:cs typeface="ＭＳ Ｐゴシック" charset="0"/>
                </a:rPr>
                <a:t>’</a:t>
              </a: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02, 3: Early </a:t>
              </a:r>
              <a:r>
                <a:rPr lang="ja-JP" altLang="en-US" sz="1200">
                  <a:solidFill>
                    <a:srgbClr val="000000"/>
                  </a:solidFill>
                  <a:latin typeface="Arial"/>
                  <a:ea typeface="ＭＳ Ｐゴシック" charset="0"/>
                  <a:cs typeface="ＭＳ Ｐゴシック" charset="0"/>
                </a:rPr>
                <a:t>’</a:t>
              </a: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04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57 m</a:t>
              </a:r>
              <a:r>
                <a:rPr lang="en-US" sz="1200" baseline="300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2 </a:t>
              </a: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(</a:t>
              </a: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  <a:sym typeface="Symbol" charset="0"/>
                </a:rPr>
                <a:t>4)</a:t>
              </a:r>
              <a:r>
                <a:rPr lang="en-US" sz="120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rPr>
                <a:t> </a:t>
              </a:r>
              <a:endParaRPr lang="en-GB" sz="120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70358" name="Rectangle 22"/>
          <p:cNvSpPr>
            <a:spLocks noChangeArrowheads="1"/>
          </p:cNvSpPr>
          <p:nvPr/>
        </p:nvSpPr>
        <p:spPr bwMode="auto">
          <a:xfrm>
            <a:off x="2843213" y="1484313"/>
            <a:ext cx="2808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rPr>
              <a:t>MAGIC </a:t>
            </a:r>
            <a:r>
              <a:rPr lang="en-US" sz="120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rPr>
              <a:t>(Germany, Italy &amp; Spain)</a:t>
            </a:r>
            <a:br>
              <a:rPr lang="en-US" sz="120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rPr>
            </a:br>
            <a:r>
              <a:rPr lang="en-US" sz="120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rPr>
              <a:t>1: Autumn </a:t>
            </a:r>
            <a:r>
              <a:rPr lang="ja-JP" altLang="en-US" sz="120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/>
                <a:ea typeface="ＭＳ Ｐゴシック" charset="0"/>
                <a:cs typeface="ＭＳ Ｐゴシック" charset="0"/>
              </a:rPr>
              <a:t>‘</a:t>
            </a:r>
            <a:r>
              <a:rPr lang="en-US" sz="120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rPr>
              <a:t>03</a:t>
            </a:r>
            <a:br>
              <a:rPr lang="en-US" sz="120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rPr>
            </a:br>
            <a:r>
              <a:rPr lang="en-US" sz="120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rPr>
              <a:t>236 m</a:t>
            </a:r>
            <a:r>
              <a:rPr lang="en-US" sz="1200" baseline="3000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rPr>
              <a:t>2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120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  <a:sym typeface="Symbol" charset="0"/>
              </a:rPr>
              <a:t>2)</a:t>
            </a:r>
            <a:endParaRPr lang="en-GB" sz="120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6860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5|4.1|8.6|8.2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Vortice">
  <a:themeElements>
    <a:clrScheme name="Vortice.pot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Vortice.pot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Vortice.pot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rtice.pot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rtice.po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Ho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ＭＳ Ｐゴシック"/>
        <a:cs typeface=""/>
      </a:majorFont>
      <a:minorFont>
        <a:latin typeface="Comic Sans M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ＭＳ Ｐゴシック"/>
        <a:cs typeface=""/>
      </a:majorFont>
      <a:minorFont>
        <a:latin typeface="Comic Sans M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Vortice.pot 1">
    <a:dk1>
      <a:srgbClr val="000066"/>
    </a:dk1>
    <a:lt1>
      <a:srgbClr val="CCECFF"/>
    </a:lt1>
    <a:dk2>
      <a:srgbClr val="0000CC"/>
    </a:dk2>
    <a:lt2>
      <a:srgbClr val="CCFFFF"/>
    </a:lt2>
    <a:accent1>
      <a:srgbClr val="CC99FF"/>
    </a:accent1>
    <a:accent2>
      <a:srgbClr val="9999FF"/>
    </a:accent2>
    <a:accent3>
      <a:srgbClr val="AAAAE2"/>
    </a:accent3>
    <a:accent4>
      <a:srgbClr val="AEC9DA"/>
    </a:accent4>
    <a:accent5>
      <a:srgbClr val="E2CAFF"/>
    </a:accent5>
    <a:accent6>
      <a:srgbClr val="8A8AE7"/>
    </a:accent6>
    <a:hlink>
      <a:srgbClr val="99CCFF"/>
    </a:hlink>
    <a:folHlink>
      <a:srgbClr val="0066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2147</TotalTime>
  <Words>195</Words>
  <Application>Microsoft Macintosh PowerPoint</Application>
  <PresentationFormat>Presentazione su schermo (4:3)</PresentationFormat>
  <Paragraphs>59</Paragraphs>
  <Slides>14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Tema di Office</vt:lpstr>
      <vt:lpstr>2_Vortice</vt:lpstr>
      <vt:lpstr>Home</vt:lpstr>
      <vt:lpstr>5_Blends</vt:lpstr>
      <vt:lpstr>6_Blends</vt:lpstr>
      <vt:lpstr>Calorimetri Elettromagnetici (I): sciami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HESS : Very high energy Gamma-ray astrophysics above 100 GeV</vt:lpstr>
      <vt:lpstr>Presentazione di PowerPoint</vt:lpstr>
      <vt:lpstr>Presentazione di PowerPoint</vt:lpstr>
      <vt:lpstr>Gamma / hadron separation</vt:lpstr>
      <vt:lpstr>Timing information</vt:lpstr>
      <vt:lpstr>Presentazione di PowerPoint</vt:lpstr>
      <vt:lpstr>Presentazione di PowerPoint</vt:lpstr>
      <vt:lpstr>The “Big Four”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Considerazioni preliminari</dc:title>
  <dc:creator>Giancarlo Barbarino</dc:creator>
  <cp:lastModifiedBy>Giancarlo Barbarino</cp:lastModifiedBy>
  <cp:revision>66</cp:revision>
  <dcterms:created xsi:type="dcterms:W3CDTF">2013-05-23T21:38:44Z</dcterms:created>
  <dcterms:modified xsi:type="dcterms:W3CDTF">2014-01-18T14:51:21Z</dcterms:modified>
</cp:coreProperties>
</file>