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5" r:id="rId3"/>
    <p:sldMasterId id="2147483697" r:id="rId4"/>
    <p:sldMasterId id="2147483710" r:id="rId5"/>
    <p:sldMasterId id="2147483726" r:id="rId6"/>
  </p:sldMasterIdLst>
  <p:notesMasterIdLst>
    <p:notesMasterId r:id="rId41"/>
  </p:notes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27" d="100"/>
        <a:sy n="227" d="100"/>
      </p:scale>
      <p:origin x="0" y="13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niele:Downloads:guadagno_plateau_50u-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niele:Downloads:guadagno_plateau_50u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sz="1800" b="1" i="0" u="none" strike="noStrike" baseline="0" dirty="0" smtClean="0">
                <a:effectLst/>
              </a:rPr>
              <a:t>VSiPMT (ZJ5025)</a:t>
            </a:r>
            <a:r>
              <a:rPr lang="it-IT" sz="1800" b="1" i="0" u="none" strike="noStrike" baseline="0" dirty="0" smtClean="0"/>
              <a:t> </a:t>
            </a:r>
            <a:r>
              <a:rPr lang="it-IT" dirty="0" smtClean="0">
                <a:latin typeface="Helvetica"/>
              </a:rPr>
              <a:t>Operating point</a:t>
            </a:r>
            <a:endParaRPr lang="it-IT" dirty="0">
              <a:latin typeface="Helvetica"/>
            </a:endParaRP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Foglio1!$F$44</c:f>
              <c:strCache>
                <c:ptCount val="1"/>
                <c:pt idx="0">
                  <c:v>Efficienza riscalata</c:v>
                </c:pt>
              </c:strCache>
            </c:strRef>
          </c:tx>
          <c:spPr>
            <a:ln w="47625">
              <a:noFill/>
            </a:ln>
          </c:spPr>
          <c:marker>
            <c:symbol val="diamond"/>
            <c:size val="5"/>
          </c:marker>
          <c:errBars>
            <c:errDir val="y"/>
            <c:errBarType val="both"/>
            <c:errValType val="fixedVal"/>
            <c:noEndCap val="0"/>
            <c:val val="0.03"/>
          </c:errBars>
          <c:xVal>
            <c:numRef>
              <c:f>Foglio1!$C$45:$C$54</c:f>
              <c:numCache>
                <c:formatCode>0</c:formatCode>
                <c:ptCount val="10"/>
                <c:pt idx="0">
                  <c:v>2000.0</c:v>
                </c:pt>
                <c:pt idx="1">
                  <c:v>2500.0</c:v>
                </c:pt>
                <c:pt idx="2">
                  <c:v>2700.0</c:v>
                </c:pt>
                <c:pt idx="3">
                  <c:v>3000.0</c:v>
                </c:pt>
                <c:pt idx="4">
                  <c:v>3100.0</c:v>
                </c:pt>
                <c:pt idx="5">
                  <c:v>3200.0</c:v>
                </c:pt>
                <c:pt idx="6">
                  <c:v>3400.0</c:v>
                </c:pt>
                <c:pt idx="7">
                  <c:v>3500.0</c:v>
                </c:pt>
                <c:pt idx="8">
                  <c:v>4000.0</c:v>
                </c:pt>
                <c:pt idx="9">
                  <c:v>4500.0</c:v>
                </c:pt>
              </c:numCache>
            </c:numRef>
          </c:xVal>
          <c:yVal>
            <c:numRef>
              <c:f>Foglio1!$F$45:$F$54</c:f>
              <c:numCache>
                <c:formatCode>0.00</c:formatCode>
                <c:ptCount val="10"/>
                <c:pt idx="0">
                  <c:v>0.09</c:v>
                </c:pt>
                <c:pt idx="1">
                  <c:v>0.16</c:v>
                </c:pt>
                <c:pt idx="2">
                  <c:v>0.18</c:v>
                </c:pt>
                <c:pt idx="3">
                  <c:v>0.19</c:v>
                </c:pt>
                <c:pt idx="4">
                  <c:v>0.22</c:v>
                </c:pt>
                <c:pt idx="5">
                  <c:v>0.23</c:v>
                </c:pt>
                <c:pt idx="6">
                  <c:v>0.23</c:v>
                </c:pt>
                <c:pt idx="7">
                  <c:v>0.23</c:v>
                </c:pt>
                <c:pt idx="8">
                  <c:v>0.23</c:v>
                </c:pt>
                <c:pt idx="9">
                  <c:v>0.23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1256376"/>
        <c:axId val="-2062718792"/>
      </c:scatterChart>
      <c:valAx>
        <c:axId val="20812563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t-IT" dirty="0" smtClean="0">
                    <a:latin typeface="Helvetica"/>
                  </a:rPr>
                  <a:t>HV</a:t>
                </a:r>
                <a:endParaRPr lang="it-IT" dirty="0">
                  <a:latin typeface="Helvetica"/>
                </a:endParaRPr>
              </a:p>
            </c:rich>
          </c:tx>
          <c:layout>
            <c:manualLayout>
              <c:xMode val="edge"/>
              <c:yMode val="edge"/>
              <c:x val="0.946727918537021"/>
              <c:y val="0.750238102457796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-2062718792"/>
        <c:crosses val="autoZero"/>
        <c:crossBetween val="midCat"/>
      </c:valAx>
      <c:valAx>
        <c:axId val="-20627187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it-IT" dirty="0" smtClean="0">
                    <a:latin typeface="Helvetica"/>
                  </a:rPr>
                  <a:t>Efficiency</a:t>
                </a:r>
                <a:endParaRPr lang="it-IT" dirty="0">
                  <a:latin typeface="Helvetica"/>
                </a:endParaRPr>
              </a:p>
            </c:rich>
          </c:tx>
          <c:layout>
            <c:manualLayout>
              <c:xMode val="edge"/>
              <c:yMode val="edge"/>
              <c:x val="0.0188804548639259"/>
              <c:y val="0.393187776614777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crossAx val="2081256376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17375E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it-IT" sz="2000" b="1" i="0" baseline="0" dirty="0" smtClean="0">
                <a:effectLst/>
              </a:rPr>
              <a:t>VSiPMT (ZJ5025) Gain</a:t>
            </a:r>
            <a:endParaRPr lang="it-IT" sz="2000" dirty="0" smtClean="0">
              <a:effectLst/>
            </a:endParaRP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Foglio1!$C$24:$C$31</c:f>
              <c:numCache>
                <c:formatCode>0.0</c:formatCode>
                <c:ptCount val="8"/>
                <c:pt idx="0">
                  <c:v>72.1</c:v>
                </c:pt>
                <c:pt idx="1">
                  <c:v>72.4</c:v>
                </c:pt>
                <c:pt idx="2">
                  <c:v>72.5</c:v>
                </c:pt>
                <c:pt idx="3">
                  <c:v>72.6</c:v>
                </c:pt>
                <c:pt idx="4">
                  <c:v>72.7</c:v>
                </c:pt>
                <c:pt idx="5">
                  <c:v>72.8</c:v>
                </c:pt>
                <c:pt idx="6">
                  <c:v>72.9</c:v>
                </c:pt>
                <c:pt idx="7">
                  <c:v>73.0</c:v>
                </c:pt>
              </c:numCache>
            </c:numRef>
          </c:xVal>
          <c:yVal>
            <c:numRef>
              <c:f>Foglio1!$G$24:$G$31</c:f>
              <c:numCache>
                <c:formatCode>0.00E+00</c:formatCode>
                <c:ptCount val="8"/>
                <c:pt idx="0">
                  <c:v>302666.6666666667</c:v>
                </c:pt>
                <c:pt idx="1">
                  <c:v>426666.6666666667</c:v>
                </c:pt>
                <c:pt idx="2">
                  <c:v>440000.0000000001</c:v>
                </c:pt>
                <c:pt idx="3">
                  <c:v>491111.1111111111</c:v>
                </c:pt>
                <c:pt idx="4">
                  <c:v>533333.3333333334</c:v>
                </c:pt>
                <c:pt idx="5">
                  <c:v>533333.3333333334</c:v>
                </c:pt>
                <c:pt idx="6">
                  <c:v>582222.2222222222</c:v>
                </c:pt>
                <c:pt idx="7">
                  <c:v>632000.0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3008888"/>
        <c:axId val="-2063022968"/>
      </c:scatterChart>
      <c:valAx>
        <c:axId val="-2063008888"/>
        <c:scaling>
          <c:orientation val="minMax"/>
          <c:max val="73.1"/>
          <c:min val="72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t-IT" dirty="0">
                    <a:latin typeface="Helvetica"/>
                  </a:rPr>
                  <a:t>Vbias (V)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it-IT"/>
          </a:p>
        </c:txPr>
        <c:crossAx val="-2063022968"/>
        <c:crosses val="autoZero"/>
        <c:crossBetween val="midCat"/>
        <c:majorUnit val="0.5"/>
      </c:valAx>
      <c:valAx>
        <c:axId val="-2063022968"/>
        <c:scaling>
          <c:orientation val="minMax"/>
        </c:scaling>
        <c:delete val="0"/>
        <c:axPos val="l"/>
        <c:majorGridlines/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it-IT"/>
          </a:p>
        </c:txPr>
        <c:crossAx val="-2063008888"/>
        <c:crosses val="autoZero"/>
        <c:crossBetween val="midCat"/>
        <c:majorUnit val="200000.0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3366FF"/>
      </a:solidFill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6F0E3-DA45-1443-B62F-535BC2FE252A}" type="datetimeFigureOut">
              <a:t>18/01/14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3DBB1-C9DC-B048-9FCA-B7808AC394F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5300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45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30766" indent="-281064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24255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73957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23659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73361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23062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72764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22466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5F329E0-7FEE-C44E-9CAD-50666D8DBF67}" type="slidenum">
              <a:rPr lang="en-US" sz="1300">
                <a:solidFill>
                  <a:prstClr val="black"/>
                </a:solidFill>
                <a:latin typeface="Times New Roman" charset="0"/>
              </a:rPr>
              <a:pPr eaLnBrk="1" hangingPunct="1"/>
              <a:t>7</a:t>
            </a:fld>
            <a:endParaRPr lang="en-US" sz="1300">
              <a:solidFill>
                <a:prstClr val="black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45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30766" indent="-281064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24255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73957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23659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73361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23062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72764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22466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980DF31-9921-4240-BA5C-EA63C5578243}" type="slidenum">
              <a:rPr lang="en-US" sz="1300">
                <a:solidFill>
                  <a:prstClr val="black"/>
                </a:solidFill>
                <a:latin typeface="Times New Roman" charset="0"/>
              </a:rPr>
              <a:pPr eaLnBrk="1" hangingPunct="1"/>
              <a:t>8</a:t>
            </a:fld>
            <a:endParaRPr lang="en-US" sz="1300">
              <a:solidFill>
                <a:prstClr val="black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45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30766" indent="-281064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24255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73957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23659" indent="-224851" defTabSz="913458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73361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23062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72764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22466" indent="-224851" defTabSz="913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F332724-FD7F-A742-B6E0-B112C7F91A17}" type="slidenum">
              <a:rPr lang="en-US" sz="1300">
                <a:solidFill>
                  <a:prstClr val="black"/>
                </a:solidFill>
                <a:latin typeface="Times New Roman" charset="0"/>
              </a:rPr>
              <a:pPr eaLnBrk="1" hangingPunct="1"/>
              <a:t>9</a:t>
            </a:fld>
            <a:endParaRPr lang="en-US" sz="1300">
              <a:solidFill>
                <a:prstClr val="black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4F030-8549-B44B-B7EB-15660A47CA09}" type="slidenum">
              <a:rPr>
                <a:solidFill>
                  <a:prstClr val="black"/>
                </a:solidFill>
                <a:latin typeface="Calibri"/>
              </a:rPr>
              <a:pPr/>
              <a:t>13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320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4F030-8549-B44B-B7EB-15660A47CA09}" type="slidenum">
              <a:rPr>
                <a:solidFill>
                  <a:prstClr val="black"/>
                </a:solidFill>
                <a:latin typeface="Calibri"/>
              </a:rPr>
              <a:pPr/>
              <a:t>17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013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Aggiungere l'incontro col giapponese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FAEB8-79D4-4D13-847D-694911F6B2E4}" type="slidenum">
              <a:rPr lang="it-IT" smtClean="0">
                <a:solidFill>
                  <a:prstClr val="black"/>
                </a:solidFill>
                <a:latin typeface="Calibri"/>
              </a:rPr>
              <a:pPr/>
              <a:t>33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4890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512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513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2C0DE59-3A40-C642-8236-3C7DC7BDD4F4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03970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09BAD-71A8-DC44-ADD7-3CE1B842ED09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5959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34100-0308-6E43-B17F-969036A451F8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7278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64C42-1A23-E744-AEB3-DB67D2ED8D0B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8855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0D095-0AD9-3244-8740-32144FDB985A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99209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F5A53-7F75-2C4D-8BDA-FE43B300CE05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9147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87130-AA06-304E-8674-1B7446158705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41826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06FC4-FB0B-F648-92FA-7528EE39DA03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8413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EA594-8B20-8F4A-A88B-266F1E87DAAE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9895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1ADD2-EAE8-4440-B47F-0FF89B0C288C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6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D2DFD-370C-4647-AE16-2B32DDC653C1}" type="slidenum">
              <a:rPr lang="it-IT">
                <a:solidFill>
                  <a:srgbClr val="FFFFFF"/>
                </a:solidFill>
                <a:latin typeface="Tahoma"/>
                <a:ea typeface="ＭＳ Ｐゴシック"/>
              </a:rPr>
              <a:pPr/>
              <a:t>‹n.›</a:t>
            </a:fld>
            <a:endParaRPr lang="it-IT">
              <a:solidFill>
                <a:srgbClr val="FFFFFF"/>
              </a:solidFill>
              <a:latin typeface="Tahom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78408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965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174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0016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9076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8366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1068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9419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673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4301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0613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240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F6051-8951-814F-AFDC-D674063FFF7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18/01/14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580E6-C2DD-F146-99DB-6051D43F982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303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EDB2F-A0B0-9F42-BE09-5238BFC10DDB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29713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C90FD-0D1D-324C-8B24-CE77DBC11903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2365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E1CC2-FD57-DE44-85D6-05C3B2720449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375692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D046-F81E-2442-905A-A052BC343705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38343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2B39E-2DAC-0B44-BE06-F7B43964E65C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36365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CA154-611F-124A-A25C-C276F2CFA752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338725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AAD7C-BB5B-7E46-961B-85B692177646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708801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93E3A-5CA9-BE4C-9FFB-25F7BB940080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15398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F4DF5-612F-4247-99E6-5DBE89925F8C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5997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0D626-925A-BF47-8B30-8469FC3704D4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12702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D6898-4FB2-4E4E-B76E-0D2470472B7A}" type="slidenum">
              <a:rPr lang="it-IT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it-IT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283129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6405" y="2129731"/>
            <a:ext cx="7771190" cy="14704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298" y="3885903"/>
            <a:ext cx="6401405" cy="1753195"/>
          </a:xfrm>
        </p:spPr>
        <p:txBody>
          <a:bodyPr/>
          <a:lstStyle>
            <a:lvl1pPr marL="0" indent="0" algn="ctr">
              <a:buNone/>
              <a:defRPr/>
            </a:lvl1pPr>
            <a:lvl2pPr marL="432465" indent="0" algn="ctr">
              <a:buNone/>
              <a:defRPr/>
            </a:lvl2pPr>
            <a:lvl3pPr marL="864931" indent="0" algn="ctr">
              <a:buNone/>
              <a:defRPr/>
            </a:lvl3pPr>
            <a:lvl4pPr marL="1297396" indent="0" algn="ctr">
              <a:buNone/>
              <a:defRPr/>
            </a:lvl4pPr>
            <a:lvl5pPr marL="1729862" indent="0" algn="ctr">
              <a:buNone/>
              <a:defRPr/>
            </a:lvl5pPr>
            <a:lvl6pPr marL="2162327" indent="0" algn="ctr">
              <a:buNone/>
              <a:defRPr/>
            </a:lvl6pPr>
            <a:lvl7pPr marL="2594793" indent="0" algn="ctr">
              <a:buNone/>
              <a:defRPr/>
            </a:lvl7pPr>
            <a:lvl8pPr marL="3027258" indent="0" algn="ctr">
              <a:buNone/>
              <a:defRPr/>
            </a:lvl8pPr>
            <a:lvl9pPr marL="345972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2659E-60E6-0845-A51E-B4C2B74D930F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90BC39-3C9A-464B-BA0F-7E9052081C22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578255046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677A57-E4F6-954E-B790-145FBDCAB02A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7B29E-E315-CC45-87EB-8AFD1BAD14A1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985433157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690" y="4406801"/>
            <a:ext cx="7772703" cy="1361777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690" y="2906613"/>
            <a:ext cx="7772703" cy="1500188"/>
          </a:xfrm>
        </p:spPr>
        <p:txBody>
          <a:bodyPr anchor="b"/>
          <a:lstStyle>
            <a:lvl1pPr marL="0" indent="0">
              <a:buNone/>
              <a:defRPr sz="1900"/>
            </a:lvl1pPr>
            <a:lvl2pPr marL="432465" indent="0">
              <a:buNone/>
              <a:defRPr sz="1700"/>
            </a:lvl2pPr>
            <a:lvl3pPr marL="864931" indent="0">
              <a:buNone/>
              <a:defRPr sz="1500"/>
            </a:lvl3pPr>
            <a:lvl4pPr marL="1297396" indent="0">
              <a:buNone/>
              <a:defRPr sz="1300"/>
            </a:lvl4pPr>
            <a:lvl5pPr marL="1729862" indent="0">
              <a:buNone/>
              <a:defRPr sz="1300"/>
            </a:lvl5pPr>
            <a:lvl6pPr marL="2162327" indent="0">
              <a:buNone/>
              <a:defRPr sz="1300"/>
            </a:lvl6pPr>
            <a:lvl7pPr marL="2594793" indent="0">
              <a:buNone/>
              <a:defRPr sz="1300"/>
            </a:lvl7pPr>
            <a:lvl8pPr marL="3027258" indent="0">
              <a:buNone/>
              <a:defRPr sz="1300"/>
            </a:lvl8pPr>
            <a:lvl9pPr marL="345972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8E3C30-32E7-2248-998B-4D88A5DE33E2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E11A3-8B82-574E-9139-4FDFD89D8FBB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999397558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144" y="767953"/>
            <a:ext cx="4375452" cy="5715000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739" y="767953"/>
            <a:ext cx="4375452" cy="5715000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49BF2B-7D50-E947-8833-2AB140089E62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FF45C2-7914-3842-80D8-2D415D8CC1FF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713735653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5" y="275333"/>
            <a:ext cx="823081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595" y="1534419"/>
            <a:ext cx="4041322" cy="63996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2465" indent="0">
              <a:buNone/>
              <a:defRPr sz="1900" b="1"/>
            </a:lvl2pPr>
            <a:lvl3pPr marL="864931" indent="0">
              <a:buNone/>
              <a:defRPr sz="1700" b="1"/>
            </a:lvl3pPr>
            <a:lvl4pPr marL="1297396" indent="0">
              <a:buNone/>
              <a:defRPr sz="1500" b="1"/>
            </a:lvl4pPr>
            <a:lvl5pPr marL="1729862" indent="0">
              <a:buNone/>
              <a:defRPr sz="1500" b="1"/>
            </a:lvl5pPr>
            <a:lvl6pPr marL="2162327" indent="0">
              <a:buNone/>
              <a:defRPr sz="1500" b="1"/>
            </a:lvl6pPr>
            <a:lvl7pPr marL="2594793" indent="0">
              <a:buNone/>
              <a:defRPr sz="1500" b="1"/>
            </a:lvl7pPr>
            <a:lvl8pPr marL="3027258" indent="0">
              <a:buNone/>
              <a:defRPr sz="1500" b="1"/>
            </a:lvl8pPr>
            <a:lvl9pPr marL="3459724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595" y="2174380"/>
            <a:ext cx="4041322" cy="395138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72" y="1534419"/>
            <a:ext cx="4042833" cy="63996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2465" indent="0">
              <a:buNone/>
              <a:defRPr sz="1900" b="1"/>
            </a:lvl2pPr>
            <a:lvl3pPr marL="864931" indent="0">
              <a:buNone/>
              <a:defRPr sz="1700" b="1"/>
            </a:lvl3pPr>
            <a:lvl4pPr marL="1297396" indent="0">
              <a:buNone/>
              <a:defRPr sz="1500" b="1"/>
            </a:lvl4pPr>
            <a:lvl5pPr marL="1729862" indent="0">
              <a:buNone/>
              <a:defRPr sz="1500" b="1"/>
            </a:lvl5pPr>
            <a:lvl6pPr marL="2162327" indent="0">
              <a:buNone/>
              <a:defRPr sz="1500" b="1"/>
            </a:lvl6pPr>
            <a:lvl7pPr marL="2594793" indent="0">
              <a:buNone/>
              <a:defRPr sz="1500" b="1"/>
            </a:lvl7pPr>
            <a:lvl8pPr marL="3027258" indent="0">
              <a:buNone/>
              <a:defRPr sz="1500" b="1"/>
            </a:lvl8pPr>
            <a:lvl9pPr marL="3459724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72" y="2174380"/>
            <a:ext cx="4042833" cy="395138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47D02-A86D-9F42-BE50-44E013DF0AEE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6E1B3-2ADD-5B4D-8EAB-E61EC8821C3D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731638368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D771D-8219-0F41-9FB9-C34B285B793D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A0977-61F9-D34E-8C22-491FB060C95D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755167201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78575-4FE5-6F45-BAA4-EFBCC008C03E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DC42DD-79DC-5F45-B249-0437736EF698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708015652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272357"/>
            <a:ext cx="3008690" cy="116234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655" y="272356"/>
            <a:ext cx="5111750" cy="585341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596" y="1434703"/>
            <a:ext cx="3008690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32465" indent="0">
              <a:buNone/>
              <a:defRPr sz="1100"/>
            </a:lvl2pPr>
            <a:lvl3pPr marL="864931" indent="0">
              <a:buNone/>
              <a:defRPr sz="900"/>
            </a:lvl3pPr>
            <a:lvl4pPr marL="1297396" indent="0">
              <a:buNone/>
              <a:defRPr sz="900"/>
            </a:lvl4pPr>
            <a:lvl5pPr marL="1729862" indent="0">
              <a:buNone/>
              <a:defRPr sz="900"/>
            </a:lvl5pPr>
            <a:lvl6pPr marL="2162327" indent="0">
              <a:buNone/>
              <a:defRPr sz="900"/>
            </a:lvl6pPr>
            <a:lvl7pPr marL="2594793" indent="0">
              <a:buNone/>
              <a:defRPr sz="900"/>
            </a:lvl7pPr>
            <a:lvl8pPr marL="3027258" indent="0">
              <a:buNone/>
              <a:defRPr sz="900"/>
            </a:lvl8pPr>
            <a:lvl9pPr marL="345972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1884EF-DF81-6B4C-8DB7-3F9C245D8456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44AF58-DA8D-EC41-932E-E3F48A367112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599934097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608" y="4801195"/>
            <a:ext cx="5486702" cy="56554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608" y="613172"/>
            <a:ext cx="5486702" cy="4115098"/>
          </a:xfrm>
        </p:spPr>
        <p:txBody>
          <a:bodyPr/>
          <a:lstStyle>
            <a:lvl1pPr marL="0" indent="0">
              <a:buNone/>
              <a:defRPr sz="3000"/>
            </a:lvl1pPr>
            <a:lvl2pPr marL="432465" indent="0">
              <a:buNone/>
              <a:defRPr sz="2600"/>
            </a:lvl2pPr>
            <a:lvl3pPr marL="864931" indent="0">
              <a:buNone/>
              <a:defRPr sz="2300"/>
            </a:lvl3pPr>
            <a:lvl4pPr marL="1297396" indent="0">
              <a:buNone/>
              <a:defRPr sz="1900"/>
            </a:lvl4pPr>
            <a:lvl5pPr marL="1729862" indent="0">
              <a:buNone/>
              <a:defRPr sz="1900"/>
            </a:lvl5pPr>
            <a:lvl6pPr marL="2162327" indent="0">
              <a:buNone/>
              <a:defRPr sz="1900"/>
            </a:lvl6pPr>
            <a:lvl7pPr marL="2594793" indent="0">
              <a:buNone/>
              <a:defRPr sz="1900"/>
            </a:lvl7pPr>
            <a:lvl8pPr marL="3027258" indent="0">
              <a:buNone/>
              <a:defRPr sz="1900"/>
            </a:lvl8pPr>
            <a:lvl9pPr marL="3459724" indent="0">
              <a:buNone/>
              <a:defRPr sz="19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608" y="5366742"/>
            <a:ext cx="5486702" cy="805161"/>
          </a:xfrm>
        </p:spPr>
        <p:txBody>
          <a:bodyPr/>
          <a:lstStyle>
            <a:lvl1pPr marL="0" indent="0">
              <a:buNone/>
              <a:defRPr sz="1300"/>
            </a:lvl1pPr>
            <a:lvl2pPr marL="432465" indent="0">
              <a:buNone/>
              <a:defRPr sz="1100"/>
            </a:lvl2pPr>
            <a:lvl3pPr marL="864931" indent="0">
              <a:buNone/>
              <a:defRPr sz="900"/>
            </a:lvl3pPr>
            <a:lvl4pPr marL="1297396" indent="0">
              <a:buNone/>
              <a:defRPr sz="900"/>
            </a:lvl4pPr>
            <a:lvl5pPr marL="1729862" indent="0">
              <a:buNone/>
              <a:defRPr sz="900"/>
            </a:lvl5pPr>
            <a:lvl6pPr marL="2162327" indent="0">
              <a:buNone/>
              <a:defRPr sz="900"/>
            </a:lvl6pPr>
            <a:lvl7pPr marL="2594793" indent="0">
              <a:buNone/>
              <a:defRPr sz="900"/>
            </a:lvl7pPr>
            <a:lvl8pPr marL="3027258" indent="0">
              <a:buNone/>
              <a:defRPr sz="900"/>
            </a:lvl8pPr>
            <a:lvl9pPr marL="345972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66DBDE-3140-0A40-A052-4ECFC1C3B5CE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FCC1EF-4ED3-C44F-9194-FE71222157E1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691260124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DA1E7-140D-D54D-8C1C-15B705539048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A3620D-DF5F-E140-9992-65CF67993ECB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567093946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7179" y="0"/>
            <a:ext cx="2224011" cy="648295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143" y="0"/>
            <a:ext cx="6526893" cy="648295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0AFF56-8FD7-EB48-BFAF-AA8E632AB167}" type="datetime1">
              <a:rPr lang="en-US">
                <a:latin typeface="Arial Narrow"/>
              </a:rPr>
              <a:pPr/>
              <a:t>18/01/14</a:t>
            </a:fld>
            <a:endParaRPr lang="en-US">
              <a:latin typeface="Arial Narrow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Katsushi Arisaka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613E5-5E48-7548-B24F-09B6C48B6200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917057998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latin typeface="Arial Narrow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1745D-C347-EC4C-9B2F-C32D76FE50CD}" type="slidenum">
              <a:rPr lang="en-US">
                <a:latin typeface="Arial Narrow"/>
              </a:rPr>
              <a:pPr/>
              <a:t>‹n.›</a:t>
            </a:fld>
            <a:endParaRPr lang="en-US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2969499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41667-7291-42E8-B00B-345BA584089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30463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08315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6274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97673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39993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2518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54051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3825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83610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56978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9666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10/10/2013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IPRD13, 7 - 10 October 2013   Siena, Italy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157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10/10/2013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IPRD13, 7 - 10 October 2013   Siena, Italy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368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10/10/2013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IPRD13, 7 - 10 October 2013   Siena, Italy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11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10/10/2013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r>
              <a:rPr lang="de-DE" dirty="0">
                <a:solidFill>
                  <a:prstClr val="black">
                    <a:tint val="75000"/>
                  </a:prstClr>
                </a:solidFill>
              </a:rPr>
              <a:t>IPRD13, 7 - 10 October 2013   Siena, Italy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/>
              </a:defRPr>
            </a:lvl1pPr>
          </a:lstStyle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290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31A39B6-684A-5A46-8727-CCCB3B236FFC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19591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EFB854-24C0-9B44-8A84-70B50E72719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31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EE4C51C-6FF6-2D42-8D90-A71EE069484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8666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EC64F71-EE3A-0643-A639-DA52313CBFBC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6655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68AD97-F843-2146-85E7-5343D50DC58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45210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677C25B-6C98-D04B-8165-9B879B890C6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21472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17F5336-8481-0444-AACF-A467E2397A1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27465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1CFCAF-EB1C-7041-9CBE-E4E469A8AA8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87341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1E4997-C4C3-B648-9C3D-408A4C1A2FC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1069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E7EE72-F69B-284F-B95D-A1B616960F9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496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9669A1F-F701-924E-A0DC-17045349986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303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61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3.xml"/><Relationship Id="rId3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6.xml"/><Relationship Id="rId6" Type="http://schemas.openxmlformats.org/officeDocument/2006/relationships/slideLayout" Target="../slideLayouts/slideLayout67.xml"/><Relationship Id="rId7" Type="http://schemas.openxmlformats.org/officeDocument/2006/relationships/slideLayout" Target="../slideLayouts/slideLayout68.xml"/><Relationship Id="rId8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FFFFFF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8ED4FE1-8190-4640-BDEE-3663B55D031E}" type="slidenum">
              <a:rPr lang="it-IT" smtClean="0">
                <a:solidFill>
                  <a:srgbClr val="FFFFFF"/>
                </a:solidFill>
                <a:latin typeface="Tahoma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326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9C15-E776-B448-B202-5A8224C343A7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18/01/14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82B42-CED2-2142-BCB6-C31E176BF64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013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shade val="9215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A00482C-BBFD-7240-BE7C-CF6A02A047FB}" type="slidenum">
              <a:rPr lang="it-IT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it-IT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5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5143" y="0"/>
            <a:ext cx="8853714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12" tIns="45706" rIns="91412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143" y="767953"/>
            <a:ext cx="889604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5143" y="6579692"/>
            <a:ext cx="1814286" cy="2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>
            <a:lvl1pPr>
              <a:defRPr sz="1400" i="1">
                <a:solidFill>
                  <a:srgbClr val="0000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456616A-207A-9648-8520-6CDD8089A065}" type="datetime1">
              <a:rPr lang="en-US" smtClean="0">
                <a:latin typeface="Arial" charset="0"/>
                <a:ea typeface="ＭＳ Ｐゴシック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18/01/14</a:t>
            </a:fld>
            <a:endParaRPr lang="en-US" smtClean="0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32000" y="6579692"/>
            <a:ext cx="5297714" cy="2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>
            <a:lvl1pPr algn="ctr">
              <a:defRPr sz="1400" i="1">
                <a:solidFill>
                  <a:srgbClr val="0000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Katsushi Arisaka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02286" y="6572250"/>
            <a:ext cx="1596571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>
            <a:lvl1pPr algn="r">
              <a:defRPr sz="1400" i="1">
                <a:solidFill>
                  <a:srgbClr val="0000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0DAC010-E489-9546-AA50-19F1E0A63100}" type="slidenum">
              <a:rPr lang="en-US" smtClean="0">
                <a:latin typeface="Arial" charset="0"/>
                <a:ea typeface="ＭＳ Ｐゴシック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en-US" smtClean="0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0" y="642938"/>
            <a:ext cx="9144000" cy="0"/>
          </a:xfrm>
          <a:prstGeom prst="line">
            <a:avLst/>
          </a:prstGeom>
          <a:noFill/>
          <a:ln w="57150">
            <a:solidFill>
              <a:srgbClr val="CC9900"/>
            </a:solidFill>
            <a:round/>
            <a:headEnd/>
            <a:tailEnd/>
          </a:ln>
          <a:effectLst/>
        </p:spPr>
        <p:txBody>
          <a:bodyPr wrap="none" lIns="86493" tIns="43247" rIns="86493" bIns="43247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0" y="6572250"/>
            <a:ext cx="9144000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</p:spPr>
        <p:txBody>
          <a:bodyPr wrap="none" lIns="86493" tIns="43247" rIns="86493" bIns="43247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33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xmlns:p14="http://schemas.microsoft.com/office/powerpoint/2010/main"/>
  <p:hf hdr="0"/>
  <p:txStyles>
    <p:titleStyle>
      <a:lvl1pPr algn="ctr" defTabSz="91448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+mj-lt"/>
          <a:ea typeface="ＭＳ Ｐゴシック" charset="0"/>
          <a:cs typeface="+mj-cs"/>
        </a:defRPr>
      </a:lvl1pPr>
      <a:lvl2pPr algn="ctr" defTabSz="91448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  <a:ea typeface="ＭＳ Ｐゴシック" charset="0"/>
        </a:defRPr>
      </a:lvl2pPr>
      <a:lvl3pPr algn="ctr" defTabSz="91448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  <a:ea typeface="ＭＳ Ｐゴシック" charset="0"/>
        </a:defRPr>
      </a:lvl3pPr>
      <a:lvl4pPr algn="ctr" defTabSz="91448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  <a:ea typeface="ＭＳ Ｐゴシック" charset="0"/>
        </a:defRPr>
      </a:lvl4pPr>
      <a:lvl5pPr algn="ctr" defTabSz="91448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  <a:ea typeface="ＭＳ Ｐゴシック" charset="0"/>
        </a:defRPr>
      </a:lvl5pPr>
      <a:lvl6pPr marL="432465" algn="ctr" defTabSz="914485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</a:defRPr>
      </a:lvl6pPr>
      <a:lvl7pPr marL="864931" algn="ctr" defTabSz="914485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</a:defRPr>
      </a:lvl7pPr>
      <a:lvl8pPr marL="1297396" algn="ctr" defTabSz="914485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</a:defRPr>
      </a:lvl8pPr>
      <a:lvl9pPr marL="1729862" algn="ctr" defTabSz="914485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800" b="1">
          <a:solidFill>
            <a:srgbClr val="A50021"/>
          </a:solidFill>
          <a:latin typeface="Tahoma" pitchFamily="34" charset="0"/>
        </a:defRPr>
      </a:lvl9pPr>
    </p:titleStyle>
    <p:bodyStyle>
      <a:lvl1pPr marL="340867" indent="-340867" algn="l" defTabSz="914485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80000"/>
        <a:buFont typeface="Wingdings" charset="0"/>
        <a:buChar char="Ø"/>
        <a:defRPr sz="4000" b="1">
          <a:solidFill>
            <a:srgbClr val="0000CC"/>
          </a:solidFill>
          <a:latin typeface="+mn-lt"/>
          <a:ea typeface="ＭＳ Ｐゴシック" charset="0"/>
          <a:cs typeface="+mn-cs"/>
        </a:defRPr>
      </a:lvl1pPr>
      <a:lvl2pPr marL="743301" indent="-288310" algn="l" defTabSz="91448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Font typeface="Wingdings" charset="0"/>
        <a:buChar char="§"/>
        <a:defRPr sz="3600" b="1">
          <a:solidFill>
            <a:schemeClr val="tx1"/>
          </a:solidFill>
          <a:latin typeface="+mn-lt"/>
          <a:ea typeface="ＭＳ Ｐゴシック" charset="0"/>
        </a:defRPr>
      </a:lvl2pPr>
      <a:lvl3pPr marL="1142730" indent="-228246" algn="l" defTabSz="91448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Char char="•"/>
        <a:defRPr sz="3000" b="1">
          <a:solidFill>
            <a:srgbClr val="FF00FF"/>
          </a:solidFill>
          <a:latin typeface="+mn-lt"/>
          <a:ea typeface="ＭＳ Ｐゴシック" charset="0"/>
        </a:defRPr>
      </a:lvl3pPr>
      <a:lvl4pPr marL="1602225" indent="-232751" algn="l" defTabSz="91448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Font typeface="Times New Roman" charset="0"/>
        <a:buChar char="–"/>
        <a:defRPr sz="2700" b="1">
          <a:solidFill>
            <a:srgbClr val="6600FF"/>
          </a:solidFill>
          <a:latin typeface="+mn-lt"/>
          <a:ea typeface="ＭＳ Ｐゴシック" charset="0"/>
        </a:defRPr>
      </a:lvl4pPr>
      <a:lvl5pPr marL="2057214" indent="-228246" algn="l" defTabSz="91448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Char char="»"/>
        <a:defRPr sz="2700" b="1">
          <a:solidFill>
            <a:schemeClr val="tx1"/>
          </a:solidFill>
          <a:latin typeface="+mn-lt"/>
          <a:ea typeface="ＭＳ Ｐゴシック" charset="0"/>
        </a:defRPr>
      </a:lvl5pPr>
      <a:lvl6pPr marL="2489680" indent="-228246" algn="l" defTabSz="91448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har char="»"/>
        <a:defRPr sz="2700" b="1">
          <a:solidFill>
            <a:schemeClr val="tx1"/>
          </a:solidFill>
          <a:latin typeface="+mn-lt"/>
        </a:defRPr>
      </a:lvl6pPr>
      <a:lvl7pPr marL="2922145" indent="-228246" algn="l" defTabSz="91448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har char="»"/>
        <a:defRPr sz="2700" b="1">
          <a:solidFill>
            <a:schemeClr val="tx1"/>
          </a:solidFill>
          <a:latin typeface="+mn-lt"/>
        </a:defRPr>
      </a:lvl7pPr>
      <a:lvl8pPr marL="3354611" indent="-228246" algn="l" defTabSz="91448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har char="»"/>
        <a:defRPr sz="2700" b="1">
          <a:solidFill>
            <a:schemeClr val="tx1"/>
          </a:solidFill>
          <a:latin typeface="+mn-lt"/>
        </a:defRPr>
      </a:lvl8pPr>
      <a:lvl9pPr marL="3787076" indent="-228246" algn="l" defTabSz="91448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har char="»"/>
        <a:defRPr sz="27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465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931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7396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9862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2327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4793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7258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9724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7639"/>
            <a:ext cx="8229600" cy="543806"/>
          </a:xfrm>
          <a:prstGeom prst="rect">
            <a:avLst/>
          </a:prstGeom>
          <a:solidFill>
            <a:srgbClr val="3366FF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89000"/>
            <a:ext cx="8229600" cy="523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984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10/10/2013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3333" y="6356350"/>
            <a:ext cx="571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IPRD13, 7 - 10 October 2013   Siena, Italy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594" y="6356350"/>
            <a:ext cx="1066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0D06-1765-9947-A235-CA2FFBADC6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534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331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Rome, 31/05/2013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Status on VSiPMT tests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52514956-BADC-D045-90E3-6E249ED3C294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294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image" Target="../media/image12.wmf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wmf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2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5" Type="http://schemas.microsoft.com/office/2007/relationships/hdphoto" Target="../media/hdphoto1.wdp"/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48.xml"/><Relationship Id="rId2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43.png"/><Relationship Id="rId3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image" Target="../media/image4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image" Target="../media/image4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image" Target="../media/image47.png"/><Relationship Id="rId3" Type="http://schemas.openxmlformats.org/officeDocument/2006/relationships/image" Target="../media/image4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49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image" Target="../media/image50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image" Target="../media/image39.png"/><Relationship Id="rId3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2" name="Picture 110" descr="Si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2725737" cy="248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03" name="Picture 111" descr="3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708275"/>
            <a:ext cx="2000250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04" name="Picture 112" descr="Image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855663"/>
            <a:ext cx="2016125" cy="17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05" name="Picture 113" descr="Image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865688"/>
            <a:ext cx="2003425" cy="199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06" name="Picture 114" descr="matri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652963"/>
            <a:ext cx="2160587" cy="2160587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07" name="Text Box 115"/>
          <p:cNvSpPr txBox="1">
            <a:spLocks noChangeArrowheads="1"/>
          </p:cNvSpPr>
          <p:nvPr/>
        </p:nvSpPr>
        <p:spPr bwMode="auto">
          <a:xfrm>
            <a:off x="1692275" y="112713"/>
            <a:ext cx="57848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APD in regime Geiger/SiPM</a:t>
            </a:r>
          </a:p>
        </p:txBody>
      </p:sp>
      <p:sp>
        <p:nvSpPr>
          <p:cNvPr id="8308" name="Text Box 116"/>
          <p:cNvSpPr txBox="1">
            <a:spLocks noChangeArrowheads="1"/>
          </p:cNvSpPr>
          <p:nvPr/>
        </p:nvSpPr>
        <p:spPr bwMode="auto">
          <a:xfrm rot="-1817096">
            <a:off x="179388" y="234950"/>
            <a:ext cx="83185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new</a:t>
            </a:r>
          </a:p>
        </p:txBody>
      </p:sp>
      <p:sp>
        <p:nvSpPr>
          <p:cNvPr id="8309" name="Text Box 117"/>
          <p:cNvSpPr txBox="1">
            <a:spLocks noChangeArrowheads="1"/>
          </p:cNvSpPr>
          <p:nvPr/>
        </p:nvSpPr>
        <p:spPr bwMode="auto">
          <a:xfrm>
            <a:off x="-36513" y="3371850"/>
            <a:ext cx="4457701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Molte celle Geiger con amplificazione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10</a:t>
            </a:r>
            <a:r>
              <a:rPr lang="it-IT" b="1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5</a:t>
            </a: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-10</a:t>
            </a:r>
            <a:r>
              <a:rPr lang="it-IT" b="1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6</a:t>
            </a: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. Luce proporzionale alle celle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		accese</a:t>
            </a:r>
          </a:p>
        </p:txBody>
      </p:sp>
      <p:sp>
        <p:nvSpPr>
          <p:cNvPr id="8310" name="AutoShape 118"/>
          <p:cNvSpPr>
            <a:spLocks noChangeArrowheads="1"/>
          </p:cNvSpPr>
          <p:nvPr/>
        </p:nvSpPr>
        <p:spPr bwMode="auto">
          <a:xfrm rot="-1518083">
            <a:off x="539750" y="862013"/>
            <a:ext cx="1441450" cy="7921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8312" name="Oval 120"/>
          <p:cNvSpPr>
            <a:spLocks noChangeArrowheads="1"/>
          </p:cNvSpPr>
          <p:nvPr/>
        </p:nvSpPr>
        <p:spPr bwMode="auto">
          <a:xfrm>
            <a:off x="757238" y="4797425"/>
            <a:ext cx="1727200" cy="1727200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8313" name="AutoShape 121"/>
          <p:cNvSpPr>
            <a:spLocks noChangeArrowheads="1"/>
          </p:cNvSpPr>
          <p:nvPr/>
        </p:nvSpPr>
        <p:spPr bwMode="auto">
          <a:xfrm rot="-1518083">
            <a:off x="323850" y="4149725"/>
            <a:ext cx="1441450" cy="7921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8314" name="Line 122"/>
          <p:cNvSpPr>
            <a:spLocks noChangeShapeType="1"/>
          </p:cNvSpPr>
          <p:nvPr/>
        </p:nvSpPr>
        <p:spPr bwMode="auto">
          <a:xfrm>
            <a:off x="6156325" y="908050"/>
            <a:ext cx="0" cy="5949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8315" name="Text Box 123"/>
          <p:cNvSpPr txBox="1">
            <a:spLocks noChangeArrowheads="1"/>
          </p:cNvSpPr>
          <p:nvPr/>
        </p:nvSpPr>
        <p:spPr bwMode="auto">
          <a:xfrm>
            <a:off x="2843213" y="5300663"/>
            <a:ext cx="1847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00"/>
                </a:solidFill>
                <a:latin typeface="Tahoma" charset="0"/>
                <a:ea typeface="ＭＳ Ｐゴシック" charset="0"/>
              </a:rPr>
              <a:t>1x1 mm</a:t>
            </a:r>
            <a:r>
              <a:rPr lang="it-IT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2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00"/>
                </a:solidFill>
                <a:latin typeface="Tahoma" charset="0"/>
                <a:ea typeface="ＭＳ Ｐゴシック" charset="0"/>
              </a:rPr>
              <a:t>fino a 1600 celle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00"/>
                </a:solidFill>
                <a:latin typeface="Tahoma" charset="0"/>
                <a:ea typeface="ＭＳ Ｐゴシック" charset="0"/>
              </a:rPr>
              <a:t>si/no</a:t>
            </a:r>
          </a:p>
        </p:txBody>
      </p:sp>
      <p:sp>
        <p:nvSpPr>
          <p:cNvPr id="8316" name="Text Box 124"/>
          <p:cNvSpPr txBox="1">
            <a:spLocks noChangeArrowheads="1"/>
          </p:cNvSpPr>
          <p:nvPr/>
        </p:nvSpPr>
        <p:spPr bwMode="auto">
          <a:xfrm>
            <a:off x="7942263" y="1911350"/>
            <a:ext cx="123825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1x1 mm</a:t>
            </a:r>
            <a:endParaRPr lang="it-IT" sz="1600" b="1" baseline="30000">
              <a:solidFill>
                <a:srgbClr val="000066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1600 celle</a:t>
            </a:r>
          </a:p>
        </p:txBody>
      </p:sp>
      <p:sp>
        <p:nvSpPr>
          <p:cNvPr id="8317" name="Text Box 125"/>
          <p:cNvSpPr txBox="1">
            <a:spLocks noChangeArrowheads="1"/>
          </p:cNvSpPr>
          <p:nvPr/>
        </p:nvSpPr>
        <p:spPr bwMode="auto">
          <a:xfrm>
            <a:off x="7740650" y="4149725"/>
            <a:ext cx="1368425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3x3 mm</a:t>
            </a:r>
            <a:endParaRPr lang="it-IT" sz="1600" b="1" baseline="30000">
              <a:solidFill>
                <a:srgbClr val="000066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14400 celle</a:t>
            </a:r>
          </a:p>
        </p:txBody>
      </p:sp>
      <p:sp>
        <p:nvSpPr>
          <p:cNvPr id="8318" name="Text Box 126"/>
          <p:cNvSpPr txBox="1">
            <a:spLocks noChangeArrowheads="1"/>
          </p:cNvSpPr>
          <p:nvPr/>
        </p:nvSpPr>
        <p:spPr bwMode="auto">
          <a:xfrm>
            <a:off x="7869238" y="6232525"/>
            <a:ext cx="1166812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6x6 mm</a:t>
            </a:r>
            <a:endParaRPr lang="it-IT" sz="1600" b="1" baseline="30000">
              <a:solidFill>
                <a:srgbClr val="000066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2x2 array</a:t>
            </a:r>
          </a:p>
        </p:txBody>
      </p:sp>
      <p:sp>
        <p:nvSpPr>
          <p:cNvPr id="8319" name="Text Box 127"/>
          <p:cNvSpPr txBox="1">
            <a:spLocks noChangeArrowheads="1"/>
          </p:cNvSpPr>
          <p:nvPr/>
        </p:nvSpPr>
        <p:spPr bwMode="auto">
          <a:xfrm>
            <a:off x="5003800" y="3443288"/>
            <a:ext cx="11747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1 anno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di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progresso</a:t>
            </a:r>
          </a:p>
        </p:txBody>
      </p:sp>
      <p:sp>
        <p:nvSpPr>
          <p:cNvPr id="8320" name="Text Box 128"/>
          <p:cNvSpPr txBox="1">
            <a:spLocks noChangeArrowheads="1"/>
          </p:cNvSpPr>
          <p:nvPr/>
        </p:nvSpPr>
        <p:spPr bwMode="auto">
          <a:xfrm>
            <a:off x="5200650" y="852488"/>
            <a:ext cx="898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4/2007</a:t>
            </a:r>
          </a:p>
        </p:txBody>
      </p:sp>
      <p:sp>
        <p:nvSpPr>
          <p:cNvPr id="8321" name="Text Box 129"/>
          <p:cNvSpPr txBox="1">
            <a:spLocks noChangeArrowheads="1"/>
          </p:cNvSpPr>
          <p:nvPr/>
        </p:nvSpPr>
        <p:spPr bwMode="auto">
          <a:xfrm>
            <a:off x="5186363" y="6230938"/>
            <a:ext cx="898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4/2008</a:t>
            </a:r>
          </a:p>
        </p:txBody>
      </p:sp>
    </p:spTree>
    <p:extLst>
      <p:ext uri="{BB962C8B-B14F-4D97-AF65-F5344CB8AC3E}">
        <p14:creationId xmlns:p14="http://schemas.microsoft.com/office/powerpoint/2010/main" val="848671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PM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790575"/>
            <a:ext cx="396081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08175" y="-26988"/>
            <a:ext cx="50974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Rivelatori di Luce (oggi)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07950" y="1484313"/>
            <a:ext cx="1552575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Alte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Amplificazioni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10</a:t>
            </a:r>
            <a:r>
              <a:rPr lang="it-IT" b="1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6</a:t>
            </a: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-10</a:t>
            </a:r>
            <a:r>
              <a:rPr lang="it-IT" b="1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7</a:t>
            </a: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Bassi livelli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 di luce</a:t>
            </a:r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776288" y="2403475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411163" y="725488"/>
            <a:ext cx="849312" cy="650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vuoto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107950" y="4799013"/>
            <a:ext cx="1552575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Alte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Amplificazioni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10</a:t>
            </a:r>
            <a:r>
              <a:rPr lang="it-IT" b="1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5</a:t>
            </a: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-10</a:t>
            </a:r>
            <a:r>
              <a:rPr lang="it-IT" b="1" baseline="30000">
                <a:solidFill>
                  <a:srgbClr val="FFFF00"/>
                </a:solidFill>
                <a:latin typeface="Tahoma" charset="0"/>
                <a:ea typeface="ＭＳ Ｐゴシック" charset="0"/>
              </a:rPr>
              <a:t>6</a:t>
            </a: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Bassi livelli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t> di luce</a:t>
            </a:r>
          </a:p>
        </p:txBody>
      </p:sp>
      <p:sp>
        <p:nvSpPr>
          <p:cNvPr id="10266" name="AutoShape 26"/>
          <p:cNvSpPr>
            <a:spLocks noChangeArrowheads="1"/>
          </p:cNvSpPr>
          <p:nvPr/>
        </p:nvSpPr>
        <p:spPr bwMode="auto">
          <a:xfrm>
            <a:off x="776288" y="5718175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363538" y="4146550"/>
            <a:ext cx="947737" cy="650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APD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Geiger</a:t>
            </a:r>
          </a:p>
        </p:txBody>
      </p:sp>
      <p:pic>
        <p:nvPicPr>
          <p:cNvPr id="10268" name="Picture 28" descr="Imag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383088"/>
            <a:ext cx="2016125" cy="17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1979613" y="6088063"/>
            <a:ext cx="123825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1x1 mm</a:t>
            </a:r>
            <a:endParaRPr lang="it-IT" sz="1600" b="1" baseline="30000">
              <a:solidFill>
                <a:srgbClr val="000066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1600 celle</a:t>
            </a:r>
          </a:p>
        </p:txBody>
      </p:sp>
      <p:pic>
        <p:nvPicPr>
          <p:cNvPr id="10270" name="Picture 30" descr="Imag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365625"/>
            <a:ext cx="1728788" cy="171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4213225" y="6021388"/>
            <a:ext cx="1166813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6x6 mm</a:t>
            </a:r>
            <a:endParaRPr lang="it-IT" sz="1600" b="1" baseline="30000">
              <a:solidFill>
                <a:srgbClr val="000066"/>
              </a:solidFill>
              <a:latin typeface="Tahoma" charset="0"/>
              <a:ea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66"/>
                </a:solidFill>
                <a:latin typeface="Tahoma" charset="0"/>
                <a:ea typeface="ＭＳ Ｐゴシック" charset="0"/>
              </a:rPr>
              <a:t>2x2 array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5691188" y="1484313"/>
            <a:ext cx="3452812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Fotomoltiplicatori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a vuoto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fotodiodi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a stato solido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oggi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stessa amplificazione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5580063" y="5749925"/>
            <a:ext cx="2803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FFFF00"/>
                </a:solidFill>
                <a:latin typeface="Tahoma" charset="0"/>
                <a:ea typeface="ＭＳ Ｐゴシック" charset="0"/>
              </a:rPr>
              <a:t>Prestazioni costo</a:t>
            </a:r>
          </a:p>
        </p:txBody>
      </p:sp>
      <p:sp>
        <p:nvSpPr>
          <p:cNvPr id="10274" name="Line 34"/>
          <p:cNvSpPr>
            <a:spLocks noChangeShapeType="1"/>
          </p:cNvSpPr>
          <p:nvPr/>
        </p:nvSpPr>
        <p:spPr bwMode="auto">
          <a:xfrm flipV="1">
            <a:off x="6002338" y="5207000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0275" name="Line 35"/>
          <p:cNvSpPr>
            <a:spLocks noChangeShapeType="1"/>
          </p:cNvSpPr>
          <p:nvPr/>
        </p:nvSpPr>
        <p:spPr bwMode="auto">
          <a:xfrm>
            <a:off x="7883525" y="6207125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0276" name="Line 36"/>
          <p:cNvSpPr>
            <a:spLocks noChangeShapeType="1"/>
          </p:cNvSpPr>
          <p:nvPr/>
        </p:nvSpPr>
        <p:spPr bwMode="auto">
          <a:xfrm>
            <a:off x="5651500" y="4687888"/>
            <a:ext cx="15843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108700" y="4838700"/>
            <a:ext cx="27492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EAEA00"/>
                </a:solidFill>
                <a:latin typeface="Tahoma"/>
                <a:ea typeface="ＭＳ Ｐゴシック"/>
              </a:rPr>
              <a:t>-OK Gain</a:t>
            </a:r>
          </a:p>
          <a:p>
            <a:r>
              <a:rPr lang="it-IT" b="1">
                <a:solidFill>
                  <a:srgbClr val="EAEA00"/>
                </a:solidFill>
                <a:latin typeface="Tahoma"/>
                <a:ea typeface="ＭＳ Ｐゴシック"/>
              </a:rPr>
              <a:t>-aumentare superficie </a:t>
            </a:r>
          </a:p>
          <a:p>
            <a:r>
              <a:rPr lang="it-IT" b="1">
                <a:solidFill>
                  <a:srgbClr val="EAEA00"/>
                </a:solidFill>
                <a:latin typeface="Tahoma"/>
                <a:ea typeface="ＭＳ Ｐゴシック"/>
              </a:rPr>
              <a:t>attiva</a:t>
            </a:r>
          </a:p>
        </p:txBody>
      </p:sp>
    </p:spTree>
    <p:extLst>
      <p:ext uri="{BB962C8B-B14F-4D97-AF65-F5344CB8AC3E}">
        <p14:creationId xmlns:p14="http://schemas.microsoft.com/office/powerpoint/2010/main" val="4055576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11188" y="115888"/>
            <a:ext cx="7834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Le due tecniche possono anche convergere</a:t>
            </a:r>
          </a:p>
        </p:txBody>
      </p:sp>
      <p:graphicFrame>
        <p:nvGraphicFramePr>
          <p:cNvPr id="11309" name="Object 45"/>
          <p:cNvGraphicFramePr>
            <a:graphicFrameLocks noChangeAspect="1"/>
          </p:cNvGraphicFramePr>
          <p:nvPr/>
        </p:nvGraphicFramePr>
        <p:xfrm>
          <a:off x="3421063" y="3435350"/>
          <a:ext cx="2700337" cy="323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Image" r:id="rId3" imgW="2700305" imgH="3233934" progId="Photoshop.Image.9">
                  <p:embed/>
                </p:oleObj>
              </mc:Choice>
              <mc:Fallback>
                <p:oleObj name="Image" r:id="rId3" imgW="2700305" imgH="3233934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063" y="3435350"/>
                        <a:ext cx="2700337" cy="323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10" name="Rectangle 46"/>
          <p:cNvSpPr>
            <a:spLocks noChangeArrowheads="1"/>
          </p:cNvSpPr>
          <p:nvPr/>
        </p:nvSpPr>
        <p:spPr bwMode="auto">
          <a:xfrm>
            <a:off x="4608513" y="4927600"/>
            <a:ext cx="325437" cy="1571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1" name="Text Box 47"/>
          <p:cNvSpPr txBox="1">
            <a:spLocks noChangeArrowheads="1"/>
          </p:cNvSpPr>
          <p:nvPr/>
        </p:nvSpPr>
        <p:spPr bwMode="auto">
          <a:xfrm>
            <a:off x="4140200" y="4344988"/>
            <a:ext cx="13128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FF0000"/>
                </a:solidFill>
                <a:latin typeface="Arial" charset="0"/>
                <a:ea typeface="ＭＳ Ｐゴシック" charset="0"/>
              </a:rPr>
              <a:t>APD Geiger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FF0000"/>
                </a:solidFill>
                <a:latin typeface="Arial" charset="0"/>
                <a:ea typeface="ＭＳ Ｐゴシック" charset="0"/>
              </a:rPr>
              <a:t>SiPM</a:t>
            </a:r>
          </a:p>
        </p:txBody>
      </p:sp>
      <p:sp>
        <p:nvSpPr>
          <p:cNvPr id="11312" name="Rectangle 48"/>
          <p:cNvSpPr>
            <a:spLocks noChangeArrowheads="1"/>
          </p:cNvSpPr>
          <p:nvPr/>
        </p:nvSpPr>
        <p:spPr bwMode="auto">
          <a:xfrm>
            <a:off x="6180138" y="5307013"/>
            <a:ext cx="2016125" cy="50323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srgbClr val="FFFF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1313" name="Rectangle 49"/>
          <p:cNvSpPr>
            <a:spLocks noChangeArrowheads="1"/>
          </p:cNvSpPr>
          <p:nvPr/>
        </p:nvSpPr>
        <p:spPr bwMode="auto">
          <a:xfrm>
            <a:off x="6469063" y="5665788"/>
            <a:ext cx="144462" cy="144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4" name="Rectangle 50"/>
          <p:cNvSpPr>
            <a:spLocks noChangeArrowheads="1"/>
          </p:cNvSpPr>
          <p:nvPr/>
        </p:nvSpPr>
        <p:spPr bwMode="auto">
          <a:xfrm>
            <a:off x="6900863" y="5665788"/>
            <a:ext cx="144462" cy="144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5" name="Rectangle 51"/>
          <p:cNvSpPr>
            <a:spLocks noChangeArrowheads="1"/>
          </p:cNvSpPr>
          <p:nvPr/>
        </p:nvSpPr>
        <p:spPr bwMode="auto">
          <a:xfrm>
            <a:off x="7332663" y="5665788"/>
            <a:ext cx="144462" cy="144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6" name="Rectangle 52"/>
          <p:cNvSpPr>
            <a:spLocks noChangeArrowheads="1"/>
          </p:cNvSpPr>
          <p:nvPr/>
        </p:nvSpPr>
        <p:spPr bwMode="auto">
          <a:xfrm>
            <a:off x="7764463" y="5665788"/>
            <a:ext cx="144462" cy="144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7" name="Line 53"/>
          <p:cNvSpPr>
            <a:spLocks noChangeShapeType="1"/>
          </p:cNvSpPr>
          <p:nvPr/>
        </p:nvSpPr>
        <p:spPr bwMode="auto">
          <a:xfrm>
            <a:off x="6540500" y="5089525"/>
            <a:ext cx="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8" name="Line 54"/>
          <p:cNvSpPr>
            <a:spLocks noChangeShapeType="1"/>
          </p:cNvSpPr>
          <p:nvPr/>
        </p:nvSpPr>
        <p:spPr bwMode="auto">
          <a:xfrm>
            <a:off x="6877050" y="5089525"/>
            <a:ext cx="12065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19" name="Text Box 55"/>
          <p:cNvSpPr txBox="1">
            <a:spLocks noChangeArrowheads="1"/>
          </p:cNvSpPr>
          <p:nvPr/>
        </p:nvSpPr>
        <p:spPr bwMode="auto">
          <a:xfrm>
            <a:off x="6111875" y="4894263"/>
            <a:ext cx="12604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srgbClr val="FFFFFF"/>
                </a:solidFill>
                <a:latin typeface="Arial" charset="0"/>
                <a:ea typeface="ＭＳ Ｐゴシック" charset="0"/>
              </a:rPr>
              <a:t>Geiger </a:t>
            </a:r>
            <a:r>
              <a:rPr lang="en-US" sz="1200" b="1">
                <a:solidFill>
                  <a:srgbClr val="FFFFFF"/>
                </a:solidFill>
                <a:latin typeface="Arial" charset="0"/>
                <a:ea typeface="ＭＳ Ｐゴシック" charset="0"/>
              </a:rPr>
              <a:t>regions</a:t>
            </a:r>
          </a:p>
        </p:txBody>
      </p:sp>
      <p:sp>
        <p:nvSpPr>
          <p:cNvPr id="11320" name="Line 56"/>
          <p:cNvSpPr>
            <a:spLocks noChangeShapeType="1"/>
          </p:cNvSpPr>
          <p:nvPr/>
        </p:nvSpPr>
        <p:spPr bwMode="auto">
          <a:xfrm>
            <a:off x="6540500" y="581025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21" name="Line 57"/>
          <p:cNvSpPr>
            <a:spLocks noChangeShapeType="1"/>
          </p:cNvSpPr>
          <p:nvPr/>
        </p:nvSpPr>
        <p:spPr bwMode="auto">
          <a:xfrm>
            <a:off x="6972300" y="581025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22" name="Line 58"/>
          <p:cNvSpPr>
            <a:spLocks noChangeShapeType="1"/>
          </p:cNvSpPr>
          <p:nvPr/>
        </p:nvSpPr>
        <p:spPr bwMode="auto">
          <a:xfrm>
            <a:off x="7404100" y="581025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23" name="Line 59"/>
          <p:cNvSpPr>
            <a:spLocks noChangeShapeType="1"/>
          </p:cNvSpPr>
          <p:nvPr/>
        </p:nvSpPr>
        <p:spPr bwMode="auto">
          <a:xfrm>
            <a:off x="7835900" y="581025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24" name="Text Box 60"/>
          <p:cNvSpPr txBox="1">
            <a:spLocks noChangeArrowheads="1"/>
          </p:cNvSpPr>
          <p:nvPr/>
        </p:nvSpPr>
        <p:spPr bwMode="auto">
          <a:xfrm>
            <a:off x="8607425" y="5757863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FFFFFF"/>
                </a:solidFill>
                <a:latin typeface="Arial" charset="0"/>
                <a:ea typeface="ＭＳ Ｐゴシック" charset="0"/>
              </a:rPr>
              <a:t>out</a:t>
            </a:r>
          </a:p>
        </p:txBody>
      </p:sp>
      <p:sp>
        <p:nvSpPr>
          <p:cNvPr id="11325" name="Line 61"/>
          <p:cNvSpPr>
            <a:spLocks noChangeShapeType="1"/>
          </p:cNvSpPr>
          <p:nvPr/>
        </p:nvSpPr>
        <p:spPr bwMode="auto">
          <a:xfrm>
            <a:off x="6540500" y="5954713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27" name="Line 63"/>
          <p:cNvSpPr>
            <a:spLocks noChangeShapeType="1"/>
          </p:cNvSpPr>
          <p:nvPr/>
        </p:nvSpPr>
        <p:spPr bwMode="auto">
          <a:xfrm>
            <a:off x="4932363" y="5013325"/>
            <a:ext cx="1081087" cy="2936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graphicFrame>
        <p:nvGraphicFramePr>
          <p:cNvPr id="11330" name="Object 66"/>
          <p:cNvGraphicFramePr>
            <a:graphicFrameLocks noChangeAspect="1"/>
          </p:cNvGraphicFramePr>
          <p:nvPr/>
        </p:nvGraphicFramePr>
        <p:xfrm>
          <a:off x="179388" y="1268413"/>
          <a:ext cx="2700337" cy="323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Image" r:id="rId5" imgW="2700305" imgH="3233934" progId="Photoshop.Image.9">
                  <p:embed/>
                </p:oleObj>
              </mc:Choice>
              <mc:Fallback>
                <p:oleObj name="Image" r:id="rId5" imgW="2700305" imgH="3233934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268413"/>
                        <a:ext cx="2700337" cy="323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31" name="Picture 6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2644" y="2669381"/>
            <a:ext cx="132238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333" name="Text Box 69"/>
          <p:cNvSpPr txBox="1">
            <a:spLocks noChangeArrowheads="1"/>
          </p:cNvSpPr>
          <p:nvPr/>
        </p:nvSpPr>
        <p:spPr bwMode="auto">
          <a:xfrm>
            <a:off x="4206875" y="3549650"/>
            <a:ext cx="1157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99"/>
                </a:solidFill>
                <a:latin typeface="Tahoma" charset="0"/>
                <a:ea typeface="ＭＳ Ｐゴシック" charset="0"/>
              </a:rPr>
              <a:t>corrente</a:t>
            </a:r>
          </a:p>
        </p:txBody>
      </p:sp>
      <p:sp>
        <p:nvSpPr>
          <p:cNvPr id="11336" name="AutoShape 72"/>
          <p:cNvSpPr>
            <a:spLocks noChangeArrowheads="1"/>
          </p:cNvSpPr>
          <p:nvPr/>
        </p:nvSpPr>
        <p:spPr bwMode="auto">
          <a:xfrm>
            <a:off x="4140200" y="2990850"/>
            <a:ext cx="1223963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37" name="Text Box 73"/>
          <p:cNvSpPr txBox="1">
            <a:spLocks noChangeArrowheads="1"/>
          </p:cNvSpPr>
          <p:nvPr/>
        </p:nvSpPr>
        <p:spPr bwMode="auto">
          <a:xfrm>
            <a:off x="4427538" y="2990850"/>
            <a:ext cx="6556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99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11338" name="Text Box 74"/>
          <p:cNvSpPr txBox="1">
            <a:spLocks noChangeArrowheads="1"/>
          </p:cNvSpPr>
          <p:nvPr/>
        </p:nvSpPr>
        <p:spPr bwMode="auto">
          <a:xfrm>
            <a:off x="684213" y="3429000"/>
            <a:ext cx="1865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99"/>
                </a:solidFill>
                <a:latin typeface="Tahoma" charset="0"/>
                <a:ea typeface="ＭＳ Ｐゴシック" charset="0"/>
              </a:rPr>
              <a:t>Amplificazione</a:t>
            </a:r>
          </a:p>
        </p:txBody>
      </p:sp>
      <p:sp>
        <p:nvSpPr>
          <p:cNvPr id="11339" name="AutoShape 75"/>
          <p:cNvSpPr>
            <a:spLocks noChangeArrowheads="1"/>
          </p:cNvSpPr>
          <p:nvPr/>
        </p:nvSpPr>
        <p:spPr bwMode="auto">
          <a:xfrm>
            <a:off x="4495800" y="3860800"/>
            <a:ext cx="503238" cy="2889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40" name="Text Box 76"/>
          <p:cNvSpPr txBox="1">
            <a:spLocks noChangeArrowheads="1"/>
          </p:cNvSpPr>
          <p:nvPr/>
        </p:nvSpPr>
        <p:spPr bwMode="auto">
          <a:xfrm>
            <a:off x="1038225" y="1395413"/>
            <a:ext cx="1157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99"/>
                </a:solidFill>
                <a:latin typeface="Tahoma" charset="0"/>
                <a:ea typeface="ＭＳ Ｐゴシック" charset="0"/>
              </a:rPr>
              <a:t>corrente</a:t>
            </a:r>
          </a:p>
        </p:txBody>
      </p:sp>
      <p:sp>
        <p:nvSpPr>
          <p:cNvPr id="11341" name="AutoShape 77"/>
          <p:cNvSpPr>
            <a:spLocks noChangeArrowheads="1"/>
          </p:cNvSpPr>
          <p:nvPr/>
        </p:nvSpPr>
        <p:spPr bwMode="auto">
          <a:xfrm>
            <a:off x="971550" y="836613"/>
            <a:ext cx="12239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42" name="Text Box 78"/>
          <p:cNvSpPr txBox="1">
            <a:spLocks noChangeArrowheads="1"/>
          </p:cNvSpPr>
          <p:nvPr/>
        </p:nvSpPr>
        <p:spPr bwMode="auto">
          <a:xfrm>
            <a:off x="1258888" y="836613"/>
            <a:ext cx="6556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99"/>
                </a:solidFill>
                <a:latin typeface="Tahoma" charset="0"/>
                <a:ea typeface="ＭＳ Ｐゴシック" charset="0"/>
              </a:rPr>
              <a:t>luce</a:t>
            </a:r>
          </a:p>
        </p:txBody>
      </p:sp>
      <p:sp>
        <p:nvSpPr>
          <p:cNvPr id="11343" name="AutoShape 79"/>
          <p:cNvSpPr>
            <a:spLocks noChangeArrowheads="1"/>
          </p:cNvSpPr>
          <p:nvPr/>
        </p:nvSpPr>
        <p:spPr bwMode="auto">
          <a:xfrm>
            <a:off x="1327150" y="1706563"/>
            <a:ext cx="503238" cy="2889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1344" name="Text Box 80"/>
          <p:cNvSpPr txBox="1">
            <a:spLocks noChangeArrowheads="1"/>
          </p:cNvSpPr>
          <p:nvPr/>
        </p:nvSpPr>
        <p:spPr bwMode="auto">
          <a:xfrm>
            <a:off x="404813" y="4595813"/>
            <a:ext cx="2295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Fotomoltiplicatore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a vuoto</a:t>
            </a:r>
          </a:p>
        </p:txBody>
      </p:sp>
      <p:sp>
        <p:nvSpPr>
          <p:cNvPr id="11345" name="Text Box 81"/>
          <p:cNvSpPr txBox="1">
            <a:spLocks noChangeArrowheads="1"/>
          </p:cNvSpPr>
          <p:nvPr/>
        </p:nvSpPr>
        <p:spPr bwMode="auto">
          <a:xfrm>
            <a:off x="6029325" y="2276475"/>
            <a:ext cx="32226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Fotomoltiplicatore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a stato solido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con SiPM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Sez.INFN-Na&amp;Hamamatsu</a:t>
            </a:r>
          </a:p>
        </p:txBody>
      </p:sp>
      <p:sp>
        <p:nvSpPr>
          <p:cNvPr id="11346" name="Text Box 82"/>
          <p:cNvSpPr txBox="1">
            <a:spLocks noChangeArrowheads="1"/>
          </p:cNvSpPr>
          <p:nvPr/>
        </p:nvSpPr>
        <p:spPr bwMode="auto">
          <a:xfrm>
            <a:off x="3859213" y="5583238"/>
            <a:ext cx="18653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99"/>
                </a:solidFill>
                <a:latin typeface="Tahoma" charset="0"/>
                <a:ea typeface="ＭＳ Ｐゴシック" charset="0"/>
              </a:rPr>
              <a:t>Amplificazione</a:t>
            </a:r>
          </a:p>
        </p:txBody>
      </p:sp>
      <p:sp>
        <p:nvSpPr>
          <p:cNvPr id="11347" name="Text Box 83"/>
          <p:cNvSpPr txBox="1">
            <a:spLocks noChangeArrowheads="1"/>
          </p:cNvSpPr>
          <p:nvPr/>
        </p:nvSpPr>
        <p:spPr bwMode="auto">
          <a:xfrm>
            <a:off x="4984750" y="836613"/>
            <a:ext cx="32702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Per concentrare luce da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>
                <a:solidFill>
                  <a:srgbClr val="FFFFFF"/>
                </a:solidFill>
                <a:latin typeface="Tahoma" charset="0"/>
                <a:ea typeface="ＭＳ Ｐゴシック" charset="0"/>
              </a:rPr>
              <a:t>grandi superfici</a:t>
            </a:r>
          </a:p>
        </p:txBody>
      </p:sp>
    </p:spTree>
    <p:extLst>
      <p:ext uri="{BB962C8B-B14F-4D97-AF65-F5344CB8AC3E}">
        <p14:creationId xmlns:p14="http://schemas.microsoft.com/office/powerpoint/2010/main" val="299010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2700"/>
            <a:ext cx="91186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30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98500"/>
            <a:ext cx="4455764" cy="2586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05" y="714375"/>
            <a:ext cx="4043008" cy="2265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11188" y="3517889"/>
            <a:ext cx="2695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Electrostatically focused HPD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881688" y="2979738"/>
            <a:ext cx="2146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Proximity focused HPD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66703" y="4347369"/>
            <a:ext cx="4895850" cy="147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V</a:t>
            </a:r>
            <a:r>
              <a:rPr lang="it-IT" b="1" baseline="-25000">
                <a:solidFill>
                  <a:srgbClr val="000000"/>
                </a:solidFill>
                <a:latin typeface="Arial" charset="0"/>
                <a:ea typeface="ＭＳ Ｐゴシック" charset="0"/>
              </a:rPr>
              <a:t>k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fino a 15kV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Vbias=100V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G=q(V</a:t>
            </a:r>
            <a:r>
              <a:rPr lang="it-IT" b="1" baseline="-25000">
                <a:solidFill>
                  <a:srgbClr val="000000"/>
                </a:solidFill>
                <a:latin typeface="Arial" charset="0"/>
                <a:ea typeface="ＭＳ Ｐゴシック" charset="0"/>
              </a:rPr>
              <a:t>k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-V</a:t>
            </a:r>
            <a:r>
              <a:rPr lang="it-IT" b="1" baseline="-25000">
                <a:solidFill>
                  <a:srgbClr val="000000"/>
                </a:solidFill>
                <a:latin typeface="Arial" charset="0"/>
                <a:ea typeface="ＭＳ Ｐゴシック" charset="0"/>
              </a:rPr>
              <a:t>p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)/3.6 eV</a:t>
            </a:r>
            <a:endParaRPr lang="it-IT" b="1" baseline="-25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>
                <a:solidFill>
                  <a:srgbClr val="FF0000"/>
                </a:solidFill>
                <a:latin typeface="Arial" charset="0"/>
                <a:ea typeface="ＭＳ Ｐゴシック" charset="0"/>
              </a:rPr>
              <a:t>Con diodo PIN   G=3500 a 15kV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Guadagno piu</a:t>
            </a:r>
            <a:r>
              <a:rPr lang="ja-JP" altLang="it-IT" b="1">
                <a:solidFill>
                  <a:srgbClr val="000000"/>
                </a:solidFill>
                <a:latin typeface="Arial"/>
                <a:ea typeface="ＭＳ Ｐゴシック" charset="0"/>
              </a:rPr>
              <a:t>’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stabile, meno fluttuazioni</a:t>
            </a:r>
          </a:p>
        </p:txBody>
      </p:sp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786" y="3384549"/>
            <a:ext cx="3721942" cy="2745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684213" y="44450"/>
            <a:ext cx="7662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1° applicazione di SI in Hybrid- Photomultiplier HPD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diodo p-i-n</a:t>
            </a: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119563" y="3519488"/>
            <a:ext cx="811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DEP</a:t>
            </a:r>
          </a:p>
        </p:txBody>
      </p:sp>
    </p:spTree>
    <p:extLst>
      <p:ext uri="{BB962C8B-B14F-4D97-AF65-F5344CB8AC3E}">
        <p14:creationId xmlns:p14="http://schemas.microsoft.com/office/powerpoint/2010/main" val="4248635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g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92150"/>
            <a:ext cx="4392612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l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692150"/>
            <a:ext cx="4303712" cy="30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p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933825"/>
            <a:ext cx="4565650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175125" y="1635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 b="1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913188"/>
            <a:ext cx="3686175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684213" y="44450"/>
            <a:ext cx="7662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1° applicazione di SI in Hybrid- Photomultiplier HPD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diodo p-i-n</a:t>
            </a:r>
          </a:p>
        </p:txBody>
      </p:sp>
    </p:spTree>
    <p:extLst>
      <p:ext uri="{BB962C8B-B14F-4D97-AF65-F5344CB8AC3E}">
        <p14:creationId xmlns:p14="http://schemas.microsoft.com/office/powerpoint/2010/main" val="298965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>
                <a:latin typeface="Tahoma" charset="0"/>
              </a:rPr>
              <a:t>13 inch HAPD for T2K by Hamamatsu</a:t>
            </a:r>
          </a:p>
        </p:txBody>
      </p:sp>
      <p:sp>
        <p:nvSpPr>
          <p:cNvPr id="1024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7D3DC15-4D95-5642-A4B3-6EE76EE3D962}" type="datetime1">
              <a:rPr lang="en-US" sz="1400">
                <a:solidFill>
                  <a:srgbClr val="0000FF"/>
                </a:solidFill>
              </a:rPr>
              <a:pPr eaLnBrk="1" hangingPunct="1"/>
              <a:t>18/01/14</a:t>
            </a:fld>
            <a:endParaRPr lang="en-US" sz="1400">
              <a:solidFill>
                <a:srgbClr val="0000FF"/>
              </a:solidFill>
            </a:endParaRPr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</a:rPr>
              <a:t>Katsushi Arisaka</a:t>
            </a:r>
          </a:p>
        </p:txBody>
      </p:sp>
      <p:sp>
        <p:nvSpPr>
          <p:cNvPr id="102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08AB4F9-FAB0-A343-BFF6-82623BDD8B09}" type="slidenum">
              <a:rPr lang="en-US" sz="1400">
                <a:solidFill>
                  <a:srgbClr val="0000FF"/>
                </a:solidFill>
              </a:rPr>
              <a:pPr eaLnBrk="1" hangingPunct="1"/>
              <a:t>7</a:t>
            </a:fld>
            <a:endParaRPr lang="en-US" sz="1400">
              <a:solidFill>
                <a:srgbClr val="0000FF"/>
              </a:solidFill>
            </a:endParaRPr>
          </a:p>
        </p:txBody>
      </p:sp>
      <p:pic>
        <p:nvPicPr>
          <p:cNvPr id="102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714" y="1428752"/>
            <a:ext cx="3846286" cy="4313039"/>
          </a:xfrm>
        </p:spPr>
      </p:pic>
      <p:pic>
        <p:nvPicPr>
          <p:cNvPr id="1024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14" y="1125142"/>
            <a:ext cx="45720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4535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>
                <a:solidFill>
                  <a:srgbClr val="FF0000"/>
                </a:solidFill>
                <a:latin typeface="Tahoma" charset="0"/>
              </a:rPr>
              <a:t>QUPID</a:t>
            </a:r>
            <a:r>
              <a:rPr lang="en-US" sz="2600">
                <a:latin typeface="Tahoma" charset="0"/>
              </a:rPr>
              <a:t/>
            </a:r>
            <a:br>
              <a:rPr lang="en-US" sz="2600">
                <a:latin typeface="Tahoma" charset="0"/>
              </a:rPr>
            </a:br>
            <a:r>
              <a:rPr lang="en-US" sz="2600">
                <a:latin typeface="Tahoma" charset="0"/>
              </a:rPr>
              <a:t>(Quartz Photon Intensifying Detector)</a:t>
            </a:r>
          </a:p>
        </p:txBody>
      </p:sp>
      <p:sp>
        <p:nvSpPr>
          <p:cNvPr id="819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92F4B8B-E72F-D748-9F9C-25B920796EE7}" type="datetime1">
              <a:rPr lang="en-US" sz="1400">
                <a:solidFill>
                  <a:srgbClr val="0000FF"/>
                </a:solidFill>
              </a:rPr>
              <a:pPr eaLnBrk="1" hangingPunct="1"/>
              <a:t>18/01/14</a:t>
            </a:fld>
            <a:endParaRPr lang="en-US" sz="1400">
              <a:solidFill>
                <a:srgbClr val="0000FF"/>
              </a:solidFill>
            </a:endParaRPr>
          </a:p>
        </p:txBody>
      </p:sp>
      <p:sp>
        <p:nvSpPr>
          <p:cNvPr id="819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</a:rPr>
              <a:t>Katsushi Arisaka</a:t>
            </a:r>
          </a:p>
        </p:txBody>
      </p:sp>
      <p:sp>
        <p:nvSpPr>
          <p:cNvPr id="81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620CC1A-E942-C140-98F2-E8B54B2C6EA7}" type="slidenum">
              <a:rPr lang="en-US" sz="1400">
                <a:solidFill>
                  <a:srgbClr val="0000FF"/>
                </a:solidFill>
              </a:rPr>
              <a:pPr eaLnBrk="1" hangingPunct="1"/>
              <a:t>8</a:t>
            </a:fld>
            <a:endParaRPr lang="en-US" sz="1400">
              <a:solidFill>
                <a:srgbClr val="0000FF"/>
              </a:solidFill>
            </a:endParaRPr>
          </a:p>
        </p:txBody>
      </p:sp>
      <p:pic>
        <p:nvPicPr>
          <p:cNvPr id="81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2287" y="714375"/>
            <a:ext cx="4496405" cy="5715000"/>
          </a:xfrm>
        </p:spPr>
      </p:pic>
      <p:sp>
        <p:nvSpPr>
          <p:cNvPr id="8199" name="TextBox 6"/>
          <p:cNvSpPr txBox="1">
            <a:spLocks noChangeArrowheads="1"/>
          </p:cNvSpPr>
          <p:nvPr/>
        </p:nvSpPr>
        <p:spPr bwMode="auto">
          <a:xfrm>
            <a:off x="4136573" y="3214688"/>
            <a:ext cx="905631" cy="31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86" tIns="43243" rIns="86486" bIns="4324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defTabSz="86493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500" b="1">
                <a:solidFill>
                  <a:srgbClr val="FFFF00"/>
                </a:solidFill>
                <a:latin typeface="Arial Narrow" charset="0"/>
              </a:rPr>
              <a:t>APD</a:t>
            </a:r>
            <a:r>
              <a:rPr lang="en-US" sz="1500" b="1">
                <a:solidFill>
                  <a:srgbClr val="FFFF00"/>
                </a:solidFill>
                <a:latin typeface="Arial Narrow" charset="0"/>
                <a:sym typeface="Symbol" charset="0"/>
              </a:rPr>
              <a:t> (0 V)</a:t>
            </a:r>
            <a:endParaRPr lang="en-US" sz="1500" b="1">
              <a:solidFill>
                <a:srgbClr val="FFFF00"/>
              </a:solidFill>
              <a:latin typeface="Arial Narrow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8000" y="1000125"/>
            <a:ext cx="684893" cy="317004"/>
          </a:xfrm>
          <a:prstGeom prst="rect">
            <a:avLst/>
          </a:prstGeom>
          <a:noFill/>
        </p:spPr>
        <p:txBody>
          <a:bodyPr wrap="none" lIns="86486" tIns="43243" rIns="86486" bIns="43243">
            <a:spAutoFit/>
          </a:bodyPr>
          <a:lstStyle/>
          <a:p>
            <a:pPr defTabSz="86493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00FF"/>
                </a:solidFill>
                <a:latin typeface="Arial Narrow"/>
                <a:ea typeface="ＭＳ Ｐゴシック" charset="0"/>
                <a:cs typeface="Arial" charset="0"/>
              </a:rPr>
              <a:t>Quartz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6573" y="3571875"/>
            <a:ext cx="684893" cy="317004"/>
          </a:xfrm>
          <a:prstGeom prst="rect">
            <a:avLst/>
          </a:prstGeom>
          <a:noFill/>
        </p:spPr>
        <p:txBody>
          <a:bodyPr wrap="none" lIns="86486" tIns="43243" rIns="86486" bIns="43243">
            <a:spAutoFit/>
          </a:bodyPr>
          <a:lstStyle/>
          <a:p>
            <a:pPr defTabSz="86493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00FF"/>
                </a:solidFill>
                <a:latin typeface="Arial Narrow"/>
                <a:ea typeface="ＭＳ Ｐゴシック" charset="0"/>
                <a:cs typeface="Arial" charset="0"/>
              </a:rPr>
              <a:t>Quartz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3144" y="5715000"/>
            <a:ext cx="684893" cy="317004"/>
          </a:xfrm>
          <a:prstGeom prst="rect">
            <a:avLst/>
          </a:prstGeom>
          <a:noFill/>
        </p:spPr>
        <p:txBody>
          <a:bodyPr wrap="none" lIns="86486" tIns="43243" rIns="86486" bIns="43243">
            <a:spAutoFit/>
          </a:bodyPr>
          <a:lstStyle/>
          <a:p>
            <a:pPr defTabSz="86493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00FF"/>
                </a:solidFill>
                <a:latin typeface="Arial Narrow"/>
                <a:ea typeface="ＭＳ Ｐゴシック" charset="0"/>
                <a:cs typeface="Arial" charset="0"/>
              </a:rPr>
              <a:t>Quartz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30728" y="1214437"/>
            <a:ext cx="1313845" cy="547688"/>
          </a:xfrm>
          <a:prstGeom prst="rect">
            <a:avLst/>
          </a:prstGeom>
          <a:noFill/>
        </p:spPr>
        <p:txBody>
          <a:bodyPr wrap="none" lIns="86486" tIns="43243" rIns="86486" bIns="43243">
            <a:spAutoFit/>
          </a:bodyPr>
          <a:lstStyle/>
          <a:p>
            <a:pPr algn="ctr" defTabSz="86493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FF00"/>
                </a:solidFill>
                <a:latin typeface="Arial Narrow"/>
                <a:ea typeface="ＭＳ Ｐゴシック" charset="0"/>
                <a:cs typeface="Arial" charset="0"/>
              </a:rPr>
              <a:t>Photo Cathode</a:t>
            </a:r>
          </a:p>
          <a:p>
            <a:pPr algn="ctr" defTabSz="86493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FF00"/>
                </a:solidFill>
                <a:latin typeface="Arial Narrow"/>
                <a:ea typeface="ＭＳ Ｐゴシック" charset="0"/>
                <a:cs typeface="Arial" charset="0"/>
              </a:rPr>
              <a:t>(-10 kV)</a:t>
            </a:r>
          </a:p>
        </p:txBody>
      </p:sp>
    </p:spTree>
    <p:extLst>
      <p:ext uri="{BB962C8B-B14F-4D97-AF65-F5344CB8AC3E}">
        <p14:creationId xmlns:p14="http://schemas.microsoft.com/office/powerpoint/2010/main" val="1760846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Simulation of Electron Trajectories</a:t>
            </a:r>
          </a:p>
        </p:txBody>
      </p:sp>
      <p:sp>
        <p:nvSpPr>
          <p:cNvPr id="921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E2C1195-591C-EF4E-A918-3977D095CF8F}" type="datetime1">
              <a:rPr lang="en-US" sz="1400">
                <a:solidFill>
                  <a:srgbClr val="0000FF"/>
                </a:solidFill>
              </a:rPr>
              <a:pPr eaLnBrk="1" hangingPunct="1"/>
              <a:t>18/01/14</a:t>
            </a:fld>
            <a:endParaRPr lang="en-US" sz="1400">
              <a:solidFill>
                <a:srgbClr val="0000FF"/>
              </a:solidFill>
            </a:endParaRPr>
          </a:p>
        </p:txBody>
      </p:sp>
      <p:sp>
        <p:nvSpPr>
          <p:cNvPr id="922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</a:rPr>
              <a:t>Katsushi Arisaka</a:t>
            </a:r>
          </a:p>
        </p:txBody>
      </p:sp>
      <p:sp>
        <p:nvSpPr>
          <p:cNvPr id="922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02693" indent="-270267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1067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13494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45922" indent="-216214" eaLnBrk="0" hangingPunct="0"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78348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0776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43202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75629" indent="-21621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873A8DB-B260-3247-A363-6AA29BEE60D2}" type="slidenum">
              <a:rPr lang="en-US" sz="1400">
                <a:solidFill>
                  <a:srgbClr val="0000FF"/>
                </a:solidFill>
              </a:rPr>
              <a:pPr eaLnBrk="1" hangingPunct="1"/>
              <a:t>9</a:t>
            </a:fld>
            <a:endParaRPr lang="en-US" sz="1400">
              <a:solidFill>
                <a:srgbClr val="0000FF"/>
              </a:solidFill>
            </a:endParaRPr>
          </a:p>
        </p:txBody>
      </p:sp>
      <p:pic>
        <p:nvPicPr>
          <p:cNvPr id="9222" name="Picture 2" descr="C:\Users\Katsushi\AppData\Local\Microsoft\Windows\Temporary Internet Files\Content.Outlook\2B2D9VPU\8kV (2)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"/>
          <a:stretch>
            <a:fillRect/>
          </a:stretch>
        </p:blipFill>
        <p:spPr>
          <a:xfrm>
            <a:off x="1088573" y="714376"/>
            <a:ext cx="7789333" cy="5786438"/>
          </a:xfrm>
        </p:spPr>
      </p:pic>
      <p:grpSp>
        <p:nvGrpSpPr>
          <p:cNvPr id="9223" name="Group 8"/>
          <p:cNvGrpSpPr>
            <a:grpSpLocks/>
          </p:cNvGrpSpPr>
          <p:nvPr/>
        </p:nvGrpSpPr>
        <p:grpSpPr bwMode="auto">
          <a:xfrm>
            <a:off x="1734157" y="714376"/>
            <a:ext cx="6103559" cy="5786438"/>
            <a:chOff x="1820708" y="762000"/>
            <a:chExt cx="6408892" cy="6172200"/>
          </a:xfrm>
        </p:grpSpPr>
        <p:pic>
          <p:nvPicPr>
            <p:cNvPr id="9224" name="Picture 2" descr="C:\Users\Katsushi\AppData\Local\Microsoft\Windows\Temporary Internet Files\Content.Outlook\2B2D9VPU\8kV (2)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" r="22531"/>
            <a:stretch>
              <a:fillRect/>
            </a:stretch>
          </p:blipFill>
          <p:spPr bwMode="auto">
            <a:xfrm>
              <a:off x="1905000" y="762000"/>
              <a:ext cx="6324600" cy="617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2" descr="C:\Users\Katsushi\AppData\Local\Microsoft\Windows\Temporary Internet Files\Content.Outlook\2B2D9VPU\8kV (2)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7" r="34259"/>
            <a:stretch>
              <a:fillRect/>
            </a:stretch>
          </p:blipFill>
          <p:spPr bwMode="auto">
            <a:xfrm flipH="1">
              <a:off x="1820708" y="762000"/>
              <a:ext cx="2743200" cy="617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567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p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393825"/>
            <a:ext cx="5502275" cy="3090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5064125" y="3481388"/>
            <a:ext cx="2016125" cy="14398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375400" y="4941888"/>
            <a:ext cx="2517775" cy="9255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APD: diodo in regime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avalanche, risposta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proporzionale G=50 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7596188" y="3119438"/>
            <a:ext cx="377825" cy="166687"/>
          </a:xfrm>
          <a:prstGeom prst="leftArrow">
            <a:avLst>
              <a:gd name="adj1" fmla="val 50000"/>
              <a:gd name="adj2" fmla="val 5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8045450" y="2997200"/>
            <a:ext cx="66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srgbClr val="000000"/>
                </a:solidFill>
                <a:latin typeface="Arial" charset="0"/>
                <a:ea typeface="ＭＳ Ｐゴシック" charset="0"/>
              </a:rPr>
              <a:t>Gain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989263" y="333375"/>
            <a:ext cx="3303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HAPD-Hamamatsu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R7110U-07 (con APD)</a:t>
            </a:r>
          </a:p>
        </p:txBody>
      </p: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5075238" y="3265488"/>
            <a:ext cx="288925" cy="288925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4281488" y="3194050"/>
            <a:ext cx="433387" cy="433388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4498975" y="3625850"/>
            <a:ext cx="73025" cy="122396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1063625" y="4830763"/>
            <a:ext cx="3660775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0000"/>
                </a:solidFill>
                <a:latin typeface="Arial" charset="0"/>
                <a:ea typeface="ＭＳ Ｐゴシック" charset="0"/>
              </a:rPr>
              <a:t>Guadagno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per </a:t>
            </a:r>
            <a:r>
              <a:rPr lang="it-IT" b="1">
                <a:solidFill>
                  <a:srgbClr val="FF0000"/>
                </a:solidFill>
                <a:latin typeface="Arial" charset="0"/>
                <a:ea typeface="ＭＳ Ｐゴシック" charset="0"/>
              </a:rPr>
              <a:t>bombardamento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0000"/>
                </a:solidFill>
                <a:latin typeface="Arial" charset="0"/>
                <a:ea typeface="ＭＳ Ｐゴシック" charset="0"/>
              </a:rPr>
              <a:t>elettronico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su targhetta APD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G=q(Vk-Vp)/3.6 eV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≈</a:t>
            </a:r>
            <a:r>
              <a:rPr lang="it-IT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8KeV/3.6 eV ≈ 2200</a:t>
            </a:r>
          </a:p>
        </p:txBody>
      </p:sp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6946900" y="2976563"/>
            <a:ext cx="504825" cy="504825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1835150" y="6164263"/>
            <a:ext cx="6149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Range fotoelettroni IN APD: 4KeV 0.3 </a:t>
            </a:r>
            <a:r>
              <a:rPr lang="it-IT" b="1">
                <a:solidFill>
                  <a:srgbClr val="000000"/>
                </a:solidFill>
                <a:latin typeface="Symbol" charset="0"/>
                <a:ea typeface="ＭＳ Ｐゴシック" charset="0"/>
              </a:rPr>
              <a:t>m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m, 10KeV 1.5</a:t>
            </a:r>
            <a:r>
              <a:rPr lang="it-IT" b="1">
                <a:solidFill>
                  <a:srgbClr val="000000"/>
                </a:solidFill>
                <a:latin typeface="Symbol" charset="0"/>
                <a:ea typeface="ＭＳ Ｐゴシック" charset="0"/>
              </a:rPr>
              <a:t>m</a:t>
            </a:r>
            <a:r>
              <a:rPr lang="it-IT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m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425450" y="5149850"/>
            <a:ext cx="5429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G</a:t>
            </a:r>
            <a:r>
              <a:rPr lang="it-IT" sz="2400" b="1" baseline="-25000">
                <a:solidFill>
                  <a:srgbClr val="000000"/>
                </a:solidFill>
                <a:latin typeface="Arial" charset="0"/>
                <a:ea typeface="ＭＳ Ｐゴシック" charset="0"/>
              </a:rPr>
              <a:t>1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5619750" y="5211763"/>
            <a:ext cx="5429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G</a:t>
            </a:r>
            <a:r>
              <a:rPr lang="it-IT" sz="2400" b="1" baseline="-25000">
                <a:solidFill>
                  <a:srgbClr val="000000"/>
                </a:solidFill>
                <a:latin typeface="Arial" charset="0"/>
                <a:ea typeface="ＭＳ Ｐゴシック" charset="0"/>
              </a:rPr>
              <a:t>2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5076825" y="524827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X</a:t>
            </a:r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6877050" y="1052513"/>
            <a:ext cx="1589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Photon counting</a:t>
            </a:r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 flipH="1">
            <a:off x="5003800" y="1268413"/>
            <a:ext cx="1944688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274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7" y="121021"/>
            <a:ext cx="4705927" cy="3697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720" y="330200"/>
            <a:ext cx="4104262" cy="309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824" y="3875314"/>
            <a:ext cx="4327676" cy="286245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26174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2700"/>
            <a:ext cx="90805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28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904886"/>
            <a:ext cx="7772400" cy="1604135"/>
          </a:xfrm>
        </p:spPr>
        <p:txBody>
          <a:bodyPr/>
          <a:lstStyle/>
          <a:p>
            <a:r>
              <a:rPr lang="it-IT" dirty="0" smtClean="0"/>
              <a:t>Towards a new generation of </a:t>
            </a:r>
            <a:r>
              <a:rPr lang="en-GB" dirty="0" err="1" smtClean="0"/>
              <a:t>photodetectors</a:t>
            </a:r>
            <a:r>
              <a:rPr lang="it-IT" dirty="0" smtClean="0"/>
              <a:t>: the VSiPMT</a:t>
            </a:r>
            <a:br>
              <a:rPr lang="it-IT" dirty="0" smtClean="0"/>
            </a:br>
            <a:r>
              <a:rPr lang="it-IT" dirty="0" smtClean="0"/>
              <a:t>(</a:t>
            </a:r>
            <a:r>
              <a:rPr lang="it-IT" b="1" dirty="0" smtClean="0">
                <a:solidFill>
                  <a:schemeClr val="bg2">
                    <a:lumMod val="90000"/>
                  </a:schemeClr>
                </a:solidFill>
              </a:rPr>
              <a:t>V</a:t>
            </a:r>
            <a:r>
              <a:rPr lang="it-IT" dirty="0" smtClean="0"/>
              <a:t>acuum </a:t>
            </a:r>
            <a:r>
              <a:rPr lang="it-IT" b="1" dirty="0" smtClean="0">
                <a:solidFill>
                  <a:schemeClr val="bg2">
                    <a:lumMod val="90000"/>
                  </a:schemeClr>
                </a:solidFill>
              </a:rPr>
              <a:t>S</a:t>
            </a:r>
            <a:r>
              <a:rPr lang="it-IT" dirty="0" smtClean="0"/>
              <a:t>ilicon </a:t>
            </a:r>
            <a:r>
              <a:rPr lang="it-IT" b="1" dirty="0" smtClean="0">
                <a:solidFill>
                  <a:schemeClr val="bg2">
                    <a:lumMod val="90000"/>
                  </a:schemeClr>
                </a:solidFill>
              </a:rPr>
              <a:t>P</a:t>
            </a:r>
            <a:r>
              <a:rPr lang="it-IT" dirty="0" smtClean="0"/>
              <a:t>hoto</a:t>
            </a:r>
            <a:r>
              <a:rPr lang="it-IT" b="1" dirty="0" smtClean="0">
                <a:solidFill>
                  <a:schemeClr val="bg2">
                    <a:lumMod val="90000"/>
                  </a:schemeClr>
                </a:solidFill>
              </a:rPr>
              <a:t>M</a:t>
            </a:r>
            <a:r>
              <a:rPr lang="it-IT" dirty="0" smtClean="0"/>
              <a:t>ul</a:t>
            </a:r>
            <a:r>
              <a:rPr lang="it-IT" b="1" dirty="0" smtClean="0">
                <a:solidFill>
                  <a:schemeClr val="bg2">
                    <a:lumMod val="90000"/>
                  </a:schemeClr>
                </a:solidFill>
              </a:rPr>
              <a:t>T</a:t>
            </a:r>
            <a:r>
              <a:rPr lang="it-IT" dirty="0" smtClean="0"/>
              <a:t>iplier)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21998"/>
            <a:ext cx="6400800" cy="1473200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GC Barbarino</a:t>
            </a:r>
          </a:p>
          <a:p>
            <a:endParaRPr lang="it-IT" dirty="0" smtClean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Università degli studi di Napoli Federico II </a:t>
            </a:r>
          </a:p>
          <a:p>
            <a:r>
              <a:rPr lang="it-IT" dirty="0" smtClean="0">
                <a:solidFill>
                  <a:srgbClr val="000000"/>
                </a:solidFill>
              </a:rPr>
              <a:t>INFN Napoli</a:t>
            </a:r>
            <a:endParaRPr lang="it-I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58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01" y="715433"/>
            <a:ext cx="1767462" cy="446616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4155" y="917578"/>
            <a:ext cx="2648716" cy="336655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759202" y="2235209"/>
            <a:ext cx="58221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>
                <a:solidFill>
                  <a:srgbClr val="EAEA00"/>
                </a:solidFill>
                <a:latin typeface="Calibri"/>
              </a:rPr>
              <a:t>APD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271887" y="1965931"/>
            <a:ext cx="5681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600" b="1">
                <a:solidFill>
                  <a:prstClr val="black"/>
                </a:solidFill>
                <a:latin typeface="Calibri"/>
              </a:rPr>
              <a:t>(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469476" y="1964289"/>
            <a:ext cx="5681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600" b="1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530" y="1813650"/>
            <a:ext cx="2780479" cy="2293575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7128935" y="3048011"/>
            <a:ext cx="675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  <a:latin typeface="Calibri"/>
              </a:rPr>
              <a:t>SiPM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86003" y="67737"/>
            <a:ext cx="44064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>
                <a:solidFill>
                  <a:prstClr val="black"/>
                </a:solidFill>
                <a:latin typeface="Calibri"/>
              </a:rPr>
              <a:t>Evoluzione fotomoltiplicatori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56637" y="5435602"/>
            <a:ext cx="218123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Calibri"/>
              </a:rPr>
              <a:t>2 sezioni: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Fotocatodo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+dinodi amplificatori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di elettroni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963335" y="4487347"/>
            <a:ext cx="2508882" cy="175432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Calibri"/>
              </a:rPr>
              <a:t>Fotocatodo +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amplificazione via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electron bombarding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Basso guadagno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Alte tensioni/isolamenti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Scarso successo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400798" y="4538139"/>
            <a:ext cx="1943636" cy="1477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Calibri"/>
              </a:rPr>
              <a:t>2 sezioni: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Fotocatodo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+Giunzione Geiger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amplificatrice di </a:t>
            </a:r>
          </a:p>
          <a:p>
            <a:r>
              <a:rPr lang="it-IT" b="1">
                <a:solidFill>
                  <a:prstClr val="black"/>
                </a:solidFill>
                <a:latin typeface="Calibri"/>
              </a:rPr>
              <a:t>elettroni </a:t>
            </a:r>
          </a:p>
        </p:txBody>
      </p:sp>
      <p:sp>
        <p:nvSpPr>
          <p:cNvPr id="14" name="Freccia destra 13"/>
          <p:cNvSpPr/>
          <p:nvPr/>
        </p:nvSpPr>
        <p:spPr>
          <a:xfrm>
            <a:off x="2136423" y="1151467"/>
            <a:ext cx="592268" cy="287866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8" name="Connettore 1 17"/>
          <p:cNvCxnSpPr/>
          <p:nvPr/>
        </p:nvCxnSpPr>
        <p:spPr>
          <a:xfrm>
            <a:off x="2036328" y="817031"/>
            <a:ext cx="553287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7569198" y="783165"/>
            <a:ext cx="0" cy="774702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flipH="1">
            <a:off x="2573867" y="6635931"/>
            <a:ext cx="4724400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 flipV="1">
            <a:off x="7298267" y="6015467"/>
            <a:ext cx="0" cy="620464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121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The project: VSiPM</a:t>
            </a:r>
            <a:endParaRPr lang="it-IT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26745" y="1160095"/>
            <a:ext cx="5019666" cy="38464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Calibri"/>
              </a:rPr>
              <a:t>Vacuum Silicon PhotoMultiplier Tube (VSiPMT)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82" y="2498558"/>
            <a:ext cx="3507975" cy="2893675"/>
          </a:xfrm>
          <a:prstGeom prst="rect">
            <a:avLst/>
          </a:prstGeom>
        </p:spPr>
      </p:pic>
      <p:sp>
        <p:nvSpPr>
          <p:cNvPr id="9" name="Freccia destra 8"/>
          <p:cNvSpPr/>
          <p:nvPr/>
        </p:nvSpPr>
        <p:spPr>
          <a:xfrm rot="2190896">
            <a:off x="2704250" y="2059534"/>
            <a:ext cx="1933689" cy="1678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373119" y="1360074"/>
            <a:ext cx="1510600" cy="369332"/>
          </a:xfrm>
          <a:prstGeom prst="rect">
            <a:avLst/>
          </a:prstGeom>
          <a:noFill/>
          <a:ln w="19050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/>
              </a:rPr>
              <a:t>Photocathode</a:t>
            </a:r>
          </a:p>
        </p:txBody>
      </p:sp>
      <p:sp>
        <p:nvSpPr>
          <p:cNvPr id="11" name="Freccia destra 10"/>
          <p:cNvSpPr/>
          <p:nvPr/>
        </p:nvSpPr>
        <p:spPr>
          <a:xfrm rot="10513283">
            <a:off x="5084366" y="3070200"/>
            <a:ext cx="1472873" cy="1193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648121" y="2786218"/>
            <a:ext cx="1464952" cy="369332"/>
          </a:xfrm>
          <a:prstGeom prst="rect">
            <a:avLst/>
          </a:prstGeom>
          <a:noFill/>
          <a:ln w="19050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/>
              </a:rPr>
              <a:t>Focusing Ring</a:t>
            </a:r>
          </a:p>
        </p:txBody>
      </p:sp>
      <p:sp>
        <p:nvSpPr>
          <p:cNvPr id="13" name="Freccia destra 12"/>
          <p:cNvSpPr/>
          <p:nvPr/>
        </p:nvSpPr>
        <p:spPr>
          <a:xfrm rot="10513283">
            <a:off x="5172838" y="3797496"/>
            <a:ext cx="1472873" cy="1193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648122" y="3585334"/>
            <a:ext cx="1503386" cy="369332"/>
          </a:xfrm>
          <a:prstGeom prst="rect">
            <a:avLst/>
          </a:prstGeom>
          <a:noFill/>
          <a:ln w="19050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/>
              </a:rPr>
              <a:t>Focusing Grid</a:t>
            </a:r>
          </a:p>
        </p:txBody>
      </p:sp>
      <p:sp>
        <p:nvSpPr>
          <p:cNvPr id="15" name="Freccia destra 14"/>
          <p:cNvSpPr/>
          <p:nvPr/>
        </p:nvSpPr>
        <p:spPr>
          <a:xfrm rot="20018533">
            <a:off x="2423581" y="4901085"/>
            <a:ext cx="1897032" cy="1555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856819" y="5207567"/>
            <a:ext cx="677552" cy="369332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/>
              </a:rPr>
              <a:t>SiPM</a:t>
            </a:r>
          </a:p>
        </p:txBody>
      </p:sp>
      <p:sp>
        <p:nvSpPr>
          <p:cNvPr id="18" name="Rectangle 14"/>
          <p:cNvSpPr/>
          <p:nvPr/>
        </p:nvSpPr>
        <p:spPr>
          <a:xfrm>
            <a:off x="286438" y="6039872"/>
            <a:ext cx="8400362" cy="738664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558ED5"/>
                </a:solidFill>
                <a:latin typeface="Helvetica"/>
              </a:rPr>
              <a:t>A combination of a classical vacuum glass PMT standard envelope hosting a </a:t>
            </a:r>
            <a:r>
              <a:rPr lang="en-US" sz="1400" b="1" dirty="0" err="1">
                <a:solidFill>
                  <a:srgbClr val="558ED5"/>
                </a:solidFill>
                <a:latin typeface="Helvetica"/>
              </a:rPr>
              <a:t>photocatode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 and a</a:t>
            </a:r>
          </a:p>
          <a:p>
            <a:pPr algn="ctr"/>
            <a:r>
              <a:rPr lang="en-US" sz="1400" b="1" dirty="0">
                <a:solidFill>
                  <a:srgbClr val="558ED5"/>
                </a:solidFill>
                <a:latin typeface="Helvetica"/>
              </a:rPr>
              <a:t> Silicon </a:t>
            </a:r>
            <a:r>
              <a:rPr lang="en-US" sz="1400" b="1" dirty="0" err="1">
                <a:solidFill>
                  <a:srgbClr val="558ED5"/>
                </a:solidFill>
                <a:latin typeface="Helvetica"/>
              </a:rPr>
              <a:t>PhotoMultiplier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 (</a:t>
            </a:r>
            <a:r>
              <a:rPr lang="en-US" sz="1400" b="1" dirty="0" err="1">
                <a:solidFill>
                  <a:srgbClr val="558ED5"/>
                </a:solidFill>
                <a:latin typeface="Helvetica"/>
              </a:rPr>
              <a:t>SiPM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) acting as an electron multiplying detector</a:t>
            </a:r>
          </a:p>
          <a:p>
            <a:pPr algn="ctr"/>
            <a:r>
              <a:rPr lang="en-US" sz="1400" b="1" dirty="0">
                <a:solidFill>
                  <a:srgbClr val="000090"/>
                </a:solidFill>
                <a:latin typeface="Helvetica"/>
              </a:rPr>
              <a:t>(in the place of the </a:t>
            </a:r>
            <a:r>
              <a:rPr lang="en-US" sz="1400" b="1" dirty="0" err="1">
                <a:solidFill>
                  <a:srgbClr val="000090"/>
                </a:solidFill>
                <a:latin typeface="Helvetica"/>
              </a:rPr>
              <a:t>dinodes</a:t>
            </a:r>
            <a:r>
              <a:rPr lang="en-US" sz="1400" b="1" dirty="0">
                <a:solidFill>
                  <a:srgbClr val="000090"/>
                </a:solidFill>
                <a:latin typeface="Helvetica"/>
              </a:rPr>
              <a:t> chain).</a:t>
            </a:r>
          </a:p>
        </p:txBody>
      </p:sp>
      <p:sp>
        <p:nvSpPr>
          <p:cNvPr id="20" name="Segnaposto testo 3"/>
          <p:cNvSpPr txBox="1">
            <a:spLocks/>
          </p:cNvSpPr>
          <p:nvPr/>
        </p:nvSpPr>
        <p:spPr>
          <a:xfrm>
            <a:off x="94094" y="1881383"/>
            <a:ext cx="2433677" cy="23890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b="1" dirty="0" smtClean="0">
                <a:solidFill>
                  <a:sysClr val="windowText" lastClr="000000"/>
                </a:solidFill>
                <a:latin typeface="Calibri"/>
              </a:rPr>
              <a:t>SIPM </a:t>
            </a:r>
            <a:r>
              <a:rPr lang="it-IT" b="1" dirty="0" err="1" smtClean="0">
                <a:solidFill>
                  <a:sysClr val="windowText" lastClr="000000"/>
                </a:solidFill>
                <a:latin typeface="Calibri"/>
              </a:rPr>
              <a:t>is</a:t>
            </a:r>
            <a:r>
              <a:rPr lang="it-IT" b="1" dirty="0" smtClean="0">
                <a:solidFill>
                  <a:sysClr val="windowText" lastClr="000000"/>
                </a:solidFill>
                <a:latin typeface="Calibri"/>
              </a:rPr>
              <a:t>:</a:t>
            </a:r>
            <a:endParaRPr lang="en-GB" b="1" dirty="0" smtClean="0">
              <a:solidFill>
                <a:sysClr val="windowText" lastClr="000000"/>
              </a:solidFill>
              <a:latin typeface="Calibri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b="1" dirty="0" smtClean="0">
                <a:solidFill>
                  <a:sysClr val="windowText" lastClr="000000"/>
                </a:solidFill>
                <a:latin typeface="Calibri"/>
              </a:rPr>
              <a:t>Compact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b="1" dirty="0" smtClean="0">
                <a:solidFill>
                  <a:sysClr val="windowText" lastClr="000000"/>
                </a:solidFill>
                <a:latin typeface="Calibri"/>
              </a:rPr>
              <a:t>Cheap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b="1" dirty="0" smtClean="0">
                <a:solidFill>
                  <a:sysClr val="windowText" lastClr="000000"/>
                </a:solidFill>
                <a:latin typeface="Calibri"/>
              </a:rPr>
              <a:t>Single photon capability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b="1" dirty="0" smtClean="0">
                <a:solidFill>
                  <a:sysClr val="windowText" lastClr="000000"/>
                </a:solidFill>
                <a:latin typeface="Calibri"/>
              </a:rPr>
              <a:t>Linear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b="1" dirty="0" smtClean="0">
                <a:solidFill>
                  <a:sysClr val="windowText" lastClr="000000"/>
                </a:solidFill>
                <a:latin typeface="Calibri"/>
              </a:rPr>
              <a:t>Low voltage operation</a:t>
            </a:r>
          </a:p>
          <a:p>
            <a:pPr>
              <a:defRPr/>
            </a:pPr>
            <a:endParaRPr lang="it-IT" b="1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it-IT" b="1" dirty="0">
                <a:solidFill>
                  <a:sysClr val="windowText" lastClr="000000"/>
                </a:solidFill>
                <a:latin typeface="Calibri"/>
              </a:rPr>
              <a:t>	</a:t>
            </a:r>
            <a:r>
              <a:rPr lang="it-IT" b="1" dirty="0" smtClean="0">
                <a:solidFill>
                  <a:sysClr val="windowText" lastClr="000000"/>
                </a:solidFill>
                <a:latin typeface="Calibri"/>
              </a:rPr>
              <a:t>BUT</a:t>
            </a:r>
          </a:p>
          <a:p>
            <a:pPr>
              <a:defRPr/>
            </a:pPr>
            <a:r>
              <a:rPr lang="it-IT" b="1" dirty="0" smtClean="0">
                <a:solidFill>
                  <a:sysClr val="windowText" lastClr="000000"/>
                </a:solidFill>
                <a:latin typeface="Calibri"/>
              </a:rPr>
              <a:t>Small sensitive </a:t>
            </a:r>
            <a:r>
              <a:rPr lang="it-IT" b="1" dirty="0" err="1" smtClean="0">
                <a:solidFill>
                  <a:sysClr val="windowText" lastClr="000000"/>
                </a:solidFill>
                <a:latin typeface="Calibri"/>
              </a:rPr>
              <a:t>surface</a:t>
            </a:r>
            <a:endParaRPr lang="it-IT" b="1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25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422867" y="164819"/>
            <a:ext cx="8215683" cy="513959"/>
          </a:xfrm>
          <a:prstGeom prst="rect">
            <a:avLst/>
          </a:prstGeom>
          <a:solidFill>
            <a:srgbClr val="3366FF"/>
          </a:solidFill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2400" dirty="0">
                <a:solidFill>
                  <a:prstClr val="white"/>
                </a:solidFill>
              </a:rPr>
              <a:t>Vacuum Silicon </a:t>
            </a:r>
            <a:r>
              <a:rPr lang="en-US" sz="2400" dirty="0" err="1">
                <a:solidFill>
                  <a:prstClr val="white"/>
                </a:solidFill>
              </a:rPr>
              <a:t>PhotoMultiplier</a:t>
            </a:r>
            <a:r>
              <a:rPr lang="en-US" sz="2400" dirty="0">
                <a:solidFill>
                  <a:prstClr val="white"/>
                </a:solidFill>
              </a:rPr>
              <a:t> Tube (</a:t>
            </a:r>
            <a:r>
              <a:rPr lang="en-US" sz="2400" dirty="0" err="1">
                <a:solidFill>
                  <a:prstClr val="white"/>
                </a:solidFill>
              </a:rPr>
              <a:t>VSiPMT</a:t>
            </a:r>
            <a:r>
              <a:rPr lang="en-US" sz="2400" dirty="0">
                <a:solidFill>
                  <a:prstClr val="white"/>
                </a:solidFill>
              </a:rPr>
              <a:t>)</a:t>
            </a:r>
          </a:p>
          <a:p>
            <a:endParaRPr lang="en-US" sz="2400" dirty="0">
              <a:solidFill>
                <a:prstClr val="white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581020" y="1905000"/>
            <a:ext cx="7839542" cy="3719944"/>
            <a:chOff x="581020" y="778784"/>
            <a:chExt cx="8668699" cy="4846160"/>
          </a:xfrm>
        </p:grpSpPr>
        <p:sp>
          <p:nvSpPr>
            <p:cNvPr id="29" name="Arco 28"/>
            <p:cNvSpPr/>
            <p:nvPr/>
          </p:nvSpPr>
          <p:spPr>
            <a:xfrm>
              <a:off x="2464057" y="1694440"/>
              <a:ext cx="3930504" cy="3930504"/>
            </a:xfrm>
            <a:prstGeom prst="arc">
              <a:avLst>
                <a:gd name="adj1" fmla="val 12990836"/>
                <a:gd name="adj2" fmla="val 19325203"/>
              </a:avLst>
            </a:prstGeom>
            <a:ln>
              <a:solidFill>
                <a:srgbClr val="17375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prstClr val="black"/>
                </a:solidFill>
                <a:latin typeface="Helvetica"/>
              </a:endParaRPr>
            </a:p>
          </p:txBody>
        </p:sp>
        <p:sp>
          <p:nvSpPr>
            <p:cNvPr id="30" name="Rettangolo 29"/>
            <p:cNvSpPr/>
            <p:nvPr/>
          </p:nvSpPr>
          <p:spPr>
            <a:xfrm>
              <a:off x="4171419" y="4468627"/>
              <a:ext cx="549241" cy="10296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prstClr val="white"/>
                </a:solidFill>
                <a:latin typeface="Helvetica"/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455619" y="1151496"/>
              <a:ext cx="915635" cy="33855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it-IT" sz="1600" dirty="0" err="1">
                  <a:solidFill>
                    <a:srgbClr val="3366FF"/>
                  </a:solidFill>
                  <a:latin typeface="Helvetica"/>
                  <a:cs typeface="Helvetica"/>
                </a:rPr>
                <a:t>photons</a:t>
              </a:r>
              <a:endParaRPr lang="it-IT" sz="1600" dirty="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1269606" y="2314580"/>
              <a:ext cx="1428596" cy="33855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it-IT" sz="1600" dirty="0" err="1">
                  <a:solidFill>
                    <a:srgbClr val="3366FF"/>
                  </a:solidFill>
                  <a:latin typeface="Helvetica"/>
                  <a:cs typeface="Helvetica"/>
                </a:rPr>
                <a:t>photocathode</a:t>
              </a:r>
              <a:endParaRPr lang="it-IT" sz="1600" dirty="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  <p:sp>
          <p:nvSpPr>
            <p:cNvPr id="43" name="Freccia giù 42"/>
            <p:cNvSpPr/>
            <p:nvPr/>
          </p:nvSpPr>
          <p:spPr>
            <a:xfrm flipV="1">
              <a:off x="3848187" y="2488596"/>
              <a:ext cx="128931" cy="408011"/>
            </a:xfrm>
            <a:prstGeom prst="downArrow">
              <a:avLst/>
            </a:prstGeom>
            <a:solidFill>
              <a:srgbClr val="FFFFFF"/>
            </a:solidFill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prstClr val="white"/>
                </a:solidFill>
                <a:latin typeface="Helvetica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6548779" y="3418226"/>
              <a:ext cx="2700940" cy="108258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b="1" dirty="0" err="1">
                  <a:solidFill>
                    <a:srgbClr val="389EFF"/>
                  </a:solidFill>
                  <a:latin typeface="Helvetica"/>
                </a:rPr>
                <a:t>Extraction</a:t>
              </a:r>
              <a:r>
                <a:rPr lang="it-IT" sz="1600" b="1" dirty="0">
                  <a:solidFill>
                    <a:srgbClr val="389EFF"/>
                  </a:solidFill>
                  <a:latin typeface="Helvetica"/>
                </a:rPr>
                <a:t>/</a:t>
              </a:r>
              <a:r>
                <a:rPr lang="it-IT" sz="1600" b="1" dirty="0" err="1">
                  <a:solidFill>
                    <a:srgbClr val="389EFF"/>
                  </a:solidFill>
                  <a:latin typeface="Helvetica"/>
                </a:rPr>
                <a:t>acceleration</a:t>
              </a:r>
              <a:endParaRPr lang="it-IT" sz="1600" b="1" dirty="0">
                <a:solidFill>
                  <a:srgbClr val="389EFF"/>
                </a:solidFill>
                <a:latin typeface="Helvetica"/>
              </a:endParaRPr>
            </a:p>
            <a:p>
              <a:pPr algn="ctr"/>
              <a:r>
                <a:rPr lang="it-IT" sz="1600" b="1" dirty="0" err="1">
                  <a:solidFill>
                    <a:srgbClr val="389EFF"/>
                  </a:solidFill>
                  <a:latin typeface="Helvetica"/>
                </a:rPr>
                <a:t>field</a:t>
              </a:r>
              <a:endParaRPr lang="it-IT" sz="1600" b="1" dirty="0">
                <a:solidFill>
                  <a:srgbClr val="389EFF"/>
                </a:solidFill>
                <a:latin typeface="Helvetica"/>
              </a:endParaRPr>
            </a:p>
            <a:p>
              <a:pPr algn="ctr"/>
              <a:r>
                <a:rPr lang="it-IT" sz="1600" b="1" dirty="0">
                  <a:solidFill>
                    <a:srgbClr val="389EFF"/>
                  </a:solidFill>
                  <a:latin typeface="Helvetica"/>
                </a:rPr>
                <a:t>HV = </a:t>
              </a:r>
              <a:r>
                <a:rPr lang="it-IT" sz="1600" b="1" dirty="0">
                  <a:solidFill>
                    <a:srgbClr val="FF0000"/>
                  </a:solidFill>
                  <a:latin typeface="Helvetica"/>
                </a:rPr>
                <a:t>2-5 </a:t>
              </a:r>
              <a:r>
                <a:rPr lang="it-IT" sz="1600" b="1" dirty="0" err="1">
                  <a:solidFill>
                    <a:srgbClr val="FF0000"/>
                  </a:solidFill>
                  <a:latin typeface="Helvetica"/>
                </a:rPr>
                <a:t>kV</a:t>
              </a:r>
              <a:endParaRPr lang="it-IT" sz="1600" b="1" dirty="0">
                <a:solidFill>
                  <a:srgbClr val="FF0000"/>
                </a:solidFill>
                <a:latin typeface="Helvetica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050072" y="4619223"/>
              <a:ext cx="736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>
                  <a:ln>
                    <a:solidFill>
                      <a:srgbClr val="17375E"/>
                    </a:solidFill>
                  </a:ln>
                  <a:solidFill>
                    <a:prstClr val="black"/>
                  </a:solidFill>
                  <a:latin typeface="Helvetica"/>
                </a:rPr>
                <a:t>SiPM</a:t>
              </a:r>
              <a:endParaRPr lang="it-IT" dirty="0">
                <a:ln>
                  <a:solidFill>
                    <a:srgbClr val="17375E"/>
                  </a:solidFill>
                </a:ln>
                <a:solidFill>
                  <a:prstClr val="black"/>
                </a:solidFill>
                <a:latin typeface="Helvetica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057972" y="2283802"/>
              <a:ext cx="3842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>
                  <a:ln>
                    <a:solidFill>
                      <a:srgbClr val="17375E"/>
                    </a:solidFill>
                  </a:ln>
                  <a:solidFill>
                    <a:prstClr val="black"/>
                  </a:solidFill>
                  <a:latin typeface="Helvetica"/>
                </a:rPr>
                <a:t>e</a:t>
              </a:r>
              <a:r>
                <a:rPr lang="it-IT" sz="2000" baseline="30000" dirty="0">
                  <a:ln>
                    <a:solidFill>
                      <a:srgbClr val="17375E"/>
                    </a:solidFill>
                  </a:ln>
                  <a:solidFill>
                    <a:prstClr val="black"/>
                  </a:solidFill>
                  <a:latin typeface="Helvetica"/>
                </a:rPr>
                <a:t>-</a:t>
              </a:r>
            </a:p>
          </p:txBody>
        </p:sp>
        <p:sp>
          <p:nvSpPr>
            <p:cNvPr id="22" name="CasellaDiTesto 46"/>
            <p:cNvSpPr txBox="1"/>
            <p:nvPr/>
          </p:nvSpPr>
          <p:spPr>
            <a:xfrm>
              <a:off x="6408023" y="4571598"/>
              <a:ext cx="2033465" cy="481148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none" rtlCol="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r>
                <a:rPr lang="it-IT" b="1" spc="150" dirty="0" err="1">
                  <a:ln w="11430">
                    <a:noFill/>
                  </a:ln>
                  <a:solidFill>
                    <a:srgbClr val="389EFF"/>
                  </a:solidFill>
                  <a:latin typeface="Helvetica"/>
                </a:rPr>
                <a:t>V</a:t>
              </a:r>
              <a:r>
                <a:rPr lang="it-IT" b="1" spc="150" baseline="-25000" dirty="0" err="1">
                  <a:ln w="11430">
                    <a:noFill/>
                  </a:ln>
                  <a:solidFill>
                    <a:srgbClr val="389EFF"/>
                  </a:solidFill>
                  <a:latin typeface="Helvetica"/>
                </a:rPr>
                <a:t>bias</a:t>
              </a:r>
              <a:r>
                <a:rPr lang="it-IT" b="1" spc="150" dirty="0">
                  <a:ln w="11430">
                    <a:noFill/>
                  </a:ln>
                  <a:solidFill>
                    <a:srgbClr val="389EFF"/>
                  </a:solidFill>
                  <a:latin typeface="Helvetica"/>
                </a:rPr>
                <a:t>=</a:t>
              </a:r>
              <a:r>
                <a:rPr lang="it-IT" b="1" spc="150" dirty="0">
                  <a:ln w="11430">
                    <a:noFill/>
                  </a:ln>
                  <a:solidFill>
                    <a:srgbClr val="FF0000"/>
                  </a:solidFill>
                  <a:latin typeface="Helvetica"/>
                </a:rPr>
                <a:t>70-73 V</a:t>
              </a:r>
            </a:p>
          </p:txBody>
        </p:sp>
        <p:sp>
          <p:nvSpPr>
            <p:cNvPr id="2" name="Right Brace 1"/>
            <p:cNvSpPr/>
            <p:nvPr/>
          </p:nvSpPr>
          <p:spPr>
            <a:xfrm>
              <a:off x="6127750" y="2443219"/>
              <a:ext cx="536686" cy="212837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flipV="1">
              <a:off x="5979778" y="2483857"/>
              <a:ext cx="0" cy="27390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2877803" y="2498314"/>
              <a:ext cx="0" cy="27390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877803" y="5237332"/>
              <a:ext cx="310197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Picture 56" descr="atomi_97.gi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05" b="47674"/>
            <a:stretch/>
          </p:blipFill>
          <p:spPr>
            <a:xfrm rot="2863910" flipV="1">
              <a:off x="2435199" y="1628729"/>
              <a:ext cx="818100" cy="172686"/>
            </a:xfrm>
            <a:prstGeom prst="rect">
              <a:avLst/>
            </a:prstGeom>
            <a:noFill/>
          </p:spPr>
        </p:pic>
        <p:pic>
          <p:nvPicPr>
            <p:cNvPr id="59" name="Picture 58" descr="atomi_97.gi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05" b="47674"/>
            <a:stretch/>
          </p:blipFill>
          <p:spPr>
            <a:xfrm rot="4567155" flipV="1">
              <a:off x="3449670" y="1134714"/>
              <a:ext cx="902323" cy="190464"/>
            </a:xfrm>
            <a:prstGeom prst="rect">
              <a:avLst/>
            </a:prstGeom>
            <a:noFill/>
          </p:spPr>
        </p:pic>
        <p:pic>
          <p:nvPicPr>
            <p:cNvPr id="60" name="Picture 59" descr="atomi_97.gi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05" b="47674"/>
            <a:stretch/>
          </p:blipFill>
          <p:spPr>
            <a:xfrm rot="6963239" flipV="1">
              <a:off x="4955578" y="1238349"/>
              <a:ext cx="902323" cy="190464"/>
            </a:xfrm>
            <a:prstGeom prst="rect">
              <a:avLst/>
            </a:prstGeom>
            <a:noFill/>
          </p:spPr>
        </p:pic>
        <p:pic>
          <p:nvPicPr>
            <p:cNvPr id="61" name="Picture 60" descr="atomi_97.gi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05" b="47674"/>
            <a:stretch/>
          </p:blipFill>
          <p:spPr>
            <a:xfrm rot="7180287" flipV="1">
              <a:off x="5469836" y="1523154"/>
              <a:ext cx="902323" cy="19046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5" name="Straight Arrow Connector 64"/>
            <p:cNvCxnSpPr/>
            <p:nvPr/>
          </p:nvCxnSpPr>
          <p:spPr>
            <a:xfrm flipH="1">
              <a:off x="4587875" y="1905000"/>
              <a:ext cx="470098" cy="2308192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Parallelogram 72"/>
            <p:cNvSpPr/>
            <p:nvPr/>
          </p:nvSpPr>
          <p:spPr>
            <a:xfrm>
              <a:off x="5411739" y="2779162"/>
              <a:ext cx="426994" cy="574848"/>
            </a:xfrm>
            <a:prstGeom prst="parallelogram">
              <a:avLst>
                <a:gd name="adj" fmla="val 807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5" name="Parallelogram 74"/>
            <p:cNvSpPr/>
            <p:nvPr/>
          </p:nvSpPr>
          <p:spPr>
            <a:xfrm>
              <a:off x="4884495" y="3638344"/>
              <a:ext cx="426994" cy="574848"/>
            </a:xfrm>
            <a:prstGeom prst="parallelogram">
              <a:avLst>
                <a:gd name="adj" fmla="val 807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6" name="Parallelogram 75"/>
            <p:cNvSpPr/>
            <p:nvPr/>
          </p:nvSpPr>
          <p:spPr>
            <a:xfrm flipH="1">
              <a:off x="3607740" y="3638344"/>
              <a:ext cx="430536" cy="574848"/>
            </a:xfrm>
            <a:prstGeom prst="parallelogram">
              <a:avLst>
                <a:gd name="adj" fmla="val 807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7" name="Parallelogram 76"/>
            <p:cNvSpPr/>
            <p:nvPr/>
          </p:nvSpPr>
          <p:spPr>
            <a:xfrm flipH="1">
              <a:off x="3096292" y="2814886"/>
              <a:ext cx="401127" cy="574848"/>
            </a:xfrm>
            <a:prstGeom prst="parallelogram">
              <a:avLst>
                <a:gd name="adj" fmla="val 807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8" name="CasellaDiTesto 34"/>
            <p:cNvSpPr txBox="1"/>
            <p:nvPr/>
          </p:nvSpPr>
          <p:spPr>
            <a:xfrm>
              <a:off x="3945368" y="2530510"/>
              <a:ext cx="32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>
                  <a:ln>
                    <a:solidFill>
                      <a:srgbClr val="17375E"/>
                    </a:solidFill>
                  </a:ln>
                  <a:solidFill>
                    <a:srgbClr val="3366FF"/>
                  </a:solidFill>
                  <a:latin typeface="Helvetica"/>
                  <a:cs typeface="Helvetica"/>
                </a:rPr>
                <a:t>E</a:t>
              </a:r>
            </a:p>
          </p:txBody>
        </p:sp>
        <p:sp>
          <p:nvSpPr>
            <p:cNvPr id="79" name="CasellaDiTesto 34"/>
            <p:cNvSpPr txBox="1"/>
            <p:nvPr/>
          </p:nvSpPr>
          <p:spPr>
            <a:xfrm>
              <a:off x="581020" y="3469067"/>
              <a:ext cx="1749197" cy="33855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it-IT" sz="1600" dirty="0">
                  <a:solidFill>
                    <a:srgbClr val="3366FF"/>
                  </a:solidFill>
                  <a:latin typeface="Helvetica"/>
                  <a:cs typeface="Helvetica"/>
                </a:rPr>
                <a:t>Field </a:t>
              </a:r>
              <a:r>
                <a:rPr lang="it-IT" sz="1600" dirty="0" err="1">
                  <a:solidFill>
                    <a:srgbClr val="3366FF"/>
                  </a:solidFill>
                  <a:latin typeface="Helvetica"/>
                  <a:cs typeface="Helvetica"/>
                </a:rPr>
                <a:t>shape</a:t>
              </a:r>
              <a:r>
                <a:rPr lang="it-IT" sz="1600" dirty="0">
                  <a:solidFill>
                    <a:srgbClr val="3366FF"/>
                  </a:solidFill>
                  <a:latin typeface="Helvetica"/>
                  <a:cs typeface="Helvetica"/>
                </a:rPr>
                <a:t> </a:t>
              </a:r>
              <a:r>
                <a:rPr lang="it-IT" sz="1600" dirty="0" err="1">
                  <a:solidFill>
                    <a:srgbClr val="3366FF"/>
                  </a:solidFill>
                  <a:latin typeface="Helvetica"/>
                  <a:cs typeface="Helvetica"/>
                </a:rPr>
                <a:t>rings</a:t>
              </a:r>
              <a:endParaRPr lang="it-IT" sz="1600" dirty="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81" name="Straight Arrow Connector 80"/>
            <p:cNvCxnSpPr>
              <a:stCxn id="79" idx="3"/>
            </p:cNvCxnSpPr>
            <p:nvPr/>
          </p:nvCxnSpPr>
          <p:spPr>
            <a:xfrm flipV="1">
              <a:off x="2330217" y="3389734"/>
              <a:ext cx="766075" cy="24861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2330217" y="3807621"/>
              <a:ext cx="1167202" cy="16112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14"/>
          <p:cNvSpPr/>
          <p:nvPr/>
        </p:nvSpPr>
        <p:spPr>
          <a:xfrm>
            <a:off x="422866" y="802604"/>
            <a:ext cx="8215683" cy="584776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3366FF"/>
                </a:solidFill>
                <a:latin typeface="Helvetica"/>
              </a:rPr>
              <a:t>An innovative design for a modern hybrid </a:t>
            </a:r>
            <a:r>
              <a:rPr lang="en-US" sz="1600" b="1" dirty="0" err="1">
                <a:solidFill>
                  <a:srgbClr val="3366FF"/>
                </a:solidFill>
                <a:latin typeface="Helvetica"/>
              </a:rPr>
              <a:t>photodetector</a:t>
            </a:r>
            <a:r>
              <a:rPr lang="en-US" sz="1600" b="1" dirty="0">
                <a:solidFill>
                  <a:srgbClr val="3366FF"/>
                </a:solidFill>
                <a:latin typeface="Helvetica"/>
              </a:rPr>
              <a:t> based on the combination of a Silicon </a:t>
            </a:r>
            <a:r>
              <a:rPr lang="en-US" sz="1600" b="1" dirty="0" err="1">
                <a:solidFill>
                  <a:srgbClr val="3366FF"/>
                </a:solidFill>
                <a:latin typeface="Helvetica"/>
              </a:rPr>
              <a:t>PhotoMultiplier</a:t>
            </a:r>
            <a:r>
              <a:rPr lang="en-US" sz="1600" b="1" dirty="0">
                <a:solidFill>
                  <a:srgbClr val="3366FF"/>
                </a:solidFill>
                <a:latin typeface="Helvetica"/>
              </a:rPr>
              <a:t> (</a:t>
            </a:r>
            <a:r>
              <a:rPr lang="en-US" sz="1600" b="1" dirty="0" err="1">
                <a:solidFill>
                  <a:srgbClr val="3366FF"/>
                </a:solidFill>
                <a:latin typeface="Helvetica"/>
              </a:rPr>
              <a:t>SiPM</a:t>
            </a:r>
            <a:r>
              <a:rPr lang="en-US" sz="1600" b="1" dirty="0">
                <a:solidFill>
                  <a:srgbClr val="3366FF"/>
                </a:solidFill>
                <a:latin typeface="Helvetica"/>
              </a:rPr>
              <a:t>) with a hemispherical PMT standard envelope</a:t>
            </a:r>
          </a:p>
        </p:txBody>
      </p:sp>
      <p:sp>
        <p:nvSpPr>
          <p:cNvPr id="38" name="Rectangle 14"/>
          <p:cNvSpPr/>
          <p:nvPr/>
        </p:nvSpPr>
        <p:spPr>
          <a:xfrm>
            <a:off x="422867" y="5780628"/>
            <a:ext cx="8215683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66FF"/>
                </a:solidFill>
                <a:latin typeface="Helvetica"/>
              </a:rPr>
              <a:t>The classical dynode chain of a PMT is replaced with a </a:t>
            </a:r>
            <a:r>
              <a:rPr lang="en-US" sz="2000" b="1" dirty="0" err="1">
                <a:solidFill>
                  <a:srgbClr val="3366FF"/>
                </a:solidFill>
                <a:latin typeface="Helvetica"/>
              </a:rPr>
              <a:t>SiPM</a:t>
            </a:r>
            <a:r>
              <a:rPr lang="en-US" sz="2000" b="1" dirty="0">
                <a:solidFill>
                  <a:srgbClr val="3366FF"/>
                </a:solidFill>
                <a:latin typeface="Helvetica"/>
              </a:rPr>
              <a:t>, acting as an electron multiplying detector.</a:t>
            </a:r>
          </a:p>
        </p:txBody>
      </p:sp>
    </p:spTree>
    <p:extLst>
      <p:ext uri="{BB962C8B-B14F-4D97-AF65-F5344CB8AC3E}">
        <p14:creationId xmlns:p14="http://schemas.microsoft.com/office/powerpoint/2010/main" val="848448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VSiPMT Prototype</a:t>
            </a:r>
          </a:p>
        </p:txBody>
      </p:sp>
      <p:pic>
        <p:nvPicPr>
          <p:cNvPr id="5" name="Immagine 4" descr="schema prototip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68" y="1505271"/>
            <a:ext cx="3954623" cy="3448119"/>
          </a:xfrm>
          <a:prstGeom prst="rect">
            <a:avLst/>
          </a:prstGeom>
        </p:spPr>
      </p:pic>
      <p:grpSp>
        <p:nvGrpSpPr>
          <p:cNvPr id="8" name="Gruppo 7"/>
          <p:cNvGrpSpPr/>
          <p:nvPr/>
        </p:nvGrpSpPr>
        <p:grpSpPr>
          <a:xfrm>
            <a:off x="4796711" y="1583671"/>
            <a:ext cx="3890089" cy="3191231"/>
            <a:chOff x="4649482" y="915725"/>
            <a:chExt cx="4248108" cy="3305539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86790" y="1851515"/>
              <a:ext cx="4032207" cy="2369749"/>
            </a:xfrm>
            <a:prstGeom prst="rect">
              <a:avLst/>
            </a:prstGeom>
            <a:ln w="28575" cmpd="sng">
              <a:solidFill>
                <a:schemeClr val="tx2">
                  <a:lumMod val="75000"/>
                </a:schemeClr>
              </a:solidFill>
            </a:ln>
          </p:spPr>
        </p:pic>
        <p:pic>
          <p:nvPicPr>
            <p:cNvPr id="7" name="Immagine 6" descr="Hamamatsu.pn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482" y="915725"/>
              <a:ext cx="4248108" cy="1065398"/>
            </a:xfrm>
            <a:prstGeom prst="rect">
              <a:avLst/>
            </a:prstGeom>
          </p:spPr>
        </p:pic>
      </p:grpSp>
      <p:sp>
        <p:nvSpPr>
          <p:cNvPr id="9" name="Rectangle 14"/>
          <p:cNvSpPr/>
          <p:nvPr/>
        </p:nvSpPr>
        <p:spPr>
          <a:xfrm>
            <a:off x="592081" y="5219992"/>
            <a:ext cx="7894409" cy="523220"/>
          </a:xfrm>
          <a:prstGeom prst="rect">
            <a:avLst/>
          </a:prstGeom>
          <a:solidFill>
            <a:srgbClr val="FFFFFF"/>
          </a:solidFill>
          <a:ln w="19050" cmpd="sng">
            <a:solidFill>
              <a:srgbClr val="31B6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558ED5"/>
                </a:solidFill>
                <a:latin typeface="Helvetica"/>
              </a:rPr>
              <a:t>p</a:t>
            </a:r>
            <a:r>
              <a:rPr lang="en-US" sz="1400" b="1" baseline="30000" dirty="0">
                <a:solidFill>
                  <a:srgbClr val="558ED5"/>
                </a:solidFill>
                <a:latin typeface="Helvetica"/>
              </a:rPr>
              <a:t>+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n</a:t>
            </a:r>
            <a:r>
              <a:rPr lang="en-US" sz="1400" b="1" dirty="0">
                <a:solidFill>
                  <a:srgbClr val="558ED5"/>
                </a:solidFill>
                <a:latin typeface="Symbol" charset="2"/>
                <a:cs typeface="Symbol" charset="2"/>
              </a:rPr>
              <a:t>n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n</a:t>
            </a:r>
            <a:r>
              <a:rPr lang="en-US" sz="1400" b="1" baseline="30000" dirty="0">
                <a:solidFill>
                  <a:srgbClr val="558ED5"/>
                </a:solidFill>
                <a:latin typeface="Helvetica"/>
              </a:rPr>
              <a:t>+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 configuration for photoelectrons, special non-windowed series for </a:t>
            </a:r>
            <a:r>
              <a:rPr lang="en-US" sz="1400" b="1" dirty="0">
                <a:solidFill>
                  <a:srgbClr val="558ED5"/>
                </a:solidFill>
                <a:latin typeface="Symbol" charset="2"/>
                <a:cs typeface="Symbol" charset="2"/>
              </a:rPr>
              <a:t>e</a:t>
            </a:r>
            <a:r>
              <a:rPr lang="en-US" sz="1400" b="1" dirty="0">
                <a:solidFill>
                  <a:srgbClr val="558ED5"/>
                </a:solidFill>
                <a:latin typeface="Helvetica"/>
              </a:rPr>
              <a:t> optimization.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Helvetica"/>
              </a:rPr>
              <a:t>High voltage (-2/3 kV expected) to transport pe from the photocatode to geiger diode.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915953" y="5884457"/>
            <a:ext cx="7212331" cy="58477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b="1" u="sng" dirty="0">
                <a:solidFill>
                  <a:prstClr val="black"/>
                </a:solidFill>
                <a:latin typeface="Calibri"/>
              </a:rPr>
              <a:t>No divider</a:t>
            </a:r>
            <a:r>
              <a:rPr lang="it-IT" sz="1600" b="1" dirty="0">
                <a:solidFill>
                  <a:prstClr val="black"/>
                </a:solidFill>
                <a:latin typeface="Calibri"/>
              </a:rPr>
              <a:t>: no power dissipation or complicated circuit to reduce the dissipation</a:t>
            </a:r>
          </a:p>
          <a:p>
            <a:r>
              <a:rPr lang="it-IT" sz="1600" b="1" dirty="0">
                <a:solidFill>
                  <a:prstClr val="black"/>
                </a:solidFill>
                <a:latin typeface="Calibri"/>
              </a:rPr>
              <a:t>Only a very simple amplifier (&lt; 5mW).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817393" y="652111"/>
            <a:ext cx="4170162" cy="38464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Calibri"/>
              </a:rPr>
              <a:t>Naples – HAMAMATSU Collaboration</a:t>
            </a:r>
          </a:p>
        </p:txBody>
      </p:sp>
    </p:spTree>
    <p:extLst>
      <p:ext uri="{BB962C8B-B14F-4D97-AF65-F5344CB8AC3E}">
        <p14:creationId xmlns:p14="http://schemas.microsoft.com/office/powerpoint/2010/main" val="3312405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867" y="164819"/>
            <a:ext cx="8215683" cy="513959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Hamamatsu Prototypes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24" name="Immagine 23" descr="image copia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8" t="25150" r="9645" b="19520"/>
          <a:stretch/>
        </p:blipFill>
        <p:spPr>
          <a:xfrm>
            <a:off x="272689" y="3063994"/>
            <a:ext cx="5318707" cy="3292356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2009215" y="5318125"/>
            <a:ext cx="1672167" cy="86360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9947685">
            <a:off x="2819804" y="5802168"/>
            <a:ext cx="890125" cy="369332"/>
          </a:xfrm>
          <a:prstGeom prst="rect">
            <a:avLst/>
          </a:prstGeom>
          <a:solidFill>
            <a:srgbClr val="EEECE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  <a:latin typeface="Helvetica"/>
                <a:cs typeface="Helvetica"/>
              </a:rPr>
              <a:t>32 mm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507" y="4302125"/>
            <a:ext cx="1310750" cy="1190625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2853516">
            <a:off x="32354" y="5695687"/>
            <a:ext cx="811741" cy="338554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3366FF"/>
                </a:solidFill>
                <a:latin typeface="Helvetica"/>
                <a:cs typeface="Helvetica"/>
              </a:rPr>
              <a:t>33 mm</a:t>
            </a:r>
          </a:p>
        </p:txBody>
      </p:sp>
      <p:sp>
        <p:nvSpPr>
          <p:cNvPr id="21" name="CasellaDiTesto 44"/>
          <p:cNvSpPr txBox="1"/>
          <p:nvPr/>
        </p:nvSpPr>
        <p:spPr>
          <a:xfrm>
            <a:off x="272689" y="966133"/>
            <a:ext cx="5318707" cy="1938992"/>
          </a:xfrm>
          <a:prstGeom prst="rect">
            <a:avLst/>
          </a:prstGeom>
          <a:noFill/>
          <a:ln>
            <a:solidFill>
              <a:srgbClr val="3366FF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rgbClr val="FF0000"/>
                </a:solidFill>
                <a:latin typeface="Helvetica"/>
              </a:rPr>
              <a:t>7x7 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mm</a:t>
            </a:r>
            <a:r>
              <a:rPr lang="it-IT" sz="2000" baseline="30000" dirty="0">
                <a:solidFill>
                  <a:srgbClr val="3366FF"/>
                </a:solidFill>
                <a:latin typeface="Helvetica"/>
              </a:rPr>
              <a:t>2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entrance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window</a:t>
            </a:r>
            <a:endParaRPr lang="it-IT" sz="2000" dirty="0">
              <a:solidFill>
                <a:srgbClr val="3366FF"/>
              </a:solidFill>
              <a:latin typeface="Helvetica"/>
            </a:endParaRPr>
          </a:p>
          <a:p>
            <a:pPr algn="ctr"/>
            <a:r>
              <a:rPr lang="it-IT" sz="2000" dirty="0">
                <a:solidFill>
                  <a:srgbClr val="FF0000"/>
                </a:solidFill>
                <a:latin typeface="Helvetica"/>
              </a:rPr>
              <a:t>3 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mm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diameter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Helvetica"/>
              </a:rPr>
              <a:t>GaAsp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photocathode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endParaRPr lang="it-IT" sz="2000" baseline="30000" dirty="0">
              <a:solidFill>
                <a:srgbClr val="3366FF"/>
              </a:solidFill>
              <a:latin typeface="Helvetica"/>
            </a:endParaRPr>
          </a:p>
          <a:p>
            <a:pPr algn="ctr"/>
            <a:r>
              <a:rPr lang="it-IT" sz="2000" dirty="0">
                <a:solidFill>
                  <a:srgbClr val="FF0000"/>
                </a:solidFill>
                <a:latin typeface="Helvetica"/>
              </a:rPr>
              <a:t>2</a:t>
            </a:r>
            <a:r>
              <a:rPr lang="it-IT" sz="2000" dirty="0">
                <a:solidFill>
                  <a:srgbClr val="389E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protoypes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:</a:t>
            </a:r>
          </a:p>
          <a:p>
            <a:pPr algn="ctr"/>
            <a:r>
              <a:rPr lang="it-IT" sz="2000" dirty="0" err="1">
                <a:solidFill>
                  <a:srgbClr val="3366FF"/>
                </a:solidFill>
                <a:latin typeface="Helvetica"/>
              </a:rPr>
              <a:t>SiPM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1 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mm</a:t>
            </a:r>
            <a:r>
              <a:rPr lang="it-IT" sz="2000" baseline="30000" dirty="0">
                <a:solidFill>
                  <a:srgbClr val="3366FF"/>
                </a:solidFill>
                <a:latin typeface="Helvetica"/>
              </a:rPr>
              <a:t>2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/ 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50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3366FF"/>
                </a:solidFill>
                <a:latin typeface="Symbol" charset="2"/>
                <a:cs typeface="Symbol" charset="2"/>
              </a:rPr>
              <a:t>m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m / 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400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cells</a:t>
            </a:r>
            <a:endParaRPr lang="it-IT" sz="2000" dirty="0">
              <a:solidFill>
                <a:srgbClr val="3366FF"/>
              </a:solidFill>
              <a:latin typeface="Helvetica"/>
            </a:endParaRPr>
          </a:p>
          <a:p>
            <a:pPr algn="ctr"/>
            <a:r>
              <a:rPr lang="it-IT" sz="2000" dirty="0" err="1">
                <a:solidFill>
                  <a:srgbClr val="3366FF"/>
                </a:solidFill>
                <a:latin typeface="Helvetica"/>
              </a:rPr>
              <a:t>SiPM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1 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mm</a:t>
            </a:r>
            <a:r>
              <a:rPr lang="it-IT" sz="2000" baseline="30000" dirty="0">
                <a:solidFill>
                  <a:srgbClr val="3366FF"/>
                </a:solidFill>
                <a:latin typeface="Helvetica"/>
              </a:rPr>
              <a:t>2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/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100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3366FF"/>
                </a:solidFill>
                <a:latin typeface="Symbol" charset="2"/>
                <a:cs typeface="Symbol" charset="2"/>
              </a:rPr>
              <a:t>m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m / 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100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cells</a:t>
            </a:r>
            <a:endParaRPr lang="it-IT" sz="2000" dirty="0">
              <a:solidFill>
                <a:srgbClr val="3366FF"/>
              </a:solidFill>
              <a:latin typeface="Helvetica"/>
            </a:endParaRPr>
          </a:p>
          <a:p>
            <a:pPr algn="ctr"/>
            <a:r>
              <a:rPr lang="it-IT" sz="2000" dirty="0" err="1">
                <a:solidFill>
                  <a:srgbClr val="3366FF"/>
                </a:solidFill>
                <a:latin typeface="Helvetica"/>
              </a:rPr>
              <a:t>both</a:t>
            </a:r>
            <a:r>
              <a:rPr lang="it-IT" sz="2000" dirty="0">
                <a:solidFill>
                  <a:srgbClr val="3366FF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Helvetica"/>
              </a:rPr>
              <a:t>p</a:t>
            </a:r>
            <a:r>
              <a:rPr lang="it-IT" sz="2000" baseline="30000" dirty="0" err="1">
                <a:solidFill>
                  <a:srgbClr val="FF0000"/>
                </a:solidFill>
                <a:latin typeface="Helvetica"/>
              </a:rPr>
              <a:t>+</a:t>
            </a:r>
            <a:r>
              <a:rPr lang="it-IT" sz="2000" dirty="0" err="1">
                <a:solidFill>
                  <a:srgbClr val="FF0000"/>
                </a:solidFill>
                <a:latin typeface="Helvetica"/>
              </a:rPr>
              <a:t>n</a:t>
            </a:r>
            <a:r>
              <a:rPr lang="it-IT" sz="20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n</a:t>
            </a:r>
            <a:r>
              <a:rPr lang="it-IT" sz="2000" dirty="0" err="1">
                <a:solidFill>
                  <a:srgbClr val="FF0000"/>
                </a:solidFill>
                <a:latin typeface="Helvetica"/>
              </a:rPr>
              <a:t>n</a:t>
            </a:r>
            <a:r>
              <a:rPr lang="it-IT" sz="2000" baseline="30000" dirty="0">
                <a:solidFill>
                  <a:srgbClr val="FF0000"/>
                </a:solidFill>
                <a:latin typeface="Helvetica"/>
              </a:rPr>
              <a:t>+</a:t>
            </a:r>
            <a:r>
              <a:rPr lang="it-IT" sz="2000" dirty="0">
                <a:solidFill>
                  <a:srgbClr val="FF0000"/>
                </a:solidFill>
                <a:latin typeface="Helvetica"/>
              </a:rPr>
              <a:t> </a:t>
            </a:r>
            <a:r>
              <a:rPr lang="it-IT" sz="2000" dirty="0" err="1">
                <a:solidFill>
                  <a:srgbClr val="3366FF"/>
                </a:solidFill>
                <a:latin typeface="Helvetica"/>
              </a:rPr>
              <a:t>configuration</a:t>
            </a:r>
            <a:endParaRPr lang="it-IT" sz="2000" dirty="0">
              <a:solidFill>
                <a:srgbClr val="3366FF"/>
              </a:solidFill>
              <a:latin typeface="Helvetica"/>
            </a:endParaRPr>
          </a:p>
        </p:txBody>
      </p:sp>
      <p:pic>
        <p:nvPicPr>
          <p:cNvPr id="16" name="Immagine 15" descr="LogoHamamats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21" y="3063994"/>
            <a:ext cx="1865841" cy="283527"/>
          </a:xfrm>
          <a:prstGeom prst="rect">
            <a:avLst/>
          </a:prstGeom>
        </p:spPr>
      </p:pic>
      <p:pic>
        <p:nvPicPr>
          <p:cNvPr id="13" name="Immagine 22" descr="ibrido-dimension.p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2"/>
          <a:stretch/>
        </p:blipFill>
        <p:spPr>
          <a:xfrm>
            <a:off x="5609919" y="1827432"/>
            <a:ext cx="3512446" cy="378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2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magine 51" descr="Schermata 09-2456553 alle 16.11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82" y="1708454"/>
            <a:ext cx="6752897" cy="2022638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63140"/>
            <a:ext cx="8229600" cy="1030798"/>
          </a:xfrm>
        </p:spPr>
        <p:txBody>
          <a:bodyPr>
            <a:normAutofit/>
          </a:bodyPr>
          <a:lstStyle/>
          <a:p>
            <a:r>
              <a:rPr lang="en-GB" smtClean="0"/>
              <a:t>Many advantage in VSiPMT solution  </a:t>
            </a:r>
            <a:endParaRPr lang="en-GB"/>
          </a:p>
        </p:txBody>
      </p:sp>
      <p:sp>
        <p:nvSpPr>
          <p:cNvPr id="54" name="Rettangolo 53"/>
          <p:cNvSpPr/>
          <p:nvPr/>
        </p:nvSpPr>
        <p:spPr>
          <a:xfrm>
            <a:off x="1661833" y="1474297"/>
            <a:ext cx="1207180" cy="31531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prstClr val="white"/>
                </a:solidFill>
                <a:latin typeface="Calibri"/>
              </a:rPr>
              <a:t>hybrid/APD</a:t>
            </a:r>
          </a:p>
        </p:txBody>
      </p:sp>
      <p:sp>
        <p:nvSpPr>
          <p:cNvPr id="55" name="Rettangolo 54"/>
          <p:cNvSpPr/>
          <p:nvPr/>
        </p:nvSpPr>
        <p:spPr>
          <a:xfrm>
            <a:off x="5340583" y="1474297"/>
            <a:ext cx="1103658" cy="31531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prstClr val="white"/>
                </a:solidFill>
                <a:latin typeface="Calibri"/>
              </a:rPr>
              <a:t>VSiPMT</a:t>
            </a:r>
          </a:p>
        </p:txBody>
      </p:sp>
      <p:sp>
        <p:nvSpPr>
          <p:cNvPr id="56" name="Rettangolo 55"/>
          <p:cNvSpPr/>
          <p:nvPr/>
        </p:nvSpPr>
        <p:spPr>
          <a:xfrm>
            <a:off x="259549" y="3761462"/>
            <a:ext cx="1765539" cy="523220"/>
          </a:xfrm>
          <a:prstGeom prst="rect">
            <a:avLst/>
          </a:prstGeom>
          <a:solidFill>
            <a:srgbClr val="3366FF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Helvetica"/>
              </a:rPr>
              <a:t>Need of HV to obtain a high gain</a:t>
            </a:r>
          </a:p>
        </p:txBody>
      </p:sp>
      <p:sp>
        <p:nvSpPr>
          <p:cNvPr id="57" name="Rettangolo 56"/>
          <p:cNvSpPr/>
          <p:nvPr/>
        </p:nvSpPr>
        <p:spPr>
          <a:xfrm>
            <a:off x="6656699" y="3878254"/>
            <a:ext cx="2030101" cy="523220"/>
          </a:xfrm>
          <a:prstGeom prst="rect">
            <a:avLst/>
          </a:prstGeom>
          <a:solidFill>
            <a:srgbClr val="3366FF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Helvetica"/>
              </a:rPr>
              <a:t>High gain obtained with low voltage in the SiPM</a:t>
            </a:r>
          </a:p>
        </p:txBody>
      </p:sp>
      <p:sp>
        <p:nvSpPr>
          <p:cNvPr id="59" name="CasellaDiTesto 39"/>
          <p:cNvSpPr txBox="1">
            <a:spLocks noChangeArrowheads="1"/>
          </p:cNvSpPr>
          <p:nvPr/>
        </p:nvSpPr>
        <p:spPr bwMode="auto">
          <a:xfrm>
            <a:off x="259549" y="4889587"/>
            <a:ext cx="3586808" cy="1600438"/>
          </a:xfrm>
          <a:prstGeom prst="rect">
            <a:avLst/>
          </a:prstGeom>
          <a:noFill/>
          <a:ln w="19050" cmpd="sng">
            <a:solidFill>
              <a:srgbClr val="31B6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b="1" u="sng" dirty="0" smtClean="0">
                <a:solidFill>
                  <a:srgbClr val="073E87"/>
                </a:solidFill>
              </a:rPr>
              <a:t>Drawback of APD solution</a:t>
            </a:r>
          </a:p>
          <a:p>
            <a:pPr eaLnBrk="1" hangingPunct="1"/>
            <a:endParaRPr lang="en-GB" sz="1400" b="1" u="sng" dirty="0" smtClean="0">
              <a:solidFill>
                <a:srgbClr val="073E87"/>
              </a:solidFill>
            </a:endParaRPr>
          </a:p>
          <a:p>
            <a:pPr eaLnBrk="1" hangingPunct="1"/>
            <a:r>
              <a:rPr lang="en-GB" sz="1400" dirty="0" smtClean="0">
                <a:solidFill>
                  <a:srgbClr val="EEECE1">
                    <a:lumMod val="50000"/>
                  </a:srgbClr>
                </a:solidFill>
              </a:rPr>
              <a:t>- </a:t>
            </a:r>
            <a:r>
              <a:rPr lang="en-GB" sz="1400" dirty="0" smtClean="0">
                <a:solidFill>
                  <a:srgbClr val="FF0000"/>
                </a:solidFill>
              </a:rPr>
              <a:t>G=</a:t>
            </a:r>
            <a:r>
              <a:rPr lang="en-GB" sz="1400" dirty="0" err="1" smtClean="0">
                <a:solidFill>
                  <a:srgbClr val="FF0000"/>
                </a:solidFill>
              </a:rPr>
              <a:t>E</a:t>
            </a:r>
            <a:r>
              <a:rPr lang="en-GB" sz="1400" baseline="-25000" dirty="0" err="1" smtClean="0">
                <a:solidFill>
                  <a:srgbClr val="FF0000"/>
                </a:solidFill>
              </a:rPr>
              <a:t>phe</a:t>
            </a:r>
            <a:r>
              <a:rPr lang="en-GB" sz="1400" dirty="0" smtClean="0">
                <a:solidFill>
                  <a:srgbClr val="FF0000"/>
                </a:solidFill>
              </a:rPr>
              <a:t>/E</a:t>
            </a:r>
            <a:r>
              <a:rPr lang="en-GB" sz="1400" baseline="-25000" dirty="0" smtClean="0">
                <a:solidFill>
                  <a:srgbClr val="FF0000"/>
                </a:solidFill>
              </a:rPr>
              <a:t>e,h</a:t>
            </a:r>
            <a:r>
              <a:rPr lang="en-GB" sz="1400" dirty="0" smtClean="0">
                <a:solidFill>
                  <a:srgbClr val="FF0000"/>
                </a:solidFill>
              </a:rPr>
              <a:t>≈10</a:t>
            </a:r>
            <a:r>
              <a:rPr lang="en-GB" sz="1400" baseline="30000" dirty="0" smtClean="0">
                <a:solidFill>
                  <a:srgbClr val="FF0000"/>
                </a:solidFill>
              </a:rPr>
              <a:t>4</a:t>
            </a:r>
            <a:r>
              <a:rPr lang="en-GB" sz="1400" dirty="0" smtClean="0">
                <a:solidFill>
                  <a:srgbClr val="FF0000"/>
                </a:solidFill>
              </a:rPr>
              <a:t>-10</a:t>
            </a:r>
            <a:r>
              <a:rPr lang="en-GB" sz="1400" baseline="30000" dirty="0" smtClean="0">
                <a:solidFill>
                  <a:srgbClr val="FF0000"/>
                </a:solidFill>
              </a:rPr>
              <a:t>5</a:t>
            </a:r>
            <a:r>
              <a:rPr lang="en-GB" sz="1400" dirty="0" smtClean="0">
                <a:solidFill>
                  <a:srgbClr val="FF0000"/>
                </a:solidFill>
              </a:rPr>
              <a:t> </a:t>
            </a:r>
          </a:p>
          <a:p>
            <a:pPr eaLnBrk="1" hangingPunct="1"/>
            <a:r>
              <a:rPr lang="en-GB" sz="1400" dirty="0" smtClean="0">
                <a:solidFill>
                  <a:srgbClr val="0B87D6"/>
                </a:solidFill>
              </a:rPr>
              <a:t>- too </a:t>
            </a:r>
            <a:r>
              <a:rPr lang="en-GB" sz="1400" b="1" dirty="0" smtClean="0">
                <a:solidFill>
                  <a:srgbClr val="073E87"/>
                </a:solidFill>
              </a:rPr>
              <a:t>low Gain. HV gain</a:t>
            </a:r>
          </a:p>
          <a:p>
            <a:pPr eaLnBrk="1" hangingPunct="1"/>
            <a:r>
              <a:rPr lang="en-GB" sz="1400" dirty="0" smtClean="0">
                <a:solidFill>
                  <a:srgbClr val="0B87D6"/>
                </a:solidFill>
              </a:rPr>
              <a:t>- G </a:t>
            </a:r>
            <a:r>
              <a:rPr lang="en-GB" sz="1400" b="1" dirty="0" smtClean="0">
                <a:solidFill>
                  <a:srgbClr val="073E87"/>
                </a:solidFill>
              </a:rPr>
              <a:t>depending</a:t>
            </a:r>
            <a:r>
              <a:rPr lang="en-GB" sz="1400" dirty="0" smtClean="0">
                <a:solidFill>
                  <a:prstClr val="black"/>
                </a:solidFill>
              </a:rPr>
              <a:t> </a:t>
            </a:r>
            <a:r>
              <a:rPr lang="en-GB" sz="1400" dirty="0" smtClean="0">
                <a:solidFill>
                  <a:srgbClr val="0B87D6"/>
                </a:solidFill>
              </a:rPr>
              <a:t>on HV</a:t>
            </a:r>
          </a:p>
          <a:p>
            <a:pPr eaLnBrk="1" hangingPunct="1"/>
            <a:r>
              <a:rPr lang="en-GB" sz="1400" dirty="0" smtClean="0">
                <a:solidFill>
                  <a:srgbClr val="0B87D6"/>
                </a:solidFill>
              </a:rPr>
              <a:t>- Need a strong HV critical </a:t>
            </a:r>
            <a:r>
              <a:rPr lang="en-GB" sz="1400" b="1" dirty="0" smtClean="0">
                <a:solidFill>
                  <a:srgbClr val="073E87"/>
                </a:solidFill>
              </a:rPr>
              <a:t>stabilization.</a:t>
            </a:r>
          </a:p>
          <a:p>
            <a:pPr eaLnBrk="1" hangingPunct="1"/>
            <a:r>
              <a:rPr lang="en-GB" sz="1400" dirty="0" smtClean="0">
                <a:solidFill>
                  <a:srgbClr val="0B87D6"/>
                </a:solidFill>
              </a:rPr>
              <a:t>- Difficult </a:t>
            </a:r>
            <a:r>
              <a:rPr lang="en-GB" sz="1400" b="1" dirty="0" smtClean="0">
                <a:solidFill>
                  <a:srgbClr val="073E87"/>
                </a:solidFill>
              </a:rPr>
              <a:t>and expensive insulation</a:t>
            </a:r>
            <a:endParaRPr lang="en-GB" sz="1400" b="1" dirty="0">
              <a:solidFill>
                <a:srgbClr val="073E87"/>
              </a:solidFill>
            </a:endParaRPr>
          </a:p>
        </p:txBody>
      </p:sp>
      <p:sp>
        <p:nvSpPr>
          <p:cNvPr id="60" name="CasellaDiTesto 43"/>
          <p:cNvSpPr txBox="1">
            <a:spLocks noChangeArrowheads="1"/>
          </p:cNvSpPr>
          <p:nvPr/>
        </p:nvSpPr>
        <p:spPr bwMode="auto">
          <a:xfrm>
            <a:off x="5127859" y="4904186"/>
            <a:ext cx="3558941" cy="1600438"/>
          </a:xfrm>
          <a:prstGeom prst="rect">
            <a:avLst/>
          </a:prstGeom>
          <a:noFill/>
          <a:ln w="19050" cmpd="sng">
            <a:solidFill>
              <a:srgbClr val="31B6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b="1" u="sng" smtClean="0">
                <a:solidFill>
                  <a:srgbClr val="1F497D"/>
                </a:solidFill>
              </a:rPr>
              <a:t>Lot of advantage in the SiPM solution</a:t>
            </a:r>
          </a:p>
          <a:p>
            <a:pPr eaLnBrk="1" hangingPunct="1"/>
            <a:endParaRPr lang="en-GB" sz="1400" b="1" u="sng" smtClean="0">
              <a:solidFill>
                <a:srgbClr val="3366FF"/>
              </a:solidFill>
            </a:endParaRPr>
          </a:p>
          <a:p>
            <a:pPr eaLnBrk="1" hangingPunct="1"/>
            <a:r>
              <a:rPr lang="en-GB" sz="1400" smtClean="0">
                <a:solidFill>
                  <a:srgbClr val="073E87"/>
                </a:solidFill>
              </a:rPr>
              <a:t>- </a:t>
            </a:r>
            <a:r>
              <a:rPr lang="en-GB" sz="1400" b="1" smtClean="0">
                <a:solidFill>
                  <a:srgbClr val="073E87"/>
                </a:solidFill>
              </a:rPr>
              <a:t>G</a:t>
            </a:r>
            <a:r>
              <a:rPr lang="en-GB" sz="1400" smtClean="0">
                <a:solidFill>
                  <a:srgbClr val="073E87"/>
                </a:solidFill>
              </a:rPr>
              <a:t> </a:t>
            </a:r>
            <a:r>
              <a:rPr lang="en-GB" sz="1400" b="1" smtClean="0">
                <a:solidFill>
                  <a:srgbClr val="073E87"/>
                </a:solidFill>
              </a:rPr>
              <a:t>&gt; 10</a:t>
            </a:r>
            <a:r>
              <a:rPr lang="en-GB" sz="1400" b="1" baseline="30000" smtClean="0">
                <a:solidFill>
                  <a:srgbClr val="073E87"/>
                </a:solidFill>
              </a:rPr>
              <a:t>6</a:t>
            </a:r>
            <a:r>
              <a:rPr lang="en-GB" sz="1400" b="1" smtClean="0">
                <a:solidFill>
                  <a:srgbClr val="073E87"/>
                </a:solidFill>
              </a:rPr>
              <a:t> </a:t>
            </a:r>
            <a:r>
              <a:rPr lang="en-GB" sz="1400" smtClean="0">
                <a:solidFill>
                  <a:srgbClr val="0B87D6"/>
                </a:solidFill>
              </a:rPr>
              <a:t>: more of a factor 10</a:t>
            </a:r>
            <a:r>
              <a:rPr lang="en-GB" sz="1400" smtClean="0">
                <a:solidFill>
                  <a:prstClr val="black"/>
                </a:solidFill>
              </a:rPr>
              <a:t>. </a:t>
            </a:r>
          </a:p>
          <a:p>
            <a:pPr eaLnBrk="1" hangingPunct="1"/>
            <a:r>
              <a:rPr lang="en-GB" sz="1400" b="1" smtClean="0">
                <a:solidFill>
                  <a:srgbClr val="073E87"/>
                </a:solidFill>
              </a:rPr>
              <a:t>- Low HV</a:t>
            </a:r>
            <a:r>
              <a:rPr lang="en-GB" sz="1400" b="1" smtClean="0">
                <a:solidFill>
                  <a:srgbClr val="0B87D6"/>
                </a:solidFill>
              </a:rPr>
              <a:t>, </a:t>
            </a:r>
            <a:r>
              <a:rPr lang="en-GB" sz="1400" smtClean="0">
                <a:solidFill>
                  <a:srgbClr val="0B87D6"/>
                </a:solidFill>
              </a:rPr>
              <a:t>only for photoelectron transfer</a:t>
            </a:r>
            <a:endParaRPr lang="en-GB" sz="1400" b="1" smtClean="0">
              <a:solidFill>
                <a:srgbClr val="0B87D6"/>
              </a:solidFill>
            </a:endParaRPr>
          </a:p>
          <a:p>
            <a:pPr eaLnBrk="1" hangingPunct="1"/>
            <a:r>
              <a:rPr lang="en-GB" sz="1400" smtClean="0">
                <a:solidFill>
                  <a:srgbClr val="073E87"/>
                </a:solidFill>
              </a:rPr>
              <a:t>- </a:t>
            </a:r>
            <a:r>
              <a:rPr lang="en-GB" sz="1400" b="1" smtClean="0">
                <a:solidFill>
                  <a:srgbClr val="073E87"/>
                </a:solidFill>
              </a:rPr>
              <a:t>Normal insulation</a:t>
            </a:r>
            <a:endParaRPr lang="en-GB" sz="1400" smtClean="0">
              <a:solidFill>
                <a:srgbClr val="073E87"/>
              </a:solidFill>
            </a:endParaRPr>
          </a:p>
          <a:p>
            <a:pPr eaLnBrk="1" hangingPunct="1"/>
            <a:r>
              <a:rPr lang="en-GB" sz="1400" smtClean="0">
                <a:solidFill>
                  <a:srgbClr val="073E87"/>
                </a:solidFill>
              </a:rPr>
              <a:t>- </a:t>
            </a:r>
            <a:r>
              <a:rPr lang="en-GB" sz="1400" b="1" smtClean="0">
                <a:solidFill>
                  <a:srgbClr val="073E87"/>
                </a:solidFill>
              </a:rPr>
              <a:t>No HV stabilization</a:t>
            </a:r>
          </a:p>
          <a:p>
            <a:pPr eaLnBrk="1" hangingPunct="1"/>
            <a:r>
              <a:rPr lang="en-GB" sz="1400" b="1" smtClean="0">
                <a:solidFill>
                  <a:srgbClr val="073E87"/>
                </a:solidFill>
              </a:rPr>
              <a:t>- Low voltage Gain: </a:t>
            </a:r>
            <a:r>
              <a:rPr lang="en-GB" sz="1400" smtClean="0">
                <a:solidFill>
                  <a:srgbClr val="FF0000"/>
                </a:solidFill>
              </a:rPr>
              <a:t>easy to stabilize</a:t>
            </a:r>
            <a:endParaRPr lang="en-GB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690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Amplification</a:t>
            </a:r>
            <a:endParaRPr lang="it-IT" dirty="0"/>
          </a:p>
        </p:txBody>
      </p:sp>
      <p:grpSp>
        <p:nvGrpSpPr>
          <p:cNvPr id="6" name="Gruppo 5"/>
          <p:cNvGrpSpPr/>
          <p:nvPr/>
        </p:nvGrpSpPr>
        <p:grpSpPr>
          <a:xfrm>
            <a:off x="761288" y="1437325"/>
            <a:ext cx="7708039" cy="1427299"/>
            <a:chOff x="517674" y="803632"/>
            <a:chExt cx="8126834" cy="1858805"/>
          </a:xfrm>
        </p:grpSpPr>
        <p:pic>
          <p:nvPicPr>
            <p:cNvPr id="4" name="Immagine 3" descr="Schermata 2013-05-31 a 02.21.3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674" y="803632"/>
              <a:ext cx="3972376" cy="1858805"/>
            </a:xfrm>
            <a:prstGeom prst="rect">
              <a:avLst/>
            </a:prstGeom>
            <a:ln w="19050" cmpd="sng">
              <a:solidFill>
                <a:schemeClr val="tx1"/>
              </a:solidFill>
            </a:ln>
          </p:spPr>
        </p:pic>
        <p:pic>
          <p:nvPicPr>
            <p:cNvPr id="5" name="Immagine 4" descr="Schermata 2013-05-31 a 02.21.17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61" b="9320"/>
            <a:stretch/>
          </p:blipFill>
          <p:spPr>
            <a:xfrm>
              <a:off x="4718182" y="803632"/>
              <a:ext cx="3926326" cy="1858805"/>
            </a:xfrm>
            <a:prstGeom prst="rect">
              <a:avLst/>
            </a:prstGeom>
            <a:ln w="28575" cmpd="sng">
              <a:solidFill>
                <a:schemeClr val="tx1"/>
              </a:solidFill>
            </a:ln>
          </p:spPr>
        </p:pic>
      </p:grpSp>
      <p:sp>
        <p:nvSpPr>
          <p:cNvPr id="13" name="Rectangle 14"/>
          <p:cNvSpPr/>
          <p:nvPr/>
        </p:nvSpPr>
        <p:spPr>
          <a:xfrm>
            <a:off x="251351" y="852867"/>
            <a:ext cx="3515655" cy="584776"/>
          </a:xfrm>
          <a:prstGeom prst="rect">
            <a:avLst/>
          </a:prstGeom>
          <a:solidFill>
            <a:srgbClr val="3366FF"/>
          </a:solidFill>
          <a:ln>
            <a:solidFill>
              <a:srgbClr val="31B6FD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Calibri"/>
              </a:rPr>
              <a:t>Single-state amplifiers based on an OP-AMP in non inverting configuration.</a:t>
            </a:r>
          </a:p>
        </p:txBody>
      </p:sp>
      <p:sp>
        <p:nvSpPr>
          <p:cNvPr id="14" name="Rectangle 14"/>
          <p:cNvSpPr/>
          <p:nvPr/>
        </p:nvSpPr>
        <p:spPr>
          <a:xfrm>
            <a:off x="7255357" y="1264534"/>
            <a:ext cx="1621337" cy="338554"/>
          </a:xfrm>
          <a:prstGeom prst="rect">
            <a:avLst/>
          </a:prstGeom>
          <a:solidFill>
            <a:srgbClr val="3366FF"/>
          </a:solidFill>
          <a:ln>
            <a:solidFill>
              <a:srgbClr val="31B6FD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Calibri"/>
              </a:rPr>
              <a:t>3 different gain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457200" y="6060185"/>
            <a:ext cx="2869495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Helvetica"/>
              </a:rPr>
              <a:t>Power consumption &lt; 5mW</a:t>
            </a: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 rotWithShape="1">
          <a:blip r:embed="rId4"/>
          <a:srcRect b="54412"/>
          <a:stretch/>
        </p:blipFill>
        <p:spPr>
          <a:xfrm>
            <a:off x="457980" y="3124738"/>
            <a:ext cx="8228820" cy="2733445"/>
          </a:xfrm>
          <a:prstGeom prst="rect">
            <a:avLst/>
          </a:prstGeom>
          <a:ln w="28575" cmpd="sng">
            <a:noFill/>
          </a:ln>
        </p:spPr>
      </p:pic>
      <p:cxnSp>
        <p:nvCxnSpPr>
          <p:cNvPr id="28" name="Straight Arrow Connector 4"/>
          <p:cNvCxnSpPr/>
          <p:nvPr/>
        </p:nvCxnSpPr>
        <p:spPr>
          <a:xfrm>
            <a:off x="3048000" y="3657049"/>
            <a:ext cx="0" cy="17145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8"/>
          <p:cNvSpPr txBox="1"/>
          <p:nvPr/>
        </p:nvSpPr>
        <p:spPr>
          <a:xfrm>
            <a:off x="2143125" y="4393133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12 mV</a:t>
            </a:r>
          </a:p>
        </p:txBody>
      </p:sp>
      <p:cxnSp>
        <p:nvCxnSpPr>
          <p:cNvPr id="30" name="Straight Arrow Connector 14"/>
          <p:cNvCxnSpPr/>
          <p:nvPr/>
        </p:nvCxnSpPr>
        <p:spPr>
          <a:xfrm>
            <a:off x="4549775" y="5703748"/>
            <a:ext cx="1625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16"/>
          <p:cNvSpPr txBox="1"/>
          <p:nvPr/>
        </p:nvSpPr>
        <p:spPr>
          <a:xfrm>
            <a:off x="4942110" y="579134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40 ns</a:t>
            </a:r>
          </a:p>
        </p:txBody>
      </p:sp>
      <p:sp>
        <p:nvSpPr>
          <p:cNvPr id="32" name="Rectangle 18"/>
          <p:cNvSpPr/>
          <p:nvPr/>
        </p:nvSpPr>
        <p:spPr>
          <a:xfrm>
            <a:off x="5180235" y="3456994"/>
            <a:ext cx="104775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alibri"/>
              </a:rPr>
              <a:t>2 </a:t>
            </a:r>
            <a:r>
              <a:rPr lang="en-US" sz="2000" dirty="0" err="1">
                <a:solidFill>
                  <a:srgbClr val="FF0000"/>
                </a:solidFill>
                <a:latin typeface="Calibri"/>
              </a:rPr>
              <a:t>nphe</a:t>
            </a:r>
            <a:endParaRPr lang="en-US" sz="2000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744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Efficiency </a:t>
            </a:r>
            <a:endParaRPr lang="it-IT" dirty="0"/>
          </a:p>
        </p:txBody>
      </p:sp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293419"/>
              </p:ext>
            </p:extLst>
          </p:nvPr>
        </p:nvGraphicFramePr>
        <p:xfrm>
          <a:off x="4532049" y="1018578"/>
          <a:ext cx="4478138" cy="2871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40921" y="5945911"/>
            <a:ext cx="4845784" cy="72752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Efficiency is highly stable over 3200 V.</a:t>
            </a:r>
          </a:p>
          <a:p>
            <a:pPr algn="ctr">
              <a:spcBef>
                <a:spcPct val="0"/>
              </a:spcBef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No need for high voltage stabilization.</a:t>
            </a:r>
          </a:p>
        </p:txBody>
      </p:sp>
      <p:pic>
        <p:nvPicPr>
          <p:cNvPr id="7" name="Immagine 6" descr="eff-vsipm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16" y="3999879"/>
            <a:ext cx="3015034" cy="1576135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190010" y="3954133"/>
            <a:ext cx="3364568" cy="20197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31B6FD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 algn="just">
              <a:spcBef>
                <a:spcPct val="0"/>
              </a:spcBef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</a:rPr>
              <a:t>HV: photoelectron transfer		  </a:t>
            </a:r>
            <a:r>
              <a:rPr lang="en-US" sz="1400" u="sng" dirty="0">
                <a:solidFill>
                  <a:srgbClr val="FF0000"/>
                </a:solidFill>
                <a:latin typeface="Helvetica"/>
              </a:rPr>
              <a:t>NO power consumption</a:t>
            </a:r>
            <a:r>
              <a:rPr lang="en-US" sz="1400" dirty="0">
                <a:solidFill>
                  <a:srgbClr val="FF0000"/>
                </a:solidFill>
                <a:latin typeface="Helvetica"/>
              </a:rPr>
              <a:t> (NULL current)</a:t>
            </a:r>
            <a:r>
              <a:rPr lang="en-US" sz="1400" dirty="0">
                <a:solidFill>
                  <a:prstClr val="black"/>
                </a:solidFill>
                <a:latin typeface="Helvetica"/>
              </a:rPr>
              <a:t> unlike </a:t>
            </a:r>
            <a:r>
              <a:rPr lang="en-US" sz="1400" dirty="0" err="1">
                <a:solidFill>
                  <a:prstClr val="black"/>
                </a:solidFill>
                <a:latin typeface="Helvetica"/>
              </a:rPr>
              <a:t>PMTs.</a:t>
            </a:r>
            <a:endParaRPr lang="en-US" sz="1400" dirty="0">
              <a:solidFill>
                <a:prstClr val="black"/>
              </a:solidFill>
              <a:latin typeface="Helvetica"/>
            </a:endParaRPr>
          </a:p>
          <a:p>
            <a:pPr marL="285750" indent="-285750" algn="just">
              <a:spcBef>
                <a:spcPct val="0"/>
              </a:spcBef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</a:rPr>
              <a:t>LV-based gain	</a:t>
            </a:r>
            <a:r>
              <a:rPr lang="en-US" sz="1400" u="sng" dirty="0">
                <a:solidFill>
                  <a:srgbClr val="FF0000"/>
                </a:solidFill>
                <a:latin typeface="Helvetica"/>
              </a:rPr>
              <a:t>EASY STABILIZATION</a:t>
            </a:r>
          </a:p>
          <a:p>
            <a:pPr marL="285750" indent="-285750" algn="just">
              <a:spcBef>
                <a:spcPct val="0"/>
              </a:spcBef>
              <a:buFont typeface="Arial"/>
              <a:buChar char="•"/>
            </a:pPr>
            <a:r>
              <a:rPr lang="en-US" sz="1400" dirty="0">
                <a:solidFill>
                  <a:prstClr val="black"/>
                </a:solidFill>
                <a:latin typeface="Helvetica"/>
              </a:rPr>
              <a:t>Reducing the SiO</a:t>
            </a:r>
            <a:r>
              <a:rPr lang="en-US" sz="1400" baseline="-25000" dirty="0">
                <a:solidFill>
                  <a:prstClr val="black"/>
                </a:solidFill>
                <a:latin typeface="Helvetica"/>
              </a:rPr>
              <a:t>2</a:t>
            </a:r>
            <a:r>
              <a:rPr lang="en-US" sz="1400" dirty="0">
                <a:solidFill>
                  <a:prstClr val="black"/>
                </a:solidFill>
                <a:latin typeface="Helvetica"/>
              </a:rPr>
              <a:t> coating layer it will be possible to reach the plateau region at </a:t>
            </a:r>
            <a:r>
              <a:rPr lang="en-US" sz="1400" dirty="0">
                <a:solidFill>
                  <a:srgbClr val="FF0000"/>
                </a:solidFill>
                <a:latin typeface="Helvetica"/>
              </a:rPr>
              <a:t>even lower voltages</a:t>
            </a:r>
            <a:r>
              <a:rPr lang="en-US" sz="1400" dirty="0">
                <a:solidFill>
                  <a:prstClr val="black"/>
                </a:solidFill>
                <a:latin typeface="Helvetica"/>
              </a:rPr>
              <a:t>.</a:t>
            </a:r>
          </a:p>
          <a:p>
            <a:pPr algn="just">
              <a:spcBef>
                <a:spcPct val="0"/>
              </a:spcBef>
            </a:pPr>
            <a:endParaRPr lang="en-US" sz="1400" dirty="0">
              <a:solidFill>
                <a:prstClr val="black"/>
              </a:solidFill>
              <a:latin typeface="Helvetica"/>
            </a:endParaRPr>
          </a:p>
        </p:txBody>
      </p:sp>
      <p:sp>
        <p:nvSpPr>
          <p:cNvPr id="13" name="Freccia destra 12"/>
          <p:cNvSpPr/>
          <p:nvPr/>
        </p:nvSpPr>
        <p:spPr>
          <a:xfrm>
            <a:off x="7463872" y="4726118"/>
            <a:ext cx="341586" cy="12262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Freccia destra 10"/>
          <p:cNvSpPr/>
          <p:nvPr/>
        </p:nvSpPr>
        <p:spPr>
          <a:xfrm>
            <a:off x="7778722" y="4085504"/>
            <a:ext cx="341586" cy="12262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39854" y="931607"/>
            <a:ext cx="27137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prstClr val="black"/>
                </a:solidFill>
                <a:latin typeface="Calibri"/>
              </a:rPr>
              <a:t>Photocathode response</a:t>
            </a:r>
          </a:p>
        </p:txBody>
      </p:sp>
      <p:sp>
        <p:nvSpPr>
          <p:cNvPr id="5" name="Rettangolo 4"/>
          <p:cNvSpPr/>
          <p:nvPr/>
        </p:nvSpPr>
        <p:spPr>
          <a:xfrm>
            <a:off x="239854" y="1382715"/>
            <a:ext cx="3449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Calibri"/>
              </a:rPr>
              <a:t>Photocathode characteristics</a:t>
            </a:r>
          </a:p>
          <a:p>
            <a:r>
              <a:rPr lang="en-GB" sz="2000" dirty="0">
                <a:solidFill>
                  <a:prstClr val="black"/>
                </a:solidFill>
                <a:latin typeface="Calibri"/>
              </a:rPr>
              <a:t>by HAMAMATSU</a:t>
            </a:r>
          </a:p>
          <a:p>
            <a:pPr lvl="1"/>
            <a:r>
              <a:rPr lang="en-GB" sz="1600" dirty="0">
                <a:solidFill>
                  <a:prstClr val="black"/>
                </a:solidFill>
                <a:latin typeface="Calibri"/>
              </a:rPr>
              <a:t>(38 % </a:t>
            </a:r>
            <a:r>
              <a:rPr lang="en-GB" sz="1600" dirty="0" err="1">
                <a:solidFill>
                  <a:prstClr val="black"/>
                </a:solidFill>
                <a:latin typeface="Calibri"/>
              </a:rPr>
              <a:t>q.e</a:t>
            </a:r>
            <a:r>
              <a:rPr lang="en-GB" sz="1600" dirty="0">
                <a:solidFill>
                  <a:prstClr val="black"/>
                </a:solidFill>
                <a:latin typeface="Calibri"/>
              </a:rPr>
              <a:t>.)</a:t>
            </a:r>
          </a:p>
        </p:txBody>
      </p:sp>
      <p:grpSp>
        <p:nvGrpSpPr>
          <p:cNvPr id="12" name="Gruppo 11"/>
          <p:cNvGrpSpPr/>
          <p:nvPr/>
        </p:nvGrpSpPr>
        <p:grpSpPr>
          <a:xfrm>
            <a:off x="240921" y="2341818"/>
            <a:ext cx="2260334" cy="1239565"/>
            <a:chOff x="841041" y="1180675"/>
            <a:chExt cx="7461918" cy="4937802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1041" y="1180675"/>
              <a:ext cx="7461918" cy="4937802"/>
            </a:xfrm>
            <a:prstGeom prst="rect">
              <a:avLst/>
            </a:prstGeom>
          </p:spPr>
        </p:pic>
        <p:sp>
          <p:nvSpPr>
            <p:cNvPr id="15" name="Freccia destra 14"/>
            <p:cNvSpPr/>
            <p:nvPr/>
          </p:nvSpPr>
          <p:spPr>
            <a:xfrm rot="16200000" flipV="1">
              <a:off x="3109043" y="3857036"/>
              <a:ext cx="1583990" cy="143998"/>
            </a:xfrm>
            <a:prstGeom prst="rightArrow">
              <a:avLst/>
            </a:prstGeom>
            <a:solidFill>
              <a:srgbClr val="FFFFFF"/>
            </a:solidFill>
            <a:ln w="28575" cmpd="sng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prstClr val="white"/>
                </a:solidFill>
                <a:latin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99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Waveforms</a:t>
            </a:r>
            <a:endParaRPr lang="it-IT" dirty="0"/>
          </a:p>
        </p:txBody>
      </p:sp>
      <p:pic>
        <p:nvPicPr>
          <p:cNvPr id="4" name="Immagine 3" descr="picchi_laser10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" b="2913"/>
          <a:stretch/>
        </p:blipFill>
        <p:spPr>
          <a:xfrm>
            <a:off x="1613453" y="1317112"/>
            <a:ext cx="6523110" cy="4462211"/>
          </a:xfrm>
          <a:prstGeom prst="rect">
            <a:avLst/>
          </a:prstGeom>
        </p:spPr>
      </p:pic>
      <p:sp>
        <p:nvSpPr>
          <p:cNvPr id="6" name="Rectangle 14"/>
          <p:cNvSpPr/>
          <p:nvPr/>
        </p:nvSpPr>
        <p:spPr>
          <a:xfrm>
            <a:off x="2818623" y="6023726"/>
            <a:ext cx="4000449" cy="338554"/>
          </a:xfrm>
          <a:prstGeom prst="rect">
            <a:avLst/>
          </a:prstGeom>
          <a:solidFill>
            <a:srgbClr val="FFFF00"/>
          </a:solidFill>
          <a:ln w="1905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Helvetica"/>
              </a:rPr>
              <a:t>Excellent photon counting capability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191879" y="5779323"/>
            <a:ext cx="928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0B87D6"/>
                </a:solidFill>
                <a:latin typeface="Calibri"/>
              </a:rPr>
              <a:t>5 mV/div</a:t>
            </a:r>
          </a:p>
        </p:txBody>
      </p:sp>
      <p:cxnSp>
        <p:nvCxnSpPr>
          <p:cNvPr id="10" name="Connettore 2 9"/>
          <p:cNvCxnSpPr/>
          <p:nvPr/>
        </p:nvCxnSpPr>
        <p:spPr>
          <a:xfrm flipH="1">
            <a:off x="2033669" y="5565864"/>
            <a:ext cx="583503" cy="343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996892" y="5739808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0B87D6"/>
                </a:solidFill>
                <a:latin typeface="Calibri"/>
              </a:rPr>
              <a:t>20 ns/div</a:t>
            </a:r>
          </a:p>
        </p:txBody>
      </p:sp>
      <p:cxnSp>
        <p:nvCxnSpPr>
          <p:cNvPr id="13" name="Connettore 2 12"/>
          <p:cNvCxnSpPr>
            <a:endCxn id="11" idx="1"/>
          </p:cNvCxnSpPr>
          <p:nvPr/>
        </p:nvCxnSpPr>
        <p:spPr>
          <a:xfrm>
            <a:off x="6574716" y="5565864"/>
            <a:ext cx="422176" cy="343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/>
        </p:nvSpPr>
        <p:spPr>
          <a:xfrm>
            <a:off x="6877977" y="1943404"/>
            <a:ext cx="2146043" cy="371325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prstClr val="white"/>
                </a:solidFill>
                <a:latin typeface="Calibri"/>
              </a:rPr>
              <a:t>Peak values istogram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6326711" y="4383885"/>
            <a:ext cx="2352248" cy="371325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prstClr val="white"/>
                </a:solidFill>
                <a:latin typeface="Calibri"/>
              </a:rPr>
              <a:t>Well separated waveforms</a:t>
            </a:r>
          </a:p>
        </p:txBody>
      </p:sp>
      <p:sp>
        <p:nvSpPr>
          <p:cNvPr id="18" name="Freccia destra 17"/>
          <p:cNvSpPr/>
          <p:nvPr/>
        </p:nvSpPr>
        <p:spPr>
          <a:xfrm rot="11334567">
            <a:off x="5085483" y="4272577"/>
            <a:ext cx="1167887" cy="2077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91124" y="2441253"/>
            <a:ext cx="3169829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Calibri"/>
              </a:rPr>
              <a:t>MEASUREMENT CONDITIONS:</a:t>
            </a:r>
          </a:p>
          <a:p>
            <a:pPr algn="just"/>
            <a:endParaRPr lang="en-US" sz="1200" b="1" dirty="0">
              <a:solidFill>
                <a:prstClr val="black"/>
              </a:solidFill>
              <a:latin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>
                <a:solidFill>
                  <a:prstClr val="black"/>
                </a:solidFill>
                <a:latin typeface="Calibri"/>
              </a:rPr>
              <a:t>VSiPMT illuminated by a pulsed laser light at low intensity (407nm)</a:t>
            </a:r>
          </a:p>
          <a:p>
            <a:pPr marL="285750" indent="-285750" algn="just">
              <a:buFont typeface="Arial"/>
              <a:buChar char="•"/>
            </a:pPr>
            <a:r>
              <a:rPr lang="en-US" sz="1200" b="1" dirty="0">
                <a:solidFill>
                  <a:prstClr val="black"/>
                </a:solidFill>
                <a:latin typeface="Calibri"/>
              </a:rPr>
              <a:t>Oscilloscope  triggered in synch with the laser</a:t>
            </a:r>
          </a:p>
          <a:p>
            <a:pPr marL="285750" indent="-285750" algn="just">
              <a:buFont typeface="Arial"/>
              <a:buChar char="•"/>
            </a:pPr>
            <a:r>
              <a:rPr lang="en-US" sz="1200" b="1" dirty="0">
                <a:solidFill>
                  <a:prstClr val="black"/>
                </a:solidFill>
                <a:latin typeface="Calibri"/>
              </a:rPr>
              <a:t>Responses for multiple triggers are overlaid </a:t>
            </a:r>
          </a:p>
        </p:txBody>
      </p:sp>
    </p:spTree>
    <p:extLst>
      <p:ext uri="{BB962C8B-B14F-4D97-AF65-F5344CB8AC3E}">
        <p14:creationId xmlns:p14="http://schemas.microsoft.com/office/powerpoint/2010/main" val="3361938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tangolo 33"/>
          <p:cNvSpPr/>
          <p:nvPr/>
        </p:nvSpPr>
        <p:spPr>
          <a:xfrm>
            <a:off x="1401223" y="1145942"/>
            <a:ext cx="3475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err="1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Entrance</a:t>
            </a:r>
            <a:r>
              <a:rPr lang="it-IT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lang="it-IT" dirty="0" err="1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window</a:t>
            </a:r>
            <a:r>
              <a:rPr lang="it-IT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  7x7 mm</a:t>
            </a:r>
            <a:r>
              <a:rPr lang="it-IT" baseline="30000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2</a:t>
            </a:r>
            <a:r>
              <a:rPr lang="it-IT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 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457200" y="200693"/>
            <a:ext cx="8229600" cy="523220"/>
          </a:xfrm>
          <a:prstGeom prst="rect">
            <a:avLst/>
          </a:prstGeom>
          <a:solidFill>
            <a:srgbClr val="3366FF"/>
          </a:solidFill>
        </p:spPr>
        <p:txBody>
          <a:bodyPr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2800" dirty="0" smtClean="0">
                <a:solidFill>
                  <a:srgbClr val="FFFFFF"/>
                </a:solidFill>
              </a:rPr>
              <a:t>Photocathode homogeneity scan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40" name="Rettangolo 33"/>
          <p:cNvSpPr/>
          <p:nvPr/>
        </p:nvSpPr>
        <p:spPr>
          <a:xfrm>
            <a:off x="1388976" y="5092839"/>
            <a:ext cx="2289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prstClr val="white"/>
                </a:solidFill>
                <a:latin typeface="Helvetica"/>
                <a:cs typeface="Helvetica"/>
              </a:rPr>
              <a:t>3 mm</a:t>
            </a:r>
          </a:p>
        </p:txBody>
      </p:sp>
      <p:sp>
        <p:nvSpPr>
          <p:cNvPr id="41" name="Rettangolo 33"/>
          <p:cNvSpPr/>
          <p:nvPr/>
        </p:nvSpPr>
        <p:spPr>
          <a:xfrm rot="16200000">
            <a:off x="3060365" y="3560480"/>
            <a:ext cx="2289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prstClr val="white"/>
                </a:solidFill>
                <a:latin typeface="Helvetica"/>
                <a:cs typeface="Helvetica"/>
              </a:rPr>
              <a:t>3 mm</a:t>
            </a:r>
          </a:p>
        </p:txBody>
      </p:sp>
      <p:sp>
        <p:nvSpPr>
          <p:cNvPr id="13" name="Rettangolo 23"/>
          <p:cNvSpPr/>
          <p:nvPr/>
        </p:nvSpPr>
        <p:spPr>
          <a:xfrm>
            <a:off x="6746417" y="880185"/>
            <a:ext cx="1726495" cy="400110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FF0000"/>
                </a:solidFill>
                <a:latin typeface="Helvetica"/>
                <a:cs typeface="Helvetica"/>
              </a:rPr>
              <a:t>XY </a:t>
            </a:r>
            <a:r>
              <a:rPr lang="it-IT" sz="2000" dirty="0" err="1">
                <a:ln w="15875" cmpd="sng">
                  <a:noFill/>
                  <a:prstDash val="solid"/>
                </a:ln>
                <a:solidFill>
                  <a:srgbClr val="FF0000"/>
                </a:solidFill>
                <a:latin typeface="Helvetica"/>
                <a:cs typeface="Helvetica"/>
              </a:rPr>
              <a:t>scan</a:t>
            </a:r>
            <a:endParaRPr lang="it-IT" sz="2000" dirty="0">
              <a:ln w="15875" cmpd="sng">
                <a:noFill/>
                <a:prstDash val="solid"/>
              </a:ln>
              <a:solidFill>
                <a:srgbClr val="FF0000"/>
              </a:solidFill>
              <a:latin typeface="Helvetica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679577" y="2434205"/>
            <a:ext cx="2056695" cy="921235"/>
          </a:xfrm>
          <a:prstGeom prst="rect">
            <a:avLst/>
          </a:prstGeom>
          <a:solidFill>
            <a:srgbClr val="FFFFFF">
              <a:alpha val="27000"/>
            </a:srgb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1600" dirty="0">
                <a:solidFill>
                  <a:srgbClr val="558ED5"/>
                </a:solidFill>
                <a:latin typeface="Helvetica"/>
              </a:rPr>
              <a:t>From </a:t>
            </a:r>
            <a:r>
              <a:rPr lang="en-US" sz="1600" dirty="0">
                <a:solidFill>
                  <a:srgbClr val="FF0000"/>
                </a:solidFill>
                <a:latin typeface="Helvetica"/>
              </a:rPr>
              <a:t>1mm</a:t>
            </a:r>
            <a:r>
              <a:rPr lang="en-US" sz="1600" baseline="30000" dirty="0">
                <a:solidFill>
                  <a:srgbClr val="FF0000"/>
                </a:solidFill>
                <a:latin typeface="Helvetica"/>
              </a:rPr>
              <a:t>2</a:t>
            </a:r>
            <a:r>
              <a:rPr lang="en-US" sz="1600" dirty="0">
                <a:solidFill>
                  <a:srgbClr val="FF0000"/>
                </a:solidFill>
                <a:latin typeface="Helvetica"/>
              </a:rPr>
              <a:t> </a:t>
            </a:r>
            <a:r>
              <a:rPr lang="en-US" sz="1600" dirty="0" err="1">
                <a:solidFill>
                  <a:srgbClr val="558ED5"/>
                </a:solidFill>
                <a:latin typeface="Helvetica"/>
              </a:rPr>
              <a:t>SiPM</a:t>
            </a:r>
            <a:r>
              <a:rPr lang="en-US" sz="1600" dirty="0">
                <a:solidFill>
                  <a:srgbClr val="558ED5"/>
                </a:solidFill>
                <a:latin typeface="Helvetica"/>
              </a:rPr>
              <a:t> to </a:t>
            </a:r>
            <a:r>
              <a:rPr lang="en-US" sz="1600" dirty="0">
                <a:solidFill>
                  <a:srgbClr val="FF0000"/>
                </a:solidFill>
                <a:latin typeface="Helvetica"/>
              </a:rPr>
              <a:t>7mm</a:t>
            </a:r>
            <a:r>
              <a:rPr lang="en-US" sz="1600" baseline="30000" dirty="0">
                <a:solidFill>
                  <a:srgbClr val="FF0000"/>
                </a:solidFill>
                <a:latin typeface="Helvetica"/>
              </a:rPr>
              <a:t>2</a:t>
            </a:r>
            <a:r>
              <a:rPr lang="en-US" sz="1600" dirty="0">
                <a:solidFill>
                  <a:srgbClr val="FF0000"/>
                </a:solidFill>
                <a:latin typeface="Helvetica"/>
              </a:rPr>
              <a:t> </a:t>
            </a:r>
            <a:r>
              <a:rPr lang="en-US" sz="1600" dirty="0">
                <a:solidFill>
                  <a:srgbClr val="558ED5"/>
                </a:solidFill>
                <a:latin typeface="Helvetica"/>
              </a:rPr>
              <a:t>photocathode</a:t>
            </a:r>
          </a:p>
          <a:p>
            <a:pPr algn="ctr">
              <a:spcBef>
                <a:spcPct val="0"/>
              </a:spcBef>
            </a:pPr>
            <a:r>
              <a:rPr lang="en-US" sz="1600" dirty="0">
                <a:solidFill>
                  <a:srgbClr val="558ED5"/>
                </a:solidFill>
                <a:latin typeface="Helvetica"/>
              </a:rPr>
              <a:t>Surface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259108" y="5014165"/>
            <a:ext cx="2832452" cy="72698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solidFill>
                  <a:prstClr val="white"/>
                </a:solidFill>
                <a:latin typeface="Calibri"/>
              </a:rPr>
              <a:t>Homogeneous efficiency 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solidFill>
                  <a:prstClr val="white"/>
                </a:solidFill>
                <a:latin typeface="Calibri"/>
              </a:rPr>
              <a:t>≈ 0.25 over a 7mm</a:t>
            </a:r>
            <a:r>
              <a:rPr lang="en-US" baseline="30000" dirty="0">
                <a:solidFill>
                  <a:prstClr val="white"/>
                </a:solidFill>
                <a:latin typeface="Calibri"/>
              </a:rPr>
              <a:t>2</a:t>
            </a:r>
            <a:r>
              <a:rPr lang="en-US" dirty="0">
                <a:solidFill>
                  <a:prstClr val="white"/>
                </a:solidFill>
                <a:latin typeface="Calibri"/>
              </a:rPr>
              <a:t> surface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3"/>
          <a:srcRect l="11227" t="7049" r="21500" b="1543"/>
          <a:stretch/>
        </p:blipFill>
        <p:spPr>
          <a:xfrm>
            <a:off x="-22743" y="836959"/>
            <a:ext cx="6318250" cy="5878465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248989" y="5612162"/>
            <a:ext cx="3277103" cy="400110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err="1">
                <a:ln w="15875" cmpd="sng">
                  <a:noFill/>
                  <a:prstDash val="solid"/>
                </a:ln>
                <a:solidFill>
                  <a:srgbClr val="FF0000"/>
                </a:solidFill>
                <a:latin typeface="Helvetica"/>
                <a:cs typeface="Helvetica"/>
              </a:rPr>
              <a:t>Homogenity</a:t>
            </a:r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FF0000"/>
                </a:solidFill>
                <a:latin typeface="Helvetica"/>
                <a:cs typeface="Helvetica"/>
              </a:rPr>
              <a:t> </a:t>
            </a:r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FF0000"/>
                </a:solidFill>
                <a:latin typeface="Symbol" charset="2"/>
                <a:cs typeface="Symbol" charset="2"/>
              </a:rPr>
              <a:t>e</a:t>
            </a:r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FF0000"/>
                </a:solidFill>
                <a:latin typeface="Helvetica"/>
                <a:cs typeface="Helvetica"/>
              </a:rPr>
              <a:t>  &gt; 95% </a:t>
            </a:r>
            <a:endParaRPr lang="it-IT" sz="2000" dirty="0">
              <a:ln w="15875" cmpd="sng">
                <a:noFill/>
                <a:prstDash val="solid"/>
              </a:ln>
              <a:solidFill>
                <a:srgbClr val="FF0000"/>
              </a:solidFill>
              <a:latin typeface="Helvetica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922575" y="1145942"/>
            <a:ext cx="3475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err="1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Entrance</a:t>
            </a:r>
            <a:r>
              <a:rPr lang="it-IT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lang="it-IT" dirty="0" err="1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window</a:t>
            </a:r>
            <a:r>
              <a:rPr lang="it-IT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  7x7 mm</a:t>
            </a:r>
            <a:r>
              <a:rPr lang="it-IT" baseline="30000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2</a:t>
            </a:r>
            <a:r>
              <a:rPr lang="it-IT" dirty="0">
                <a:ln w="15875" cmpd="sng">
                  <a:noFill/>
                  <a:prstDash val="solid"/>
                </a:ln>
                <a:solidFill>
                  <a:srgbClr val="FFFFFF"/>
                </a:solidFill>
                <a:latin typeface="Helvetica"/>
                <a:cs typeface="Helvetica"/>
              </a:rPr>
              <a:t> </a:t>
            </a:r>
          </a:p>
        </p:txBody>
      </p:sp>
      <p:cxnSp>
        <p:nvCxnSpPr>
          <p:cNvPr id="19" name="Straight Arrow Connector 8"/>
          <p:cNvCxnSpPr/>
          <p:nvPr/>
        </p:nvCxnSpPr>
        <p:spPr>
          <a:xfrm flipV="1">
            <a:off x="1834632" y="5111750"/>
            <a:ext cx="2428875" cy="15875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38"/>
          <p:cNvCxnSpPr/>
          <p:nvPr/>
        </p:nvCxnSpPr>
        <p:spPr>
          <a:xfrm flipV="1">
            <a:off x="4454007" y="2482506"/>
            <a:ext cx="0" cy="2486369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ttangolo 33"/>
          <p:cNvSpPr/>
          <p:nvPr/>
        </p:nvSpPr>
        <p:spPr>
          <a:xfrm>
            <a:off x="1910328" y="5092839"/>
            <a:ext cx="2289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prstClr val="white"/>
                </a:solidFill>
                <a:latin typeface="Helvetica"/>
                <a:cs typeface="Helvetica"/>
              </a:rPr>
              <a:t>3 mm</a:t>
            </a:r>
          </a:p>
        </p:txBody>
      </p:sp>
      <p:sp>
        <p:nvSpPr>
          <p:cNvPr id="22" name="Rettangolo 33"/>
          <p:cNvSpPr/>
          <p:nvPr/>
        </p:nvSpPr>
        <p:spPr>
          <a:xfrm rot="16200000">
            <a:off x="3581717" y="3560480"/>
            <a:ext cx="2289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prstClr val="white"/>
                </a:solidFill>
                <a:latin typeface="Helvetica"/>
                <a:cs typeface="Helvetica"/>
              </a:rPr>
              <a:t>3 mm</a:t>
            </a:r>
          </a:p>
        </p:txBody>
      </p:sp>
    </p:spTree>
    <p:extLst>
      <p:ext uri="{BB962C8B-B14F-4D97-AF65-F5344CB8AC3E}">
        <p14:creationId xmlns:p14="http://schemas.microsoft.com/office/powerpoint/2010/main" val="2104738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84919"/>
            <a:ext cx="8229600" cy="543806"/>
          </a:xfrm>
        </p:spPr>
        <p:txBody>
          <a:bodyPr/>
          <a:lstStyle/>
          <a:p>
            <a:r>
              <a:rPr lang="it-IT" dirty="0" smtClean="0"/>
              <a:t>Gain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3040"/>
          <a:stretch/>
        </p:blipFill>
        <p:spPr>
          <a:xfrm>
            <a:off x="272482" y="799674"/>
            <a:ext cx="4394904" cy="3023107"/>
          </a:xfrm>
          <a:prstGeom prst="rect">
            <a:avLst/>
          </a:prstGeom>
        </p:spPr>
      </p:pic>
      <p:sp>
        <p:nvSpPr>
          <p:cNvPr id="5" name="Freccia destra 4"/>
          <p:cNvSpPr/>
          <p:nvPr/>
        </p:nvSpPr>
        <p:spPr>
          <a:xfrm>
            <a:off x="4179017" y="1720089"/>
            <a:ext cx="805793" cy="1576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5028604" y="1445211"/>
            <a:ext cx="1056537" cy="523220"/>
          </a:xfrm>
          <a:prstGeom prst="rect">
            <a:avLst/>
          </a:prstGeom>
          <a:solidFill>
            <a:srgbClr val="FFFFFF"/>
          </a:solidFill>
          <a:ln w="19050" cmpd="sng">
            <a:solidFill>
              <a:srgbClr val="31B6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558ED5"/>
                </a:solidFill>
                <a:latin typeface="Calibri"/>
              </a:rPr>
              <a:t>Peak values hystogram</a:t>
            </a:r>
          </a:p>
        </p:txBody>
      </p:sp>
      <p:sp>
        <p:nvSpPr>
          <p:cNvPr id="7" name="Freccia destra 6"/>
          <p:cNvSpPr/>
          <p:nvPr/>
        </p:nvSpPr>
        <p:spPr>
          <a:xfrm>
            <a:off x="3652742" y="2792143"/>
            <a:ext cx="858488" cy="1576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4580890" y="2587341"/>
            <a:ext cx="986877" cy="523220"/>
          </a:xfrm>
          <a:prstGeom prst="rect">
            <a:avLst/>
          </a:prstGeom>
          <a:solidFill>
            <a:srgbClr val="FFFFFF"/>
          </a:solidFill>
          <a:ln w="19050" cmpd="sng">
            <a:solidFill>
              <a:srgbClr val="31B6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558ED5"/>
                </a:solidFill>
                <a:latin typeface="Calibri"/>
              </a:rPr>
              <a:t>Area hystogram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0929077"/>
              </p:ext>
            </p:extLst>
          </p:nvPr>
        </p:nvGraphicFramePr>
        <p:xfrm>
          <a:off x="3950772" y="3822781"/>
          <a:ext cx="4930470" cy="294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14"/>
          <p:cNvSpPr/>
          <p:nvPr/>
        </p:nvSpPr>
        <p:spPr>
          <a:xfrm>
            <a:off x="695371" y="5071386"/>
            <a:ext cx="2765978" cy="110799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b="1" u="sng" dirty="0">
                <a:solidFill>
                  <a:srgbClr val="FF0000"/>
                </a:solidFill>
                <a:latin typeface="Calibri"/>
              </a:rPr>
              <a:t>Ideal Working Point: 72.2V</a:t>
            </a:r>
          </a:p>
          <a:p>
            <a:pPr marL="285750" indent="-285750" algn="just">
              <a:buFont typeface="Arial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/>
              </a:rPr>
              <a:t>G ≈ 6x10</a:t>
            </a:r>
            <a:r>
              <a:rPr lang="en-US" sz="1600" b="1" baseline="30000" dirty="0">
                <a:solidFill>
                  <a:srgbClr val="FF0000"/>
                </a:solidFill>
                <a:latin typeface="Calibri"/>
              </a:rPr>
              <a:t>6 </a:t>
            </a:r>
            <a:r>
              <a:rPr lang="en-US" sz="1600" b="1" dirty="0">
                <a:solidFill>
                  <a:srgbClr val="FF0000"/>
                </a:solidFill>
                <a:latin typeface="Calibri"/>
              </a:rPr>
              <a:t>(G</a:t>
            </a:r>
            <a:r>
              <a:rPr lang="en-US" sz="1600" b="1" baseline="-25000" dirty="0">
                <a:solidFill>
                  <a:srgbClr val="FF0000"/>
                </a:solidFill>
                <a:latin typeface="Calibri"/>
              </a:rPr>
              <a:t>AMP</a:t>
            </a:r>
            <a:r>
              <a:rPr lang="en-US" sz="1600" b="1" dirty="0">
                <a:solidFill>
                  <a:srgbClr val="FF0000"/>
                </a:solidFill>
                <a:latin typeface="Calibri"/>
              </a:rPr>
              <a:t> = 20);</a:t>
            </a:r>
          </a:p>
          <a:p>
            <a:pPr marL="285750" indent="-285750" algn="just">
              <a:buFont typeface="Arial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/>
              </a:rPr>
              <a:t>Dark Count ≈ 60 kcps;</a:t>
            </a:r>
          </a:p>
          <a:p>
            <a:pPr marL="285750" indent="-285750" algn="just">
              <a:buFont typeface="Arial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/>
              </a:rPr>
              <a:t>TTS &lt; 0.5ns.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5868277" y="2284393"/>
            <a:ext cx="2977931" cy="645038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prstClr val="white"/>
                </a:solidFill>
                <a:latin typeface="Calibri"/>
              </a:rPr>
              <a:t>High gain (10</a:t>
            </a:r>
            <a:r>
              <a:rPr lang="it-IT" sz="2000" baseline="30000" dirty="0">
                <a:solidFill>
                  <a:prstClr val="white"/>
                </a:solidFill>
                <a:latin typeface="Calibri"/>
              </a:rPr>
              <a:t>5</a:t>
            </a:r>
            <a:r>
              <a:rPr lang="it-IT" sz="2000" dirty="0">
                <a:solidFill>
                  <a:prstClr val="white"/>
                </a:solidFill>
                <a:latin typeface="Calibri"/>
              </a:rPr>
              <a:t>÷10</a:t>
            </a:r>
            <a:r>
              <a:rPr lang="it-IT" sz="2000" baseline="30000" dirty="0">
                <a:solidFill>
                  <a:prstClr val="white"/>
                </a:solidFill>
                <a:latin typeface="Calibri"/>
              </a:rPr>
              <a:t>6</a:t>
            </a:r>
            <a:r>
              <a:rPr lang="it-IT" sz="2000" dirty="0">
                <a:solidFill>
                  <a:prstClr val="white"/>
                </a:solidFill>
                <a:latin typeface="Calibri"/>
              </a:rPr>
              <a:t>)</a:t>
            </a:r>
          </a:p>
          <a:p>
            <a:pPr algn="ctr"/>
            <a:r>
              <a:rPr lang="it-IT" sz="2000" dirty="0">
                <a:solidFill>
                  <a:prstClr val="white"/>
                </a:solidFill>
                <a:latin typeface="Calibri"/>
              </a:rPr>
              <a:t>Linear trend</a:t>
            </a:r>
          </a:p>
        </p:txBody>
      </p:sp>
      <p:sp>
        <p:nvSpPr>
          <p:cNvPr id="13" name="Rectangle 14"/>
          <p:cNvSpPr/>
          <p:nvPr/>
        </p:nvSpPr>
        <p:spPr>
          <a:xfrm>
            <a:off x="615762" y="4573398"/>
            <a:ext cx="3039863" cy="4001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558ED5"/>
                </a:solidFill>
                <a:latin typeface="Calibri"/>
              </a:rPr>
              <a:t>Total Gain = G</a:t>
            </a:r>
            <a:r>
              <a:rPr lang="en-US" sz="2000" baseline="-25000" dirty="0">
                <a:solidFill>
                  <a:srgbClr val="558ED5"/>
                </a:solidFill>
                <a:latin typeface="Calibri"/>
              </a:rPr>
              <a:t>VSiPMT</a:t>
            </a:r>
            <a:r>
              <a:rPr lang="en-US" sz="2000" dirty="0">
                <a:solidFill>
                  <a:srgbClr val="558ED5"/>
                </a:solidFill>
                <a:latin typeface="Calibri"/>
              </a:rPr>
              <a:t> x G</a:t>
            </a:r>
            <a:r>
              <a:rPr lang="en-US" sz="2000" baseline="-25000" dirty="0">
                <a:solidFill>
                  <a:srgbClr val="558ED5"/>
                </a:solidFill>
                <a:latin typeface="Calibri"/>
              </a:rPr>
              <a:t>AMP</a:t>
            </a:r>
            <a:endParaRPr lang="en-US" sz="2000" baseline="-25000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7401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/>
          <p:cNvSpPr/>
          <p:nvPr/>
        </p:nvSpPr>
        <p:spPr>
          <a:xfrm>
            <a:off x="0" y="571550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err="1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Photocathode</a:t>
            </a:r>
            <a:r>
              <a:rPr lang="it-IT" sz="24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 </a:t>
            </a:r>
            <a:r>
              <a:rPr lang="it-IT" sz="2400" dirty="0" err="1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fully</a:t>
            </a:r>
            <a:r>
              <a:rPr lang="it-IT" sz="24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 </a:t>
            </a:r>
            <a:r>
              <a:rPr lang="it-IT" sz="2400" dirty="0" err="1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illuminated</a:t>
            </a:r>
            <a:r>
              <a:rPr lang="it-IT" sz="24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 with single </a:t>
            </a:r>
            <a:r>
              <a:rPr lang="it-IT" sz="2400" dirty="0" err="1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photons</a:t>
            </a:r>
            <a:endParaRPr lang="it-IT" sz="2400" dirty="0">
              <a:ln w="15875" cmpd="sng">
                <a:noFill/>
                <a:prstDash val="solid"/>
              </a:ln>
              <a:solidFill>
                <a:srgbClr val="3366FF"/>
              </a:solidFill>
              <a:latin typeface="Helvetica"/>
              <a:cs typeface="Helvetica"/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2417738" y="2850306"/>
            <a:ext cx="11433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Optical </a:t>
            </a:r>
            <a:r>
              <a:rPr lang="it-IT" sz="2000" dirty="0" err="1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Fiber</a:t>
            </a:r>
            <a:endParaRPr lang="it-IT" sz="2000" dirty="0">
              <a:ln w="15875" cmpd="sng">
                <a:noFill/>
                <a:prstDash val="solid"/>
              </a:ln>
              <a:solidFill>
                <a:srgbClr val="3366FF"/>
              </a:solidFill>
              <a:latin typeface="Helvetica"/>
            </a:endParaRPr>
          </a:p>
        </p:txBody>
      </p:sp>
      <p:sp>
        <p:nvSpPr>
          <p:cNvPr id="28" name="Rettangolo arrotondato 27"/>
          <p:cNvSpPr/>
          <p:nvPr/>
        </p:nvSpPr>
        <p:spPr>
          <a:xfrm>
            <a:off x="6934989" y="3910617"/>
            <a:ext cx="2064116" cy="461665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mpd="sng">
            <a:solidFill>
              <a:srgbClr val="376092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/>
            <a:r>
              <a:rPr lang="it-IT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HV </a:t>
            </a:r>
            <a:r>
              <a:rPr lang="it-IT" sz="2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supply</a:t>
            </a:r>
            <a:endParaRPr lang="it-IT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elvetica"/>
            </a:endParaRPr>
          </a:p>
        </p:txBody>
      </p:sp>
      <p:sp>
        <p:nvSpPr>
          <p:cNvPr id="34" name="Rettangolo arrotondato 33"/>
          <p:cNvSpPr/>
          <p:nvPr/>
        </p:nvSpPr>
        <p:spPr>
          <a:xfrm>
            <a:off x="214231" y="2446981"/>
            <a:ext cx="2064116" cy="461665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mpd="sng">
            <a:solidFill>
              <a:srgbClr val="376092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/>
            <a:r>
              <a:rPr lang="it-IT" sz="2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Pulse</a:t>
            </a:r>
            <a:r>
              <a:rPr lang="it-IT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 laser</a:t>
            </a:r>
          </a:p>
        </p:txBody>
      </p:sp>
      <p:sp>
        <p:nvSpPr>
          <p:cNvPr id="35" name="Rettangolo arrotondato 34"/>
          <p:cNvSpPr/>
          <p:nvPr/>
        </p:nvSpPr>
        <p:spPr>
          <a:xfrm>
            <a:off x="6934652" y="1359787"/>
            <a:ext cx="2064116" cy="461665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mpd="sng">
            <a:solidFill>
              <a:srgbClr val="376092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/>
            <a:r>
              <a:rPr lang="it-IT" sz="2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SiPM</a:t>
            </a:r>
            <a:r>
              <a:rPr lang="it-IT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 </a:t>
            </a:r>
            <a:r>
              <a:rPr lang="it-IT" sz="2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bias</a:t>
            </a:r>
            <a:endParaRPr lang="it-IT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elvetica"/>
            </a:endParaRPr>
          </a:p>
        </p:txBody>
      </p:sp>
      <p:sp>
        <p:nvSpPr>
          <p:cNvPr id="36" name="Rettangolo arrotondato 35"/>
          <p:cNvSpPr/>
          <p:nvPr/>
        </p:nvSpPr>
        <p:spPr>
          <a:xfrm>
            <a:off x="5780123" y="3127811"/>
            <a:ext cx="2064116" cy="461665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mpd="sng">
            <a:solidFill>
              <a:srgbClr val="376092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/>
            <a:r>
              <a:rPr lang="it-IT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AMP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5780123" y="2446982"/>
            <a:ext cx="2064116" cy="461665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mpd="sng">
            <a:solidFill>
              <a:srgbClr val="376092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/>
            <a:r>
              <a:rPr lang="it-IT" sz="2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VSiPMT</a:t>
            </a:r>
            <a:endParaRPr lang="it-IT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elvetica"/>
            </a:endParaRPr>
          </a:p>
        </p:txBody>
      </p:sp>
      <p:sp>
        <p:nvSpPr>
          <p:cNvPr id="41" name="Freccia destra 40"/>
          <p:cNvSpPr/>
          <p:nvPr/>
        </p:nvSpPr>
        <p:spPr>
          <a:xfrm rot="10800000">
            <a:off x="2332296" y="2479815"/>
            <a:ext cx="719982" cy="395997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42" name="Triangolo isoscele 41"/>
          <p:cNvSpPr>
            <a:spLocks noChangeAspect="1"/>
          </p:cNvSpPr>
          <p:nvPr/>
        </p:nvSpPr>
        <p:spPr>
          <a:xfrm rot="16200000">
            <a:off x="3679724" y="1777819"/>
            <a:ext cx="899992" cy="1799991"/>
          </a:xfrm>
          <a:prstGeom prst="triangle">
            <a:avLst/>
          </a:prstGeom>
          <a:solidFill>
            <a:srgbClr val="558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43" name="Rettangolo 42"/>
          <p:cNvSpPr/>
          <p:nvPr/>
        </p:nvSpPr>
        <p:spPr>
          <a:xfrm>
            <a:off x="102900" y="3281699"/>
            <a:ext cx="11433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err="1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Ext</a:t>
            </a:r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.</a:t>
            </a:r>
          </a:p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Trigger</a:t>
            </a:r>
            <a:endParaRPr lang="it-IT" sz="2000" dirty="0">
              <a:ln w="15875" cmpd="sng">
                <a:noFill/>
                <a:prstDash val="solid"/>
              </a:ln>
              <a:solidFill>
                <a:srgbClr val="3366FF"/>
              </a:solidFill>
              <a:latin typeface="Helvetica"/>
            </a:endParaRPr>
          </a:p>
        </p:txBody>
      </p:sp>
      <p:cxnSp>
        <p:nvCxnSpPr>
          <p:cNvPr id="15" name="Connettore 4 14"/>
          <p:cNvCxnSpPr>
            <a:stCxn id="34" idx="2"/>
            <a:endCxn id="63" idx="1"/>
          </p:cNvCxnSpPr>
          <p:nvPr/>
        </p:nvCxnSpPr>
        <p:spPr>
          <a:xfrm rot="16200000" flipH="1">
            <a:off x="1095004" y="3059930"/>
            <a:ext cx="1907536" cy="160496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37" idx="2"/>
            <a:endCxn id="36" idx="0"/>
          </p:cNvCxnSpPr>
          <p:nvPr/>
        </p:nvCxnSpPr>
        <p:spPr>
          <a:xfrm>
            <a:off x="6812181" y="2908647"/>
            <a:ext cx="0" cy="2191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4 51"/>
          <p:cNvCxnSpPr/>
          <p:nvPr/>
        </p:nvCxnSpPr>
        <p:spPr>
          <a:xfrm rot="5400000" flipH="1" flipV="1">
            <a:off x="7718674" y="1947017"/>
            <a:ext cx="703223" cy="452094"/>
          </a:xfrm>
          <a:prstGeom prst="bentConnector3">
            <a:avLst>
              <a:gd name="adj1" fmla="val -286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4 55"/>
          <p:cNvCxnSpPr/>
          <p:nvPr/>
        </p:nvCxnSpPr>
        <p:spPr>
          <a:xfrm rot="16200000" flipH="1">
            <a:off x="7531766" y="3146055"/>
            <a:ext cx="1077036" cy="452092"/>
          </a:xfrm>
          <a:prstGeom prst="bentConnector3">
            <a:avLst>
              <a:gd name="adj1" fmla="val -177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ttangolo arrotondato 62"/>
          <p:cNvSpPr/>
          <p:nvPr/>
        </p:nvSpPr>
        <p:spPr>
          <a:xfrm>
            <a:off x="2851256" y="4585349"/>
            <a:ext cx="2379806" cy="461665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mpd="sng">
            <a:solidFill>
              <a:srgbClr val="376092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/>
            <a:r>
              <a:rPr lang="it-IT" sz="2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</a:rPr>
              <a:t>Oscilloscope</a:t>
            </a:r>
            <a:endParaRPr lang="it-IT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elvetica"/>
            </a:endParaRPr>
          </a:p>
        </p:txBody>
      </p:sp>
      <p:cxnSp>
        <p:nvCxnSpPr>
          <p:cNvPr id="65" name="Connettore 4 64"/>
          <p:cNvCxnSpPr>
            <a:stCxn id="36" idx="2"/>
            <a:endCxn id="63" idx="3"/>
          </p:cNvCxnSpPr>
          <p:nvPr/>
        </p:nvCxnSpPr>
        <p:spPr>
          <a:xfrm rot="5400000">
            <a:off x="5408269" y="3412270"/>
            <a:ext cx="1226706" cy="158111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ttangolo 75"/>
          <p:cNvSpPr/>
          <p:nvPr/>
        </p:nvSpPr>
        <p:spPr>
          <a:xfrm>
            <a:off x="2523345" y="1945372"/>
            <a:ext cx="6005299" cy="1810103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81" name="Rettangolo 80"/>
          <p:cNvSpPr/>
          <p:nvPr/>
        </p:nvSpPr>
        <p:spPr>
          <a:xfrm>
            <a:off x="1617567" y="4400784"/>
            <a:ext cx="11433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START</a:t>
            </a:r>
          </a:p>
        </p:txBody>
      </p:sp>
      <p:sp>
        <p:nvSpPr>
          <p:cNvPr id="82" name="Rettangolo 81"/>
          <p:cNvSpPr/>
          <p:nvPr/>
        </p:nvSpPr>
        <p:spPr>
          <a:xfrm>
            <a:off x="5282616" y="4416072"/>
            <a:ext cx="11433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n w="15875" cmpd="sng">
                  <a:noFill/>
                  <a:prstDash val="solid"/>
                </a:ln>
                <a:solidFill>
                  <a:srgbClr val="3366FF"/>
                </a:solidFill>
                <a:latin typeface="Helvetica"/>
                <a:cs typeface="Helvetica"/>
              </a:rPr>
              <a:t>STOP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57200" y="173629"/>
            <a:ext cx="8229600" cy="516261"/>
          </a:xfrm>
          <a:prstGeom prst="rect">
            <a:avLst/>
          </a:prstGeom>
          <a:solidFill>
            <a:srgbClr val="3366FF"/>
          </a:solidFill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3000" dirty="0" smtClean="0">
                <a:solidFill>
                  <a:srgbClr val="FFFFFF"/>
                </a:solidFill>
              </a:rPr>
              <a:t>Transit Time Spread</a:t>
            </a:r>
            <a:endParaRPr lang="en-US" sz="3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64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Transit Time Spread</a:t>
            </a:r>
            <a:endParaRPr lang="it-IT" dirty="0"/>
          </a:p>
        </p:txBody>
      </p:sp>
      <p:pic>
        <p:nvPicPr>
          <p:cNvPr id="4" name="Immagine 3" descr="TTS ibrid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5"/>
          <a:stretch/>
        </p:blipFill>
        <p:spPr>
          <a:xfrm>
            <a:off x="824886" y="1864431"/>
            <a:ext cx="7033173" cy="3846338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92357" y="2734119"/>
            <a:ext cx="1703624" cy="452421"/>
          </a:xfrm>
          <a:prstGeom prst="rect">
            <a:avLst/>
          </a:prstGeom>
          <a:solidFill>
            <a:srgbClr val="FFFFFF">
              <a:alpha val="27000"/>
            </a:srgb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b="1" dirty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US" b="1" dirty="0">
                <a:solidFill>
                  <a:srgbClr val="FF0000"/>
                </a:solidFill>
                <a:latin typeface="Helvetica"/>
                <a:cs typeface="Helvetica"/>
              </a:rPr>
              <a:t>T</a:t>
            </a:r>
          </a:p>
        </p:txBody>
      </p:sp>
      <p:cxnSp>
        <p:nvCxnSpPr>
          <p:cNvPr id="6" name="Straight Arrow Connector 2"/>
          <p:cNvCxnSpPr/>
          <p:nvPr/>
        </p:nvCxnSpPr>
        <p:spPr>
          <a:xfrm flipH="1">
            <a:off x="3545654" y="3105577"/>
            <a:ext cx="2560055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667806" y="5484558"/>
            <a:ext cx="1947917" cy="452421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31B6FD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000" dirty="0">
                <a:solidFill>
                  <a:srgbClr val="558ED5"/>
                </a:solidFill>
                <a:latin typeface="Symbol" charset="2"/>
                <a:cs typeface="Symbol" charset="2"/>
              </a:rPr>
              <a:t>D</a:t>
            </a:r>
            <a:r>
              <a:rPr lang="en-US" sz="2000" dirty="0">
                <a:solidFill>
                  <a:srgbClr val="558ED5"/>
                </a:solidFill>
                <a:latin typeface="Calibri"/>
              </a:rPr>
              <a:t>T distribution</a:t>
            </a:r>
          </a:p>
        </p:txBody>
      </p:sp>
      <p:sp>
        <p:nvSpPr>
          <p:cNvPr id="9" name="Rectangle 34"/>
          <p:cNvSpPr/>
          <p:nvPr/>
        </p:nvSpPr>
        <p:spPr>
          <a:xfrm>
            <a:off x="3545654" y="4186491"/>
            <a:ext cx="2268000" cy="646331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/>
              </a:rPr>
              <a:t>VSiPMT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libri"/>
              </a:rPr>
              <a:t>TTS (σ) &lt; 0.5 ns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105709" y="4000428"/>
            <a:ext cx="1184994" cy="562709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0CC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1600" dirty="0">
                <a:solidFill>
                  <a:srgbClr val="00CC00"/>
                </a:solidFill>
                <a:latin typeface="Calibri"/>
                <a:cs typeface="Helvetica"/>
              </a:rPr>
              <a:t>VSiPMT </a:t>
            </a:r>
          </a:p>
          <a:p>
            <a:pPr algn="ctr">
              <a:spcBef>
                <a:spcPct val="0"/>
              </a:spcBef>
            </a:pPr>
            <a:r>
              <a:rPr lang="en-US" sz="1600" dirty="0">
                <a:solidFill>
                  <a:srgbClr val="00CC00"/>
                </a:solidFill>
                <a:latin typeface="Calibri"/>
                <a:cs typeface="Helvetica"/>
              </a:rPr>
              <a:t>spe signal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098614" y="5361937"/>
            <a:ext cx="4642255" cy="575042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prstClr val="white"/>
                </a:solidFill>
                <a:latin typeface="Calibri"/>
              </a:rPr>
              <a:t>VSiPMT </a:t>
            </a:r>
            <a:r>
              <a:rPr lang="it-IT" sz="2400" b="1" dirty="0" err="1">
                <a:solidFill>
                  <a:prstClr val="white"/>
                </a:solidFill>
                <a:latin typeface="Calibri"/>
              </a:rPr>
              <a:t>much</a:t>
            </a:r>
            <a:r>
              <a:rPr lang="it-IT" sz="2400" b="1" dirty="0">
                <a:solidFill>
                  <a:prstClr val="white"/>
                </a:solidFill>
                <a:latin typeface="Calibri"/>
              </a:rPr>
              <a:t> </a:t>
            </a:r>
            <a:r>
              <a:rPr lang="it-IT" sz="2400" b="1" dirty="0" err="1">
                <a:solidFill>
                  <a:prstClr val="white"/>
                </a:solidFill>
                <a:latin typeface="Calibri"/>
              </a:rPr>
              <a:t>better</a:t>
            </a:r>
            <a:r>
              <a:rPr lang="it-IT" sz="2400" b="1" dirty="0">
                <a:solidFill>
                  <a:prstClr val="white"/>
                </a:solidFill>
                <a:latin typeface="Calibri"/>
              </a:rPr>
              <a:t> </a:t>
            </a:r>
            <a:r>
              <a:rPr lang="it-IT" sz="2400" b="1" dirty="0" err="1">
                <a:solidFill>
                  <a:prstClr val="white"/>
                </a:solidFill>
                <a:latin typeface="Calibri"/>
              </a:rPr>
              <a:t>than</a:t>
            </a:r>
            <a:r>
              <a:rPr lang="it-IT" sz="2400" b="1" dirty="0">
                <a:solidFill>
                  <a:prstClr val="white"/>
                </a:solidFill>
                <a:latin typeface="Calibri"/>
              </a:rPr>
              <a:t> </a:t>
            </a:r>
            <a:r>
              <a:rPr lang="it-IT" sz="2400" b="1" dirty="0" err="1">
                <a:solidFill>
                  <a:prstClr val="white"/>
                </a:solidFill>
                <a:latin typeface="Calibri"/>
              </a:rPr>
              <a:t>PMTs</a:t>
            </a:r>
            <a:endParaRPr lang="it-IT" sz="2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391034" y="1546682"/>
            <a:ext cx="1947917" cy="452421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000" dirty="0">
                <a:solidFill>
                  <a:srgbClr val="1F497D"/>
                </a:solidFill>
                <a:latin typeface="Calibri"/>
                <a:cs typeface="Symbol" charset="2"/>
              </a:rPr>
              <a:t>Laser Trigger</a:t>
            </a:r>
            <a:endParaRPr lang="en-US" sz="2000" dirty="0">
              <a:solidFill>
                <a:srgbClr val="1F497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943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7639"/>
            <a:ext cx="8229600" cy="566795"/>
          </a:xfrm>
        </p:spPr>
        <p:txBody>
          <a:bodyPr/>
          <a:lstStyle/>
          <a:p>
            <a:r>
              <a:rPr lang="it-IT" sz="2400"/>
              <a:t>Further improvements of the next VSiPMT prototype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57200" y="1051675"/>
            <a:ext cx="73914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>
                <a:solidFill>
                  <a:prstClr val="black"/>
                </a:solidFill>
                <a:latin typeface="Calibri"/>
              </a:rPr>
              <a:t>Today Hamamatsu solves the only one weak figure of VSiPMT: dark counts</a:t>
            </a:r>
          </a:p>
          <a:p>
            <a:r>
              <a:rPr lang="it-IT">
                <a:solidFill>
                  <a:prstClr val="black"/>
                </a:solidFill>
                <a:latin typeface="Calibri"/>
              </a:rPr>
              <a:t>Hamamatsu has developed a new MPPC (SiPM) 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61540"/>
            <a:ext cx="5760536" cy="3828893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421017" y="4260948"/>
            <a:ext cx="2435883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2000" u="sng">
                <a:solidFill>
                  <a:srgbClr val="FF0000"/>
                </a:solidFill>
                <a:latin typeface="Calibri"/>
              </a:rPr>
              <a:t>Dark counts</a:t>
            </a:r>
            <a:r>
              <a:rPr lang="it-IT" sz="2000">
                <a:solidFill>
                  <a:srgbClr val="FF0000"/>
                </a:solidFill>
                <a:latin typeface="Calibri"/>
              </a:rPr>
              <a:t>: few Khz,</a:t>
            </a:r>
          </a:p>
          <a:p>
            <a:r>
              <a:rPr lang="it-IT" sz="2000">
                <a:solidFill>
                  <a:srgbClr val="FF0000"/>
                </a:solidFill>
                <a:latin typeface="Calibri"/>
              </a:rPr>
              <a:t>equivalent to a PMT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57200" y="5686662"/>
            <a:ext cx="7802136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>
                <a:solidFill>
                  <a:srgbClr val="FF0000"/>
                </a:solidFill>
                <a:latin typeface="Calibri"/>
              </a:rPr>
              <a:t>Moreover:</a:t>
            </a:r>
          </a:p>
          <a:p>
            <a:r>
              <a:rPr lang="it-IT">
                <a:solidFill>
                  <a:srgbClr val="FF0000"/>
                </a:solidFill>
                <a:latin typeface="Calibri"/>
              </a:rPr>
              <a:t>-</a:t>
            </a:r>
            <a:r>
              <a:rPr lang="it-IT" u="sng">
                <a:solidFill>
                  <a:srgbClr val="FF0000"/>
                </a:solidFill>
                <a:latin typeface="Calibri"/>
              </a:rPr>
              <a:t>Reduction of afterpulse rate </a:t>
            </a:r>
            <a:r>
              <a:rPr lang="it-IT">
                <a:solidFill>
                  <a:srgbClr val="FF0000"/>
                </a:solidFill>
                <a:latin typeface="Calibri"/>
              </a:rPr>
              <a:t>(almost negligible &lt; 0,3% ): much better than a PMT</a:t>
            </a:r>
          </a:p>
          <a:p>
            <a:r>
              <a:rPr lang="it-IT">
                <a:solidFill>
                  <a:srgbClr val="FF0000"/>
                </a:solidFill>
                <a:latin typeface="Calibri"/>
              </a:rPr>
              <a:t>-Wider operation voltage range</a:t>
            </a:r>
          </a:p>
        </p:txBody>
      </p:sp>
    </p:spTree>
    <p:extLst>
      <p:ext uri="{BB962C8B-B14F-4D97-AF65-F5344CB8AC3E}">
        <p14:creationId xmlns:p14="http://schemas.microsoft.com/office/powerpoint/2010/main" val="1492601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sz="3200" dirty="0" err="1">
                <a:solidFill>
                  <a:prstClr val="white"/>
                </a:solidFill>
                <a:ea typeface="+mn-ea"/>
                <a:cs typeface="+mn-cs"/>
              </a:rPr>
              <a:t>SiPM</a:t>
            </a:r>
            <a:r>
              <a:rPr lang="en-US" sz="3200" dirty="0">
                <a:solidFill>
                  <a:prstClr val="white"/>
                </a:solidFill>
                <a:ea typeface="+mn-ea"/>
                <a:cs typeface="+mn-cs"/>
              </a:rPr>
              <a:t> internal </a:t>
            </a:r>
            <a:r>
              <a:rPr lang="en-US" sz="3200" dirty="0" err="1">
                <a:solidFill>
                  <a:prstClr val="white"/>
                </a:solidFill>
                <a:ea typeface="+mn-ea"/>
                <a:cs typeface="+mn-cs"/>
              </a:rPr>
              <a:t>afterpulses</a:t>
            </a:r>
            <a:endParaRPr lang="it-IT" sz="320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16100"/>
            <a:ext cx="6311310" cy="4584700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6477000" y="2616200"/>
            <a:ext cx="2535370" cy="17543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>
                <a:solidFill>
                  <a:prstClr val="black"/>
                </a:solidFill>
                <a:latin typeface="Calibri"/>
              </a:rPr>
              <a:t>In the new Geiger diode</a:t>
            </a:r>
          </a:p>
          <a:p>
            <a:r>
              <a:rPr lang="it-IT">
                <a:solidFill>
                  <a:prstClr val="black"/>
                </a:solidFill>
                <a:latin typeface="Calibri"/>
              </a:rPr>
              <a:t>version the intrinsec</a:t>
            </a:r>
          </a:p>
          <a:p>
            <a:r>
              <a:rPr lang="it-IT">
                <a:solidFill>
                  <a:prstClr val="black"/>
                </a:solidFill>
                <a:latin typeface="Calibri"/>
              </a:rPr>
              <a:t>afterpulses are negligible</a:t>
            </a:r>
          </a:p>
          <a:p>
            <a:endParaRPr lang="it-IT">
              <a:solidFill>
                <a:prstClr val="black"/>
              </a:solidFill>
              <a:latin typeface="Calibri"/>
            </a:endParaRPr>
          </a:p>
          <a:p>
            <a:r>
              <a:rPr lang="it-IT">
                <a:solidFill>
                  <a:prstClr val="black"/>
                </a:solidFill>
                <a:latin typeface="Calibri"/>
              </a:rPr>
              <a:t>Less than a classical</a:t>
            </a:r>
          </a:p>
          <a:p>
            <a:r>
              <a:rPr lang="it-IT">
                <a:solidFill>
                  <a:prstClr val="black"/>
                </a:solidFill>
                <a:latin typeface="Calibri"/>
              </a:rPr>
              <a:t>PMT &lt; 0,3% !!</a:t>
            </a:r>
          </a:p>
        </p:txBody>
      </p:sp>
      <p:cxnSp>
        <p:nvCxnSpPr>
          <p:cNvPr id="7" name="Connettore 2 6"/>
          <p:cNvCxnSpPr/>
          <p:nvPr/>
        </p:nvCxnSpPr>
        <p:spPr>
          <a:xfrm flipV="1">
            <a:off x="5524500" y="4178300"/>
            <a:ext cx="786811" cy="965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e 2"/>
          <p:cNvSpPr/>
          <p:nvPr/>
        </p:nvSpPr>
        <p:spPr>
          <a:xfrm rot="1950934">
            <a:off x="1612900" y="4076700"/>
            <a:ext cx="571500" cy="2209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Ovale 7"/>
          <p:cNvSpPr/>
          <p:nvPr/>
        </p:nvSpPr>
        <p:spPr>
          <a:xfrm rot="5157151">
            <a:off x="3245752" y="4216449"/>
            <a:ext cx="571500" cy="351027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260600" y="3606800"/>
            <a:ext cx="472923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247900" y="3606800"/>
            <a:ext cx="49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prstClr val="black"/>
                </a:solidFill>
                <a:latin typeface="Arial"/>
                <a:cs typeface="Arial"/>
              </a:rPr>
              <a:t>old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52400" y="6362700"/>
            <a:ext cx="698629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  <a:latin typeface="Calibri"/>
              </a:rPr>
              <a:t>&lt;10%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257300" y="6400800"/>
            <a:ext cx="761409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0000FF"/>
                </a:solidFill>
                <a:latin typeface="Calibri"/>
              </a:rPr>
              <a:t>&lt;0,3%</a:t>
            </a:r>
          </a:p>
        </p:txBody>
      </p:sp>
    </p:spTree>
    <p:extLst>
      <p:ext uri="{BB962C8B-B14F-4D97-AF65-F5344CB8AC3E}">
        <p14:creationId xmlns:p14="http://schemas.microsoft.com/office/powerpoint/2010/main" val="2115002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F5336-8481-0444-AACF-A467E2397A1E}" type="slidenum">
              <a:rPr lang="it-IT"/>
              <a:pPr>
                <a:defRPr/>
              </a:pPr>
              <a:t>29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5" y="3631396"/>
            <a:ext cx="8819340" cy="3157298"/>
          </a:xfrm>
          <a:prstGeom prst="rect">
            <a:avLst/>
          </a:prstGeom>
        </p:spPr>
      </p:pic>
      <p:pic>
        <p:nvPicPr>
          <p:cNvPr id="7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667" y="-121183"/>
            <a:ext cx="4893611" cy="377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041757" y="4323483"/>
            <a:ext cx="1121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pedestal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803229" y="3610032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1 pe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935219" y="3662550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2 pe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472952" y="4536687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3 pe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039227" y="5368017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4 pe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776754" y="5856891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5 pe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457197" y="5989040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6 pe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218043" y="228302"/>
            <a:ext cx="2698350" cy="120032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With APD electron</a:t>
            </a:r>
          </a:p>
          <a:p>
            <a:r>
              <a:rPr lang="it-IT" b="1">
                <a:solidFill>
                  <a:prstClr val="black"/>
                </a:solidFill>
                <a:latin typeface="Arial"/>
              </a:rPr>
              <a:t>multiplication depends</a:t>
            </a:r>
          </a:p>
          <a:p>
            <a:r>
              <a:rPr lang="it-IT" b="1">
                <a:solidFill>
                  <a:prstClr val="black"/>
                </a:solidFill>
                <a:latin typeface="Arial"/>
              </a:rPr>
              <a:t>on </a:t>
            </a:r>
            <a:r>
              <a:rPr lang="it-IT" b="1">
                <a:solidFill>
                  <a:srgbClr val="FF0000"/>
                </a:solidFill>
                <a:latin typeface="Arial"/>
              </a:rPr>
              <a:t>first ionization</a:t>
            </a:r>
          </a:p>
          <a:p>
            <a:r>
              <a:rPr lang="it-IT" b="1">
                <a:solidFill>
                  <a:srgbClr val="FF0000"/>
                </a:solidFill>
                <a:latin typeface="Arial"/>
              </a:rPr>
              <a:t>fluctuations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7152574" y="2061856"/>
            <a:ext cx="1027496" cy="299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19" name="Connettore 2 18"/>
          <p:cNvCxnSpPr/>
          <p:nvPr/>
        </p:nvCxnSpPr>
        <p:spPr>
          <a:xfrm>
            <a:off x="7666322" y="1476831"/>
            <a:ext cx="0" cy="7419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7599914" y="1523126"/>
            <a:ext cx="51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prstClr val="black"/>
                </a:solidFill>
                <a:latin typeface="Arial"/>
              </a:rPr>
              <a:t> pe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085937" y="4031882"/>
            <a:ext cx="3583358" cy="923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  <a:latin typeface="Arial"/>
              </a:rPr>
              <a:t>No fluctuation </a:t>
            </a:r>
            <a:r>
              <a:rPr lang="it-IT" b="1">
                <a:solidFill>
                  <a:prstClr val="black"/>
                </a:solidFill>
                <a:latin typeface="Arial"/>
              </a:rPr>
              <a:t>in geiger regime</a:t>
            </a:r>
          </a:p>
          <a:p>
            <a:r>
              <a:rPr lang="it-IT" b="1">
                <a:solidFill>
                  <a:prstClr val="black"/>
                </a:solidFill>
                <a:latin typeface="Arial"/>
              </a:rPr>
              <a:t>Sum of digital pixel. Pe’s better </a:t>
            </a:r>
          </a:p>
          <a:p>
            <a:r>
              <a:rPr lang="it-IT" b="1">
                <a:solidFill>
                  <a:prstClr val="black"/>
                </a:solidFill>
                <a:latin typeface="Arial"/>
              </a:rPr>
              <a:t>separated.</a:t>
            </a:r>
          </a:p>
        </p:txBody>
      </p:sp>
    </p:spTree>
    <p:extLst>
      <p:ext uri="{BB962C8B-B14F-4D97-AF65-F5344CB8AC3E}">
        <p14:creationId xmlns:p14="http://schemas.microsoft.com/office/powerpoint/2010/main" val="1636882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Dark count rates</a:t>
            </a:r>
            <a:endParaRPr lang="it-IT" dirty="0"/>
          </a:p>
        </p:txBody>
      </p:sp>
      <p:pic>
        <p:nvPicPr>
          <p:cNvPr id="4" name="Picture 2" descr="Hybrid_laser_spectra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" t="9053" r="50000" b="2264"/>
          <a:stretch/>
        </p:blipFill>
        <p:spPr>
          <a:xfrm rot="5400000">
            <a:off x="2972945" y="-572487"/>
            <a:ext cx="3033890" cy="8205511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5" name="Rettangolo 4"/>
          <p:cNvSpPr/>
          <p:nvPr/>
        </p:nvSpPr>
        <p:spPr>
          <a:xfrm>
            <a:off x="1375101" y="2614349"/>
            <a:ext cx="1007241" cy="280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white"/>
                </a:solidFill>
                <a:latin typeface="Calibri"/>
              </a:rPr>
              <a:t>pedestal</a:t>
            </a:r>
          </a:p>
        </p:txBody>
      </p:sp>
      <p:sp>
        <p:nvSpPr>
          <p:cNvPr id="6" name="Rettangolo 5"/>
          <p:cNvSpPr/>
          <p:nvPr/>
        </p:nvSpPr>
        <p:spPr>
          <a:xfrm>
            <a:off x="2172138" y="1858985"/>
            <a:ext cx="578070" cy="280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white"/>
                </a:solidFill>
                <a:latin typeface="Calibri"/>
              </a:rPr>
              <a:t>1 pe</a:t>
            </a:r>
          </a:p>
        </p:txBody>
      </p:sp>
      <p:sp>
        <p:nvSpPr>
          <p:cNvPr id="7" name="Rettangolo 6"/>
          <p:cNvSpPr/>
          <p:nvPr/>
        </p:nvSpPr>
        <p:spPr>
          <a:xfrm>
            <a:off x="2814143" y="2104225"/>
            <a:ext cx="596465" cy="280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white"/>
                </a:solidFill>
                <a:latin typeface="Calibri"/>
              </a:rPr>
              <a:t>2 pe</a:t>
            </a:r>
          </a:p>
        </p:txBody>
      </p:sp>
      <p:sp>
        <p:nvSpPr>
          <p:cNvPr id="8" name="Rettangolo 7"/>
          <p:cNvSpPr/>
          <p:nvPr/>
        </p:nvSpPr>
        <p:spPr>
          <a:xfrm>
            <a:off x="3327396" y="2874987"/>
            <a:ext cx="596465" cy="280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white"/>
                </a:solidFill>
                <a:latin typeface="Calibri"/>
              </a:rPr>
              <a:t>3 pe</a:t>
            </a:r>
          </a:p>
        </p:txBody>
      </p:sp>
      <p:sp>
        <p:nvSpPr>
          <p:cNvPr id="9" name="Rettangolo 8"/>
          <p:cNvSpPr/>
          <p:nvPr/>
        </p:nvSpPr>
        <p:spPr>
          <a:xfrm>
            <a:off x="3923861" y="3636985"/>
            <a:ext cx="596465" cy="280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white"/>
                </a:solidFill>
                <a:latin typeface="Calibri"/>
              </a:rPr>
              <a:t>4 pe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632431" y="4092434"/>
            <a:ext cx="596465" cy="280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white"/>
                </a:solidFill>
                <a:latin typeface="Calibri"/>
              </a:rPr>
              <a:t>5 pe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966138" y="2013323"/>
            <a:ext cx="3950137" cy="3711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u="sng" dirty="0">
                <a:solidFill>
                  <a:prstClr val="white"/>
                </a:solidFill>
                <a:latin typeface="Calibri"/>
              </a:rPr>
              <a:t>Excellent photon counting capability</a:t>
            </a:r>
          </a:p>
        </p:txBody>
      </p:sp>
      <p:sp>
        <p:nvSpPr>
          <p:cNvPr id="12" name="Freccia curva 11"/>
          <p:cNvSpPr/>
          <p:nvPr/>
        </p:nvSpPr>
        <p:spPr>
          <a:xfrm rot="16200000">
            <a:off x="1644431" y="5248504"/>
            <a:ext cx="1186789" cy="289034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ccia curva 12"/>
          <p:cNvSpPr/>
          <p:nvPr/>
        </p:nvSpPr>
        <p:spPr>
          <a:xfrm rot="16200000">
            <a:off x="2458986" y="5090849"/>
            <a:ext cx="871479" cy="289034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ccia curva 13"/>
          <p:cNvSpPr/>
          <p:nvPr/>
        </p:nvSpPr>
        <p:spPr>
          <a:xfrm rot="16200000">
            <a:off x="3150039" y="4915679"/>
            <a:ext cx="521137" cy="289034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3517292" y="5050121"/>
            <a:ext cx="5378040" cy="347927"/>
            <a:chOff x="3517292" y="5658946"/>
            <a:chExt cx="5378040" cy="347927"/>
          </a:xfrm>
        </p:grpSpPr>
        <p:sp>
          <p:nvSpPr>
            <p:cNvPr id="15" name="CasellaDiTesto 14"/>
            <p:cNvSpPr txBox="1"/>
            <p:nvPr/>
          </p:nvSpPr>
          <p:spPr>
            <a:xfrm>
              <a:off x="3517292" y="5699096"/>
              <a:ext cx="1596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000FF"/>
                  </a:solidFill>
                  <a:latin typeface="Calibri"/>
                </a:rPr>
                <a:t>@threshold 2.5 pe   </a:t>
              </a: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6257994" y="5664938"/>
              <a:ext cx="26373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b="1" u="sng" cap="small" dirty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New SiPM Generation</a:t>
              </a:r>
              <a:r>
                <a:rPr lang="it-IT" sz="1600" b="1" u="sng" cap="small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:</a:t>
              </a:r>
              <a:r>
                <a:rPr lang="it-IT" sz="1600" b="1" dirty="0">
                  <a:solidFill>
                    <a:srgbClr val="820000"/>
                  </a:solidFill>
                  <a:latin typeface="Calibri"/>
                </a:rPr>
                <a:t> </a:t>
              </a:r>
              <a:r>
                <a:rPr lang="it-IT" sz="1600" b="1" dirty="0">
                  <a:solidFill>
                    <a:srgbClr val="FF0000"/>
                  </a:solidFill>
                  <a:latin typeface="Calibri"/>
                </a:rPr>
                <a:t>80 Hz</a:t>
              </a:r>
              <a:endParaRPr lang="it-IT" sz="16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5031357" y="565894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600" b="1" u="sng" cap="small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Old</a:t>
              </a:r>
              <a:r>
                <a:rPr lang="it-IT" sz="1600" b="1" u="sng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:</a:t>
              </a:r>
              <a:r>
                <a:rPr lang="it-IT" sz="1600" b="1" dirty="0">
                  <a:solidFill>
                    <a:srgbClr val="0B87D6"/>
                  </a:solidFill>
                  <a:latin typeface="Calibri"/>
                </a:rPr>
                <a:t> 800 Hz </a:t>
              </a:r>
              <a:endParaRPr lang="it-IT" sz="160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3005646" y="5409558"/>
            <a:ext cx="5531428" cy="347927"/>
            <a:chOff x="3517292" y="5658946"/>
            <a:chExt cx="5531428" cy="347927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3517292" y="5699096"/>
              <a:ext cx="15706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000FF"/>
                  </a:solidFill>
                  <a:latin typeface="Calibri"/>
                </a:rPr>
                <a:t>@threshold 1.5 pe   </a:t>
              </a: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6257994" y="5664938"/>
              <a:ext cx="27907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b="1" u="sng" cap="small" dirty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New SiPM Generation:</a:t>
              </a:r>
              <a:r>
                <a:rPr lang="it-IT" sz="1600" b="1" dirty="0">
                  <a:solidFill>
                    <a:srgbClr val="820000"/>
                  </a:solidFill>
                  <a:latin typeface="Calibri"/>
                </a:rPr>
                <a:t> </a:t>
              </a:r>
              <a:r>
                <a:rPr lang="it-IT" sz="1600" b="1" dirty="0">
                  <a:solidFill>
                    <a:srgbClr val="FF0000"/>
                  </a:solidFill>
                  <a:latin typeface="Calibri"/>
                </a:rPr>
                <a:t>&lt;1 kHz</a:t>
              </a:r>
              <a:endParaRPr lang="it-IT" sz="16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5031357" y="5658946"/>
              <a:ext cx="115999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600" b="1" u="sng" cap="small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Old</a:t>
              </a:r>
              <a:r>
                <a:rPr lang="it-IT" sz="1600" b="1" u="sng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:</a:t>
              </a:r>
              <a:r>
                <a:rPr lang="it-IT" sz="1600" b="1" dirty="0">
                  <a:solidFill>
                    <a:srgbClr val="0B87D6"/>
                  </a:solidFill>
                  <a:latin typeface="Calibri"/>
                </a:rPr>
                <a:t> 10 kHz </a:t>
              </a:r>
              <a:endParaRPr lang="it-IT" sz="160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4" name="Gruppo 23"/>
          <p:cNvGrpSpPr/>
          <p:nvPr/>
        </p:nvGrpSpPr>
        <p:grpSpPr>
          <a:xfrm>
            <a:off x="2349015" y="5738009"/>
            <a:ext cx="5850550" cy="347927"/>
            <a:chOff x="3517292" y="5658946"/>
            <a:chExt cx="5850550" cy="347927"/>
          </a:xfrm>
        </p:grpSpPr>
        <p:sp>
          <p:nvSpPr>
            <p:cNvPr id="25" name="CasellaDiTesto 24"/>
            <p:cNvSpPr txBox="1"/>
            <p:nvPr/>
          </p:nvSpPr>
          <p:spPr>
            <a:xfrm>
              <a:off x="3517292" y="5699096"/>
              <a:ext cx="1596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000FF"/>
                  </a:solidFill>
                  <a:latin typeface="Calibri"/>
                </a:rPr>
                <a:t>@threshold 2.5 pe   </a:t>
              </a: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6511994" y="5664938"/>
              <a:ext cx="28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b="1" u="sng" cap="small" dirty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New SiPM Generation:</a:t>
              </a:r>
              <a:r>
                <a:rPr lang="it-IT" sz="1600" b="1" dirty="0">
                  <a:solidFill>
                    <a:srgbClr val="820000"/>
                  </a:solidFill>
                  <a:latin typeface="Calibri"/>
                </a:rPr>
                <a:t> </a:t>
              </a:r>
              <a:r>
                <a:rPr lang="it-IT" sz="1600" b="1" dirty="0">
                  <a:solidFill>
                    <a:srgbClr val="FF0000"/>
                  </a:solidFill>
                  <a:latin typeface="Calibri"/>
                </a:rPr>
                <a:t>&lt;10 kHz</a:t>
              </a:r>
              <a:endParaRPr lang="it-IT" sz="16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5031357" y="5658946"/>
              <a:ext cx="127470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600" b="1" u="sng" cap="small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Old</a:t>
              </a:r>
              <a:r>
                <a:rPr lang="it-IT" sz="1600" b="1" u="sng" dirty="0">
                  <a:solidFill>
                    <a:srgbClr val="EEECE1">
                      <a:lumMod val="25000"/>
                    </a:srgbClr>
                  </a:solidFill>
                  <a:latin typeface="Calibri"/>
                </a:rPr>
                <a:t>:</a:t>
              </a:r>
              <a:r>
                <a:rPr lang="it-IT" sz="1600" b="1" dirty="0">
                  <a:solidFill>
                    <a:srgbClr val="0B87D6"/>
                  </a:solidFill>
                  <a:latin typeface="Calibri"/>
                </a:rPr>
                <a:t> 100 kHz </a:t>
              </a:r>
              <a:endParaRPr lang="it-IT" sz="16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Rettangolo 29"/>
          <p:cNvSpPr/>
          <p:nvPr/>
        </p:nvSpPr>
        <p:spPr>
          <a:xfrm>
            <a:off x="3581402" y="5116548"/>
            <a:ext cx="5239742" cy="281500"/>
          </a:xfrm>
          <a:prstGeom prst="rect">
            <a:avLst/>
          </a:prstGeom>
          <a:noFill/>
          <a:ln w="19050" cmpd="sng">
            <a:solidFill>
              <a:schemeClr val="bg2">
                <a:lumMod val="25000"/>
              </a:schemeClr>
            </a:solidFill>
          </a:ln>
          <a:effectLst/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3056761" y="5451158"/>
            <a:ext cx="5335339" cy="292677"/>
          </a:xfrm>
          <a:prstGeom prst="rect">
            <a:avLst/>
          </a:prstGeom>
          <a:noFill/>
          <a:ln w="19050" cmpd="sng">
            <a:solidFill>
              <a:schemeClr val="bg2">
                <a:lumMod val="25000"/>
              </a:schemeClr>
            </a:solidFill>
          </a:ln>
          <a:effectLst/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2399861" y="5802763"/>
            <a:ext cx="5700489" cy="272127"/>
          </a:xfrm>
          <a:prstGeom prst="rect">
            <a:avLst/>
          </a:prstGeom>
          <a:noFill/>
          <a:ln w="19050" cmpd="sng">
            <a:solidFill>
              <a:srgbClr val="06436B"/>
            </a:solidFill>
          </a:ln>
          <a:effectLst/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914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0"/>
            <a:ext cx="7809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70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PMT vs VSIPMT</a:t>
            </a:r>
            <a:endParaRPr lang="it-IT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898067"/>
              </p:ext>
            </p:extLst>
          </p:nvPr>
        </p:nvGraphicFramePr>
        <p:xfrm>
          <a:off x="308910" y="1546455"/>
          <a:ext cx="8572300" cy="4419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43075"/>
                <a:gridCol w="2143075"/>
                <a:gridCol w="2295386"/>
                <a:gridCol w="1990764"/>
              </a:tblGrid>
              <a:tr h="334641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+mj-lt"/>
                        </a:rPr>
                        <a:t>Features</a:t>
                      </a:r>
                      <a:endParaRPr lang="it-IT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+mj-lt"/>
                        </a:rPr>
                        <a:t>PMT</a:t>
                      </a:r>
                      <a:endParaRPr lang="it-IT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+mj-lt"/>
                        </a:rPr>
                        <a:t>VSiPMT</a:t>
                      </a:r>
                      <a:endParaRPr lang="it-IT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+mj-lt"/>
                        </a:rPr>
                        <a:t>Comparison</a:t>
                      </a:r>
                      <a:endParaRPr lang="it-IT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Efficiency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QE</a:t>
                      </a:r>
                      <a:r>
                        <a:rPr lang="it-IT" sz="1600" b="1" baseline="-25000" dirty="0" smtClean="0"/>
                        <a:t>photocathode</a:t>
                      </a:r>
                      <a:r>
                        <a:rPr lang="it-IT" sz="1600" b="1" dirty="0" smtClean="0"/>
                        <a:t>x ε</a:t>
                      </a:r>
                      <a:r>
                        <a:rPr lang="it-IT" sz="1600" b="1" baseline="-25000" dirty="0" smtClean="0"/>
                        <a:t>1dynode(0.8)</a:t>
                      </a:r>
                      <a:endParaRPr lang="it-IT" sz="1600" b="1" baseline="-25000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QE</a:t>
                      </a:r>
                      <a:r>
                        <a:rPr lang="it-IT" sz="1600" b="1" baseline="-25000" dirty="0" smtClean="0"/>
                        <a:t>photocathode</a:t>
                      </a:r>
                      <a:r>
                        <a:rPr lang="it-IT" sz="1600" b="1" dirty="0" smtClean="0"/>
                        <a:t>x FillFactor</a:t>
                      </a:r>
                      <a:r>
                        <a:rPr lang="it-IT" sz="1600" b="1" baseline="-25000" dirty="0" smtClean="0"/>
                        <a:t>(twd 1)</a:t>
                      </a:r>
                      <a:endParaRPr lang="it-IT" sz="1600" b="1" baseline="-25000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≈equivalent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Gain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10</a:t>
                      </a:r>
                      <a:r>
                        <a:rPr lang="it-IT" sz="1600" b="1" baseline="30000" dirty="0" smtClean="0"/>
                        <a:t>5</a:t>
                      </a:r>
                      <a:r>
                        <a:rPr lang="it-IT" sz="1600" b="1" dirty="0" smtClean="0"/>
                        <a:t> - 10</a:t>
                      </a:r>
                      <a:r>
                        <a:rPr lang="it-IT" sz="1600" b="1" baseline="30000" dirty="0" smtClean="0"/>
                        <a:t>6</a:t>
                      </a:r>
                      <a:endParaRPr lang="it-IT" sz="1600" b="1" baseline="30000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/>
                        <a:t>10</a:t>
                      </a:r>
                      <a:r>
                        <a:rPr lang="it-IT" sz="1600" b="1" baseline="30000" dirty="0" smtClean="0"/>
                        <a:t>5</a:t>
                      </a:r>
                      <a:r>
                        <a:rPr lang="it-IT" sz="1600" b="1" dirty="0" smtClean="0"/>
                        <a:t> - 10</a:t>
                      </a:r>
                      <a:r>
                        <a:rPr lang="it-IT" sz="1600" b="1" baseline="30000" dirty="0" smtClean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/>
                        <a:t>≈equivalent</a:t>
                      </a: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Timing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ns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Fraction of ns</a:t>
                      </a:r>
                    </a:p>
                    <a:p>
                      <a:pPr algn="ctr"/>
                      <a:r>
                        <a:rPr lang="it-IT" sz="1600" b="1" u="sng" dirty="0" smtClean="0"/>
                        <a:t>(no dynode spread)</a:t>
                      </a:r>
                      <a:endParaRPr lang="it-IT" sz="1600" b="1" u="sng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Linearity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Depending</a:t>
                      </a:r>
                      <a:r>
                        <a:rPr lang="it-IT" sz="1600" b="1" baseline="0" dirty="0" smtClean="0"/>
                        <a:t> on gain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Depending on #cells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/>
                        <a:t>≈equivalent</a:t>
                      </a: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Power Consumption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Divider Dissipation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VSiPMT:</a:t>
                      </a:r>
                      <a:r>
                        <a:rPr lang="it-IT" sz="1600" b="1" baseline="0" dirty="0" smtClean="0"/>
                        <a:t> </a:t>
                      </a:r>
                      <a:r>
                        <a:rPr lang="it-IT" sz="1600" b="1" dirty="0" smtClean="0"/>
                        <a:t>No dissipation </a:t>
                      </a:r>
                    </a:p>
                    <a:p>
                      <a:pPr algn="ctr"/>
                      <a:r>
                        <a:rPr lang="it-IT" sz="1600" b="1" baseline="0" dirty="0" smtClean="0"/>
                        <a:t>Amp. (G=10-20): &lt;5mW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Power</a:t>
                      </a:r>
                      <a:r>
                        <a:rPr lang="it-IT" sz="1600" b="1" baseline="0" dirty="0" smtClean="0"/>
                        <a:t> Supply Stability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HV Stabilization</a:t>
                      </a:r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LV easy stabilization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Dark count</a:t>
                      </a:r>
                      <a:r>
                        <a:rPr lang="it-IT" sz="1600" b="1" baseline="0" dirty="0" smtClean="0"/>
                        <a:t>s rate (new)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≈ kHz @ 0.5pe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≈ few kHz</a:t>
                      </a:r>
                      <a:r>
                        <a:rPr lang="it-IT" sz="1600" b="1" baseline="0" dirty="0" smtClean="0"/>
                        <a:t> @0.5pe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/>
                        <a:t>≈equivalent</a:t>
                      </a:r>
                      <a:r>
                        <a:rPr lang="it-IT" sz="1600" b="1" baseline="0" dirty="0" smtClean="0"/>
                        <a:t> (today)</a:t>
                      </a:r>
                      <a:endParaRPr lang="it-IT" sz="1600" b="1" dirty="0" smtClean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Photon Counting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Difficult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Excellent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Afterpulse (new)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≈10% @0.5pe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&lt;0,3% @0.5pe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</a:t>
                      </a:r>
                      <a:r>
                        <a:rPr lang="it-IT" sz="1600" b="1" baseline="0" dirty="0" smtClean="0"/>
                        <a:t> (today)</a:t>
                      </a:r>
                      <a:r>
                        <a:rPr lang="it-IT" sz="1600" b="1" dirty="0" smtClean="0"/>
                        <a:t> 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/>
                        <a:t>Peak-to-valley</a:t>
                      </a:r>
                      <a:r>
                        <a:rPr lang="it-IT" sz="1600" b="1" baseline="0" dirty="0" smtClean="0"/>
                        <a:t> ratio</a:t>
                      </a:r>
                      <a:endParaRPr lang="it-IT" sz="1600" b="1" dirty="0" smtClean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≈3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&gt;60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VSiPMT</a:t>
                      </a:r>
                      <a:endParaRPr lang="it-IT" sz="1600" b="1" dirty="0"/>
                    </a:p>
                  </a:txBody>
                  <a:tcPr>
                    <a:lnL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E7FC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305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Conclusions</a:t>
            </a:r>
            <a:r>
              <a:rPr lang="it-IT" dirty="0" smtClean="0"/>
              <a:t> and </a:t>
            </a:r>
            <a:r>
              <a:rPr lang="it-IT" dirty="0" err="1" smtClean="0"/>
              <a:t>perspectives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468052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VSiPMT</a:t>
            </a:r>
            <a:r>
              <a:rPr lang="en-GB" dirty="0" smtClean="0"/>
              <a:t> prototypes show excellent performances beyond expectations: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UNRIVALLED photon counting capability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Absence of divider (NO POWER CONSUMPTION)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Low voltage high gain (EASY STABILIZATION)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Very fast response (TTS &lt; 0.5 ns )</a:t>
            </a:r>
          </a:p>
          <a:p>
            <a:r>
              <a:rPr lang="en-GB" dirty="0"/>
              <a:t>P</a:t>
            </a:r>
            <a:r>
              <a:rPr lang="en-GB" dirty="0" smtClean="0"/>
              <a:t>atent </a:t>
            </a:r>
            <a:r>
              <a:rPr lang="en-GB" dirty="0"/>
              <a:t>pending for </a:t>
            </a:r>
            <a:r>
              <a:rPr lang="en-GB" dirty="0" err="1"/>
              <a:t>VSiPMT</a:t>
            </a:r>
            <a:r>
              <a:rPr lang="en-GB" dirty="0"/>
              <a:t> by </a:t>
            </a:r>
            <a:r>
              <a:rPr lang="en-GB" dirty="0" smtClean="0"/>
              <a:t>INFN (prof. G. Barbarino)</a:t>
            </a:r>
          </a:p>
          <a:p>
            <a:r>
              <a:rPr lang="en-GB" dirty="0" smtClean="0"/>
              <a:t>Our road map from now on: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Construction of two new </a:t>
            </a:r>
            <a:r>
              <a:rPr lang="en-GB" dirty="0" err="1" smtClean="0">
                <a:solidFill>
                  <a:srgbClr val="FF0000"/>
                </a:solidFill>
              </a:rPr>
              <a:t>VSiPMT</a:t>
            </a:r>
            <a:r>
              <a:rPr lang="en-GB" dirty="0" smtClean="0">
                <a:solidFill>
                  <a:srgbClr val="FF0000"/>
                </a:solidFill>
              </a:rPr>
              <a:t> prototypes of 1” and 3” photocathode</a:t>
            </a:r>
            <a:r>
              <a:rPr lang="en-GB" baseline="0" dirty="0" smtClean="0">
                <a:solidFill>
                  <a:srgbClr val="FF0000"/>
                </a:solidFill>
              </a:rPr>
              <a:t>.</a:t>
            </a:r>
            <a:endParaRPr lang="en-GB" dirty="0" smtClean="0">
              <a:solidFill>
                <a:srgbClr val="FF0000"/>
              </a:solidFill>
            </a:endParaRP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1” and 3” </a:t>
            </a:r>
            <a:r>
              <a:rPr lang="en-GB" dirty="0" err="1" smtClean="0">
                <a:solidFill>
                  <a:srgbClr val="FF0000"/>
                </a:solidFill>
              </a:rPr>
              <a:t>VSiPMT</a:t>
            </a:r>
            <a:r>
              <a:rPr lang="en-GB" dirty="0" smtClean="0">
                <a:solidFill>
                  <a:srgbClr val="FF0000"/>
                </a:solidFill>
              </a:rPr>
              <a:t> cover all the requirements of next 10 years big </a:t>
            </a:r>
            <a:r>
              <a:rPr lang="en-GB" dirty="0" err="1" smtClean="0">
                <a:solidFill>
                  <a:srgbClr val="FF0000"/>
                </a:solidFill>
              </a:rPr>
              <a:t>astroparticle</a:t>
            </a:r>
            <a:r>
              <a:rPr lang="en-GB" dirty="0" smtClean="0">
                <a:solidFill>
                  <a:srgbClr val="FF0000"/>
                </a:solidFill>
              </a:rPr>
              <a:t> physics experiments</a:t>
            </a:r>
          </a:p>
          <a:p>
            <a:pPr lvl="2"/>
            <a:r>
              <a:rPr lang="en-GB" dirty="0" smtClean="0">
                <a:solidFill>
                  <a:srgbClr val="FF0000"/>
                </a:solidFill>
              </a:rPr>
              <a:t>dark matter, Air Cerenkov, km</a:t>
            </a:r>
            <a:r>
              <a:rPr lang="en-GB" baseline="30000" dirty="0" smtClean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 in Mediterranean sea.</a:t>
            </a:r>
          </a:p>
          <a:p>
            <a:r>
              <a:rPr lang="en-GB" dirty="0" smtClean="0"/>
              <a:t>Moreover, we believe that also particle physics and applied physics will benefit of such a device.</a:t>
            </a:r>
          </a:p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681572" y="5846585"/>
            <a:ext cx="8023345" cy="504056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prstClr val="white"/>
                </a:solidFill>
                <a:latin typeface="Calibri"/>
              </a:rPr>
              <a:t>MOST of the VSiPMT features overcome PMT detection capabilities</a:t>
            </a:r>
          </a:p>
        </p:txBody>
      </p:sp>
    </p:spTree>
    <p:extLst>
      <p:ext uri="{BB962C8B-B14F-4D97-AF65-F5344CB8AC3E}">
        <p14:creationId xmlns:p14="http://schemas.microsoft.com/office/powerpoint/2010/main" val="3359505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Efficiency</a:t>
            </a:r>
            <a:r>
              <a:rPr lang="it-IT" dirty="0" smtClean="0"/>
              <a:t>: </a:t>
            </a:r>
            <a:r>
              <a:rPr lang="it-IT" dirty="0" err="1" smtClean="0"/>
              <a:t>VSiPMT</a:t>
            </a:r>
            <a:r>
              <a:rPr lang="it-IT" dirty="0" smtClean="0"/>
              <a:t> vs PMT</a:t>
            </a:r>
            <a:endParaRPr lang="it-IT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4762479" y="3791401"/>
            <a:ext cx="3620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= </a:t>
            </a:r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 err="1">
                <a:solidFill>
                  <a:srgbClr val="17375E"/>
                </a:solidFill>
                <a:latin typeface="Helvetica"/>
              </a:rPr>
              <a:t>photocathode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x </a:t>
            </a:r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>
                <a:solidFill>
                  <a:srgbClr val="17375E"/>
                </a:solidFill>
                <a:latin typeface="Helvetica"/>
              </a:rPr>
              <a:t>SiPM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>
                <a:solidFill>
                  <a:srgbClr val="17375E"/>
                </a:solidFill>
                <a:latin typeface="Helvetica"/>
              </a:rPr>
              <a:t>(50)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914951" y="4210550"/>
            <a:ext cx="3078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Helvetica"/>
              </a:rPr>
              <a:t>0,23</a:t>
            </a:r>
            <a:r>
              <a:rPr lang="it-IT" sz="20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17375E"/>
                </a:solidFill>
                <a:latin typeface="ＭＳ ゴシック"/>
                <a:ea typeface="ＭＳ ゴシック"/>
                <a:cs typeface="ＭＳ ゴシック"/>
              </a:rPr>
              <a:t>≈</a:t>
            </a:r>
            <a:r>
              <a:rPr lang="it-IT" sz="2000" dirty="0">
                <a:solidFill>
                  <a:srgbClr val="17375E"/>
                </a:solidFill>
                <a:latin typeface="Helvetica"/>
              </a:rPr>
              <a:t>  0,38       x      0,61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4723406" y="4885274"/>
            <a:ext cx="3792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= </a:t>
            </a:r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 err="1">
                <a:solidFill>
                  <a:srgbClr val="17375E"/>
                </a:solidFill>
                <a:latin typeface="Helvetica"/>
              </a:rPr>
              <a:t>photocathode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x </a:t>
            </a:r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>
                <a:solidFill>
                  <a:srgbClr val="17375E"/>
                </a:solidFill>
                <a:latin typeface="Helvetica"/>
              </a:rPr>
              <a:t>SiPM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>
                <a:solidFill>
                  <a:srgbClr val="17375E"/>
                </a:solidFill>
                <a:latin typeface="Helvetica"/>
              </a:rPr>
              <a:t>(100)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875878" y="5380918"/>
            <a:ext cx="3078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Helvetica"/>
              </a:rPr>
              <a:t>0,30</a:t>
            </a:r>
            <a:r>
              <a:rPr lang="it-IT" sz="20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17375E"/>
                </a:solidFill>
                <a:latin typeface="ＭＳ ゴシック"/>
                <a:ea typeface="ＭＳ ゴシック"/>
                <a:cs typeface="ＭＳ ゴシック"/>
              </a:rPr>
              <a:t>≈</a:t>
            </a:r>
            <a:r>
              <a:rPr lang="it-IT" sz="2000" dirty="0">
                <a:solidFill>
                  <a:srgbClr val="17375E"/>
                </a:solidFill>
                <a:latin typeface="Helvetica"/>
              </a:rPr>
              <a:t>  0,38       x      0,78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214244" y="3781100"/>
            <a:ext cx="3712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= </a:t>
            </a:r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 err="1">
                <a:solidFill>
                  <a:srgbClr val="17375E"/>
                </a:solidFill>
                <a:latin typeface="Helvetica"/>
              </a:rPr>
              <a:t>photocathode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x </a:t>
            </a:r>
            <a:r>
              <a:rPr lang="it-IT" sz="2400" dirty="0">
                <a:solidFill>
                  <a:srgbClr val="17375E"/>
                </a:solidFill>
                <a:latin typeface="Symbol" charset="2"/>
                <a:cs typeface="Symbol" charset="2"/>
              </a:rPr>
              <a:t>e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>
                <a:solidFill>
                  <a:srgbClr val="17375E"/>
                </a:solidFill>
                <a:latin typeface="Helvetica"/>
              </a:rPr>
              <a:t>1st</a:t>
            </a:r>
            <a:r>
              <a:rPr lang="it-IT" sz="2400" dirty="0">
                <a:solidFill>
                  <a:srgbClr val="17375E"/>
                </a:solidFill>
                <a:latin typeface="Helvetica"/>
              </a:rPr>
              <a:t> </a:t>
            </a:r>
            <a:r>
              <a:rPr lang="it-IT" sz="2400" baseline="-25000" dirty="0" err="1">
                <a:solidFill>
                  <a:srgbClr val="17375E"/>
                </a:solidFill>
                <a:latin typeface="Helvetica"/>
              </a:rPr>
              <a:t>dynode</a:t>
            </a:r>
            <a:endParaRPr lang="it-IT" sz="2400" baseline="-25000" dirty="0">
              <a:solidFill>
                <a:srgbClr val="17375E"/>
              </a:solidFill>
              <a:latin typeface="Helvetica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0267" y="4195251"/>
            <a:ext cx="2936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Helvetica"/>
              </a:rPr>
              <a:t>0,30</a:t>
            </a:r>
            <a:r>
              <a:rPr lang="it-IT" sz="20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it-IT" sz="2000" dirty="0">
                <a:solidFill>
                  <a:srgbClr val="17375E"/>
                </a:solidFill>
                <a:latin typeface="ＭＳ ゴシック"/>
                <a:ea typeface="ＭＳ ゴシック"/>
                <a:cs typeface="ＭＳ ゴシック"/>
              </a:rPr>
              <a:t>≈</a:t>
            </a:r>
            <a:r>
              <a:rPr lang="it-IT" sz="2000" dirty="0">
                <a:solidFill>
                  <a:srgbClr val="17375E"/>
                </a:solidFill>
                <a:latin typeface="Helvetica"/>
              </a:rPr>
              <a:t>  0,38       x      0,8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5343917" y="3364844"/>
            <a:ext cx="2159996" cy="359997"/>
          </a:xfrm>
          <a:prstGeom prst="rect">
            <a:avLst/>
          </a:prstGeom>
          <a:solidFill>
            <a:srgbClr val="FFFFFF">
              <a:alpha val="27000"/>
            </a:srgbClr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dirty="0" err="1">
                <a:solidFill>
                  <a:srgbClr val="558ED5"/>
                </a:solidFill>
                <a:latin typeface="Helvetica"/>
              </a:rPr>
              <a:t>VSiPMT</a:t>
            </a:r>
            <a:r>
              <a:rPr lang="en-US" dirty="0">
                <a:solidFill>
                  <a:srgbClr val="558ED5"/>
                </a:solidFill>
                <a:latin typeface="Helvetica"/>
              </a:rPr>
              <a:t> Efficiency</a:t>
            </a: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919129" y="3364844"/>
            <a:ext cx="2159996" cy="359997"/>
          </a:xfrm>
          <a:prstGeom prst="rect">
            <a:avLst/>
          </a:prstGeom>
          <a:solidFill>
            <a:srgbClr val="FFFFFF">
              <a:alpha val="27000"/>
            </a:srgbClr>
          </a:solidFill>
          <a:ln>
            <a:solidFill>
              <a:srgbClr val="3366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solidFill>
                  <a:srgbClr val="558ED5"/>
                </a:solidFill>
                <a:latin typeface="Helvetica"/>
              </a:rPr>
              <a:t>PMT Efficiency</a:t>
            </a: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570337" y="5967749"/>
            <a:ext cx="6003326" cy="359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b="1" dirty="0" err="1">
                <a:solidFill>
                  <a:srgbClr val="FF0000"/>
                </a:solidFill>
                <a:latin typeface="Helvetica"/>
              </a:rPr>
              <a:t>VSiPMT</a:t>
            </a:r>
            <a:r>
              <a:rPr lang="en-US" b="1" dirty="0">
                <a:solidFill>
                  <a:srgbClr val="FF0000"/>
                </a:solidFill>
                <a:latin typeface="Helvetica"/>
              </a:rPr>
              <a:t> efficiency improvable with fill factor</a:t>
            </a:r>
          </a:p>
        </p:txBody>
      </p:sp>
      <p:sp>
        <p:nvSpPr>
          <p:cNvPr id="44" name="Rettangolo 43"/>
          <p:cNvSpPr/>
          <p:nvPr/>
        </p:nvSpPr>
        <p:spPr>
          <a:xfrm>
            <a:off x="8038345" y="4496404"/>
            <a:ext cx="1120957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58ED5"/>
                </a:solidFill>
                <a:latin typeface="Helvetica"/>
              </a:rPr>
              <a:t>Fill factor</a:t>
            </a:r>
            <a:endParaRPr lang="en-US" dirty="0">
              <a:solidFill>
                <a:srgbClr val="FF0000"/>
              </a:solidFill>
              <a:latin typeface="Helvetica"/>
            </a:endParaRPr>
          </a:p>
        </p:txBody>
      </p:sp>
      <p:cxnSp>
        <p:nvCxnSpPr>
          <p:cNvPr id="45" name="Connettore 2 44"/>
          <p:cNvCxnSpPr/>
          <p:nvPr/>
        </p:nvCxnSpPr>
        <p:spPr>
          <a:xfrm>
            <a:off x="8096960" y="4331218"/>
            <a:ext cx="208270" cy="1799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 flipV="1">
            <a:off x="8077422" y="4865736"/>
            <a:ext cx="208270" cy="17397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Immagine 54" descr="eff-vsipm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30" y="834998"/>
            <a:ext cx="4419306" cy="2310230"/>
          </a:xfrm>
          <a:prstGeom prst="rect">
            <a:avLst/>
          </a:prstGeom>
        </p:spPr>
      </p:pic>
      <p:pic>
        <p:nvPicPr>
          <p:cNvPr id="56" name="Immagine 55" descr="eff-pm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44" y="834998"/>
            <a:ext cx="4419306" cy="19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2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Riflesso">
  <a:themeElements>
    <a:clrScheme name="Riflesso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Riflesso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iflesso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">
      <a:majorFont>
        <a:latin typeface="Tahoma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rgbClr val="FFCC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rgbClr val="FFCC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1581</Words>
  <Application>Microsoft Macintosh PowerPoint</Application>
  <PresentationFormat>Presentazione su schermo (4:3)</PresentationFormat>
  <Paragraphs>419</Paragraphs>
  <Slides>34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6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1" baseType="lpstr">
      <vt:lpstr>2_Riflesso</vt:lpstr>
      <vt:lpstr>1_Tema di Office</vt:lpstr>
      <vt:lpstr>3_Struttura predefinita</vt:lpstr>
      <vt:lpstr>blank</vt:lpstr>
      <vt:lpstr>Office Theme</vt:lpstr>
      <vt:lpstr>3_Tema di Office</vt:lpstr>
      <vt:lpstr>Image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13 inch HAPD for T2K by Hamamatsu</vt:lpstr>
      <vt:lpstr>QUPID (Quartz Photon Intensifying Detector)</vt:lpstr>
      <vt:lpstr>Simulation of Electron Trajectories</vt:lpstr>
      <vt:lpstr>Presentazione di PowerPoint</vt:lpstr>
      <vt:lpstr>Presentazione di PowerPoint</vt:lpstr>
      <vt:lpstr>Presentazione di PowerPoint</vt:lpstr>
      <vt:lpstr>Towards a new generation of photodetectors: the VSiPMT (Vacuum Silicon PhotoMulTiplier)</vt:lpstr>
      <vt:lpstr>Presentazione di PowerPoint</vt:lpstr>
      <vt:lpstr>The project: VSiPM</vt:lpstr>
      <vt:lpstr>Presentazione di PowerPoint</vt:lpstr>
      <vt:lpstr>VSiPMT Prototype</vt:lpstr>
      <vt:lpstr>Hamamatsu Prototypes</vt:lpstr>
      <vt:lpstr>Many advantage in VSiPMT solution  </vt:lpstr>
      <vt:lpstr>Amplification</vt:lpstr>
      <vt:lpstr>Efficiency </vt:lpstr>
      <vt:lpstr>Waveforms</vt:lpstr>
      <vt:lpstr>Presentazione di PowerPoint</vt:lpstr>
      <vt:lpstr>Gain</vt:lpstr>
      <vt:lpstr>Presentazione di PowerPoint</vt:lpstr>
      <vt:lpstr>Transit Time Spread</vt:lpstr>
      <vt:lpstr>Further improvements of the next VSiPMT prototype</vt:lpstr>
      <vt:lpstr>SiPM internal afterpulses</vt:lpstr>
      <vt:lpstr>Presentazione di PowerPoint</vt:lpstr>
      <vt:lpstr>Dark count rates</vt:lpstr>
      <vt:lpstr>Presentazione di PowerPoint</vt:lpstr>
      <vt:lpstr>PMT vs VSIPMT</vt:lpstr>
      <vt:lpstr>Conclusions and perspectives</vt:lpstr>
      <vt:lpstr>Efficiency: VSiPMT vs PMT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2</cp:revision>
  <dcterms:created xsi:type="dcterms:W3CDTF">2014-01-16T01:01:23Z</dcterms:created>
  <dcterms:modified xsi:type="dcterms:W3CDTF">2014-01-18T14:40:30Z</dcterms:modified>
</cp:coreProperties>
</file>